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harts/chart6.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5" r:id="rId2"/>
  </p:sldMasterIdLst>
  <p:notesMasterIdLst>
    <p:notesMasterId r:id="rId27"/>
  </p:notesMasterIdLst>
  <p:handoutMasterIdLst>
    <p:handoutMasterId r:id="rId28"/>
  </p:handoutMasterIdLst>
  <p:sldIdLst>
    <p:sldId id="256" r:id="rId3"/>
    <p:sldId id="382" r:id="rId4"/>
    <p:sldId id="257" r:id="rId5"/>
    <p:sldId id="419" r:id="rId6"/>
    <p:sldId id="403" r:id="rId7"/>
    <p:sldId id="404" r:id="rId8"/>
    <p:sldId id="462" r:id="rId9"/>
    <p:sldId id="452" r:id="rId10"/>
    <p:sldId id="405" r:id="rId11"/>
    <p:sldId id="453" r:id="rId12"/>
    <p:sldId id="407" r:id="rId13"/>
    <p:sldId id="454" r:id="rId14"/>
    <p:sldId id="457" r:id="rId15"/>
    <p:sldId id="458" r:id="rId16"/>
    <p:sldId id="459" r:id="rId17"/>
    <p:sldId id="460" r:id="rId18"/>
    <p:sldId id="461" r:id="rId19"/>
    <p:sldId id="390" r:id="rId20"/>
    <p:sldId id="411" r:id="rId21"/>
    <p:sldId id="413" r:id="rId22"/>
    <p:sldId id="456" r:id="rId23"/>
    <p:sldId id="394" r:id="rId24"/>
    <p:sldId id="443" r:id="rId25"/>
    <p:sldId id="295"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iah J. MMela" initials="JJM" lastIdx="5" clrIdx="0">
    <p:extLst>
      <p:ext uri="{19B8F6BF-5375-455C-9EA6-DF929625EA0E}">
        <p15:presenceInfo xmlns:p15="http://schemas.microsoft.com/office/powerpoint/2012/main" xmlns="" userId="S-1-5-21-175556557-2381167455-4044188898-33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AAAAAA"/>
    <a:srgbClr val="B6191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709" autoAdjust="0"/>
  </p:normalViewPr>
  <p:slideViewPr>
    <p:cSldViewPr>
      <p:cViewPr varScale="1">
        <p:scale>
          <a:sx n="116" d="100"/>
          <a:sy n="116" d="100"/>
        </p:scale>
        <p:origin x="-182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ZA"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Programme 1 </a:t>
            </a:r>
          </a:p>
        </c:rich>
      </c:tx>
      <c:layout>
        <c:manualLayout>
          <c:xMode val="edge"/>
          <c:yMode val="edge"/>
          <c:x val="0.3567039058190562"/>
          <c:y val="5.3411256191660053E-2"/>
        </c:manualLayout>
      </c:layout>
      <c:spPr>
        <a:noFill/>
        <a:ln>
          <a:noFill/>
        </a:ln>
        <a:effectLst/>
      </c:spPr>
    </c:title>
    <c:plotArea>
      <c:layout>
        <c:manualLayout>
          <c:layoutTarget val="inner"/>
          <c:xMode val="edge"/>
          <c:yMode val="edge"/>
          <c:x val="0.28526778127851188"/>
          <c:y val="0.2015214416394174"/>
          <c:w val="0.5678789390818082"/>
          <c:h val="0.51232777070891478"/>
        </c:manualLayout>
      </c:layout>
      <c:pieChart>
        <c:varyColors val="1"/>
        <c:ser>
          <c:idx val="0"/>
          <c:order val="0"/>
          <c:dPt>
            <c:idx val="0"/>
            <c:explosion val="19"/>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15D4-4ED0-A20B-A65AFF6248CF}"/>
              </c:ext>
            </c:extLst>
          </c:dPt>
          <c:dPt>
            <c:idx val="1"/>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15D4-4ED0-A20B-A65AFF6248CF}"/>
              </c:ext>
            </c:extLst>
          </c:dPt>
          <c:dLbls>
            <c:dLbl>
              <c:idx val="0"/>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r>
                      <a:rPr lang="en-US" dirty="0" smtClean="0"/>
                      <a:t>82%</a:t>
                    </a:r>
                    <a:endParaRPr lang="en-US" dirty="0"/>
                  </a:p>
                </c:rich>
              </c:tx>
              <c:spPr>
                <a:noFill/>
                <a:ln>
                  <a:noFill/>
                </a:ln>
                <a:effectLst/>
              </c:spPr>
              <c:dLblPos val="ctr"/>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5D4-4ED0-A20B-A65AFF6248CF}"/>
                </c:ext>
              </c:extLst>
            </c:dLbl>
            <c:dLbl>
              <c:idx val="1"/>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r>
                      <a:rPr lang="en-US" dirty="0" smtClean="0"/>
                      <a:t>18%</a:t>
                    </a:r>
                    <a:endParaRPr lang="en-US" dirty="0"/>
                  </a:p>
                </c:rich>
              </c:tx>
              <c:spPr>
                <a:noFill/>
                <a:ln>
                  <a:noFill/>
                </a:ln>
                <a:effectLst/>
              </c:spPr>
              <c:dLblPos val="ctr"/>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5D4-4ED0-A20B-A65AFF6248C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Sheet1!$E$13:$E$14</c:f>
              <c:strCache>
                <c:ptCount val="2"/>
                <c:pt idx="0">
                  <c:v>Achieved Targets </c:v>
                </c:pt>
                <c:pt idx="1">
                  <c:v>Targets Not Achieved</c:v>
                </c:pt>
              </c:strCache>
            </c:strRef>
          </c:cat>
          <c:val>
            <c:numRef>
              <c:f>Sheet1!$F$13:$F$14</c:f>
              <c:numCache>
                <c:formatCode>General</c:formatCode>
                <c:ptCount val="2"/>
                <c:pt idx="0">
                  <c:v>17</c:v>
                </c:pt>
                <c:pt idx="1">
                  <c:v>2</c:v>
                </c:pt>
              </c:numCache>
            </c:numRef>
          </c:val>
          <c:extLst xmlns:c16r2="http://schemas.microsoft.com/office/drawing/2015/06/chart">
            <c:ext xmlns:c16="http://schemas.microsoft.com/office/drawing/2014/chart" uri="{C3380CC4-5D6E-409C-BE32-E72D297353CC}">
              <c16:uniqueId val="{00000004-15D4-4ED0-A20B-A65AFF6248CF}"/>
            </c:ext>
          </c:extLst>
        </c:ser>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Sheet1!$B$1</c:f>
              <c:strCache>
                <c:ptCount val="1"/>
                <c:pt idx="0">
                  <c:v>1.4</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Score of 1</c:v>
                </c:pt>
                <c:pt idx="1">
                  <c:v>Score of 2</c:v>
                </c:pt>
                <c:pt idx="2">
                  <c:v>Score of 2.5</c:v>
                </c:pt>
                <c:pt idx="3">
                  <c:v>Score of 3</c:v>
                </c:pt>
                <c:pt idx="4">
                  <c:v>Score of 4 </c:v>
                </c:pt>
              </c:strCache>
            </c:strRef>
          </c:cat>
          <c:val>
            <c:numRef>
              <c:f>Sheet1!$B$2:$B$6</c:f>
              <c:numCache>
                <c:formatCode>General</c:formatCode>
                <c:ptCount val="5"/>
                <c:pt idx="0">
                  <c:v>6</c:v>
                </c:pt>
                <c:pt idx="1">
                  <c:v>14</c:v>
                </c:pt>
                <c:pt idx="2">
                  <c:v>0</c:v>
                </c:pt>
                <c:pt idx="3">
                  <c:v>7</c:v>
                </c:pt>
                <c:pt idx="4">
                  <c:v>6</c:v>
                </c:pt>
              </c:numCache>
            </c:numRef>
          </c:val>
          <c:extLst xmlns:c16r2="http://schemas.microsoft.com/office/drawing/2015/06/chart">
            <c:ext xmlns:c16="http://schemas.microsoft.com/office/drawing/2014/chart" uri="{C3380CC4-5D6E-409C-BE32-E72D297353CC}">
              <c16:uniqueId val="{00000000-BC74-4FCB-B8C0-F8BE1AA7413F}"/>
            </c:ext>
          </c:extLst>
        </c:ser>
        <c:ser>
          <c:idx val="1"/>
          <c:order val="1"/>
          <c:tx>
            <c:strRef>
              <c:f>Sheet1!$C$1</c:f>
              <c:strCache>
                <c:ptCount val="1"/>
                <c:pt idx="0">
                  <c:v>1.5</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Score of 1</c:v>
                </c:pt>
                <c:pt idx="1">
                  <c:v>Score of 2</c:v>
                </c:pt>
                <c:pt idx="2">
                  <c:v>Score of 2.5</c:v>
                </c:pt>
                <c:pt idx="3">
                  <c:v>Score of 3</c:v>
                </c:pt>
                <c:pt idx="4">
                  <c:v>Score of 4 </c:v>
                </c:pt>
              </c:strCache>
            </c:strRef>
          </c:cat>
          <c:val>
            <c:numRef>
              <c:f>Sheet1!$C$2:$C$6</c:f>
              <c:numCache>
                <c:formatCode>General</c:formatCode>
                <c:ptCount val="5"/>
                <c:pt idx="0">
                  <c:v>7</c:v>
                </c:pt>
                <c:pt idx="1">
                  <c:v>5</c:v>
                </c:pt>
                <c:pt idx="2">
                  <c:v>3</c:v>
                </c:pt>
                <c:pt idx="3">
                  <c:v>14</c:v>
                </c:pt>
                <c:pt idx="4">
                  <c:v>7</c:v>
                </c:pt>
              </c:numCache>
            </c:numRef>
          </c:val>
          <c:extLst xmlns:c16r2="http://schemas.microsoft.com/office/drawing/2015/06/chart">
            <c:ext xmlns:c16="http://schemas.microsoft.com/office/drawing/2014/chart" uri="{C3380CC4-5D6E-409C-BE32-E72D297353CC}">
              <c16:uniqueId val="{00000001-BC74-4FCB-B8C0-F8BE1AA7413F}"/>
            </c:ext>
          </c:extLst>
        </c:ser>
        <c:ser>
          <c:idx val="2"/>
          <c:order val="2"/>
          <c:tx>
            <c:strRef>
              <c:f>Sheet1!$D$1</c:f>
              <c:strCache>
                <c:ptCount val="1"/>
                <c:pt idx="0">
                  <c:v>1.6</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Score of 1</c:v>
                </c:pt>
                <c:pt idx="1">
                  <c:v>Score of 2</c:v>
                </c:pt>
                <c:pt idx="2">
                  <c:v>Score of 2.5</c:v>
                </c:pt>
                <c:pt idx="3">
                  <c:v>Score of 3</c:v>
                </c:pt>
                <c:pt idx="4">
                  <c:v>Score of 4 </c:v>
                </c:pt>
              </c:strCache>
            </c:strRef>
          </c:cat>
          <c:val>
            <c:numRef>
              <c:f>Sheet1!$D$2:$D$6</c:f>
              <c:numCache>
                <c:formatCode>General</c:formatCode>
                <c:ptCount val="5"/>
                <c:pt idx="0">
                  <c:v>5</c:v>
                </c:pt>
                <c:pt idx="1">
                  <c:v>5</c:v>
                </c:pt>
                <c:pt idx="2">
                  <c:v>5</c:v>
                </c:pt>
                <c:pt idx="3">
                  <c:v>7</c:v>
                </c:pt>
                <c:pt idx="4">
                  <c:v>14</c:v>
                </c:pt>
              </c:numCache>
            </c:numRef>
          </c:val>
          <c:extLst xmlns:c16r2="http://schemas.microsoft.com/office/drawing/2015/06/chart">
            <c:ext xmlns:c16="http://schemas.microsoft.com/office/drawing/2014/chart" uri="{C3380CC4-5D6E-409C-BE32-E72D297353CC}">
              <c16:uniqueId val="{00000002-BC74-4FCB-B8C0-F8BE1AA7413F}"/>
            </c:ext>
          </c:extLst>
        </c:ser>
        <c:dLbls>
          <c:showVal val="1"/>
        </c:dLbls>
        <c:gapWidth val="100"/>
        <c:overlap val="-24"/>
        <c:axId val="88804736"/>
        <c:axId val="88810624"/>
      </c:barChart>
      <c:catAx>
        <c:axId val="88804736"/>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810624"/>
        <c:crosses val="autoZero"/>
        <c:auto val="1"/>
        <c:lblAlgn val="ctr"/>
        <c:lblOffset val="100"/>
      </c:catAx>
      <c:valAx>
        <c:axId val="8881062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80473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ZA"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Programme 2</a:t>
            </a:r>
          </a:p>
        </c:rich>
      </c:tx>
      <c:layout/>
      <c:spPr>
        <a:noFill/>
        <a:ln>
          <a:noFill/>
        </a:ln>
        <a:effectLst/>
      </c:spPr>
    </c:title>
    <c:plotArea>
      <c:layout>
        <c:manualLayout>
          <c:layoutTarget val="inner"/>
          <c:xMode val="edge"/>
          <c:yMode val="edge"/>
          <c:x val="0.23474184686549981"/>
          <c:y val="0.17249629496093727"/>
          <c:w val="0.65549130904646968"/>
          <c:h val="0.6802268301425628"/>
        </c:manualLayout>
      </c:layout>
      <c:pieChart>
        <c:varyColors val="1"/>
        <c:ser>
          <c:idx val="0"/>
          <c:order val="0"/>
          <c:explosion val="23"/>
          <c:dPt>
            <c:idx val="0"/>
            <c:explosion val="1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6D20-4062-AE01-4331DDB87AB2}"/>
              </c:ext>
            </c:extLst>
          </c:dPt>
          <c:dPt>
            <c:idx val="1"/>
            <c:explosion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6D20-4062-AE01-4331DDB87AB2}"/>
              </c:ext>
            </c:extLst>
          </c:dPt>
          <c:dLbls>
            <c:dLbl>
              <c:idx val="0"/>
              <c:layout/>
              <c:tx>
                <c:rich>
                  <a:bodyPr/>
                  <a:lstStyle/>
                  <a:p>
                    <a:r>
                      <a:rPr lang="en-US" smtClean="0"/>
                      <a:t>89%</a:t>
                    </a:r>
                    <a:endParaRPr lang="en-US" dirty="0"/>
                  </a:p>
                </c:rich>
              </c:tx>
              <c:dLblPos val="ctr"/>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D20-4062-AE01-4331DDB87AB2}"/>
                </c:ext>
              </c:extLst>
            </c:dLbl>
            <c:dLbl>
              <c:idx val="1"/>
              <c:layout/>
              <c:tx>
                <c:rich>
                  <a:bodyPr/>
                  <a:lstStyle/>
                  <a:p>
                    <a:r>
                      <a:rPr lang="en-US" smtClean="0"/>
                      <a:t>11%</a:t>
                    </a:r>
                    <a:endParaRPr lang="en-US" dirty="0"/>
                  </a:p>
                </c:rich>
              </c:tx>
              <c:dLblPos val="ctr"/>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D20-4062-AE01-4331DDB87AB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Sheet1!$E$23:$E$24</c:f>
              <c:strCache>
                <c:ptCount val="2"/>
                <c:pt idx="0">
                  <c:v>Achieved Targets </c:v>
                </c:pt>
                <c:pt idx="1">
                  <c:v>Non Achieved Targets</c:v>
                </c:pt>
              </c:strCache>
            </c:strRef>
          </c:cat>
          <c:val>
            <c:numRef>
              <c:f>Sheet1!$F$23:$F$24</c:f>
              <c:numCache>
                <c:formatCode>General</c:formatCode>
                <c:ptCount val="2"/>
                <c:pt idx="0">
                  <c:v>15</c:v>
                </c:pt>
                <c:pt idx="1">
                  <c:v>1</c:v>
                </c:pt>
              </c:numCache>
            </c:numRef>
          </c:val>
          <c:extLst xmlns:c16r2="http://schemas.microsoft.com/office/drawing/2015/06/chart">
            <c:ext xmlns:c16="http://schemas.microsoft.com/office/drawing/2014/chart" uri="{C3380CC4-5D6E-409C-BE32-E72D297353CC}">
              <c16:uniqueId val="{00000004-6D20-4062-AE01-4331DDB87AB2}"/>
            </c:ext>
          </c:extLst>
        </c:ser>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2475576003121826"/>
          <c:y val="5.3238560080776466E-2"/>
          <c:w val="0.86052959289321951"/>
          <c:h val="0.86796931236590913"/>
        </c:manualLayout>
      </c:layout>
      <c:lineChart>
        <c:grouping val="standard"/>
        <c:ser>
          <c:idx val="0"/>
          <c:order val="0"/>
          <c:tx>
            <c:strRef>
              <c:f>Sheet1!$B$1</c:f>
              <c:strCache>
                <c:ptCount val="1"/>
                <c:pt idx="0">
                  <c:v>Vacancies</c:v>
                </c:pt>
              </c:strCache>
            </c:strRef>
          </c:tx>
          <c:spPr>
            <a:ln w="37812">
              <a:solidFill>
                <a:srgbClr val="FF0000"/>
              </a:solidFill>
            </a:ln>
          </c:spPr>
          <c:marker>
            <c:spPr>
              <a:solidFill>
                <a:srgbClr val="FF0000"/>
              </a:solidFill>
              <a:ln w="37812">
                <a:solidFill>
                  <a:srgbClr val="FF0000"/>
                </a:solidFill>
              </a:ln>
            </c:spPr>
          </c:marker>
          <c:dLbls>
            <c:spPr>
              <a:noFill/>
              <a:ln>
                <a:noFill/>
              </a:ln>
              <a:effectLst/>
            </c:spPr>
            <c:txPr>
              <a:bodyPr/>
              <a:lstStyle/>
              <a:p>
                <a:pPr>
                  <a:defRPr sz="1600"/>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2015/16</c:v>
                </c:pt>
                <c:pt idx="1">
                  <c:v>QTR 1</c:v>
                </c:pt>
                <c:pt idx="2">
                  <c:v>QTR 2</c:v>
                </c:pt>
                <c:pt idx="3">
                  <c:v>QTR 3</c:v>
                </c:pt>
                <c:pt idx="4">
                  <c:v>QTR 4</c:v>
                </c:pt>
              </c:strCache>
            </c:strRef>
          </c:cat>
          <c:val>
            <c:numRef>
              <c:f>Sheet1!$B$2:$B$6</c:f>
              <c:numCache>
                <c:formatCode>0.0%</c:formatCode>
                <c:ptCount val="5"/>
                <c:pt idx="0">
                  <c:v>0.10500000000000001</c:v>
                </c:pt>
                <c:pt idx="1">
                  <c:v>9.3000000000000041E-2</c:v>
                </c:pt>
                <c:pt idx="2">
                  <c:v>8.8000000000000023E-2</c:v>
                </c:pt>
                <c:pt idx="3">
                  <c:v>8.8000000000000023E-2</c:v>
                </c:pt>
                <c:pt idx="4">
                  <c:v>7.5000000000000011E-2</c:v>
                </c:pt>
              </c:numCache>
            </c:numRef>
          </c:val>
          <c:extLst xmlns:c16r2="http://schemas.microsoft.com/office/drawing/2015/06/chart">
            <c:ext xmlns:c16="http://schemas.microsoft.com/office/drawing/2014/chart" uri="{C3380CC4-5D6E-409C-BE32-E72D297353CC}">
              <c16:uniqueId val="{00000000-48BA-4755-8F62-199BA12D7076}"/>
            </c:ext>
          </c:extLst>
        </c:ser>
        <c:dLbls/>
        <c:marker val="1"/>
        <c:axId val="118019968"/>
        <c:axId val="118021504"/>
      </c:lineChart>
      <c:catAx>
        <c:axId val="118019968"/>
        <c:scaling>
          <c:orientation val="minMax"/>
        </c:scaling>
        <c:axPos val="b"/>
        <c:numFmt formatCode="General" sourceLinked="1"/>
        <c:tickLblPos val="nextTo"/>
        <c:txPr>
          <a:bodyPr/>
          <a:lstStyle/>
          <a:p>
            <a:pPr>
              <a:defRPr sz="1397" b="0"/>
            </a:pPr>
            <a:endParaRPr lang="en-US"/>
          </a:p>
        </c:txPr>
        <c:crossAx val="118021504"/>
        <c:crosses val="autoZero"/>
        <c:auto val="1"/>
        <c:lblAlgn val="ctr"/>
        <c:lblOffset val="100"/>
      </c:catAx>
      <c:valAx>
        <c:axId val="118021504"/>
        <c:scaling>
          <c:orientation val="minMax"/>
        </c:scaling>
        <c:axPos val="l"/>
        <c:majorGridlines/>
        <c:title>
          <c:tx>
            <c:rich>
              <a:bodyPr/>
              <a:lstStyle/>
              <a:p>
                <a:pPr>
                  <a:defRPr sz="1689" b="1" i="0" u="none" strike="noStrike" baseline="0">
                    <a:solidFill>
                      <a:srgbClr val="000000"/>
                    </a:solidFill>
                    <a:latin typeface="Calibri"/>
                    <a:ea typeface="Calibri"/>
                    <a:cs typeface="Calibri"/>
                  </a:defRPr>
                </a:pPr>
                <a:r>
                  <a:rPr lang="en-US"/>
                  <a:t>Vacancy Rate</a:t>
                </a:r>
              </a:p>
            </c:rich>
          </c:tx>
        </c:title>
        <c:numFmt formatCode="0.0%" sourceLinked="1"/>
        <c:tickLblPos val="nextTo"/>
        <c:txPr>
          <a:bodyPr/>
          <a:lstStyle/>
          <a:p>
            <a:pPr>
              <a:defRPr sz="1397"/>
            </a:pPr>
            <a:endParaRPr lang="en-US"/>
          </a:p>
        </c:txPr>
        <c:crossAx val="118019968"/>
        <c:crosses val="autoZero"/>
        <c:crossBetween val="between"/>
      </c:valAx>
      <c:spPr>
        <a:noFill/>
        <a:ln w="24801">
          <a:noFill/>
        </a:ln>
      </c:spPr>
    </c:plotArea>
    <c:plotVisOnly val="1"/>
    <c:dispBlanksAs val="gap"/>
  </c:chart>
  <c:spPr>
    <a:solidFill>
      <a:schemeClr val="bg1"/>
    </a:solidFill>
  </c:spPr>
  <c:txPr>
    <a:bodyPr/>
    <a:lstStyle/>
    <a:p>
      <a:pPr>
        <a:defRPr sz="1768"/>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5.7627515649593987E-2"/>
          <c:y val="3.6604947458668123E-2"/>
          <c:w val="0.9291447858970282"/>
          <c:h val="0.78752596671648645"/>
        </c:manualLayout>
      </c:layout>
      <c:barChart>
        <c:barDir val="col"/>
        <c:grouping val="clustered"/>
        <c:ser>
          <c:idx val="3"/>
          <c:order val="0"/>
          <c:tx>
            <c:strRef>
              <c:f>Sheet1!$E$1</c:f>
              <c:strCache>
                <c:ptCount val="1"/>
                <c:pt idx="0">
                  <c:v>2016/17 QTR 2</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Lbls>
            <c:dLbl>
              <c:idx val="2"/>
              <c:tx>
                <c:rich>
                  <a:bodyPr/>
                  <a:lstStyle/>
                  <a:p>
                    <a:r>
                      <a:rPr lang="en-US" smtClean="0"/>
                      <a:t>2,4%</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BF5-4F41-9B6C-1753CB2CC15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Male</c:v>
                </c:pt>
                <c:pt idx="1">
                  <c:v>Female</c:v>
                </c:pt>
                <c:pt idx="2">
                  <c:v>PWD</c:v>
                </c:pt>
              </c:strCache>
            </c:strRef>
          </c:cat>
          <c:val>
            <c:numRef>
              <c:f>Sheet1!$E$2:$E$4</c:f>
              <c:numCache>
                <c:formatCode>0.0%</c:formatCode>
                <c:ptCount val="3"/>
                <c:pt idx="0">
                  <c:v>0.39100000000000007</c:v>
                </c:pt>
                <c:pt idx="1">
                  <c:v>0.6090000000000001</c:v>
                </c:pt>
                <c:pt idx="2">
                  <c:v>1.9000000000000003E-2</c:v>
                </c:pt>
              </c:numCache>
            </c:numRef>
          </c:val>
          <c:extLst xmlns:c16r2="http://schemas.microsoft.com/office/drawing/2015/06/chart">
            <c:ext xmlns:c16="http://schemas.microsoft.com/office/drawing/2014/chart" uri="{C3380CC4-5D6E-409C-BE32-E72D297353CC}">
              <c16:uniqueId val="{00000001-DBF5-4F41-9B6C-1753CB2CC15C}"/>
            </c:ext>
          </c:extLst>
        </c:ser>
        <c:dLbls/>
        <c:gapWidth val="100"/>
        <c:overlap val="-24"/>
        <c:axId val="118404224"/>
        <c:axId val="118405760"/>
      </c:barChart>
      <c:catAx>
        <c:axId val="118404224"/>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8405760"/>
        <c:crosses val="autoZero"/>
        <c:auto val="1"/>
        <c:lblAlgn val="ctr"/>
        <c:lblOffset val="100"/>
      </c:catAx>
      <c:valAx>
        <c:axId val="118405760"/>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8404224"/>
        <c:crosses val="autoZero"/>
        <c:crossBetween val="between"/>
      </c:valAx>
      <c:spPr>
        <a:noFill/>
        <a:ln>
          <a:noFill/>
        </a:ln>
        <a:effectLst/>
      </c:spPr>
    </c:plotArea>
    <c:plotVisOnly val="1"/>
    <c:dispBlanksAs val="gap"/>
  </c:chart>
  <c:spPr>
    <a:noFill/>
    <a:ln>
      <a:noFill/>
    </a:ln>
    <a:effectLst/>
  </c:spPr>
  <c:txPr>
    <a:bodyPr/>
    <a:lstStyle/>
    <a:p>
      <a:pPr>
        <a:defRPr>
          <a:solidFill>
            <a:sysClr val="windowText" lastClr="000000"/>
          </a:solidFil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6414362622608792E-2"/>
          <c:y val="0.2237214383587009"/>
          <c:w val="0.80923541452079739"/>
          <c:h val="0.57807620140971994"/>
        </c:manualLayout>
      </c:layout>
      <c:pie3DChart>
        <c:varyColors val="1"/>
        <c:ser>
          <c:idx val="0"/>
          <c:order val="0"/>
          <c:tx>
            <c:strRef>
              <c:f>Sheet2!$C$3</c:f>
              <c:strCache>
                <c:ptCount val="1"/>
                <c:pt idx="0">
                  <c:v>Quarter 2</c:v>
                </c:pt>
              </c:strCache>
            </c:strRef>
          </c:tx>
          <c:dP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84FA-48C5-AF7D-720388E877FF}"/>
              </c:ext>
            </c:extLst>
          </c:dPt>
          <c:dPt>
            <c:idx val="1"/>
            <c:explosion val="4"/>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84FA-48C5-AF7D-720388E877FF}"/>
              </c:ext>
            </c:extLst>
          </c:dPt>
          <c:dLbls>
            <c:dLbl>
              <c:idx val="0"/>
              <c:tx>
                <c:rich>
                  <a:bodyPr/>
                  <a:lstStyle/>
                  <a:p>
                    <a:fld id="{FCD15FCB-D1BB-49D2-BC5C-D6FDB1AB4A86}" type="VALUE">
                      <a:rPr lang="en-US"/>
                      <a:pPr/>
                      <a:t>[VALUE]</a:t>
                    </a:fld>
                    <a:r>
                      <a:rPr lang="en-US"/>
                      <a:t>%</a:t>
                    </a:r>
                  </a:p>
                </c:rich>
              </c:tx>
              <c:dLblPos val="ctr"/>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4FA-48C5-AF7D-720388E877FF}"/>
                </c:ext>
              </c:extLst>
            </c:dLbl>
            <c:dLbl>
              <c:idx val="1"/>
              <c:tx>
                <c:rich>
                  <a:bodyPr/>
                  <a:lstStyle/>
                  <a:p>
                    <a:fld id="{103BC6A5-A1B2-4657-AA70-2F144D6961D9}" type="VALUE">
                      <a:rPr lang="en-US"/>
                      <a:pPr/>
                      <a:t>[VALUE]</a:t>
                    </a:fld>
                    <a:r>
                      <a:rPr lang="en-US"/>
                      <a:t>%</a:t>
                    </a:r>
                  </a:p>
                </c:rich>
              </c:tx>
              <c:dLblPos val="ctr"/>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4FA-48C5-AF7D-720388E877F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Sheet2!$B$4:$B$5</c:f>
              <c:strCache>
                <c:ptCount val="2"/>
                <c:pt idx="0">
                  <c:v>SMS Male</c:v>
                </c:pt>
                <c:pt idx="1">
                  <c:v>SMS Female</c:v>
                </c:pt>
              </c:strCache>
            </c:strRef>
          </c:cat>
          <c:val>
            <c:numRef>
              <c:f>Sheet2!$C$4:$C$5</c:f>
              <c:numCache>
                <c:formatCode>General</c:formatCode>
                <c:ptCount val="2"/>
                <c:pt idx="0">
                  <c:v>49</c:v>
                </c:pt>
                <c:pt idx="1">
                  <c:v>51</c:v>
                </c:pt>
              </c:numCache>
            </c:numRef>
          </c:val>
          <c:extLst xmlns:c16r2="http://schemas.microsoft.com/office/drawing/2015/06/chart">
            <c:ext xmlns:c16="http://schemas.microsoft.com/office/drawing/2014/chart" uri="{C3380CC4-5D6E-409C-BE32-E72D297353CC}">
              <c16:uniqueId val="{00000004-84FA-48C5-AF7D-720388E877FF}"/>
            </c:ext>
          </c:extLst>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C1F4D07-2139-4FD7-B8AF-A6D831AD5478}" type="datetimeFigureOut">
              <a:rPr lang="en-GB" smtClean="0"/>
              <a:pPr/>
              <a:t>12/10/2017</a:t>
            </a:fld>
            <a:endParaRPr lang="en-GB"/>
          </a:p>
        </p:txBody>
      </p:sp>
      <p:sp>
        <p:nvSpPr>
          <p:cNvPr id="4" name="Footer Placeholder 3"/>
          <p:cNvSpPr>
            <a:spLocks noGrp="1"/>
          </p:cNvSpPr>
          <p:nvPr>
            <p:ph type="ftr" sz="quarter" idx="2"/>
          </p:nvPr>
        </p:nvSpPr>
        <p:spPr>
          <a:xfrm>
            <a:off x="0" y="9429751"/>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1"/>
            <a:ext cx="2946400" cy="496888"/>
          </a:xfrm>
          <a:prstGeom prst="rect">
            <a:avLst/>
          </a:prstGeom>
        </p:spPr>
        <p:txBody>
          <a:bodyPr vert="horz" lIns="91440" tIns="45720" rIns="91440" bIns="45720" rtlCol="0" anchor="b"/>
          <a:lstStyle>
            <a:lvl1pPr algn="r">
              <a:defRPr sz="1200"/>
            </a:lvl1pPr>
          </a:lstStyle>
          <a:p>
            <a:fld id="{04EACA5B-D8D3-4D7B-BCB3-C7F1FBAA0F0D}" type="slidenum">
              <a:rPr lang="en-GB" smtClean="0"/>
              <a:pPr/>
              <a:t>‹#›</a:t>
            </a:fld>
            <a:endParaRPr lang="en-GB"/>
          </a:p>
        </p:txBody>
      </p:sp>
    </p:spTree>
    <p:extLst>
      <p:ext uri="{BB962C8B-B14F-4D97-AF65-F5344CB8AC3E}">
        <p14:creationId xmlns:p14="http://schemas.microsoft.com/office/powerpoint/2010/main" xmlns="" val="4024167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A35D978A-D81D-40E3-ADB7-82795D22C5D5}" type="datetimeFigureOut">
              <a:rPr lang="en-ZA" smtClean="0"/>
              <a:pPr/>
              <a:t>2017/10/12</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C1605DA4-7C1C-4544-9339-03148019208C}" type="slidenum">
              <a:rPr lang="en-ZA" smtClean="0"/>
              <a:pPr/>
              <a:t>‹#›</a:t>
            </a:fld>
            <a:endParaRPr lang="en-ZA"/>
          </a:p>
        </p:txBody>
      </p:sp>
    </p:spTree>
    <p:extLst>
      <p:ext uri="{BB962C8B-B14F-4D97-AF65-F5344CB8AC3E}">
        <p14:creationId xmlns:p14="http://schemas.microsoft.com/office/powerpoint/2010/main" xmlns="" val="346050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05DA4-7C1C-4544-9339-03148019208C}" type="slidenum">
              <a:rPr lang="en-ZA" smtClean="0"/>
              <a:pPr/>
              <a:t>1</a:t>
            </a:fld>
            <a:endParaRPr lang="en-ZA"/>
          </a:p>
        </p:txBody>
      </p:sp>
    </p:spTree>
    <p:extLst>
      <p:ext uri="{BB962C8B-B14F-4D97-AF65-F5344CB8AC3E}">
        <p14:creationId xmlns:p14="http://schemas.microsoft.com/office/powerpoint/2010/main" xmlns="" val="1413077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368073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12041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2450287-9780-4CD3-8B0A-62AA3981FB6B}" type="datetimeFigureOut">
              <a:rPr lang="en-ZA" smtClean="0">
                <a:solidFill>
                  <a:prstClr val="black"/>
                </a:solidFill>
              </a:rPr>
              <a:pPr/>
              <a:t>2017/10/12</a:t>
            </a:fld>
            <a:endParaRPr lang="en-ZA">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ZA">
              <a:solidFill>
                <a:prstClr val="black"/>
              </a:solidFill>
            </a:endParaRPr>
          </a:p>
        </p:txBody>
      </p:sp>
      <p:sp>
        <p:nvSpPr>
          <p:cNvPr id="4" name="Slide Number Placeholder 3"/>
          <p:cNvSpPr>
            <a:spLocks noGrp="1"/>
          </p:cNvSpPr>
          <p:nvPr>
            <p:ph type="sldNum" sz="quarter" idx="12"/>
          </p:nvPr>
        </p:nvSpPr>
        <p:spPr/>
        <p:txBody>
          <a:bodyPr/>
          <a:lstStyle/>
          <a:p>
            <a:fld id="{F173C290-DD8E-4211-A32B-6B26B4ECEE4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28649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303796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104741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410253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217508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066003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9259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59125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33124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pPr/>
              <a:t>‹#›</a:t>
            </a:fld>
            <a:endParaRPr lang="en-ZA"/>
          </a:p>
        </p:txBody>
      </p:sp>
      <p:pic>
        <p:nvPicPr>
          <p:cNvPr id="8" name="Picture 7"/>
          <p:cNvPicPr>
            <a:picLocks/>
          </p:cNvPicPr>
          <p:nvPr userDrawn="1"/>
        </p:nvPicPr>
        <p:blipFill>
          <a:blip r:embed="rId7" cstate="print"/>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sz="1800" b="0" i="0" u="none" strike="noStrike" kern="1200" baseline="0" dirty="0" smtClean="0">
                <a:solidFill>
                  <a:srgbClr val="B61918"/>
                </a:solidFill>
                <a:latin typeface="Gill Sans Light" charset="0"/>
                <a:ea typeface="Gill Sans Light" charset="0"/>
                <a:cs typeface="Gill Sans Light" charset="0"/>
              </a:rPr>
              <a:t>Learn</a:t>
            </a:r>
            <a:r>
              <a:rPr lang="en-US" sz="1800" b="0" i="0" u="none" strike="noStrike" kern="1200" baseline="0" dirty="0" smtClean="0">
                <a:solidFill>
                  <a:schemeClr val="tx1"/>
                </a:solidFill>
                <a:latin typeface="Gill Sans Light" charset="0"/>
                <a:ea typeface="Gill Sans Light" charset="0"/>
                <a:cs typeface="Gill Sans Light" charset="0"/>
              </a:rPr>
              <a:t> </a:t>
            </a:r>
            <a:r>
              <a:rPr lang="en-US" sz="1800" b="0" i="0" u="none" strike="noStrike" kern="1200" baseline="0" dirty="0" smtClean="0">
                <a:solidFill>
                  <a:srgbClr val="006600"/>
                </a:solidFill>
                <a:latin typeface="Gill Sans Light" charset="0"/>
                <a:ea typeface="Gill Sans Light" charset="0"/>
                <a:cs typeface="Gill Sans Light" charset="0"/>
              </a:rPr>
              <a:t>Grow</a:t>
            </a:r>
            <a:r>
              <a:rPr lang="en-US" sz="1800" b="0" i="0" u="none" strike="noStrike" kern="1200" baseline="0" dirty="0" smtClean="0">
                <a:solidFill>
                  <a:schemeClr val="tx1"/>
                </a:solidFill>
                <a:latin typeface="Gill Sans Light" charset="0"/>
                <a:ea typeface="Gill Sans Light" charset="0"/>
                <a:cs typeface="Gill Sans Light" charset="0"/>
              </a:rPr>
              <a:t> </a:t>
            </a:r>
            <a:r>
              <a:rPr lang="en-US" sz="1800" b="0" i="0" u="none" strike="noStrike" kern="1200" baseline="0" dirty="0" smtClean="0">
                <a:solidFill>
                  <a:srgbClr val="AAAAAA"/>
                </a:solidFill>
                <a:latin typeface="Gill Sans Light" charset="0"/>
                <a:ea typeface="Gill Sans Light" charset="0"/>
                <a:cs typeface="Gill Sans Light" charset="0"/>
              </a:rPr>
              <a:t>Serve</a:t>
            </a:r>
            <a:endParaRPr lang="en-US" b="0" i="0"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7" cstate="print"/>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xmlns="" val="4141688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pic>
        <p:nvPicPr>
          <p:cNvPr id="8" name="Picture 7"/>
          <p:cNvPicPr>
            <a:picLocks/>
          </p:cNvPicPr>
          <p:nvPr userDrawn="1"/>
        </p:nvPicPr>
        <p:blipFill>
          <a:blip r:embed="rId8" cstate="print"/>
          <a:stretch>
            <a:fillRect/>
          </a:stretch>
        </p:blipFill>
        <p:spPr>
          <a:xfrm flipV="1">
            <a:off x="2571" y="5841272"/>
            <a:ext cx="9144000" cy="36000"/>
          </a:xfrm>
          <a:prstGeom prst="rect">
            <a:avLst/>
          </a:prstGeom>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107504" y="6031468"/>
            <a:ext cx="2300066" cy="710210"/>
          </a:xfrm>
          <a:prstGeom prst="rect">
            <a:avLst/>
          </a:prstGeom>
        </p:spPr>
      </p:pic>
      <p:sp>
        <p:nvSpPr>
          <p:cNvPr id="11" name="TextBox 10"/>
          <p:cNvSpPr txBox="1"/>
          <p:nvPr userDrawn="1"/>
        </p:nvSpPr>
        <p:spPr>
          <a:xfrm>
            <a:off x="6814592" y="6234886"/>
            <a:ext cx="1872208" cy="369332"/>
          </a:xfrm>
          <a:prstGeom prst="rect">
            <a:avLst/>
          </a:prstGeom>
          <a:noFill/>
        </p:spPr>
        <p:txBody>
          <a:bodyPr wrap="square" rtlCol="0">
            <a:spAutoFit/>
          </a:bodyPr>
          <a:lstStyle/>
          <a:p>
            <a:r>
              <a:rPr lang="en-US" dirty="0" smtClean="0">
                <a:solidFill>
                  <a:srgbClr val="B61918"/>
                </a:solidFill>
                <a:latin typeface="Gill Sans Light" charset="0"/>
                <a:ea typeface="Gill Sans Light" charset="0"/>
                <a:cs typeface="Gill Sans Light" charset="0"/>
              </a:rPr>
              <a:t>Learn</a:t>
            </a:r>
            <a:r>
              <a:rPr lang="en-US" dirty="0" smtClean="0">
                <a:solidFill>
                  <a:prstClr val="black"/>
                </a:solidFill>
                <a:latin typeface="Gill Sans Light" charset="0"/>
                <a:ea typeface="Gill Sans Light" charset="0"/>
                <a:cs typeface="Gill Sans Light" charset="0"/>
              </a:rPr>
              <a:t> </a:t>
            </a:r>
            <a:r>
              <a:rPr lang="en-US" dirty="0" smtClean="0">
                <a:solidFill>
                  <a:srgbClr val="006600"/>
                </a:solidFill>
                <a:latin typeface="Gill Sans Light" charset="0"/>
                <a:ea typeface="Gill Sans Light" charset="0"/>
                <a:cs typeface="Gill Sans Light" charset="0"/>
              </a:rPr>
              <a:t>Grow</a:t>
            </a:r>
            <a:r>
              <a:rPr lang="en-US" dirty="0" smtClean="0">
                <a:solidFill>
                  <a:prstClr val="black"/>
                </a:solidFill>
                <a:latin typeface="Gill Sans Light" charset="0"/>
                <a:ea typeface="Gill Sans Light" charset="0"/>
                <a:cs typeface="Gill Sans Light" charset="0"/>
              </a:rPr>
              <a:t> </a:t>
            </a:r>
            <a:r>
              <a:rPr lang="en-US" dirty="0" smtClean="0">
                <a:solidFill>
                  <a:srgbClr val="AAAAAA"/>
                </a:solidFill>
                <a:latin typeface="Gill Sans Light" charset="0"/>
                <a:ea typeface="Gill Sans Light" charset="0"/>
                <a:cs typeface="Gill Sans Light" charset="0"/>
              </a:rPr>
              <a:t>Serve</a:t>
            </a:r>
            <a:endParaRPr lang="en-US"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8" cstate="print"/>
          <a:stretch>
            <a:fillRect/>
          </a:stretch>
        </p:blipFill>
        <p:spPr>
          <a:xfrm flipV="1">
            <a:off x="2571" y="1081123"/>
            <a:ext cx="9144000" cy="36000"/>
          </a:xfrm>
          <a:prstGeom prst="rect">
            <a:avLst/>
          </a:prstGeom>
        </p:spPr>
      </p:pic>
    </p:spTree>
    <p:extLst>
      <p:ext uri="{BB962C8B-B14F-4D97-AF65-F5344CB8AC3E}">
        <p14:creationId xmlns:p14="http://schemas.microsoft.com/office/powerpoint/2010/main" xmlns="" val="245541029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alphaModFix amt="20000"/>
            <a:extLst>
              <a:ext uri="{28A0092B-C50C-407E-A947-70E740481C1C}">
                <a14:useLocalDpi xmlns:a14="http://schemas.microsoft.com/office/drawing/2010/main" xmlns="" val="0"/>
              </a:ext>
            </a:extLst>
          </a:blip>
          <a:srcRect l="1161" t="5035" r="1112" b="2280"/>
          <a:stretch/>
        </p:blipFill>
        <p:spPr>
          <a:xfrm>
            <a:off x="0" y="44624"/>
            <a:ext cx="9144000" cy="5805263"/>
          </a:xfrm>
          <a:prstGeom prst="rect">
            <a:avLst/>
          </a:prstGeom>
        </p:spPr>
      </p:pic>
      <p:sp>
        <p:nvSpPr>
          <p:cNvPr id="2" name="Title 1"/>
          <p:cNvSpPr>
            <a:spLocks noGrp="1"/>
          </p:cNvSpPr>
          <p:nvPr>
            <p:ph type="ctrTitle"/>
          </p:nvPr>
        </p:nvSpPr>
        <p:spPr>
          <a:xfrm>
            <a:off x="107504" y="1484784"/>
            <a:ext cx="8928992" cy="1614041"/>
          </a:xfrm>
        </p:spPr>
        <p:txBody>
          <a:bodyPr>
            <a:normAutofit/>
          </a:bodyPr>
          <a:lstStyle/>
          <a:p>
            <a:r>
              <a:rPr lang="en-ZA" sz="2400" b="1" dirty="0" smtClean="0">
                <a:latin typeface="Tahoma" panose="020B0604030504040204" pitchFamily="34" charset="0"/>
                <a:ea typeface="Tahoma" panose="020B0604030504040204" pitchFamily="34" charset="0"/>
                <a:cs typeface="Tahoma" panose="020B0604030504040204" pitchFamily="34" charset="0"/>
              </a:rPr>
              <a:t>National School of Government Annual Report 2016/17 : </a:t>
            </a:r>
            <a:br>
              <a:rPr lang="en-ZA" sz="2400" b="1" dirty="0" smtClean="0">
                <a:latin typeface="Tahoma" panose="020B0604030504040204" pitchFamily="34" charset="0"/>
                <a:ea typeface="Tahoma" panose="020B0604030504040204" pitchFamily="34" charset="0"/>
                <a:cs typeface="Tahoma" panose="020B0604030504040204" pitchFamily="34" charset="0"/>
              </a:rPr>
            </a:br>
            <a:r>
              <a:rPr lang="en-ZA" sz="2400" b="1" dirty="0" smtClean="0">
                <a:latin typeface="Tahoma" panose="020B0604030504040204" pitchFamily="34" charset="0"/>
                <a:ea typeface="Tahoma" panose="020B0604030504040204" pitchFamily="34" charset="0"/>
                <a:cs typeface="Tahoma" panose="020B0604030504040204" pitchFamily="34" charset="0"/>
              </a:rPr>
              <a:t>A presentation to the Portfolio Committee </a:t>
            </a:r>
            <a:endParaRPr lang="en-ZA" sz="24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4067944" y="5805263"/>
            <a:ext cx="507605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latin typeface="Calibri" pitchFamily="34" charset="0"/>
                <a:cs typeface="Arial" pitchFamily="34" charset="0"/>
              </a:rPr>
              <a:t> </a:t>
            </a:r>
            <a:endParaRPr lang="en-ZA" sz="2000" b="1" dirty="0">
              <a:latin typeface="Calibri" pitchFamily="34" charset="0"/>
              <a:cs typeface="Arial" pitchFamily="34" charset="0"/>
            </a:endParaRPr>
          </a:p>
        </p:txBody>
      </p:sp>
      <p:sp>
        <p:nvSpPr>
          <p:cNvPr id="6" name="Title 1"/>
          <p:cNvSpPr txBox="1">
            <a:spLocks/>
          </p:cNvSpPr>
          <p:nvPr/>
        </p:nvSpPr>
        <p:spPr>
          <a:xfrm>
            <a:off x="939552" y="5013175"/>
            <a:ext cx="8204448" cy="8489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600" b="1" dirty="0" smtClean="0">
                <a:latin typeface="Tahoma" panose="020B0604030504040204" pitchFamily="34" charset="0"/>
                <a:ea typeface="Tahoma" panose="020B0604030504040204" pitchFamily="34" charset="0"/>
                <a:cs typeface="Tahoma" panose="020B0604030504040204" pitchFamily="34" charset="0"/>
              </a:rPr>
              <a:t>Prof. Richard M Levin</a:t>
            </a:r>
          </a:p>
          <a:p>
            <a:pPr algn="r"/>
            <a:r>
              <a:rPr lang="en-ZA" sz="1600" b="1" dirty="0" smtClean="0">
                <a:latin typeface="Tahoma" panose="020B0604030504040204" pitchFamily="34" charset="0"/>
                <a:ea typeface="Tahoma" panose="020B0604030504040204" pitchFamily="34" charset="0"/>
                <a:cs typeface="Tahoma" panose="020B0604030504040204" pitchFamily="34" charset="0"/>
              </a:rPr>
              <a:t>Principal: National School of Government </a:t>
            </a:r>
          </a:p>
          <a:p>
            <a:pPr algn="r"/>
            <a:r>
              <a:rPr lang="en-ZA" sz="1600" b="1" dirty="0" smtClean="0">
                <a:latin typeface="Tahoma" panose="020B0604030504040204" pitchFamily="34" charset="0"/>
                <a:ea typeface="Tahoma" panose="020B0604030504040204" pitchFamily="34" charset="0"/>
                <a:cs typeface="Tahoma" panose="020B0604030504040204" pitchFamily="34" charset="0"/>
              </a:rPr>
              <a:t>10 October 2017 </a:t>
            </a:r>
            <a:endParaRPr lang="en-ZA" sz="1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289688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004" y="504056"/>
            <a:ext cx="8856984" cy="692696"/>
          </a:xfrm>
        </p:spPr>
        <p:txBody>
          <a:bodyPr>
            <a:noAutofit/>
          </a:bodyPr>
          <a:lstStyle/>
          <a:p>
            <a:r>
              <a:rPr lang="en-ZA" sz="20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Performance Targets </a:t>
            </a:r>
            <a:r>
              <a:rPr lang="en-ZA" sz="2000" b="1" dirty="0">
                <a:solidFill>
                  <a:srgbClr val="006600"/>
                </a:solidFill>
                <a:latin typeface="Tahoma" panose="020B0604030504040204" pitchFamily="34" charset="0"/>
                <a:ea typeface="Tahoma" panose="020B0604030504040204" pitchFamily="34" charset="0"/>
                <a:cs typeface="Tahoma" panose="020B0604030504040204" pitchFamily="34" charset="0"/>
              </a:rPr>
              <a:t>not </a:t>
            </a:r>
            <a:r>
              <a:rPr lang="en-ZA" sz="20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Achieved for </a:t>
            </a:r>
            <a:r>
              <a:rPr lang="en-ZA" sz="2000" b="1" dirty="0">
                <a:solidFill>
                  <a:srgbClr val="006600"/>
                </a:solidFill>
                <a:latin typeface="Tahoma" panose="020B0604030504040204" pitchFamily="34" charset="0"/>
                <a:ea typeface="Tahoma" panose="020B0604030504040204" pitchFamily="34" charset="0"/>
                <a:cs typeface="Tahoma" panose="020B0604030504040204" pitchFamily="34" charset="0"/>
              </a:rPr>
              <a:t>Programme </a:t>
            </a:r>
            <a:r>
              <a:rPr lang="en-ZA" sz="20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2</a:t>
            </a:r>
            <a:endParaRPr lang="en-ZA"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107504" y="1196752"/>
            <a:ext cx="8856984" cy="4953653"/>
          </a:xfrm>
          <a:ln>
            <a:noFill/>
          </a:ln>
        </p:spPr>
        <p:txBody>
          <a:bodyPr>
            <a:noAutofit/>
          </a:bodyPr>
          <a:lstStyle/>
          <a:p>
            <a:endParaRPr lang="en-ZA" sz="1800" dirty="0" smtClean="0"/>
          </a:p>
          <a:p>
            <a:endParaRPr lang="en-ZA" sz="1800" dirty="0"/>
          </a:p>
          <a:p>
            <a:pPr marL="0" lvl="0" indent="0">
              <a:buClr>
                <a:srgbClr val="006600"/>
              </a:buClr>
              <a:buNone/>
            </a:pPr>
            <a:endParaRPr lang="en-ZA" sz="1600" dirty="0" smtClean="0">
              <a:latin typeface="Arial" pitchFamily="34" charset="0"/>
              <a:cs typeface="Arial" pitchFamily="34" charset="0"/>
            </a:endParaRPr>
          </a:p>
        </p:txBody>
      </p:sp>
      <p:sp>
        <p:nvSpPr>
          <p:cNvPr id="2" name="Slide Number Placeholder 1"/>
          <p:cNvSpPr>
            <a:spLocks noGrp="1"/>
          </p:cNvSpPr>
          <p:nvPr>
            <p:ph type="sldNum" sz="quarter" idx="12"/>
          </p:nvPr>
        </p:nvSpPr>
        <p:spPr>
          <a:xfrm>
            <a:off x="6156176" y="6309320"/>
            <a:ext cx="2612976" cy="365125"/>
          </a:xfrm>
        </p:spPr>
        <p:txBody>
          <a:bodyPr/>
          <a:lstStyle/>
          <a:p>
            <a:fld id="{1CE6738C-8955-4CF1-A256-1C49941BBB03}" type="slidenum">
              <a:rPr lang="en-ZA" smtClean="0">
                <a:solidFill>
                  <a:prstClr val="black">
                    <a:tint val="75000"/>
                  </a:prstClr>
                </a:solidFill>
              </a:rPr>
              <a:pPr/>
              <a:t>10</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185841995"/>
              </p:ext>
            </p:extLst>
          </p:nvPr>
        </p:nvGraphicFramePr>
        <p:xfrm>
          <a:off x="161011" y="1196753"/>
          <a:ext cx="8803477" cy="4608511"/>
        </p:xfrm>
        <a:graphic>
          <a:graphicData uri="http://schemas.openxmlformats.org/drawingml/2006/table">
            <a:tbl>
              <a:tblPr firstRow="1" bandRow="1">
                <a:tableStyleId>{69C7853C-536D-4A76-A0AE-DD22124D55A5}</a:tableStyleId>
              </a:tblPr>
              <a:tblGrid>
                <a:gridCol w="2898821">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gridCol w="3456384">
                  <a:extLst>
                    <a:ext uri="{9D8B030D-6E8A-4147-A177-3AD203B41FA5}">
                      <a16:colId xmlns:a16="http://schemas.microsoft.com/office/drawing/2014/main" xmlns="" val="20002"/>
                    </a:ext>
                  </a:extLst>
                </a:gridCol>
              </a:tblGrid>
              <a:tr h="403800">
                <a:tc>
                  <a:txBody>
                    <a:bodyPr/>
                    <a:lstStyle/>
                    <a:p>
                      <a:pPr algn="ctr"/>
                      <a:r>
                        <a:rPr lang="en-ZA"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Performance</a:t>
                      </a:r>
                      <a:r>
                        <a:rPr lang="en-ZA" sz="14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targets not achieved</a:t>
                      </a:r>
                      <a:endParaRPr lang="en-ZA"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3">
                        <a:lumMod val="40000"/>
                        <a:lumOff val="60000"/>
                      </a:schemeClr>
                    </a:solidFill>
                  </a:tcPr>
                </a:tc>
                <a:tc>
                  <a:txBody>
                    <a:bodyPr/>
                    <a:lstStyle/>
                    <a:p>
                      <a:pPr algn="ctr"/>
                      <a:r>
                        <a:rPr lang="en-ZA"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Annual Performance</a:t>
                      </a:r>
                      <a:r>
                        <a:rPr lang="en-ZA" sz="14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Status</a:t>
                      </a:r>
                      <a:endParaRPr lang="en-ZA"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3">
                        <a:lumMod val="40000"/>
                        <a:lumOff val="60000"/>
                      </a:schemeClr>
                    </a:solidFill>
                  </a:tcPr>
                </a:tc>
                <a:tc>
                  <a:txBody>
                    <a:bodyPr/>
                    <a:lstStyle/>
                    <a:p>
                      <a:pPr algn="ctr"/>
                      <a:r>
                        <a:rPr lang="en-ZA"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Remedial</a:t>
                      </a:r>
                      <a:r>
                        <a:rPr lang="en-ZA" sz="14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action</a:t>
                      </a:r>
                      <a:endParaRPr lang="en-ZA"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3">
                        <a:lumMod val="40000"/>
                        <a:lumOff val="60000"/>
                      </a:schemeClr>
                    </a:solidFill>
                  </a:tcPr>
                </a:tc>
                <a:extLst>
                  <a:ext uri="{0D108BD9-81ED-4DB2-BD59-A6C34878D82A}">
                    <a16:rowId xmlns:a16="http://schemas.microsoft.com/office/drawing/2014/main" xmlns="" val="10000"/>
                  </a:ext>
                </a:extLst>
              </a:tr>
              <a:tr h="18801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dirty="0" smtClean="0">
                          <a:latin typeface="Tahoma" panose="020B0604030504040204" pitchFamily="34" charset="0"/>
                          <a:ea typeface="Tahoma" panose="020B0604030504040204" pitchFamily="34" charset="0"/>
                          <a:cs typeface="Tahoma" panose="020B0604030504040204" pitchFamily="34" charset="0"/>
                        </a:rPr>
                        <a:t>Generate</a:t>
                      </a:r>
                      <a:r>
                        <a:rPr lang="en-ZA" sz="1300" b="0" baseline="0" dirty="0" smtClean="0">
                          <a:latin typeface="Tahoma" panose="020B0604030504040204" pitchFamily="34" charset="0"/>
                          <a:ea typeface="Tahoma" panose="020B0604030504040204" pitchFamily="34" charset="0"/>
                          <a:cs typeface="Tahoma" panose="020B0604030504040204" pitchFamily="34" charset="0"/>
                        </a:rPr>
                        <a:t> revenue of R151.9m by the Training Trading Account as part of the cost-recovery </a:t>
                      </a:r>
                      <a:endParaRPr lang="en-ZA" sz="1300" b="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strike="noStrik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total of R137m was generated by the Training</a:t>
                      </a:r>
                      <a:r>
                        <a:rPr lang="en-ZA" sz="1300" strike="noStrike"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Trading Account, which represents an achievement of 90%</a:t>
                      </a:r>
                      <a:endParaRPr lang="en-ZA" sz="1300"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Acknowledging the challenges posed by the current demand-led funding model, the NSG commenced with work during the financial year to revise the funding model. Amongst considerations</a:t>
                      </a:r>
                      <a:r>
                        <a:rPr lang="en-ZA" sz="13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is an appropriation allocation from departmental training budgets and directive on compulsory courses offered by the NSG </a:t>
                      </a:r>
                      <a:endParaRPr lang="en-ZA" sz="13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xmlns="" val="10001"/>
                  </a:ext>
                </a:extLst>
              </a:tr>
              <a:tr h="2324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dirty="0" smtClean="0">
                          <a:latin typeface="Tahoma" panose="020B0604030504040204" pitchFamily="34" charset="0"/>
                          <a:ea typeface="Tahoma" panose="020B0604030504040204" pitchFamily="34" charset="0"/>
                          <a:cs typeface="Tahoma" panose="020B0604030504040204" pitchFamily="34" charset="0"/>
                        </a:rPr>
                        <a:t>Implement a hybrid</a:t>
                      </a:r>
                      <a:r>
                        <a:rPr lang="en-ZA" sz="1300" b="0" baseline="0" dirty="0" smtClean="0">
                          <a:latin typeface="Tahoma" panose="020B0604030504040204" pitchFamily="34" charset="0"/>
                          <a:ea typeface="Tahoma" panose="020B0604030504040204" pitchFamily="34" charset="0"/>
                          <a:cs typeface="Tahoma" panose="020B0604030504040204" pitchFamily="34" charset="0"/>
                        </a:rPr>
                        <a:t> model to achieve a balanced approach regarding training facilitation and provisioning </a:t>
                      </a:r>
                      <a:endParaRPr lang="en-ZA" sz="1300" b="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NSG issued a call for interest on the website during the financial year, and was not able to undertake further activities in implementing </a:t>
                      </a:r>
                      <a:r>
                        <a:rPr lang="en-ZA" sz="13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Rutanang</a:t>
                      </a:r>
                      <a:r>
                        <a:rPr lang="en-ZA"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Ma </a:t>
                      </a:r>
                      <a:r>
                        <a:rPr lang="en-ZA" sz="13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Afrika</a:t>
                      </a:r>
                      <a:r>
                        <a:rPr lang="en-ZA"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ZA" sz="13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ZA" sz="13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Despite the fact that the NSG did</a:t>
                      </a:r>
                      <a:r>
                        <a:rPr lang="en-ZA" sz="13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not fully implement </a:t>
                      </a:r>
                      <a:r>
                        <a:rPr lang="en-ZA" sz="1300" b="0" kern="1200" baseline="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Rutanang</a:t>
                      </a:r>
                      <a:r>
                        <a:rPr lang="en-ZA" sz="13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Ma </a:t>
                      </a:r>
                      <a:r>
                        <a:rPr lang="en-ZA" sz="1300" b="0" kern="1200" baseline="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Afrika</a:t>
                      </a:r>
                      <a:r>
                        <a:rPr lang="en-ZA" sz="13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during this financial year, it undertook initiatives such as the development of the Lead Facilitators Development Programme (LFDP) and rolled out to current public servants </a:t>
                      </a:r>
                    </a:p>
                    <a:p>
                      <a:endParaRPr lang="en-ZA" sz="13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ZA" sz="13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NSG will undertake a screening of all interested parties in terms of </a:t>
                      </a:r>
                      <a:r>
                        <a:rPr lang="en-ZA" sz="1300" b="0" kern="1200" baseline="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Rutanang</a:t>
                      </a:r>
                      <a:r>
                        <a:rPr lang="en-ZA" sz="13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Ma </a:t>
                      </a:r>
                      <a:r>
                        <a:rPr lang="en-ZA" sz="1300" b="0" kern="1200" baseline="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Afrika</a:t>
                      </a:r>
                      <a:r>
                        <a:rPr lang="en-ZA" sz="13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campaign </a:t>
                      </a:r>
                      <a:endParaRPr lang="en-ZA" sz="13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478922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08465"/>
          </a:xfrm>
        </p:spPr>
        <p:txBody>
          <a:bodyPr>
            <a:normAutofit/>
          </a:bodyPr>
          <a:lstStyle/>
          <a:p>
            <a:r>
              <a:rPr lang="en-US" sz="24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Training Delivery: Per Stream</a:t>
            </a:r>
            <a:endParaRPr lang="en-US" sz="24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11</a:t>
            </a:fld>
            <a:endParaRPr lang="en-ZA" dirty="0">
              <a:solidFill>
                <a:prstClr val="black">
                  <a:tint val="75000"/>
                </a:prst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699885616"/>
              </p:ext>
            </p:extLst>
          </p:nvPr>
        </p:nvGraphicFramePr>
        <p:xfrm>
          <a:off x="107505" y="1196753"/>
          <a:ext cx="8712967" cy="4296982"/>
        </p:xfrm>
        <a:graphic>
          <a:graphicData uri="http://schemas.openxmlformats.org/drawingml/2006/table">
            <a:tbl>
              <a:tblPr firstRow="1" firstCol="1" bandRow="1">
                <a:tableStyleId>{5940675A-B579-460E-94D1-54222C63F5DA}</a:tableStyleId>
              </a:tblPr>
              <a:tblGrid>
                <a:gridCol w="3096343">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0001"/>
                    </a:ext>
                  </a:extLst>
                </a:gridCol>
                <a:gridCol w="2736304">
                  <a:extLst>
                    <a:ext uri="{9D8B030D-6E8A-4147-A177-3AD203B41FA5}">
                      <a16:colId xmlns:a16="http://schemas.microsoft.com/office/drawing/2014/main" xmlns="" val="20002"/>
                    </a:ext>
                  </a:extLst>
                </a:gridCol>
              </a:tblGrid>
              <a:tr h="576063">
                <a:tc>
                  <a:txBody>
                    <a:bodyPr/>
                    <a:lstStyle/>
                    <a:p>
                      <a:pPr algn="ctr">
                        <a:lnSpc>
                          <a:spcPct val="115000"/>
                        </a:lnSpc>
                        <a:spcAft>
                          <a:spcPts val="0"/>
                        </a:spcAft>
                      </a:pPr>
                      <a:endParaRPr lang="en-GB" sz="1400" b="1" dirty="0" smtClean="0">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0"/>
                        </a:spcAft>
                      </a:pPr>
                      <a:r>
                        <a:rPr lang="en-GB" sz="1400" b="1" dirty="0" smtClean="0">
                          <a:effectLst/>
                          <a:latin typeface="Tahoma" panose="020B0604030504040204" pitchFamily="34" charset="0"/>
                          <a:ea typeface="Tahoma" panose="020B0604030504040204" pitchFamily="34" charset="0"/>
                          <a:cs typeface="Tahoma" panose="020B0604030504040204" pitchFamily="34" charset="0"/>
                        </a:rPr>
                        <a:t>Training </a:t>
                      </a:r>
                      <a:r>
                        <a:rPr lang="en-GB" sz="1400" b="1" dirty="0">
                          <a:effectLst/>
                          <a:latin typeface="Tahoma" panose="020B0604030504040204" pitchFamily="34" charset="0"/>
                          <a:ea typeface="Tahoma" panose="020B0604030504040204" pitchFamily="34" charset="0"/>
                          <a:cs typeface="Tahoma" panose="020B0604030504040204" pitchFamily="34" charset="0"/>
                        </a:rPr>
                        <a:t>Stream</a:t>
                      </a:r>
                      <a:endParaRPr lang="en-ZA"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n-GB" sz="1400" b="1" dirty="0">
                          <a:effectLst/>
                          <a:latin typeface="Tahoma" panose="020B0604030504040204" pitchFamily="34" charset="0"/>
                          <a:ea typeface="Tahoma" panose="020B0604030504040204" pitchFamily="34" charset="0"/>
                          <a:cs typeface="Tahoma" panose="020B0604030504040204" pitchFamily="34" charset="0"/>
                        </a:rPr>
                        <a:t> </a:t>
                      </a:r>
                      <a:endParaRPr lang="en-ZA" sz="1400" b="1" dirty="0">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0"/>
                        </a:spcAft>
                      </a:pPr>
                      <a:r>
                        <a:rPr lang="en-GB" sz="1400" b="1" dirty="0" smtClean="0">
                          <a:effectLst/>
                          <a:latin typeface="Tahoma" panose="020B0604030504040204" pitchFamily="34" charset="0"/>
                          <a:ea typeface="Tahoma" panose="020B0604030504040204" pitchFamily="34" charset="0"/>
                          <a:cs typeface="Tahoma" panose="020B0604030504040204" pitchFamily="34" charset="0"/>
                        </a:rPr>
                        <a:t>Annual Target</a:t>
                      </a:r>
                      <a:endParaRPr lang="en-ZA"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tc>
                  <a:txBody>
                    <a:bodyPr/>
                    <a:lstStyle/>
                    <a:p>
                      <a:pPr algn="ctr">
                        <a:lnSpc>
                          <a:spcPct val="115000"/>
                        </a:lnSpc>
                        <a:spcAft>
                          <a:spcPts val="0"/>
                        </a:spcAft>
                      </a:pPr>
                      <a:endParaRPr lang="en-ZA" sz="1400" b="1" dirty="0" smtClean="0">
                        <a:effectLst/>
                        <a:latin typeface="Tahoma" panose="020B0604030504040204" pitchFamily="34" charset="0"/>
                        <a:ea typeface="Tahoma" panose="020B0604030504040204" pitchFamily="34" charset="0"/>
                        <a:cs typeface="Tahoma" panose="020B0604030504040204" pitchFamily="34" charset="0"/>
                      </a:endParaRPr>
                    </a:p>
                    <a:p>
                      <a:pPr algn="ctr">
                        <a:lnSpc>
                          <a:spcPct val="115000"/>
                        </a:lnSpc>
                        <a:spcAft>
                          <a:spcPts val="0"/>
                        </a:spcAft>
                      </a:pPr>
                      <a:r>
                        <a:rPr lang="en-ZA" sz="1400" b="1" dirty="0" smtClean="0">
                          <a:effectLst/>
                          <a:latin typeface="Tahoma" panose="020B0604030504040204" pitchFamily="34" charset="0"/>
                          <a:ea typeface="Tahoma" panose="020B0604030504040204" pitchFamily="34" charset="0"/>
                          <a:cs typeface="Tahoma" panose="020B0604030504040204" pitchFamily="34" charset="0"/>
                        </a:rPr>
                        <a:t>Annual Training Delivery</a:t>
                      </a:r>
                    </a:p>
                    <a:p>
                      <a:pPr algn="ctr">
                        <a:lnSpc>
                          <a:spcPct val="115000"/>
                        </a:lnSpc>
                        <a:spcAft>
                          <a:spcPts val="0"/>
                        </a:spcAft>
                      </a:pPr>
                      <a:endParaRPr lang="en-ZA"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10000"/>
                  </a:ext>
                </a:extLst>
              </a:tr>
              <a:tr h="671085">
                <a:tc>
                  <a:txBody>
                    <a:bodyPr/>
                    <a:lstStyle/>
                    <a:p>
                      <a:pPr algn="l">
                        <a:lnSpc>
                          <a:spcPct val="115000"/>
                        </a:lnSpc>
                        <a:spcAft>
                          <a:spcPts val="0"/>
                        </a:spcAft>
                      </a:pPr>
                      <a:r>
                        <a:rPr lang="en-GB" sz="1400" dirty="0">
                          <a:effectLst/>
                          <a:latin typeface="Tahoma" panose="020B0604030504040204" pitchFamily="34" charset="0"/>
                          <a:ea typeface="Tahoma" panose="020B0604030504040204" pitchFamily="34" charset="0"/>
                          <a:cs typeface="Tahoma" panose="020B0604030504040204" pitchFamily="34" charset="0"/>
                        </a:rPr>
                        <a:t>Leadership</a:t>
                      </a:r>
                      <a:endParaRPr lang="en-ZA" sz="140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15000"/>
                        </a:lnSpc>
                        <a:spcAft>
                          <a:spcPts val="0"/>
                        </a:spcAft>
                      </a:pPr>
                      <a:r>
                        <a:rPr lang="en-GB" sz="1300" dirty="0">
                          <a:effectLst/>
                          <a:latin typeface="Tahoma" panose="020B0604030504040204" pitchFamily="34" charset="0"/>
                          <a:ea typeface="Tahoma" panose="020B0604030504040204" pitchFamily="34" charset="0"/>
                          <a:cs typeface="Tahoma" panose="020B0604030504040204" pitchFamily="34" charset="0"/>
                        </a:rPr>
                        <a:t> </a:t>
                      </a:r>
                      <a:r>
                        <a:rPr lang="en-GB" sz="1300" dirty="0" smtClean="0">
                          <a:effectLst/>
                          <a:latin typeface="Tahoma" panose="020B0604030504040204" pitchFamily="34" charset="0"/>
                          <a:ea typeface="Tahoma" panose="020B0604030504040204" pitchFamily="34" charset="0"/>
                          <a:cs typeface="Tahoma" panose="020B0604030504040204" pitchFamily="34" charset="0"/>
                        </a:rPr>
                        <a:t>6</a:t>
                      </a:r>
                      <a:r>
                        <a:rPr lang="en-GB" sz="1300" dirty="0">
                          <a:effectLst/>
                          <a:latin typeface="Tahoma" panose="020B0604030504040204" pitchFamily="34" charset="0"/>
                          <a:ea typeface="Tahoma" panose="020B0604030504040204" pitchFamily="34" charset="0"/>
                          <a:cs typeface="Tahoma" panose="020B0604030504040204" pitchFamily="34" charset="0"/>
                        </a:rPr>
                        <a:t> 000</a:t>
                      </a:r>
                      <a:endParaRPr lang="en-ZA" sz="13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fontAlgn="ctr">
                        <a:lnSpc>
                          <a:spcPct val="105000"/>
                        </a:lnSpc>
                        <a:spcAft>
                          <a:spcPts val="0"/>
                        </a:spcAft>
                      </a:pPr>
                      <a:r>
                        <a:rPr lang="en-ZA" sz="1300" dirty="0">
                          <a:effectLst/>
                          <a:latin typeface="Tahoma" panose="020B0604030504040204" pitchFamily="34" charset="0"/>
                          <a:ea typeface="Tahoma" panose="020B0604030504040204" pitchFamily="34" charset="0"/>
                          <a:cs typeface="Tahoma" panose="020B0604030504040204" pitchFamily="34" charset="0"/>
                        </a:rPr>
                        <a:t>10 356</a:t>
                      </a:r>
                    </a:p>
                  </a:txBody>
                  <a:tcPr marL="0" marR="0" marT="0" marB="0" anchor="ctr"/>
                </a:tc>
                <a:extLst>
                  <a:ext uri="{0D108BD9-81ED-4DB2-BD59-A6C34878D82A}">
                    <a16:rowId xmlns:a16="http://schemas.microsoft.com/office/drawing/2014/main" xmlns="" val="10001"/>
                  </a:ext>
                </a:extLst>
              </a:tr>
              <a:tr h="580808">
                <a:tc>
                  <a:txBody>
                    <a:bodyPr/>
                    <a:lstStyle/>
                    <a:p>
                      <a:pPr algn="l">
                        <a:lnSpc>
                          <a:spcPct val="115000"/>
                        </a:lnSpc>
                        <a:spcAft>
                          <a:spcPts val="0"/>
                        </a:spcAft>
                      </a:pPr>
                      <a:r>
                        <a:rPr lang="en-GB" sz="1400" dirty="0">
                          <a:effectLst/>
                          <a:latin typeface="Tahoma" panose="020B0604030504040204" pitchFamily="34" charset="0"/>
                          <a:ea typeface="Tahoma" panose="020B0604030504040204" pitchFamily="34" charset="0"/>
                          <a:cs typeface="Tahoma" panose="020B0604030504040204" pitchFamily="34" charset="0"/>
                        </a:rPr>
                        <a:t>Management </a:t>
                      </a:r>
                      <a:endParaRPr lang="en-ZA" sz="140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15000"/>
                        </a:lnSpc>
                        <a:spcAft>
                          <a:spcPts val="0"/>
                        </a:spcAft>
                      </a:pPr>
                      <a:r>
                        <a:rPr lang="en-GB" sz="1300" dirty="0" smtClean="0">
                          <a:effectLst/>
                          <a:latin typeface="Tahoma" panose="020B0604030504040204" pitchFamily="34" charset="0"/>
                          <a:ea typeface="Tahoma" panose="020B0604030504040204" pitchFamily="34" charset="0"/>
                          <a:cs typeface="Tahoma" panose="020B0604030504040204" pitchFamily="34" charset="0"/>
                        </a:rPr>
                        <a:t>10 </a:t>
                      </a:r>
                      <a:r>
                        <a:rPr lang="en-GB" sz="1300" dirty="0">
                          <a:effectLst/>
                          <a:latin typeface="Tahoma" panose="020B0604030504040204" pitchFamily="34" charset="0"/>
                          <a:ea typeface="Tahoma" panose="020B0604030504040204" pitchFamily="34" charset="0"/>
                          <a:cs typeface="Tahoma" panose="020B0604030504040204" pitchFamily="34" charset="0"/>
                        </a:rPr>
                        <a:t>000</a:t>
                      </a:r>
                      <a:endParaRPr lang="en-ZA" sz="13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fontAlgn="ctr">
                        <a:lnSpc>
                          <a:spcPct val="105000"/>
                        </a:lnSpc>
                        <a:spcAft>
                          <a:spcPts val="0"/>
                        </a:spcAft>
                      </a:pPr>
                      <a:r>
                        <a:rPr lang="en-ZA" sz="1300" dirty="0">
                          <a:effectLst/>
                          <a:latin typeface="Tahoma" panose="020B0604030504040204" pitchFamily="34" charset="0"/>
                          <a:ea typeface="Tahoma" panose="020B0604030504040204" pitchFamily="34" charset="0"/>
                          <a:cs typeface="Tahoma" panose="020B0604030504040204" pitchFamily="34" charset="0"/>
                        </a:rPr>
                        <a:t>13 470</a:t>
                      </a:r>
                    </a:p>
                  </a:txBody>
                  <a:tcPr marL="0" marR="0" marT="0" marB="0" anchor="ctr"/>
                </a:tc>
                <a:extLst>
                  <a:ext uri="{0D108BD9-81ED-4DB2-BD59-A6C34878D82A}">
                    <a16:rowId xmlns:a16="http://schemas.microsoft.com/office/drawing/2014/main" xmlns="" val="10002"/>
                  </a:ext>
                </a:extLst>
              </a:tr>
              <a:tr h="671085">
                <a:tc>
                  <a:txBody>
                    <a:bodyPr/>
                    <a:lstStyle/>
                    <a:p>
                      <a:pPr algn="l">
                        <a:lnSpc>
                          <a:spcPct val="115000"/>
                        </a:lnSpc>
                        <a:spcAft>
                          <a:spcPts val="0"/>
                        </a:spcAft>
                      </a:pPr>
                      <a:r>
                        <a:rPr lang="en-GB" sz="1400" dirty="0">
                          <a:effectLst/>
                          <a:latin typeface="Tahoma" panose="020B0604030504040204" pitchFamily="34" charset="0"/>
                          <a:ea typeface="Tahoma" panose="020B0604030504040204" pitchFamily="34" charset="0"/>
                          <a:cs typeface="Tahoma" panose="020B0604030504040204" pitchFamily="34" charset="0"/>
                        </a:rPr>
                        <a:t>Administration</a:t>
                      </a:r>
                      <a:endParaRPr lang="en-ZA" sz="140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15000"/>
                        </a:lnSpc>
                        <a:spcAft>
                          <a:spcPts val="0"/>
                        </a:spcAft>
                      </a:pPr>
                      <a:r>
                        <a:rPr lang="en-GB" sz="1300" dirty="0" smtClean="0">
                          <a:effectLst/>
                          <a:latin typeface="Tahoma" panose="020B0604030504040204" pitchFamily="34" charset="0"/>
                          <a:ea typeface="Tahoma" panose="020B0604030504040204" pitchFamily="34" charset="0"/>
                          <a:cs typeface="Tahoma" panose="020B0604030504040204" pitchFamily="34" charset="0"/>
                        </a:rPr>
                        <a:t>4 </a:t>
                      </a:r>
                      <a:r>
                        <a:rPr lang="en-GB" sz="1300" dirty="0">
                          <a:effectLst/>
                          <a:latin typeface="Tahoma" panose="020B0604030504040204" pitchFamily="34" charset="0"/>
                          <a:ea typeface="Tahoma" panose="020B0604030504040204" pitchFamily="34" charset="0"/>
                          <a:cs typeface="Tahoma" panose="020B0604030504040204" pitchFamily="34" charset="0"/>
                        </a:rPr>
                        <a:t>000</a:t>
                      </a:r>
                      <a:endParaRPr lang="en-ZA" sz="13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fontAlgn="ctr">
                        <a:lnSpc>
                          <a:spcPct val="105000"/>
                        </a:lnSpc>
                        <a:spcAft>
                          <a:spcPts val="0"/>
                        </a:spcAft>
                      </a:pPr>
                      <a:r>
                        <a:rPr lang="en-ZA" sz="1300" dirty="0">
                          <a:effectLst/>
                          <a:latin typeface="Tahoma" panose="020B0604030504040204" pitchFamily="34" charset="0"/>
                          <a:ea typeface="Tahoma" panose="020B0604030504040204" pitchFamily="34" charset="0"/>
                          <a:cs typeface="Tahoma" panose="020B0604030504040204" pitchFamily="34" charset="0"/>
                        </a:rPr>
                        <a:t>4 700</a:t>
                      </a:r>
                    </a:p>
                  </a:txBody>
                  <a:tcPr marL="0" marR="0" marT="0" marB="0" anchor="ctr"/>
                </a:tc>
                <a:extLst>
                  <a:ext uri="{0D108BD9-81ED-4DB2-BD59-A6C34878D82A}">
                    <a16:rowId xmlns:a16="http://schemas.microsoft.com/office/drawing/2014/main" xmlns="" val="10003"/>
                  </a:ext>
                </a:extLst>
              </a:tr>
              <a:tr h="606117">
                <a:tc>
                  <a:txBody>
                    <a:bodyPr/>
                    <a:lstStyle/>
                    <a:p>
                      <a:pPr algn="l">
                        <a:lnSpc>
                          <a:spcPct val="115000"/>
                        </a:lnSpc>
                        <a:spcAft>
                          <a:spcPts val="0"/>
                        </a:spcAft>
                      </a:pPr>
                      <a:r>
                        <a:rPr lang="en-GB" sz="1400" dirty="0">
                          <a:effectLst/>
                          <a:latin typeface="Tahoma" panose="020B0604030504040204" pitchFamily="34" charset="0"/>
                          <a:ea typeface="Tahoma" panose="020B0604030504040204" pitchFamily="34" charset="0"/>
                          <a:cs typeface="Tahoma" panose="020B0604030504040204" pitchFamily="34" charset="0"/>
                        </a:rPr>
                        <a:t>Unemployed youth </a:t>
                      </a:r>
                      <a:r>
                        <a:rPr lang="en-GB" sz="1400" dirty="0" smtClean="0">
                          <a:effectLst/>
                          <a:latin typeface="Tahoma" panose="020B0604030504040204" pitchFamily="34" charset="0"/>
                          <a:ea typeface="Tahoma" panose="020B0604030504040204" pitchFamily="34" charset="0"/>
                          <a:cs typeface="Tahoma" panose="020B0604030504040204" pitchFamily="34" charset="0"/>
                        </a:rPr>
                        <a:t>graduates</a:t>
                      </a:r>
                      <a:r>
                        <a:rPr lang="en-GB" sz="1400" baseline="0" dirty="0" smtClean="0">
                          <a:effectLst/>
                          <a:latin typeface="Tahoma" panose="020B0604030504040204" pitchFamily="34" charset="0"/>
                          <a:ea typeface="Tahoma" panose="020B0604030504040204" pitchFamily="34" charset="0"/>
                          <a:cs typeface="Tahoma" panose="020B0604030504040204" pitchFamily="34" charset="0"/>
                        </a:rPr>
                        <a:t> (BB2E)</a:t>
                      </a:r>
                      <a:endParaRPr lang="en-ZA" sz="140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15000"/>
                        </a:lnSpc>
                        <a:spcAft>
                          <a:spcPts val="0"/>
                        </a:spcAft>
                      </a:pPr>
                      <a:r>
                        <a:rPr lang="en-GB" sz="1300" dirty="0">
                          <a:effectLst/>
                          <a:latin typeface="Tahoma" panose="020B0604030504040204" pitchFamily="34" charset="0"/>
                          <a:ea typeface="Tahoma" panose="020B0604030504040204" pitchFamily="34" charset="0"/>
                          <a:cs typeface="Tahoma" panose="020B0604030504040204" pitchFamily="34" charset="0"/>
                        </a:rPr>
                        <a:t> </a:t>
                      </a:r>
                      <a:r>
                        <a:rPr lang="en-GB" sz="1300" dirty="0" smtClean="0">
                          <a:effectLst/>
                          <a:latin typeface="Tahoma" panose="020B0604030504040204" pitchFamily="34" charset="0"/>
                          <a:ea typeface="Tahoma" panose="020B0604030504040204" pitchFamily="34" charset="0"/>
                          <a:cs typeface="Tahoma" panose="020B0604030504040204" pitchFamily="34" charset="0"/>
                        </a:rPr>
                        <a:t>2 </a:t>
                      </a:r>
                      <a:r>
                        <a:rPr lang="en-GB" sz="1300" dirty="0">
                          <a:effectLst/>
                          <a:latin typeface="Tahoma" panose="020B0604030504040204" pitchFamily="34" charset="0"/>
                          <a:ea typeface="Tahoma" panose="020B0604030504040204" pitchFamily="34" charset="0"/>
                          <a:cs typeface="Tahoma" panose="020B0604030504040204" pitchFamily="34" charset="0"/>
                        </a:rPr>
                        <a:t>750</a:t>
                      </a:r>
                      <a:endParaRPr lang="en-ZA" sz="13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fontAlgn="ctr">
                        <a:lnSpc>
                          <a:spcPct val="105000"/>
                        </a:lnSpc>
                        <a:spcAft>
                          <a:spcPts val="0"/>
                        </a:spcAft>
                      </a:pPr>
                      <a:r>
                        <a:rPr lang="en-ZA" sz="1300" dirty="0">
                          <a:effectLst/>
                          <a:latin typeface="Tahoma" panose="020B0604030504040204" pitchFamily="34" charset="0"/>
                          <a:ea typeface="Tahoma" panose="020B0604030504040204" pitchFamily="34" charset="0"/>
                          <a:cs typeface="Tahoma" panose="020B0604030504040204" pitchFamily="34" charset="0"/>
                        </a:rPr>
                        <a:t>3 163</a:t>
                      </a:r>
                    </a:p>
                  </a:txBody>
                  <a:tcPr marL="0" marR="0" marT="0" marB="0" anchor="ctr"/>
                </a:tc>
                <a:extLst>
                  <a:ext uri="{0D108BD9-81ED-4DB2-BD59-A6C34878D82A}">
                    <a16:rowId xmlns:a16="http://schemas.microsoft.com/office/drawing/2014/main" xmlns="" val="10004"/>
                  </a:ext>
                </a:extLst>
              </a:tr>
              <a:tr h="525760">
                <a:tc>
                  <a:txBody>
                    <a:bodyPr/>
                    <a:lstStyle/>
                    <a:p>
                      <a:pPr algn="l">
                        <a:lnSpc>
                          <a:spcPct val="115000"/>
                        </a:lnSpc>
                        <a:spcAft>
                          <a:spcPts val="0"/>
                        </a:spcAft>
                      </a:pPr>
                      <a:r>
                        <a:rPr lang="en-GB" sz="1400" dirty="0">
                          <a:effectLst/>
                          <a:latin typeface="Tahoma" panose="020B0604030504040204" pitchFamily="34" charset="0"/>
                          <a:ea typeface="Tahoma" panose="020B0604030504040204" pitchFamily="34" charset="0"/>
                          <a:cs typeface="Tahoma" panose="020B0604030504040204" pitchFamily="34" charset="0"/>
                        </a:rPr>
                        <a:t>Induction </a:t>
                      </a:r>
                      <a:endParaRPr lang="en-ZA" sz="140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15000"/>
                        </a:lnSpc>
                        <a:spcAft>
                          <a:spcPts val="0"/>
                        </a:spcAft>
                      </a:pPr>
                      <a:r>
                        <a:rPr lang="en-GB" sz="1300" dirty="0">
                          <a:effectLst/>
                          <a:latin typeface="Tahoma" panose="020B0604030504040204" pitchFamily="34" charset="0"/>
                          <a:ea typeface="Tahoma" panose="020B0604030504040204" pitchFamily="34" charset="0"/>
                          <a:cs typeface="Tahoma" panose="020B0604030504040204" pitchFamily="34" charset="0"/>
                        </a:rPr>
                        <a:t> </a:t>
                      </a:r>
                      <a:r>
                        <a:rPr lang="en-GB" sz="1300" dirty="0" smtClean="0">
                          <a:effectLst/>
                          <a:latin typeface="Tahoma" panose="020B0604030504040204" pitchFamily="34" charset="0"/>
                          <a:ea typeface="Tahoma" panose="020B0604030504040204" pitchFamily="34" charset="0"/>
                          <a:cs typeface="Tahoma" panose="020B0604030504040204" pitchFamily="34" charset="0"/>
                        </a:rPr>
                        <a:t>29 </a:t>
                      </a:r>
                      <a:r>
                        <a:rPr lang="en-GB" sz="1300" dirty="0">
                          <a:effectLst/>
                          <a:latin typeface="Tahoma" panose="020B0604030504040204" pitchFamily="34" charset="0"/>
                          <a:ea typeface="Tahoma" panose="020B0604030504040204" pitchFamily="34" charset="0"/>
                          <a:cs typeface="Tahoma" panose="020B0604030504040204" pitchFamily="34" charset="0"/>
                        </a:rPr>
                        <a:t>850</a:t>
                      </a:r>
                      <a:endParaRPr lang="en-ZA" sz="13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fontAlgn="ctr">
                        <a:lnSpc>
                          <a:spcPct val="105000"/>
                        </a:lnSpc>
                        <a:spcAft>
                          <a:spcPts val="0"/>
                        </a:spcAft>
                      </a:pPr>
                      <a:r>
                        <a:rPr lang="en-ZA" sz="1300" dirty="0">
                          <a:effectLst/>
                          <a:latin typeface="Tahoma" panose="020B0604030504040204" pitchFamily="34" charset="0"/>
                          <a:ea typeface="Tahoma" panose="020B0604030504040204" pitchFamily="34" charset="0"/>
                          <a:cs typeface="Tahoma" panose="020B0604030504040204" pitchFamily="34" charset="0"/>
                        </a:rPr>
                        <a:t>32 824</a:t>
                      </a:r>
                    </a:p>
                  </a:txBody>
                  <a:tcPr marL="0" marR="0" marT="0" marB="0" anchor="ctr"/>
                </a:tc>
                <a:extLst>
                  <a:ext uri="{0D108BD9-81ED-4DB2-BD59-A6C34878D82A}">
                    <a16:rowId xmlns:a16="http://schemas.microsoft.com/office/drawing/2014/main" xmlns="" val="10005"/>
                  </a:ext>
                </a:extLst>
              </a:tr>
              <a:tr h="506035">
                <a:tc>
                  <a:txBody>
                    <a:bodyPr/>
                    <a:lstStyle/>
                    <a:p>
                      <a:pPr marL="0" algn="l" defTabSz="914400" rtl="0" eaLnBrk="1" latinLnBrk="0" hangingPunct="1">
                        <a:lnSpc>
                          <a:spcPct val="115000"/>
                        </a:lnSpc>
                        <a:spcAft>
                          <a:spcPts val="0"/>
                        </a:spcAft>
                      </a:pPr>
                      <a:r>
                        <a:rPr lang="en-GB" sz="1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a:t>
                      </a:r>
                      <a:endParaRPr lang="en-ZA" sz="14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bg1">
                        <a:lumMod val="95000"/>
                      </a:schemeClr>
                    </a:solidFill>
                  </a:tcPr>
                </a:tc>
                <a:tc>
                  <a:txBody>
                    <a:bodyPr/>
                    <a:lstStyle/>
                    <a:p>
                      <a:pPr marL="0" algn="ctr" defTabSz="914400" rtl="0" eaLnBrk="1" latinLnBrk="0" hangingPunct="1">
                        <a:lnSpc>
                          <a:spcPct val="115000"/>
                        </a:lnSpc>
                        <a:spcAft>
                          <a:spcPts val="0"/>
                        </a:spcAft>
                      </a:pPr>
                      <a:r>
                        <a:rPr lang="en-ZA" sz="1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ZA" sz="13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52 </a:t>
                      </a:r>
                      <a:r>
                        <a:rPr lang="en-ZA" sz="13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600</a:t>
                      </a:r>
                    </a:p>
                  </a:txBody>
                  <a:tcPr marL="68580" marR="68580" marT="0" marB="0" anchor="ctr">
                    <a:solidFill>
                      <a:schemeClr val="bg1">
                        <a:lumMod val="95000"/>
                      </a:schemeClr>
                    </a:solidFill>
                  </a:tcPr>
                </a:tc>
                <a:tc>
                  <a:txBody>
                    <a:bodyPr/>
                    <a:lstStyle/>
                    <a:p>
                      <a:pPr algn="ctr" fontAlgn="ctr">
                        <a:lnSpc>
                          <a:spcPct val="105000"/>
                        </a:lnSpc>
                        <a:spcAft>
                          <a:spcPts val="0"/>
                        </a:spcAft>
                      </a:pPr>
                      <a:r>
                        <a:rPr lang="en-ZA" sz="13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64 513</a:t>
                      </a:r>
                    </a:p>
                  </a:txBody>
                  <a:tcPr marL="0" marR="0" marT="0" marB="0" anchor="ctr">
                    <a:solidFill>
                      <a:schemeClr val="bg1">
                        <a:lumMod val="95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234839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492896"/>
            <a:ext cx="8424936" cy="576064"/>
          </a:xfrm>
        </p:spPr>
        <p:txBody>
          <a:bodyPr>
            <a:noAutofit/>
          </a:bodyPr>
          <a:lstStyle/>
          <a:p>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FINANCIAL PERFORMANCE</a:t>
            </a:r>
            <a:endParaRPr lang="en-ZA"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592288" cy="365125"/>
          </a:xfrm>
        </p:spPr>
        <p:txBody>
          <a:bodyPr/>
          <a:lstStyle/>
          <a:p>
            <a:fld id="{1CE6738C-8955-4CF1-A256-1C49941BBB03}" type="slidenum">
              <a:rPr lang="en-ZA" smtClean="0">
                <a:solidFill>
                  <a:prstClr val="black">
                    <a:tint val="75000"/>
                  </a:prstClr>
                </a:solidFill>
              </a:rPr>
              <a:pPr/>
              <a:t>12</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Tree>
    <p:extLst>
      <p:ext uri="{BB962C8B-B14F-4D97-AF65-F5344CB8AC3E}">
        <p14:creationId xmlns:p14="http://schemas.microsoft.com/office/powerpoint/2010/main" xmlns="" val="3826821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04664"/>
            <a:ext cx="9143999" cy="742392"/>
          </a:xfrm>
        </p:spPr>
        <p:txBody>
          <a:bodyPr>
            <a:normAutofit/>
          </a:bodyPr>
          <a:lstStyle/>
          <a:p>
            <a:r>
              <a:rPr lang="en-ZA" sz="24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Financial Performance </a:t>
            </a:r>
            <a:endParaRPr lang="en-ZA" sz="28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215515" y="1159584"/>
            <a:ext cx="8712968" cy="4536504"/>
          </a:xfrm>
        </p:spPr>
        <p:txBody>
          <a:bodyPr>
            <a:noAutofit/>
          </a:bodyPr>
          <a:lstStyle/>
          <a:p>
            <a:pPr marL="0" indent="0">
              <a:spcBef>
                <a:spcPts val="0"/>
              </a:spcBef>
              <a:buClr>
                <a:srgbClr val="006600"/>
              </a:buClr>
              <a:buSzPct val="70000"/>
              <a:buNone/>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marL="0" indent="0" algn="ctr">
              <a:spcBef>
                <a:spcPts val="0"/>
              </a:spcBef>
              <a:buClr>
                <a:srgbClr val="006600"/>
              </a:buClr>
              <a:buSzPct val="70000"/>
              <a:buNone/>
            </a:pPr>
            <a:r>
              <a:rPr lang="en-ZA"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Vote Account</a:t>
            </a:r>
          </a:p>
          <a:p>
            <a:pPr marL="0" indent="0" algn="ctr">
              <a:spcBef>
                <a:spcPts val="0"/>
              </a:spcBef>
              <a:buClr>
                <a:srgbClr val="006600"/>
              </a:buClr>
              <a:buSzPct val="70000"/>
              <a:buNone/>
            </a:pPr>
            <a:endParaRPr lang="en-ZA" sz="1600" b="1" u="sng"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ctr">
              <a:spcBef>
                <a:spcPts val="0"/>
              </a:spcBef>
              <a:buClr>
                <a:srgbClr val="006600"/>
              </a:buClr>
              <a:buSzPct val="70000"/>
              <a:buNone/>
            </a:pPr>
            <a:endParaRPr lang="en-ZA" sz="1600" b="1" u="sng"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ctr">
              <a:spcBef>
                <a:spcPts val="0"/>
              </a:spcBef>
              <a:buClr>
                <a:srgbClr val="006600"/>
              </a:buClr>
              <a:buSzPct val="70000"/>
              <a:buNone/>
            </a:pPr>
            <a:r>
              <a:rPr lang="en-ZA" sz="1600" b="1" u="sng"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ZA" sz="1600" b="1" u="sng"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70000"/>
              <a:buNone/>
            </a:pPr>
            <a:endParaRPr lang="en-ZA" sz="16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6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marL="36000" indent="0">
              <a:lnSpc>
                <a:spcPct val="150000"/>
              </a:lnSpc>
              <a:buNone/>
            </a:pPr>
            <a:endParaRPr lang="en-ZA" sz="1800" dirty="0"/>
          </a:p>
          <a:p>
            <a:pPr lvl="1" algn="just">
              <a:lnSpc>
                <a:spcPct val="150000"/>
              </a:lnSpc>
              <a:buClr>
                <a:srgbClr val="663300"/>
              </a:buClr>
              <a:buSzPct val="60000"/>
              <a:buFont typeface="Wingdings" pitchFamily="2" charset="2"/>
              <a:buChar char="Ø"/>
            </a:pPr>
            <a:endParaRPr lang="en-US" sz="1800" dirty="0">
              <a:latin typeface="Tahoma" panose="020B0604030504040204" pitchFamily="34" charset="0"/>
              <a:ea typeface="Tahoma" panose="020B0604030504040204" pitchFamily="34" charset="0"/>
              <a:cs typeface="Tahoma" panose="020B0604030504040204" pitchFamily="34" charset="0"/>
            </a:endParaRPr>
          </a:p>
          <a:p>
            <a:pPr lvl="1" algn="just">
              <a:buClr>
                <a:srgbClr val="663300"/>
              </a:buClr>
              <a:buSzPct val="60000"/>
              <a:buFont typeface="Wingdings" pitchFamily="2" charset="2"/>
              <a:buChar char="Ø"/>
            </a:pP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lvl="1" algn="just">
              <a:spcBef>
                <a:spcPts val="0"/>
              </a:spcBef>
              <a:buClr>
                <a:srgbClr val="663300"/>
              </a:buClr>
              <a:buSzPct val="60000"/>
              <a:buFont typeface="Wingdings" pitchFamily="2" charset="2"/>
              <a:buChar char="Ø"/>
            </a:pPr>
            <a:endParaRPr lang="en-US" sz="1000" dirty="0" smtClean="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60000"/>
              <a:buFont typeface="Wingdings" pitchFamily="2" charset="2"/>
              <a:buChar char="v"/>
            </a:pPr>
            <a:endParaRPr lang="en-US" sz="1600" dirty="0">
              <a:latin typeface="Arial" pitchFamily="34" charset="0"/>
              <a:cs typeface="Arial" pitchFamily="34" charset="0"/>
            </a:endParaRPr>
          </a:p>
          <a:p>
            <a:pPr marL="0" indent="0">
              <a:buClr>
                <a:srgbClr val="006600"/>
              </a:buClr>
              <a:buSzPct val="60000"/>
              <a:buNone/>
            </a:pPr>
            <a:endParaRPr lang="en-ZA" sz="2000" dirty="0" smtClean="0">
              <a:solidFill>
                <a:schemeClr val="tx1">
                  <a:lumMod val="95000"/>
                  <a:lumOff val="5000"/>
                </a:schemeClr>
              </a:solidFill>
              <a:latin typeface="Arial" pitchFamily="34" charset="0"/>
              <a:ea typeface="Tahoma" pitchFamily="34" charset="0"/>
              <a:cs typeface="Arial" pitchFamily="34" charset="0"/>
            </a:endParaRPr>
          </a:p>
          <a:p>
            <a:pPr marL="0" indent="0">
              <a:spcBef>
                <a:spcPts val="0"/>
              </a:spcBef>
              <a:buClr>
                <a:srgbClr val="006600"/>
              </a:buClr>
              <a:buSzPct val="60000"/>
              <a:buNone/>
            </a:pPr>
            <a:endParaRPr lang="en-ZA" sz="1800" dirty="0">
              <a:latin typeface="Calibri"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13</a:t>
            </a:fld>
            <a:endParaRPr lang="en-ZA" dirty="0">
              <a:solidFill>
                <a:prstClr val="black">
                  <a:tint val="75000"/>
                </a:prstClr>
              </a:solidFill>
            </a:endParaRPr>
          </a:p>
        </p:txBody>
      </p:sp>
      <p:sp>
        <p:nvSpPr>
          <p:cNvPr id="3" name="Rectangle 2"/>
          <p:cNvSpPr/>
          <p:nvPr/>
        </p:nvSpPr>
        <p:spPr>
          <a:xfrm>
            <a:off x="215515" y="2307847"/>
            <a:ext cx="8605464" cy="2463238"/>
          </a:xfrm>
          <a:prstGeom prst="rect">
            <a:avLst/>
          </a:prstGeom>
        </p:spPr>
        <p:txBody>
          <a:bodyPr wrap="square">
            <a:spAutoFit/>
          </a:bodyPr>
          <a:lstStyle/>
          <a:p>
            <a:pPr lvl="0" algn="just">
              <a:lnSpc>
                <a:spcPct val="107000"/>
              </a:lnSpc>
              <a:buClr>
                <a:srgbClr val="006600"/>
              </a:buClr>
              <a:buSzPct val="60000"/>
              <a:buFont typeface="Wingdings" panose="05000000000000000000" pitchFamily="2" charset="2"/>
              <a:buChar char="v"/>
            </a:pPr>
            <a:r>
              <a:rPr lang="en-ZA" dirty="0">
                <a:solidFill>
                  <a:srgbClr val="000000"/>
                </a:solidFill>
                <a:latin typeface="Tahoma"/>
                <a:ea typeface="Times New Roman" panose="02020603050405020304" pitchFamily="18" charset="0"/>
                <a:cs typeface="Tahoma"/>
              </a:rPr>
              <a:t>The NSG received an unqualified Audit </a:t>
            </a:r>
            <a:r>
              <a:rPr lang="en-ZA" dirty="0" smtClean="0">
                <a:solidFill>
                  <a:srgbClr val="000000"/>
                </a:solidFill>
                <a:latin typeface="Tahoma"/>
                <a:ea typeface="Times New Roman" panose="02020603050405020304" pitchFamily="18" charset="0"/>
                <a:cs typeface="Tahoma"/>
              </a:rPr>
              <a:t>Report by the Auditor-General South Africa (AGSA) for the 9</a:t>
            </a:r>
            <a:r>
              <a:rPr lang="en-ZA" baseline="30000" dirty="0" smtClean="0">
                <a:solidFill>
                  <a:srgbClr val="000000"/>
                </a:solidFill>
                <a:latin typeface="Tahoma"/>
                <a:ea typeface="Times New Roman" panose="02020603050405020304" pitchFamily="18" charset="0"/>
                <a:cs typeface="Tahoma"/>
              </a:rPr>
              <a:t>th</a:t>
            </a:r>
            <a:r>
              <a:rPr lang="en-ZA" dirty="0" smtClean="0">
                <a:solidFill>
                  <a:srgbClr val="000000"/>
                </a:solidFill>
                <a:latin typeface="Tahoma"/>
                <a:ea typeface="Times New Roman" panose="02020603050405020304" pitchFamily="18" charset="0"/>
                <a:cs typeface="Tahoma"/>
              </a:rPr>
              <a:t> consecutive year and clean audit for the 1</a:t>
            </a:r>
            <a:r>
              <a:rPr lang="en-ZA" baseline="30000" dirty="0" smtClean="0">
                <a:solidFill>
                  <a:srgbClr val="000000"/>
                </a:solidFill>
                <a:latin typeface="Tahoma"/>
                <a:ea typeface="Times New Roman" panose="02020603050405020304" pitchFamily="18" charset="0"/>
                <a:cs typeface="Tahoma"/>
              </a:rPr>
              <a:t>st</a:t>
            </a:r>
            <a:r>
              <a:rPr lang="en-ZA" dirty="0" smtClean="0">
                <a:solidFill>
                  <a:srgbClr val="000000"/>
                </a:solidFill>
                <a:latin typeface="Tahoma"/>
                <a:ea typeface="Times New Roman" panose="02020603050405020304" pitchFamily="18" charset="0"/>
                <a:cs typeface="Tahoma"/>
              </a:rPr>
              <a:t> time</a:t>
            </a:r>
          </a:p>
          <a:p>
            <a:pPr lvl="0" algn="just">
              <a:lnSpc>
                <a:spcPct val="107000"/>
              </a:lnSpc>
              <a:buClr>
                <a:srgbClr val="006600"/>
              </a:buClr>
              <a:buSzPct val="60000"/>
              <a:buFont typeface="Wingdings" panose="05000000000000000000" pitchFamily="2" charset="2"/>
              <a:buChar char="v"/>
            </a:pPr>
            <a:endParaRPr lang="en-ZA" b="1" dirty="0" smtClean="0">
              <a:solidFill>
                <a:srgbClr val="000000"/>
              </a:solidFill>
              <a:latin typeface="Tahoma"/>
              <a:ea typeface="Times New Roman" panose="02020603050405020304" pitchFamily="18" charset="0"/>
              <a:cs typeface="Tahoma"/>
            </a:endParaRPr>
          </a:p>
          <a:p>
            <a:pPr lvl="0" algn="just">
              <a:lnSpc>
                <a:spcPct val="107000"/>
              </a:lnSpc>
              <a:buClr>
                <a:srgbClr val="006600"/>
              </a:buClr>
              <a:buSzPct val="60000"/>
              <a:buFont typeface="Wingdings" panose="05000000000000000000" pitchFamily="2" charset="2"/>
              <a:buChar char="v"/>
            </a:pPr>
            <a:r>
              <a:rPr lang="en-ZA" dirty="0" smtClean="0">
                <a:solidFill>
                  <a:prstClr val="black">
                    <a:lumMod val="95000"/>
                    <a:lumOff val="5000"/>
                  </a:prstClr>
                </a:solidFill>
                <a:latin typeface="Tahoma"/>
                <a:ea typeface="Times New Roman" panose="02020603050405020304" pitchFamily="18" charset="0"/>
                <a:cs typeface="Tahoma"/>
              </a:rPr>
              <a:t>No </a:t>
            </a:r>
            <a:r>
              <a:rPr lang="en-ZA" dirty="0" err="1" smtClean="0">
                <a:solidFill>
                  <a:prstClr val="black">
                    <a:lumMod val="95000"/>
                    <a:lumOff val="5000"/>
                  </a:prstClr>
                </a:solidFill>
                <a:latin typeface="Tahoma"/>
                <a:ea typeface="Times New Roman" panose="02020603050405020304" pitchFamily="18" charset="0"/>
                <a:cs typeface="Tahoma"/>
              </a:rPr>
              <a:t>virement</a:t>
            </a:r>
            <a:r>
              <a:rPr lang="en-ZA" dirty="0" smtClean="0">
                <a:solidFill>
                  <a:prstClr val="black">
                    <a:lumMod val="95000"/>
                    <a:lumOff val="5000"/>
                  </a:prstClr>
                </a:solidFill>
                <a:latin typeface="Tahoma"/>
                <a:ea typeface="Times New Roman" panose="02020603050405020304" pitchFamily="18" charset="0"/>
                <a:cs typeface="Tahoma"/>
              </a:rPr>
              <a:t> was requested during the financial year under review </a:t>
            </a:r>
          </a:p>
          <a:p>
            <a:pPr lvl="0" algn="just">
              <a:lnSpc>
                <a:spcPct val="107000"/>
              </a:lnSpc>
              <a:buClr>
                <a:srgbClr val="006600"/>
              </a:buClr>
              <a:buSzPct val="60000"/>
              <a:buFont typeface="Wingdings" panose="05000000000000000000" pitchFamily="2" charset="2"/>
              <a:buChar char="v"/>
            </a:pPr>
            <a:endParaRPr lang="en-ZA" dirty="0">
              <a:solidFill>
                <a:prstClr val="black">
                  <a:lumMod val="95000"/>
                  <a:lumOff val="5000"/>
                </a:prstClr>
              </a:solidFill>
              <a:latin typeface="Tahoma"/>
              <a:ea typeface="Century Schoolbook" panose="02040604050505020304" pitchFamily="18" charset="0"/>
              <a:cs typeface="Tahoma"/>
            </a:endParaRPr>
          </a:p>
          <a:p>
            <a:pPr lvl="0" algn="just">
              <a:lnSpc>
                <a:spcPct val="107000"/>
              </a:lnSpc>
              <a:buClr>
                <a:srgbClr val="006600"/>
              </a:buClr>
              <a:buSzPct val="60000"/>
              <a:buFont typeface="Wingdings" panose="05000000000000000000" pitchFamily="2" charset="2"/>
              <a:buChar char="v"/>
            </a:pPr>
            <a:r>
              <a:rPr lang="en-US" dirty="0">
                <a:solidFill>
                  <a:prstClr val="black">
                    <a:lumMod val="95000"/>
                    <a:lumOff val="5000"/>
                  </a:prstClr>
                </a:solidFill>
                <a:latin typeface="Tahoma"/>
                <a:ea typeface="Century Schoolbook" panose="02040604050505020304" pitchFamily="18" charset="0"/>
                <a:cs typeface="Tahoma"/>
              </a:rPr>
              <a:t>No </a:t>
            </a:r>
            <a:r>
              <a:rPr lang="en-US" dirty="0" smtClean="0">
                <a:solidFill>
                  <a:prstClr val="black">
                    <a:lumMod val="95000"/>
                    <a:lumOff val="5000"/>
                  </a:prstClr>
                </a:solidFill>
                <a:latin typeface="Tahoma"/>
                <a:ea typeface="Century Schoolbook" panose="02040604050505020304" pitchFamily="18" charset="0"/>
                <a:cs typeface="Tahoma"/>
              </a:rPr>
              <a:t>irregular expenditure incurred during the financial </a:t>
            </a:r>
            <a:r>
              <a:rPr lang="en-US" dirty="0">
                <a:solidFill>
                  <a:prstClr val="black">
                    <a:lumMod val="95000"/>
                    <a:lumOff val="5000"/>
                  </a:prstClr>
                </a:solidFill>
                <a:latin typeface="Tahoma"/>
                <a:ea typeface="Century Schoolbook" panose="02040604050505020304" pitchFamily="18" charset="0"/>
                <a:cs typeface="Tahoma"/>
              </a:rPr>
              <a:t>year under review </a:t>
            </a:r>
          </a:p>
          <a:p>
            <a:pPr lvl="0" algn="just">
              <a:lnSpc>
                <a:spcPct val="107000"/>
              </a:lnSpc>
              <a:buClr>
                <a:srgbClr val="006600"/>
              </a:buClr>
              <a:buSzPct val="60000"/>
              <a:buFont typeface="Wingdings" panose="05000000000000000000" pitchFamily="2" charset="2"/>
              <a:buChar char="v"/>
            </a:pPr>
            <a:endParaRPr lang="en-ZA" dirty="0">
              <a:solidFill>
                <a:prstClr val="black">
                  <a:lumMod val="95000"/>
                  <a:lumOff val="5000"/>
                </a:prstClr>
              </a:solidFill>
              <a:latin typeface="Tahoma"/>
              <a:ea typeface="Century Schoolbook" panose="02040604050505020304" pitchFamily="18" charset="0"/>
              <a:cs typeface="Tahoma"/>
            </a:endParaRPr>
          </a:p>
          <a:p>
            <a:pPr lvl="0" algn="just">
              <a:lnSpc>
                <a:spcPct val="107000"/>
              </a:lnSpc>
              <a:buClr>
                <a:srgbClr val="006600"/>
              </a:buClr>
              <a:buSzPct val="60000"/>
              <a:buFont typeface="Wingdings" panose="05000000000000000000" pitchFamily="2" charset="2"/>
              <a:buChar char="v"/>
            </a:pPr>
            <a:r>
              <a:rPr lang="en-ZA" dirty="0" smtClean="0">
                <a:solidFill>
                  <a:prstClr val="black">
                    <a:lumMod val="95000"/>
                    <a:lumOff val="5000"/>
                  </a:prstClr>
                </a:solidFill>
                <a:latin typeface="Tahoma"/>
                <a:ea typeface="Times New Roman" panose="02020603050405020304" pitchFamily="18" charset="0"/>
                <a:cs typeface="Tahoma"/>
              </a:rPr>
              <a:t>All </a:t>
            </a:r>
            <a:r>
              <a:rPr lang="en-ZA" dirty="0">
                <a:solidFill>
                  <a:prstClr val="black">
                    <a:lumMod val="95000"/>
                    <a:lumOff val="5000"/>
                  </a:prstClr>
                </a:solidFill>
                <a:latin typeface="Tahoma"/>
                <a:ea typeface="Times New Roman" panose="02020603050405020304" pitchFamily="18" charset="0"/>
                <a:cs typeface="Tahoma"/>
              </a:rPr>
              <a:t>payments were processed within 30 days of receipt of invoices</a:t>
            </a:r>
          </a:p>
        </p:txBody>
      </p:sp>
    </p:spTree>
    <p:extLst>
      <p:ext uri="{BB962C8B-B14F-4D97-AF65-F5344CB8AC3E}">
        <p14:creationId xmlns:p14="http://schemas.microsoft.com/office/powerpoint/2010/main" xmlns="" val="2751780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2516" y="598636"/>
            <a:ext cx="4629150" cy="403143"/>
          </a:xfrm>
        </p:spPr>
        <p:txBody>
          <a:bodyPr>
            <a:noAutofit/>
          </a:bodyPr>
          <a:lstStyle/>
          <a:p>
            <a:r>
              <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rPr>
              <a:t>Vote Account</a:t>
            </a:r>
            <a:endParaRPr lang="en-ZA" sz="16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a:xfrm>
            <a:off x="4403666" y="6285257"/>
            <a:ext cx="1429295" cy="205383"/>
          </a:xfrm>
        </p:spPr>
        <p:txBody>
          <a:bodyPr/>
          <a:lstStyle/>
          <a:p>
            <a:fld id="{1CE6738C-8955-4CF1-A256-1C49941BBB03}" type="slidenum">
              <a:rPr lang="en-ZA" smtClean="0">
                <a:solidFill>
                  <a:prstClr val="black">
                    <a:tint val="75000"/>
                  </a:prstClr>
                </a:solidFill>
              </a:rPr>
              <a:pPr/>
              <a:t>14</a:t>
            </a:fld>
            <a:endParaRPr lang="en-ZA"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830466258"/>
              </p:ext>
            </p:extLst>
          </p:nvPr>
        </p:nvGraphicFramePr>
        <p:xfrm>
          <a:off x="81104" y="1114907"/>
          <a:ext cx="8645124" cy="2190750"/>
        </p:xfrm>
        <a:graphic>
          <a:graphicData uri="http://schemas.openxmlformats.org/drawingml/2006/table">
            <a:tbl>
              <a:tblPr firstRow="1" firstCol="1" bandRow="1">
                <a:tableStyleId>{7DF18680-E054-41AD-8BC1-D1AEF772440D}</a:tableStyleId>
              </a:tblPr>
              <a:tblGrid>
                <a:gridCol w="3278106">
                  <a:extLst>
                    <a:ext uri="{9D8B030D-6E8A-4147-A177-3AD203B41FA5}">
                      <a16:colId xmlns:a16="http://schemas.microsoft.com/office/drawing/2014/main" xmlns="" val="20000"/>
                    </a:ext>
                  </a:extLst>
                </a:gridCol>
                <a:gridCol w="1431552">
                  <a:extLst>
                    <a:ext uri="{9D8B030D-6E8A-4147-A177-3AD203B41FA5}">
                      <a16:colId xmlns:a16="http://schemas.microsoft.com/office/drawing/2014/main" xmlns="" val="20001"/>
                    </a:ext>
                  </a:extLst>
                </a:gridCol>
                <a:gridCol w="1311822">
                  <a:extLst>
                    <a:ext uri="{9D8B030D-6E8A-4147-A177-3AD203B41FA5}">
                      <a16:colId xmlns:a16="http://schemas.microsoft.com/office/drawing/2014/main" xmlns="" val="20002"/>
                    </a:ext>
                  </a:extLst>
                </a:gridCol>
                <a:gridCol w="1166709">
                  <a:extLst>
                    <a:ext uri="{9D8B030D-6E8A-4147-A177-3AD203B41FA5}">
                      <a16:colId xmlns:a16="http://schemas.microsoft.com/office/drawing/2014/main" xmlns="" val="20003"/>
                    </a:ext>
                  </a:extLst>
                </a:gridCol>
                <a:gridCol w="1456935">
                  <a:extLst>
                    <a:ext uri="{9D8B030D-6E8A-4147-A177-3AD203B41FA5}">
                      <a16:colId xmlns:a16="http://schemas.microsoft.com/office/drawing/2014/main" xmlns="" val="20004"/>
                    </a:ext>
                  </a:extLst>
                </a:gridCol>
              </a:tblGrid>
              <a:tr h="812277">
                <a:tc>
                  <a:txBody>
                    <a:bodyPr/>
                    <a:lstStyle/>
                    <a:p>
                      <a:pPr algn="ctr" rtl="0" fontAlgn="t"/>
                      <a:r>
                        <a:rPr lang="en-US" sz="1400" u="none" strike="noStrike" dirty="0">
                          <a:effectLst/>
                        </a:rPr>
                        <a:t>Description</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rtl="0" fontAlgn="t"/>
                      <a:r>
                        <a:rPr lang="en-US" sz="1400" u="none" strike="noStrike" dirty="0" smtClean="0">
                          <a:effectLst/>
                        </a:rPr>
                        <a:t>Final Appropriation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rtl="0" fontAlgn="t"/>
                      <a:r>
                        <a:rPr lang="en-US" sz="1400" u="none" strike="noStrike" dirty="0" smtClean="0">
                          <a:effectLst/>
                        </a:rPr>
                        <a:t>Actual</a:t>
                      </a:r>
                    </a:p>
                    <a:p>
                      <a:pPr algn="ctr" rtl="0" fontAlgn="t"/>
                      <a:r>
                        <a:rPr lang="en-US" sz="1400" u="none" strike="noStrike" dirty="0" smtClean="0">
                          <a:effectLst/>
                        </a:rPr>
                        <a:t>Expenditure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rtl="0" fontAlgn="t"/>
                      <a:r>
                        <a:rPr lang="en-US" sz="1400" u="none" strike="noStrike" dirty="0">
                          <a:effectLst/>
                        </a:rPr>
                        <a:t>Variance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rtl="0" fontAlgn="t"/>
                      <a:r>
                        <a:rPr lang="en-US" sz="1400" u="none" strike="noStrike" dirty="0" smtClean="0">
                          <a:effectLst/>
                        </a:rPr>
                        <a:t>Expenditure</a:t>
                      </a:r>
                    </a:p>
                    <a:p>
                      <a:pPr algn="ctr" rtl="0" fontAlgn="t"/>
                      <a:r>
                        <a:rPr lang="en-US" sz="1400" u="none" strike="noStrike" dirty="0" smtClean="0">
                          <a:effectLst/>
                        </a:rPr>
                        <a:t>as % of</a:t>
                      </a:r>
                    </a:p>
                    <a:p>
                      <a:pPr algn="ctr" rtl="0" fontAlgn="t"/>
                      <a:r>
                        <a:rPr lang="en-US" sz="1400" u="none" strike="noStrike" dirty="0" smtClean="0">
                          <a:effectLst/>
                        </a:rPr>
                        <a:t>final</a:t>
                      </a:r>
                    </a:p>
                    <a:p>
                      <a:pPr algn="ctr" rtl="0" fontAlgn="t"/>
                      <a:r>
                        <a:rPr lang="en-US" sz="1400" u="none" strike="noStrike" dirty="0" smtClean="0">
                          <a:effectLst/>
                        </a:rPr>
                        <a:t>appropriation</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extLst>
                  <a:ext uri="{0D108BD9-81ED-4DB2-BD59-A6C34878D82A}">
                    <a16:rowId xmlns:a16="http://schemas.microsoft.com/office/drawing/2014/main" xmlns="" val="10000"/>
                  </a:ext>
                </a:extLst>
              </a:tr>
              <a:tr h="208299">
                <a:tc>
                  <a:txBody>
                    <a:bodyPr/>
                    <a:lstStyle/>
                    <a:p>
                      <a:pPr algn="l" rtl="0" fontAlgn="b"/>
                      <a:r>
                        <a:rPr lang="en-US" sz="1400" u="none" strike="noStrike" dirty="0">
                          <a:effectLst/>
                        </a:rPr>
                        <a:t>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b="1" u="none" strike="noStrike" dirty="0">
                          <a:effectLst/>
                        </a:rPr>
                        <a:t> R'000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b="1" u="none" strike="noStrike" dirty="0">
                          <a:effectLst/>
                        </a:rPr>
                        <a:t> R'000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b="1" u="none" strike="noStrike" dirty="0">
                          <a:effectLst/>
                        </a:rPr>
                        <a:t> R'000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b="1" u="none" strike="noStrike" dirty="0">
                          <a:effectLst/>
                        </a:rPr>
                        <a:t>%</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1"/>
                  </a:ext>
                </a:extLst>
              </a:tr>
              <a:tr h="208299">
                <a:tc>
                  <a:txBody>
                    <a:bodyPr/>
                    <a:lstStyle/>
                    <a:p>
                      <a:pPr algn="l" rtl="0" fontAlgn="b"/>
                      <a:r>
                        <a:rPr lang="en-US" sz="1400" u="none" strike="noStrike">
                          <a:effectLst/>
                        </a:rPr>
                        <a:t>Administration</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GB" sz="1400" u="none" strike="noStrike" dirty="0">
                          <a:effectLst/>
                        </a:rPr>
                        <a:t>88,590</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GB" sz="1400" u="none" strike="noStrike" dirty="0">
                          <a:effectLst/>
                        </a:rPr>
                        <a:t>87,663</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927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u="none" strike="noStrike">
                          <a:effectLst/>
                        </a:rPr>
                        <a:t>99.0%</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2"/>
                  </a:ext>
                </a:extLst>
              </a:tr>
              <a:tr h="411188">
                <a:tc>
                  <a:txBody>
                    <a:bodyPr/>
                    <a:lstStyle/>
                    <a:p>
                      <a:pPr algn="l" rtl="0" fontAlgn="b"/>
                      <a:r>
                        <a:rPr lang="en-US" sz="1400" u="none" strike="noStrike" dirty="0">
                          <a:effectLst/>
                        </a:rPr>
                        <a:t>Public Sector Organisational and Staff Development</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u="none" strike="noStrike" dirty="0">
                          <a:effectLst/>
                        </a:rPr>
                        <a:t>0.0%</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3"/>
                  </a:ext>
                </a:extLst>
              </a:tr>
              <a:tr h="208299">
                <a:tc>
                  <a:txBody>
                    <a:bodyPr/>
                    <a:lstStyle/>
                    <a:p>
                      <a:pPr algn="l" rtl="0" fontAlgn="b"/>
                      <a:r>
                        <a:rPr lang="en-US" sz="1400" u="none" strike="noStrike" dirty="0">
                          <a:effectLst/>
                        </a:rPr>
                        <a:t>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a:effectLst/>
                        </a:rPr>
                        <a:t> </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a:effectLst/>
                        </a:rPr>
                        <a:t> </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u="none" strike="noStrike" dirty="0">
                          <a:effectLst/>
                        </a:rPr>
                        <a:t>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4"/>
                  </a:ext>
                </a:extLst>
              </a:tr>
              <a:tr h="208299">
                <a:tc>
                  <a:txBody>
                    <a:bodyPr/>
                    <a:lstStyle/>
                    <a:p>
                      <a:pPr algn="l" rtl="0" fontAlgn="b"/>
                      <a:r>
                        <a:rPr lang="en-US" sz="1400" b="1" u="none" strike="noStrike" dirty="0">
                          <a:effectLst/>
                        </a:rPr>
                        <a:t>Total</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rtl="0" fontAlgn="b"/>
                      <a:r>
                        <a:rPr lang="en-US" sz="1400" b="1" u="none" strike="noStrike" dirty="0">
                          <a:effectLst/>
                        </a:rPr>
                        <a:t>88,590</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rtl="0" fontAlgn="b"/>
                      <a:r>
                        <a:rPr lang="en-US" sz="1400" b="1" u="none" strike="noStrike" dirty="0">
                          <a:effectLst/>
                        </a:rPr>
                        <a:t>87,663</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rtl="0" fontAlgn="b"/>
                      <a:r>
                        <a:rPr lang="en-US" sz="1400" b="1" u="none" strike="noStrike" dirty="0">
                          <a:effectLst/>
                        </a:rPr>
                        <a:t>927</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b="1" u="none" strike="noStrike" dirty="0">
                          <a:effectLst/>
                        </a:rPr>
                        <a:t>99.0%</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5"/>
                  </a:ext>
                </a:extLst>
              </a:tr>
            </a:tbl>
          </a:graphicData>
        </a:graphic>
      </p:graphicFrame>
      <p:sp>
        <p:nvSpPr>
          <p:cNvPr id="7" name="Rectangle 6"/>
          <p:cNvSpPr/>
          <p:nvPr/>
        </p:nvSpPr>
        <p:spPr>
          <a:xfrm>
            <a:off x="2575281" y="3305657"/>
            <a:ext cx="3656770" cy="369332"/>
          </a:xfrm>
          <a:prstGeom prst="rect">
            <a:avLst/>
          </a:prstGeom>
        </p:spPr>
        <p:txBody>
          <a:bodyPr wrap="none">
            <a:spAutoFit/>
          </a:bodyPr>
          <a:lstStyle/>
          <a:p>
            <a:r>
              <a:rPr lang="en-ZA" b="1" dirty="0" smtClean="0">
                <a:solidFill>
                  <a:srgbClr val="006600"/>
                </a:solidFill>
                <a:latin typeface="Tahoma" panose="020B0604030504040204" pitchFamily="34" charset="0"/>
                <a:ea typeface="Tahoma" panose="020B0604030504040204" pitchFamily="34" charset="0"/>
                <a:cs typeface="Tahoma" panose="020B0604030504040204" pitchFamily="34" charset="0"/>
              </a:rPr>
              <a:t>Expenditure Per Classification</a:t>
            </a:r>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1273426551"/>
              </p:ext>
            </p:extLst>
          </p:nvPr>
        </p:nvGraphicFramePr>
        <p:xfrm>
          <a:off x="130873" y="3692609"/>
          <a:ext cx="8645126" cy="2200275"/>
        </p:xfrm>
        <a:graphic>
          <a:graphicData uri="http://schemas.openxmlformats.org/drawingml/2006/table">
            <a:tbl>
              <a:tblPr firstRow="1" firstCol="1" bandRow="1">
                <a:tableStyleId>{7DF18680-E054-41AD-8BC1-D1AEF772440D}</a:tableStyleId>
              </a:tblPr>
              <a:tblGrid>
                <a:gridCol w="3397834">
                  <a:extLst>
                    <a:ext uri="{9D8B030D-6E8A-4147-A177-3AD203B41FA5}">
                      <a16:colId xmlns:a16="http://schemas.microsoft.com/office/drawing/2014/main" xmlns="" val="20000"/>
                    </a:ext>
                  </a:extLst>
                </a:gridCol>
                <a:gridCol w="1311823">
                  <a:extLst>
                    <a:ext uri="{9D8B030D-6E8A-4147-A177-3AD203B41FA5}">
                      <a16:colId xmlns:a16="http://schemas.microsoft.com/office/drawing/2014/main" xmlns="" val="20001"/>
                    </a:ext>
                  </a:extLst>
                </a:gridCol>
                <a:gridCol w="1311823">
                  <a:extLst>
                    <a:ext uri="{9D8B030D-6E8A-4147-A177-3AD203B41FA5}">
                      <a16:colId xmlns:a16="http://schemas.microsoft.com/office/drawing/2014/main" xmlns="" val="20002"/>
                    </a:ext>
                  </a:extLst>
                </a:gridCol>
                <a:gridCol w="1289925">
                  <a:extLst>
                    <a:ext uri="{9D8B030D-6E8A-4147-A177-3AD203B41FA5}">
                      <a16:colId xmlns:a16="http://schemas.microsoft.com/office/drawing/2014/main" xmlns="" val="20003"/>
                    </a:ext>
                  </a:extLst>
                </a:gridCol>
                <a:gridCol w="1333721">
                  <a:extLst>
                    <a:ext uri="{9D8B030D-6E8A-4147-A177-3AD203B41FA5}">
                      <a16:colId xmlns:a16="http://schemas.microsoft.com/office/drawing/2014/main" xmlns="" val="20004"/>
                    </a:ext>
                  </a:extLst>
                </a:gridCol>
              </a:tblGrid>
              <a:tr h="761764">
                <a:tc>
                  <a:txBody>
                    <a:bodyPr/>
                    <a:lstStyle/>
                    <a:p>
                      <a:pPr algn="ctr" rtl="0" fontAlgn="t"/>
                      <a:r>
                        <a:rPr lang="en-US" sz="1400" u="none" strike="noStrike" dirty="0">
                          <a:effectLst/>
                        </a:rPr>
                        <a:t>Description</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rtl="0" fontAlgn="t"/>
                      <a:r>
                        <a:rPr lang="en-US" sz="1400" u="none" strike="noStrike" dirty="0" smtClean="0">
                          <a:effectLst/>
                        </a:rPr>
                        <a:t>Final Appropriation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rtl="0" fontAlgn="t"/>
                      <a:r>
                        <a:rPr lang="en-US" sz="1400" u="none" strike="noStrike" dirty="0" smtClean="0">
                          <a:effectLst/>
                        </a:rPr>
                        <a:t>Actual</a:t>
                      </a:r>
                    </a:p>
                    <a:p>
                      <a:pPr algn="ctr" rtl="0" fontAlgn="t"/>
                      <a:r>
                        <a:rPr lang="en-US" sz="1400" u="none" strike="noStrike" dirty="0" smtClean="0">
                          <a:effectLst/>
                        </a:rPr>
                        <a:t>Expenditure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rtl="0" fontAlgn="t"/>
                      <a:r>
                        <a:rPr lang="en-US" sz="1400" u="none" strike="noStrike">
                          <a:effectLst/>
                        </a:rPr>
                        <a:t>Variance </a:t>
                      </a:r>
                      <a:endPar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tc>
                  <a:txBody>
                    <a:bodyPr/>
                    <a:lstStyle/>
                    <a:p>
                      <a:pPr algn="ctr" rtl="0" fontAlgn="t"/>
                      <a:r>
                        <a:rPr lang="en-US" sz="1400" u="none" strike="noStrike" dirty="0" smtClean="0">
                          <a:effectLst/>
                        </a:rPr>
                        <a:t>Expenditure</a:t>
                      </a:r>
                    </a:p>
                    <a:p>
                      <a:pPr algn="ctr" rtl="0" fontAlgn="t"/>
                      <a:r>
                        <a:rPr lang="en-US" sz="1400" u="none" strike="noStrike" dirty="0" smtClean="0">
                          <a:effectLst/>
                        </a:rPr>
                        <a:t>as % of</a:t>
                      </a:r>
                    </a:p>
                    <a:p>
                      <a:pPr algn="ctr" rtl="0" fontAlgn="t"/>
                      <a:r>
                        <a:rPr lang="en-US" sz="1400" u="none" strike="noStrike" dirty="0" smtClean="0">
                          <a:effectLst/>
                        </a:rPr>
                        <a:t>final</a:t>
                      </a:r>
                    </a:p>
                    <a:p>
                      <a:pPr algn="ctr" rtl="0" fontAlgn="t"/>
                      <a:r>
                        <a:rPr lang="en-US" sz="1400" u="none" strike="noStrike" dirty="0" smtClean="0">
                          <a:effectLst/>
                        </a:rPr>
                        <a:t>appropriation</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tc>
                <a:extLst>
                  <a:ext uri="{0D108BD9-81ED-4DB2-BD59-A6C34878D82A}">
                    <a16:rowId xmlns:a16="http://schemas.microsoft.com/office/drawing/2014/main" xmlns="" val="10000"/>
                  </a:ext>
                </a:extLst>
              </a:tr>
              <a:tr h="204219">
                <a:tc>
                  <a:txBody>
                    <a:bodyPr/>
                    <a:lstStyle/>
                    <a:p>
                      <a:pPr algn="l" rtl="0" fontAlgn="b"/>
                      <a:r>
                        <a:rPr lang="en-US" sz="1400" u="none" strike="noStrike" dirty="0">
                          <a:effectLst/>
                        </a:rPr>
                        <a:t>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b="1" u="none" strike="noStrike" dirty="0">
                          <a:effectLst/>
                        </a:rPr>
                        <a:t> R'000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b="1" u="none" strike="noStrike" dirty="0">
                          <a:effectLst/>
                        </a:rPr>
                        <a:t> R'000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b="1" u="none" strike="noStrike" dirty="0">
                          <a:effectLst/>
                        </a:rPr>
                        <a:t> R'000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b="1" u="none" strike="noStrike" dirty="0">
                          <a:effectLst/>
                        </a:rPr>
                        <a:t>%</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1"/>
                  </a:ext>
                </a:extLst>
              </a:tr>
              <a:tr h="196747">
                <a:tc>
                  <a:txBody>
                    <a:bodyPr/>
                    <a:lstStyle/>
                    <a:p>
                      <a:pPr algn="l" rtl="0" fontAlgn="b"/>
                      <a:r>
                        <a:rPr lang="en-US" sz="1400" u="none" strike="noStrike">
                          <a:effectLst/>
                        </a:rPr>
                        <a:t>Compensation of employees</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GB" sz="1400" u="none" strike="noStrike" dirty="0">
                          <a:effectLst/>
                        </a:rPr>
                        <a:t>49,925</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GB" sz="1400" u="none" strike="noStrike" dirty="0">
                          <a:effectLst/>
                        </a:rPr>
                        <a:t>49,100</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825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u="none" strike="noStrike">
                          <a:effectLst/>
                        </a:rPr>
                        <a:t>98.3%</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2"/>
                  </a:ext>
                </a:extLst>
              </a:tr>
              <a:tr h="196747">
                <a:tc>
                  <a:txBody>
                    <a:bodyPr/>
                    <a:lstStyle/>
                    <a:p>
                      <a:pPr algn="l" rtl="0" fontAlgn="b"/>
                      <a:r>
                        <a:rPr lang="en-US" sz="1400" u="none" strike="noStrike">
                          <a:effectLst/>
                        </a:rPr>
                        <a:t>Good and services</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GB" sz="1400" u="none" strike="noStrike" dirty="0">
                          <a:effectLst/>
                        </a:rPr>
                        <a:t> 35,638 </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GB" sz="1400" u="none" strike="noStrike" dirty="0">
                          <a:effectLst/>
                        </a:rPr>
                        <a:t> 35,536 </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102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u="none" strike="noStrike">
                          <a:effectLst/>
                        </a:rPr>
                        <a:t>99.7%</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3"/>
                  </a:ext>
                </a:extLst>
              </a:tr>
              <a:tr h="196747">
                <a:tc>
                  <a:txBody>
                    <a:bodyPr/>
                    <a:lstStyle/>
                    <a:p>
                      <a:pPr algn="l" rtl="0" fontAlgn="b"/>
                      <a:r>
                        <a:rPr lang="en-US" sz="1400" u="none" strike="noStrike">
                          <a:effectLst/>
                        </a:rPr>
                        <a:t>Transfers and subsidies</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GB" sz="1400" u="none" strike="noStrike" dirty="0">
                          <a:effectLst/>
                        </a:rPr>
                        <a:t>   </a:t>
                      </a:r>
                      <a:r>
                        <a:rPr lang="en-GB" sz="1400" u="none" strike="noStrike" dirty="0" smtClean="0">
                          <a:effectLst/>
                        </a:rPr>
                        <a:t> </a:t>
                      </a:r>
                      <a:r>
                        <a:rPr lang="en-GB" sz="1400" u="none" strike="noStrike" dirty="0">
                          <a:effectLst/>
                        </a:rPr>
                        <a:t>134 </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GB" sz="1400" u="none" strike="noStrike" dirty="0">
                          <a:effectLst/>
                        </a:rPr>
                        <a:t>    </a:t>
                      </a:r>
                      <a:r>
                        <a:rPr lang="en-GB" sz="1400" u="none" strike="noStrike" dirty="0" smtClean="0">
                          <a:effectLst/>
                        </a:rPr>
                        <a:t>134 </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u="none" strike="noStrike" dirty="0">
                          <a:effectLst/>
                        </a:rPr>
                        <a:t>100.0%</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4"/>
                  </a:ext>
                </a:extLst>
              </a:tr>
              <a:tr h="196747">
                <a:tc>
                  <a:txBody>
                    <a:bodyPr/>
                    <a:lstStyle/>
                    <a:p>
                      <a:pPr algn="l" rtl="0" fontAlgn="b"/>
                      <a:r>
                        <a:rPr lang="en-US" sz="1400" u="none" strike="noStrike" dirty="0">
                          <a:effectLst/>
                        </a:rPr>
                        <a:t>Payments for capital assets</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GB" sz="1400" u="none" strike="noStrike" dirty="0">
                          <a:effectLst/>
                        </a:rPr>
                        <a:t>         </a:t>
                      </a:r>
                      <a:r>
                        <a:rPr lang="en-GB" sz="1400" u="none" strike="noStrike" dirty="0" smtClean="0">
                          <a:effectLst/>
                        </a:rPr>
                        <a:t>2,893 </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GB" sz="1400" u="none" strike="noStrike" dirty="0">
                          <a:effectLst/>
                        </a:rPr>
                        <a:t>         </a:t>
                      </a:r>
                      <a:r>
                        <a:rPr lang="en-GB" sz="1400" u="none" strike="noStrike" dirty="0" smtClean="0">
                          <a:effectLst/>
                        </a:rPr>
                        <a:t>2,893 </a:t>
                      </a:r>
                      <a:endParaRPr lang="en-GB"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u="none" strike="noStrike" dirty="0">
                          <a:effectLst/>
                        </a:rPr>
                        <a:t>100.0%</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5"/>
                  </a:ext>
                </a:extLst>
              </a:tr>
              <a:tr h="204219">
                <a:tc>
                  <a:txBody>
                    <a:bodyPr/>
                    <a:lstStyle/>
                    <a:p>
                      <a:pPr algn="l" rtl="0" fontAlgn="b"/>
                      <a:r>
                        <a:rPr lang="en-US" sz="1400" b="1" u="none" strike="noStrike" dirty="0">
                          <a:effectLst/>
                        </a:rPr>
                        <a:t>Total</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rtl="0" fontAlgn="b"/>
                      <a:r>
                        <a:rPr lang="en-US" sz="1400" b="1" u="none" strike="noStrike" dirty="0">
                          <a:effectLst/>
                        </a:rPr>
                        <a:t>88,590</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rtl="0" fontAlgn="b"/>
                      <a:r>
                        <a:rPr lang="en-US" sz="1400" b="1" u="none" strike="noStrike" dirty="0">
                          <a:effectLst/>
                        </a:rPr>
                        <a:t>87,663</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rtl="0" fontAlgn="b"/>
                      <a:r>
                        <a:rPr lang="en-US" sz="1400" b="1" u="none" strike="noStrike" dirty="0">
                          <a:effectLst/>
                        </a:rPr>
                        <a:t>927</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b="1" u="none" strike="noStrike" dirty="0">
                          <a:effectLst/>
                        </a:rPr>
                        <a:t>99.0%</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233497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708465"/>
          </a:xfrm>
        </p:spPr>
        <p:txBody>
          <a:bodyPr>
            <a:normAutofit/>
          </a:bodyPr>
          <a:lstStyle/>
          <a:p>
            <a:r>
              <a:rPr lang="en-US" sz="2400" b="1" dirty="0">
                <a:solidFill>
                  <a:srgbClr val="006600"/>
                </a:solidFill>
                <a:latin typeface="Tahoma" panose="020B0604030504040204" pitchFamily="34" charset="0"/>
                <a:ea typeface="Tahoma" panose="020B0604030504040204" pitchFamily="34" charset="0"/>
                <a:cs typeface="Tahoma" panose="020B0604030504040204" pitchFamily="34" charset="0"/>
              </a:rPr>
              <a:t>Financial Performance </a:t>
            </a:r>
          </a:p>
        </p:txBody>
      </p:sp>
      <p:sp>
        <p:nvSpPr>
          <p:cNvPr id="4" name="Slide Number Placeholder 3"/>
          <p:cNvSpPr>
            <a:spLocks noGrp="1"/>
          </p:cNvSpPr>
          <p:nvPr>
            <p:ph type="sldNum" sz="quarter" idx="12"/>
          </p:nvPr>
        </p:nvSpPr>
        <p:spPr/>
        <p:txBody>
          <a:bodyPr/>
          <a:lstStyle/>
          <a:p>
            <a:fld id="{1CE6738C-8955-4CF1-A256-1C49941BBB03}" type="slidenum">
              <a:rPr lang="en-ZA" smtClean="0">
                <a:solidFill>
                  <a:prstClr val="black">
                    <a:tint val="75000"/>
                  </a:prstClr>
                </a:solidFill>
              </a:rPr>
              <a:pPr/>
              <a:t>15</a:t>
            </a:fld>
            <a:endParaRPr lang="en-ZA">
              <a:solidFill>
                <a:prstClr val="black">
                  <a:tint val="75000"/>
                </a:prstClr>
              </a:solidFill>
            </a:endParaRPr>
          </a:p>
        </p:txBody>
      </p:sp>
      <p:sp>
        <p:nvSpPr>
          <p:cNvPr id="5" name="Content Placeholder 4"/>
          <p:cNvSpPr txBox="1">
            <a:spLocks/>
          </p:cNvSpPr>
          <p:nvPr/>
        </p:nvSpPr>
        <p:spPr>
          <a:xfrm>
            <a:off x="117848" y="1772816"/>
            <a:ext cx="8640960" cy="4321698"/>
          </a:xfrm>
          <a:prstGeom prst="rect">
            <a:avLst/>
          </a:prstGeom>
          <a:ln>
            <a:noFill/>
          </a:ln>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buClr>
                <a:srgbClr val="006600"/>
              </a:buClr>
              <a:buSzPct val="60000"/>
              <a:buFont typeface="Wingdings" panose="05000000000000000000" pitchFamily="2" charset="2"/>
              <a:buChar char="v"/>
            </a:pPr>
            <a:r>
              <a:rPr lang="en-ZA" sz="1800" dirty="0" smtClean="0">
                <a:solidFill>
                  <a:prstClr val="black"/>
                </a:solidFill>
                <a:latin typeface="Tahoma"/>
                <a:ea typeface="Times New Roman" panose="02020603050405020304" pitchFamily="18" charset="0"/>
                <a:cs typeface="Tahoma"/>
              </a:rPr>
              <a:t>The NSG Training Trading Entity is established </a:t>
            </a:r>
            <a:r>
              <a:rPr lang="en-ZA" sz="1800" dirty="0">
                <a:solidFill>
                  <a:prstClr val="black"/>
                </a:solidFill>
                <a:latin typeface="Tahoma"/>
                <a:ea typeface="Times New Roman" panose="02020603050405020304" pitchFamily="18" charset="0"/>
                <a:cs typeface="Tahoma"/>
              </a:rPr>
              <a:t>in terms of the </a:t>
            </a:r>
            <a:r>
              <a:rPr lang="en-ZA" sz="1800" dirty="0" smtClean="0">
                <a:solidFill>
                  <a:prstClr val="black"/>
                </a:solidFill>
                <a:latin typeface="Tahoma"/>
                <a:ea typeface="Times New Roman" panose="02020603050405020304" pitchFamily="18" charset="0"/>
                <a:cs typeface="Tahoma"/>
              </a:rPr>
              <a:t>PFMA, and operates a Trading Account </a:t>
            </a:r>
          </a:p>
          <a:p>
            <a:pPr marL="0" indent="0">
              <a:lnSpc>
                <a:spcPct val="107000"/>
              </a:lnSpc>
              <a:buClr>
                <a:srgbClr val="006600"/>
              </a:buClr>
              <a:buSzPct val="60000"/>
              <a:buNone/>
            </a:pPr>
            <a:endParaRPr lang="en-ZA" sz="1800" dirty="0" smtClean="0">
              <a:solidFill>
                <a:prstClr val="black"/>
              </a:solidFill>
              <a:latin typeface="Tahoma"/>
              <a:ea typeface="Times New Roman" panose="02020603050405020304" pitchFamily="18" charset="0"/>
              <a:cs typeface="Tahoma"/>
            </a:endParaRPr>
          </a:p>
          <a:p>
            <a:pPr>
              <a:lnSpc>
                <a:spcPct val="107000"/>
              </a:lnSpc>
              <a:buClr>
                <a:srgbClr val="006600"/>
              </a:buClr>
              <a:buSzPct val="60000"/>
              <a:buFont typeface="Wingdings" panose="05000000000000000000" pitchFamily="2" charset="2"/>
              <a:buChar char="v"/>
            </a:pPr>
            <a:r>
              <a:rPr lang="en-US" sz="1800" dirty="0">
                <a:solidFill>
                  <a:prstClr val="black"/>
                </a:solidFill>
                <a:latin typeface="Tahoma"/>
                <a:ea typeface="Times New Roman" panose="02020603050405020304" pitchFamily="18" charset="0"/>
                <a:cs typeface="Tahoma"/>
              </a:rPr>
              <a:t>The NSG </a:t>
            </a:r>
            <a:r>
              <a:rPr lang="en-ZA" sz="1800" dirty="0">
                <a:solidFill>
                  <a:prstClr val="black"/>
                </a:solidFill>
                <a:latin typeface="Tahoma"/>
                <a:ea typeface="Times New Roman" panose="02020603050405020304" pitchFamily="18" charset="0"/>
                <a:cs typeface="Tahoma"/>
              </a:rPr>
              <a:t>Training Trading Entity </a:t>
            </a:r>
            <a:r>
              <a:rPr lang="en-US" sz="1800" dirty="0" smtClean="0">
                <a:solidFill>
                  <a:prstClr val="black"/>
                </a:solidFill>
                <a:latin typeface="Tahoma"/>
                <a:ea typeface="Times New Roman" panose="02020603050405020304" pitchFamily="18" charset="0"/>
                <a:cs typeface="Tahoma"/>
              </a:rPr>
              <a:t>received </a:t>
            </a:r>
            <a:r>
              <a:rPr lang="en-US" sz="1800" dirty="0">
                <a:solidFill>
                  <a:prstClr val="black"/>
                </a:solidFill>
                <a:latin typeface="Tahoma"/>
                <a:ea typeface="Times New Roman" panose="02020603050405020304" pitchFamily="18" charset="0"/>
                <a:cs typeface="Tahoma"/>
              </a:rPr>
              <a:t>an unqualified Audit Report by the Auditor-General South Africa (AGSA) for the </a:t>
            </a:r>
            <a:r>
              <a:rPr lang="en-US" sz="1800" dirty="0" smtClean="0">
                <a:solidFill>
                  <a:prstClr val="black"/>
                </a:solidFill>
                <a:latin typeface="Tahoma"/>
                <a:ea typeface="Times New Roman" panose="02020603050405020304" pitchFamily="18" charset="0"/>
                <a:cs typeface="Tahoma"/>
              </a:rPr>
              <a:t>9</a:t>
            </a:r>
            <a:r>
              <a:rPr lang="en-US" sz="1800" baseline="30000" dirty="0" smtClean="0">
                <a:solidFill>
                  <a:prstClr val="black"/>
                </a:solidFill>
                <a:latin typeface="Tahoma"/>
                <a:ea typeface="Times New Roman" panose="02020603050405020304" pitchFamily="18" charset="0"/>
                <a:cs typeface="Tahoma"/>
              </a:rPr>
              <a:t>th</a:t>
            </a:r>
            <a:r>
              <a:rPr lang="en-US" sz="1800" dirty="0" smtClean="0">
                <a:solidFill>
                  <a:prstClr val="black"/>
                </a:solidFill>
                <a:latin typeface="Tahoma"/>
                <a:ea typeface="Times New Roman" panose="02020603050405020304" pitchFamily="18" charset="0"/>
                <a:cs typeface="Tahoma"/>
              </a:rPr>
              <a:t> consecutive </a:t>
            </a:r>
            <a:r>
              <a:rPr lang="en-US" sz="1800" dirty="0">
                <a:solidFill>
                  <a:prstClr val="black"/>
                </a:solidFill>
                <a:latin typeface="Tahoma"/>
                <a:ea typeface="Times New Roman" panose="02020603050405020304" pitchFamily="18" charset="0"/>
                <a:cs typeface="Tahoma"/>
              </a:rPr>
              <a:t>year</a:t>
            </a:r>
          </a:p>
          <a:p>
            <a:pPr>
              <a:lnSpc>
                <a:spcPct val="107000"/>
              </a:lnSpc>
              <a:buClr>
                <a:srgbClr val="006600"/>
              </a:buClr>
              <a:buSzPct val="60000"/>
              <a:buFont typeface="Wingdings" panose="05000000000000000000" pitchFamily="2" charset="2"/>
              <a:buChar char="v"/>
            </a:pPr>
            <a:endParaRPr lang="en-ZA" sz="1800" dirty="0">
              <a:solidFill>
                <a:prstClr val="black"/>
              </a:solidFill>
              <a:latin typeface="Tahoma"/>
              <a:ea typeface="Century Schoolbook" panose="02040604050505020304" pitchFamily="18" charset="0"/>
              <a:cs typeface="Tahoma"/>
            </a:endParaRPr>
          </a:p>
          <a:p>
            <a:pPr>
              <a:lnSpc>
                <a:spcPct val="107000"/>
              </a:lnSpc>
              <a:buClr>
                <a:srgbClr val="006600"/>
              </a:buClr>
              <a:buSzPct val="60000"/>
              <a:buFont typeface="Wingdings" panose="05000000000000000000" pitchFamily="2" charset="2"/>
              <a:buChar char="v"/>
            </a:pPr>
            <a:r>
              <a:rPr lang="en-US" sz="1800" dirty="0">
                <a:solidFill>
                  <a:prstClr val="black"/>
                </a:solidFill>
                <a:latin typeface="Tahoma"/>
                <a:ea typeface="Times New Roman" panose="02020603050405020304" pitchFamily="18" charset="0"/>
                <a:cs typeface="Tahoma"/>
              </a:rPr>
              <a:t>No irregular expenditure incurred during the financial year under review </a:t>
            </a:r>
          </a:p>
          <a:p>
            <a:pPr marL="0" indent="0">
              <a:lnSpc>
                <a:spcPct val="107000"/>
              </a:lnSpc>
              <a:buClr>
                <a:srgbClr val="006600"/>
              </a:buClr>
              <a:buSzPct val="60000"/>
              <a:buNone/>
            </a:pPr>
            <a:endParaRPr lang="en-ZA" sz="1800" dirty="0">
              <a:solidFill>
                <a:prstClr val="black"/>
              </a:solidFill>
              <a:latin typeface="Tahoma"/>
              <a:ea typeface="Times New Roman" panose="02020603050405020304" pitchFamily="18" charset="0"/>
              <a:cs typeface="Tahoma"/>
            </a:endParaRPr>
          </a:p>
          <a:p>
            <a:pPr>
              <a:lnSpc>
                <a:spcPct val="107000"/>
              </a:lnSpc>
              <a:buClr>
                <a:srgbClr val="006600"/>
              </a:buClr>
              <a:buSzPct val="60000"/>
              <a:buFont typeface="Wingdings" panose="05000000000000000000" pitchFamily="2" charset="2"/>
              <a:buChar char="v"/>
            </a:pPr>
            <a:r>
              <a:rPr lang="en-US" sz="1800" dirty="0" smtClean="0">
                <a:solidFill>
                  <a:prstClr val="black"/>
                </a:solidFill>
                <a:latin typeface="Tahoma"/>
                <a:ea typeface="Times New Roman" panose="02020603050405020304" pitchFamily="18" charset="0"/>
                <a:cs typeface="Tahoma"/>
              </a:rPr>
              <a:t>All </a:t>
            </a:r>
            <a:r>
              <a:rPr lang="en-US" sz="1800" dirty="0">
                <a:solidFill>
                  <a:prstClr val="black"/>
                </a:solidFill>
                <a:latin typeface="Tahoma"/>
                <a:ea typeface="Times New Roman" panose="02020603050405020304" pitchFamily="18" charset="0"/>
                <a:cs typeface="Tahoma"/>
              </a:rPr>
              <a:t>payments were processed within 30 days of receipt of invoices</a:t>
            </a:r>
          </a:p>
          <a:p>
            <a:pPr marL="0" indent="0">
              <a:lnSpc>
                <a:spcPct val="107000"/>
              </a:lnSpc>
              <a:buNone/>
            </a:pPr>
            <a:endParaRPr lang="en-ZA" sz="18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200" dirty="0">
              <a:solidFill>
                <a:srgbClr val="000000"/>
              </a:solidFill>
              <a:ea typeface="Tahoma" panose="020B0604030504040204" pitchFamily="34" charset="0"/>
              <a:cs typeface="Tahoma" panose="020B0604030504040204" pitchFamily="34" charset="0"/>
            </a:endParaRPr>
          </a:p>
          <a:p>
            <a:pPr lvl="8" algn="r">
              <a:spcBef>
                <a:spcPts val="0"/>
              </a:spcBef>
              <a:buClr>
                <a:srgbClr val="006600"/>
              </a:buClr>
              <a:buSzPct val="60000"/>
              <a:buFont typeface="Wingdings" pitchFamily="2" charset="2"/>
              <a:buChar char="v"/>
            </a:pPr>
            <a:r>
              <a:rPr lang="en-ZA" sz="3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200" dirty="0">
              <a:solidFill>
                <a:srgbClr val="414751"/>
              </a:solidFill>
              <a:latin typeface="Arial" pitchFamily="34" charset="0"/>
              <a:ea typeface="Century Schoolbook"/>
              <a:cs typeface="Arial" pitchFamily="34" charset="0"/>
            </a:endParaRPr>
          </a:p>
          <a:p>
            <a:pPr>
              <a:spcBef>
                <a:spcPts val="0"/>
              </a:spcBef>
              <a:buClr>
                <a:srgbClr val="006600"/>
              </a:buClr>
              <a:buSzPct val="60000"/>
              <a:buFont typeface="Wingdings" pitchFamily="2" charset="2"/>
              <a:buChar char="v"/>
            </a:pPr>
            <a:endParaRPr lang="en-ZA"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r>
              <a:rPr lang="en-ZA" sz="12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3" name="Rectangle 2"/>
          <p:cNvSpPr/>
          <p:nvPr/>
        </p:nvSpPr>
        <p:spPr>
          <a:xfrm>
            <a:off x="3334357" y="1211766"/>
            <a:ext cx="2358339" cy="400110"/>
          </a:xfrm>
          <a:prstGeom prst="rect">
            <a:avLst/>
          </a:prstGeom>
        </p:spPr>
        <p:txBody>
          <a:bodyPr wrap="none">
            <a:spAutoFit/>
          </a:bodyPr>
          <a:lstStyle/>
          <a:p>
            <a:pPr algn="ctr">
              <a:buClr>
                <a:srgbClr val="006600"/>
              </a:buClr>
              <a:buSzPct val="70000"/>
            </a:pPr>
            <a:r>
              <a:rPr lang="en-ZA"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Trading Account </a:t>
            </a:r>
            <a:endParaRPr lang="en-ZA"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660982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08465"/>
          </a:xfrm>
        </p:spPr>
        <p:txBody>
          <a:bodyPr>
            <a:normAutofit/>
          </a:bodyPr>
          <a:lstStyle/>
          <a:p>
            <a:r>
              <a:rPr lang="en-US" sz="24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Trading Account</a:t>
            </a:r>
            <a:endParaRPr lang="en-US" sz="2400" dirty="0"/>
          </a:p>
        </p:txBody>
      </p:sp>
      <p:sp>
        <p:nvSpPr>
          <p:cNvPr id="4" name="Slide Number Placeholder 3"/>
          <p:cNvSpPr>
            <a:spLocks noGrp="1"/>
          </p:cNvSpPr>
          <p:nvPr>
            <p:ph type="sldNum" sz="quarter" idx="12"/>
          </p:nvPr>
        </p:nvSpPr>
        <p:spPr/>
        <p:txBody>
          <a:bodyPr/>
          <a:lstStyle/>
          <a:p>
            <a:fld id="{1CE6738C-8955-4CF1-A256-1C49941BBB03}" type="slidenum">
              <a:rPr lang="en-ZA" smtClean="0"/>
              <a:pPr/>
              <a:t>16</a:t>
            </a:fld>
            <a:endParaRPr lang="en-ZA"/>
          </a:p>
        </p:txBody>
      </p:sp>
      <p:graphicFrame>
        <p:nvGraphicFramePr>
          <p:cNvPr id="5" name="Table 4"/>
          <p:cNvGraphicFramePr>
            <a:graphicFrameLocks noGrp="1"/>
          </p:cNvGraphicFramePr>
          <p:nvPr>
            <p:extLst>
              <p:ext uri="{D42A27DB-BD31-4B8C-83A1-F6EECF244321}">
                <p14:modId xmlns:p14="http://schemas.microsoft.com/office/powerpoint/2010/main" xmlns="" val="1840468288"/>
              </p:ext>
            </p:extLst>
          </p:nvPr>
        </p:nvGraphicFramePr>
        <p:xfrm>
          <a:off x="179512" y="1185138"/>
          <a:ext cx="8517633" cy="4476106"/>
        </p:xfrm>
        <a:graphic>
          <a:graphicData uri="http://schemas.openxmlformats.org/drawingml/2006/table">
            <a:tbl>
              <a:tblPr firstRow="1" lastRow="1" bandRow="1">
                <a:tableStyleId>{22838BEF-8BB2-4498-84A7-C5851F593DF1}</a:tableStyleId>
              </a:tblPr>
              <a:tblGrid>
                <a:gridCol w="3086665">
                  <a:extLst>
                    <a:ext uri="{9D8B030D-6E8A-4147-A177-3AD203B41FA5}">
                      <a16:colId xmlns:a16="http://schemas.microsoft.com/office/drawing/2014/main" xmlns="" val="20000"/>
                    </a:ext>
                  </a:extLst>
                </a:gridCol>
                <a:gridCol w="1387046">
                  <a:extLst>
                    <a:ext uri="{9D8B030D-6E8A-4147-A177-3AD203B41FA5}">
                      <a16:colId xmlns:a16="http://schemas.microsoft.com/office/drawing/2014/main" xmlns="" val="20001"/>
                    </a:ext>
                  </a:extLst>
                </a:gridCol>
                <a:gridCol w="1347974">
                  <a:extLst>
                    <a:ext uri="{9D8B030D-6E8A-4147-A177-3AD203B41FA5}">
                      <a16:colId xmlns:a16="http://schemas.microsoft.com/office/drawing/2014/main" xmlns="" val="20002"/>
                    </a:ext>
                  </a:extLst>
                </a:gridCol>
                <a:gridCol w="1347974">
                  <a:extLst>
                    <a:ext uri="{9D8B030D-6E8A-4147-A177-3AD203B41FA5}">
                      <a16:colId xmlns:a16="http://schemas.microsoft.com/office/drawing/2014/main" xmlns="" val="20003"/>
                    </a:ext>
                  </a:extLst>
                </a:gridCol>
                <a:gridCol w="1347974">
                  <a:extLst>
                    <a:ext uri="{9D8B030D-6E8A-4147-A177-3AD203B41FA5}">
                      <a16:colId xmlns:a16="http://schemas.microsoft.com/office/drawing/2014/main" xmlns="" val="20004"/>
                    </a:ext>
                  </a:extLst>
                </a:gridCol>
              </a:tblGrid>
              <a:tr h="942475">
                <a:tc>
                  <a:txBody>
                    <a:bodyPr/>
                    <a:lstStyle/>
                    <a:p>
                      <a:pPr algn="ctr" rtl="0" fontAlgn="t"/>
                      <a:r>
                        <a:rPr lang="en-US" sz="1400" b="1" u="none" strike="noStrike" dirty="0">
                          <a:effectLst/>
                        </a:rPr>
                        <a:t>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solidFill>
                      <a:schemeClr val="tx2">
                        <a:lumMod val="40000"/>
                        <a:lumOff val="60000"/>
                      </a:schemeClr>
                    </a:solidFill>
                  </a:tcPr>
                </a:tc>
                <a:tc>
                  <a:txBody>
                    <a:bodyPr/>
                    <a:lstStyle/>
                    <a:p>
                      <a:pPr algn="ctr" rtl="0" fontAlgn="t"/>
                      <a:r>
                        <a:rPr lang="en-US" sz="1400" b="1" u="none" strike="noStrike" dirty="0" smtClean="0">
                          <a:effectLst/>
                        </a:rPr>
                        <a:t>Final Appropriation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solidFill>
                      <a:schemeClr val="tx2">
                        <a:lumMod val="40000"/>
                        <a:lumOff val="60000"/>
                      </a:schemeClr>
                    </a:solidFill>
                  </a:tcPr>
                </a:tc>
                <a:tc>
                  <a:txBody>
                    <a:bodyPr/>
                    <a:lstStyle/>
                    <a:p>
                      <a:pPr algn="ctr" rtl="0" fontAlgn="t"/>
                      <a:r>
                        <a:rPr lang="en-US" sz="1400" b="1" u="none" strike="noStrike" dirty="0" smtClean="0">
                          <a:effectLst/>
                        </a:rPr>
                        <a:t>Actual</a:t>
                      </a:r>
                    </a:p>
                    <a:p>
                      <a:pPr algn="ctr" rtl="0" fontAlgn="t"/>
                      <a:r>
                        <a:rPr lang="en-US" sz="1400" b="1" u="none" strike="noStrike" dirty="0" smtClean="0">
                          <a:effectLst/>
                        </a:rPr>
                        <a:t>Expenditure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solidFill>
                      <a:schemeClr val="tx2">
                        <a:lumMod val="40000"/>
                        <a:lumOff val="60000"/>
                      </a:schemeClr>
                    </a:solidFill>
                  </a:tcPr>
                </a:tc>
                <a:tc>
                  <a:txBody>
                    <a:bodyPr/>
                    <a:lstStyle/>
                    <a:p>
                      <a:pPr algn="ctr" rtl="0" fontAlgn="t"/>
                      <a:r>
                        <a:rPr lang="en-US" sz="1400" b="1" u="none" strike="noStrike" dirty="0">
                          <a:effectLst/>
                        </a:rPr>
                        <a:t>Variance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solidFill>
                      <a:schemeClr val="tx2">
                        <a:lumMod val="40000"/>
                        <a:lumOff val="60000"/>
                      </a:schemeClr>
                    </a:solidFill>
                  </a:tcPr>
                </a:tc>
                <a:tc>
                  <a:txBody>
                    <a:bodyPr/>
                    <a:lstStyle/>
                    <a:p>
                      <a:pPr algn="ctr" rtl="0" fontAlgn="t"/>
                      <a:r>
                        <a:rPr lang="en-US" sz="1400" b="1" u="none" strike="noStrike" dirty="0" smtClean="0">
                          <a:effectLst/>
                        </a:rPr>
                        <a:t>Expenditure</a:t>
                      </a:r>
                    </a:p>
                    <a:p>
                      <a:pPr algn="ctr" rtl="0" fontAlgn="t"/>
                      <a:r>
                        <a:rPr lang="en-US" sz="1400" b="1" u="none" strike="noStrike" dirty="0" smtClean="0">
                          <a:effectLst/>
                        </a:rPr>
                        <a:t>as % of</a:t>
                      </a:r>
                    </a:p>
                    <a:p>
                      <a:pPr algn="ctr" rtl="0" fontAlgn="t"/>
                      <a:r>
                        <a:rPr lang="en-US" sz="1400" b="1" u="none" strike="noStrike" dirty="0" smtClean="0">
                          <a:effectLst/>
                        </a:rPr>
                        <a:t>final</a:t>
                      </a:r>
                    </a:p>
                    <a:p>
                      <a:pPr algn="ctr" rtl="0" fontAlgn="t"/>
                      <a:r>
                        <a:rPr lang="en-US" sz="1400" b="1" u="none" strike="noStrike" dirty="0" smtClean="0">
                          <a:effectLst/>
                        </a:rPr>
                        <a:t>appropriation</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solidFill>
                      <a:schemeClr val="tx2">
                        <a:lumMod val="40000"/>
                        <a:lumOff val="60000"/>
                      </a:schemeClr>
                    </a:solidFill>
                  </a:tcPr>
                </a:tc>
                <a:extLst>
                  <a:ext uri="{0D108BD9-81ED-4DB2-BD59-A6C34878D82A}">
                    <a16:rowId xmlns:a16="http://schemas.microsoft.com/office/drawing/2014/main" xmlns="" val="10000"/>
                  </a:ext>
                </a:extLst>
              </a:tr>
              <a:tr h="280399">
                <a:tc>
                  <a:txBody>
                    <a:bodyPr/>
                    <a:lstStyle/>
                    <a:p>
                      <a:pPr algn="l" rtl="0" fontAlgn="b"/>
                      <a:r>
                        <a:rPr lang="en-US" sz="1400" b="1" u="none" strike="noStrike" dirty="0">
                          <a:effectLst/>
                        </a:rPr>
                        <a:t>REVENUE</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b="1" u="none" strike="noStrike" dirty="0">
                          <a:effectLst/>
                        </a:rPr>
                        <a:t> R'000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b="1" u="none" strike="noStrike" dirty="0">
                          <a:effectLst/>
                        </a:rPr>
                        <a:t> R'000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smtClean="0">
                          <a:effectLst/>
                        </a:rPr>
                        <a:t> R'000</a:t>
                      </a:r>
                      <a:r>
                        <a:rPr lang="en-US" sz="1400" b="1" u="none" strike="noStrike" dirty="0">
                          <a:effectLst/>
                        </a:rPr>
                        <a:t>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b="1" u="none" strike="noStrike" dirty="0">
                          <a:effectLst/>
                        </a:rPr>
                        <a:t> %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1"/>
                  </a:ext>
                </a:extLst>
              </a:tr>
              <a:tr h="280399">
                <a:tc>
                  <a:txBody>
                    <a:bodyPr/>
                    <a:lstStyle/>
                    <a:p>
                      <a:pPr algn="l" rtl="0" fontAlgn="b"/>
                      <a:r>
                        <a:rPr lang="en-US" sz="1400" u="none" strike="noStrike" dirty="0">
                          <a:effectLst/>
                        </a:rPr>
                        <a:t>Transfers NSG</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a:effectLst/>
                        </a:rPr>
                        <a:t> - </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u="none" strike="noStrike">
                          <a:effectLst/>
                        </a:rPr>
                        <a:t>0.0%</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2"/>
                  </a:ext>
                </a:extLst>
              </a:tr>
              <a:tr h="280399">
                <a:tc>
                  <a:txBody>
                    <a:bodyPr/>
                    <a:lstStyle/>
                    <a:p>
                      <a:pPr algn="l" rtl="0" fontAlgn="b"/>
                      <a:r>
                        <a:rPr lang="en-US" sz="1400" u="none" strike="noStrike" dirty="0">
                          <a:effectLst/>
                        </a:rPr>
                        <a:t>Rendering of services - course fees</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150,971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129,253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(21,718)</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u="none" strike="noStrike">
                          <a:effectLst/>
                        </a:rPr>
                        <a:t>85.6%</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3"/>
                  </a:ext>
                </a:extLst>
              </a:tr>
              <a:tr h="280399">
                <a:tc>
                  <a:txBody>
                    <a:bodyPr/>
                    <a:lstStyle/>
                    <a:p>
                      <a:pPr algn="l" rtl="0" fontAlgn="b"/>
                      <a:r>
                        <a:rPr lang="en-US" sz="1400" u="none" strike="noStrike" dirty="0">
                          <a:effectLst/>
                        </a:rPr>
                        <a:t>Other Income</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a:effectLst/>
                        </a:rPr>
                        <a:t> 2,434 </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7,458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5,024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u="none" strike="noStrike">
                          <a:effectLst/>
                        </a:rPr>
                        <a:t>306.4%</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4"/>
                  </a:ext>
                </a:extLst>
              </a:tr>
              <a:tr h="280399">
                <a:tc>
                  <a:txBody>
                    <a:bodyPr/>
                    <a:lstStyle/>
                    <a:p>
                      <a:pPr algn="l" rtl="0" fontAlgn="b"/>
                      <a:r>
                        <a:rPr lang="en-US" sz="1400" b="1" u="none" strike="noStrike" dirty="0">
                          <a:effectLst/>
                        </a:rPr>
                        <a:t>Total Revenue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rtl="0" fontAlgn="b"/>
                      <a:r>
                        <a:rPr lang="en-US" sz="1400" b="1" u="none" strike="noStrike" dirty="0">
                          <a:effectLst/>
                        </a:rPr>
                        <a:t>153,405</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rtl="0" fontAlgn="b"/>
                      <a:r>
                        <a:rPr lang="en-US" sz="1400" b="1" u="none" strike="noStrike" dirty="0">
                          <a:effectLst/>
                        </a:rPr>
                        <a:t>136,711</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rtl="0" fontAlgn="b"/>
                      <a:r>
                        <a:rPr lang="en-US" sz="1400" b="1" u="none" strike="noStrike" dirty="0">
                          <a:effectLst/>
                        </a:rPr>
                        <a:t> (16,694)</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b="1" u="none" strike="noStrike" dirty="0">
                          <a:effectLst/>
                        </a:rPr>
                        <a:t>89.1%</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5"/>
                  </a:ext>
                </a:extLst>
              </a:tr>
              <a:tr h="280399">
                <a:tc>
                  <a:txBody>
                    <a:bodyPr/>
                    <a:lstStyle/>
                    <a:p>
                      <a:pPr algn="l" rtl="0" fontAlgn="b"/>
                      <a:r>
                        <a:rPr lang="en-US" sz="1400" b="1" u="none" strike="noStrike" dirty="0">
                          <a:effectLst/>
                        </a:rPr>
                        <a:t>EXPENDITURE</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rtl="0" fontAlgn="b"/>
                      <a:r>
                        <a:rPr lang="en-US" sz="1400" u="none" strike="noStrike" dirty="0">
                          <a:effectLst/>
                        </a:rPr>
                        <a:t>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rtl="0" fontAlgn="b"/>
                      <a:r>
                        <a:rPr lang="en-US" sz="1400" u="none" strike="noStrike" dirty="0">
                          <a:effectLst/>
                        </a:rPr>
                        <a:t>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rtl="0" fontAlgn="b"/>
                      <a:r>
                        <a:rPr lang="en-US" sz="1400" u="none" strike="noStrike" dirty="0">
                          <a:effectLst/>
                        </a:rPr>
                        <a:t>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u="none" strike="noStrike">
                          <a:effectLst/>
                        </a:rPr>
                        <a:t>            </a:t>
                      </a:r>
                      <a:endPar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6"/>
                  </a:ext>
                </a:extLst>
              </a:tr>
              <a:tr h="280399">
                <a:tc>
                  <a:txBody>
                    <a:bodyPr/>
                    <a:lstStyle/>
                    <a:p>
                      <a:pPr algn="l" rtl="0" fontAlgn="b"/>
                      <a:r>
                        <a:rPr lang="en-US" sz="1400" u="none" strike="noStrike" dirty="0">
                          <a:effectLst/>
                        </a:rPr>
                        <a:t>Employee benefits</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(86,713)</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(86,835)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(122)</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u="none" strike="noStrike">
                          <a:effectLst/>
                        </a:rPr>
                        <a:t>100.1%</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7"/>
                  </a:ext>
                </a:extLst>
              </a:tr>
              <a:tr h="280399">
                <a:tc>
                  <a:txBody>
                    <a:bodyPr/>
                    <a:lstStyle/>
                    <a:p>
                      <a:pPr algn="l" rtl="0" fontAlgn="b"/>
                      <a:r>
                        <a:rPr lang="en-US" sz="1400" u="none" strike="noStrike" dirty="0">
                          <a:effectLst/>
                        </a:rPr>
                        <a:t>Operating expenses</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a:effectLst/>
                        </a:rPr>
                        <a:t> (124,478)</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(108,014)</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16,464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u="none" strike="noStrike">
                          <a:effectLst/>
                        </a:rPr>
                        <a:t>86.8%</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8"/>
                  </a:ext>
                </a:extLst>
              </a:tr>
              <a:tr h="280399">
                <a:tc>
                  <a:txBody>
                    <a:bodyPr/>
                    <a:lstStyle/>
                    <a:p>
                      <a:pPr algn="l" rtl="0" fontAlgn="b"/>
                      <a:r>
                        <a:rPr lang="en-US" sz="1400" u="none" strike="noStrike" dirty="0">
                          <a:effectLst/>
                        </a:rPr>
                        <a:t>Transfers</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a:effectLst/>
                        </a:rPr>
                        <a:t> (17,523)</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(17,523)</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 </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u="none" strike="noStrike">
                          <a:effectLst/>
                        </a:rPr>
                        <a:t>100.0%</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09"/>
                  </a:ext>
                </a:extLst>
              </a:tr>
              <a:tr h="280399">
                <a:tc>
                  <a:txBody>
                    <a:bodyPr/>
                    <a:lstStyle/>
                    <a:p>
                      <a:pPr algn="l" rtl="0" fontAlgn="b"/>
                      <a:r>
                        <a:rPr lang="en-US" sz="1400" b="1" u="none" strike="noStrike" dirty="0">
                          <a:effectLst/>
                        </a:rPr>
                        <a:t>Total Expenditure</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rtl="0" fontAlgn="b"/>
                      <a:r>
                        <a:rPr lang="en-US" sz="1400" b="1" u="none" strike="noStrike" dirty="0">
                          <a:effectLst/>
                        </a:rPr>
                        <a:t> (228,714)</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rtl="0" fontAlgn="b"/>
                      <a:r>
                        <a:rPr lang="en-US" sz="1400" b="1" u="none" strike="noStrike" dirty="0">
                          <a:effectLst/>
                        </a:rPr>
                        <a:t> (212,373)</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rtl="0" fontAlgn="b"/>
                      <a:r>
                        <a:rPr lang="en-US" sz="1400" b="1" u="none" strike="noStrike" dirty="0">
                          <a:effectLst/>
                        </a:rPr>
                        <a:t> 16,341 </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rtl="0" fontAlgn="b"/>
                      <a:r>
                        <a:rPr lang="en-US" sz="1400" b="1" u="none" strike="noStrike" dirty="0">
                          <a:effectLst/>
                        </a:rPr>
                        <a:t>92.9%</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10"/>
                  </a:ext>
                </a:extLst>
              </a:tr>
              <a:tr h="449242">
                <a:tc>
                  <a:txBody>
                    <a:bodyPr/>
                    <a:lstStyle/>
                    <a:p>
                      <a:pPr algn="l" fontAlgn="b"/>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11"/>
                  </a:ext>
                </a:extLst>
              </a:tr>
              <a:tr h="280399">
                <a:tc>
                  <a:txBody>
                    <a:bodyPr/>
                    <a:lstStyle/>
                    <a:p>
                      <a:pPr algn="l" rtl="0" fontAlgn="b"/>
                      <a:r>
                        <a:rPr lang="en-US" sz="1400" u="none" strike="noStrike">
                          <a:effectLst/>
                        </a:rPr>
                        <a:t>Deficit</a:t>
                      </a:r>
                      <a:endPar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a:effectLst/>
                        </a:rPr>
                        <a:t> (75,309)</a:t>
                      </a:r>
                      <a:endPar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a:effectLst/>
                        </a:rPr>
                        <a:t> (75,662)</a:t>
                      </a:r>
                      <a:endPar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r" fontAlgn="b"/>
                      <a:r>
                        <a:rPr lang="en-US" sz="1400" u="none" strike="noStrike" dirty="0">
                          <a:effectLst/>
                        </a:rPr>
                        <a:t> (353)</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tc>
                  <a:txBody>
                    <a:bodyPr/>
                    <a:lstStyle/>
                    <a:p>
                      <a:pPr algn="ctr" fontAlgn="b"/>
                      <a:r>
                        <a:rPr lang="en-US" sz="1400" u="none" strike="noStrike" dirty="0">
                          <a:effectLst/>
                        </a:rPr>
                        <a:t>100.5%</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822958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rgbClr val="006600"/>
                </a:solidFill>
                <a:latin typeface="Tahoma" panose="020B0604030504040204" pitchFamily="34" charset="0"/>
                <a:ea typeface="Tahoma" panose="020B0604030504040204" pitchFamily="34" charset="0"/>
                <a:cs typeface="Tahoma" panose="020B0604030504040204" pitchFamily="34" charset="0"/>
              </a:rPr>
              <a:t>Training Trading </a:t>
            </a:r>
            <a:r>
              <a:rPr lang="en-US" sz="24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Account Debtors</a:t>
            </a:r>
            <a:endParaRPr lang="en-US" sz="2400" dirty="0"/>
          </a:p>
        </p:txBody>
      </p:sp>
      <p:sp>
        <p:nvSpPr>
          <p:cNvPr id="4" name="Slide Number Placeholder 3"/>
          <p:cNvSpPr>
            <a:spLocks noGrp="1"/>
          </p:cNvSpPr>
          <p:nvPr>
            <p:ph type="sldNum" sz="quarter" idx="12"/>
          </p:nvPr>
        </p:nvSpPr>
        <p:spPr/>
        <p:txBody>
          <a:bodyPr/>
          <a:lstStyle/>
          <a:p>
            <a:fld id="{1CE6738C-8955-4CF1-A256-1C49941BBB03}" type="slidenum">
              <a:rPr lang="en-ZA" smtClean="0"/>
              <a:pPr/>
              <a:t>17</a:t>
            </a:fld>
            <a:endParaRPr lang="en-ZA"/>
          </a:p>
        </p:txBody>
      </p:sp>
      <p:sp>
        <p:nvSpPr>
          <p:cNvPr id="3" name="TextBox 2"/>
          <p:cNvSpPr txBox="1"/>
          <p:nvPr/>
        </p:nvSpPr>
        <p:spPr>
          <a:xfrm>
            <a:off x="457200" y="4437112"/>
            <a:ext cx="8229600" cy="830997"/>
          </a:xfrm>
          <a:prstGeom prst="rect">
            <a:avLst/>
          </a:prstGeom>
          <a:noFill/>
        </p:spPr>
        <p:txBody>
          <a:bodyPr wrap="square" rtlCol="0">
            <a:spAutoFit/>
          </a:bodyPr>
          <a:lstStyle/>
          <a:p>
            <a:r>
              <a:rPr lang="en-ZA" sz="1600" dirty="0">
                <a:latin typeface="Tahoma" panose="020B0604030504040204" pitchFamily="34" charset="0"/>
                <a:ea typeface="Tahoma" panose="020B0604030504040204" pitchFamily="34" charset="0"/>
                <a:cs typeface="Tahoma" panose="020B0604030504040204" pitchFamily="34" charset="0"/>
              </a:rPr>
              <a:t>The debtors </a:t>
            </a:r>
            <a:r>
              <a:rPr lang="en-ZA" sz="1600" dirty="0" smtClean="0">
                <a:latin typeface="Tahoma" panose="020B0604030504040204" pitchFamily="34" charset="0"/>
                <a:ea typeface="Tahoma" panose="020B0604030504040204" pitchFamily="34" charset="0"/>
                <a:cs typeface="Tahoma" panose="020B0604030504040204" pitchFamily="34" charset="0"/>
              </a:rPr>
              <a:t>balance </a:t>
            </a:r>
            <a:r>
              <a:rPr lang="en-ZA" sz="1600" dirty="0">
                <a:latin typeface="Tahoma" panose="020B0604030504040204" pitchFamily="34" charset="0"/>
                <a:ea typeface="Tahoma" panose="020B0604030504040204" pitchFamily="34" charset="0"/>
                <a:cs typeface="Tahoma" panose="020B0604030504040204" pitchFamily="34" charset="0"/>
              </a:rPr>
              <a:t>as at the 31 March 2017 was </a:t>
            </a:r>
            <a:r>
              <a:rPr lang="en-ZA" sz="1600" dirty="0" smtClean="0">
                <a:latin typeface="Tahoma" panose="020B0604030504040204" pitchFamily="34" charset="0"/>
                <a:ea typeface="Tahoma" panose="020B0604030504040204" pitchFamily="34" charset="0"/>
                <a:cs typeface="Tahoma" panose="020B0604030504040204" pitchFamily="34" charset="0"/>
              </a:rPr>
              <a:t>R28.3m. It is </a:t>
            </a:r>
            <a:r>
              <a:rPr lang="en-ZA" sz="1600" dirty="0">
                <a:latin typeface="Tahoma" panose="020B0604030504040204" pitchFamily="34" charset="0"/>
                <a:ea typeface="Tahoma" panose="020B0604030504040204" pitchFamily="34" charset="0"/>
                <a:cs typeface="Tahoma" panose="020B0604030504040204" pitchFamily="34" charset="0"/>
              </a:rPr>
              <a:t>the lowest balance over the past 5 years. Included in the </a:t>
            </a:r>
            <a:r>
              <a:rPr lang="en-ZA" sz="1600">
                <a:latin typeface="Tahoma" panose="020B0604030504040204" pitchFamily="34" charset="0"/>
                <a:ea typeface="Tahoma" panose="020B0604030504040204" pitchFamily="34" charset="0"/>
                <a:cs typeface="Tahoma" panose="020B0604030504040204" pitchFamily="34" charset="0"/>
              </a:rPr>
              <a:t>R28.3m </a:t>
            </a:r>
            <a:r>
              <a:rPr lang="en-ZA" sz="1600" smtClean="0">
                <a:latin typeface="Tahoma" panose="020B0604030504040204" pitchFamily="34" charset="0"/>
                <a:ea typeface="Tahoma" panose="020B0604030504040204" pitchFamily="34" charset="0"/>
                <a:cs typeface="Tahoma" panose="020B0604030504040204" pitchFamily="34" charset="0"/>
              </a:rPr>
              <a:t>are pre-invoiced </a:t>
            </a:r>
            <a:r>
              <a:rPr lang="en-ZA" sz="1600" dirty="0">
                <a:latin typeface="Tahoma" panose="020B0604030504040204" pitchFamily="34" charset="0"/>
                <a:ea typeface="Tahoma" panose="020B0604030504040204" pitchFamily="34" charset="0"/>
                <a:cs typeface="Tahoma" panose="020B0604030504040204" pitchFamily="34" charset="0"/>
              </a:rPr>
              <a:t>balances amounting to R 9.9m and debt older than 1 year of R16.6m. </a:t>
            </a:r>
          </a:p>
        </p:txBody>
      </p:sp>
      <p:pic>
        <p:nvPicPr>
          <p:cNvPr id="8" name="Picture 7"/>
          <p:cNvPicPr>
            <a:picLocks noChangeAspect="1"/>
          </p:cNvPicPr>
          <p:nvPr/>
        </p:nvPicPr>
        <p:blipFill>
          <a:blip r:embed="rId2" cstate="print"/>
          <a:stretch>
            <a:fillRect/>
          </a:stretch>
        </p:blipFill>
        <p:spPr>
          <a:xfrm>
            <a:off x="755576" y="1193994"/>
            <a:ext cx="6925656" cy="2969009"/>
          </a:xfrm>
          <a:prstGeom prst="rect">
            <a:avLst/>
          </a:prstGeom>
        </p:spPr>
      </p:pic>
    </p:spTree>
    <p:extLst>
      <p:ext uri="{BB962C8B-B14F-4D97-AF65-F5344CB8AC3E}">
        <p14:creationId xmlns:p14="http://schemas.microsoft.com/office/powerpoint/2010/main" xmlns="" val="1385409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492896"/>
            <a:ext cx="8424936" cy="576064"/>
          </a:xfrm>
        </p:spPr>
        <p:txBody>
          <a:bodyPr>
            <a:noAutofit/>
          </a:bodyPr>
          <a:lstStyle/>
          <a:p>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HUMAN RESOURCE OVERSIGHT </a:t>
            </a:r>
            <a:endParaRPr lang="en-ZA"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592288" cy="365125"/>
          </a:xfrm>
        </p:spPr>
        <p:txBody>
          <a:bodyPr/>
          <a:lstStyle/>
          <a:p>
            <a:fld id="{1CE6738C-8955-4CF1-A256-1C49941BBB03}" type="slidenum">
              <a:rPr lang="en-ZA" smtClean="0">
                <a:solidFill>
                  <a:prstClr val="black">
                    <a:tint val="75000"/>
                  </a:prstClr>
                </a:solidFill>
              </a:rPr>
              <a:pPr/>
              <a:t>18</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Tree>
    <p:extLst>
      <p:ext uri="{BB962C8B-B14F-4D97-AF65-F5344CB8AC3E}">
        <p14:creationId xmlns:p14="http://schemas.microsoft.com/office/powerpoint/2010/main" xmlns="" val="2813399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245" y="332656"/>
            <a:ext cx="8229600" cy="908720"/>
          </a:xfrm>
        </p:spPr>
        <p:txBody>
          <a:bodyPr>
            <a:normAutofit/>
          </a:bodyPr>
          <a:lstStyle/>
          <a:p>
            <a:r>
              <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rPr>
              <a:t>Vacancy Rate</a:t>
            </a:r>
          </a:p>
        </p:txBody>
      </p:sp>
      <p:sp>
        <p:nvSpPr>
          <p:cNvPr id="5" name="Content Placeholder 4"/>
          <p:cNvSpPr>
            <a:spLocks noGrp="1"/>
          </p:cNvSpPr>
          <p:nvPr>
            <p:ph idx="1"/>
          </p:nvPr>
        </p:nvSpPr>
        <p:spPr>
          <a:xfrm>
            <a:off x="150469" y="1268760"/>
            <a:ext cx="8800925" cy="4212468"/>
          </a:xfrm>
        </p:spPr>
        <p:txBody>
          <a:bodyPr>
            <a:noAutofit/>
          </a:bodyPr>
          <a:lstStyle/>
          <a:p>
            <a:pPr marL="0" indent="0">
              <a:buClr>
                <a:srgbClr val="006600"/>
              </a:buClr>
              <a:buSzPct val="60000"/>
              <a:buNone/>
            </a:pPr>
            <a:r>
              <a:rPr lang="en-ZA" sz="1400" dirty="0" smtClean="0">
                <a:latin typeface="Tahoma" panose="020B0604030504040204" pitchFamily="34" charset="0"/>
                <a:ea typeface="Tahoma" panose="020B0604030504040204" pitchFamily="34" charset="0"/>
                <a:cs typeface="Tahoma" panose="020B0604030504040204" pitchFamily="34" charset="0"/>
              </a:rPr>
              <a:t>The </a:t>
            </a:r>
            <a:r>
              <a:rPr lang="en-ZA" sz="1400" dirty="0">
                <a:latin typeface="Tahoma" panose="020B0604030504040204" pitchFamily="34" charset="0"/>
                <a:ea typeface="Tahoma" panose="020B0604030504040204" pitchFamily="34" charset="0"/>
                <a:cs typeface="Tahoma" panose="020B0604030504040204" pitchFamily="34" charset="0"/>
              </a:rPr>
              <a:t>NSG </a:t>
            </a:r>
            <a:r>
              <a:rPr lang="en-ZA" sz="1400" dirty="0" smtClean="0">
                <a:latin typeface="Tahoma" panose="020B0604030504040204" pitchFamily="34" charset="0"/>
                <a:ea typeface="Tahoma" panose="020B0604030504040204" pitchFamily="34" charset="0"/>
                <a:cs typeface="Tahoma" panose="020B0604030504040204" pitchFamily="34" charset="0"/>
              </a:rPr>
              <a:t>has </a:t>
            </a:r>
            <a:r>
              <a:rPr lang="en-ZA" sz="1400" dirty="0">
                <a:latin typeface="Tahoma" panose="020B0604030504040204" pitchFamily="34" charset="0"/>
                <a:ea typeface="Tahoma" panose="020B0604030504040204" pitchFamily="34" charset="0"/>
                <a:cs typeface="Tahoma" panose="020B0604030504040204" pitchFamily="34" charset="0"/>
              </a:rPr>
              <a:t>a total of 227 posts on the approved establishment for Programmes 1 &amp; 2 with </a:t>
            </a:r>
            <a:r>
              <a:rPr lang="en-ZA" sz="1400" dirty="0" smtClean="0">
                <a:latin typeface="Tahoma" panose="020B0604030504040204" pitchFamily="34" charset="0"/>
                <a:ea typeface="Tahoma" panose="020B0604030504040204" pitchFamily="34" charset="0"/>
                <a:cs typeface="Tahoma" panose="020B0604030504040204" pitchFamily="34" charset="0"/>
              </a:rPr>
              <a:t>210 </a:t>
            </a:r>
            <a:r>
              <a:rPr lang="en-ZA" sz="1400" dirty="0">
                <a:latin typeface="Tahoma" panose="020B0604030504040204" pitchFamily="34" charset="0"/>
                <a:ea typeface="Tahoma" panose="020B0604030504040204" pitchFamily="34" charset="0"/>
                <a:cs typeface="Tahoma" panose="020B0604030504040204" pitchFamily="34" charset="0"/>
              </a:rPr>
              <a:t>posts filled, representing a vacancy rate </a:t>
            </a:r>
            <a:r>
              <a:rPr lang="en-ZA" sz="1400" dirty="0" smtClean="0">
                <a:latin typeface="Tahoma" panose="020B0604030504040204" pitchFamily="34" charset="0"/>
                <a:ea typeface="Tahoma" panose="020B0604030504040204" pitchFamily="34" charset="0"/>
                <a:cs typeface="Tahoma" panose="020B0604030504040204" pitchFamily="34" charset="0"/>
              </a:rPr>
              <a:t>of 7.5% by 31</a:t>
            </a:r>
            <a:r>
              <a:rPr lang="en-ZA" sz="1400" baseline="30000" dirty="0" smtClean="0">
                <a:latin typeface="Tahoma" panose="020B0604030504040204" pitchFamily="34" charset="0"/>
                <a:ea typeface="Tahoma" panose="020B0604030504040204" pitchFamily="34" charset="0"/>
                <a:cs typeface="Tahoma" panose="020B0604030504040204" pitchFamily="34" charset="0"/>
              </a:rPr>
              <a:t>st</a:t>
            </a:r>
            <a:r>
              <a:rPr lang="en-ZA" sz="1400" dirty="0" smtClean="0">
                <a:latin typeface="Tahoma" panose="020B0604030504040204" pitchFamily="34" charset="0"/>
                <a:ea typeface="Tahoma" panose="020B0604030504040204" pitchFamily="34" charset="0"/>
                <a:cs typeface="Tahoma" panose="020B0604030504040204" pitchFamily="34" charset="0"/>
              </a:rPr>
              <a:t> March 2017.  </a:t>
            </a:r>
          </a:p>
          <a:p>
            <a:pPr marL="0" indent="0">
              <a:buClr>
                <a:srgbClr val="006600"/>
              </a:buClr>
              <a:buSzPct val="60000"/>
              <a:buNone/>
            </a:pP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a:buClr>
                <a:srgbClr val="006600"/>
              </a:buClr>
              <a:buSzPct val="60000"/>
              <a:buFont typeface="Wingdings" pitchFamily="2" charset="2"/>
              <a:buChar char="v"/>
            </a:pPr>
            <a:endParaRPr lang="en-ZA" sz="1800" dirty="0" smtClean="0">
              <a:solidFill>
                <a:srgbClr val="FF0000"/>
              </a:solidFill>
            </a:endParaRPr>
          </a:p>
          <a:p>
            <a:pPr marL="0" indent="0">
              <a:buClr>
                <a:srgbClr val="006600"/>
              </a:buClr>
              <a:buSzPct val="60000"/>
              <a:buNone/>
            </a:pPr>
            <a:endParaRPr lang="en-ZA" sz="1800" dirty="0">
              <a:solidFill>
                <a:srgbClr val="FF0000"/>
              </a:solidFill>
              <a:latin typeface="Calibri" pitchFamily="34" charset="0"/>
              <a:cs typeface="Calibri" pitchFamily="34" charset="0"/>
            </a:endParaRPr>
          </a:p>
          <a:p>
            <a:pPr>
              <a:buClr>
                <a:srgbClr val="006600"/>
              </a:buClr>
              <a:buSzPct val="60000"/>
              <a:buFont typeface="Wingdings" pitchFamily="2" charset="2"/>
              <a:buChar char="v"/>
            </a:pPr>
            <a:endParaRPr lang="en-ZA" sz="1800" dirty="0" smtClean="0">
              <a:solidFill>
                <a:srgbClr val="FF0000"/>
              </a:solidFill>
              <a:latin typeface="Calibri" pitchFamily="34" charset="0"/>
              <a:cs typeface="Calibri" pitchFamily="34" charset="0"/>
            </a:endParaRPr>
          </a:p>
          <a:p>
            <a:pPr>
              <a:buClr>
                <a:srgbClr val="006600"/>
              </a:buClr>
              <a:buSzPct val="60000"/>
              <a:buFont typeface="Wingdings" pitchFamily="2" charset="2"/>
              <a:buChar char="v"/>
            </a:pPr>
            <a:endParaRPr lang="en-ZA" sz="1800" dirty="0">
              <a:solidFill>
                <a:srgbClr val="FF0000"/>
              </a:solidFill>
              <a:latin typeface="Calibri" pitchFamily="34" charset="0"/>
              <a:cs typeface="Arial" pitchFamily="34" charset="0"/>
            </a:endParaRPr>
          </a:p>
        </p:txBody>
      </p:sp>
      <p:sp>
        <p:nvSpPr>
          <p:cNvPr id="3" name="Slide Number Placeholder 2"/>
          <p:cNvSpPr>
            <a:spLocks noGrp="1"/>
          </p:cNvSpPr>
          <p:nvPr>
            <p:ph type="sldNum" sz="quarter" idx="12"/>
          </p:nvPr>
        </p:nvSpPr>
        <p:spPr>
          <a:xfrm>
            <a:off x="6156176" y="6381328"/>
            <a:ext cx="2540968" cy="365125"/>
          </a:xfrm>
        </p:spPr>
        <p:txBody>
          <a:bodyPr/>
          <a:lstStyle/>
          <a:p>
            <a:fld id="{1CE6738C-8955-4CF1-A256-1C49941BBB03}" type="slidenum">
              <a:rPr lang="en-ZA" smtClean="0">
                <a:solidFill>
                  <a:prstClr val="black">
                    <a:tint val="75000"/>
                  </a:prstClr>
                </a:solidFill>
              </a:rPr>
              <a:pPr/>
              <a:t>19</a:t>
            </a:fld>
            <a:endParaRPr lang="en-ZA" dirty="0">
              <a:solidFill>
                <a:prstClr val="black">
                  <a:tint val="75000"/>
                </a:prstClr>
              </a:solidFill>
            </a:endParaRPr>
          </a:p>
        </p:txBody>
      </p:sp>
      <p:sp>
        <p:nvSpPr>
          <p:cNvPr id="6" name="Content Placeholder 4"/>
          <p:cNvSpPr txBox="1">
            <a:spLocks/>
          </p:cNvSpPr>
          <p:nvPr/>
        </p:nvSpPr>
        <p:spPr>
          <a:xfrm>
            <a:off x="150469" y="980728"/>
            <a:ext cx="8839152" cy="4752528"/>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006600"/>
              </a:buClr>
              <a:buSzPct val="60000"/>
              <a:buFont typeface="Wingdings" pitchFamily="2" charset="2"/>
              <a:buChar char="v"/>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977888903"/>
              </p:ext>
            </p:extLst>
          </p:nvPr>
        </p:nvGraphicFramePr>
        <p:xfrm>
          <a:off x="111882" y="1988840"/>
          <a:ext cx="8630856" cy="37827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245431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663" y="456663"/>
            <a:ext cx="8229600" cy="576064"/>
          </a:xfrm>
        </p:spPr>
        <p:txBody>
          <a:bodyPr>
            <a:normAutofit/>
          </a:bodyPr>
          <a:lstStyle/>
          <a:p>
            <a:r>
              <a:rPr lang="en-ZA" sz="24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Outline of Presentation</a:t>
            </a:r>
            <a:endPar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8244408" y="6309320"/>
            <a:ext cx="432048" cy="365125"/>
          </a:xfrm>
        </p:spPr>
        <p:txBody>
          <a:bodyPr/>
          <a:lstStyle/>
          <a:p>
            <a:fld id="{1CE6738C-8955-4CF1-A256-1C49941BBB03}" type="slidenum">
              <a:rPr lang="en-ZA" smtClean="0">
                <a:solidFill>
                  <a:prstClr val="black">
                    <a:tint val="75000"/>
                  </a:prstClr>
                </a:solidFill>
              </a:rPr>
              <a:pPr/>
              <a:t>2</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
        <p:nvSpPr>
          <p:cNvPr id="5" name="Subtitle 2"/>
          <p:cNvSpPr txBox="1">
            <a:spLocks/>
          </p:cNvSpPr>
          <p:nvPr/>
        </p:nvSpPr>
        <p:spPr bwMode="auto">
          <a:xfrm>
            <a:off x="251520" y="1052736"/>
            <a:ext cx="8568952" cy="447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indent="0" eaLnBrk="1" hangingPunct="1">
              <a:spcBef>
                <a:spcPct val="20000"/>
              </a:spcBef>
              <a:buClr>
                <a:schemeClr val="accent3">
                  <a:lumMod val="50000"/>
                </a:schemeClr>
              </a:buClr>
              <a:buSzPct val="60000"/>
            </a:pPr>
            <a:endParaRPr lang="en-ZA" sz="2000" dirty="0" smtClean="0">
              <a:solidFill>
                <a:prstClr val="black"/>
              </a:solidFill>
              <a:latin typeface="Tahoma" pitchFamily="34" charset="0"/>
              <a:ea typeface="Tahoma" pitchFamily="34" charset="0"/>
              <a:cs typeface="Tahoma" pitchFamily="34" charset="0"/>
            </a:endParaRPr>
          </a:p>
          <a:p>
            <a:pPr eaLnBrk="1" hangingPunct="1">
              <a:spcBef>
                <a:spcPct val="20000"/>
              </a:spcBef>
              <a:buClr>
                <a:schemeClr val="accent3">
                  <a:lumMod val="50000"/>
                </a:schemeClr>
              </a:buClr>
              <a:buSzPct val="60000"/>
              <a:buFont typeface="+mj-lt"/>
              <a:buAutoNum type="arabicPeriod"/>
            </a:pPr>
            <a:r>
              <a:rPr lang="en-ZA" dirty="0" smtClean="0">
                <a:solidFill>
                  <a:prstClr val="black"/>
                </a:solidFill>
                <a:latin typeface="Tahoma" pitchFamily="34" charset="0"/>
                <a:ea typeface="Tahoma" pitchFamily="34" charset="0"/>
                <a:cs typeface="Tahoma" pitchFamily="34" charset="0"/>
              </a:rPr>
              <a:t>Key </a:t>
            </a:r>
            <a:r>
              <a:rPr lang="en-ZA" dirty="0">
                <a:solidFill>
                  <a:prstClr val="black"/>
                </a:solidFill>
                <a:latin typeface="Tahoma" pitchFamily="34" charset="0"/>
                <a:ea typeface="Tahoma" pitchFamily="34" charset="0"/>
                <a:cs typeface="Tahoma" pitchFamily="34" charset="0"/>
              </a:rPr>
              <a:t>M</a:t>
            </a:r>
            <a:r>
              <a:rPr lang="en-ZA" dirty="0" smtClean="0">
                <a:solidFill>
                  <a:prstClr val="black"/>
                </a:solidFill>
                <a:latin typeface="Tahoma" pitchFamily="34" charset="0"/>
                <a:ea typeface="Tahoma" pitchFamily="34" charset="0"/>
                <a:cs typeface="Tahoma" pitchFamily="34" charset="0"/>
              </a:rPr>
              <a:t>essage </a:t>
            </a:r>
          </a:p>
          <a:p>
            <a:pPr eaLnBrk="1" hangingPunct="1">
              <a:spcBef>
                <a:spcPct val="20000"/>
              </a:spcBef>
              <a:buClr>
                <a:schemeClr val="accent3">
                  <a:lumMod val="50000"/>
                </a:schemeClr>
              </a:buClr>
              <a:buSzPct val="60000"/>
              <a:buFont typeface="+mj-lt"/>
              <a:buAutoNum type="arabicPeriod"/>
            </a:pPr>
            <a:endParaRPr lang="en-ZA" sz="1200" dirty="0" smtClean="0">
              <a:solidFill>
                <a:prstClr val="black"/>
              </a:solidFill>
              <a:latin typeface="Tahoma" pitchFamily="34" charset="0"/>
              <a:ea typeface="Tahoma" pitchFamily="34" charset="0"/>
              <a:cs typeface="Tahoma" pitchFamily="34" charset="0"/>
            </a:endParaRPr>
          </a:p>
          <a:p>
            <a:pPr eaLnBrk="1" hangingPunct="1">
              <a:spcBef>
                <a:spcPct val="20000"/>
              </a:spcBef>
              <a:buClr>
                <a:schemeClr val="accent3">
                  <a:lumMod val="50000"/>
                </a:schemeClr>
              </a:buClr>
              <a:buSzPct val="60000"/>
              <a:buFont typeface="+mj-lt"/>
              <a:buAutoNum type="arabicPeriod"/>
            </a:pPr>
            <a:r>
              <a:rPr lang="en-ZA" dirty="0" smtClean="0">
                <a:solidFill>
                  <a:prstClr val="black"/>
                </a:solidFill>
                <a:latin typeface="Tahoma" pitchFamily="34" charset="0"/>
                <a:ea typeface="Tahoma" pitchFamily="34" charset="0"/>
                <a:cs typeface="Tahoma" pitchFamily="34" charset="0"/>
              </a:rPr>
              <a:t>Programme Performance: (Programmes 1 and 2) </a:t>
            </a:r>
          </a:p>
          <a:p>
            <a:pPr eaLnBrk="1" hangingPunct="1">
              <a:spcBef>
                <a:spcPct val="20000"/>
              </a:spcBef>
              <a:buClr>
                <a:schemeClr val="accent3">
                  <a:lumMod val="50000"/>
                </a:schemeClr>
              </a:buClr>
              <a:buSzPct val="60000"/>
              <a:buFont typeface="+mj-lt"/>
              <a:buAutoNum type="arabicPeriod"/>
            </a:pPr>
            <a:endParaRPr lang="en-ZA" sz="1600" dirty="0">
              <a:solidFill>
                <a:prstClr val="black"/>
              </a:solidFill>
              <a:latin typeface="Tahoma" pitchFamily="34" charset="0"/>
              <a:ea typeface="Tahoma" pitchFamily="34" charset="0"/>
              <a:cs typeface="Tahoma" pitchFamily="34" charset="0"/>
            </a:endParaRPr>
          </a:p>
          <a:p>
            <a:pPr eaLnBrk="1" hangingPunct="1">
              <a:spcBef>
                <a:spcPct val="20000"/>
              </a:spcBef>
              <a:buClr>
                <a:schemeClr val="accent3">
                  <a:lumMod val="50000"/>
                </a:schemeClr>
              </a:buClr>
              <a:buSzPct val="60000"/>
              <a:buFont typeface="+mj-lt"/>
              <a:buAutoNum type="arabicPeriod"/>
            </a:pPr>
            <a:r>
              <a:rPr lang="en-ZA" dirty="0" smtClean="0">
                <a:solidFill>
                  <a:prstClr val="black"/>
                </a:solidFill>
                <a:latin typeface="Tahoma" pitchFamily="34" charset="0"/>
                <a:ea typeface="Tahoma" pitchFamily="34" charset="0"/>
                <a:cs typeface="Tahoma" pitchFamily="34" charset="0"/>
              </a:rPr>
              <a:t>Financial Performance</a:t>
            </a:r>
          </a:p>
          <a:p>
            <a:pPr eaLnBrk="1" hangingPunct="1">
              <a:spcBef>
                <a:spcPct val="20000"/>
              </a:spcBef>
              <a:buClr>
                <a:schemeClr val="accent3">
                  <a:lumMod val="50000"/>
                </a:schemeClr>
              </a:buClr>
              <a:buSzPct val="60000"/>
              <a:buFont typeface="+mj-lt"/>
              <a:buAutoNum type="arabicPeriod"/>
            </a:pPr>
            <a:endParaRPr lang="en-ZA" sz="1600" dirty="0">
              <a:solidFill>
                <a:prstClr val="black"/>
              </a:solidFill>
              <a:latin typeface="Tahoma" pitchFamily="34" charset="0"/>
              <a:ea typeface="Tahoma" pitchFamily="34" charset="0"/>
              <a:cs typeface="Tahoma" pitchFamily="34" charset="0"/>
            </a:endParaRPr>
          </a:p>
          <a:p>
            <a:pPr eaLnBrk="1" hangingPunct="1">
              <a:spcBef>
                <a:spcPct val="20000"/>
              </a:spcBef>
              <a:buClr>
                <a:schemeClr val="accent3">
                  <a:lumMod val="50000"/>
                </a:schemeClr>
              </a:buClr>
              <a:buSzPct val="60000"/>
              <a:buFont typeface="+mj-lt"/>
              <a:buAutoNum type="arabicPeriod"/>
            </a:pPr>
            <a:r>
              <a:rPr lang="en-ZA" dirty="0" smtClean="0">
                <a:solidFill>
                  <a:prstClr val="black"/>
                </a:solidFill>
                <a:latin typeface="Tahoma" pitchFamily="34" charset="0"/>
                <a:ea typeface="Tahoma" pitchFamily="34" charset="0"/>
                <a:cs typeface="Tahoma" pitchFamily="34" charset="0"/>
              </a:rPr>
              <a:t>Human Resource Oversight </a:t>
            </a:r>
          </a:p>
          <a:p>
            <a:pPr eaLnBrk="1" hangingPunct="1">
              <a:spcBef>
                <a:spcPct val="20000"/>
              </a:spcBef>
              <a:buClr>
                <a:schemeClr val="accent3">
                  <a:lumMod val="50000"/>
                </a:schemeClr>
              </a:buClr>
              <a:buSzPct val="60000"/>
              <a:buFont typeface="+mj-lt"/>
              <a:buAutoNum type="arabicPeriod"/>
            </a:pPr>
            <a:endParaRPr lang="en-ZA" sz="1600" dirty="0">
              <a:solidFill>
                <a:prstClr val="black"/>
              </a:solidFill>
              <a:latin typeface="Tahoma" pitchFamily="34" charset="0"/>
              <a:ea typeface="Tahoma" pitchFamily="34" charset="0"/>
              <a:cs typeface="Tahoma" pitchFamily="34" charset="0"/>
            </a:endParaRPr>
          </a:p>
          <a:p>
            <a:pPr eaLnBrk="1" hangingPunct="1">
              <a:spcBef>
                <a:spcPct val="20000"/>
              </a:spcBef>
              <a:buClr>
                <a:schemeClr val="accent3">
                  <a:lumMod val="50000"/>
                </a:schemeClr>
              </a:buClr>
              <a:buSzPct val="60000"/>
              <a:buFont typeface="+mj-lt"/>
              <a:buAutoNum type="arabicPeriod"/>
            </a:pPr>
            <a:r>
              <a:rPr lang="en-ZA" dirty="0" smtClean="0">
                <a:solidFill>
                  <a:prstClr val="black"/>
                </a:solidFill>
                <a:latin typeface="Tahoma" pitchFamily="34" charset="0"/>
                <a:ea typeface="Tahoma" pitchFamily="34" charset="0"/>
                <a:cs typeface="Tahoma" pitchFamily="34" charset="0"/>
              </a:rPr>
              <a:t>Corporate Governance</a:t>
            </a:r>
          </a:p>
          <a:p>
            <a:pPr eaLnBrk="1" hangingPunct="1">
              <a:spcBef>
                <a:spcPct val="20000"/>
              </a:spcBef>
              <a:buClr>
                <a:schemeClr val="accent3">
                  <a:lumMod val="50000"/>
                </a:schemeClr>
              </a:buClr>
              <a:buSzPct val="60000"/>
              <a:buFont typeface="+mj-lt"/>
              <a:buAutoNum type="arabicPeriod"/>
            </a:pPr>
            <a:endParaRPr lang="en-ZA" sz="1600" dirty="0">
              <a:solidFill>
                <a:prstClr val="black"/>
              </a:solidFill>
              <a:latin typeface="Tahoma" pitchFamily="34" charset="0"/>
              <a:ea typeface="Tahoma" pitchFamily="34" charset="0"/>
              <a:cs typeface="Tahoma" pitchFamily="34" charset="0"/>
            </a:endParaRPr>
          </a:p>
          <a:p>
            <a:pPr eaLnBrk="1" hangingPunct="1">
              <a:spcBef>
                <a:spcPct val="20000"/>
              </a:spcBef>
              <a:buClr>
                <a:schemeClr val="accent3">
                  <a:lumMod val="50000"/>
                </a:schemeClr>
              </a:buClr>
              <a:buSzPct val="60000"/>
              <a:buFont typeface="+mj-lt"/>
              <a:buAutoNum type="arabicPeriod"/>
            </a:pPr>
            <a:r>
              <a:rPr lang="en-ZA" dirty="0">
                <a:solidFill>
                  <a:prstClr val="black"/>
                </a:solidFill>
                <a:latin typeface="Tahoma" pitchFamily="34" charset="0"/>
                <a:ea typeface="Tahoma" pitchFamily="34" charset="0"/>
                <a:cs typeface="Tahoma" pitchFamily="34" charset="0"/>
              </a:rPr>
              <a:t>Conclusion</a:t>
            </a:r>
          </a:p>
          <a:p>
            <a:pPr eaLnBrk="1" hangingPunct="1">
              <a:spcBef>
                <a:spcPct val="20000"/>
              </a:spcBef>
              <a:buClr>
                <a:schemeClr val="accent3">
                  <a:lumMod val="50000"/>
                </a:schemeClr>
              </a:buClr>
              <a:buSzPct val="60000"/>
              <a:buFont typeface="+mj-lt"/>
              <a:buAutoNum type="arabicPeriod"/>
            </a:pPr>
            <a:endParaRPr lang="en-ZA" dirty="0">
              <a:solidFill>
                <a:prstClr val="black"/>
              </a:solidFill>
              <a:latin typeface="Tahoma" pitchFamily="34" charset="0"/>
              <a:ea typeface="Tahoma" pitchFamily="34" charset="0"/>
              <a:cs typeface="Tahoma" pitchFamily="34" charset="0"/>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algn="just" eaLnBrk="1" hangingPunct="1">
              <a:buFont typeface="Arial" pitchFamily="34" charset="0"/>
              <a:buChar char="•"/>
            </a:pPr>
            <a:endParaRPr lang="en-ZA" sz="1400" dirty="0" smtClean="0">
              <a:solidFill>
                <a:prstClr val="black"/>
              </a:solidFill>
              <a:latin typeface="Gill Sans"/>
            </a:endParaRPr>
          </a:p>
          <a:p>
            <a:pPr marL="285750" indent="-285750" eaLnBrk="1" hangingPunct="1">
              <a:buFont typeface="Arial" pitchFamily="34" charset="0"/>
              <a:buChar char="•"/>
            </a:pPr>
            <a:endParaRPr lang="en-ZA" dirty="0" smtClean="0">
              <a:solidFill>
                <a:prstClr val="black"/>
              </a:solidFill>
              <a:latin typeface="Gill Sans" pitchFamily="-52" charset="0"/>
            </a:endParaRPr>
          </a:p>
          <a:p>
            <a:pPr marL="285750" indent="-285750" eaLnBrk="1" hangingPunct="1">
              <a:buFont typeface="Arial" pitchFamily="34" charset="0"/>
              <a:buChar char="•"/>
            </a:pPr>
            <a:endParaRPr lang="en-ZA" dirty="0">
              <a:solidFill>
                <a:prstClr val="black"/>
              </a:solidFill>
              <a:latin typeface="Gill Sans" pitchFamily="-52" charset="0"/>
            </a:endParaRPr>
          </a:p>
          <a:p>
            <a:pPr marL="285750" indent="-285750" eaLnBrk="1" hangingPunct="1">
              <a:buFont typeface="Arial" pitchFamily="34" charset="0"/>
              <a:buChar char="•"/>
            </a:pPr>
            <a:endParaRPr lang="en-ZA" dirty="0" smtClean="0">
              <a:solidFill>
                <a:prstClr val="black"/>
              </a:solidFill>
              <a:latin typeface="Gill Sans" pitchFamily="-52" charset="0"/>
            </a:endParaRPr>
          </a:p>
        </p:txBody>
      </p:sp>
    </p:spTree>
    <p:extLst>
      <p:ext uri="{BB962C8B-B14F-4D97-AF65-F5344CB8AC3E}">
        <p14:creationId xmlns:p14="http://schemas.microsoft.com/office/powerpoint/2010/main" xmlns="" val="3703172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04664"/>
            <a:ext cx="8229600" cy="620688"/>
          </a:xfrm>
        </p:spPr>
        <p:txBody>
          <a:bodyPr>
            <a:normAutofit/>
          </a:bodyPr>
          <a:lstStyle/>
          <a:p>
            <a:r>
              <a:rPr lang="en-ZA" sz="2400" b="1" dirty="0">
                <a:solidFill>
                  <a:srgbClr val="006600"/>
                </a:solidFill>
                <a:latin typeface="Tahoma" panose="020B0604030504040204" pitchFamily="34" charset="0"/>
                <a:ea typeface="Tahoma" panose="020B0604030504040204" pitchFamily="34" charset="0"/>
                <a:cs typeface="Tahoma" panose="020B0604030504040204" pitchFamily="34" charset="0"/>
              </a:rPr>
              <a:t>Employment </a:t>
            </a:r>
            <a:r>
              <a:rPr lang="en-ZA" sz="24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Equity</a:t>
            </a:r>
            <a:endParaRPr lang="en-ZA" sz="20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a:xfrm>
            <a:off x="6156176" y="6381328"/>
            <a:ext cx="2540968" cy="365125"/>
          </a:xfrm>
        </p:spPr>
        <p:txBody>
          <a:bodyPr/>
          <a:lstStyle/>
          <a:p>
            <a:fld id="{1CE6738C-8955-4CF1-A256-1C49941BBB03}" type="slidenum">
              <a:rPr lang="en-ZA" smtClean="0">
                <a:solidFill>
                  <a:prstClr val="black">
                    <a:tint val="75000"/>
                  </a:prstClr>
                </a:solidFill>
              </a:rPr>
              <a:pPr/>
              <a:t>20</a:t>
            </a:fld>
            <a:endParaRPr lang="en-ZA" dirty="0">
              <a:solidFill>
                <a:prstClr val="black">
                  <a:tint val="75000"/>
                </a:prstClr>
              </a:solidFill>
            </a:endParaRPr>
          </a:p>
        </p:txBody>
      </p:sp>
      <p:graphicFrame>
        <p:nvGraphicFramePr>
          <p:cNvPr id="8" name="Chart 7"/>
          <p:cNvGraphicFramePr/>
          <p:nvPr>
            <p:extLst>
              <p:ext uri="{D42A27DB-BD31-4B8C-83A1-F6EECF244321}">
                <p14:modId xmlns:p14="http://schemas.microsoft.com/office/powerpoint/2010/main" xmlns="" val="483475917"/>
              </p:ext>
            </p:extLst>
          </p:nvPr>
        </p:nvGraphicFramePr>
        <p:xfrm>
          <a:off x="323529" y="1628800"/>
          <a:ext cx="4248471" cy="38164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xmlns="" val="2948230336"/>
              </p:ext>
            </p:extLst>
          </p:nvPr>
        </p:nvGraphicFramePr>
        <p:xfrm>
          <a:off x="4788024" y="1700808"/>
          <a:ext cx="4248472" cy="3240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0484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492896"/>
            <a:ext cx="8424936" cy="576064"/>
          </a:xfrm>
        </p:spPr>
        <p:txBody>
          <a:bodyPr>
            <a:noAutofit/>
          </a:bodyPr>
          <a:lstStyle/>
          <a:p>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CORPORATE GOVERNANCE</a:t>
            </a:r>
            <a:endParaRPr lang="en-ZA"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592288" cy="365125"/>
          </a:xfrm>
        </p:spPr>
        <p:txBody>
          <a:bodyPr/>
          <a:lstStyle/>
          <a:p>
            <a:fld id="{1CE6738C-8955-4CF1-A256-1C49941BBB03}" type="slidenum">
              <a:rPr lang="en-ZA" smtClean="0">
                <a:solidFill>
                  <a:prstClr val="black">
                    <a:tint val="75000"/>
                  </a:prstClr>
                </a:solidFill>
              </a:rPr>
              <a:pPr/>
              <a:t>21</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Tree>
    <p:extLst>
      <p:ext uri="{BB962C8B-B14F-4D97-AF65-F5344CB8AC3E}">
        <p14:creationId xmlns:p14="http://schemas.microsoft.com/office/powerpoint/2010/main" xmlns="" val="2324684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131" y="404664"/>
            <a:ext cx="8229600" cy="908720"/>
          </a:xfrm>
        </p:spPr>
        <p:txBody>
          <a:bodyPr>
            <a:normAutofit/>
          </a:bodyPr>
          <a:lstStyle/>
          <a:p>
            <a:r>
              <a:rPr lang="en-ZA" sz="24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Corporate Governance </a:t>
            </a:r>
            <a:endParaRPr lang="en-ZA" sz="20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150469" y="1196753"/>
            <a:ext cx="8800925" cy="4464497"/>
          </a:xfrm>
        </p:spPr>
        <p:txBody>
          <a:bodyPr>
            <a:noAutofit/>
          </a:bodyPr>
          <a:lstStyle/>
          <a:p>
            <a:pPr marL="0" indent="0">
              <a:lnSpc>
                <a:spcPct val="108000"/>
              </a:lnSpc>
              <a:spcBef>
                <a:spcPts val="0"/>
              </a:spcBef>
              <a:buClr>
                <a:srgbClr val="006600"/>
              </a:buClr>
              <a:buSzPct val="60000"/>
              <a:buNone/>
            </a:pPr>
            <a:r>
              <a:rPr lang="en-ZA" sz="1500" dirty="0" smtClean="0">
                <a:latin typeface="Tahoma" panose="020B0604030504040204" pitchFamily="34" charset="0"/>
                <a:ea typeface="Tahoma" panose="020B0604030504040204" pitchFamily="34" charset="0"/>
                <a:cs typeface="Tahoma" panose="020B0604030504040204" pitchFamily="34" charset="0"/>
              </a:rPr>
              <a:t>The NSG improves corporate governance through implementing the following efforts:</a:t>
            </a:r>
          </a:p>
          <a:p>
            <a:pPr marL="0" indent="0">
              <a:lnSpc>
                <a:spcPct val="108000"/>
              </a:lnSpc>
              <a:spcBef>
                <a:spcPts val="0"/>
              </a:spcBef>
              <a:buClr>
                <a:srgbClr val="006600"/>
              </a:buClr>
              <a:buSzPct val="60000"/>
              <a:buNone/>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6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Oversight </a:t>
            </a:r>
            <a:r>
              <a:rPr lang="en-ZA" sz="1500" dirty="0">
                <a:latin typeface="Tahoma" panose="020B0604030504040204" pitchFamily="34" charset="0"/>
                <a:ea typeface="Tahoma" panose="020B0604030504040204" pitchFamily="34" charset="0"/>
                <a:cs typeface="Tahoma" panose="020B0604030504040204" pitchFamily="34" charset="0"/>
              </a:rPr>
              <a:t>meetings including the Audit, Risk and departmental management to ensure operational efficiency </a:t>
            </a:r>
          </a:p>
          <a:p>
            <a:pPr>
              <a:lnSpc>
                <a:spcPct val="108000"/>
              </a:lnSpc>
              <a:spcBef>
                <a:spcPts val="0"/>
              </a:spcBef>
              <a:buClr>
                <a:srgbClr val="006600"/>
              </a:buClr>
              <a:buSzPct val="6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6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Management </a:t>
            </a:r>
            <a:r>
              <a:rPr lang="en-ZA" sz="1500" dirty="0">
                <a:latin typeface="Tahoma" panose="020B0604030504040204" pitchFamily="34" charset="0"/>
                <a:ea typeface="Tahoma" panose="020B0604030504040204" pitchFamily="34" charset="0"/>
                <a:cs typeface="Tahoma" panose="020B0604030504040204" pitchFamily="34" charset="0"/>
              </a:rPr>
              <a:t>Performance Assessment Tool (MPAT) is being closely monitored and managed in order to ensure institutional </a:t>
            </a:r>
            <a:r>
              <a:rPr lang="en-ZA" sz="1500" dirty="0" smtClean="0">
                <a:latin typeface="Tahoma" panose="020B0604030504040204" pitchFamily="34" charset="0"/>
                <a:ea typeface="Tahoma" panose="020B0604030504040204" pitchFamily="34" charset="0"/>
                <a:cs typeface="Tahoma" panose="020B0604030504040204" pitchFamily="34" charset="0"/>
              </a:rPr>
              <a:t>compliance. The NSG scored an outright 4 in the Key Result Area: Financial Management. Other performance indicators scored 4 (Strategic Planning, Audit Committee, Employee Health &amp; Wellness, and Delegations) </a:t>
            </a:r>
            <a:endParaRPr lang="en-ZA" sz="15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6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6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Strategic </a:t>
            </a:r>
            <a:r>
              <a:rPr lang="en-ZA" sz="1500" dirty="0">
                <a:latin typeface="Tahoma" panose="020B0604030504040204" pitchFamily="34" charset="0"/>
                <a:ea typeface="Tahoma" panose="020B0604030504040204" pitchFamily="34" charset="0"/>
                <a:cs typeface="Tahoma" panose="020B0604030504040204" pitchFamily="34" charset="0"/>
              </a:rPr>
              <a:t>risk assessment was adopted by the Risk Committee, the committee to continue with the monitoring of the risks </a:t>
            </a:r>
            <a:r>
              <a:rPr lang="en-ZA" sz="1500" dirty="0" smtClean="0">
                <a:latin typeface="Tahoma" panose="020B0604030504040204" pitchFamily="34" charset="0"/>
                <a:ea typeface="Tahoma" panose="020B0604030504040204" pitchFamily="34" charset="0"/>
                <a:cs typeface="Tahoma" panose="020B0604030504040204" pitchFamily="34" charset="0"/>
              </a:rPr>
              <a:t>implemented. The School has undertaken operational risk engagements towards the development of an operational risk register  </a:t>
            </a:r>
          </a:p>
          <a:p>
            <a:pPr>
              <a:lnSpc>
                <a:spcPct val="108000"/>
              </a:lnSpc>
              <a:spcBef>
                <a:spcPts val="0"/>
              </a:spcBef>
              <a:buClr>
                <a:srgbClr val="006600"/>
              </a:buClr>
              <a:buSzPct val="60000"/>
              <a:buFont typeface="Wingdings" panose="05000000000000000000" pitchFamily="2" charset="2"/>
              <a:buChar char="v"/>
            </a:pPr>
            <a:endParaRPr lang="en-ZA" sz="15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6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The NSG received a CLEAN AUDIT for the Vote and UNQUALIFIED AUDIT for the Trading Account</a:t>
            </a:r>
          </a:p>
          <a:p>
            <a:pPr marL="0" indent="0">
              <a:lnSpc>
                <a:spcPct val="150000"/>
              </a:lnSpc>
              <a:spcBef>
                <a:spcPts val="0"/>
              </a:spcBef>
              <a:buClr>
                <a:srgbClr val="006600"/>
              </a:buClr>
              <a:buSzPct val="60000"/>
              <a:buNone/>
            </a:pPr>
            <a:endParaRPr lang="en-ZA" sz="1600" dirty="0" smtClean="0"/>
          </a:p>
          <a:p>
            <a:pPr marL="0" indent="0">
              <a:lnSpc>
                <a:spcPct val="150000"/>
              </a:lnSpc>
              <a:buClr>
                <a:srgbClr val="006600"/>
              </a:buClr>
              <a:buSzPct val="60000"/>
              <a:buNone/>
            </a:pPr>
            <a:endParaRPr lang="en-ZA" sz="1400" dirty="0">
              <a:ea typeface="Tahoma" panose="020B0604030504040204" pitchFamily="34" charset="0"/>
              <a:cs typeface="Tahoma" panose="020B0604030504040204" pitchFamily="34" charset="0"/>
            </a:endParaRPr>
          </a:p>
          <a:p>
            <a:pPr>
              <a:buClr>
                <a:srgbClr val="006600"/>
              </a:buClr>
              <a:buSzPct val="60000"/>
              <a:buFont typeface="Wingdings" pitchFamily="2" charset="2"/>
              <a:buChar char="v"/>
            </a:pPr>
            <a:endParaRPr lang="en-ZA" sz="1000" dirty="0">
              <a:latin typeface="Calibri" pitchFamily="34" charset="0"/>
              <a:cs typeface="Calibri" pitchFamily="34" charset="0"/>
            </a:endParaRPr>
          </a:p>
          <a:p>
            <a:pPr>
              <a:buClr>
                <a:srgbClr val="006600"/>
              </a:buClr>
              <a:buSzPct val="60000"/>
              <a:buFont typeface="Wingdings" pitchFamily="2" charset="2"/>
              <a:buChar char="v"/>
            </a:pPr>
            <a:endParaRPr lang="en-ZA" sz="1000" dirty="0" smtClean="0">
              <a:latin typeface="Calibri" pitchFamily="34" charset="0"/>
              <a:cs typeface="Calibri" pitchFamily="34" charset="0"/>
            </a:endParaRPr>
          </a:p>
          <a:p>
            <a:pPr>
              <a:buClr>
                <a:srgbClr val="006600"/>
              </a:buClr>
              <a:buSzPct val="60000"/>
              <a:buFont typeface="Wingdings" pitchFamily="2" charset="2"/>
              <a:buChar char="v"/>
            </a:pPr>
            <a:endParaRPr lang="en-ZA" sz="1000" dirty="0">
              <a:latin typeface="Calibri" pitchFamily="34" charset="0"/>
              <a:cs typeface="Arial" pitchFamily="34" charset="0"/>
            </a:endParaRPr>
          </a:p>
        </p:txBody>
      </p:sp>
      <p:sp>
        <p:nvSpPr>
          <p:cNvPr id="3" name="Slide Number Placeholder 2"/>
          <p:cNvSpPr>
            <a:spLocks noGrp="1"/>
          </p:cNvSpPr>
          <p:nvPr>
            <p:ph type="sldNum" sz="quarter" idx="12"/>
          </p:nvPr>
        </p:nvSpPr>
        <p:spPr>
          <a:xfrm>
            <a:off x="6156176" y="6381328"/>
            <a:ext cx="2540968" cy="365125"/>
          </a:xfrm>
        </p:spPr>
        <p:txBody>
          <a:bodyPr/>
          <a:lstStyle/>
          <a:p>
            <a:fld id="{1CE6738C-8955-4CF1-A256-1C49941BBB03}" type="slidenum">
              <a:rPr lang="en-ZA" smtClean="0">
                <a:solidFill>
                  <a:prstClr val="black">
                    <a:tint val="75000"/>
                  </a:prstClr>
                </a:solidFill>
              </a:rPr>
              <a:pPr/>
              <a:t>22</a:t>
            </a:fld>
            <a:endParaRPr lang="en-ZA" dirty="0">
              <a:solidFill>
                <a:prstClr val="black">
                  <a:tint val="75000"/>
                </a:prstClr>
              </a:solidFill>
            </a:endParaRPr>
          </a:p>
        </p:txBody>
      </p:sp>
      <p:sp>
        <p:nvSpPr>
          <p:cNvPr id="6" name="Content Placeholder 4"/>
          <p:cNvSpPr txBox="1">
            <a:spLocks/>
          </p:cNvSpPr>
          <p:nvPr/>
        </p:nvSpPr>
        <p:spPr>
          <a:xfrm>
            <a:off x="150469" y="1196753"/>
            <a:ext cx="8839152" cy="4752528"/>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006600"/>
              </a:buClr>
              <a:buSzPct val="60000"/>
              <a:buNone/>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r>
              <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0" indent="0">
              <a:spcBef>
                <a:spcPts val="0"/>
              </a:spcBef>
              <a:buClr>
                <a:srgbClr val="006600"/>
              </a:buClr>
              <a:buSzPct val="60000"/>
              <a:buNone/>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endParaRPr lang="en-ZA" sz="1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414751"/>
              </a:solidFill>
              <a:latin typeface="Arial" pitchFamily="34" charset="0"/>
              <a:ea typeface="Century Schoolbook"/>
              <a:cs typeface="Arial" pitchFamily="34" charset="0"/>
            </a:endParaRPr>
          </a:p>
          <a:p>
            <a:pPr>
              <a:spcBef>
                <a:spcPts val="0"/>
              </a:spcBef>
              <a:buClr>
                <a:srgbClr val="006600"/>
              </a:buClr>
              <a:buSzPct val="60000"/>
              <a:buFont typeface="Wingdings" pitchFamily="2" charset="2"/>
              <a:buChar char="v"/>
            </a:pPr>
            <a:endPar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r>
              <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294792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404664"/>
            <a:ext cx="9143999" cy="742392"/>
          </a:xfrm>
        </p:spPr>
        <p:txBody>
          <a:bodyPr>
            <a:normAutofit/>
          </a:bodyPr>
          <a:lstStyle/>
          <a:p>
            <a:r>
              <a:rPr lang="en-ZA" sz="24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Conclusion </a:t>
            </a:r>
            <a:endParaRPr lang="en-ZA" sz="28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107504" y="1147056"/>
            <a:ext cx="8640960" cy="4896544"/>
          </a:xfrm>
        </p:spPr>
        <p:txBody>
          <a:bodyPr>
            <a:noAutofit/>
          </a:bodyPr>
          <a:lstStyle/>
          <a:p>
            <a:pPr>
              <a:buClr>
                <a:srgbClr val="006600"/>
              </a:buClr>
              <a:buSzPct val="70000"/>
              <a:buFont typeface="Wingdings" panose="05000000000000000000" pitchFamily="2" charset="2"/>
              <a:buChar char="v"/>
            </a:pPr>
            <a:r>
              <a:rPr lang="en-GB" sz="1600" dirty="0" smtClean="0">
                <a:latin typeface="Tahoma" panose="020B0604030504040204" pitchFamily="34" charset="0"/>
                <a:ea typeface="Tahoma" panose="020B0604030504040204" pitchFamily="34" charset="0"/>
                <a:cs typeface="Tahoma" panose="020B0604030504040204" pitchFamily="34" charset="0"/>
              </a:rPr>
              <a:t>The School achieved a successful performance with regard to training by reaching more than 64 000 learners being trained in the 2016/17 financial year</a:t>
            </a:r>
          </a:p>
          <a:p>
            <a:pPr>
              <a:buClr>
                <a:srgbClr val="006600"/>
              </a:buClr>
              <a:buSzPct val="70000"/>
              <a:buFont typeface="Wingdings" panose="05000000000000000000" pitchFamily="2" charset="2"/>
              <a:buChar char="v"/>
            </a:pPr>
            <a:endParaRPr lang="en-GB" sz="1600" dirty="0">
              <a:latin typeface="Tahoma" panose="020B0604030504040204" pitchFamily="34" charset="0"/>
              <a:ea typeface="Tahoma" panose="020B0604030504040204" pitchFamily="34" charset="0"/>
              <a:cs typeface="Tahoma" panose="020B0604030504040204" pitchFamily="34" charset="0"/>
            </a:endParaRPr>
          </a:p>
          <a:p>
            <a:pPr>
              <a:buClr>
                <a:srgbClr val="006600"/>
              </a:buClr>
              <a:buSzPct val="70000"/>
              <a:buFont typeface="Wingdings" panose="05000000000000000000" pitchFamily="2" charset="2"/>
              <a:buChar char="v"/>
            </a:pPr>
            <a:r>
              <a:rPr lang="en-GB" sz="1600" dirty="0" smtClean="0">
                <a:latin typeface="Tahoma" panose="020B0604030504040204" pitchFamily="34" charset="0"/>
                <a:ea typeface="Tahoma" panose="020B0604030504040204" pitchFamily="34" charset="0"/>
                <a:cs typeface="Tahoma" panose="020B0604030504040204" pitchFamily="34" charset="0"/>
              </a:rPr>
              <a:t>In acknowledging our performance in the financial year, we are also realistic about challenges we face within the NSG.  For this reason, we are undertaking a business re-engineering of our core business functions. Our partnership with the DPSA on operations management will assist the NSG in finalising detailed business processes and standard operating procedures for all business functions </a:t>
            </a:r>
          </a:p>
          <a:p>
            <a:pPr>
              <a:buClr>
                <a:srgbClr val="006600"/>
              </a:buClr>
              <a:buSzPct val="70000"/>
              <a:buFont typeface="Wingdings" panose="05000000000000000000" pitchFamily="2" charset="2"/>
              <a:buChar char="v"/>
            </a:pPr>
            <a:endParaRPr lang="en-GB" sz="1600" dirty="0">
              <a:latin typeface="Tahoma" panose="020B0604030504040204" pitchFamily="34" charset="0"/>
              <a:ea typeface="Tahoma" panose="020B0604030504040204" pitchFamily="34" charset="0"/>
              <a:cs typeface="Tahoma" panose="020B0604030504040204" pitchFamily="34" charset="0"/>
            </a:endParaRPr>
          </a:p>
          <a:p>
            <a:pPr>
              <a:buClr>
                <a:srgbClr val="006600"/>
              </a:buClr>
              <a:buSzPct val="70000"/>
              <a:buFont typeface="Wingdings" panose="05000000000000000000" pitchFamily="2" charset="2"/>
              <a:buChar char="v"/>
            </a:pPr>
            <a:r>
              <a:rPr lang="en-GB" sz="1600" dirty="0" smtClean="0">
                <a:latin typeface="Tahoma" panose="020B0604030504040204" pitchFamily="34" charset="0"/>
                <a:ea typeface="Tahoma" panose="020B0604030504040204" pitchFamily="34" charset="0"/>
                <a:cs typeface="Tahoma" panose="020B0604030504040204" pitchFamily="34" charset="0"/>
              </a:rPr>
              <a:t>We continue with intensive work on international relations and strategic partnerships. This includes work with ENA, AMDIN and the Chinese Academy of Governance, amongst others </a:t>
            </a:r>
          </a:p>
          <a:p>
            <a:pPr>
              <a:buClr>
                <a:srgbClr val="006600"/>
              </a:buClr>
              <a:buSzPct val="70000"/>
              <a:buFont typeface="Wingdings" panose="05000000000000000000" pitchFamily="2" charset="2"/>
              <a:buChar char="v"/>
            </a:pPr>
            <a:endParaRPr lang="en-GB" sz="1600" dirty="0">
              <a:latin typeface="Tahoma" panose="020B0604030504040204" pitchFamily="34" charset="0"/>
              <a:ea typeface="Tahoma" panose="020B0604030504040204" pitchFamily="34" charset="0"/>
              <a:cs typeface="Tahoma" panose="020B0604030504040204" pitchFamily="34" charset="0"/>
            </a:endParaRPr>
          </a:p>
          <a:p>
            <a:pPr>
              <a:buClr>
                <a:srgbClr val="006600"/>
              </a:buClr>
              <a:buSzPct val="70000"/>
              <a:buFont typeface="Wingdings" panose="05000000000000000000" pitchFamily="2" charset="2"/>
              <a:buChar char="v"/>
            </a:pPr>
            <a:r>
              <a:rPr lang="en-GB" sz="1600" dirty="0" smtClean="0">
                <a:latin typeface="Tahoma" panose="020B0604030504040204" pitchFamily="34" charset="0"/>
                <a:ea typeface="Tahoma" panose="020B0604030504040204" pitchFamily="34" charset="0"/>
                <a:cs typeface="Tahoma" panose="020B0604030504040204" pitchFamily="34" charset="0"/>
              </a:rPr>
              <a:t>We continue making greater strides in engaging with the local sphere of government as well as state owned entities and aim to maintain and strengthen these relations</a:t>
            </a:r>
          </a:p>
          <a:p>
            <a:pPr>
              <a:buClr>
                <a:srgbClr val="006600"/>
              </a:buClr>
              <a:buSzPct val="70000"/>
              <a:buFont typeface="Wingdings" panose="05000000000000000000" pitchFamily="2" charset="2"/>
              <a:buChar char="v"/>
            </a:pPr>
            <a:endParaRPr lang="en-GB" sz="1200" dirty="0">
              <a:latin typeface="Tahoma" panose="020B0604030504040204" pitchFamily="34" charset="0"/>
              <a:ea typeface="Tahoma" panose="020B0604030504040204" pitchFamily="34" charset="0"/>
              <a:cs typeface="Tahoma" panose="020B0604030504040204" pitchFamily="34" charset="0"/>
            </a:endParaRPr>
          </a:p>
          <a:p>
            <a:pPr marL="0" indent="0">
              <a:buClr>
                <a:srgbClr val="006600"/>
              </a:buClr>
              <a:buSzPct val="70000"/>
              <a:buNone/>
            </a:pPr>
            <a:endParaRPr lang="en-GB" sz="1200" dirty="0">
              <a:latin typeface="Tahoma" panose="020B0604030504040204" pitchFamily="34" charset="0"/>
              <a:ea typeface="Tahoma" panose="020B0604030504040204" pitchFamily="34" charset="0"/>
              <a:cs typeface="Tahoma" panose="020B0604030504040204" pitchFamily="34" charset="0"/>
            </a:endParaRPr>
          </a:p>
          <a:p>
            <a:pPr>
              <a:buClr>
                <a:srgbClr val="006600"/>
              </a:buClr>
              <a:buSzPct val="70000"/>
              <a:buFont typeface="Wingdings" panose="05000000000000000000" pitchFamily="2" charset="2"/>
              <a:buChar char="v"/>
            </a:pPr>
            <a:endParaRPr lang="en-GB" sz="1400" dirty="0">
              <a:latin typeface="Tahoma" panose="020B0604030504040204" pitchFamily="34" charset="0"/>
              <a:ea typeface="Tahoma" panose="020B0604030504040204" pitchFamily="34" charset="0"/>
              <a:cs typeface="Tahoma" panose="020B0604030504040204" pitchFamily="34" charset="0"/>
            </a:endParaRPr>
          </a:p>
          <a:p>
            <a:pPr>
              <a:buClr>
                <a:srgbClr val="006600"/>
              </a:buClr>
              <a:buSzPct val="70000"/>
              <a:buFont typeface="Wingdings" panose="05000000000000000000" pitchFamily="2" charset="2"/>
              <a:buChar char="v"/>
            </a:pP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marL="342900" lvl="1" indent="-342900">
              <a:buClr>
                <a:srgbClr val="006600"/>
              </a:buClr>
              <a:buSzPct val="70000"/>
              <a:buFont typeface="Wingdings" panose="05000000000000000000" pitchFamily="2" charset="2"/>
              <a:buChar char="v"/>
            </a:pPr>
            <a:endParaRPr lang="en-ZA" sz="1400" dirty="0">
              <a:latin typeface="Tahoma" panose="020B0604030504040204" pitchFamily="34" charset="0"/>
              <a:ea typeface="Tahoma" panose="020B0604030504040204" pitchFamily="34" charset="0"/>
              <a:cs typeface="Tahoma" panose="020B0604030504040204" pitchFamily="34" charset="0"/>
            </a:endParaRPr>
          </a:p>
          <a:p>
            <a:pPr marL="342900" lvl="1" indent="-342900">
              <a:buClr>
                <a:srgbClr val="006600"/>
              </a:buClr>
              <a:buSzPct val="70000"/>
              <a:buFont typeface="Wingdings" panose="05000000000000000000" pitchFamily="2" charset="2"/>
              <a:buChar char="v"/>
            </a:pPr>
            <a:endParaRPr lang="en-ZA" sz="1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1" indent="-342900">
              <a:buClr>
                <a:srgbClr val="006600"/>
              </a:buClr>
              <a:buSzPct val="7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marL="36000" indent="0">
              <a:lnSpc>
                <a:spcPct val="150000"/>
              </a:lnSpc>
              <a:buNone/>
            </a:pPr>
            <a:endParaRPr lang="en-ZA" sz="1800" dirty="0"/>
          </a:p>
          <a:p>
            <a:pPr lvl="1" algn="just">
              <a:lnSpc>
                <a:spcPct val="150000"/>
              </a:lnSpc>
              <a:buClr>
                <a:srgbClr val="663300"/>
              </a:buClr>
              <a:buSzPct val="60000"/>
              <a:buFont typeface="Wingdings" pitchFamily="2" charset="2"/>
              <a:buChar char="Ø"/>
            </a:pPr>
            <a:endParaRPr lang="en-US" sz="1800" dirty="0">
              <a:latin typeface="Tahoma" panose="020B0604030504040204" pitchFamily="34" charset="0"/>
              <a:ea typeface="Tahoma" panose="020B0604030504040204" pitchFamily="34" charset="0"/>
              <a:cs typeface="Tahoma" panose="020B0604030504040204" pitchFamily="34" charset="0"/>
            </a:endParaRPr>
          </a:p>
          <a:p>
            <a:pPr lvl="1" algn="just">
              <a:buClr>
                <a:srgbClr val="663300"/>
              </a:buClr>
              <a:buSzPct val="60000"/>
              <a:buFont typeface="Wingdings" pitchFamily="2" charset="2"/>
              <a:buChar char="Ø"/>
            </a:pP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lvl="1" algn="just">
              <a:spcBef>
                <a:spcPts val="0"/>
              </a:spcBef>
              <a:buClr>
                <a:srgbClr val="663300"/>
              </a:buClr>
              <a:buSzPct val="60000"/>
              <a:buFont typeface="Wingdings" pitchFamily="2" charset="2"/>
              <a:buChar char="Ø"/>
            </a:pPr>
            <a:endParaRPr lang="en-US" sz="1000" dirty="0" smtClean="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60000"/>
              <a:buFont typeface="Wingdings" pitchFamily="2" charset="2"/>
              <a:buChar char="v"/>
            </a:pPr>
            <a:endParaRPr lang="en-US" sz="1600" dirty="0">
              <a:latin typeface="Arial" pitchFamily="34" charset="0"/>
              <a:cs typeface="Arial" pitchFamily="34" charset="0"/>
            </a:endParaRPr>
          </a:p>
          <a:p>
            <a:pPr>
              <a:buClr>
                <a:srgbClr val="006600"/>
              </a:buClr>
              <a:buSzPct val="60000"/>
              <a:buFont typeface="Wingdings" pitchFamily="2" charset="2"/>
              <a:buChar char="v"/>
            </a:pPr>
            <a:endParaRPr lang="en-ZA" sz="2000" dirty="0" smtClean="0">
              <a:solidFill>
                <a:schemeClr val="tx1">
                  <a:lumMod val="95000"/>
                  <a:lumOff val="5000"/>
                </a:schemeClr>
              </a:solidFill>
              <a:latin typeface="Arial" pitchFamily="34" charset="0"/>
              <a:ea typeface="Tahoma" pitchFamily="34" charset="0"/>
              <a:cs typeface="Arial" pitchFamily="34" charset="0"/>
            </a:endParaRPr>
          </a:p>
          <a:p>
            <a:pPr marL="0" indent="0">
              <a:spcBef>
                <a:spcPts val="0"/>
              </a:spcBef>
              <a:buClr>
                <a:srgbClr val="006600"/>
              </a:buClr>
              <a:buSzPct val="60000"/>
              <a:buNone/>
            </a:pPr>
            <a:endParaRPr lang="en-ZA" sz="1800" dirty="0">
              <a:latin typeface="Calibri"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solidFill>
                  <a:prstClr val="black">
                    <a:tint val="75000"/>
                  </a:prstClr>
                </a:solidFill>
              </a:rPr>
              <a:pPr/>
              <a:t>23</a:t>
            </a:fld>
            <a:endParaRPr lang="en-ZA" dirty="0">
              <a:solidFill>
                <a:prstClr val="black">
                  <a:tint val="75000"/>
                </a:prstClr>
              </a:solidFill>
            </a:endParaRPr>
          </a:p>
        </p:txBody>
      </p:sp>
    </p:spTree>
    <p:extLst>
      <p:ext uri="{BB962C8B-B14F-4D97-AF65-F5344CB8AC3E}">
        <p14:creationId xmlns:p14="http://schemas.microsoft.com/office/powerpoint/2010/main" xmlns="" val="2151843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95536" y="2492896"/>
            <a:ext cx="8229600" cy="2016224"/>
          </a:xfrm>
        </p:spPr>
        <p:txBody>
          <a:bodyPr>
            <a:normAutofit/>
          </a:bodyPr>
          <a:lstStyle/>
          <a:p>
            <a:r>
              <a:rPr lang="en-ZA" sz="3200" b="1" smtClean="0">
                <a:solidFill>
                  <a:srgbClr val="006600"/>
                </a:solidFill>
                <a:latin typeface="Tahoma" panose="020B0604030504040204" pitchFamily="34" charset="0"/>
                <a:ea typeface="Tahoma" panose="020B0604030504040204" pitchFamily="34" charset="0"/>
                <a:cs typeface="Tahoma" panose="020B0604030504040204" pitchFamily="34" charset="0"/>
              </a:rPr>
              <a:t>Thank you</a:t>
            </a:r>
            <a:endParaRPr lang="en-ZA" sz="32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a:xfrm>
            <a:off x="6228184" y="6381328"/>
            <a:ext cx="2133600" cy="365125"/>
          </a:xfrm>
        </p:spPr>
        <p:txBody>
          <a:bodyPr/>
          <a:lstStyle/>
          <a:p>
            <a:fld id="{1CE6738C-8955-4CF1-A256-1C49941BBB03}" type="slidenum">
              <a:rPr lang="en-ZA" smtClean="0">
                <a:solidFill>
                  <a:prstClr val="black">
                    <a:tint val="75000"/>
                  </a:prstClr>
                </a:solidFill>
              </a:rPr>
              <a:pPr/>
              <a:t>24</a:t>
            </a:fld>
            <a:endParaRPr lang="en-ZA">
              <a:solidFill>
                <a:prstClr val="black">
                  <a:tint val="75000"/>
                </a:prstClr>
              </a:solidFill>
            </a:endParaRPr>
          </a:p>
        </p:txBody>
      </p:sp>
    </p:spTree>
    <p:extLst>
      <p:ext uri="{BB962C8B-B14F-4D97-AF65-F5344CB8AC3E}">
        <p14:creationId xmlns:p14="http://schemas.microsoft.com/office/powerpoint/2010/main" xmlns="" val="3799682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404664"/>
            <a:ext cx="9143999" cy="742392"/>
          </a:xfrm>
        </p:spPr>
        <p:txBody>
          <a:bodyPr>
            <a:normAutofit/>
          </a:bodyPr>
          <a:lstStyle/>
          <a:p>
            <a:r>
              <a:rPr lang="en-ZA" sz="24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Key Message </a:t>
            </a:r>
            <a:endParaRPr lang="en-ZA" sz="28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215515" y="1159584"/>
            <a:ext cx="8712968" cy="4536504"/>
          </a:xfrm>
        </p:spPr>
        <p:txBody>
          <a:bodyPr>
            <a:noAutofit/>
          </a:bodyPr>
          <a:lstStyle/>
          <a:p>
            <a:pPr>
              <a:spcBef>
                <a:spcPts val="0"/>
              </a:spcBef>
              <a:buClr>
                <a:srgbClr val="006600"/>
              </a:buClr>
              <a:buSzPct val="7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The presentation to the Portfolio Committee provides the financial and non-financial performance of the National School of Government for the 2016/17 financial year, measured against the approved Annual Performance Plan (APP)</a:t>
            </a:r>
          </a:p>
          <a:p>
            <a:pPr>
              <a:spcBef>
                <a:spcPts val="0"/>
              </a:spcBef>
              <a:buClr>
                <a:srgbClr val="006600"/>
              </a:buClr>
              <a:buSzPct val="7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The NSG has exceeded its set training targets by 123% achievement, training a total of 64 513 learners in all training streams. This was achieved through a concerted team effort and commitment by NSG employees</a:t>
            </a:r>
          </a:p>
          <a:p>
            <a:pPr>
              <a:spcBef>
                <a:spcPts val="0"/>
              </a:spcBef>
              <a:buClr>
                <a:srgbClr val="006600"/>
              </a:buClr>
              <a:buSzPct val="7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5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In </a:t>
            </a:r>
            <a:r>
              <a:rPr lang="en-ZA" sz="1500" dirty="0">
                <a:latin typeface="Tahoma" panose="020B0604030504040204" pitchFamily="34" charset="0"/>
                <a:ea typeface="Tahoma" panose="020B0604030504040204" pitchFamily="34" charset="0"/>
                <a:cs typeface="Tahoma" panose="020B0604030504040204" pitchFamily="34" charset="0"/>
              </a:rPr>
              <a:t>terms of the </a:t>
            </a:r>
            <a:r>
              <a:rPr lang="en-ZA" sz="1500" dirty="0" smtClean="0">
                <a:latin typeface="Tahoma" panose="020B0604030504040204" pitchFamily="34" charset="0"/>
                <a:ea typeface="Tahoma" panose="020B0604030504040204" pitchFamily="34" charset="0"/>
                <a:cs typeface="Tahoma" panose="020B0604030504040204" pitchFamily="34" charset="0"/>
              </a:rPr>
              <a:t>APP </a:t>
            </a:r>
            <a:r>
              <a:rPr lang="en-ZA" sz="1500" dirty="0">
                <a:latin typeface="Tahoma" panose="020B0604030504040204" pitchFamily="34" charset="0"/>
                <a:ea typeface="Tahoma" panose="020B0604030504040204" pitchFamily="34" charset="0"/>
                <a:cs typeface="Tahoma" panose="020B0604030504040204" pitchFamily="34" charset="0"/>
              </a:rPr>
              <a:t>targets, Programme 1 achieved 14 out of the 17 targets </a:t>
            </a:r>
            <a:r>
              <a:rPr lang="en-ZA" sz="1500" dirty="0" smtClean="0">
                <a:latin typeface="Tahoma" panose="020B0604030504040204" pitchFamily="34" charset="0"/>
                <a:ea typeface="Tahoma" panose="020B0604030504040204" pitchFamily="34" charset="0"/>
                <a:cs typeface="Tahoma" panose="020B0604030504040204" pitchFamily="34" charset="0"/>
              </a:rPr>
              <a:t>(82%) and </a:t>
            </a:r>
            <a:r>
              <a:rPr lang="en-ZA" sz="1500" dirty="0">
                <a:latin typeface="Tahoma" panose="020B0604030504040204" pitchFamily="34" charset="0"/>
                <a:ea typeface="Tahoma" panose="020B0604030504040204" pitchFamily="34" charset="0"/>
                <a:cs typeface="Tahoma" panose="020B0604030504040204" pitchFamily="34" charset="0"/>
              </a:rPr>
              <a:t>Programme 2 achieved 17 of the 19 </a:t>
            </a:r>
            <a:r>
              <a:rPr lang="en-ZA" sz="1500" dirty="0" smtClean="0">
                <a:latin typeface="Tahoma" panose="020B0604030504040204" pitchFamily="34" charset="0"/>
                <a:ea typeface="Tahoma" panose="020B0604030504040204" pitchFamily="34" charset="0"/>
                <a:cs typeface="Tahoma" panose="020B0604030504040204" pitchFamily="34" charset="0"/>
              </a:rPr>
              <a:t>targets (89%), </a:t>
            </a:r>
            <a:r>
              <a:rPr lang="en-ZA" sz="1500" dirty="0">
                <a:latin typeface="Tahoma" panose="020B0604030504040204" pitchFamily="34" charset="0"/>
                <a:ea typeface="Tahoma" panose="020B0604030504040204" pitchFamily="34" charset="0"/>
                <a:cs typeface="Tahoma" panose="020B0604030504040204" pitchFamily="34" charset="0"/>
              </a:rPr>
              <a:t>representing an overall achievement of 86%</a:t>
            </a: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5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The NSG achieved all the three projects it set out in the programme of action for Outcome 12 of the Medium Term Strategic Framework (MTSF) </a:t>
            </a:r>
          </a:p>
          <a:p>
            <a:pPr>
              <a:spcBef>
                <a:spcPts val="0"/>
              </a:spcBef>
              <a:buClr>
                <a:srgbClr val="006600"/>
              </a:buClr>
              <a:buSzPct val="7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The revenue generated from training activities during this financial year amounted to R137m against a projection of R152m (90% achievement)  </a:t>
            </a:r>
          </a:p>
          <a:p>
            <a:pPr>
              <a:spcBef>
                <a:spcPts val="0"/>
              </a:spcBef>
              <a:buClr>
                <a:srgbClr val="006600"/>
              </a:buClr>
              <a:buSzPct val="7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70000"/>
              <a:buNone/>
            </a:pPr>
            <a:endParaRPr lang="en-ZA" sz="16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6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7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marL="36000" indent="0">
              <a:lnSpc>
                <a:spcPct val="150000"/>
              </a:lnSpc>
              <a:buNone/>
            </a:pPr>
            <a:endParaRPr lang="en-ZA" sz="1800" dirty="0"/>
          </a:p>
          <a:p>
            <a:pPr lvl="1" algn="just">
              <a:lnSpc>
                <a:spcPct val="150000"/>
              </a:lnSpc>
              <a:buClr>
                <a:srgbClr val="663300"/>
              </a:buClr>
              <a:buSzPct val="60000"/>
              <a:buFont typeface="Wingdings" pitchFamily="2" charset="2"/>
              <a:buChar char="Ø"/>
            </a:pPr>
            <a:endParaRPr lang="en-US" sz="1800" dirty="0">
              <a:latin typeface="Tahoma" panose="020B0604030504040204" pitchFamily="34" charset="0"/>
              <a:ea typeface="Tahoma" panose="020B0604030504040204" pitchFamily="34" charset="0"/>
              <a:cs typeface="Tahoma" panose="020B0604030504040204" pitchFamily="34" charset="0"/>
            </a:endParaRPr>
          </a:p>
          <a:p>
            <a:pPr lvl="1" algn="just">
              <a:buClr>
                <a:srgbClr val="663300"/>
              </a:buClr>
              <a:buSzPct val="60000"/>
              <a:buFont typeface="Wingdings" pitchFamily="2" charset="2"/>
              <a:buChar char="Ø"/>
            </a:pP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lvl="1" algn="just">
              <a:spcBef>
                <a:spcPts val="0"/>
              </a:spcBef>
              <a:buClr>
                <a:srgbClr val="663300"/>
              </a:buClr>
              <a:buSzPct val="60000"/>
              <a:buFont typeface="Wingdings" pitchFamily="2" charset="2"/>
              <a:buChar char="Ø"/>
            </a:pPr>
            <a:endParaRPr lang="en-US" sz="1000" dirty="0" smtClean="0">
              <a:latin typeface="Tahoma" panose="020B0604030504040204" pitchFamily="34" charset="0"/>
              <a:ea typeface="Tahoma" panose="020B0604030504040204" pitchFamily="34" charset="0"/>
              <a:cs typeface="Tahoma" panose="020B0604030504040204" pitchFamily="34" charset="0"/>
            </a:endParaRPr>
          </a:p>
          <a:p>
            <a:pPr lvl="1">
              <a:buClr>
                <a:srgbClr val="006600"/>
              </a:buClr>
              <a:buSzPct val="60000"/>
              <a:buFont typeface="Wingdings" pitchFamily="2" charset="2"/>
              <a:buChar char="v"/>
            </a:pPr>
            <a:endParaRPr lang="en-US" sz="1600" dirty="0">
              <a:latin typeface="Arial" pitchFamily="34" charset="0"/>
              <a:cs typeface="Arial" pitchFamily="34" charset="0"/>
            </a:endParaRPr>
          </a:p>
          <a:p>
            <a:pPr>
              <a:buClr>
                <a:srgbClr val="006600"/>
              </a:buClr>
              <a:buSzPct val="60000"/>
              <a:buFont typeface="Wingdings" pitchFamily="2" charset="2"/>
              <a:buChar char="v"/>
            </a:pPr>
            <a:endParaRPr lang="en-ZA" sz="2000" dirty="0" smtClean="0">
              <a:solidFill>
                <a:schemeClr val="tx1">
                  <a:lumMod val="95000"/>
                  <a:lumOff val="5000"/>
                </a:schemeClr>
              </a:solidFill>
              <a:latin typeface="Arial" pitchFamily="34" charset="0"/>
              <a:ea typeface="Tahoma" pitchFamily="34" charset="0"/>
              <a:cs typeface="Arial" pitchFamily="34" charset="0"/>
            </a:endParaRPr>
          </a:p>
          <a:p>
            <a:pPr marL="0" indent="0">
              <a:spcBef>
                <a:spcPts val="0"/>
              </a:spcBef>
              <a:buClr>
                <a:srgbClr val="006600"/>
              </a:buClr>
              <a:buSzPct val="60000"/>
              <a:buNone/>
            </a:pPr>
            <a:endParaRPr lang="en-ZA" sz="1800" dirty="0">
              <a:latin typeface="Calibri"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a:xfrm>
            <a:off x="6156176" y="6309320"/>
            <a:ext cx="2133600" cy="365125"/>
          </a:xfrm>
        </p:spPr>
        <p:txBody>
          <a:bodyPr/>
          <a:lstStyle/>
          <a:p>
            <a:fld id="{1CE6738C-8955-4CF1-A256-1C49941BBB03}" type="slidenum">
              <a:rPr lang="en-ZA" smtClean="0"/>
              <a:pPr/>
              <a:t>3</a:t>
            </a:fld>
            <a:endParaRPr lang="en-ZA" dirty="0"/>
          </a:p>
        </p:txBody>
      </p:sp>
    </p:spTree>
    <p:extLst>
      <p:ext uri="{BB962C8B-B14F-4D97-AF65-F5344CB8AC3E}">
        <p14:creationId xmlns:p14="http://schemas.microsoft.com/office/powerpoint/2010/main" xmlns="" val="889323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492896"/>
            <a:ext cx="8424936" cy="576064"/>
          </a:xfrm>
        </p:spPr>
        <p:txBody>
          <a:bodyPr>
            <a:noAutofit/>
          </a:bodyPr>
          <a:lstStyle/>
          <a:p>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ANNUAL PERFORMANCE FOR </a:t>
            </a:r>
            <a:b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PROGRAMME 1 (ADMINISTRATION)</a:t>
            </a:r>
            <a:endParaRPr lang="en-ZA"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592288" cy="365125"/>
          </a:xfrm>
        </p:spPr>
        <p:txBody>
          <a:bodyPr/>
          <a:lstStyle/>
          <a:p>
            <a:fld id="{1CE6738C-8955-4CF1-A256-1C49941BBB03}" type="slidenum">
              <a:rPr lang="en-ZA" smtClean="0">
                <a:solidFill>
                  <a:prstClr val="black">
                    <a:tint val="75000"/>
                  </a:prstClr>
                </a:solidFill>
              </a:rPr>
              <a:pPr/>
              <a:t>4</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Tree>
    <p:extLst>
      <p:ext uri="{BB962C8B-B14F-4D97-AF65-F5344CB8AC3E}">
        <p14:creationId xmlns:p14="http://schemas.microsoft.com/office/powerpoint/2010/main" xmlns="" val="2878051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29" y="504056"/>
            <a:ext cx="9036495" cy="692696"/>
          </a:xfrm>
        </p:spPr>
        <p:txBody>
          <a:bodyPr>
            <a:noAutofit/>
          </a:bodyPr>
          <a:lstStyle/>
          <a:p>
            <a:r>
              <a:rPr lang="en-ZA" sz="21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Annual Performance for Programme </a:t>
            </a:r>
            <a:r>
              <a:rPr lang="en-ZA" sz="2100" b="1" dirty="0">
                <a:solidFill>
                  <a:srgbClr val="006600"/>
                </a:solidFill>
                <a:latin typeface="Tahoma" panose="020B0604030504040204" pitchFamily="34" charset="0"/>
                <a:ea typeface="Tahoma" panose="020B0604030504040204" pitchFamily="34" charset="0"/>
                <a:cs typeface="Tahoma" panose="020B0604030504040204" pitchFamily="34" charset="0"/>
              </a:rPr>
              <a:t>1 </a:t>
            </a:r>
            <a:endParaRPr lang="en-ZA" sz="21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612976" cy="365125"/>
          </a:xfrm>
        </p:spPr>
        <p:txBody>
          <a:bodyPr/>
          <a:lstStyle/>
          <a:p>
            <a:fld id="{1CE6738C-8955-4CF1-A256-1C49941BBB03}" type="slidenum">
              <a:rPr lang="en-ZA" smtClean="0">
                <a:solidFill>
                  <a:prstClr val="black">
                    <a:tint val="75000"/>
                  </a:prstClr>
                </a:solidFill>
              </a:rPr>
              <a:pPr/>
              <a:t>5</a:t>
            </a:fld>
            <a:endParaRPr lang="en-ZA" dirty="0">
              <a:solidFill>
                <a:prstClr val="black">
                  <a:tint val="75000"/>
                </a:prstClr>
              </a:solidFill>
            </a:endParaRPr>
          </a:p>
        </p:txBody>
      </p:sp>
      <p:sp>
        <p:nvSpPr>
          <p:cNvPr id="6" name="Content Placeholder 4"/>
          <p:cNvSpPr txBox="1">
            <a:spLocks/>
          </p:cNvSpPr>
          <p:nvPr/>
        </p:nvSpPr>
        <p:spPr>
          <a:xfrm>
            <a:off x="4050561" y="1052736"/>
            <a:ext cx="4968551" cy="468052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Clr>
                <a:srgbClr val="006600"/>
              </a:buClr>
              <a:buSzPct val="60000"/>
              <a:buFont typeface="Arial" pitchFamily="34" charset="0"/>
              <a:buNone/>
            </a:pPr>
            <a:r>
              <a:rPr lang="en-ZA" sz="1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Some of the Performance Highlights</a:t>
            </a:r>
          </a:p>
          <a:p>
            <a:pPr marL="0" indent="0">
              <a:spcBef>
                <a:spcPts val="0"/>
              </a:spcBef>
              <a:buClr>
                <a:srgbClr val="006600"/>
              </a:buClr>
              <a:buSzPct val="60000"/>
              <a:buFont typeface="Arial" pitchFamily="34" charset="0"/>
              <a:buNone/>
            </a:pPr>
            <a:endParaRPr lang="en-ZA"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8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The </a:t>
            </a:r>
            <a:r>
              <a:rPr lang="en-ZA" sz="1500" dirty="0">
                <a:latin typeface="Tahoma" panose="020B0604030504040204" pitchFamily="34" charset="0"/>
                <a:ea typeface="Tahoma" panose="020B0604030504040204" pitchFamily="34" charset="0"/>
                <a:cs typeface="Tahoma" panose="020B0604030504040204" pitchFamily="34" charset="0"/>
              </a:rPr>
              <a:t>average number of days for debt collection reduced </a:t>
            </a:r>
            <a:r>
              <a:rPr lang="en-ZA" sz="1500" dirty="0" smtClean="0">
                <a:latin typeface="Tahoma" panose="020B0604030504040204" pitchFamily="34" charset="0"/>
                <a:ea typeface="Tahoma" panose="020B0604030504040204" pitchFamily="34" charset="0"/>
                <a:cs typeface="Tahoma" panose="020B0604030504040204" pitchFamily="34" charset="0"/>
              </a:rPr>
              <a:t>to 48 days by the end of the financial year </a:t>
            </a:r>
            <a:endParaRPr lang="en-ZA" sz="1500" dirty="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80000"/>
              <a:buFont typeface="Wingdings" panose="05000000000000000000" pitchFamily="2" charset="2"/>
              <a:buChar char="v"/>
            </a:pPr>
            <a:endParaRPr lang="en-ZA" sz="1500"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80000"/>
              <a:buFont typeface="Wingdings" panose="05000000000000000000" pitchFamily="2" charset="2"/>
              <a:buChar char="v"/>
            </a:pPr>
            <a:r>
              <a:rPr lang="en-ZA" sz="1500" dirty="0" smtClean="0">
                <a:latin typeface="Tahoma" panose="020B0604030504040204" pitchFamily="34" charset="0"/>
                <a:ea typeface="Tahoma" panose="020B0604030504040204" pitchFamily="34" charset="0"/>
                <a:cs typeface="Tahoma" panose="020B0604030504040204" pitchFamily="34" charset="0"/>
              </a:rPr>
              <a:t>100% </a:t>
            </a:r>
            <a:r>
              <a:rPr lang="en-ZA" sz="1500" dirty="0">
                <a:latin typeface="Tahoma" panose="020B0604030504040204" pitchFamily="34" charset="0"/>
                <a:ea typeface="Tahoma" panose="020B0604030504040204" pitchFamily="34" charset="0"/>
                <a:cs typeface="Tahoma" panose="020B0604030504040204" pitchFamily="34" charset="0"/>
              </a:rPr>
              <a:t>of </a:t>
            </a:r>
            <a:r>
              <a:rPr lang="en-ZA" sz="1500" dirty="0" smtClean="0">
                <a:latin typeface="Tahoma" panose="020B0604030504040204" pitchFamily="34" charset="0"/>
                <a:ea typeface="Tahoma" panose="020B0604030504040204" pitchFamily="34" charset="0"/>
                <a:cs typeface="Tahoma" panose="020B0604030504040204" pitchFamily="34" charset="0"/>
              </a:rPr>
              <a:t>suppliers </a:t>
            </a:r>
            <a:r>
              <a:rPr lang="en-ZA" sz="1500" dirty="0">
                <a:latin typeface="Tahoma" panose="020B0604030504040204" pitchFamily="34" charset="0"/>
                <a:ea typeface="Tahoma" panose="020B0604030504040204" pitchFamily="34" charset="0"/>
                <a:cs typeface="Tahoma" panose="020B0604030504040204" pitchFamily="34" charset="0"/>
              </a:rPr>
              <a:t>paid within 30 </a:t>
            </a:r>
            <a:r>
              <a:rPr lang="en-ZA" sz="1500" dirty="0" smtClean="0">
                <a:latin typeface="Tahoma" panose="020B0604030504040204" pitchFamily="34" charset="0"/>
                <a:ea typeface="Tahoma" panose="020B0604030504040204" pitchFamily="34" charset="0"/>
                <a:cs typeface="Tahoma" panose="020B0604030504040204" pitchFamily="34" charset="0"/>
              </a:rPr>
              <a:t>days</a:t>
            </a:r>
          </a:p>
          <a:p>
            <a:pPr>
              <a:spcBef>
                <a:spcPts val="0"/>
              </a:spcBef>
              <a:buClr>
                <a:srgbClr val="006600"/>
              </a:buClr>
              <a:buSzPct val="80000"/>
              <a:buFont typeface="Wingdings" panose="05000000000000000000" pitchFamily="2" charset="2"/>
              <a:buChar char="v"/>
            </a:pPr>
            <a:endParaRPr lang="en-ZA" sz="1500" dirty="0">
              <a:latin typeface="Tahoma" panose="020B0604030504040204" pitchFamily="34" charset="0"/>
              <a:ea typeface="Tahoma" panose="020B0604030504040204" pitchFamily="34" charset="0"/>
              <a:cs typeface="Tahoma" panose="020B0604030504040204" pitchFamily="34" charset="0"/>
            </a:endParaRPr>
          </a:p>
          <a:p>
            <a:pPr>
              <a:buClr>
                <a:srgbClr val="006600"/>
              </a:buClr>
              <a:buSzPct val="80000"/>
              <a:buFont typeface="Wingdings" panose="05000000000000000000" pitchFamily="2" charset="2"/>
              <a:buChar char="v"/>
            </a:pPr>
            <a:r>
              <a:rPr lang="en-ZA" sz="1500" dirty="0" smtClean="0">
                <a:solidFill>
                  <a:schemeClr val="dk1"/>
                </a:solidFill>
                <a:latin typeface="Tahoma" panose="020B0604030504040204" pitchFamily="34" charset="0"/>
                <a:ea typeface="Tahoma" panose="020B0604030504040204" pitchFamily="34" charset="0"/>
                <a:cs typeface="Tahoma" panose="020B0604030504040204" pitchFamily="34" charset="0"/>
              </a:rPr>
              <a:t>The NSG vacancy </a:t>
            </a:r>
            <a:r>
              <a:rPr lang="en-ZA" sz="1500" dirty="0">
                <a:solidFill>
                  <a:schemeClr val="dk1"/>
                </a:solidFill>
                <a:latin typeface="Tahoma" panose="020B0604030504040204" pitchFamily="34" charset="0"/>
                <a:ea typeface="Tahoma" panose="020B0604030504040204" pitchFamily="34" charset="0"/>
                <a:cs typeface="Tahoma" panose="020B0604030504040204" pitchFamily="34" charset="0"/>
              </a:rPr>
              <a:t>rate </a:t>
            </a:r>
            <a:r>
              <a:rPr lang="en-ZA" sz="1500" dirty="0" smtClean="0">
                <a:solidFill>
                  <a:schemeClr val="dk1"/>
                </a:solidFill>
                <a:latin typeface="Tahoma" panose="020B0604030504040204" pitchFamily="34" charset="0"/>
                <a:ea typeface="Tahoma" panose="020B0604030504040204" pitchFamily="34" charset="0"/>
                <a:cs typeface="Tahoma" panose="020B0604030504040204" pitchFamily="34" charset="0"/>
              </a:rPr>
              <a:t>was at 7.5% against a </a:t>
            </a:r>
            <a:r>
              <a:rPr lang="en-ZA" sz="1500" dirty="0">
                <a:solidFill>
                  <a:schemeClr val="dk1"/>
                </a:solidFill>
                <a:latin typeface="Tahoma" panose="020B0604030504040204" pitchFamily="34" charset="0"/>
                <a:ea typeface="Tahoma" panose="020B0604030504040204" pitchFamily="34" charset="0"/>
                <a:cs typeface="Tahoma" panose="020B0604030504040204" pitchFamily="34" charset="0"/>
              </a:rPr>
              <a:t>8</a:t>
            </a:r>
            <a:r>
              <a:rPr lang="en-ZA" sz="1500" dirty="0" smtClean="0">
                <a:solidFill>
                  <a:schemeClr val="dk1"/>
                </a:solidFill>
                <a:latin typeface="Tahoma" panose="020B0604030504040204" pitchFamily="34" charset="0"/>
                <a:ea typeface="Tahoma" panose="020B0604030504040204" pitchFamily="34" charset="0"/>
                <a:cs typeface="Tahoma" panose="020B0604030504040204" pitchFamily="34" charset="0"/>
              </a:rPr>
              <a:t>% target by the end of the financial year</a:t>
            </a:r>
          </a:p>
          <a:p>
            <a:pPr>
              <a:buClr>
                <a:srgbClr val="006600"/>
              </a:buClr>
              <a:buSzPct val="80000"/>
              <a:buFont typeface="Wingdings" panose="05000000000000000000" pitchFamily="2" charset="2"/>
              <a:buChar char="v"/>
            </a:pPr>
            <a:endParaRPr lang="en-ZA" sz="15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a:buClr>
                <a:srgbClr val="006600"/>
              </a:buClr>
              <a:buSzPct val="80000"/>
              <a:buFont typeface="Wingdings" panose="05000000000000000000" pitchFamily="2" charset="2"/>
              <a:buChar char="v"/>
            </a:pPr>
            <a:r>
              <a:rPr lang="en-ZA" sz="1500" dirty="0" smtClean="0">
                <a:solidFill>
                  <a:schemeClr val="dk1"/>
                </a:solidFill>
                <a:latin typeface="Tahoma" panose="020B0604030504040204" pitchFamily="34" charset="0"/>
                <a:ea typeface="Tahoma" panose="020B0604030504040204" pitchFamily="34" charset="0"/>
                <a:cs typeface="Tahoma" panose="020B0604030504040204" pitchFamily="34" charset="0"/>
              </a:rPr>
              <a:t>Three multi-lateral international exchanges/ capacity building initiatives were implemented </a:t>
            </a:r>
          </a:p>
          <a:p>
            <a:pPr>
              <a:buClr>
                <a:srgbClr val="006600"/>
              </a:buClr>
              <a:buSzPct val="80000"/>
              <a:buFont typeface="Wingdings" panose="05000000000000000000" pitchFamily="2" charset="2"/>
              <a:buChar char="v"/>
            </a:pPr>
            <a:endParaRPr lang="en-ZA" sz="15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a:buClr>
                <a:srgbClr val="006600"/>
              </a:buClr>
              <a:buSzPct val="80000"/>
              <a:buFont typeface="Wingdings" panose="05000000000000000000" pitchFamily="2" charset="2"/>
              <a:buChar char="v"/>
            </a:pPr>
            <a:r>
              <a:rPr lang="en-ZA" sz="1500" dirty="0" err="1" smtClean="0">
                <a:solidFill>
                  <a:schemeClr val="dk1"/>
                </a:solidFill>
                <a:latin typeface="Tahoma" panose="020B0604030504040204" pitchFamily="34" charset="0"/>
                <a:ea typeface="Tahoma" panose="020B0604030504040204" pitchFamily="34" charset="0"/>
                <a:cs typeface="Tahoma" panose="020B0604030504040204" pitchFamily="34" charset="0"/>
              </a:rPr>
              <a:t>Workplans</a:t>
            </a:r>
            <a:r>
              <a:rPr lang="en-ZA" sz="1500" dirty="0" smtClean="0">
                <a:solidFill>
                  <a:schemeClr val="dk1"/>
                </a:solidFill>
                <a:latin typeface="Tahoma" panose="020B0604030504040204" pitchFamily="34" charset="0"/>
                <a:ea typeface="Tahoma" panose="020B0604030504040204" pitchFamily="34" charset="0"/>
                <a:cs typeface="Tahoma" panose="020B0604030504040204" pitchFamily="34" charset="0"/>
              </a:rPr>
              <a:t> and budget for the EU project were finalised </a:t>
            </a:r>
          </a:p>
          <a:p>
            <a:pPr>
              <a:buClr>
                <a:srgbClr val="006600"/>
              </a:buClr>
              <a:buSzPct val="80000"/>
              <a:buFont typeface="Wingdings" panose="05000000000000000000" pitchFamily="2" charset="2"/>
              <a:buChar char="v"/>
            </a:pPr>
            <a:endParaRPr lang="en-ZA" sz="15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a:buClr>
                <a:srgbClr val="006600"/>
              </a:buClr>
              <a:buSzPct val="80000"/>
              <a:buFont typeface="Wingdings" panose="05000000000000000000" pitchFamily="2" charset="2"/>
              <a:buChar char="v"/>
            </a:pPr>
            <a:r>
              <a:rPr lang="en-ZA" sz="1500" dirty="0" smtClean="0">
                <a:solidFill>
                  <a:schemeClr val="dk1"/>
                </a:solidFill>
                <a:latin typeface="Tahoma" panose="020B0604030504040204" pitchFamily="34" charset="0"/>
                <a:ea typeface="Tahoma" panose="020B0604030504040204" pitchFamily="34" charset="0"/>
                <a:cs typeface="Tahoma" panose="020B0604030504040204" pitchFamily="34" charset="0"/>
              </a:rPr>
              <a:t>Business process analysis was undertaken to analyse gaps within current business operations – towards the re-engineering of some of the critical business functions </a:t>
            </a:r>
          </a:p>
          <a:p>
            <a:pPr>
              <a:buClr>
                <a:srgbClr val="006600"/>
              </a:buClr>
              <a:buSzPct val="80000"/>
              <a:buFont typeface="Wingdings" panose="05000000000000000000" pitchFamily="2" charset="2"/>
              <a:buChar char="v"/>
            </a:pPr>
            <a:endParaRPr lang="en-ZA" sz="1600" dirty="0">
              <a:solidFill>
                <a:schemeClr val="dk1"/>
              </a:solidFill>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prstClr val="black"/>
              </a:solidFill>
            </a:endParaRPr>
          </a:p>
          <a:p>
            <a:pPr marL="0" indent="0">
              <a:spcBef>
                <a:spcPts val="0"/>
              </a:spcBef>
              <a:buClr>
                <a:srgbClr val="006600"/>
              </a:buClr>
              <a:buSzPct val="60000"/>
              <a:buFont typeface="Arial" pitchFamily="34" charset="0"/>
              <a:buNone/>
            </a:pPr>
            <a:endParaRPr lang="en-ZA" sz="1400" dirty="0" smtClean="0">
              <a:solidFill>
                <a:prstClr val="black"/>
              </a:solidFill>
            </a:endParaRPr>
          </a:p>
          <a:p>
            <a:pPr>
              <a:spcBef>
                <a:spcPts val="0"/>
              </a:spcBef>
              <a:buClr>
                <a:srgbClr val="006600"/>
              </a:buClr>
              <a:buSzPct val="60000"/>
              <a:buFont typeface="Wingdings" pitchFamily="2" charset="2"/>
              <a:buChar char="v"/>
            </a:pPr>
            <a:endParaRPr lang="en-ZA" sz="1400" dirty="0">
              <a:solidFill>
                <a:prstClr val="black"/>
              </a:solidFill>
            </a:endParaRPr>
          </a:p>
          <a:p>
            <a:pPr>
              <a:spcBef>
                <a:spcPts val="0"/>
              </a:spcBef>
              <a:buClr>
                <a:srgbClr val="006600"/>
              </a:buClr>
              <a:buSzPct val="60000"/>
              <a:buFont typeface="Wingdings" pitchFamily="2" charset="2"/>
              <a:buChar char="v"/>
            </a:pPr>
            <a:endParaRPr lang="en-ZA" sz="1400" dirty="0">
              <a:solidFill>
                <a:prstClr val="black"/>
              </a:solidFill>
            </a:endParaRPr>
          </a:p>
          <a:p>
            <a:pPr>
              <a:spcBef>
                <a:spcPts val="0"/>
              </a:spcBef>
              <a:buClr>
                <a:srgbClr val="006600"/>
              </a:buClr>
              <a:buSzPct val="60000"/>
              <a:buFont typeface="Wingdings" pitchFamily="2" charset="2"/>
              <a:buChar char="v"/>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endParaRPr lang="en-ZA" sz="1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a:solidFill>
                <a:srgbClr val="414751"/>
              </a:solidFill>
              <a:latin typeface="Arial" pitchFamily="34" charset="0"/>
              <a:ea typeface="Century Schoolbook"/>
              <a:cs typeface="Arial" pitchFamily="34" charset="0"/>
            </a:endParaRPr>
          </a:p>
          <a:p>
            <a:pPr>
              <a:spcBef>
                <a:spcPts val="0"/>
              </a:spcBef>
              <a:buClr>
                <a:srgbClr val="006600"/>
              </a:buClr>
              <a:buSzPct val="60000"/>
              <a:buFont typeface="Wingdings" pitchFamily="2" charset="2"/>
              <a:buChar char="v"/>
            </a:pPr>
            <a:endPar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Font typeface="Arial" pitchFamily="34" charset="0"/>
              <a:buNone/>
            </a:pPr>
            <a:r>
              <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984983022"/>
              </p:ext>
            </p:extLst>
          </p:nvPr>
        </p:nvGraphicFramePr>
        <p:xfrm>
          <a:off x="-108520" y="1196752"/>
          <a:ext cx="4019157" cy="3600401"/>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51520" y="4869160"/>
            <a:ext cx="3960440" cy="523220"/>
          </a:xfrm>
          <a:prstGeom prst="rect">
            <a:avLst/>
          </a:prstGeom>
        </p:spPr>
        <p:txBody>
          <a:bodyPr wrap="square">
            <a:spAutoFit/>
          </a:bodyPr>
          <a:lstStyle/>
          <a:p>
            <a:pPr marR="551180">
              <a:tabLst>
                <a:tab pos="457200" algn="l"/>
              </a:tabLst>
            </a:pPr>
            <a:r>
              <a:rPr lang="en-ZA" sz="1400" dirty="0" smtClean="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Programme 1 had 17 targets of which  14 were achieved as planned</a:t>
            </a:r>
            <a:endParaRPr lang="en-ZA" sz="1600"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562950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004" y="504056"/>
            <a:ext cx="8856984" cy="692696"/>
          </a:xfrm>
        </p:spPr>
        <p:txBody>
          <a:bodyPr>
            <a:noAutofit/>
          </a:bodyPr>
          <a:lstStyle/>
          <a:p>
            <a:r>
              <a:rPr lang="en-ZA" sz="20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Performance Targets </a:t>
            </a:r>
            <a:r>
              <a:rPr lang="en-ZA" sz="2000" b="1" dirty="0">
                <a:solidFill>
                  <a:srgbClr val="006600"/>
                </a:solidFill>
                <a:latin typeface="Tahoma" panose="020B0604030504040204" pitchFamily="34" charset="0"/>
                <a:ea typeface="Tahoma" panose="020B0604030504040204" pitchFamily="34" charset="0"/>
                <a:cs typeface="Tahoma" panose="020B0604030504040204" pitchFamily="34" charset="0"/>
              </a:rPr>
              <a:t>not </a:t>
            </a:r>
            <a:r>
              <a:rPr lang="en-ZA" sz="20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Achieved for </a:t>
            </a:r>
            <a:r>
              <a:rPr lang="en-ZA" sz="2000" b="1" dirty="0">
                <a:solidFill>
                  <a:srgbClr val="006600"/>
                </a:solidFill>
                <a:latin typeface="Tahoma" panose="020B0604030504040204" pitchFamily="34" charset="0"/>
                <a:ea typeface="Tahoma" panose="020B0604030504040204" pitchFamily="34" charset="0"/>
                <a:cs typeface="Tahoma" panose="020B0604030504040204" pitchFamily="34" charset="0"/>
              </a:rPr>
              <a:t>Programme </a:t>
            </a:r>
            <a:r>
              <a:rPr lang="en-ZA" sz="20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1</a:t>
            </a:r>
            <a:endParaRPr lang="en-ZA"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107504" y="1196752"/>
            <a:ext cx="8856984" cy="4953653"/>
          </a:xfrm>
          <a:ln>
            <a:noFill/>
          </a:ln>
        </p:spPr>
        <p:txBody>
          <a:bodyPr>
            <a:noAutofit/>
          </a:bodyPr>
          <a:lstStyle/>
          <a:p>
            <a:endParaRPr lang="en-ZA" sz="1800" dirty="0" smtClean="0"/>
          </a:p>
          <a:p>
            <a:endParaRPr lang="en-ZA" sz="1800" dirty="0"/>
          </a:p>
          <a:p>
            <a:pPr marL="0" lvl="0" indent="0">
              <a:buClr>
                <a:srgbClr val="006600"/>
              </a:buClr>
              <a:buNone/>
            </a:pPr>
            <a:endParaRPr lang="en-ZA" sz="1600" dirty="0" smtClean="0">
              <a:latin typeface="Arial" pitchFamily="34" charset="0"/>
              <a:cs typeface="Arial" pitchFamily="34" charset="0"/>
            </a:endParaRPr>
          </a:p>
        </p:txBody>
      </p:sp>
      <p:sp>
        <p:nvSpPr>
          <p:cNvPr id="2" name="Slide Number Placeholder 1"/>
          <p:cNvSpPr>
            <a:spLocks noGrp="1"/>
          </p:cNvSpPr>
          <p:nvPr>
            <p:ph type="sldNum" sz="quarter" idx="12"/>
          </p:nvPr>
        </p:nvSpPr>
        <p:spPr>
          <a:xfrm>
            <a:off x="6156176" y="6309320"/>
            <a:ext cx="2612976" cy="365125"/>
          </a:xfrm>
        </p:spPr>
        <p:txBody>
          <a:bodyPr/>
          <a:lstStyle/>
          <a:p>
            <a:fld id="{1CE6738C-8955-4CF1-A256-1C49941BBB03}" type="slidenum">
              <a:rPr lang="en-ZA" smtClean="0">
                <a:solidFill>
                  <a:prstClr val="black">
                    <a:tint val="75000"/>
                  </a:prstClr>
                </a:solidFill>
              </a:rPr>
              <a:pPr/>
              <a:t>6</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542211357"/>
              </p:ext>
            </p:extLst>
          </p:nvPr>
        </p:nvGraphicFramePr>
        <p:xfrm>
          <a:off x="161011" y="1196753"/>
          <a:ext cx="8803477" cy="4545671"/>
        </p:xfrm>
        <a:graphic>
          <a:graphicData uri="http://schemas.openxmlformats.org/drawingml/2006/table">
            <a:tbl>
              <a:tblPr firstRow="1" bandRow="1">
                <a:tableStyleId>{69C7853C-536D-4A76-A0AE-DD22124D55A5}</a:tableStyleId>
              </a:tblPr>
              <a:tblGrid>
                <a:gridCol w="2898821">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gridCol w="3456384">
                  <a:extLst>
                    <a:ext uri="{9D8B030D-6E8A-4147-A177-3AD203B41FA5}">
                      <a16:colId xmlns:a16="http://schemas.microsoft.com/office/drawing/2014/main" xmlns="" val="20002"/>
                    </a:ext>
                  </a:extLst>
                </a:gridCol>
              </a:tblGrid>
              <a:tr h="360039">
                <a:tc>
                  <a:txBody>
                    <a:bodyPr/>
                    <a:lstStyle/>
                    <a:p>
                      <a:pPr algn="ctr"/>
                      <a:r>
                        <a:rPr lang="en-ZA"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Performance</a:t>
                      </a:r>
                      <a:r>
                        <a:rPr lang="en-ZA" sz="14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targets not achieved</a:t>
                      </a:r>
                      <a:endParaRPr lang="en-ZA"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3">
                        <a:lumMod val="40000"/>
                        <a:lumOff val="60000"/>
                      </a:schemeClr>
                    </a:solidFill>
                  </a:tcPr>
                </a:tc>
                <a:tc>
                  <a:txBody>
                    <a:bodyPr/>
                    <a:lstStyle/>
                    <a:p>
                      <a:pPr algn="ctr"/>
                      <a:r>
                        <a:rPr lang="en-ZA"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Annual Performance</a:t>
                      </a:r>
                      <a:r>
                        <a:rPr lang="en-ZA" sz="14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Status</a:t>
                      </a:r>
                      <a:endParaRPr lang="en-ZA"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3">
                        <a:lumMod val="40000"/>
                        <a:lumOff val="60000"/>
                      </a:schemeClr>
                    </a:solidFill>
                  </a:tcPr>
                </a:tc>
                <a:tc>
                  <a:txBody>
                    <a:bodyPr/>
                    <a:lstStyle/>
                    <a:p>
                      <a:pPr algn="ctr"/>
                      <a:r>
                        <a:rPr lang="en-ZA"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Remedial</a:t>
                      </a:r>
                      <a:r>
                        <a:rPr lang="en-ZA" sz="14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action</a:t>
                      </a:r>
                      <a:endParaRPr lang="en-ZA"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solidFill>
                      <a:schemeClr val="accent3">
                        <a:lumMod val="40000"/>
                        <a:lumOff val="60000"/>
                      </a:schemeClr>
                    </a:solidFill>
                  </a:tcPr>
                </a:tc>
                <a:extLst>
                  <a:ext uri="{0D108BD9-81ED-4DB2-BD59-A6C34878D82A}">
                    <a16:rowId xmlns:a16="http://schemas.microsoft.com/office/drawing/2014/main" xmlns="" val="10000"/>
                  </a:ext>
                </a:extLst>
              </a:tr>
              <a:tr h="1224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err="1" smtClean="0">
                          <a:solidFill>
                            <a:schemeClr val="dk1"/>
                          </a:solidFill>
                          <a:effectLst/>
                          <a:latin typeface="Tahoma" panose="020B0604030504040204" pitchFamily="34" charset="0"/>
                          <a:ea typeface="Tahoma" panose="020B0604030504040204" pitchFamily="34" charset="0"/>
                          <a:cs typeface="Tahoma" panose="020B0604030504040204" pitchFamily="34" charset="0"/>
                        </a:rPr>
                        <a:t>Upskill</a:t>
                      </a:r>
                      <a:r>
                        <a:rPr lang="en-ZA"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80% of NSG employees in line with the approved WSP, and evaluate application of learning to measure effectiveness</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70% (147/164) of employees’ were </a:t>
                      </a:r>
                      <a:r>
                        <a:rPr lang="en-ZA" sz="1200" kern="1200" dirty="0" err="1" smtClean="0">
                          <a:solidFill>
                            <a:schemeClr val="dk1"/>
                          </a:solidFill>
                          <a:effectLst/>
                          <a:latin typeface="Tahoma" panose="020B0604030504040204" pitchFamily="34" charset="0"/>
                          <a:ea typeface="Tahoma" panose="020B0604030504040204" pitchFamily="34" charset="0"/>
                          <a:cs typeface="Tahoma" panose="020B0604030504040204" pitchFamily="34" charset="0"/>
                        </a:rPr>
                        <a:t>upskilled</a:t>
                      </a:r>
                      <a:r>
                        <a:rPr lang="en-ZA"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to match organisational Competency Framework</a:t>
                      </a:r>
                      <a:endParaRPr lang="en-ZA" sz="1200" strike="sng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The NSG fell short of achieving the remaining 10% of the annual target during the fourth quarter. This was attributed to low uptake of some of the training offerings. Better planning and co-ordination, as well as realistic target setting for the new financial year</a:t>
                      </a:r>
                      <a:endParaRPr lang="en-ZA"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xmlns="" val="10001"/>
                  </a:ext>
                </a:extLst>
              </a:tr>
              <a:tr h="1224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Develop and approve systems documentation for Student Information System</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The implementation of the SIS System is part of the project</a:t>
                      </a:r>
                      <a:r>
                        <a:rPr lang="en-ZA" sz="120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of the EU programme. Delays were experienced in the issuing of an international tender by the EU</a:t>
                      </a:r>
                      <a:endParaRPr lang="en-ZA"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Significant work</a:t>
                      </a:r>
                      <a:r>
                        <a:rPr lang="en-ZA" sz="1200" b="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was undertaken during this financial year, including the study and development of the </a:t>
                      </a:r>
                      <a:r>
                        <a:rPr lang="en-ZA" sz="12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NSG Enterprise Architecture Elements and Network, as well as the preparation of the Terms of Reference. </a:t>
                      </a:r>
                      <a:r>
                        <a:rPr lang="en-ZA" sz="1200" b="0" kern="1200" baseline="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 </a:t>
                      </a:r>
                      <a:r>
                        <a:rPr lang="en-ZA" sz="12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The overall EU project is on track. </a:t>
                      </a:r>
                      <a:endParaRPr lang="en-ZA"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xmlns="" val="10002"/>
                  </a:ext>
                </a:extLst>
              </a:tr>
              <a:tr h="1001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dirty="0" smtClean="0">
                          <a:latin typeface="Tahoma" panose="020B0604030504040204" pitchFamily="34" charset="0"/>
                          <a:ea typeface="Tahoma" panose="020B0604030504040204" pitchFamily="34" charset="0"/>
                          <a:cs typeface="Tahoma" panose="020B0604030504040204" pitchFamily="34" charset="0"/>
                        </a:rPr>
                        <a:t>MPAT results with overall score not less than 3, with 80% of scores</a:t>
                      </a:r>
                      <a:r>
                        <a:rPr lang="en-ZA" sz="1200" b="0" baseline="0" dirty="0" smtClean="0">
                          <a:latin typeface="Tahoma" panose="020B0604030504040204" pitchFamily="34" charset="0"/>
                          <a:ea typeface="Tahoma" panose="020B0604030504040204" pitchFamily="34" charset="0"/>
                          <a:cs typeface="Tahoma" panose="020B0604030504040204" pitchFamily="34" charset="0"/>
                        </a:rPr>
                        <a:t> at level 4 </a:t>
                      </a:r>
                      <a:endParaRPr lang="en-ZA" sz="1200" b="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NSG has been consistently improving annually in terms of the MPAT compliance. It </a:t>
                      </a:r>
                      <a:r>
                        <a:rPr lang="en-ZA"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was only able to reach a score of 41% of performance indicator scores at level 4. The KRA on Financial Management received a score of 4 in all performance indicators </a:t>
                      </a:r>
                      <a:endParaRPr lang="en-ZA"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ZA"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NSG has put</a:t>
                      </a:r>
                      <a:r>
                        <a:rPr lang="en-ZA"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in place processes to coordinate and manage the compliance with MPAT. This includes the development of improvement plans for al key result areas </a:t>
                      </a:r>
                      <a:endParaRPr lang="en-ZA" sz="12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333251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004" y="504056"/>
            <a:ext cx="8856984" cy="692696"/>
          </a:xfrm>
        </p:spPr>
        <p:txBody>
          <a:bodyPr>
            <a:noAutofit/>
          </a:bodyPr>
          <a:lstStyle/>
          <a:p>
            <a:r>
              <a:rPr lang="en-GB" sz="20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MPAT Score Performance Trend 2014-2016</a:t>
            </a:r>
            <a:endParaRPr lang="en-ZA" sz="20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612976" cy="365125"/>
          </a:xfrm>
        </p:spPr>
        <p:txBody>
          <a:bodyPr/>
          <a:lstStyle/>
          <a:p>
            <a:fld id="{1CE6738C-8955-4CF1-A256-1C49941BBB03}" type="slidenum">
              <a:rPr lang="en-ZA" smtClean="0">
                <a:solidFill>
                  <a:prstClr val="black">
                    <a:tint val="75000"/>
                  </a:prstClr>
                </a:solidFill>
              </a:rPr>
              <a:pPr/>
              <a:t>7</a:t>
            </a:fld>
            <a:endParaRPr lang="en-ZA" dirty="0">
              <a:solidFill>
                <a:prstClr val="black">
                  <a:tint val="75000"/>
                </a:prstClr>
              </a:solidFill>
            </a:endParaRPr>
          </a:p>
        </p:txBody>
      </p:sp>
      <p:graphicFrame>
        <p:nvGraphicFramePr>
          <p:cNvPr id="7" name="Chart 6"/>
          <p:cNvGraphicFramePr/>
          <p:nvPr>
            <p:extLst>
              <p:ext uri="{D42A27DB-BD31-4B8C-83A1-F6EECF244321}">
                <p14:modId xmlns:p14="http://schemas.microsoft.com/office/powerpoint/2010/main" xmlns="" val="4219268983"/>
              </p:ext>
            </p:extLst>
          </p:nvPr>
        </p:nvGraphicFramePr>
        <p:xfrm>
          <a:off x="467544" y="1196752"/>
          <a:ext cx="8064896"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4"/>
          <p:cNvSpPr txBox="1">
            <a:spLocks/>
          </p:cNvSpPr>
          <p:nvPr/>
        </p:nvSpPr>
        <p:spPr>
          <a:xfrm>
            <a:off x="117848" y="4149080"/>
            <a:ext cx="8640960" cy="1728192"/>
          </a:xfrm>
          <a:prstGeom prst="rect">
            <a:avLst/>
          </a:prstGeom>
          <a:ln>
            <a:noFill/>
          </a:ln>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pPr>
            <a:r>
              <a:rPr lang="en-GB" sz="1800" dirty="0" smtClean="0"/>
              <a:t>There have been an improvements over the three years of assessment</a:t>
            </a:r>
          </a:p>
          <a:p>
            <a:pPr>
              <a:lnSpc>
                <a:spcPct val="107000"/>
              </a:lnSpc>
            </a:pPr>
            <a:r>
              <a:rPr lang="en-GB" sz="1800" dirty="0" smtClean="0"/>
              <a:t>There </a:t>
            </a:r>
            <a:r>
              <a:rPr lang="en-GB" sz="1800" dirty="0"/>
              <a:t>are a fewer scores of 1 (defined as non-compliance with legal\ regulatory requirements</a:t>
            </a:r>
            <a:r>
              <a:rPr lang="en-GB" sz="1800" dirty="0" smtClean="0"/>
              <a:t>) </a:t>
            </a:r>
          </a:p>
          <a:p>
            <a:pPr>
              <a:lnSpc>
                <a:spcPct val="107000"/>
              </a:lnSpc>
            </a:pPr>
            <a:r>
              <a:rPr lang="en-GB" sz="1800" dirty="0" smtClean="0"/>
              <a:t>Performance </a:t>
            </a:r>
            <a:r>
              <a:rPr lang="en-GB" sz="1800" dirty="0"/>
              <a:t>indicators at a score of 4 </a:t>
            </a:r>
            <a:r>
              <a:rPr lang="en-GB" sz="1800" dirty="0" smtClean="0"/>
              <a:t>have </a:t>
            </a:r>
            <a:r>
              <a:rPr lang="en-GB" sz="1800" dirty="0"/>
              <a:t>increased over the past </a:t>
            </a:r>
            <a:r>
              <a:rPr lang="en-GB" sz="1800" dirty="0" smtClean="0"/>
              <a:t>three years. </a:t>
            </a:r>
            <a:endParaRPr lang="en-ZA" sz="1200" dirty="0">
              <a:solidFill>
                <a:srgbClr val="000000"/>
              </a:solidFill>
              <a:ea typeface="Tahoma" panose="020B0604030504040204" pitchFamily="34" charset="0"/>
              <a:cs typeface="Tahoma" panose="020B0604030504040204" pitchFamily="34" charset="0"/>
            </a:endParaRPr>
          </a:p>
          <a:p>
            <a:pPr lvl="8" algn="r">
              <a:spcBef>
                <a:spcPts val="0"/>
              </a:spcBef>
              <a:buClr>
                <a:srgbClr val="006600"/>
              </a:buClr>
              <a:buSzPct val="60000"/>
              <a:buFont typeface="Wingdings" pitchFamily="2" charset="2"/>
              <a:buChar char="v"/>
            </a:pPr>
            <a:r>
              <a:rPr lang="en-ZA" sz="3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05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200" dirty="0">
              <a:solidFill>
                <a:srgbClr val="414751"/>
              </a:solidFill>
              <a:latin typeface="Arial" pitchFamily="34" charset="0"/>
              <a:ea typeface="Century Schoolbook"/>
              <a:cs typeface="Arial" pitchFamily="34" charset="0"/>
            </a:endParaRPr>
          </a:p>
          <a:p>
            <a:pPr>
              <a:spcBef>
                <a:spcPts val="0"/>
              </a:spcBef>
              <a:buClr>
                <a:srgbClr val="006600"/>
              </a:buClr>
              <a:buSzPct val="60000"/>
              <a:buFont typeface="Wingdings" pitchFamily="2" charset="2"/>
              <a:buChar char="v"/>
            </a:pPr>
            <a:endParaRPr lang="en-ZA"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006600"/>
              </a:buClr>
              <a:buSzPct val="60000"/>
              <a:buFont typeface="Wingdings" pitchFamily="2" charset="2"/>
              <a:buChar char="v"/>
            </a:pPr>
            <a:endParaRPr lang="en-ZA"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Clr>
                <a:srgbClr val="006600"/>
              </a:buClr>
              <a:buSzPct val="60000"/>
              <a:buNone/>
            </a:pPr>
            <a:r>
              <a:rPr lang="en-ZA" sz="12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xmlns="" val="2428217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492896"/>
            <a:ext cx="8424936" cy="576064"/>
          </a:xfrm>
        </p:spPr>
        <p:txBody>
          <a:bodyPr>
            <a:noAutofit/>
          </a:bodyPr>
          <a:lstStyle/>
          <a:p>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ANNUAL PERFORMANCE FOR </a:t>
            </a:r>
            <a:b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ZA"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PROGRAMME 2 (PUBLIC SECTOR ORGANISATIONAL AND STAFF DEVELOPMENT)</a:t>
            </a:r>
            <a:endParaRPr lang="en-ZA"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156176" y="6309320"/>
            <a:ext cx="2592288" cy="365125"/>
          </a:xfrm>
        </p:spPr>
        <p:txBody>
          <a:bodyPr/>
          <a:lstStyle/>
          <a:p>
            <a:fld id="{1CE6738C-8955-4CF1-A256-1C49941BBB03}" type="slidenum">
              <a:rPr lang="en-ZA" smtClean="0">
                <a:solidFill>
                  <a:prstClr val="black">
                    <a:tint val="75000"/>
                  </a:prstClr>
                </a:solidFill>
              </a:rPr>
              <a:pPr/>
              <a:t>8</a:t>
            </a:fld>
            <a:endParaRPr lang="en-ZA" dirty="0">
              <a:solidFill>
                <a:prstClr val="black">
                  <a:tint val="75000"/>
                </a:prstClr>
              </a:solidFill>
            </a:endParaRPr>
          </a:p>
        </p:txBody>
      </p:sp>
      <p:sp>
        <p:nvSpPr>
          <p:cNvPr id="3" name="Rectangle 2"/>
          <p:cNvSpPr/>
          <p:nvPr/>
        </p:nvSpPr>
        <p:spPr>
          <a:xfrm>
            <a:off x="539552" y="836712"/>
            <a:ext cx="7992888" cy="1311128"/>
          </a:xfrm>
          <a:prstGeom prst="rect">
            <a:avLst/>
          </a:prstGeom>
        </p:spPr>
        <p:txBody>
          <a:bodyPr wrap="square">
            <a:spAutoFit/>
          </a:bodyPr>
          <a:lstStyle/>
          <a:p>
            <a:pPr defTabSz="457200" fontAlgn="base">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endParaRPr lang="en-ZA" b="1" dirty="0">
              <a:solidFill>
                <a:prstClr val="black"/>
              </a:solidFill>
              <a:latin typeface="Gill Sans" pitchFamily="-52" charset="0"/>
              <a:ea typeface="ＭＳ Ｐゴシック" pitchFamily="-52" charset="-128"/>
            </a:endParaRPr>
          </a:p>
          <a:p>
            <a:pPr defTabSz="457200" fontAlgn="base">
              <a:lnSpc>
                <a:spcPct val="150000"/>
              </a:lnSpc>
              <a:spcBef>
                <a:spcPct val="20000"/>
              </a:spcBef>
              <a:spcAft>
                <a:spcPct val="0"/>
              </a:spcAft>
            </a:pPr>
            <a:r>
              <a:rPr lang="en-ZA" b="1" dirty="0" smtClean="0">
                <a:solidFill>
                  <a:prstClr val="black"/>
                </a:solidFill>
                <a:latin typeface="Gill Sans" pitchFamily="-52" charset="0"/>
                <a:ea typeface="ＭＳ Ｐゴシック" pitchFamily="-52" charset="-128"/>
              </a:rPr>
              <a:t>		</a:t>
            </a:r>
            <a:endParaRPr lang="en-ZA" b="1" dirty="0">
              <a:solidFill>
                <a:prstClr val="black"/>
              </a:solidFill>
              <a:latin typeface="Gill Sans" pitchFamily="-52" charset="0"/>
              <a:ea typeface="ＭＳ Ｐゴシック" pitchFamily="-52" charset="-128"/>
            </a:endParaRPr>
          </a:p>
        </p:txBody>
      </p:sp>
    </p:spTree>
    <p:extLst>
      <p:ext uri="{BB962C8B-B14F-4D97-AF65-F5344CB8AC3E}">
        <p14:creationId xmlns:p14="http://schemas.microsoft.com/office/powerpoint/2010/main" xmlns="" val="3966769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5770" y="338779"/>
            <a:ext cx="8229600" cy="908720"/>
          </a:xfrm>
        </p:spPr>
        <p:txBody>
          <a:bodyPr>
            <a:normAutofit/>
          </a:bodyPr>
          <a:lstStyle/>
          <a:p>
            <a:r>
              <a:rPr lang="en-ZA" sz="22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Fourth Quarter Performance </a:t>
            </a:r>
            <a:r>
              <a:rPr lang="en-ZA" sz="2200" b="1" dirty="0">
                <a:solidFill>
                  <a:srgbClr val="006600"/>
                </a:solidFill>
                <a:latin typeface="Tahoma" panose="020B0604030504040204" pitchFamily="34" charset="0"/>
                <a:ea typeface="Tahoma" panose="020B0604030504040204" pitchFamily="34" charset="0"/>
                <a:cs typeface="Tahoma" panose="020B0604030504040204" pitchFamily="34" charset="0"/>
              </a:rPr>
              <a:t>for Programme </a:t>
            </a:r>
            <a:r>
              <a:rPr lang="en-ZA" sz="22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2</a:t>
            </a:r>
            <a:endParaRPr lang="en-ZA" sz="2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251520" y="757363"/>
            <a:ext cx="8738101" cy="4953653"/>
          </a:xfrm>
        </p:spPr>
        <p:txBody>
          <a:bodyPr>
            <a:noAutofit/>
          </a:bodyPr>
          <a:lstStyle/>
          <a:p>
            <a:pPr>
              <a:buClr>
                <a:srgbClr val="006600"/>
              </a:buClr>
              <a:buSzPct val="60000"/>
              <a:buFont typeface="Wingdings" pitchFamily="2" charset="2"/>
              <a:buChar char="v"/>
            </a:pPr>
            <a:endParaRPr lang="en-ZA" sz="1800" dirty="0">
              <a:latin typeface="Calibri" pitchFamily="34" charset="0"/>
              <a:cs typeface="Calibri" pitchFamily="34" charset="0"/>
            </a:endParaRPr>
          </a:p>
          <a:p>
            <a:pPr>
              <a:buClr>
                <a:srgbClr val="006600"/>
              </a:buClr>
              <a:buSzPct val="60000"/>
              <a:buFont typeface="Wingdings" pitchFamily="2" charset="2"/>
              <a:buChar char="v"/>
            </a:pPr>
            <a:endParaRPr lang="en-ZA" sz="1800" dirty="0">
              <a:latin typeface="Calibri" pitchFamily="34" charset="0"/>
              <a:cs typeface="Calibri" pitchFamily="34" charset="0"/>
            </a:endParaRPr>
          </a:p>
          <a:p>
            <a:pPr>
              <a:buClr>
                <a:srgbClr val="006600"/>
              </a:buClr>
              <a:buSzPct val="60000"/>
              <a:buFont typeface="Wingdings" pitchFamily="2" charset="2"/>
              <a:buChar char="v"/>
            </a:pPr>
            <a:endParaRPr lang="en-ZA" sz="1800" dirty="0" smtClean="0">
              <a:latin typeface="Calibri" pitchFamily="34" charset="0"/>
              <a:cs typeface="Calibri" pitchFamily="34" charset="0"/>
            </a:endParaRPr>
          </a:p>
          <a:p>
            <a:pPr marL="0" indent="0">
              <a:buClr>
                <a:srgbClr val="006600"/>
              </a:buClr>
              <a:buSzPct val="60000"/>
              <a:buNone/>
            </a:pPr>
            <a:endParaRPr lang="en-ZA" sz="1800" dirty="0">
              <a:latin typeface="Calibri" pitchFamily="34" charset="0"/>
              <a:cs typeface="Arial" pitchFamily="34" charset="0"/>
            </a:endParaRPr>
          </a:p>
        </p:txBody>
      </p:sp>
      <p:sp>
        <p:nvSpPr>
          <p:cNvPr id="3" name="Slide Number Placeholder 2"/>
          <p:cNvSpPr>
            <a:spLocks noGrp="1"/>
          </p:cNvSpPr>
          <p:nvPr>
            <p:ph type="sldNum" sz="quarter" idx="12"/>
          </p:nvPr>
        </p:nvSpPr>
        <p:spPr>
          <a:xfrm>
            <a:off x="6156176" y="6381328"/>
            <a:ext cx="2592288" cy="365125"/>
          </a:xfrm>
        </p:spPr>
        <p:txBody>
          <a:bodyPr/>
          <a:lstStyle/>
          <a:p>
            <a:fld id="{1CE6738C-8955-4CF1-A256-1C49941BBB03}" type="slidenum">
              <a:rPr lang="en-ZA" smtClean="0">
                <a:solidFill>
                  <a:prstClr val="black">
                    <a:tint val="75000"/>
                  </a:prstClr>
                </a:solidFill>
              </a:rPr>
              <a:pPr/>
              <a:t>9</a:t>
            </a:fld>
            <a:endParaRPr lang="en-ZA" dirty="0">
              <a:solidFill>
                <a:prstClr val="black">
                  <a:tint val="75000"/>
                </a:prstClr>
              </a:solidFill>
            </a:endParaRPr>
          </a:p>
        </p:txBody>
      </p:sp>
      <p:sp>
        <p:nvSpPr>
          <p:cNvPr id="2" name="Rectangle 1"/>
          <p:cNvSpPr/>
          <p:nvPr/>
        </p:nvSpPr>
        <p:spPr>
          <a:xfrm>
            <a:off x="3995936" y="1116986"/>
            <a:ext cx="4993685" cy="4216539"/>
          </a:xfrm>
          <a:prstGeom prst="rect">
            <a:avLst/>
          </a:prstGeom>
        </p:spPr>
        <p:txBody>
          <a:bodyPr wrap="square">
            <a:spAutoFit/>
          </a:bodyPr>
          <a:lstStyle/>
          <a:p>
            <a:pPr algn="ctr">
              <a:buClr>
                <a:srgbClr val="006600"/>
              </a:buClr>
              <a:buSzPct val="60000"/>
            </a:pPr>
            <a:r>
              <a:rPr lang="en-ZA" sz="14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Some of the Performance </a:t>
            </a:r>
            <a:r>
              <a:rPr lang="en-ZA" sz="1400" b="1" dirty="0">
                <a:solidFill>
                  <a:prstClr val="black"/>
                </a:solidFill>
                <a:latin typeface="Tahoma" panose="020B0604030504040204" pitchFamily="34" charset="0"/>
                <a:ea typeface="Tahoma" panose="020B0604030504040204" pitchFamily="34" charset="0"/>
                <a:cs typeface="Tahoma" panose="020B0604030504040204" pitchFamily="34" charset="0"/>
              </a:rPr>
              <a:t>Highlights</a:t>
            </a:r>
          </a:p>
          <a:p>
            <a:pPr marL="285750" indent="-285750">
              <a:buClr>
                <a:srgbClr val="006600"/>
              </a:buClr>
              <a:buSzPct val="60000"/>
              <a:buFont typeface="Wingdings" panose="05000000000000000000" pitchFamily="2" charset="2"/>
              <a:buChar char="v"/>
            </a:pPr>
            <a:endParaRPr lang="en-GB"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Clr>
                <a:srgbClr val="006600"/>
              </a:buClr>
              <a:buSzPct val="60000"/>
              <a:buFont typeface="Wingdings" panose="05000000000000000000" pitchFamily="2" charset="2"/>
              <a:buChar char="v"/>
            </a:pPr>
            <a:r>
              <a:rPr lang="en-ZA" sz="1200" dirty="0" smtClean="0">
                <a:latin typeface="Tahoma" panose="020B0604030504040204" pitchFamily="34" charset="0"/>
                <a:ea typeface="Tahoma" panose="020B0604030504040204" pitchFamily="34" charset="0"/>
                <a:cs typeface="Tahoma" panose="020B0604030504040204" pitchFamily="34" charset="0"/>
              </a:rPr>
              <a:t>29 training needs analyses were conducted for public service institutions during the financial year</a:t>
            </a:r>
          </a:p>
          <a:p>
            <a:pPr marL="285750" indent="-285750">
              <a:buClr>
                <a:srgbClr val="006600"/>
              </a:buClr>
              <a:buSzPct val="60000"/>
              <a:buFont typeface="Wingdings" panose="05000000000000000000" pitchFamily="2" charset="2"/>
              <a:buChar char="v"/>
            </a:pPr>
            <a:endParaRPr lang="en-ZA" sz="12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Clr>
                <a:srgbClr val="006600"/>
              </a:buClr>
              <a:buSzPct val="60000"/>
              <a:buFont typeface="Wingdings" panose="05000000000000000000" pitchFamily="2" charset="2"/>
              <a:buChar char="v"/>
            </a:pPr>
            <a:r>
              <a:rPr lang="en-ZA"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63 quality </a:t>
            </a:r>
            <a:r>
              <a:rPr lang="en-ZA" sz="1200" dirty="0">
                <a:solidFill>
                  <a:prstClr val="black"/>
                </a:solidFill>
                <a:latin typeface="Tahoma" panose="020B0604030504040204" pitchFamily="34" charset="0"/>
                <a:ea typeface="Tahoma" panose="020B0604030504040204" pitchFamily="34" charset="0"/>
                <a:cs typeface="Tahoma" panose="020B0604030504040204" pitchFamily="34" charset="0"/>
              </a:rPr>
              <a:t>evaluations have been carried out and </a:t>
            </a:r>
            <a:r>
              <a:rPr lang="en-ZA"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4 Application of Learning studies were undertaken</a:t>
            </a:r>
          </a:p>
          <a:p>
            <a:pPr marL="285750" lvl="1" indent="-285750">
              <a:buClr>
                <a:srgbClr val="006600"/>
              </a:buClr>
              <a:buSzPct val="60000"/>
              <a:buFont typeface="Wingdings" panose="05000000000000000000" pitchFamily="2" charset="2"/>
              <a:buChar char="v"/>
            </a:pP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marL="285750" lvl="1" indent="-285750">
              <a:buClr>
                <a:srgbClr val="006600"/>
              </a:buClr>
              <a:buSzPct val="60000"/>
              <a:buFont typeface="Wingdings" panose="05000000000000000000" pitchFamily="2" charset="2"/>
              <a:buChar char="v"/>
            </a:pPr>
            <a:r>
              <a:rPr lang="en-GB" sz="1200" dirty="0" smtClean="0">
                <a:latin typeface="Tahoma" panose="020B0604030504040204" pitchFamily="34" charset="0"/>
                <a:ea typeface="Tahoma" panose="020B0604030504040204" pitchFamily="34" charset="0"/>
                <a:cs typeface="Tahoma" panose="020B0604030504040204" pitchFamily="34" charset="0"/>
              </a:rPr>
              <a:t>12 MOAs were entered into with the government departments and public sector institutions in order for the NSG to provide training </a:t>
            </a:r>
            <a:endParaRPr lang="en-ZA" sz="1200" dirty="0">
              <a:latin typeface="Tahoma" panose="020B0604030504040204" pitchFamily="34" charset="0"/>
              <a:ea typeface="Tahoma" panose="020B0604030504040204" pitchFamily="34" charset="0"/>
              <a:cs typeface="Tahoma" panose="020B0604030504040204" pitchFamily="34" charset="0"/>
            </a:endParaRPr>
          </a:p>
          <a:p>
            <a:pPr marL="285750" lvl="1" indent="-285750">
              <a:buClr>
                <a:srgbClr val="006600"/>
              </a:buClr>
              <a:buSzPct val="60000"/>
              <a:buFont typeface="Wingdings" panose="05000000000000000000" pitchFamily="2" charset="2"/>
              <a:buChar char="v"/>
            </a:pP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marL="285750" lvl="1" indent="-285750">
              <a:buClr>
                <a:srgbClr val="006600"/>
              </a:buClr>
              <a:buSzPct val="60000"/>
              <a:buFont typeface="Wingdings" panose="05000000000000000000" pitchFamily="2" charset="2"/>
              <a:buChar char="v"/>
            </a:pPr>
            <a:r>
              <a:rPr lang="en-GB" sz="1200" dirty="0" smtClean="0">
                <a:latin typeface="Tahoma" panose="020B0604030504040204" pitchFamily="34" charset="0"/>
                <a:ea typeface="Tahoma" panose="020B0604030504040204" pitchFamily="34" charset="0"/>
                <a:cs typeface="Tahoma" panose="020B0604030504040204" pitchFamily="34" charset="0"/>
              </a:rPr>
              <a:t>The NSG piloted the Executive Induction Programme (EIP), developed for salary levels 15 &amp; 16 in the public service</a:t>
            </a:r>
          </a:p>
          <a:p>
            <a:pPr marL="285750" lvl="1" indent="-285750">
              <a:buClr>
                <a:srgbClr val="006600"/>
              </a:buClr>
              <a:buSzPct val="60000"/>
              <a:buFont typeface="Wingdings" panose="05000000000000000000" pitchFamily="2" charset="2"/>
              <a:buChar char="v"/>
            </a:pPr>
            <a:endParaRPr lang="en-GB" sz="1200"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lvl="1" indent="-285750">
              <a:buClr>
                <a:srgbClr val="006600"/>
              </a:buClr>
              <a:buSzPct val="60000"/>
              <a:buFont typeface="Wingdings" panose="05000000000000000000" pitchFamily="2" charset="2"/>
              <a:buChar char="v"/>
            </a:pPr>
            <a:r>
              <a:rPr lang="en-GB"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6 NSG courses were developed/ reviewed and 10 courses were quality assured </a:t>
            </a:r>
          </a:p>
          <a:p>
            <a:pPr marL="285750" lvl="1" indent="-285750">
              <a:buClr>
                <a:srgbClr val="006600"/>
              </a:buClr>
              <a:buSzPct val="60000"/>
              <a:buFont typeface="Wingdings" panose="05000000000000000000" pitchFamily="2" charset="2"/>
              <a:buChar char="v"/>
            </a:pPr>
            <a:endParaRPr lang="en-GB"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lvl="1" indent="-285750">
              <a:buClr>
                <a:srgbClr val="006600"/>
              </a:buClr>
              <a:buSzPct val="60000"/>
              <a:buFont typeface="Wingdings" panose="05000000000000000000" pitchFamily="2" charset="2"/>
              <a:buChar char="v"/>
            </a:pPr>
            <a:r>
              <a:rPr lang="en-GB"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NSG developed open online courses to support self-paced learning, registering more than 4 000 learners in MPC, PILLIR &amp; Ethics in Public Service</a:t>
            </a:r>
            <a:endParaRPr lang="en-ZA" sz="1400" dirty="0">
              <a:solidFill>
                <a:prstClr val="black"/>
              </a:solidFill>
              <a:ea typeface="Tahoma" panose="020B0604030504040204" pitchFamily="34" charset="0"/>
              <a:cs typeface="Tahoma" panose="020B0604030504040204" pitchFamily="34" charset="0"/>
            </a:endParaRPr>
          </a:p>
          <a:p>
            <a:pPr marL="285750" indent="-285750">
              <a:buClr>
                <a:srgbClr val="006600"/>
              </a:buClr>
              <a:buSzPct val="60000"/>
              <a:buFont typeface="Wingdings" panose="05000000000000000000" pitchFamily="2" charset="2"/>
              <a:buChar char="v"/>
            </a:pPr>
            <a:endParaRPr lang="en-ZA" sz="1400" dirty="0">
              <a:solidFill>
                <a:prstClr val="black"/>
              </a:solidFill>
            </a:endParaRPr>
          </a:p>
          <a:p>
            <a:pPr marL="285750" indent="-285750">
              <a:buClr>
                <a:srgbClr val="006600"/>
              </a:buClr>
              <a:buSzPct val="60000"/>
              <a:buFont typeface="Wingdings" panose="05000000000000000000" pitchFamily="2" charset="2"/>
              <a:buChar char="v"/>
            </a:pPr>
            <a:endParaRPr lang="en-ZA" sz="1200"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xmlns="" val="1033211169"/>
              </p:ext>
            </p:extLst>
          </p:nvPr>
        </p:nvGraphicFramePr>
        <p:xfrm>
          <a:off x="323528" y="1281415"/>
          <a:ext cx="3960440"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51520" y="5087303"/>
            <a:ext cx="4248472" cy="738664"/>
          </a:xfrm>
          <a:prstGeom prst="rect">
            <a:avLst/>
          </a:prstGeom>
        </p:spPr>
        <p:txBody>
          <a:bodyPr wrap="square">
            <a:spAutoFit/>
          </a:bodyPr>
          <a:lstStyle/>
          <a:p>
            <a:pPr marR="551180">
              <a:tabLst>
                <a:tab pos="457200" algn="l"/>
              </a:tabLst>
            </a:pPr>
            <a:r>
              <a:rPr lang="en-ZA" sz="1400" dirty="0" smtClean="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Programme 2 had 19 targets planned, 17 targets were achieved whilst 2 targets were not achieved </a:t>
            </a:r>
            <a:endParaRPr lang="en-ZA" sz="1400"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823142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11259</TotalTime>
  <Words>1828</Words>
  <Application>Microsoft Office PowerPoint</Application>
  <PresentationFormat>On-screen Show (4:3)</PresentationFormat>
  <Paragraphs>474</Paragraphs>
  <Slides>24</Slides>
  <Notes>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Presentation to National HRD Managers (22 November 2013)</vt:lpstr>
      <vt:lpstr>1_Presentation to National HRD Managers (22 November 2013)</vt:lpstr>
      <vt:lpstr>National School of Government Annual Report 2016/17 :  A presentation to the Portfolio Committee </vt:lpstr>
      <vt:lpstr>Outline of Presentation</vt:lpstr>
      <vt:lpstr>Key Message </vt:lpstr>
      <vt:lpstr>ANNUAL PERFORMANCE FOR  PROGRAMME 1 (ADMINISTRATION)</vt:lpstr>
      <vt:lpstr>Annual Performance for Programme 1 </vt:lpstr>
      <vt:lpstr>Performance Targets not Achieved for Programme 1</vt:lpstr>
      <vt:lpstr>MPAT Score Performance Trend 2014-2016</vt:lpstr>
      <vt:lpstr>ANNUAL PERFORMANCE FOR  PROGRAMME 2 (PUBLIC SECTOR ORGANISATIONAL AND STAFF DEVELOPMENT)</vt:lpstr>
      <vt:lpstr>Fourth Quarter Performance for Programme 2</vt:lpstr>
      <vt:lpstr>Performance Targets not Achieved for Programme 2</vt:lpstr>
      <vt:lpstr>Training Delivery: Per Stream</vt:lpstr>
      <vt:lpstr>FINANCIAL PERFORMANCE</vt:lpstr>
      <vt:lpstr>Financial Performance </vt:lpstr>
      <vt:lpstr>Vote Account</vt:lpstr>
      <vt:lpstr>Financial Performance </vt:lpstr>
      <vt:lpstr>Trading Account</vt:lpstr>
      <vt:lpstr>Training Trading Account Debtors</vt:lpstr>
      <vt:lpstr>HUMAN RESOURCE OVERSIGHT </vt:lpstr>
      <vt:lpstr>Vacancy Rate</vt:lpstr>
      <vt:lpstr>Employment Equity</vt:lpstr>
      <vt:lpstr>CORPORATE GOVERNANCE</vt:lpstr>
      <vt:lpstr>Corporate Governance </vt:lpstr>
      <vt:lpstr>Conclusion </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National School of Government: Requirements for the Enterprise Architecture</dc:title>
  <dc:creator>Dino Poonsamy</dc:creator>
  <cp:lastModifiedBy>PUMZA</cp:lastModifiedBy>
  <cp:revision>373</cp:revision>
  <cp:lastPrinted>2017-09-20T10:48:25Z</cp:lastPrinted>
  <dcterms:created xsi:type="dcterms:W3CDTF">2013-12-04T07:03:32Z</dcterms:created>
  <dcterms:modified xsi:type="dcterms:W3CDTF">2017-10-12T11:29:37Z</dcterms:modified>
</cp:coreProperties>
</file>