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70" r:id="rId5"/>
    <p:sldId id="271" r:id="rId6"/>
    <p:sldId id="272" r:id="rId7"/>
    <p:sldId id="273" r:id="rId8"/>
    <p:sldId id="269" r:id="rId9"/>
    <p:sldId id="27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DFF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409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7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1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47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573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0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64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0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76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4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58E2-D4D2-F545-8045-57106CF7284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5CA5-5CBA-DF4F-B1B0-7A8AA507C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186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758"/>
            <a:ext cx="7772400" cy="9877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LITIGATION COSTS PRESENTATION: PORTFOLIO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951534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OCTOBER 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1491" y="5012200"/>
            <a:ext cx="3445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</a:rPr>
              <a:t>Legal Authorisations and Compliance Inspectorate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82587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957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50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LITIGATION REPORT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9584"/>
            <a:ext cx="8229600" cy="486162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The nature of the Department’s work is that when parties are dissatisfied with an outcome of a particular process (authorization/ permit application/ legislative provision, and so forth) it gives rise to litigation. (Developers, NGO’s, interested parties are usual litigants).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The attached 60 page report that was submitted to the Committee contains a brief </a:t>
            </a:r>
            <a:r>
              <a:rPr lang="en-US" sz="2200" dirty="0"/>
              <a:t>description of </a:t>
            </a:r>
            <a:r>
              <a:rPr lang="en-US" sz="2200" dirty="0" smtClean="0"/>
              <a:t>the litigation matters </a:t>
            </a:r>
            <a:r>
              <a:rPr lang="en-US" sz="2200" dirty="0"/>
              <a:t>and the </a:t>
            </a:r>
            <a:r>
              <a:rPr lang="en-US" sz="2200" dirty="0" smtClean="0"/>
              <a:t>costs attached thereto (parties, brief description of the issues, etc). The Department has additionally submitted a break-down of costs per Branch.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The number </a:t>
            </a:r>
            <a:r>
              <a:rPr lang="en-US" sz="2200" dirty="0"/>
              <a:t>of cases </a:t>
            </a:r>
            <a:r>
              <a:rPr lang="en-US" sz="2200" dirty="0" smtClean="0"/>
              <a:t>that were dealt </a:t>
            </a:r>
            <a:r>
              <a:rPr lang="en-US" sz="2200" dirty="0"/>
              <a:t>with during the period </a:t>
            </a:r>
            <a:r>
              <a:rPr lang="en-US" sz="2200" dirty="0" smtClean="0"/>
              <a:t>1 April </a:t>
            </a:r>
            <a:r>
              <a:rPr lang="en-US" sz="2200" dirty="0"/>
              <a:t>2016 to </a:t>
            </a:r>
            <a:r>
              <a:rPr lang="en-US" sz="2200" dirty="0" smtClean="0"/>
              <a:t>30 September 2017 is 167 (inclusive of historical matters).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2390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LITIGATION REPORT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4114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The first part of the report deals with 106 </a:t>
            </a:r>
            <a:r>
              <a:rPr lang="en-US" sz="2300" dirty="0" smtClean="0"/>
              <a:t>applications (notices of motion) </a:t>
            </a:r>
            <a:r>
              <a:rPr lang="en-US" sz="2300" dirty="0"/>
              <a:t>of which </a:t>
            </a:r>
            <a:r>
              <a:rPr lang="en-US" sz="2300" b="1" dirty="0" smtClean="0"/>
              <a:t>ONLY 3 (THREE) </a:t>
            </a:r>
            <a:r>
              <a:rPr lang="en-US" sz="2300" b="1" dirty="0"/>
              <a:t>matters were </a:t>
            </a:r>
            <a:r>
              <a:rPr lang="en-US" sz="2300" b="1" dirty="0" smtClean="0"/>
              <a:t>initiated </a:t>
            </a:r>
            <a:r>
              <a:rPr lang="en-US" sz="2300" b="1" dirty="0"/>
              <a:t>by the Department. </a:t>
            </a:r>
            <a:r>
              <a:rPr lang="en-US" sz="2300" dirty="0"/>
              <a:t>The other 103 </a:t>
            </a:r>
            <a:r>
              <a:rPr lang="en-US" sz="2300" dirty="0" smtClean="0"/>
              <a:t>were applications  </a:t>
            </a:r>
            <a:r>
              <a:rPr lang="en-US" sz="2300" dirty="0"/>
              <a:t>instituted against the </a:t>
            </a:r>
            <a:r>
              <a:rPr lang="en-US" sz="2300" dirty="0" smtClean="0"/>
              <a:t>Department (Department = Respondent)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The second part of the report deals with monetary claims </a:t>
            </a:r>
            <a:r>
              <a:rPr lang="en-US" sz="2300" dirty="0">
                <a:solidFill>
                  <a:srgbClr val="000000"/>
                </a:solidFill>
                <a:ea typeface="Calibri" panose="020F0502020204030204" pitchFamily="34" charset="0"/>
                <a:cs typeface="Cambria Math" panose="02040503050406030204" pitchFamily="18" charset="0"/>
              </a:rPr>
              <a:t>(contractual disputes; employees involved in accidents; salary </a:t>
            </a:r>
            <a:r>
              <a:rPr lang="en-US" sz="2300" dirty="0" smtClean="0">
                <a:solidFill>
                  <a:srgbClr val="000000"/>
                </a:solidFill>
                <a:ea typeface="Calibri" panose="020F0502020204030204" pitchFamily="34" charset="0"/>
                <a:cs typeface="Cambria Math" panose="02040503050406030204" pitchFamily="18" charset="0"/>
              </a:rPr>
              <a:t>over-payments and so forth)</a:t>
            </a:r>
            <a:endParaRPr lang="en-US" sz="23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 smtClean="0"/>
              <a:t>The </a:t>
            </a:r>
            <a:r>
              <a:rPr lang="en-US" sz="2300" dirty="0"/>
              <a:t>Litigation Report </a:t>
            </a:r>
            <a:r>
              <a:rPr lang="en-US" sz="2300" dirty="0" smtClean="0"/>
              <a:t>further reflects payments that were processed for the period 1 April 2016 to 30 September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3682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LITIGATION REPORT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41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Total Litigation costs paid until 30 September 2017 (18 </a:t>
            </a:r>
            <a:r>
              <a:rPr lang="en-US" sz="2400" dirty="0" smtClean="0"/>
              <a:t>months) amount to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R11,269,995.19</a:t>
            </a:r>
            <a:r>
              <a:rPr lang="en-US" sz="2400" dirty="0" smtClean="0"/>
              <a:t> (This amount includes monetary claims)</a:t>
            </a:r>
            <a:endParaRPr lang="en-US" sz="24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Payments are made in accordance with the invoices that were received from the State Attorneys’ offices. A nil balance on the attached report is due to the fact that we have not yet received an invoice.  These costs are accordingly still to be paid.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6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LITIGATION REPORT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41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It should be noted that the litigation costs </a:t>
            </a:r>
            <a:r>
              <a:rPr lang="en-US" sz="2400" dirty="0" smtClean="0"/>
              <a:t>related to </a:t>
            </a:r>
            <a:r>
              <a:rPr lang="en-US" sz="2400" dirty="0"/>
              <a:t>a matter are not necessarily paid in the same financial year that the matter arose. Costs are </a:t>
            </a:r>
            <a:r>
              <a:rPr lang="en-US" sz="2400" dirty="0" smtClean="0"/>
              <a:t>often paid </a:t>
            </a:r>
            <a:r>
              <a:rPr lang="en-US" sz="2400" dirty="0"/>
              <a:t>at a </a:t>
            </a:r>
            <a:r>
              <a:rPr lang="en-US" sz="2400" dirty="0" smtClean="0"/>
              <a:t>much later </a:t>
            </a:r>
            <a:r>
              <a:rPr lang="en-US" sz="2400" dirty="0"/>
              <a:t>stage. The State Attorney pays the legal costs to Counsel and </a:t>
            </a:r>
            <a:r>
              <a:rPr lang="en-US" sz="2400" dirty="0" smtClean="0"/>
              <a:t>then claims </a:t>
            </a:r>
            <a:r>
              <a:rPr lang="en-US" sz="2400" dirty="0"/>
              <a:t>the amounts back from Departments via the National Department of Justice and Constitutional Development. </a:t>
            </a:r>
            <a:endParaRPr lang="en-US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Costs </a:t>
            </a:r>
            <a:r>
              <a:rPr lang="en-US" sz="2400" dirty="0"/>
              <a:t>awarded to the Department are paid into the National Revenue Fund.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62582" y="2488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45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LITIGATION REPORT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41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Previously litigation costs were not separated according to the relevant cases and a globular amount for litigation was reflected in the financial statements.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From the 2016/2017 financial year, the Directorate Litigation within the Department implemented a system of allocating payments according to the relevant litigation matter.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2582" y="2488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162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Litigation Costs for the previous financial years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375"/>
            <a:ext cx="8229600" cy="3860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Historical Legal Costs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2013/2014 financial year: R6 489 328.33</a:t>
            </a:r>
          </a:p>
          <a:p>
            <a:r>
              <a:rPr lang="en-US" sz="2400" dirty="0"/>
              <a:t>2014/2015 financial year:R3 528 234.13</a:t>
            </a:r>
          </a:p>
          <a:p>
            <a:r>
              <a:rPr lang="en-US" sz="2400" dirty="0"/>
              <a:t>2015/2016 financial year: R4 092 942.66</a:t>
            </a:r>
          </a:p>
          <a:p>
            <a:r>
              <a:rPr lang="en-US" sz="2400" dirty="0"/>
              <a:t>2016/2017 financial year: R7 970 862.66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62582" y="2488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42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C31"/>
                </a:solidFill>
              </a:rPr>
              <a:t>BROAD CATEGORISATION OF LITIGATION MATTERS: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8012296"/>
              </p:ext>
            </p:extLst>
          </p:nvPr>
        </p:nvGraphicFramePr>
        <p:xfrm>
          <a:off x="752354" y="1585730"/>
          <a:ext cx="7503032" cy="4641447"/>
        </p:xfrm>
        <a:graphic>
          <a:graphicData uri="http://schemas.openxmlformats.org/drawingml/2006/table">
            <a:tbl>
              <a:tblPr firstRow="1" firstCol="1" bandRow="1"/>
              <a:tblGrid>
                <a:gridCol w="4184847"/>
                <a:gridCol w="1877764"/>
                <a:gridCol w="1440421"/>
              </a:tblGrid>
              <a:tr h="479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MATTERS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AMOUNTS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Biodiversity and Conservation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R109 881.00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Chemical and Waste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R1 681 110.84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Chief Operating Officer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R547 863.50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Climate Change and Air Quality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R270 553.00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Programmes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R2 128 581.40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Legal Authorisations and Compliance Inspectorate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 </a:t>
                      </a:r>
                      <a:r>
                        <a:rPr lang="en-US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en-US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263.12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Oceans and Coasts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Monetary claims against the Department(contractual disputes; employees involved in accidents; salary over payments)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R198 742.33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240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6C31"/>
                </a:solidFill>
              </a:rPr>
              <a:t>Earthlife</a:t>
            </a:r>
            <a:r>
              <a:rPr lang="en-US" dirty="0">
                <a:solidFill>
                  <a:srgbClr val="006C31"/>
                </a:solidFill>
              </a:rPr>
              <a:t> Africa </a:t>
            </a:r>
            <a:r>
              <a:rPr lang="en-US" dirty="0" err="1">
                <a:solidFill>
                  <a:srgbClr val="006C31"/>
                </a:solidFill>
              </a:rPr>
              <a:t>Jhb</a:t>
            </a:r>
            <a:r>
              <a:rPr lang="en-US">
                <a:solidFill>
                  <a:srgbClr val="006C31"/>
                </a:solidFill>
              </a:rPr>
              <a:t> </a:t>
            </a:r>
            <a:r>
              <a:rPr lang="en-US" dirty="0" err="1">
                <a:solidFill>
                  <a:srgbClr val="006C31"/>
                </a:solidFill>
              </a:rPr>
              <a:t>v</a:t>
            </a:r>
            <a:r>
              <a:rPr lang="en-US" smtClean="0">
                <a:solidFill>
                  <a:srgbClr val="006C31"/>
                </a:solidFill>
              </a:rPr>
              <a:t>s </a:t>
            </a:r>
            <a:r>
              <a:rPr lang="en-US" dirty="0">
                <a:solidFill>
                  <a:srgbClr val="006C31"/>
                </a:solidFill>
              </a:rPr>
              <a:t>Min of DEA and 6 Others(</a:t>
            </a:r>
            <a:r>
              <a:rPr lang="en-US" dirty="0" err="1">
                <a:solidFill>
                  <a:srgbClr val="006C31"/>
                </a:solidFill>
              </a:rPr>
              <a:t>Thabametsi</a:t>
            </a:r>
            <a:r>
              <a:rPr lang="en-US" dirty="0">
                <a:solidFill>
                  <a:srgbClr val="006C31"/>
                </a:solidFill>
              </a:rPr>
              <a:t>)costs: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41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The current litigation costs that the Department has paid for this matter to date is R407 575.00.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Department of Justice has advised us that they have paid an amount of R 1 </a:t>
            </a:r>
            <a:r>
              <a:rPr lang="en-US" sz="2400" dirty="0" smtClean="0"/>
              <a:t>004 918.00 </a:t>
            </a:r>
            <a:r>
              <a:rPr lang="en-US" sz="2400" dirty="0"/>
              <a:t>to date as fees for Counsel employed by the Department.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have not received the bill of costs from the Applicant as yet. We estimate their costs to be in the region of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R2 </a:t>
            </a:r>
            <a:r>
              <a:rPr lang="en-US" sz="2400" dirty="0"/>
              <a:t>009 836.00.</a:t>
            </a:r>
            <a:endParaRPr lang="en-ZA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62582" y="2488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04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629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LITIGATION COSTS PRESENTATION: PORTFOLIO COMMITTEE</vt:lpstr>
      <vt:lpstr>LITIGATION REPORT</vt:lpstr>
      <vt:lpstr>LITIGATION REPORT</vt:lpstr>
      <vt:lpstr>LITIGATION REPORT</vt:lpstr>
      <vt:lpstr>LITIGATION REPORT</vt:lpstr>
      <vt:lpstr>LITIGATION REPORT</vt:lpstr>
      <vt:lpstr>Litigation Costs for the previous financial years</vt:lpstr>
      <vt:lpstr>BROAD CATEGORISATION OF LITIGATION MATTERS:</vt:lpstr>
      <vt:lpstr>Earthlife Africa Jhb vs Min of DEA and 6 Others(Thabametsi)costs:</vt:lpstr>
      <vt:lpstr>Slide 10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59</cp:revision>
  <dcterms:created xsi:type="dcterms:W3CDTF">2014-01-14T11:52:39Z</dcterms:created>
  <dcterms:modified xsi:type="dcterms:W3CDTF">2017-10-11T10:39:39Z</dcterms:modified>
</cp:coreProperties>
</file>