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4"/>
  </p:notesMasterIdLst>
  <p:sldIdLst>
    <p:sldId id="256" r:id="rId2"/>
    <p:sldId id="257" r:id="rId3"/>
    <p:sldId id="388" r:id="rId4"/>
    <p:sldId id="300" r:id="rId5"/>
    <p:sldId id="387" r:id="rId6"/>
    <p:sldId id="307" r:id="rId7"/>
    <p:sldId id="386" r:id="rId8"/>
    <p:sldId id="301" r:id="rId9"/>
    <p:sldId id="368" r:id="rId10"/>
    <p:sldId id="326" r:id="rId11"/>
    <p:sldId id="331" r:id="rId12"/>
    <p:sldId id="379" r:id="rId13"/>
    <p:sldId id="333" r:id="rId14"/>
    <p:sldId id="334" r:id="rId15"/>
    <p:sldId id="360" r:id="rId16"/>
    <p:sldId id="332" r:id="rId17"/>
    <p:sldId id="325" r:id="rId18"/>
    <p:sldId id="336" r:id="rId19"/>
    <p:sldId id="338" r:id="rId20"/>
    <p:sldId id="380" r:id="rId21"/>
    <p:sldId id="339" r:id="rId22"/>
    <p:sldId id="340" r:id="rId23"/>
    <p:sldId id="341" r:id="rId24"/>
    <p:sldId id="337" r:id="rId25"/>
    <p:sldId id="327" r:id="rId26"/>
    <p:sldId id="344" r:id="rId27"/>
    <p:sldId id="342" r:id="rId28"/>
    <p:sldId id="343" r:id="rId29"/>
    <p:sldId id="346" r:id="rId30"/>
    <p:sldId id="328" r:id="rId31"/>
    <p:sldId id="347" r:id="rId32"/>
    <p:sldId id="348" r:id="rId33"/>
    <p:sldId id="372" r:id="rId34"/>
    <p:sldId id="370" r:id="rId35"/>
    <p:sldId id="329" r:id="rId36"/>
    <p:sldId id="353" r:id="rId37"/>
    <p:sldId id="302" r:id="rId38"/>
    <p:sldId id="309" r:id="rId39"/>
    <p:sldId id="321" r:id="rId40"/>
    <p:sldId id="349" r:id="rId41"/>
    <p:sldId id="374" r:id="rId42"/>
    <p:sldId id="375" r:id="rId43"/>
    <p:sldId id="376" r:id="rId44"/>
    <p:sldId id="323" r:id="rId45"/>
    <p:sldId id="315" r:id="rId46"/>
    <p:sldId id="316" r:id="rId47"/>
    <p:sldId id="389" r:id="rId48"/>
    <p:sldId id="317" r:id="rId49"/>
    <p:sldId id="318" r:id="rId50"/>
    <p:sldId id="319" r:id="rId51"/>
    <p:sldId id="367" r:id="rId52"/>
    <p:sldId id="281" r:id="rId53"/>
  </p:sldIdLst>
  <p:sldSz cx="24384000" cy="13716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Pretorius" initials="PP" lastIdx="7" clrIdx="0">
    <p:extLst>
      <p:ext uri="{19B8F6BF-5375-455C-9EA6-DF929625EA0E}">
        <p15:presenceInfo xmlns:p15="http://schemas.microsoft.com/office/powerpoint/2012/main" xmlns="" userId="S-1-5-21-3533553457-421781099-1673888754-1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2740" autoAdjust="0"/>
  </p:normalViewPr>
  <p:slideViewPr>
    <p:cSldViewPr snapToGrid="0">
      <p:cViewPr varScale="1">
        <p:scale>
          <a:sx n="54" d="100"/>
          <a:sy n="54" d="100"/>
        </p:scale>
        <p:origin x="-696" y="-78"/>
      </p:cViewPr>
      <p:guideLst>
        <p:guide orient="horz" pos="4320"/>
        <p:guide pos="76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4.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2400" dirty="0">
                <a:latin typeface="Arial" panose="020B0604020202020204" pitchFamily="34" charset="0"/>
                <a:cs typeface="Arial" panose="020B0604020202020204" pitchFamily="34" charset="0"/>
              </a:rPr>
              <a:t>2016/17 Expenditure </a:t>
            </a:r>
            <a:r>
              <a:rPr lang="en-ZA" sz="2400" dirty="0" smtClean="0">
                <a:latin typeface="Arial" panose="020B0604020202020204" pitchFamily="34" charset="0"/>
                <a:cs typeface="Arial" panose="020B0604020202020204" pitchFamily="34" charset="0"/>
              </a:rPr>
              <a:t>– Goods and Services main </a:t>
            </a:r>
            <a:r>
              <a:rPr lang="en-ZA" sz="2400" dirty="0">
                <a:latin typeface="Arial" panose="020B0604020202020204" pitchFamily="34" charset="0"/>
                <a:cs typeface="Arial" panose="020B0604020202020204" pitchFamily="34" charset="0"/>
              </a:rPr>
              <a:t>cost </a:t>
            </a:r>
            <a:r>
              <a:rPr lang="en-ZA" sz="2400" dirty="0" smtClean="0">
                <a:latin typeface="Arial" panose="020B0604020202020204" pitchFamily="34" charset="0"/>
                <a:cs typeface="Arial" panose="020B0604020202020204" pitchFamily="34" charset="0"/>
              </a:rPr>
              <a:t>drivers </a:t>
            </a:r>
            <a:endParaRPr lang="en-ZA" sz="2400" dirty="0">
              <a:latin typeface="Arial" panose="020B0604020202020204" pitchFamily="34" charset="0"/>
              <a:cs typeface="Arial" panose="020B0604020202020204" pitchFamily="34" charset="0"/>
            </a:endParaRPr>
          </a:p>
        </c:rich>
      </c:tx>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E24-489B-880D-A6F00ED8055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E24-489B-880D-A6F00ED8055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E24-489B-880D-A6F00ED8055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E24-489B-880D-A6F00ED8055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E24-489B-880D-A6F00ED80552}"/>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Sheet2!$H$23:$H$27</c:f>
              <c:strCache>
                <c:ptCount val="5"/>
                <c:pt idx="0">
                  <c:v>National Income Dynamics Study</c:v>
                </c:pt>
                <c:pt idx="1">
                  <c:v>Travel / subsistence / Fleet services</c:v>
                </c:pt>
                <c:pt idx="2">
                  <c:v>Computer services</c:v>
                </c:pt>
                <c:pt idx="3">
                  <c:v>Consultants / Professional services</c:v>
                </c:pt>
                <c:pt idx="4">
                  <c:v>Other</c:v>
                </c:pt>
              </c:strCache>
            </c:strRef>
          </c:cat>
          <c:val>
            <c:numRef>
              <c:f>Sheet2!$I$23:$I$27</c:f>
              <c:numCache>
                <c:formatCode>#\ ###_ ;\ \(#\ ###\)\ ;"-";</c:formatCode>
                <c:ptCount val="5"/>
                <c:pt idx="0">
                  <c:v>40776</c:v>
                </c:pt>
                <c:pt idx="1">
                  <c:v>36377</c:v>
                </c:pt>
                <c:pt idx="2">
                  <c:v>24506</c:v>
                </c:pt>
                <c:pt idx="3">
                  <c:v>20815</c:v>
                </c:pt>
                <c:pt idx="4">
                  <c:v>43938</c:v>
                </c:pt>
              </c:numCache>
            </c:numRef>
          </c:val>
          <c:extLst xmlns:c16r2="http://schemas.microsoft.com/office/drawing/2015/06/chart">
            <c:ext xmlns:c16="http://schemas.microsoft.com/office/drawing/2014/chart" uri="{C3380CC4-5D6E-409C-BE32-E72D297353CC}">
              <c16:uniqueId val="{0000000A-FE24-489B-880D-A6F00ED80552}"/>
            </c:ext>
          </c:extLst>
        </c:ser>
        <c:dLbls>
          <c:showPercent val="1"/>
        </c:dLbls>
        <c:firstSliceAng val="0"/>
      </c:pieChart>
      <c:spPr>
        <a:noFill/>
        <a:ln>
          <a:noFill/>
        </a:ln>
        <a:effectLst/>
      </c:spPr>
    </c:plotArea>
    <c:legend>
      <c:legendPos val="r"/>
      <c:layout>
        <c:manualLayout>
          <c:xMode val="edge"/>
          <c:yMode val="edge"/>
          <c:x val="0.73771136707755791"/>
          <c:y val="0.28382334017586336"/>
          <c:w val="0.25852038026317831"/>
          <c:h val="0.34462963530336926"/>
        </c:manualLayout>
      </c:layout>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07950" y="739775"/>
            <a:ext cx="6581775" cy="3703638"/>
          </a:xfrm>
          <a:prstGeom prst="rect">
            <a:avLst/>
          </a:prstGeom>
        </p:spPr>
        <p:txBody>
          <a:bodyPr/>
          <a:lstStyle/>
          <a:p>
            <a:endParaRPr dirty="0"/>
          </a:p>
        </p:txBody>
      </p:sp>
      <p:sp>
        <p:nvSpPr>
          <p:cNvPr id="111" name="Shape 111"/>
          <p:cNvSpPr>
            <a:spLocks noGrp="1"/>
          </p:cNvSpPr>
          <p:nvPr>
            <p:ph type="body" sz="quarter" idx="1"/>
          </p:nvPr>
        </p:nvSpPr>
        <p:spPr>
          <a:xfrm>
            <a:off x="906357" y="4689515"/>
            <a:ext cx="4984962" cy="4442698"/>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06358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92070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52814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2174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89027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56173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33782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44024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48890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34954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56600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99568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39685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95342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96962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64269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0950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36679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78990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7636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BG_SLIDES.jpg" descr="BG_SLIDES.jpg"/>
          <p:cNvPicPr>
            <a:picLocks noChangeAspect="1"/>
          </p:cNvPicPr>
          <p:nvPr/>
        </p:nvPicPr>
        <p:blipFill>
          <a:blip r:embed="rId2" cstate="print">
            <a:extLst/>
          </a:blip>
          <a:stretch>
            <a:fillRect/>
          </a:stretch>
        </p:blipFill>
        <p:spPr>
          <a:xfrm>
            <a:off x="0" y="0"/>
            <a:ext cx="24384000" cy="13716000"/>
          </a:xfrm>
          <a:prstGeom prst="rect">
            <a:avLst/>
          </a:prstGeom>
          <a:ln w="12700">
            <a:miter lim="400000"/>
          </a:ln>
        </p:spPr>
      </p:pic>
      <p:sp>
        <p:nvSpPr>
          <p:cNvPr id="13" name="Title Text"/>
          <p:cNvSpPr>
            <a:spLocks noGrp="1"/>
          </p:cNvSpPr>
          <p:nvPr>
            <p:ph type="title"/>
          </p:nvPr>
        </p:nvSpPr>
        <p:spPr>
          <a:xfrm>
            <a:off x="3048000" y="2244725"/>
            <a:ext cx="18288000" cy="4775202"/>
          </a:xfrm>
          <a:prstGeom prst="rect">
            <a:avLst/>
          </a:prstGeom>
        </p:spPr>
        <p:txBody>
          <a:bodyPr anchor="b"/>
          <a:lstStyle>
            <a:lvl1pPr algn="ctr">
              <a:defRPr sz="12000"/>
            </a:lvl1pPr>
          </a:lstStyle>
          <a:p>
            <a:r>
              <a:t>Title Text</a:t>
            </a:r>
          </a:p>
        </p:txBody>
      </p:sp>
      <p:sp>
        <p:nvSpPr>
          <p:cNvPr id="14" name="Body Level One…"/>
          <p:cNvSpPr>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3" name="Title Text"/>
          <p:cNvSpPr>
            <a:spLocks noGrp="1"/>
          </p:cNvSpPr>
          <p:nvPr>
            <p:ph type="title"/>
          </p:nvPr>
        </p:nvSpPr>
        <p:spPr>
          <a:prstGeom prst="rect">
            <a:avLst/>
          </a:prstGeom>
        </p:spPr>
        <p:txBody>
          <a:bodyPr/>
          <a:lstStyle>
            <a:lvl1pPr>
              <a:defRPr>
                <a:latin typeface="+mj-lt"/>
                <a:ea typeface="+mj-ea"/>
                <a:cs typeface="+mj-cs"/>
                <a:sym typeface="Calibri"/>
              </a:defRPr>
            </a:lvl1pPr>
          </a:lstStyle>
          <a:p>
            <a:r>
              <a:t>Title Text</a:t>
            </a:r>
          </a:p>
        </p:txBody>
      </p:sp>
      <p:sp>
        <p:nvSpPr>
          <p:cNvPr id="94" name="Body Level One…"/>
          <p:cNvSpPr>
            <a:spLocks noGrp="1"/>
          </p:cNvSpPr>
          <p:nvPr>
            <p:ph type="body" idx="1"/>
          </p:nvPr>
        </p:nvSpPr>
        <p:spPr>
          <a:prstGeom prst="rect">
            <a:avLst/>
          </a:prstGeom>
        </p:spPr>
        <p:txBody>
          <a:bodyPr/>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2" name="Title Text"/>
          <p:cNvSpPr>
            <a:spLocks noGrp="1"/>
          </p:cNvSpPr>
          <p:nvPr>
            <p:ph type="title"/>
          </p:nvPr>
        </p:nvSpPr>
        <p:spPr>
          <a:xfrm>
            <a:off x="17449800" y="730250"/>
            <a:ext cx="5257800" cy="11623676"/>
          </a:xfrm>
          <a:prstGeom prst="rect">
            <a:avLst/>
          </a:prstGeom>
        </p:spPr>
        <p:txBody>
          <a:bodyPr/>
          <a:lstStyle>
            <a:lvl1pPr>
              <a:defRPr>
                <a:latin typeface="+mj-lt"/>
                <a:ea typeface="+mj-ea"/>
                <a:cs typeface="+mj-cs"/>
                <a:sym typeface="Calibri"/>
              </a:defRPr>
            </a:lvl1pPr>
          </a:lstStyle>
          <a:p>
            <a:r>
              <a:t>Title Text</a:t>
            </a:r>
          </a:p>
        </p:txBody>
      </p:sp>
      <p:sp>
        <p:nvSpPr>
          <p:cNvPr id="103" name="Body Level One…"/>
          <p:cNvSpPr>
            <a:spLocks noGrp="1"/>
          </p:cNvSpPr>
          <p:nvPr>
            <p:ph type="body" idx="1"/>
          </p:nvPr>
        </p:nvSpPr>
        <p:spPr>
          <a:xfrm>
            <a:off x="1676400" y="730250"/>
            <a:ext cx="15468600" cy="11623676"/>
          </a:xfrm>
          <a:prstGeom prst="rect">
            <a:avLst/>
          </a:prstGeom>
        </p:spPr>
        <p:txBody>
          <a:bodyPr/>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676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2344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22160660" y="12800829"/>
            <a:ext cx="546941" cy="553994"/>
          </a:xfrm>
        </p:spPr>
        <p:txBody>
          <a:bodyPr/>
          <a:lstStyle/>
          <a:p>
            <a:fld id="{7EA138EF-7A79-4ACD-B2D2-17D6AD046733}" type="slidenum">
              <a:rPr lang="en-ZA" smtClean="0"/>
              <a:pPr/>
              <a:t>‹#›</a:t>
            </a:fld>
            <a:endParaRPr lang="en-ZA" dirty="0"/>
          </a:p>
        </p:txBody>
      </p:sp>
    </p:spTree>
    <p:extLst>
      <p:ext uri="{BB962C8B-B14F-4D97-AF65-F5344CB8AC3E}">
        <p14:creationId xmlns:p14="http://schemas.microsoft.com/office/powerpoint/2010/main" xmlns="" val="310726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a:spLocks noGrp="1"/>
          </p:cNvSpPr>
          <p:nvPr>
            <p:ph type="title"/>
          </p:nvPr>
        </p:nvSpPr>
        <p:spPr>
          <a:prstGeom prst="rect">
            <a:avLst/>
          </a:prstGeom>
        </p:spPr>
        <p:txBody>
          <a:bodyPr/>
          <a:lstStyle/>
          <a:p>
            <a:r>
              <a:t>Title Text</a:t>
            </a:r>
          </a:p>
        </p:txBody>
      </p:sp>
      <p:sp>
        <p:nvSpPr>
          <p:cNvPr id="2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1" name="BG_SLIDES3.jpg" descr="BG_SLIDES3.jpg"/>
          <p:cNvPicPr>
            <a:picLocks noChangeAspect="1"/>
          </p:cNvPicPr>
          <p:nvPr/>
        </p:nvPicPr>
        <p:blipFill>
          <a:blip r:embed="rId2" cstate="print">
            <a:extLst/>
          </a:blip>
          <a:stretch>
            <a:fillRect/>
          </a:stretch>
        </p:blipFill>
        <p:spPr>
          <a:xfrm>
            <a:off x="0" y="0"/>
            <a:ext cx="24384000" cy="13716000"/>
          </a:xfrm>
          <a:prstGeom prst="rect">
            <a:avLst/>
          </a:prstGeom>
          <a:ln w="12700">
            <a:miter lim="400000"/>
          </a:ln>
        </p:spPr>
      </p:pic>
      <p:sp>
        <p:nvSpPr>
          <p:cNvPr id="32" name="Title Text"/>
          <p:cNvSpPr>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3" name="Body Level One…"/>
          <p:cNvSpPr>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0">
              <a:buSzTx/>
              <a:buFontTx/>
              <a:buNone/>
              <a:defRPr sz="4800">
                <a:solidFill>
                  <a:srgbClr val="888888"/>
                </a:solidFill>
              </a:defRPr>
            </a:lvl2pPr>
            <a:lvl3pPr marL="0" indent="0">
              <a:buSzTx/>
              <a:buFontTx/>
              <a:buNone/>
              <a:defRPr sz="4800">
                <a:solidFill>
                  <a:srgbClr val="888888"/>
                </a:solidFill>
              </a:defRPr>
            </a:lvl3pPr>
            <a:lvl4pPr marL="0" indent="0">
              <a:buSzTx/>
              <a:buFontTx/>
              <a:buNone/>
              <a:defRPr sz="4800">
                <a:solidFill>
                  <a:srgbClr val="888888"/>
                </a:solidFill>
              </a:defRPr>
            </a:lvl4pPr>
            <a:lvl5pPr marL="0" indent="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1" name="Title Text"/>
          <p:cNvSpPr>
            <a:spLocks noGrp="1"/>
          </p:cNvSpPr>
          <p:nvPr>
            <p:ph type="title"/>
          </p:nvPr>
        </p:nvSpPr>
        <p:spPr>
          <a:prstGeom prst="rect">
            <a:avLst/>
          </a:prstGeom>
        </p:spPr>
        <p:txBody>
          <a:bodyPr/>
          <a:lstStyle>
            <a:lvl1pPr>
              <a:defRPr>
                <a:latin typeface="+mj-lt"/>
                <a:ea typeface="+mj-ea"/>
                <a:cs typeface="+mj-cs"/>
                <a:sym typeface="Calibri"/>
              </a:defRPr>
            </a:lvl1pPr>
          </a:lstStyle>
          <a:p>
            <a:r>
              <a:t>Title Text</a:t>
            </a:r>
          </a:p>
        </p:txBody>
      </p:sp>
      <p:sp>
        <p:nvSpPr>
          <p:cNvPr id="42" name="Body Level One…"/>
          <p:cNvSpPr>
            <a:spLocks noGrp="1"/>
          </p:cNvSpPr>
          <p:nvPr>
            <p:ph type="body" sz="half" idx="1"/>
          </p:nvPr>
        </p:nvSpPr>
        <p:spPr>
          <a:xfrm>
            <a:off x="1676400" y="3651250"/>
            <a:ext cx="10363200" cy="8702676"/>
          </a:xfrm>
          <a:prstGeom prst="rect">
            <a:avLst/>
          </a:prstGeom>
        </p:spPr>
        <p:txBody>
          <a:bodyPr/>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0" name="BG_SLIDES4.jpg" descr="BG_SLIDES4.jpg"/>
          <p:cNvPicPr>
            <a:picLocks noChangeAspect="1"/>
          </p:cNvPicPr>
          <p:nvPr/>
        </p:nvPicPr>
        <p:blipFill>
          <a:blip r:embed="rId2" cstate="print">
            <a:extLst/>
          </a:blip>
          <a:stretch>
            <a:fillRect/>
          </a:stretch>
        </p:blipFill>
        <p:spPr>
          <a:xfrm>
            <a:off x="0" y="0"/>
            <a:ext cx="24384000" cy="13716000"/>
          </a:xfrm>
          <a:prstGeom prst="rect">
            <a:avLst/>
          </a:prstGeom>
          <a:ln w="12700">
            <a:miter lim="400000"/>
          </a:ln>
        </p:spPr>
      </p:pic>
      <p:sp>
        <p:nvSpPr>
          <p:cNvPr id="5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a:spLocks noGrp="1"/>
          </p:cNvSpPr>
          <p:nvPr>
            <p:ph type="title"/>
          </p:nvPr>
        </p:nvSpPr>
        <p:spPr>
          <a:prstGeom prst="rect">
            <a:avLst/>
          </a:prstGeom>
        </p:spPr>
        <p:txBody>
          <a:bodyPr/>
          <a:lstStyle>
            <a:lvl1pPr>
              <a:defRPr>
                <a:latin typeface="+mj-lt"/>
                <a:ea typeface="+mj-ea"/>
                <a:cs typeface="+mj-cs"/>
                <a:sym typeface="Calibri"/>
              </a:defRPr>
            </a:lvl1pPr>
          </a:lstStyle>
          <a:p>
            <a:r>
              <a:t>Title Text</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a:spLocks noGrp="1"/>
          </p:cNvSpPr>
          <p:nvPr>
            <p:ph type="title"/>
          </p:nvPr>
        </p:nvSpPr>
        <p:spPr>
          <a:xfrm>
            <a:off x="1679575" y="914400"/>
            <a:ext cx="7864476" cy="3200400"/>
          </a:xfrm>
          <a:prstGeom prst="rect">
            <a:avLst/>
          </a:prstGeom>
        </p:spPr>
        <p:txBody>
          <a:bodyPr anchor="b"/>
          <a:lstStyle>
            <a:lvl1pPr>
              <a:defRPr sz="6400">
                <a:latin typeface="+mj-lt"/>
                <a:ea typeface="+mj-ea"/>
                <a:cs typeface="+mj-cs"/>
                <a:sym typeface="Calibri"/>
              </a:defRPr>
            </a:lvl1pPr>
          </a:lstStyle>
          <a:p>
            <a:r>
              <a:t>Title Text</a:t>
            </a:r>
          </a:p>
        </p:txBody>
      </p:sp>
      <p:sp>
        <p:nvSpPr>
          <p:cNvPr id="74" name="Body Level One…"/>
          <p:cNvSpPr>
            <a:spLocks noGrp="1"/>
          </p:cNvSpPr>
          <p:nvPr>
            <p:ph type="body" sz="half" idx="1"/>
          </p:nvPr>
        </p:nvSpPr>
        <p:spPr>
          <a:xfrm>
            <a:off x="10366375" y="1974850"/>
            <a:ext cx="12344401" cy="9747250"/>
          </a:xfrm>
          <a:prstGeom prst="rect">
            <a:avLst/>
          </a:prstGeom>
        </p:spPr>
        <p:txBody>
          <a:bodyPr/>
          <a:lstStyle>
            <a:lvl1pPr>
              <a:defRPr sz="6400">
                <a:latin typeface="+mj-lt"/>
                <a:ea typeface="+mj-ea"/>
                <a:cs typeface="+mj-cs"/>
                <a:sym typeface="Calibri"/>
              </a:defRPr>
            </a:lvl1pPr>
            <a:lvl2pPr marL="979714" indent="-522513">
              <a:defRPr sz="6400">
                <a:latin typeface="+mj-lt"/>
                <a:ea typeface="+mj-ea"/>
                <a:cs typeface="+mj-cs"/>
                <a:sym typeface="Calibri"/>
              </a:defRPr>
            </a:lvl2pPr>
            <a:lvl3pPr marL="1524000" indent="-609600">
              <a:defRPr sz="6400">
                <a:latin typeface="+mj-lt"/>
                <a:ea typeface="+mj-ea"/>
                <a:cs typeface="+mj-cs"/>
                <a:sym typeface="Calibri"/>
              </a:defRPr>
            </a:lvl3pPr>
            <a:lvl4pPr marL="2103120" indent="-731519">
              <a:defRPr sz="6400">
                <a:latin typeface="+mj-lt"/>
                <a:ea typeface="+mj-ea"/>
                <a:cs typeface="+mj-cs"/>
                <a:sym typeface="Calibri"/>
              </a:defRPr>
            </a:lvl4pPr>
            <a:lvl5pPr marL="2560320" indent="-731520">
              <a:defRPr sz="6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13"/>
          </p:nvPr>
        </p:nvSpPr>
        <p:spPr>
          <a:xfrm>
            <a:off x="1679575" y="4114800"/>
            <a:ext cx="7864476" cy="7623176"/>
          </a:xfrm>
          <a:prstGeom prst="rect">
            <a:avLst/>
          </a:prstGeom>
        </p:spPr>
        <p:txBody>
          <a:bodyPr/>
          <a:lstStyle/>
          <a:p>
            <a:endParaRPr/>
          </a:p>
        </p:txBody>
      </p:sp>
      <p:sp>
        <p:nvSpPr>
          <p:cNvPr id="7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a:spLocks noGrp="1"/>
          </p:cNvSpPr>
          <p:nvPr>
            <p:ph type="title"/>
          </p:nvPr>
        </p:nvSpPr>
        <p:spPr>
          <a:xfrm>
            <a:off x="1679575" y="914400"/>
            <a:ext cx="7864476" cy="3200400"/>
          </a:xfrm>
          <a:prstGeom prst="rect">
            <a:avLst/>
          </a:prstGeom>
        </p:spPr>
        <p:txBody>
          <a:bodyPr anchor="b"/>
          <a:lstStyle>
            <a:lvl1pPr>
              <a:defRPr sz="6400">
                <a:latin typeface="+mj-lt"/>
                <a:ea typeface="+mj-ea"/>
                <a:cs typeface="+mj-cs"/>
                <a:sym typeface="Calibri"/>
              </a:defRPr>
            </a:lvl1pPr>
          </a:lstStyle>
          <a:p>
            <a:r>
              <a:t>Title Text</a:t>
            </a:r>
          </a:p>
        </p:txBody>
      </p:sp>
      <p:sp>
        <p:nvSpPr>
          <p:cNvPr id="84" name="Picture Placeholder 2"/>
          <p:cNvSpPr>
            <a:spLocks noGrp="1"/>
          </p:cNvSpPr>
          <p:nvPr>
            <p:ph type="pic" sz="half" idx="13"/>
          </p:nvPr>
        </p:nvSpPr>
        <p:spPr>
          <a:xfrm>
            <a:off x="10366375" y="1974850"/>
            <a:ext cx="12344401" cy="9747250"/>
          </a:xfrm>
          <a:prstGeom prst="rect">
            <a:avLst/>
          </a:prstGeom>
        </p:spPr>
        <p:txBody>
          <a:bodyPr lIns="91439" tIns="45719" rIns="91439" bIns="45719">
            <a:noAutofit/>
          </a:bodyPr>
          <a:lstStyle/>
          <a:p>
            <a:endParaRPr dirty="0"/>
          </a:p>
        </p:txBody>
      </p:sp>
      <p:sp>
        <p:nvSpPr>
          <p:cNvPr id="85" name="Body Level One…"/>
          <p:cNvSpPr>
            <a:spLocks noGrp="1"/>
          </p:cNvSpPr>
          <p:nvPr>
            <p:ph type="body" sz="quarter" idx="1"/>
          </p:nvPr>
        </p:nvSpPr>
        <p:spPr>
          <a:xfrm>
            <a:off x="1679575" y="4114800"/>
            <a:ext cx="7864476" cy="7623176"/>
          </a:xfrm>
          <a:prstGeom prst="rect">
            <a:avLst/>
          </a:prstGeom>
        </p:spPr>
        <p:txBody>
          <a:bodyPr/>
          <a:lstStyle>
            <a:lvl1pPr marL="0" indent="0">
              <a:buSzTx/>
              <a:buFontTx/>
              <a:buNone/>
              <a:defRPr sz="3200">
                <a:latin typeface="+mj-lt"/>
                <a:ea typeface="+mj-ea"/>
                <a:cs typeface="+mj-cs"/>
                <a:sym typeface="Calibri"/>
              </a:defRPr>
            </a:lvl1pPr>
            <a:lvl2pPr marL="0" indent="0">
              <a:buSzTx/>
              <a:buFontTx/>
              <a:buNone/>
              <a:defRPr sz="3200">
                <a:latin typeface="+mj-lt"/>
                <a:ea typeface="+mj-ea"/>
                <a:cs typeface="+mj-cs"/>
                <a:sym typeface="Calibri"/>
              </a:defRPr>
            </a:lvl2pPr>
            <a:lvl3pPr marL="0" indent="0">
              <a:buSzTx/>
              <a:buFontTx/>
              <a:buNone/>
              <a:defRPr sz="3200">
                <a:latin typeface="+mj-lt"/>
                <a:ea typeface="+mj-ea"/>
                <a:cs typeface="+mj-cs"/>
                <a:sym typeface="Calibri"/>
              </a:defRPr>
            </a:lvl3pPr>
            <a:lvl4pPr marL="0" indent="0">
              <a:buSzTx/>
              <a:buFontTx/>
              <a:buNone/>
              <a:defRPr sz="3200">
                <a:latin typeface="+mj-lt"/>
                <a:ea typeface="+mj-ea"/>
                <a:cs typeface="+mj-cs"/>
                <a:sym typeface="Calibri"/>
              </a:defRPr>
            </a:lvl4pPr>
            <a:lvl5pPr marL="0" indent="0">
              <a:buSzTx/>
              <a:buFontTx/>
              <a:buNone/>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G_SLIDES2.jpg" descr="BG_SLIDES2.jpg"/>
          <p:cNvPicPr>
            <a:picLocks noChangeAspect="1"/>
          </p:cNvPicPr>
          <p:nvPr/>
        </p:nvPicPr>
        <p:blipFill>
          <a:blip r:embed="rId14" cstate="print">
            <a:extLst/>
          </a:blip>
          <a:stretch>
            <a:fillRect/>
          </a:stretch>
        </p:blipFill>
        <p:spPr>
          <a:xfrm>
            <a:off x="0" y="0"/>
            <a:ext cx="24384000" cy="13716000"/>
          </a:xfrm>
          <a:prstGeom prst="rect">
            <a:avLst/>
          </a:prstGeom>
          <a:ln w="12700">
            <a:miter lim="400000"/>
          </a:ln>
        </p:spPr>
      </p:pic>
      <p:sp>
        <p:nvSpPr>
          <p:cNvPr id="3" name="Title Text"/>
          <p:cNvSpPr>
            <a:spLocks noGrp="1"/>
          </p:cNvSpPr>
          <p:nvPr>
            <p:ph type="title"/>
          </p:nvPr>
        </p:nvSpPr>
        <p:spPr>
          <a:xfrm>
            <a:off x="1676400" y="730250"/>
            <a:ext cx="21031200" cy="2651126"/>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nchor="ctr">
            <a:normAutofit/>
          </a:bodyPr>
          <a:lstStyle/>
          <a:p>
            <a:r>
              <a:t>Title Text</a:t>
            </a:r>
          </a:p>
        </p:txBody>
      </p:sp>
      <p:sp>
        <p:nvSpPr>
          <p:cNvPr id="4" name="Body Level One…"/>
          <p:cNvSpPr>
            <a:spLocks noGrp="1"/>
          </p:cNvSpPr>
          <p:nvPr>
            <p:ph type="body" idx="1"/>
          </p:nvPr>
        </p:nvSpPr>
        <p:spPr>
          <a:xfrm>
            <a:off x="1676400" y="3651250"/>
            <a:ext cx="21031200" cy="8702676"/>
          </a:xfrm>
          <a:prstGeom prst="rect">
            <a:avLst/>
          </a:prstGeom>
          <a:ln w="12700">
            <a:miter lim="400000"/>
          </a:ln>
          <a:extLst>
            <a:ext uri="{C572A759-6A51-4108-AA02-DFA0A04FC94B}">
              <ma14:wrappingTextBoxFlag xmlns="" xmlns:ma14="http://schemas.microsoft.com/office/mac/drawingml/2011/main"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22203055" y="12802236"/>
            <a:ext cx="504546" cy="551179"/>
          </a:xfrm>
          <a:prstGeom prst="rect">
            <a:avLst/>
          </a:prstGeom>
          <a:ln w="12700">
            <a:miter lim="400000"/>
          </a:ln>
        </p:spPr>
        <p:txBody>
          <a:bodyPr wrap="none" lIns="91438" tIns="91438" rIns="91438" bIns="91438" anchor="ctr">
            <a:spAutoFit/>
          </a:bodyPr>
          <a:lstStyle>
            <a:lvl1pPr algn="r">
              <a:defRPr sz="2400">
                <a:solidFill>
                  <a:srgbClr val="888888"/>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dt="0"/>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Arial"/>
          <a:ea typeface="Arial"/>
          <a:cs typeface="Arial"/>
          <a:sym typeface="Arial"/>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2pPr>
      <a:lvl3pPr marL="1554478" marR="0" indent="-640078"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Arial"/>
          <a:ea typeface="Arial"/>
          <a:cs typeface="Arial"/>
          <a:sym typeface="Arial"/>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a:spLocks noGrp="1"/>
          </p:cNvSpPr>
          <p:nvPr>
            <p:ph type="ctrTitle"/>
          </p:nvPr>
        </p:nvSpPr>
        <p:spPr>
          <a:xfrm>
            <a:off x="25895" y="2299856"/>
            <a:ext cx="24384004" cy="5430981"/>
          </a:xfrm>
          <a:prstGeom prst="rect">
            <a:avLst/>
          </a:prstGeom>
        </p:spPr>
        <p:txBody>
          <a:bodyPr>
            <a:normAutofit fontScale="90000"/>
          </a:bodyPr>
          <a:lstStyle/>
          <a:p>
            <a:pPr>
              <a:spcBef>
                <a:spcPct val="20000"/>
              </a:spcBef>
            </a:pPr>
            <a:r>
              <a:rPr lang="en-US" sz="6600" b="1" dirty="0" smtClean="0">
                <a:solidFill>
                  <a:schemeClr val="bg1"/>
                </a:solidFill>
                <a:latin typeface="Arial Bold"/>
                <a:cs typeface="Arial Bold"/>
              </a:rPr>
              <a:t/>
            </a:r>
            <a:br>
              <a:rPr lang="en-US" sz="6600" b="1" dirty="0" smtClean="0">
                <a:solidFill>
                  <a:schemeClr val="bg1"/>
                </a:solidFill>
                <a:latin typeface="Arial Bold"/>
                <a:cs typeface="Arial Bold"/>
              </a:rPr>
            </a:br>
            <a:r>
              <a:rPr lang="en-US" sz="6600" b="1" dirty="0">
                <a:solidFill>
                  <a:schemeClr val="bg1"/>
                </a:solidFill>
                <a:latin typeface="Arial Bold"/>
                <a:cs typeface="Arial Bold"/>
              </a:rPr>
              <a:t/>
            </a:r>
            <a:br>
              <a:rPr lang="en-US" sz="6600" b="1" dirty="0">
                <a:solidFill>
                  <a:schemeClr val="bg1"/>
                </a:solidFill>
                <a:latin typeface="Arial Bold"/>
                <a:cs typeface="Arial Bold"/>
              </a:rPr>
            </a:br>
            <a:r>
              <a:rPr lang="en-US" sz="6600" b="1" dirty="0" smtClean="0">
                <a:solidFill>
                  <a:schemeClr val="bg1"/>
                </a:solidFill>
                <a:latin typeface="Arial Bold"/>
                <a:cs typeface="Arial Bold"/>
              </a:rPr>
              <a:t/>
            </a:r>
            <a:br>
              <a:rPr lang="en-US" sz="6600" b="1" dirty="0" smtClean="0">
                <a:solidFill>
                  <a:schemeClr val="bg1"/>
                </a:solidFill>
                <a:latin typeface="Arial Bold"/>
                <a:cs typeface="Arial Bold"/>
              </a:rPr>
            </a:br>
            <a:r>
              <a:rPr lang="en-US" sz="6600" b="1" dirty="0">
                <a:solidFill>
                  <a:schemeClr val="bg1"/>
                </a:solidFill>
                <a:latin typeface="Arial Bold"/>
                <a:cs typeface="Arial Bold"/>
              </a:rPr>
              <a:t/>
            </a:r>
            <a:br>
              <a:rPr lang="en-US" sz="6600" b="1" dirty="0">
                <a:solidFill>
                  <a:schemeClr val="bg1"/>
                </a:solidFill>
                <a:latin typeface="Arial Bold"/>
                <a:cs typeface="Arial Bold"/>
              </a:rPr>
            </a:br>
            <a:r>
              <a:rPr lang="en-US" sz="6600" b="1" dirty="0" smtClean="0">
                <a:solidFill>
                  <a:schemeClr val="bg1"/>
                </a:solidFill>
                <a:latin typeface="Arial Bold"/>
                <a:cs typeface="Arial Bold"/>
              </a:rPr>
              <a:t/>
            </a:r>
            <a:br>
              <a:rPr lang="en-US" sz="6600" b="1" dirty="0" smtClean="0">
                <a:solidFill>
                  <a:schemeClr val="bg1"/>
                </a:solidFill>
                <a:latin typeface="Arial Bold"/>
                <a:cs typeface="Arial Bold"/>
              </a:rPr>
            </a:br>
            <a:r>
              <a:rPr lang="en-US" sz="6600" b="1" dirty="0">
                <a:solidFill>
                  <a:schemeClr val="bg1"/>
                </a:solidFill>
                <a:latin typeface="Arial Bold"/>
                <a:cs typeface="Arial Bold"/>
              </a:rPr>
              <a:t/>
            </a:r>
            <a:br>
              <a:rPr lang="en-US" sz="6600" b="1" dirty="0">
                <a:solidFill>
                  <a:schemeClr val="bg1"/>
                </a:solidFill>
                <a:latin typeface="Arial Bold"/>
                <a:cs typeface="Arial Bold"/>
              </a:rPr>
            </a:br>
            <a:r>
              <a:rPr lang="en-US" sz="6600" b="1" dirty="0" smtClean="0">
                <a:solidFill>
                  <a:schemeClr val="bg1"/>
                </a:solidFill>
                <a:latin typeface="Arial Bold"/>
                <a:cs typeface="Arial Bold"/>
              </a:rPr>
              <a:t/>
            </a:r>
            <a:br>
              <a:rPr lang="en-US" sz="6600" b="1" dirty="0" smtClean="0">
                <a:solidFill>
                  <a:schemeClr val="bg1"/>
                </a:solidFill>
                <a:latin typeface="Arial Bold"/>
                <a:cs typeface="Arial Bold"/>
              </a:rPr>
            </a:br>
            <a:r>
              <a:rPr lang="en-US" sz="6600" b="1" dirty="0">
                <a:solidFill>
                  <a:schemeClr val="bg1"/>
                </a:solidFill>
                <a:latin typeface="Arial Bold"/>
                <a:cs typeface="Arial Bold"/>
              </a:rPr>
              <a:t/>
            </a:r>
            <a:br>
              <a:rPr lang="en-US" sz="6600" b="1" dirty="0">
                <a:solidFill>
                  <a:schemeClr val="bg1"/>
                </a:solidFill>
                <a:latin typeface="Arial Bold"/>
                <a:cs typeface="Arial Bold"/>
              </a:rPr>
            </a:br>
            <a:r>
              <a:rPr lang="en-US" sz="6600" b="1" dirty="0" smtClean="0">
                <a:solidFill>
                  <a:schemeClr val="bg1"/>
                </a:solidFill>
                <a:latin typeface="Arial Bold"/>
                <a:cs typeface="Arial Bold"/>
              </a:rPr>
              <a:t/>
            </a:r>
            <a:br>
              <a:rPr lang="en-US" sz="6600" b="1" dirty="0" smtClean="0">
                <a:solidFill>
                  <a:schemeClr val="bg1"/>
                </a:solidFill>
                <a:latin typeface="Arial Bold"/>
                <a:cs typeface="Arial Bold"/>
              </a:rPr>
            </a:br>
            <a:r>
              <a:rPr lang="en-US" sz="6600" b="1" dirty="0">
                <a:solidFill>
                  <a:schemeClr val="bg1"/>
                </a:solidFill>
                <a:latin typeface="Arial Bold"/>
                <a:cs typeface="Arial Bold"/>
              </a:rPr>
              <a:t/>
            </a:r>
            <a:br>
              <a:rPr lang="en-US" sz="6600" b="1" dirty="0">
                <a:solidFill>
                  <a:schemeClr val="bg1"/>
                </a:solidFill>
                <a:latin typeface="Arial Bold"/>
                <a:cs typeface="Arial Bold"/>
              </a:rPr>
            </a:br>
            <a:r>
              <a:rPr lang="en-US" sz="6600" b="1" dirty="0" smtClean="0">
                <a:solidFill>
                  <a:schemeClr val="tx1"/>
                </a:solidFill>
                <a:latin typeface="Arial Bold"/>
                <a:cs typeface="Arial Bold"/>
              </a:rPr>
              <a:t>ANNUAL REPORT PRESENTATION</a:t>
            </a:r>
            <a:br>
              <a:rPr lang="en-US" sz="6600" b="1" dirty="0" smtClean="0">
                <a:solidFill>
                  <a:schemeClr val="tx1"/>
                </a:solidFill>
                <a:latin typeface="Arial Bold"/>
                <a:cs typeface="Arial Bold"/>
              </a:rPr>
            </a:br>
            <a:r>
              <a:rPr lang="en-ZA" sz="6600" b="1" dirty="0" smtClean="0">
                <a:solidFill>
                  <a:schemeClr val="tx1"/>
                </a:solidFill>
                <a:latin typeface="Arial Bold"/>
                <a:cs typeface="Arial Bold"/>
              </a:rPr>
              <a:t>Department of Planning, Monitoring and Evaluation</a:t>
            </a:r>
            <a:br>
              <a:rPr lang="en-ZA" sz="6600" b="1" dirty="0" smtClean="0">
                <a:solidFill>
                  <a:schemeClr val="tx1"/>
                </a:solidFill>
                <a:latin typeface="Arial Bold"/>
                <a:cs typeface="Arial Bold"/>
              </a:rPr>
            </a:br>
            <a:r>
              <a:rPr lang="en-ZA" sz="6600" b="1" dirty="0" smtClean="0">
                <a:solidFill>
                  <a:schemeClr val="tx1"/>
                </a:solidFill>
                <a:latin typeface="Arial Bold"/>
                <a:cs typeface="Arial Bold"/>
              </a:rPr>
              <a:t>Vote 8</a:t>
            </a:r>
            <a:r>
              <a:rPr lang="en-ZA" sz="6600" b="1" dirty="0">
                <a:solidFill>
                  <a:schemeClr val="tx1"/>
                </a:solidFill>
                <a:latin typeface="Arial Bold"/>
                <a:cs typeface="Arial Bold"/>
              </a:rPr>
              <a:t/>
            </a:r>
            <a:br>
              <a:rPr lang="en-ZA" sz="6600" b="1" dirty="0">
                <a:solidFill>
                  <a:schemeClr val="tx1"/>
                </a:solidFill>
                <a:latin typeface="Arial Bold"/>
                <a:cs typeface="Arial Bold"/>
              </a:rPr>
            </a:br>
            <a:r>
              <a:rPr lang="en-US" sz="6600" kern="1200" dirty="0">
                <a:solidFill>
                  <a:schemeClr val="tx1"/>
                </a:solidFill>
              </a:rPr>
              <a:t/>
            </a:r>
            <a:br>
              <a:rPr lang="en-US" sz="6600" kern="1200" dirty="0">
                <a:solidFill>
                  <a:schemeClr val="tx1"/>
                </a:solidFill>
              </a:rPr>
            </a:br>
            <a:r>
              <a:rPr dirty="0">
                <a:solidFill>
                  <a:schemeClr val="tx1"/>
                </a:solidFill>
              </a:rPr>
              <a:t/>
            </a:r>
            <a:br>
              <a:rPr dirty="0">
                <a:solidFill>
                  <a:schemeClr val="tx1"/>
                </a:solidFill>
              </a:rPr>
            </a:br>
            <a:endParaRPr dirty="0">
              <a:solidFill>
                <a:schemeClr val="tx1"/>
              </a:solidFill>
            </a:endParaRPr>
          </a:p>
        </p:txBody>
      </p:sp>
      <p:sp>
        <p:nvSpPr>
          <p:cNvPr id="114" name="Subtitle 2"/>
          <p:cNvSpPr>
            <a:spLocks noGrp="1"/>
          </p:cNvSpPr>
          <p:nvPr>
            <p:ph type="subTitle" sz="quarter" idx="1"/>
          </p:nvPr>
        </p:nvSpPr>
        <p:spPr>
          <a:xfrm>
            <a:off x="3073897" y="6373091"/>
            <a:ext cx="18288000" cy="3311525"/>
          </a:xfrm>
          <a:prstGeom prst="rect">
            <a:avLst/>
          </a:prstGeom>
        </p:spPr>
        <p:txBody>
          <a:bodyPr>
            <a:normAutofit lnSpcReduction="10000"/>
          </a:bodyPr>
          <a:lstStyle/>
          <a:p>
            <a:pPr>
              <a:defRPr>
                <a:solidFill>
                  <a:srgbClr val="FFFFFF"/>
                </a:solidFill>
              </a:defRPr>
            </a:pPr>
            <a:r>
              <a:rPr dirty="0" smtClean="0">
                <a:solidFill>
                  <a:schemeClr val="tx1"/>
                </a:solidFill>
              </a:rPr>
              <a:t>PRESENTATION</a:t>
            </a:r>
            <a:r>
              <a:rPr lang="en-ZA" dirty="0" smtClean="0">
                <a:solidFill>
                  <a:schemeClr val="tx1"/>
                </a:solidFill>
              </a:rPr>
              <a:t> </a:t>
            </a:r>
          </a:p>
          <a:p>
            <a:pPr>
              <a:defRPr>
                <a:solidFill>
                  <a:srgbClr val="FFFFFF"/>
                </a:solidFill>
              </a:defRPr>
            </a:pPr>
            <a:r>
              <a:rPr lang="en-ZA" dirty="0" smtClean="0">
                <a:solidFill>
                  <a:schemeClr val="tx1"/>
                </a:solidFill>
              </a:rPr>
              <a:t>10 OCTOBER 2017</a:t>
            </a:r>
          </a:p>
          <a:p>
            <a:pPr>
              <a:defRPr>
                <a:solidFill>
                  <a:srgbClr val="FFFFFF"/>
                </a:solidFill>
              </a:defRPr>
            </a:pPr>
            <a:r>
              <a:rPr lang="en-ZA" dirty="0" smtClean="0">
                <a:solidFill>
                  <a:schemeClr val="tx1"/>
                </a:solidFill>
              </a:rPr>
              <a:t>MINISTER: JEFF RADEBE </a:t>
            </a:r>
          </a:p>
          <a:p>
            <a:pPr>
              <a:defRPr>
                <a:solidFill>
                  <a:srgbClr val="FFFFFF"/>
                </a:solidFill>
              </a:defRPr>
            </a:pPr>
            <a:r>
              <a:rPr lang="en-ZA" dirty="0" smtClean="0">
                <a:solidFill>
                  <a:schemeClr val="tx1"/>
                </a:solidFill>
              </a:rPr>
              <a:t>MS. MPUMI MPOFU: DIRECTOR GENERAL: DPME</a:t>
            </a:r>
            <a:endParaRPr lang="en-ZA" dirty="0">
              <a:solidFill>
                <a:schemeClr val="tx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474097"/>
          </a:xfrm>
        </p:spPr>
        <p:txBody>
          <a:bodyPr>
            <a:noAutofit/>
          </a:bodyPr>
          <a:lstStyle/>
          <a:p>
            <a:pPr algn="ctr"/>
            <a:r>
              <a:rPr lang="en-ZA" sz="4400" b="1" dirty="0">
                <a:solidFill>
                  <a:schemeClr val="tx1"/>
                </a:solidFill>
                <a:latin typeface="Arial" panose="020B0604020202020204" pitchFamily="34" charset="0"/>
                <a:cs typeface="Arial" panose="020B0604020202020204" pitchFamily="34" charset="0"/>
              </a:rPr>
              <a:t>Prog. 1: Administration </a:t>
            </a:r>
            <a:br>
              <a:rPr lang="en-ZA" sz="4400" b="1" dirty="0">
                <a:solidFill>
                  <a:schemeClr val="tx1"/>
                </a:solidFill>
                <a:latin typeface="Arial" panose="020B0604020202020204" pitchFamily="34" charset="0"/>
                <a:cs typeface="Arial" panose="020B0604020202020204" pitchFamily="34" charset="0"/>
              </a:rPr>
            </a:br>
            <a:r>
              <a:rPr lang="en-ZA"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Performance </a:t>
            </a:r>
            <a:r>
              <a:rPr lang="en-ZA"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against annual targets </a:t>
            </a:r>
            <a:endParaRPr lang="en-ZA"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009340359"/>
              </p:ext>
            </p:extLst>
          </p:nvPr>
        </p:nvGraphicFramePr>
        <p:xfrm>
          <a:off x="11788902" y="3204347"/>
          <a:ext cx="11711178" cy="7442522"/>
        </p:xfrm>
        <a:graphic>
          <a:graphicData uri="http://schemas.openxmlformats.org/drawingml/2006/table">
            <a:tbl>
              <a:tblPr firstRow="1" bandRow="1">
                <a:tableStyleId>{21E4AEA4-8DFA-4A89-87EB-49C32662AFE0}</a:tableStyleId>
              </a:tblPr>
              <a:tblGrid>
                <a:gridCol w="4718173">
                  <a:extLst>
                    <a:ext uri="{9D8B030D-6E8A-4147-A177-3AD203B41FA5}">
                      <a16:colId xmlns:a16="http://schemas.microsoft.com/office/drawing/2014/main" xmlns="" val="20000"/>
                    </a:ext>
                  </a:extLst>
                </a:gridCol>
                <a:gridCol w="3200376">
                  <a:extLst>
                    <a:ext uri="{9D8B030D-6E8A-4147-A177-3AD203B41FA5}">
                      <a16:colId xmlns:a16="http://schemas.microsoft.com/office/drawing/2014/main" xmlns="" val="20001"/>
                    </a:ext>
                  </a:extLst>
                </a:gridCol>
                <a:gridCol w="3792629">
                  <a:extLst>
                    <a:ext uri="{9D8B030D-6E8A-4147-A177-3AD203B41FA5}">
                      <a16:colId xmlns:a16="http://schemas.microsoft.com/office/drawing/2014/main" xmlns="" val="20002"/>
                    </a:ext>
                  </a:extLst>
                </a:gridCol>
              </a:tblGrid>
              <a:tr h="13177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3600" dirty="0" smtClean="0">
                          <a:effectLst>
                            <a:outerShdw blurRad="38100" dist="38100" dir="2700000" algn="tl">
                              <a:srgbClr val="000000">
                                <a:alpha val="43137"/>
                              </a:srgbClr>
                            </a:outerShdw>
                          </a:effectLst>
                          <a:latin typeface="+mn-lt"/>
                        </a:rPr>
                        <a:t>Performance status</a:t>
                      </a:r>
                      <a:endParaRPr lang="en-ZA" sz="3600" b="1"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algn="ctr"/>
                      <a:r>
                        <a:rPr lang="en-ZA" sz="3600" dirty="0" smtClean="0">
                          <a:effectLst>
                            <a:outerShdw blurRad="38100" dist="38100" dir="2700000" algn="tl">
                              <a:srgbClr val="000000">
                                <a:alpha val="43137"/>
                              </a:srgbClr>
                            </a:outerShdw>
                          </a:effectLst>
                          <a:latin typeface="+mn-lt"/>
                        </a:rPr>
                        <a:t>Number</a:t>
                      </a:r>
                      <a:r>
                        <a:rPr lang="en-ZA" sz="3600" baseline="0" dirty="0" smtClean="0">
                          <a:effectLst>
                            <a:outerShdw blurRad="38100" dist="38100" dir="2700000" algn="tl">
                              <a:srgbClr val="000000">
                                <a:alpha val="43137"/>
                              </a:srgbClr>
                            </a:outerShdw>
                          </a:effectLst>
                          <a:latin typeface="+mn-lt"/>
                        </a:rPr>
                        <a:t> of targets</a:t>
                      </a:r>
                      <a:endParaRPr lang="en-ZA" sz="3600" b="1" dirty="0">
                        <a:effectLst>
                          <a:outerShdw blurRad="38100" dist="38100" dir="2700000" algn="tl">
                            <a:srgbClr val="000000">
                              <a:alpha val="43137"/>
                            </a:srgbClr>
                          </a:outerShdw>
                        </a:effectLst>
                        <a:latin typeface="+mn-lt"/>
                        <a:cs typeface="Arial" panose="020B0604020202020204" pitchFamily="34" charset="0"/>
                      </a:endParaRPr>
                    </a:p>
                  </a:txBody>
                  <a:tcPr marL="108570" marR="108570" marT="91440" marB="91440"/>
                </a:tc>
                <a:tc>
                  <a:txBody>
                    <a:bodyPr/>
                    <a:lstStyle/>
                    <a:p>
                      <a:pPr algn="ctr"/>
                      <a:r>
                        <a:rPr lang="en-ZA" sz="3600" dirty="0" smtClean="0">
                          <a:latin typeface="+mn-lt"/>
                        </a:rPr>
                        <a:t>Percentage achievement</a:t>
                      </a:r>
                      <a:endParaRPr lang="en-ZA" sz="3600" b="1" dirty="0">
                        <a:latin typeface="+mn-lt"/>
                        <a:cs typeface="Arial" panose="020B0604020202020204" pitchFamily="34" charset="0"/>
                      </a:endParaRPr>
                    </a:p>
                  </a:txBody>
                  <a:tcPr marL="108570" marR="108570" marT="91440" marB="91440"/>
                </a:tc>
                <a:extLst>
                  <a:ext uri="{0D108BD9-81ED-4DB2-BD59-A6C34878D82A}">
                    <a16:rowId xmlns:a16="http://schemas.microsoft.com/office/drawing/2014/main" xmlns="" val="10000"/>
                  </a:ext>
                </a:extLst>
              </a:tr>
              <a:tr h="677998">
                <a:tc>
                  <a:txBody>
                    <a:bodyPr/>
                    <a:lstStyle/>
                    <a:p>
                      <a:pPr algn="l"/>
                      <a:r>
                        <a:rPr lang="en-ZA" sz="3600" dirty="0" smtClean="0">
                          <a:effectLst>
                            <a:outerShdw blurRad="38100" dist="38100" dir="2700000" algn="tl">
                              <a:srgbClr val="000000">
                                <a:alpha val="43137"/>
                              </a:srgbClr>
                            </a:outerShdw>
                          </a:effectLst>
                          <a:latin typeface="+mn-lt"/>
                        </a:rPr>
                        <a:t>Number</a:t>
                      </a:r>
                      <a:r>
                        <a:rPr lang="en-ZA" sz="3600" baseline="0" dirty="0" smtClean="0">
                          <a:effectLst>
                            <a:outerShdw blurRad="38100" dist="38100" dir="2700000" algn="tl">
                              <a:srgbClr val="000000">
                                <a:alpha val="43137"/>
                              </a:srgbClr>
                            </a:outerShdw>
                          </a:effectLst>
                          <a:latin typeface="+mn-lt"/>
                        </a:rPr>
                        <a:t> of Targets</a:t>
                      </a:r>
                      <a:endParaRPr lang="en-ZA" sz="3600" b="1"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algn="ctr"/>
                      <a:r>
                        <a:rPr lang="en-ZA" sz="3600" dirty="0" smtClean="0">
                          <a:effectLst>
                            <a:outerShdw blurRad="38100" dist="38100" dir="2700000" algn="tl">
                              <a:srgbClr val="000000">
                                <a:alpha val="43137"/>
                              </a:srgbClr>
                            </a:outerShdw>
                          </a:effectLst>
                          <a:latin typeface="+mn-lt"/>
                        </a:rPr>
                        <a:t>16</a:t>
                      </a:r>
                      <a:endParaRPr lang="en-ZA" sz="3600" b="1"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latinLnBrk="0" hangingPunct="1"/>
                      <a:endParaRPr lang="en-ZA" sz="3600" kern="1200" dirty="0">
                        <a:solidFill>
                          <a:schemeClr val="dk1"/>
                        </a:solidFill>
                        <a:effectLst>
                          <a:outerShdw blurRad="38100" dist="38100" dir="2700000" algn="tl">
                            <a:srgbClr val="000000">
                              <a:alpha val="43137"/>
                            </a:srgbClr>
                          </a:outerShdw>
                        </a:effectLst>
                        <a:latin typeface="+mn-lt"/>
                        <a:ea typeface="+mn-ea"/>
                        <a:cs typeface="+mn-cs"/>
                      </a:endParaRPr>
                    </a:p>
                  </a:txBody>
                  <a:tcPr marL="108600" marR="108600" marT="91480" marB="91480"/>
                </a:tc>
                <a:extLst>
                  <a:ext uri="{0D108BD9-81ED-4DB2-BD59-A6C34878D82A}">
                    <a16:rowId xmlns:a16="http://schemas.microsoft.com/office/drawing/2014/main" xmlns="" val="10001"/>
                  </a:ext>
                </a:extLst>
              </a:tr>
              <a:tr h="677998">
                <a:tc>
                  <a:txBody>
                    <a:bodyPr/>
                    <a:lstStyle/>
                    <a:p>
                      <a:pPr algn="l"/>
                      <a:r>
                        <a:rPr lang="en-ZA" sz="3600" dirty="0" smtClean="0">
                          <a:effectLst>
                            <a:outerShdw blurRad="38100" dist="38100" dir="2700000" algn="tl">
                              <a:srgbClr val="000000">
                                <a:alpha val="43137"/>
                              </a:srgbClr>
                            </a:outerShdw>
                          </a:effectLst>
                          <a:latin typeface="+mn-lt"/>
                        </a:rPr>
                        <a:t>Targets</a:t>
                      </a:r>
                      <a:r>
                        <a:rPr lang="en-ZA" sz="3600" baseline="0" dirty="0" smtClean="0">
                          <a:effectLst>
                            <a:outerShdw blurRad="38100" dist="38100" dir="2700000" algn="tl">
                              <a:srgbClr val="000000">
                                <a:alpha val="43137"/>
                              </a:srgbClr>
                            </a:outerShdw>
                          </a:effectLst>
                          <a:latin typeface="+mn-lt"/>
                        </a:rPr>
                        <a:t> Exceeded</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algn="ctr"/>
                      <a:r>
                        <a:rPr lang="en-ZA" sz="3600" dirty="0" smtClean="0">
                          <a:effectLst>
                            <a:outerShdw blurRad="38100" dist="38100" dir="2700000" algn="tl">
                              <a:srgbClr val="000000">
                                <a:alpha val="43137"/>
                              </a:srgbClr>
                            </a:outerShdw>
                          </a:effectLst>
                          <a:latin typeface="+mn-lt"/>
                        </a:rPr>
                        <a:t>5</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mn-lt"/>
                          <a:ea typeface="+mn-ea"/>
                          <a:cs typeface="+mn-cs"/>
                        </a:rPr>
                        <a:t>31.25</a:t>
                      </a:r>
                    </a:p>
                  </a:txBody>
                  <a:tcPr marL="0" marR="0" marT="0" marB="0"/>
                </a:tc>
                <a:extLst>
                  <a:ext uri="{0D108BD9-81ED-4DB2-BD59-A6C34878D82A}">
                    <a16:rowId xmlns:a16="http://schemas.microsoft.com/office/drawing/2014/main" xmlns="" val="10002"/>
                  </a:ext>
                </a:extLst>
              </a:tr>
              <a:tr h="807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mn-lt"/>
                        </a:rPr>
                        <a:t>Target</a:t>
                      </a:r>
                      <a:r>
                        <a:rPr lang="en-ZA" sz="3600" baseline="0" dirty="0" smtClean="0">
                          <a:effectLst>
                            <a:outerShdw blurRad="38100" dist="38100" dir="2700000" algn="tl">
                              <a:srgbClr val="000000">
                                <a:alpha val="43137"/>
                              </a:srgbClr>
                            </a:outerShdw>
                          </a:effectLst>
                          <a:latin typeface="+mn-lt"/>
                        </a:rPr>
                        <a:t>s Achieved</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3600" b="0" dirty="0" smtClean="0">
                          <a:effectLst>
                            <a:outerShdw blurRad="38100" dist="38100" dir="2700000" algn="tl">
                              <a:srgbClr val="000000">
                                <a:alpha val="43137"/>
                              </a:srgbClr>
                            </a:outerShdw>
                          </a:effectLst>
                          <a:latin typeface="+mn-lt"/>
                          <a:cs typeface="+mn-cs"/>
                        </a:rPr>
                        <a:t>9</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mn-lt"/>
                          <a:ea typeface="+mn-ea"/>
                          <a:cs typeface="+mn-cs"/>
                        </a:rPr>
                        <a:t>56.25</a:t>
                      </a:r>
                      <a:endParaRPr lang="en-ZA" sz="3600" kern="1200" dirty="0">
                        <a:solidFill>
                          <a:schemeClr val="dk1"/>
                        </a:solidFill>
                        <a:effectLst>
                          <a:outerShdw blurRad="38100" dist="38100" dir="2700000" algn="tl">
                            <a:srgbClr val="000000">
                              <a:alpha val="43137"/>
                            </a:srgbClr>
                          </a:outerShdw>
                        </a:effectLst>
                        <a:latin typeface="+mn-lt"/>
                        <a:ea typeface="+mn-ea"/>
                        <a:cs typeface="+mn-cs"/>
                      </a:endParaRPr>
                    </a:p>
                  </a:txBody>
                  <a:tcPr marL="0" marR="0" marT="0" marB="0" anchor="ctr"/>
                </a:tc>
                <a:extLst>
                  <a:ext uri="{0D108BD9-81ED-4DB2-BD59-A6C34878D82A}">
                    <a16:rowId xmlns:a16="http://schemas.microsoft.com/office/drawing/2014/main" xmlns="" val="10003"/>
                  </a:ext>
                </a:extLst>
              </a:tr>
              <a:tr h="11864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mn-lt"/>
                        </a:rPr>
                        <a:t>Target Partially</a:t>
                      </a:r>
                      <a:r>
                        <a:rPr lang="en-ZA" sz="3600" baseline="0" dirty="0" smtClean="0">
                          <a:effectLst>
                            <a:outerShdw blurRad="38100" dist="38100" dir="2700000" algn="tl">
                              <a:srgbClr val="000000">
                                <a:alpha val="43137"/>
                              </a:srgbClr>
                            </a:outerShdw>
                          </a:effectLst>
                          <a:latin typeface="+mn-lt"/>
                        </a:rPr>
                        <a:t> Achieved</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3600" b="0" dirty="0" smtClean="0">
                          <a:effectLst>
                            <a:outerShdw blurRad="38100" dist="38100" dir="2700000" algn="tl">
                              <a:srgbClr val="000000">
                                <a:alpha val="43137"/>
                              </a:srgbClr>
                            </a:outerShdw>
                          </a:effectLst>
                          <a:latin typeface="+mn-lt"/>
                          <a:cs typeface="Arial" panose="020B0604020202020204" pitchFamily="34" charset="0"/>
                        </a:rPr>
                        <a:t>1</a:t>
                      </a:r>
                      <a:endParaRPr lang="en-ZA" sz="3600" b="0" dirty="0">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mn-lt"/>
                          <a:ea typeface="+mn-ea"/>
                          <a:cs typeface="+mn-cs"/>
                        </a:rPr>
                        <a:t>6.25</a:t>
                      </a:r>
                      <a:endParaRPr lang="en-ZA" sz="3600" kern="1200" dirty="0">
                        <a:solidFill>
                          <a:schemeClr val="dk1"/>
                        </a:solidFill>
                        <a:effectLst>
                          <a:outerShdw blurRad="38100" dist="38100" dir="2700000" algn="tl">
                            <a:srgbClr val="000000">
                              <a:alpha val="43137"/>
                            </a:srgbClr>
                          </a:outerShdw>
                        </a:effectLst>
                        <a:latin typeface="+mn-lt"/>
                        <a:ea typeface="+mn-ea"/>
                        <a:cs typeface="+mn-cs"/>
                      </a:endParaRPr>
                    </a:p>
                  </a:txBody>
                  <a:tcPr marL="0" marR="0" marT="0" marB="0"/>
                </a:tc>
                <a:extLst>
                  <a:ext uri="{0D108BD9-81ED-4DB2-BD59-A6C34878D82A}">
                    <a16:rowId xmlns:a16="http://schemas.microsoft.com/office/drawing/2014/main" xmlns="" val="10004"/>
                  </a:ext>
                </a:extLst>
              </a:tr>
              <a:tr h="11915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4000" dirty="0" smtClean="0">
                          <a:effectLst>
                            <a:outerShdw blurRad="38100" dist="38100" dir="2700000" algn="tl">
                              <a:srgbClr val="000000">
                                <a:alpha val="43137"/>
                              </a:srgbClr>
                            </a:outerShdw>
                          </a:effectLst>
                          <a:latin typeface="+mn-lt"/>
                        </a:rPr>
                        <a:t>Targets</a:t>
                      </a:r>
                      <a:r>
                        <a:rPr lang="en-ZA" sz="4000" baseline="0" dirty="0" smtClean="0">
                          <a:effectLst>
                            <a:outerShdw blurRad="38100" dist="38100" dir="2700000" algn="tl">
                              <a:srgbClr val="000000">
                                <a:alpha val="43137"/>
                              </a:srgbClr>
                            </a:outerShdw>
                          </a:effectLst>
                          <a:latin typeface="+mn-lt"/>
                        </a:rPr>
                        <a:t> not Achieved</a:t>
                      </a:r>
                      <a:endParaRPr lang="en-ZA" sz="4000"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4000" dirty="0" smtClean="0">
                          <a:effectLst>
                            <a:outerShdw blurRad="38100" dist="38100" dir="2700000" algn="tl">
                              <a:srgbClr val="000000">
                                <a:alpha val="43137"/>
                              </a:srgbClr>
                            </a:outerShdw>
                          </a:effectLst>
                          <a:latin typeface="+mn-lt"/>
                        </a:rPr>
                        <a:t>1</a:t>
                      </a:r>
                      <a:endParaRPr lang="en-ZA" sz="4000"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mn-lt"/>
                          <a:ea typeface="+mn-ea"/>
                          <a:cs typeface="+mn-cs"/>
                        </a:rPr>
                        <a:t>6.25</a:t>
                      </a:r>
                    </a:p>
                  </a:txBody>
                  <a:tcPr marL="0" marR="0" marT="0" marB="0"/>
                </a:tc>
                <a:extLst>
                  <a:ext uri="{0D108BD9-81ED-4DB2-BD59-A6C34878D82A}">
                    <a16:rowId xmlns:a16="http://schemas.microsoft.com/office/drawing/2014/main" xmlns="" val="10006"/>
                  </a:ext>
                </a:extLst>
              </a:tr>
              <a:tr h="1172098">
                <a:tc>
                  <a:txBody>
                    <a:bodyPr/>
                    <a:lstStyle/>
                    <a:p>
                      <a:pPr algn="l"/>
                      <a:r>
                        <a:rPr lang="en-ZA" sz="4000" b="0" dirty="0" smtClean="0">
                          <a:solidFill>
                            <a:schemeClr val="tx1"/>
                          </a:solidFill>
                          <a:effectLst>
                            <a:outerShdw blurRad="38100" dist="38100" dir="2700000" algn="tl">
                              <a:srgbClr val="000000">
                                <a:alpha val="43137"/>
                              </a:srgbClr>
                            </a:outerShdw>
                          </a:effectLst>
                          <a:latin typeface="+mn-lt"/>
                          <a:cs typeface="Arial" panose="020B0604020202020204" pitchFamily="34" charset="0"/>
                        </a:rPr>
                        <a:t>% Achievement</a:t>
                      </a:r>
                      <a:endParaRPr lang="en-ZA" sz="4000"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algn="ctr"/>
                      <a:endParaRPr lang="en-ZA" sz="4000" b="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marL="108600" marR="108600" marT="91480" marB="91480"/>
                </a:tc>
                <a:tc>
                  <a:txBody>
                    <a:bodyPr/>
                    <a:lstStyle/>
                    <a:p>
                      <a:pPr marL="0" algn="ctr" defTabSz="9144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mn-lt"/>
                          <a:ea typeface="+mn-ea"/>
                          <a:cs typeface="+mn-cs"/>
                        </a:rPr>
                        <a:t>81.25</a:t>
                      </a:r>
                      <a:endParaRPr lang="en-ZA" sz="3600" kern="1200" dirty="0">
                        <a:solidFill>
                          <a:schemeClr val="dk1"/>
                        </a:solidFill>
                        <a:effectLst>
                          <a:outerShdw blurRad="38100" dist="38100" dir="2700000" algn="tl">
                            <a:srgbClr val="000000">
                              <a:alpha val="43137"/>
                            </a:srgbClr>
                          </a:outerShdw>
                        </a:effectLst>
                        <a:latin typeface="+mn-lt"/>
                        <a:ea typeface="+mn-ea"/>
                        <a:cs typeface="+mn-cs"/>
                      </a:endParaRPr>
                    </a:p>
                  </a:txBody>
                  <a:tcPr marL="0" marR="0" marT="0" marB="0"/>
                </a:tc>
                <a:extLst>
                  <a:ext uri="{0D108BD9-81ED-4DB2-BD59-A6C34878D82A}">
                    <a16:rowId xmlns:a16="http://schemas.microsoft.com/office/drawing/2014/main" xmlns="" val="3305235620"/>
                  </a:ext>
                </a:extLst>
              </a:tr>
            </a:tbl>
          </a:graphicData>
        </a:graphic>
      </p:graphicFrame>
      <p:sp>
        <p:nvSpPr>
          <p:cNvPr id="3" name="Text Placeholder 2"/>
          <p:cNvSpPr>
            <a:spLocks noGrp="1"/>
          </p:cNvSpPr>
          <p:nvPr>
            <p:ph sz="half" idx="2"/>
          </p:nvPr>
        </p:nvSpPr>
        <p:spPr>
          <a:xfrm>
            <a:off x="640080" y="3190006"/>
            <a:ext cx="10363200" cy="959648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lvl="1" indent="-685800">
              <a:lnSpc>
                <a:spcPct val="120000"/>
              </a:lnSpc>
              <a:spcBef>
                <a:spcPts val="1500"/>
              </a:spcBef>
              <a:buFont typeface="Arial" panose="020B0604020202020204" pitchFamily="34" charset="0"/>
              <a:buChar char="•"/>
            </a:pPr>
            <a:r>
              <a:rPr lang="en-ZA" sz="4200" dirty="0">
                <a:latin typeface="Arial" panose="020B0604020202020204" pitchFamily="34" charset="0"/>
                <a:cs typeface="Arial" panose="020B0604020202020204" pitchFamily="34" charset="0"/>
              </a:rPr>
              <a:t>There were no major performance challenges for the programme</a:t>
            </a:r>
          </a:p>
          <a:p>
            <a:pPr lvl="1" indent="-685800">
              <a:lnSpc>
                <a:spcPct val="120000"/>
              </a:lnSpc>
              <a:spcBef>
                <a:spcPts val="1500"/>
              </a:spcBef>
              <a:buFont typeface="Arial" panose="020B0604020202020204" pitchFamily="34" charset="0"/>
              <a:buChar char="•"/>
            </a:pPr>
            <a:r>
              <a:rPr lang="en-ZA" sz="4200" dirty="0" smtClean="0">
                <a:latin typeface="Arial" panose="020B0604020202020204" pitchFamily="34" charset="0"/>
                <a:cs typeface="Arial" panose="020B0604020202020204" pitchFamily="34" charset="0"/>
              </a:rPr>
              <a:t>14 </a:t>
            </a:r>
            <a:r>
              <a:rPr lang="en-ZA" sz="4200" dirty="0">
                <a:latin typeface="Arial" panose="020B0604020202020204" pitchFamily="34" charset="0"/>
                <a:cs typeface="Arial" panose="020B0604020202020204" pitchFamily="34" charset="0"/>
              </a:rPr>
              <a:t>out of 16 targets were achieved or </a:t>
            </a:r>
            <a:r>
              <a:rPr lang="en-ZA" sz="4200" dirty="0" smtClean="0">
                <a:latin typeface="Arial" panose="020B0604020202020204" pitchFamily="34" charset="0"/>
                <a:cs typeface="Arial" panose="020B0604020202020204" pitchFamily="34" charset="0"/>
              </a:rPr>
              <a:t>exceeded; 1 was partially achieved and </a:t>
            </a:r>
            <a:r>
              <a:rPr lang="en-ZA" sz="4200" dirty="0">
                <a:latin typeface="Arial" panose="020B0604020202020204" pitchFamily="34" charset="0"/>
                <a:cs typeface="Arial" panose="020B0604020202020204" pitchFamily="34" charset="0"/>
              </a:rPr>
              <a:t>1 was not </a:t>
            </a:r>
            <a:r>
              <a:rPr lang="en-ZA" sz="4200" dirty="0" smtClean="0">
                <a:latin typeface="Arial" panose="020B0604020202020204" pitchFamily="34" charset="0"/>
                <a:cs typeface="Arial" panose="020B0604020202020204" pitchFamily="34" charset="0"/>
              </a:rPr>
              <a:t>achieved</a:t>
            </a:r>
          </a:p>
          <a:p>
            <a:pPr lvl="2" indent="-685800">
              <a:lnSpc>
                <a:spcPct val="120000"/>
              </a:lnSpc>
              <a:spcBef>
                <a:spcPts val="1500"/>
              </a:spcBef>
              <a:buFont typeface="Arial" panose="020B0604020202020204" pitchFamily="34" charset="0"/>
              <a:buChar char="•"/>
            </a:pPr>
            <a:r>
              <a:rPr lang="en-ZA" sz="4400" b="1" dirty="0">
                <a:latin typeface="Arial" panose="020B0604020202020204" pitchFamily="34" charset="0"/>
                <a:cs typeface="Arial" panose="020B0604020202020204" pitchFamily="34" charset="0"/>
              </a:rPr>
              <a:t>P</a:t>
            </a:r>
            <a:r>
              <a:rPr lang="en-ZA" sz="4400" b="1" dirty="0" smtClean="0">
                <a:latin typeface="Arial" panose="020B0604020202020204" pitchFamily="34" charset="0"/>
                <a:cs typeface="Arial" panose="020B0604020202020204" pitchFamily="34" charset="0"/>
              </a:rPr>
              <a:t>artially </a:t>
            </a:r>
            <a:r>
              <a:rPr lang="en-ZA" sz="4400" b="1" dirty="0">
                <a:latin typeface="Arial" panose="020B0604020202020204" pitchFamily="34" charset="0"/>
                <a:cs typeface="Arial" panose="020B0604020202020204" pitchFamily="34" charset="0"/>
              </a:rPr>
              <a:t>achieved </a:t>
            </a:r>
            <a:r>
              <a:rPr lang="en-ZA" sz="4400" b="1" dirty="0" smtClean="0">
                <a:latin typeface="Arial" panose="020B0604020202020204" pitchFamily="34" charset="0"/>
                <a:cs typeface="Arial" panose="020B0604020202020204" pitchFamily="34" charset="0"/>
              </a:rPr>
              <a:t> </a:t>
            </a:r>
            <a:r>
              <a:rPr lang="en-ZA" sz="4400" dirty="0" smtClean="0">
                <a:latin typeface="Arial" panose="020B0604020202020204" pitchFamily="34" charset="0"/>
                <a:cs typeface="Arial" panose="020B0604020202020204" pitchFamily="34" charset="0"/>
              </a:rPr>
              <a:t>target relate performance against targets in </a:t>
            </a:r>
            <a:r>
              <a:rPr lang="en-ZA" sz="4400" dirty="0">
                <a:latin typeface="Arial" panose="020B0604020202020204" pitchFamily="34" charset="0"/>
                <a:cs typeface="Arial" panose="020B0604020202020204" pitchFamily="34" charset="0"/>
              </a:rPr>
              <a:t>the business application </a:t>
            </a:r>
            <a:r>
              <a:rPr lang="en-ZA" sz="4400" dirty="0" smtClean="0">
                <a:latin typeface="Arial" panose="020B0604020202020204" pitchFamily="34" charset="0"/>
                <a:cs typeface="Arial" panose="020B0604020202020204" pitchFamily="34" charset="0"/>
              </a:rPr>
              <a:t>plan</a:t>
            </a:r>
          </a:p>
          <a:p>
            <a:pPr lvl="3" indent="-685800">
              <a:lnSpc>
                <a:spcPct val="120000"/>
              </a:lnSpc>
              <a:spcBef>
                <a:spcPts val="1500"/>
              </a:spcBef>
              <a:buFont typeface="Arial" panose="020B0604020202020204" pitchFamily="34" charset="0"/>
              <a:buChar char="•"/>
            </a:pPr>
            <a:r>
              <a:rPr lang="en-ZA" sz="4400" dirty="0" smtClean="0">
                <a:latin typeface="Arial" panose="020B0604020202020204" pitchFamily="34" charset="0"/>
                <a:cs typeface="Arial" panose="020B0604020202020204" pitchFamily="34" charset="0"/>
              </a:rPr>
              <a:t>64%  </a:t>
            </a:r>
            <a:r>
              <a:rPr lang="en-ZA" sz="4400" dirty="0">
                <a:latin typeface="Arial" panose="020B0604020202020204" pitchFamily="34" charset="0"/>
                <a:cs typeface="Arial" panose="020B0604020202020204" pitchFamily="34" charset="0"/>
              </a:rPr>
              <a:t>were achieved </a:t>
            </a:r>
            <a:r>
              <a:rPr lang="en-ZA" sz="4400" dirty="0" smtClean="0">
                <a:latin typeface="Arial" panose="020B0604020202020204" pitchFamily="34" charset="0"/>
                <a:cs typeface="Arial" panose="020B0604020202020204" pitchFamily="34" charset="0"/>
              </a:rPr>
              <a:t>against 80%</a:t>
            </a:r>
            <a:r>
              <a:rPr lang="en-ZA" sz="4400" dirty="0">
                <a:latin typeface="Arial" panose="020B0604020202020204" pitchFamily="34" charset="0"/>
                <a:cs typeface="Arial" panose="020B0604020202020204" pitchFamily="34" charset="0"/>
              </a:rPr>
              <a:t> (9/14*100 = 64</a:t>
            </a:r>
            <a:r>
              <a:rPr lang="en-ZA" sz="4400" dirty="0" smtClean="0">
                <a:latin typeface="Arial" panose="020B0604020202020204" pitchFamily="34" charset="0"/>
                <a:cs typeface="Arial" panose="020B0604020202020204" pitchFamily="34" charset="0"/>
              </a:rPr>
              <a:t>%). </a:t>
            </a:r>
            <a:r>
              <a:rPr lang="en-ZA" sz="4400" dirty="0">
                <a:solidFill>
                  <a:schemeClr val="tx1"/>
                </a:solidFill>
                <a:sym typeface="Calibri"/>
              </a:rPr>
              <a:t>Procurements delays; capacity of service providers and overpricing resulted in </a:t>
            </a:r>
            <a:r>
              <a:rPr lang="en-ZA" sz="4400" dirty="0" smtClean="0">
                <a:solidFill>
                  <a:schemeClr val="tx1"/>
                </a:solidFill>
                <a:sym typeface="Calibri"/>
              </a:rPr>
              <a:t>some </a:t>
            </a:r>
            <a:r>
              <a:rPr lang="en-US" sz="4000" dirty="0" smtClean="0">
                <a:solidFill>
                  <a:schemeClr val="tx1"/>
                </a:solidFill>
                <a:sym typeface="Calibri"/>
              </a:rPr>
              <a:t>projects </a:t>
            </a:r>
            <a:r>
              <a:rPr lang="en-US" sz="4000" dirty="0">
                <a:solidFill>
                  <a:schemeClr val="tx1"/>
                </a:solidFill>
                <a:sym typeface="Calibri"/>
              </a:rPr>
              <a:t>being  </a:t>
            </a:r>
            <a:r>
              <a:rPr lang="en-US" sz="4000" dirty="0" smtClean="0">
                <a:solidFill>
                  <a:schemeClr val="tx1"/>
                </a:solidFill>
                <a:sym typeface="Calibri"/>
              </a:rPr>
              <a:t>cancelled</a:t>
            </a:r>
            <a:endParaRPr lang="en-US" sz="4000" dirty="0">
              <a:solidFill>
                <a:schemeClr val="tx1"/>
              </a:solidFill>
              <a:sym typeface="Calibri"/>
            </a:endParaRPr>
          </a:p>
          <a:p>
            <a:pPr lvl="2" indent="-685800">
              <a:lnSpc>
                <a:spcPct val="120000"/>
              </a:lnSpc>
              <a:spcBef>
                <a:spcPts val="1500"/>
              </a:spcBef>
              <a:buFont typeface="Arial" panose="020B0604020202020204" pitchFamily="34" charset="0"/>
              <a:buChar char="•"/>
            </a:pPr>
            <a:r>
              <a:rPr lang="en-ZA" sz="4400" b="1" dirty="0" smtClean="0">
                <a:latin typeface="Arial" panose="020B0604020202020204" pitchFamily="34" charset="0"/>
                <a:cs typeface="Arial" panose="020B0604020202020204" pitchFamily="34" charset="0"/>
              </a:rPr>
              <a:t>Not achieved </a:t>
            </a:r>
            <a:r>
              <a:rPr lang="en-ZA" sz="4400" dirty="0" smtClean="0">
                <a:latin typeface="Arial" panose="020B0604020202020204" pitchFamily="34" charset="0"/>
                <a:cs typeface="Arial" panose="020B0604020202020204" pitchFamily="34" charset="0"/>
              </a:rPr>
              <a:t>relate  to </a:t>
            </a:r>
            <a:r>
              <a:rPr lang="en-ZA" sz="4400" dirty="0">
                <a:solidFill>
                  <a:schemeClr val="tx1"/>
                </a:solidFill>
                <a:sym typeface="Calibri"/>
              </a:rPr>
              <a:t>e</a:t>
            </a:r>
            <a:r>
              <a:rPr lang="en-ZA" sz="4400" dirty="0" smtClean="0">
                <a:solidFill>
                  <a:schemeClr val="tx1"/>
                </a:solidFill>
                <a:sym typeface="Calibri"/>
              </a:rPr>
              <a:t>xecutive </a:t>
            </a:r>
            <a:r>
              <a:rPr lang="en-ZA" sz="4400" dirty="0">
                <a:solidFill>
                  <a:schemeClr val="tx1"/>
                </a:solidFill>
                <a:sym typeface="Calibri"/>
              </a:rPr>
              <a:t>support plan </a:t>
            </a:r>
            <a:r>
              <a:rPr lang="en-ZA" sz="4400" dirty="0" smtClean="0">
                <a:solidFill>
                  <a:schemeClr val="tx1"/>
                </a:solidFill>
                <a:sym typeface="Calibri"/>
              </a:rPr>
              <a:t>and </a:t>
            </a:r>
            <a:r>
              <a:rPr lang="en-ZA" sz="4400" dirty="0">
                <a:solidFill>
                  <a:schemeClr val="tx1"/>
                </a:solidFill>
                <a:sym typeface="Calibri"/>
              </a:rPr>
              <a:t>quarterly reports on performance against the plan </a:t>
            </a:r>
            <a:r>
              <a:rPr lang="en-ZA" sz="4400" dirty="0" smtClean="0">
                <a:solidFill>
                  <a:schemeClr val="tx1"/>
                </a:solidFill>
                <a:sym typeface="Calibri"/>
              </a:rPr>
              <a:t>in Ministry. </a:t>
            </a:r>
          </a:p>
          <a:p>
            <a:pPr lvl="3" indent="-685800">
              <a:lnSpc>
                <a:spcPct val="120000"/>
              </a:lnSpc>
              <a:spcBef>
                <a:spcPts val="1500"/>
              </a:spcBef>
              <a:buFont typeface="Arial" panose="020B0604020202020204" pitchFamily="34" charset="0"/>
              <a:buChar char="•"/>
            </a:pPr>
            <a:r>
              <a:rPr lang="en-ZA" sz="4400" dirty="0" smtClean="0">
                <a:solidFill>
                  <a:schemeClr val="tx1"/>
                </a:solidFill>
                <a:sym typeface="Calibri"/>
              </a:rPr>
              <a:t>Most of the work was performed with Communication and </a:t>
            </a:r>
            <a:r>
              <a:rPr lang="en-US" sz="4400" dirty="0" smtClean="0">
                <a:solidFill>
                  <a:schemeClr val="tx1"/>
                </a:solidFill>
                <a:sym typeface="Calibri"/>
              </a:rPr>
              <a:t>was </a:t>
            </a:r>
            <a:r>
              <a:rPr lang="en-US" sz="4400" dirty="0">
                <a:solidFill>
                  <a:schemeClr val="tx1"/>
                </a:solidFill>
                <a:sym typeface="Calibri"/>
              </a:rPr>
              <a:t>reported as </a:t>
            </a:r>
            <a:r>
              <a:rPr lang="en-ZA" sz="4400" dirty="0">
                <a:latin typeface="Arial" panose="020B0604020202020204" pitchFamily="34" charset="0"/>
                <a:cs typeface="Arial" panose="020B0604020202020204" pitchFamily="34" charset="0"/>
              </a:rPr>
              <a:t>part of the Communication Plan</a:t>
            </a:r>
            <a:endParaRPr lang="en-ZA" sz="4400" dirty="0">
              <a:solidFill>
                <a:schemeClr val="tx1"/>
              </a:solidFill>
              <a:sym typeface="Calibri"/>
            </a:endParaRPr>
          </a:p>
          <a:p>
            <a:pPr lvl="2" indent="-685800">
              <a:spcBef>
                <a:spcPts val="1500"/>
              </a:spcBef>
              <a:buFont typeface="Arial" panose="020B0604020202020204" pitchFamily="34" charset="0"/>
              <a:buChar char="•"/>
            </a:pPr>
            <a:endParaRPr lang="en-ZA" sz="4200"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p:txBody>
          <a:bodyPr/>
          <a:lstStyle/>
          <a:p>
            <a:fld id="{62AAA1A3-262B-4979-8C18-306C3DA11E9E}" type="slidenum">
              <a:rPr lang="en-ZA" smtClean="0"/>
              <a:pPr/>
              <a:t>10</a:t>
            </a:fld>
            <a:endParaRPr lang="en-ZA" dirty="0"/>
          </a:p>
        </p:txBody>
      </p:sp>
      <p:sp>
        <p:nvSpPr>
          <p:cNvPr id="7" name="Footer Placeholder 6"/>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41569221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428625"/>
            <a:ext cx="23389069" cy="12924790"/>
          </a:xfrm>
        </p:spPr>
        <p:txBody>
          <a:bodyPr/>
          <a:lstStyle/>
          <a:p>
            <a:r>
              <a:rPr lang="en-ZA" sz="4400" b="1" dirty="0" smtClean="0"/>
              <a:t>Details of targets Achieved/exceeded  1/4 </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11</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497950857"/>
              </p:ext>
            </p:extLst>
          </p:nvPr>
        </p:nvGraphicFramePr>
        <p:xfrm>
          <a:off x="471055" y="1828799"/>
          <a:ext cx="23389069" cy="11524616"/>
        </p:xfrm>
        <a:graphic>
          <a:graphicData uri="http://schemas.openxmlformats.org/drawingml/2006/table">
            <a:tbl>
              <a:tblPr firstRow="1" bandRow="1">
                <a:tableStyleId>{5DA37D80-6434-44D0-A028-1B22A696006F}</a:tableStyleId>
              </a:tblPr>
              <a:tblGrid>
                <a:gridCol w="4677814">
                  <a:extLst>
                    <a:ext uri="{9D8B030D-6E8A-4147-A177-3AD203B41FA5}">
                      <a16:colId xmlns:a16="http://schemas.microsoft.com/office/drawing/2014/main" xmlns="" val="3198516848"/>
                    </a:ext>
                  </a:extLst>
                </a:gridCol>
                <a:gridCol w="4677814">
                  <a:extLst>
                    <a:ext uri="{9D8B030D-6E8A-4147-A177-3AD203B41FA5}">
                      <a16:colId xmlns:a16="http://schemas.microsoft.com/office/drawing/2014/main" xmlns="" val="2921058757"/>
                    </a:ext>
                  </a:extLst>
                </a:gridCol>
                <a:gridCol w="5489517">
                  <a:extLst>
                    <a:ext uri="{9D8B030D-6E8A-4147-A177-3AD203B41FA5}">
                      <a16:colId xmlns:a16="http://schemas.microsoft.com/office/drawing/2014/main" xmlns="" val="2413601088"/>
                    </a:ext>
                  </a:extLst>
                </a:gridCol>
                <a:gridCol w="4185182">
                  <a:extLst>
                    <a:ext uri="{9D8B030D-6E8A-4147-A177-3AD203B41FA5}">
                      <a16:colId xmlns:a16="http://schemas.microsoft.com/office/drawing/2014/main" xmlns="" val="3889916061"/>
                    </a:ext>
                  </a:extLst>
                </a:gridCol>
                <a:gridCol w="4358742">
                  <a:extLst>
                    <a:ext uri="{9D8B030D-6E8A-4147-A177-3AD203B41FA5}">
                      <a16:colId xmlns:a16="http://schemas.microsoft.com/office/drawing/2014/main" xmlns="" val="2607742503"/>
                    </a:ext>
                  </a:extLst>
                </a:gridCol>
              </a:tblGrid>
              <a:tr h="1691731">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383461">
                <a:tc>
                  <a:txBody>
                    <a:bodyPr/>
                    <a:lstStyle/>
                    <a:p>
                      <a:pPr marL="0" marR="0" indent="0" algn="l" defTabSz="1828800" rtl="0" latinLnBrk="0">
                        <a:lnSpc>
                          <a:spcPct val="100000"/>
                        </a:lnSpc>
                        <a:spcBef>
                          <a:spcPts val="0"/>
                        </a:spcBef>
                        <a:spcAft>
                          <a:spcPts val="0"/>
                        </a:spcAft>
                        <a:buClrTx/>
                        <a:buSzTx/>
                        <a:buFontTx/>
                        <a:buNone/>
                        <a:tabLst/>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Approved strategic and annual performance plans</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ZA" sz="2800" u="none" strike="noStrike" cap="none" spc="0" baseline="0" dirty="0">
                          <a:ln>
                            <a:noFill/>
                          </a:ln>
                          <a:uFillTx/>
                          <a:latin typeface="Arial" panose="020B0604020202020204" pitchFamily="34" charset="0"/>
                          <a:cs typeface="Arial" panose="020B0604020202020204" pitchFamily="34" charset="0"/>
                          <a:sym typeface="Calibri"/>
                        </a:rPr>
                        <a:t>Conduct  annual review of strategic Plans and APP as prescribed by the relevant planning frameworks and submit the plan for approval and tabling in Parliament  </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u="none" strike="noStrike" cap="none" spc="0" baseline="0" dirty="0">
                          <a:ln>
                            <a:noFill/>
                          </a:ln>
                          <a:uFillTx/>
                          <a:latin typeface="Arial" panose="020B0604020202020204" pitchFamily="34" charset="0"/>
                          <a:cs typeface="Arial" panose="020B0604020202020204" pitchFamily="34" charset="0"/>
                          <a:sym typeface="Calibri"/>
                        </a:rPr>
                        <a:t>Target </a:t>
                      </a:r>
                      <a:r>
                        <a:rPr lang="en-US" sz="2800" b="1" u="none" strike="noStrike" cap="none" spc="0" baseline="0" dirty="0" smtClean="0">
                          <a:ln>
                            <a:noFill/>
                          </a:ln>
                          <a:uFillTx/>
                          <a:latin typeface="Arial" panose="020B0604020202020204" pitchFamily="34" charset="0"/>
                          <a:cs typeface="Arial" panose="020B0604020202020204" pitchFamily="34" charset="0"/>
                          <a:sym typeface="Calibri"/>
                        </a:rPr>
                        <a:t>Achieved</a:t>
                      </a:r>
                    </a:p>
                    <a:p>
                      <a:pPr marL="0" marR="0" indent="0" algn="l" defTabSz="1828800" rtl="0" latinLnBrk="0">
                        <a:lnSpc>
                          <a:spcPct val="100000"/>
                        </a:lnSpc>
                        <a:spcBef>
                          <a:spcPts val="0"/>
                        </a:spcBef>
                        <a:spcAft>
                          <a:spcPts val="0"/>
                        </a:spcAft>
                        <a:buClrTx/>
                        <a:buSzTx/>
                        <a:buFontTx/>
                        <a:buNone/>
                        <a:tabLst/>
                      </a:pPr>
                      <a:endParaRPr lang="en-ZA" sz="2800" b="1" u="none" strike="noStrike" cap="none" spc="0" baseline="0" dirty="0">
                        <a:ln>
                          <a:noFill/>
                        </a:ln>
                        <a:uFillTx/>
                        <a:latin typeface="Arial" panose="020B0604020202020204" pitchFamily="34" charset="0"/>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US" sz="2800" u="none" strike="noStrike" cap="none" spc="0" baseline="0" dirty="0">
                          <a:ln>
                            <a:noFill/>
                          </a:ln>
                          <a:uFillTx/>
                          <a:latin typeface="Arial" panose="020B0604020202020204" pitchFamily="34" charset="0"/>
                          <a:cs typeface="Arial" panose="020B0604020202020204" pitchFamily="34" charset="0"/>
                          <a:sym typeface="Calibri"/>
                        </a:rPr>
                        <a:t>The Final Strategic Plan and APP were tabled to Parliament by due date set by Parliament</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algn="l">
                        <a:lnSpc>
                          <a:spcPct val="100000"/>
                        </a:lnSpc>
                      </a:pP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endParaRPr lang="en-ZA"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79919368"/>
                  </a:ext>
                </a:extLst>
              </a:tr>
              <a:tr h="3348773">
                <a:tc>
                  <a:txBody>
                    <a:bodyPr/>
                    <a:lstStyle/>
                    <a:p>
                      <a:pPr marL="0" indent="0" algn="l">
                        <a:buFontTx/>
                        <a:buNone/>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quarterly implementation reports</a:t>
                      </a:r>
                      <a:endParaRPr lang="en-ZA" sz="2800" dirty="0">
                        <a:latin typeface="Arial" panose="020B0604020202020204" pitchFamily="34" charset="0"/>
                        <a:cs typeface="Arial" panose="020B0604020202020204" pitchFamily="34" charset="0"/>
                      </a:endParaRPr>
                    </a:p>
                  </a:txBody>
                  <a:tcPr/>
                </a:tc>
                <a:tc>
                  <a:txBody>
                    <a:bodyPr/>
                    <a:lstStyle/>
                    <a:p>
                      <a:pPr algn="l"/>
                      <a:r>
                        <a:rPr lang="en-ZA" sz="2800" dirty="0" smtClean="0">
                          <a:latin typeface="Arial" panose="020B0604020202020204" pitchFamily="34" charset="0"/>
                          <a:cs typeface="Arial" panose="020B0604020202020204" pitchFamily="34" charset="0"/>
                        </a:rPr>
                        <a:t>Quarterly reports submitted to</a:t>
                      </a:r>
                    </a:p>
                    <a:p>
                      <a:pPr algn="l"/>
                      <a:r>
                        <a:rPr lang="en-ZA" sz="2800" dirty="0" smtClean="0">
                          <a:latin typeface="Arial" panose="020B0604020202020204" pitchFamily="34" charset="0"/>
                          <a:cs typeface="Arial" panose="020B0604020202020204" pitchFamily="34" charset="0"/>
                        </a:rPr>
                        <a:t>the Executing Authority, National Treasury and DPME within 30 days from the end of the quarter</a:t>
                      </a:r>
                    </a:p>
                  </a:txBody>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US" sz="2800" b="1" u="none" strike="noStrike" cap="none" spc="0" baseline="0" dirty="0" smtClean="0">
                          <a:ln>
                            <a:noFill/>
                          </a:ln>
                          <a:uFillTx/>
                          <a:latin typeface="Arial" panose="020B0604020202020204" pitchFamily="34" charset="0"/>
                          <a:cs typeface="Arial" panose="020B0604020202020204" pitchFamily="34" charset="0"/>
                          <a:sym typeface="Calibri"/>
                        </a:rPr>
                        <a:t>Target Achieved</a:t>
                      </a:r>
                      <a:endParaRPr lang="en-ZA" sz="2800" b="1" u="none" strike="noStrike" cap="none" spc="0" baseline="0" dirty="0" smtClean="0">
                        <a:ln>
                          <a:noFill/>
                        </a:ln>
                        <a:uFillTx/>
                        <a:latin typeface="Arial" panose="020B0604020202020204" pitchFamily="34" charset="0"/>
                        <a:cs typeface="Arial" panose="020B0604020202020204" pitchFamily="34" charset="0"/>
                        <a:sym typeface="Calibri"/>
                      </a:endParaRPr>
                    </a:p>
                    <a:p>
                      <a:pPr algn="l"/>
                      <a:endParaRPr lang="en-ZA" sz="2800" dirty="0" smtClean="0">
                        <a:latin typeface="Arial" panose="020B0604020202020204" pitchFamily="34" charset="0"/>
                        <a:cs typeface="Arial" panose="020B0604020202020204" pitchFamily="34" charset="0"/>
                      </a:endParaRPr>
                    </a:p>
                    <a:p>
                      <a:pPr algn="l"/>
                      <a:r>
                        <a:rPr lang="en-ZA" sz="2800" dirty="0" smtClean="0">
                          <a:latin typeface="Arial" panose="020B0604020202020204" pitchFamily="34" charset="0"/>
                          <a:cs typeface="Arial" panose="020B0604020202020204" pitchFamily="34" charset="0"/>
                        </a:rPr>
                        <a:t>4 quarterly progress reports approved by the Executive Authority and submitted to National Treasury within 30 Days from the end of each the quarter</a:t>
                      </a:r>
                      <a:endParaRPr lang="en-ZA" sz="2800" dirty="0">
                        <a:latin typeface="Arial" panose="020B0604020202020204" pitchFamily="34" charset="0"/>
                        <a:cs typeface="Arial" panose="020B0604020202020204" pitchFamily="34" charset="0"/>
                      </a:endParaRPr>
                    </a:p>
                  </a:txBody>
                  <a:tcPr/>
                </a:tc>
                <a:tc>
                  <a:txBody>
                    <a:bodyPr/>
                    <a:lstStyle/>
                    <a:p>
                      <a:pPr algn="l"/>
                      <a:r>
                        <a:rPr lang="en-ZA" sz="2800" dirty="0" smtClean="0">
                          <a:latin typeface="Arial" panose="020B0604020202020204" pitchFamily="34" charset="0"/>
                          <a:cs typeface="Arial" panose="020B0604020202020204" pitchFamily="34" charset="0"/>
                        </a:rPr>
                        <a:t>The Executive Authority has approved the 4 quarterly progress reports after 30 days from the end of each quarter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endParaRPr lang="en-ZA"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03710620"/>
                  </a:ext>
                </a:extLst>
              </a:tr>
              <a:tr h="3100651">
                <a:tc>
                  <a:txBody>
                    <a:bodyPr/>
                    <a:lstStyle/>
                    <a:p>
                      <a:pPr marL="0" marR="0" indent="0" algn="l" defTabSz="1828800" rtl="0" latinLnBrk="0">
                        <a:lnSpc>
                          <a:spcPct val="100000"/>
                        </a:lnSpc>
                        <a:spcBef>
                          <a:spcPts val="0"/>
                        </a:spcBef>
                        <a:spcAft>
                          <a:spcPts val="0"/>
                        </a:spcAft>
                        <a:buClrTx/>
                        <a:buSzTx/>
                        <a:buFontTx/>
                        <a:buNone/>
                        <a:tabLst/>
                      </a:pPr>
                      <a:r>
                        <a:rPr lang="en-ZA" sz="2800" u="none" strike="noStrike" cap="none" spc="0" baseline="0" dirty="0" smtClean="0">
                          <a:ln>
                            <a:noFill/>
                          </a:ln>
                          <a:uFillTx/>
                          <a:latin typeface="Arial" panose="020B0604020202020204" pitchFamily="34" charset="0"/>
                          <a:cs typeface="Arial" panose="020B0604020202020204" pitchFamily="34" charset="0"/>
                          <a:sym typeface="Calibri"/>
                        </a:rPr>
                        <a:t>Audited Annual Report</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ZA" sz="2800" u="none" strike="noStrike" cap="none" spc="0" baseline="0" dirty="0">
                          <a:ln>
                            <a:noFill/>
                          </a:ln>
                          <a:uFillTx/>
                          <a:latin typeface="Arial" panose="020B0604020202020204" pitchFamily="34" charset="0"/>
                          <a:cs typeface="Arial" panose="020B0604020202020204" pitchFamily="34" charset="0"/>
                          <a:sym typeface="Calibri"/>
                        </a:rPr>
                        <a:t>Produce AR and submit AGSA for Audit and to NT and Parliament by due dates</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u="none" strike="noStrike" cap="none" spc="0" baseline="0" dirty="0">
                          <a:ln>
                            <a:noFill/>
                          </a:ln>
                          <a:uFillTx/>
                          <a:latin typeface="Arial" panose="020B0604020202020204" pitchFamily="34" charset="0"/>
                          <a:cs typeface="Arial" panose="020B0604020202020204" pitchFamily="34" charset="0"/>
                          <a:sym typeface="Calibri"/>
                        </a:rPr>
                        <a:t>Target </a:t>
                      </a:r>
                      <a:r>
                        <a:rPr lang="en-US" sz="2800" b="1" u="none" strike="noStrike" cap="none" spc="0" baseline="0" dirty="0" smtClean="0">
                          <a:ln>
                            <a:noFill/>
                          </a:ln>
                          <a:uFillTx/>
                          <a:latin typeface="Arial" panose="020B0604020202020204" pitchFamily="34" charset="0"/>
                          <a:cs typeface="Arial" panose="020B0604020202020204" pitchFamily="34" charset="0"/>
                          <a:sym typeface="Calibri"/>
                        </a:rPr>
                        <a:t>Achieved</a:t>
                      </a:r>
                    </a:p>
                    <a:p>
                      <a:pPr marL="0" marR="0" indent="0" algn="l" defTabSz="1828800" rtl="0" latinLnBrk="0">
                        <a:lnSpc>
                          <a:spcPct val="100000"/>
                        </a:lnSpc>
                        <a:spcBef>
                          <a:spcPts val="0"/>
                        </a:spcBef>
                        <a:spcAft>
                          <a:spcPts val="0"/>
                        </a:spcAft>
                        <a:buClrTx/>
                        <a:buSzTx/>
                        <a:buFontTx/>
                        <a:buNone/>
                        <a:tabLst/>
                      </a:pPr>
                      <a:endParaRPr lang="en-ZA" sz="2800" b="1" u="none" strike="noStrike" cap="none" spc="0" baseline="0" dirty="0">
                        <a:ln>
                          <a:noFill/>
                        </a:ln>
                        <a:uFillTx/>
                        <a:latin typeface="Arial" panose="020B0604020202020204" pitchFamily="34" charset="0"/>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US" sz="2800" u="none" strike="noStrike" cap="none" spc="0" baseline="0" dirty="0">
                          <a:ln>
                            <a:noFill/>
                          </a:ln>
                          <a:uFillTx/>
                          <a:latin typeface="Arial" panose="020B0604020202020204" pitchFamily="34" charset="0"/>
                          <a:cs typeface="Arial" panose="020B0604020202020204" pitchFamily="34" charset="0"/>
                          <a:sym typeface="Calibri"/>
                        </a:rPr>
                        <a:t>Audited Annual Report 2015-2016 was </a:t>
                      </a:r>
                      <a:r>
                        <a:rPr lang="en-ZA" sz="2800" u="none" strike="noStrike" cap="none" spc="0" baseline="0" dirty="0">
                          <a:ln>
                            <a:noFill/>
                          </a:ln>
                          <a:uFillTx/>
                          <a:latin typeface="Arial" panose="020B0604020202020204" pitchFamily="34" charset="0"/>
                          <a:cs typeface="Arial" panose="020B0604020202020204" pitchFamily="34" charset="0"/>
                          <a:sym typeface="Calibri"/>
                        </a:rPr>
                        <a:t>produced </a:t>
                      </a:r>
                      <a:r>
                        <a:rPr lang="en-ZA" sz="2800" u="none" strike="noStrike" cap="none" spc="0" baseline="0" dirty="0" smtClean="0">
                          <a:ln>
                            <a:noFill/>
                          </a:ln>
                          <a:uFillTx/>
                          <a:latin typeface="Arial" panose="020B0604020202020204" pitchFamily="34" charset="0"/>
                          <a:cs typeface="Arial" panose="020B0604020202020204" pitchFamily="34" charset="0"/>
                          <a:sym typeface="Calibri"/>
                        </a:rPr>
                        <a:t>and submitted to the </a:t>
                      </a:r>
                      <a:r>
                        <a:rPr lang="en-ZA" sz="2800" u="none" strike="noStrike" cap="none" spc="0" baseline="0" dirty="0">
                          <a:ln>
                            <a:noFill/>
                          </a:ln>
                          <a:uFillTx/>
                          <a:latin typeface="Arial" panose="020B0604020202020204" pitchFamily="34" charset="0"/>
                          <a:cs typeface="Arial" panose="020B0604020202020204" pitchFamily="34" charset="0"/>
                          <a:sym typeface="Calibri"/>
                        </a:rPr>
                        <a:t>AGSA for Audit and to NT and Parliament by due dates</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algn="l">
                        <a:lnSpc>
                          <a:spcPct val="100000"/>
                        </a:lnSpc>
                      </a:pP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endParaRPr lang="en-ZA"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46559085"/>
                  </a:ext>
                </a:extLst>
              </a:tr>
            </a:tbl>
          </a:graphicData>
        </a:graphic>
      </p:graphicFrame>
    </p:spTree>
    <p:extLst>
      <p:ext uri="{BB962C8B-B14F-4D97-AF65-F5344CB8AC3E}">
        <p14:creationId xmlns:p14="http://schemas.microsoft.com/office/powerpoint/2010/main" xmlns="" val="22900323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2/4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12</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660105850"/>
              </p:ext>
            </p:extLst>
          </p:nvPr>
        </p:nvGraphicFramePr>
        <p:xfrm>
          <a:off x="471055" y="1705833"/>
          <a:ext cx="23389070" cy="11647582"/>
        </p:xfrm>
        <a:graphic>
          <a:graphicData uri="http://schemas.openxmlformats.org/drawingml/2006/table">
            <a:tbl>
              <a:tblPr firstRow="1" bandRow="1">
                <a:tableStyleId>{5DA37D80-6434-44D0-A028-1B22A696006F}</a:tableStyleId>
              </a:tblPr>
              <a:tblGrid>
                <a:gridCol w="4677814">
                  <a:extLst>
                    <a:ext uri="{9D8B030D-6E8A-4147-A177-3AD203B41FA5}">
                      <a16:colId xmlns:a16="http://schemas.microsoft.com/office/drawing/2014/main" xmlns="" val="3198516848"/>
                    </a:ext>
                  </a:extLst>
                </a:gridCol>
                <a:gridCol w="4677814">
                  <a:extLst>
                    <a:ext uri="{9D8B030D-6E8A-4147-A177-3AD203B41FA5}">
                      <a16:colId xmlns:a16="http://schemas.microsoft.com/office/drawing/2014/main" xmlns="" val="2921058757"/>
                    </a:ext>
                  </a:extLst>
                </a:gridCol>
                <a:gridCol w="6540962">
                  <a:extLst>
                    <a:ext uri="{9D8B030D-6E8A-4147-A177-3AD203B41FA5}">
                      <a16:colId xmlns:a16="http://schemas.microsoft.com/office/drawing/2014/main" xmlns="" val="2413601088"/>
                    </a:ext>
                  </a:extLst>
                </a:gridCol>
                <a:gridCol w="2814666">
                  <a:extLst>
                    <a:ext uri="{9D8B030D-6E8A-4147-A177-3AD203B41FA5}">
                      <a16:colId xmlns:a16="http://schemas.microsoft.com/office/drawing/2014/main" xmlns="" val="3889916061"/>
                    </a:ext>
                  </a:extLst>
                </a:gridCol>
                <a:gridCol w="4677814">
                  <a:extLst>
                    <a:ext uri="{9D8B030D-6E8A-4147-A177-3AD203B41FA5}">
                      <a16:colId xmlns:a16="http://schemas.microsoft.com/office/drawing/2014/main" xmlns="" val="2607742503"/>
                    </a:ext>
                  </a:extLst>
                </a:gridCol>
              </a:tblGrid>
              <a:tr h="1992886">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985772">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Approved annual communication plan and quarterly reports on implementation of the plan.</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Produce a communication plan annually and report on its implementation within 30 days of end of each quarter of the financial year.</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Target Exceeded </a:t>
                      </a:r>
                    </a:p>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Annual Communication Plan was produced and approved.  82 of activities in the plan were implemented against 61 planned  activities for  the 4 quarters (82/61*100= 134%)</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21 activities </a:t>
                      </a: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exceeded from the planned targets</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An in-house graphic designer and internal communications specialist were employed in September and  the Ministry had additional events that required communication support</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68580" marR="68580" marT="0" marB="0"/>
                </a:tc>
                <a:extLst>
                  <a:ext uri="{0D108BD9-81ED-4DB2-BD59-A6C34878D82A}">
                    <a16:rowId xmlns:a16="http://schemas.microsoft.com/office/drawing/2014/main" xmlns="" val="3865707146"/>
                  </a:ext>
                </a:extLst>
              </a:tr>
              <a:tr h="2834462">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of valid invoices paid within 30 days and cases where non-compliance lead to disciplinary action</a:t>
                      </a:r>
                      <a:endPar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100% of valid invoices paid within 30 days or disciplinary action taken in 100% of  cases where invoices are not paid within 30 days</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Target Achieved</a:t>
                      </a:r>
                      <a:endParaRPr lang="en-ZA" sz="28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endParaRPr lang="en-US" sz="2800" b="0" i="0" u="none" strike="noStrike" cap="none" spc="0" baseline="0" dirty="0" smtClean="0">
                        <a:ln>
                          <a:noFill/>
                        </a:ln>
                        <a:solidFill>
                          <a:schemeClr val="tx1"/>
                        </a:solidFill>
                        <a:uFillTx/>
                        <a:latin typeface="Arial" panose="020B0604020202020204" pitchFamily="34" charset="0"/>
                        <a:ea typeface="+mn-ea"/>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smtClean="0">
                          <a:ln>
                            <a:noFill/>
                          </a:ln>
                          <a:solidFill>
                            <a:schemeClr val="tx1"/>
                          </a:solidFill>
                          <a:uFillTx/>
                          <a:latin typeface="Arial" panose="020B0604020202020204" pitchFamily="34" charset="0"/>
                          <a:ea typeface="+mn-ea"/>
                          <a:cs typeface="Arial" panose="020B0604020202020204" pitchFamily="34" charset="0"/>
                          <a:sym typeface="Calibri"/>
                        </a:rPr>
                        <a:t>100</a:t>
                      </a: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 of valid invoices were paid within 30 days</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a:t>
                      </a:r>
                    </a:p>
                  </a:txBody>
                  <a:tcPr marL="68580" marR="68580" marT="0" marB="0"/>
                </a:tc>
                <a:extLst>
                  <a:ext uri="{0D108BD9-81ED-4DB2-BD59-A6C34878D82A}">
                    <a16:rowId xmlns:a16="http://schemas.microsoft.com/office/drawing/2014/main" xmlns="" val="3165863993"/>
                  </a:ext>
                </a:extLst>
              </a:tr>
              <a:tr h="2834462">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Average % of funded posts in PERSAL which are vacant over a quarter (Vacancy rate)</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Maintain a vacancy rate of 10% or less annually</a:t>
                      </a:r>
                    </a:p>
                  </a:txBody>
                  <a:tcPr marL="68580" marR="68580" marT="0" marB="0"/>
                </a:tc>
                <a:tc>
                  <a:txBody>
                    <a:bodyPr/>
                    <a:lstStyle/>
                    <a:p>
                      <a:pPr algn="l">
                        <a:lnSpc>
                          <a:spcPct val="115000"/>
                        </a:lnSpc>
                        <a:spcAft>
                          <a:spcPts val="1000"/>
                        </a:spcAft>
                      </a:pPr>
                      <a:r>
                        <a:rPr lang="en-ZA"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10% average vacancy rate was achieved at the end of the financial year. (36/350*100=10%)</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79919368"/>
                  </a:ext>
                </a:extLst>
              </a:tr>
            </a:tbl>
          </a:graphicData>
        </a:graphic>
      </p:graphicFrame>
    </p:spTree>
    <p:extLst>
      <p:ext uri="{BB962C8B-B14F-4D97-AF65-F5344CB8AC3E}">
        <p14:creationId xmlns:p14="http://schemas.microsoft.com/office/powerpoint/2010/main" xmlns="" val="20525800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2/4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13</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340170194"/>
              </p:ext>
            </p:extLst>
          </p:nvPr>
        </p:nvGraphicFramePr>
        <p:xfrm>
          <a:off x="471055" y="1705833"/>
          <a:ext cx="23389070" cy="11311807"/>
        </p:xfrm>
        <a:graphic>
          <a:graphicData uri="http://schemas.openxmlformats.org/drawingml/2006/table">
            <a:tbl>
              <a:tblPr firstRow="1" bandRow="1">
                <a:tableStyleId>{5DA37D80-6434-44D0-A028-1B22A696006F}</a:tableStyleId>
              </a:tblPr>
              <a:tblGrid>
                <a:gridCol w="4677814">
                  <a:extLst>
                    <a:ext uri="{9D8B030D-6E8A-4147-A177-3AD203B41FA5}">
                      <a16:colId xmlns:a16="http://schemas.microsoft.com/office/drawing/2014/main" xmlns="" val="3198516848"/>
                    </a:ext>
                  </a:extLst>
                </a:gridCol>
                <a:gridCol w="4677814">
                  <a:extLst>
                    <a:ext uri="{9D8B030D-6E8A-4147-A177-3AD203B41FA5}">
                      <a16:colId xmlns:a16="http://schemas.microsoft.com/office/drawing/2014/main" xmlns="" val="2921058757"/>
                    </a:ext>
                  </a:extLst>
                </a:gridCol>
                <a:gridCol w="5975292">
                  <a:extLst>
                    <a:ext uri="{9D8B030D-6E8A-4147-A177-3AD203B41FA5}">
                      <a16:colId xmlns:a16="http://schemas.microsoft.com/office/drawing/2014/main" xmlns="" val="2413601088"/>
                    </a:ext>
                  </a:extLst>
                </a:gridCol>
                <a:gridCol w="2943225">
                  <a:extLst>
                    <a:ext uri="{9D8B030D-6E8A-4147-A177-3AD203B41FA5}">
                      <a16:colId xmlns:a16="http://schemas.microsoft.com/office/drawing/2014/main" xmlns="" val="3889916061"/>
                    </a:ext>
                  </a:extLst>
                </a:gridCol>
                <a:gridCol w="5114925">
                  <a:extLst>
                    <a:ext uri="{9D8B030D-6E8A-4147-A177-3AD203B41FA5}">
                      <a16:colId xmlns:a16="http://schemas.microsoft.com/office/drawing/2014/main" xmlns="" val="2607742503"/>
                    </a:ext>
                  </a:extLst>
                </a:gridCol>
              </a:tblGrid>
              <a:tr h="1906521">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740624">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Number of interns enrolled on annual basis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5% or more (of the approved funded post establishment) of interns are appointed annually in the department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 total of 9 % of interns were appointed in the financial year.  (32/349*100=9%)</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Target was exceeded by 4% </a:t>
                      </a: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A </a:t>
                      </a:r>
                      <a:r>
                        <a:rPr lang="en-ZA" sz="2800" dirty="0">
                          <a:effectLst/>
                          <a:latin typeface="Arial" panose="020B0604020202020204" pitchFamily="34" charset="0"/>
                          <a:ea typeface="Calibri" panose="020F0502020204030204" pitchFamily="34" charset="0"/>
                          <a:cs typeface="Arial" panose="020B0604020202020204" pitchFamily="34" charset="0"/>
                        </a:rPr>
                        <a:t>total of 32 interns were appointed in May and June 2016,which represents 9% of the total staff of </a:t>
                      </a:r>
                      <a:r>
                        <a:rPr lang="en-ZA" sz="2800" dirty="0" smtClean="0">
                          <a:effectLst/>
                          <a:latin typeface="Arial" panose="020B0604020202020204" pitchFamily="34" charset="0"/>
                          <a:ea typeface="Calibri" panose="020F0502020204030204" pitchFamily="34" charset="0"/>
                          <a:cs typeface="Arial" panose="020B0604020202020204" pitchFamily="34" charset="0"/>
                        </a:rPr>
                        <a:t>DPME. This had no impact on the budget</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since there were funded vacancies in the establishment.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46559085"/>
                  </a:ext>
                </a:extLst>
              </a:tr>
              <a:tr h="2133316">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Percentage of performance agreements and reports submitted on time</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Achieve 90% submissions of performance agreements, reviews and assessments by due dates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95% </a:t>
                      </a:r>
                      <a:r>
                        <a:rPr lang="en-ZA" sz="2800" dirty="0">
                          <a:effectLst/>
                          <a:latin typeface="Arial" panose="020B0604020202020204" pitchFamily="34" charset="0"/>
                          <a:ea typeface="Gill Sans MT" panose="020B0502020104020203" pitchFamily="34" charset="0"/>
                          <a:cs typeface="Arial" panose="020B0604020202020204" pitchFamily="34" charset="0"/>
                        </a:rPr>
                        <a:t>of performance agreements, reviews and assessments by due dates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Target was exceeded by 5%</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Additional capacity and follow-ups by HR resulted in higher levels of compliance</a:t>
                      </a:r>
                    </a:p>
                  </a:txBody>
                  <a:tcPr marL="68580" marR="68580" marT="0" marB="0"/>
                </a:tc>
                <a:extLst>
                  <a:ext uri="{0D108BD9-81ED-4DB2-BD59-A6C34878D82A}">
                    <a16:rowId xmlns:a16="http://schemas.microsoft.com/office/drawing/2014/main" xmlns="" val="125512453"/>
                  </a:ext>
                </a:extLst>
              </a:tr>
              <a:tr h="3836874">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Approved Workplace skills Plan (WSP) </a:t>
                      </a: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and % </a:t>
                      </a:r>
                      <a:r>
                        <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targets of workplace skills plan achieved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WSP approved by DG by 30 April 2016</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Achieve 80% of targets in the WSP by the end of the financial year</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WSP was approved by the DG by 30 April </a:t>
                      </a:r>
                      <a:r>
                        <a:rPr lang="en-US" sz="2800" dirty="0" smtClean="0">
                          <a:effectLst/>
                          <a:latin typeface="Arial" panose="020B0604020202020204" pitchFamily="34" charset="0"/>
                          <a:ea typeface="Calibri" panose="020F0502020204030204" pitchFamily="34" charset="0"/>
                          <a:cs typeface="Arial" panose="020B0604020202020204" pitchFamily="34" charset="0"/>
                        </a:rPr>
                        <a:t>2016.</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WSP target of 80% was exceeded.</a:t>
                      </a:r>
                    </a:p>
                    <a:p>
                      <a:pPr algn="l">
                        <a:lnSpc>
                          <a:spcPct val="115000"/>
                        </a:lnSpc>
                        <a:spcAft>
                          <a:spcPts val="100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437 of 350</a:t>
                      </a:r>
                      <a:r>
                        <a:rPr lang="en-US" sz="2800" baseline="0" dirty="0" smtClean="0">
                          <a:effectLst/>
                          <a:latin typeface="Arial" panose="020B0604020202020204" pitchFamily="34" charset="0"/>
                          <a:ea typeface="Calibri" panose="020F0502020204030204" pitchFamily="34" charset="0"/>
                          <a:cs typeface="Arial" panose="020B0604020202020204" pitchFamily="34" charset="0"/>
                        </a:rPr>
                        <a:t> training</a:t>
                      </a:r>
                      <a:endParaRPr lang="en-US" sz="2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(457/350*100=131</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Target exceeded by 51</a:t>
                      </a:r>
                      <a:r>
                        <a:rPr lang="en-ZA" sz="2800" dirty="0">
                          <a:effectLst/>
                          <a:latin typeface="Arial" panose="020B0604020202020204" pitchFamily="34" charset="0"/>
                          <a:ea typeface="Calibri" panose="020F0502020204030204" pitchFamily="34" charset="0"/>
                          <a:cs typeface="Arial" panose="020B0604020202020204" pitchFamily="34" charset="0"/>
                        </a:rPr>
                        <a:t>% </a:t>
                      </a:r>
                      <a:r>
                        <a:rPr lang="en-ZA" sz="2800" dirty="0" smtClean="0">
                          <a:effectLst/>
                          <a:latin typeface="Arial" panose="020B0604020202020204" pitchFamily="34" charset="0"/>
                          <a:ea typeface="Calibri" panose="020F0502020204030204" pitchFamily="34" charset="0"/>
                          <a:cs typeface="Arial" panose="020B0604020202020204" pitchFamily="34" charset="0"/>
                        </a:rPr>
                        <a:t>against the</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target of 80% of the WSP</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More employees trained than was planned. </a:t>
                      </a:r>
                      <a:r>
                        <a:rPr lang="en-US" sz="2800" dirty="0" smtClean="0">
                          <a:effectLst/>
                          <a:latin typeface="Arial" panose="020B0604020202020204" pitchFamily="34" charset="0"/>
                          <a:ea typeface="Calibri" panose="020F0502020204030204" pitchFamily="34" charset="0"/>
                          <a:cs typeface="Arial" panose="020B0604020202020204" pitchFamily="34" charset="0"/>
                        </a:rPr>
                        <a:t>Additional  </a:t>
                      </a:r>
                      <a:r>
                        <a:rPr lang="en-US" sz="2800" dirty="0">
                          <a:effectLst/>
                          <a:latin typeface="Arial" panose="020B0604020202020204" pitchFamily="34" charset="0"/>
                          <a:ea typeface="Calibri" panose="020F0502020204030204" pitchFamily="34" charset="0"/>
                          <a:cs typeface="Arial" panose="020B0604020202020204" pitchFamily="34" charset="0"/>
                        </a:rPr>
                        <a:t>training of </a:t>
                      </a:r>
                      <a:r>
                        <a:rPr lang="en-US" sz="2800" dirty="0" smtClean="0">
                          <a:effectLst/>
                          <a:latin typeface="Arial" panose="020B0604020202020204" pitchFamily="34" charset="0"/>
                          <a:ea typeface="Calibri" panose="020F0502020204030204" pitchFamily="34" charset="0"/>
                          <a:cs typeface="Arial" panose="020B0604020202020204" pitchFamily="34" charset="0"/>
                        </a:rPr>
                        <a:t>personnel had no impact </a:t>
                      </a:r>
                      <a:r>
                        <a:rPr lang="en-US" sz="2800" dirty="0">
                          <a:effectLst/>
                          <a:latin typeface="Arial" panose="020B0604020202020204" pitchFamily="34" charset="0"/>
                          <a:ea typeface="Calibri" panose="020F0502020204030204" pitchFamily="34" charset="0"/>
                          <a:cs typeface="Arial" panose="020B0604020202020204" pitchFamily="34" charset="0"/>
                        </a:rPr>
                        <a:t>on the budget </a:t>
                      </a:r>
                      <a:r>
                        <a:rPr lang="en-US" sz="2800" dirty="0" smtClean="0">
                          <a:effectLst/>
                          <a:latin typeface="Arial" panose="020B0604020202020204" pitchFamily="34" charset="0"/>
                          <a:ea typeface="Calibri" panose="020F0502020204030204" pitchFamily="34" charset="0"/>
                          <a:cs typeface="Arial" panose="020B0604020202020204" pitchFamily="34" charset="0"/>
                        </a:rPr>
                        <a:t>and it </a:t>
                      </a:r>
                      <a:r>
                        <a:rPr lang="en-US" sz="2800" dirty="0">
                          <a:effectLst/>
                          <a:latin typeface="Arial" panose="020B0604020202020204" pitchFamily="34" charset="0"/>
                          <a:ea typeface="Calibri" panose="020F0502020204030204" pitchFamily="34" charset="0"/>
                          <a:cs typeface="Arial" panose="020B0604020202020204" pitchFamily="34" charset="0"/>
                        </a:rPr>
                        <a:t>remained within 1% of the payroll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25188127"/>
                  </a:ext>
                </a:extLst>
              </a:tr>
            </a:tbl>
          </a:graphicData>
        </a:graphic>
      </p:graphicFrame>
    </p:spTree>
    <p:extLst>
      <p:ext uri="{BB962C8B-B14F-4D97-AF65-F5344CB8AC3E}">
        <p14:creationId xmlns:p14="http://schemas.microsoft.com/office/powerpoint/2010/main" xmlns="" val="4228831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dirty="0" smtClean="0"/>
              <a:t>Achieved/exceeded targets 3/4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14</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229380606"/>
              </p:ext>
            </p:extLst>
          </p:nvPr>
        </p:nvGraphicFramePr>
        <p:xfrm>
          <a:off x="471054" y="1705833"/>
          <a:ext cx="23760546" cy="11647582"/>
        </p:xfrm>
        <a:graphic>
          <a:graphicData uri="http://schemas.openxmlformats.org/drawingml/2006/table">
            <a:tbl>
              <a:tblPr firstRow="1" bandRow="1">
                <a:tableStyleId>{5DA37D80-6434-44D0-A028-1B22A696006F}</a:tableStyleId>
              </a:tblPr>
              <a:tblGrid>
                <a:gridCol w="4552084">
                  <a:extLst>
                    <a:ext uri="{9D8B030D-6E8A-4147-A177-3AD203B41FA5}">
                      <a16:colId xmlns:a16="http://schemas.microsoft.com/office/drawing/2014/main" xmlns="" val="3198516848"/>
                    </a:ext>
                  </a:extLst>
                </a:gridCol>
                <a:gridCol w="4552084">
                  <a:extLst>
                    <a:ext uri="{9D8B030D-6E8A-4147-A177-3AD203B41FA5}">
                      <a16:colId xmlns:a16="http://schemas.microsoft.com/office/drawing/2014/main" xmlns="" val="2921058757"/>
                    </a:ext>
                  </a:extLst>
                </a:gridCol>
                <a:gridCol w="4969453">
                  <a:extLst>
                    <a:ext uri="{9D8B030D-6E8A-4147-A177-3AD203B41FA5}">
                      <a16:colId xmlns:a16="http://schemas.microsoft.com/office/drawing/2014/main" xmlns="" val="2413601088"/>
                    </a:ext>
                  </a:extLst>
                </a:gridCol>
                <a:gridCol w="3600450">
                  <a:extLst>
                    <a:ext uri="{9D8B030D-6E8A-4147-A177-3AD203B41FA5}">
                      <a16:colId xmlns:a16="http://schemas.microsoft.com/office/drawing/2014/main" xmlns="" val="3889916061"/>
                    </a:ext>
                  </a:extLst>
                </a:gridCol>
                <a:gridCol w="6086475">
                  <a:extLst>
                    <a:ext uri="{9D8B030D-6E8A-4147-A177-3AD203B41FA5}">
                      <a16:colId xmlns:a16="http://schemas.microsoft.com/office/drawing/2014/main" xmlns="" val="2607742503"/>
                    </a:ext>
                  </a:extLst>
                </a:gridCol>
              </a:tblGrid>
              <a:tr h="1313872">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648600">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of SMS members submitting financial disclosures</a:t>
                      </a:r>
                      <a:endPar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Gill Sans MT" panose="020B0502020104020203" pitchFamily="34" charset="0"/>
                          <a:cs typeface="Arial" panose="020B0604020202020204" pitchFamily="34" charset="0"/>
                        </a:rPr>
                        <a:t>100% compliance in submission of financial interests by all designated employees within the specified time frames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100% of  SMS members disclosed their financial interests via the e-disclosure system</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79919368"/>
                  </a:ext>
                </a:extLst>
              </a:tr>
              <a:tr h="3655902">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achievement of ICT systems standards as stipulated in the standards document</a:t>
                      </a:r>
                      <a:endParaRPr lang="en-ZA" sz="28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quarterly reports</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Indicating 85% achievement</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of ICT systems standards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Quarterly reports</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indicating </a:t>
                      </a: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94% achievement in the ICT systems standards were achieved throughout the quarters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9%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Additional work was conducted </a:t>
                      </a:r>
                    </a:p>
                  </a:txBody>
                  <a:tcPr marL="68580" marR="68580" marT="0" marB="0"/>
                </a:tc>
                <a:extLst>
                  <a:ext uri="{0D108BD9-81ED-4DB2-BD59-A6C34878D82A}">
                    <a16:rowId xmlns:a16="http://schemas.microsoft.com/office/drawing/2014/main" xmlns="" val="2346559085"/>
                  </a:ext>
                </a:extLst>
              </a:tr>
              <a:tr h="4029208">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Approved risk management  plan and quarterly progress reports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Conduct annual risk assessment/review and produce risk management implementation plan</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 annual risk plan and quarterly  progress reports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Annual risk assessment was conducted and Risk management implementation plan was produced. Quarterly  progress reports were produced against the annual risk plan</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114605729"/>
                  </a:ext>
                </a:extLst>
              </a:tr>
            </a:tbl>
          </a:graphicData>
        </a:graphic>
      </p:graphicFrame>
    </p:spTree>
    <p:extLst>
      <p:ext uri="{BB962C8B-B14F-4D97-AF65-F5344CB8AC3E}">
        <p14:creationId xmlns:p14="http://schemas.microsoft.com/office/powerpoint/2010/main" xmlns="" val="39901690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4/4</a:t>
            </a:r>
          </a:p>
        </p:txBody>
      </p:sp>
      <p:sp>
        <p:nvSpPr>
          <p:cNvPr id="5" name="Slide Number Placeholder 4"/>
          <p:cNvSpPr>
            <a:spLocks noGrp="1"/>
          </p:cNvSpPr>
          <p:nvPr>
            <p:ph type="sldNum" sz="quarter" idx="2"/>
          </p:nvPr>
        </p:nvSpPr>
        <p:spPr/>
        <p:txBody>
          <a:bodyPr/>
          <a:lstStyle/>
          <a:p>
            <a:fld id="{7EA138EF-7A79-4ACD-B2D2-17D6AD046733}" type="slidenum">
              <a:rPr lang="en-ZA" smtClean="0"/>
              <a:pPr/>
              <a:t>15</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522077721"/>
              </p:ext>
            </p:extLst>
          </p:nvPr>
        </p:nvGraphicFramePr>
        <p:xfrm>
          <a:off x="471054" y="2132160"/>
          <a:ext cx="23646245" cy="10983764"/>
        </p:xfrm>
        <a:graphic>
          <a:graphicData uri="http://schemas.openxmlformats.org/drawingml/2006/table">
            <a:tbl>
              <a:tblPr firstRow="1" bandRow="1">
                <a:tableStyleId>{5DA37D80-6434-44D0-A028-1B22A696006F}</a:tableStyleId>
              </a:tblPr>
              <a:tblGrid>
                <a:gridCol w="4729249">
                  <a:extLst>
                    <a:ext uri="{9D8B030D-6E8A-4147-A177-3AD203B41FA5}">
                      <a16:colId xmlns:a16="http://schemas.microsoft.com/office/drawing/2014/main" xmlns="" val="3198516848"/>
                    </a:ext>
                  </a:extLst>
                </a:gridCol>
                <a:gridCol w="4729249">
                  <a:extLst>
                    <a:ext uri="{9D8B030D-6E8A-4147-A177-3AD203B41FA5}">
                      <a16:colId xmlns:a16="http://schemas.microsoft.com/office/drawing/2014/main" xmlns="" val="2921058757"/>
                    </a:ext>
                  </a:extLst>
                </a:gridCol>
                <a:gridCol w="5604822">
                  <a:extLst>
                    <a:ext uri="{9D8B030D-6E8A-4147-A177-3AD203B41FA5}">
                      <a16:colId xmlns:a16="http://schemas.microsoft.com/office/drawing/2014/main" xmlns="" val="2413601088"/>
                    </a:ext>
                  </a:extLst>
                </a:gridCol>
                <a:gridCol w="2823623">
                  <a:extLst>
                    <a:ext uri="{9D8B030D-6E8A-4147-A177-3AD203B41FA5}">
                      <a16:colId xmlns:a16="http://schemas.microsoft.com/office/drawing/2014/main" xmlns="" val="3889916061"/>
                    </a:ext>
                  </a:extLst>
                </a:gridCol>
                <a:gridCol w="5759302">
                  <a:extLst>
                    <a:ext uri="{9D8B030D-6E8A-4147-A177-3AD203B41FA5}">
                      <a16:colId xmlns:a16="http://schemas.microsoft.com/office/drawing/2014/main" xmlns="" val="2607742503"/>
                    </a:ext>
                  </a:extLst>
                </a:gridCol>
              </a:tblGrid>
              <a:tr h="2258894">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4064665">
                <a:tc>
                  <a:txBody>
                    <a:bodyPr/>
                    <a:lstStyle/>
                    <a:p>
                      <a:pPr marL="0" indent="0" algn="l">
                        <a:lnSpc>
                          <a:spcPct val="115000"/>
                        </a:lnSpc>
                        <a:spcAft>
                          <a:spcPts val="1000"/>
                        </a:spcAft>
                        <a:buFontTx/>
                        <a:buNone/>
                      </a:pPr>
                      <a:r>
                        <a:rPr lang="en-ZA" sz="2800" dirty="0">
                          <a:effectLst/>
                          <a:latin typeface="Arial" panose="020B0604020202020204" pitchFamily="34" charset="0"/>
                          <a:ea typeface="Calibri" panose="020F0502020204030204" pitchFamily="34" charset="0"/>
                          <a:cs typeface="Arial" panose="020B0604020202020204" pitchFamily="34" charset="0"/>
                        </a:rPr>
                        <a:t>Approved Internal Audit Plan and quarterly monitoring reports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a  3 year rolling strategic internal audit plan and submit to the Audit committee for approval by 30 June 2015</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 3 year rolling strategic internal audit plan was produced and submitted to the Audit Committee for approval by 30 June 2016</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346559085"/>
                  </a:ext>
                </a:extLst>
              </a:tr>
              <a:tr h="4660205">
                <a:tc>
                  <a:txBody>
                    <a:bodyPr/>
                    <a:lstStyle/>
                    <a:p>
                      <a:pPr marL="0" indent="0" algn="l">
                        <a:lnSpc>
                          <a:spcPct val="115000"/>
                        </a:lnSpc>
                        <a:spcAft>
                          <a:spcPts val="1000"/>
                        </a:spcAft>
                        <a:buFontTx/>
                        <a:buNone/>
                      </a:pPr>
                      <a:r>
                        <a:rPr lang="en-ZA" sz="2800" dirty="0">
                          <a:effectLst/>
                          <a:latin typeface="Arial" panose="020B0604020202020204" pitchFamily="34" charset="0"/>
                          <a:ea typeface="Calibri" panose="020F0502020204030204" pitchFamily="34" charset="0"/>
                          <a:cs typeface="Arial" panose="020B0604020202020204" pitchFamily="34" charset="0"/>
                        </a:rPr>
                        <a:t>Approved Internal Audit Plan and quarterly monitoring reports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Quarterly audit implementation reports submitted to Audit committee   </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4 quarterly audit implementation reports were produced and  submitted to Audit Committee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25512453"/>
                  </a:ext>
                </a:extLst>
              </a:tr>
            </a:tbl>
          </a:graphicData>
        </a:graphic>
      </p:graphicFrame>
    </p:spTree>
    <p:extLst>
      <p:ext uri="{BB962C8B-B14F-4D97-AF65-F5344CB8AC3E}">
        <p14:creationId xmlns:p14="http://schemas.microsoft.com/office/powerpoint/2010/main" xmlns="" val="3797081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71525" y="748145"/>
            <a:ext cx="21936075" cy="11605781"/>
          </a:xfrm>
        </p:spPr>
        <p:txBody>
          <a:bodyPr/>
          <a:lstStyle/>
          <a:p>
            <a:r>
              <a:rPr lang="en-ZA" dirty="0" smtClean="0"/>
              <a:t>Target partially achieved</a:t>
            </a:r>
          </a:p>
          <a:p>
            <a:endParaRPr lang="en-ZA" dirty="0"/>
          </a:p>
          <a:p>
            <a:endParaRPr lang="en-ZA" dirty="0" smtClean="0"/>
          </a:p>
          <a:p>
            <a:endParaRPr lang="en-ZA" dirty="0"/>
          </a:p>
          <a:p>
            <a:endParaRPr lang="en-ZA" dirty="0" smtClean="0"/>
          </a:p>
          <a:p>
            <a:endParaRPr lang="en-ZA" dirty="0"/>
          </a:p>
          <a:p>
            <a:r>
              <a:rPr lang="en-ZA" dirty="0" smtClean="0"/>
              <a:t>Target not achieved </a:t>
            </a:r>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16</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074443622"/>
              </p:ext>
            </p:extLst>
          </p:nvPr>
        </p:nvGraphicFramePr>
        <p:xfrm>
          <a:off x="771525" y="8079368"/>
          <a:ext cx="23002875" cy="4998457"/>
        </p:xfrm>
        <a:graphic>
          <a:graphicData uri="http://schemas.openxmlformats.org/drawingml/2006/table">
            <a:tbl>
              <a:tblPr firstRow="1" bandRow="1">
                <a:tableStyleId>{5DA37D80-6434-44D0-A028-1B22A696006F}</a:tableStyleId>
              </a:tblPr>
              <a:tblGrid>
                <a:gridCol w="3221085">
                  <a:extLst>
                    <a:ext uri="{9D8B030D-6E8A-4147-A177-3AD203B41FA5}">
                      <a16:colId xmlns:a16="http://schemas.microsoft.com/office/drawing/2014/main" xmlns="" val="2279944034"/>
                    </a:ext>
                  </a:extLst>
                </a:gridCol>
                <a:gridCol w="4143022">
                  <a:extLst>
                    <a:ext uri="{9D8B030D-6E8A-4147-A177-3AD203B41FA5}">
                      <a16:colId xmlns:a16="http://schemas.microsoft.com/office/drawing/2014/main" xmlns="" val="2758598683"/>
                    </a:ext>
                  </a:extLst>
                </a:gridCol>
                <a:gridCol w="4143022">
                  <a:extLst>
                    <a:ext uri="{9D8B030D-6E8A-4147-A177-3AD203B41FA5}">
                      <a16:colId xmlns:a16="http://schemas.microsoft.com/office/drawing/2014/main" xmlns="" val="2303268186"/>
                    </a:ext>
                  </a:extLst>
                </a:gridCol>
                <a:gridCol w="6123478">
                  <a:extLst>
                    <a:ext uri="{9D8B030D-6E8A-4147-A177-3AD203B41FA5}">
                      <a16:colId xmlns:a16="http://schemas.microsoft.com/office/drawing/2014/main" xmlns="" val="2657610888"/>
                    </a:ext>
                  </a:extLst>
                </a:gridCol>
                <a:gridCol w="5372268">
                  <a:extLst>
                    <a:ext uri="{9D8B030D-6E8A-4147-A177-3AD203B41FA5}">
                      <a16:colId xmlns:a16="http://schemas.microsoft.com/office/drawing/2014/main" xmlns="" val="801896437"/>
                    </a:ext>
                  </a:extLst>
                </a:gridCol>
              </a:tblGrid>
              <a:tr h="1143000">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62364100"/>
                  </a:ext>
                </a:extLst>
              </a:tr>
              <a:tr h="3855457">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mn-lt"/>
                          <a:ea typeface="+mn-ea"/>
                          <a:cs typeface="+mn-cs"/>
                          <a:sym typeface="Calibri"/>
                        </a:rPr>
                        <a:t>Approved executive support plan and quarterly performance reports against the plan</a:t>
                      </a:r>
                      <a:endParaRPr lang="en-ZA" sz="2800" b="0" i="0" u="none" strike="noStrike" cap="none" spc="0" baseline="0" dirty="0">
                        <a:ln>
                          <a:noFill/>
                        </a:ln>
                        <a:solidFill>
                          <a:schemeClr val="tx1"/>
                        </a:solidFill>
                        <a:uFillTx/>
                        <a:latin typeface="+mn-lt"/>
                        <a:ea typeface="+mn-ea"/>
                        <a:cs typeface="+mn-cs"/>
                        <a:sym typeface="Calibri"/>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mn-lt"/>
                          <a:ea typeface="+mn-ea"/>
                          <a:cs typeface="+mn-cs"/>
                          <a:sym typeface="Calibri"/>
                        </a:rPr>
                        <a:t>Produce an executive support plan and produce quarterly reports on performance against the plan</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i="0" u="none" strike="noStrike" cap="none" spc="0" baseline="0" dirty="0">
                          <a:ln>
                            <a:noFill/>
                          </a:ln>
                          <a:solidFill>
                            <a:schemeClr val="tx1"/>
                          </a:solidFill>
                          <a:uFillTx/>
                          <a:latin typeface="+mn-lt"/>
                          <a:ea typeface="+mn-ea"/>
                          <a:cs typeface="+mn-cs"/>
                          <a:sym typeface="Calibri"/>
                        </a:rPr>
                        <a:t>Target Not Achieved</a:t>
                      </a:r>
                      <a:endParaRPr lang="en-ZA" sz="2800" b="1" i="0" u="none" strike="noStrike" cap="none" spc="0" baseline="0" dirty="0">
                        <a:ln>
                          <a:noFill/>
                        </a:ln>
                        <a:solidFill>
                          <a:schemeClr val="tx1"/>
                        </a:solidFill>
                        <a:uFillTx/>
                        <a:latin typeface="+mn-lt"/>
                        <a:ea typeface="+mn-ea"/>
                        <a:cs typeface="+mn-cs"/>
                        <a:sym typeface="Calibri"/>
                      </a:endParaRPr>
                    </a:p>
                    <a:p>
                      <a:pPr marL="0" marR="0" indent="0" algn="l" defTabSz="1828800" rtl="0" latinLnBrk="0">
                        <a:lnSpc>
                          <a:spcPct val="100000"/>
                        </a:lnSpc>
                        <a:spcBef>
                          <a:spcPts val="0"/>
                        </a:spcBef>
                        <a:spcAft>
                          <a:spcPts val="0"/>
                        </a:spcAft>
                        <a:buClrTx/>
                        <a:buSzTx/>
                        <a:buFontTx/>
                        <a:buNone/>
                        <a:tabLst/>
                      </a:pPr>
                      <a:endParaRPr lang="en-US" sz="2800" b="0" i="0" u="none" strike="noStrike" cap="none" spc="0" baseline="0" dirty="0" smtClean="0">
                        <a:ln>
                          <a:noFill/>
                        </a:ln>
                        <a:solidFill>
                          <a:schemeClr val="tx1"/>
                        </a:solidFill>
                        <a:uFillTx/>
                        <a:latin typeface="+mn-lt"/>
                        <a:ea typeface="+mn-ea"/>
                        <a:cs typeface="+mn-cs"/>
                        <a:sym typeface="Calibri"/>
                      </a:endParaRPr>
                    </a:p>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smtClean="0">
                          <a:ln>
                            <a:noFill/>
                          </a:ln>
                          <a:solidFill>
                            <a:schemeClr val="tx1"/>
                          </a:solidFill>
                          <a:uFillTx/>
                          <a:latin typeface="+mn-lt"/>
                          <a:ea typeface="+mn-ea"/>
                          <a:cs typeface="+mn-cs"/>
                          <a:sym typeface="Calibri"/>
                        </a:rPr>
                        <a:t>A</a:t>
                      </a:r>
                      <a:r>
                        <a:rPr lang="en-ZA" sz="2800" b="0" i="0" u="none" strike="noStrike" cap="none" spc="0" baseline="0" dirty="0">
                          <a:ln>
                            <a:noFill/>
                          </a:ln>
                          <a:solidFill>
                            <a:schemeClr val="tx1"/>
                          </a:solidFill>
                          <a:uFillTx/>
                          <a:latin typeface="+mn-lt"/>
                          <a:ea typeface="+mn-ea"/>
                          <a:cs typeface="+mn-cs"/>
                          <a:sym typeface="Calibri"/>
                        </a:rPr>
                        <a:t>n executive support plan was not produced and quarterly reports on performance against the plan </a:t>
                      </a:r>
                      <a:r>
                        <a:rPr lang="en-ZA" sz="2800" b="0" i="0" u="none" strike="noStrike" cap="none" spc="0" baseline="0" dirty="0" smtClean="0">
                          <a:ln>
                            <a:noFill/>
                          </a:ln>
                          <a:solidFill>
                            <a:schemeClr val="tx1"/>
                          </a:solidFill>
                          <a:uFillTx/>
                          <a:latin typeface="+mn-lt"/>
                          <a:ea typeface="+mn-ea"/>
                          <a:cs typeface="+mn-cs"/>
                          <a:sym typeface="Calibri"/>
                        </a:rPr>
                        <a:t>were </a:t>
                      </a:r>
                      <a:r>
                        <a:rPr lang="en-ZA" sz="2800" b="0" i="0" u="none" strike="noStrike" cap="none" spc="0" baseline="0" dirty="0">
                          <a:ln>
                            <a:noFill/>
                          </a:ln>
                          <a:solidFill>
                            <a:schemeClr val="tx1"/>
                          </a:solidFill>
                          <a:uFillTx/>
                          <a:latin typeface="+mn-lt"/>
                          <a:ea typeface="+mn-ea"/>
                          <a:cs typeface="+mn-cs"/>
                          <a:sym typeface="Calibri"/>
                        </a:rPr>
                        <a:t>not submitted</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uFillTx/>
                          <a:latin typeface="+mn-lt"/>
                          <a:ea typeface="+mn-ea"/>
                          <a:cs typeface="+mn-cs"/>
                          <a:sym typeface="Calibri"/>
                        </a:rPr>
                        <a:t>Executive support plan and quarterly reports on performance against the plan were not produced</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a:ln>
                            <a:noFill/>
                          </a:ln>
                          <a:solidFill>
                            <a:schemeClr val="tx1"/>
                          </a:solidFill>
                          <a:uFillTx/>
                          <a:latin typeface="+mn-lt"/>
                          <a:ea typeface="+mn-ea"/>
                          <a:cs typeface="+mn-cs"/>
                          <a:sym typeface="Calibri"/>
                        </a:rPr>
                        <a:t>The Ministry lacked capacity to produce the plan. </a:t>
                      </a:r>
                      <a:r>
                        <a:rPr lang="en-US" sz="2800" b="0" i="0" u="none" strike="noStrike" cap="none" spc="0" baseline="0" dirty="0" smtClean="0">
                          <a:ln>
                            <a:noFill/>
                          </a:ln>
                          <a:solidFill>
                            <a:schemeClr val="tx1"/>
                          </a:solidFill>
                          <a:uFillTx/>
                          <a:latin typeface="+mn-lt"/>
                          <a:ea typeface="+mn-ea"/>
                          <a:cs typeface="+mn-cs"/>
                          <a:sym typeface="Calibri"/>
                        </a:rPr>
                        <a:t>In addition, most of the work planned for Ministry was reported as </a:t>
                      </a:r>
                      <a:r>
                        <a:rPr lang="en-ZA" sz="2800" dirty="0" smtClean="0">
                          <a:latin typeface="Arial" panose="020B0604020202020204" pitchFamily="34" charset="0"/>
                          <a:cs typeface="Arial" panose="020B0604020202020204" pitchFamily="34" charset="0"/>
                        </a:rPr>
                        <a:t>part of the Communication Plan.</a:t>
                      </a:r>
                      <a:endParaRPr lang="en-ZA" sz="2800" b="0" i="0" u="none" strike="noStrike" cap="none" spc="0" baseline="0" dirty="0">
                        <a:ln>
                          <a:noFill/>
                        </a:ln>
                        <a:solidFill>
                          <a:schemeClr val="tx1"/>
                        </a:solidFill>
                        <a:uFillTx/>
                        <a:latin typeface="+mn-lt"/>
                        <a:ea typeface="+mn-ea"/>
                        <a:cs typeface="+mn-cs"/>
                        <a:sym typeface="Calibri"/>
                      </a:endParaRPr>
                    </a:p>
                  </a:txBody>
                  <a:tcPr marL="68580" marR="68580" marT="0" marB="0"/>
                </a:tc>
                <a:extLst>
                  <a:ext uri="{0D108BD9-81ED-4DB2-BD59-A6C34878D82A}">
                    <a16:rowId xmlns:a16="http://schemas.microsoft.com/office/drawing/2014/main" xmlns="" val="35114379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647697158"/>
              </p:ext>
            </p:extLst>
          </p:nvPr>
        </p:nvGraphicFramePr>
        <p:xfrm>
          <a:off x="542924" y="2121294"/>
          <a:ext cx="23231476" cy="4450080"/>
        </p:xfrm>
        <a:graphic>
          <a:graphicData uri="http://schemas.openxmlformats.org/drawingml/2006/table">
            <a:tbl>
              <a:tblPr firstRow="1" bandRow="1">
                <a:tableStyleId>{5DA37D80-6434-44D0-A028-1B22A696006F}</a:tableStyleId>
              </a:tblPr>
              <a:tblGrid>
                <a:gridCol w="3873717">
                  <a:extLst>
                    <a:ext uri="{9D8B030D-6E8A-4147-A177-3AD203B41FA5}">
                      <a16:colId xmlns:a16="http://schemas.microsoft.com/office/drawing/2014/main" xmlns="" val="4012180070"/>
                    </a:ext>
                  </a:extLst>
                </a:gridCol>
                <a:gridCol w="3873717">
                  <a:extLst>
                    <a:ext uri="{9D8B030D-6E8A-4147-A177-3AD203B41FA5}">
                      <a16:colId xmlns:a16="http://schemas.microsoft.com/office/drawing/2014/main" xmlns="" val="1874881388"/>
                    </a:ext>
                  </a:extLst>
                </a:gridCol>
                <a:gridCol w="3378154">
                  <a:extLst>
                    <a:ext uri="{9D8B030D-6E8A-4147-A177-3AD203B41FA5}">
                      <a16:colId xmlns:a16="http://schemas.microsoft.com/office/drawing/2014/main" xmlns="" val="2649085388"/>
                    </a:ext>
                  </a:extLst>
                </a:gridCol>
                <a:gridCol w="5635985">
                  <a:extLst>
                    <a:ext uri="{9D8B030D-6E8A-4147-A177-3AD203B41FA5}">
                      <a16:colId xmlns:a16="http://schemas.microsoft.com/office/drawing/2014/main" xmlns="" val="1511858276"/>
                    </a:ext>
                  </a:extLst>
                </a:gridCol>
                <a:gridCol w="6469903">
                  <a:extLst>
                    <a:ext uri="{9D8B030D-6E8A-4147-A177-3AD203B41FA5}">
                      <a16:colId xmlns:a16="http://schemas.microsoft.com/office/drawing/2014/main" xmlns="" val="46924454"/>
                    </a:ext>
                  </a:extLst>
                </a:gridCol>
              </a:tblGrid>
              <a:tr h="944109">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20859493"/>
                  </a:ext>
                </a:extLst>
              </a:tr>
              <a:tr h="2649597">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achievement of targets in the business applications plan and systems availability </a:t>
                      </a:r>
                    </a:p>
                  </a:txBody>
                  <a:tcPr/>
                </a:tc>
                <a:tc>
                  <a:txBody>
                    <a:bodyPr/>
                    <a:lstStyle/>
                    <a:p>
                      <a:pPr algn="l"/>
                      <a:r>
                        <a:rPr lang="en-ZA" sz="2800" dirty="0" smtClean="0">
                          <a:latin typeface="Arial" panose="020B0604020202020204" pitchFamily="34" charset="0"/>
                          <a:cs typeface="Arial" panose="020B0604020202020204" pitchFamily="34" charset="0"/>
                        </a:rPr>
                        <a:t>Business applications plan and performance against the plan (80%)</a:t>
                      </a:r>
                      <a:endParaRPr lang="en-ZA" sz="2800" dirty="0">
                        <a:latin typeface="Arial" panose="020B0604020202020204" pitchFamily="34" charset="0"/>
                        <a:cs typeface="Arial" panose="020B0604020202020204" pitchFamily="34" charset="0"/>
                      </a:endParaRPr>
                    </a:p>
                  </a:txBody>
                  <a:tcPr/>
                </a:tc>
                <a:tc>
                  <a:txBody>
                    <a:bodyPr/>
                    <a:lstStyle/>
                    <a:p>
                      <a:pPr algn="l"/>
                      <a:r>
                        <a:rPr lang="en-ZA" sz="2800" dirty="0" smtClean="0">
                          <a:latin typeface="Arial" panose="020B0604020202020204" pitchFamily="34" charset="0"/>
                          <a:cs typeface="Arial" panose="020B0604020202020204" pitchFamily="34" charset="0"/>
                        </a:rPr>
                        <a:t>9 of 14 project in the business application plan were achieved (9/14*100 = 64%)</a:t>
                      </a:r>
                      <a:endParaRPr lang="en-ZA" sz="2800" dirty="0">
                        <a:latin typeface="Arial" panose="020B0604020202020204" pitchFamily="34" charset="0"/>
                        <a:cs typeface="Arial" panose="020B0604020202020204" pitchFamily="34" charset="0"/>
                      </a:endParaRPr>
                    </a:p>
                  </a:txBody>
                  <a:tcPr/>
                </a:tc>
                <a:tc>
                  <a:txBody>
                    <a:bodyPr/>
                    <a:lstStyle/>
                    <a:p>
                      <a:pPr algn="l"/>
                      <a:r>
                        <a:rPr lang="en-ZA" sz="2800" dirty="0" smtClean="0">
                          <a:latin typeface="Arial" panose="020B0604020202020204" pitchFamily="34" charset="0"/>
                          <a:cs typeface="Arial" panose="020B0604020202020204" pitchFamily="34" charset="0"/>
                        </a:rPr>
                        <a:t>SEIAS - The system was developed internally and it is in the Testing Phase. The total number of projects decreased to 14 due to cancellation of projects, based on over pricing</a:t>
                      </a:r>
                      <a:endParaRPr lang="en-ZA" sz="2800" dirty="0">
                        <a:latin typeface="Arial" panose="020B0604020202020204" pitchFamily="34" charset="0"/>
                        <a:cs typeface="Arial" panose="020B0604020202020204" pitchFamily="34" charset="0"/>
                      </a:endParaRPr>
                    </a:p>
                  </a:txBody>
                  <a:tcPr/>
                </a:tc>
                <a:tc>
                  <a:txBody>
                    <a:bodyPr/>
                    <a:lstStyle/>
                    <a:p>
                      <a:pPr marL="0" marR="0" indent="0" algn="l" defTabSz="1828800" rtl="0" latinLnBrk="0">
                        <a:lnSpc>
                          <a:spcPct val="100000"/>
                        </a:lnSpc>
                        <a:spcBef>
                          <a:spcPts val="0"/>
                        </a:spcBef>
                        <a:spcAft>
                          <a:spcPts val="0"/>
                        </a:spcAft>
                        <a:buClrTx/>
                        <a:buSzTx/>
                        <a:buFontTx/>
                        <a:buNone/>
                        <a:tabLst/>
                      </a:pPr>
                      <a:r>
                        <a:rPr lang="en-US" sz="2800" b="0" i="0" u="none" strike="noStrike" cap="none" spc="0" baseline="0" dirty="0" smtClean="0">
                          <a:ln>
                            <a:noFill/>
                          </a:ln>
                          <a:solidFill>
                            <a:schemeClr val="tx1"/>
                          </a:solidFill>
                          <a:effectLst/>
                          <a:uFillTx/>
                          <a:latin typeface="+mn-lt"/>
                          <a:ea typeface="+mn-ea"/>
                          <a:cs typeface="+mn-cs"/>
                          <a:sym typeface="Calibri"/>
                        </a:rPr>
                        <a:t>Some projects were cancelled and due to  proposals being  overpriced; SIEAS and NPC, RFQ's were cancelled, due to over pricing; Switches and Firewall: delay in procurement via SITA; Service desk and SharePoint Upgrade were not achieved because of delays in procurement.</a:t>
                      </a:r>
                      <a:endParaRPr lang="en-ZA" sz="2800" b="0" i="0" u="none" strike="noStrike" cap="none" spc="0" baseline="0" dirty="0">
                        <a:ln>
                          <a:noFill/>
                        </a:ln>
                        <a:solidFill>
                          <a:schemeClr val="tx1"/>
                        </a:solidFill>
                        <a:uFillTx/>
                        <a:latin typeface="+mn-lt"/>
                        <a:ea typeface="+mn-ea"/>
                        <a:cs typeface="+mn-cs"/>
                        <a:sym typeface="Calibri"/>
                      </a:endParaRPr>
                    </a:p>
                  </a:txBody>
                  <a:tcPr/>
                </a:tc>
                <a:extLst>
                  <a:ext uri="{0D108BD9-81ED-4DB2-BD59-A6C34878D82A}">
                    <a16:rowId xmlns:a16="http://schemas.microsoft.com/office/drawing/2014/main" xmlns="" val="2364427106"/>
                  </a:ext>
                </a:extLst>
              </a:tr>
            </a:tbl>
          </a:graphicData>
        </a:graphic>
      </p:graphicFrame>
    </p:spTree>
    <p:extLst>
      <p:ext uri="{BB962C8B-B14F-4D97-AF65-F5344CB8AC3E}">
        <p14:creationId xmlns:p14="http://schemas.microsoft.com/office/powerpoint/2010/main" xmlns="" val="3274975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05300" y="730254"/>
            <a:ext cx="15773400" cy="2095300"/>
          </a:xfrm>
        </p:spPr>
        <p:txBody>
          <a:bodyPr>
            <a:noAutofit/>
          </a:bodyPr>
          <a:lstStyle/>
          <a:p>
            <a:pPr algn="ctr"/>
            <a:r>
              <a:rPr lang="en-ZA" sz="4400" b="1" dirty="0">
                <a:latin typeface="Arial" panose="020B0604020202020204" pitchFamily="34" charset="0"/>
                <a:cs typeface="Arial" panose="020B0604020202020204" pitchFamily="34" charset="0"/>
              </a:rPr>
              <a:t>Prog. 2: Outcomes Monitoring </a:t>
            </a:r>
            <a:br>
              <a:rPr lang="en-ZA" sz="4400" b="1" dirty="0">
                <a:latin typeface="Arial" panose="020B0604020202020204" pitchFamily="34" charset="0"/>
                <a:cs typeface="Arial" panose="020B0604020202020204" pitchFamily="34" charset="0"/>
              </a:rPr>
            </a:br>
            <a:r>
              <a:rPr lang="en-Z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performance </a:t>
            </a:r>
            <a:r>
              <a:rPr lang="en-ZA"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Performance</a:t>
            </a:r>
            <a:endParaRPr lang="en-Z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1524000" y="2825546"/>
            <a:ext cx="8939808" cy="9975283"/>
          </a:xfrm>
          <a:solidFill>
            <a:srgbClr val="FFC000"/>
          </a:solidFill>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lvl="1" indent="0">
              <a:lnSpc>
                <a:spcPct val="150000"/>
              </a:lnSpc>
              <a:spcBef>
                <a:spcPts val="1500"/>
              </a:spcBef>
              <a:buNone/>
            </a:pPr>
            <a:r>
              <a:rPr lang="en-ZA" sz="3500" b="1" dirty="0" smtClean="0">
                <a:latin typeface="Arial" panose="020B0604020202020204" pitchFamily="34" charset="0"/>
                <a:cs typeface="Arial" panose="020B0604020202020204" pitchFamily="34" charset="0"/>
              </a:rPr>
              <a:t>No major </a:t>
            </a:r>
            <a:r>
              <a:rPr lang="en-ZA" sz="3500" b="1" dirty="0">
                <a:latin typeface="Arial" panose="020B0604020202020204" pitchFamily="34" charset="0"/>
                <a:cs typeface="Arial" panose="020B0604020202020204" pitchFamily="34" charset="0"/>
              </a:rPr>
              <a:t>performance challenges for the </a:t>
            </a:r>
            <a:r>
              <a:rPr lang="en-ZA" sz="3500" b="1" dirty="0" smtClean="0">
                <a:latin typeface="Arial" panose="020B0604020202020204" pitchFamily="34" charset="0"/>
                <a:cs typeface="Arial" panose="020B0604020202020204" pitchFamily="34" charset="0"/>
              </a:rPr>
              <a:t>programme </a:t>
            </a:r>
          </a:p>
          <a:p>
            <a:pPr marL="342900" lvl="1">
              <a:lnSpc>
                <a:spcPct val="150000"/>
              </a:lnSpc>
              <a:spcBef>
                <a:spcPts val="1500"/>
              </a:spcBef>
            </a:pPr>
            <a:r>
              <a:rPr lang="en-ZA" sz="3500" dirty="0" smtClean="0">
                <a:latin typeface="Arial" panose="020B0604020202020204" pitchFamily="34" charset="0"/>
                <a:cs typeface="Arial" panose="020B0604020202020204" pitchFamily="34" charset="0"/>
              </a:rPr>
              <a:t>15  </a:t>
            </a:r>
            <a:r>
              <a:rPr lang="en-ZA" sz="3500" dirty="0">
                <a:latin typeface="Arial" panose="020B0604020202020204" pitchFamily="34" charset="0"/>
                <a:cs typeface="Arial" panose="020B0604020202020204" pitchFamily="34" charset="0"/>
              </a:rPr>
              <a:t>of 19 </a:t>
            </a:r>
            <a:r>
              <a:rPr lang="en-ZA" sz="3500" dirty="0" smtClean="0">
                <a:latin typeface="Arial" panose="020B0604020202020204" pitchFamily="34" charset="0"/>
                <a:cs typeface="Arial" panose="020B0604020202020204" pitchFamily="34" charset="0"/>
              </a:rPr>
              <a:t>Annual Targets </a:t>
            </a:r>
            <a:r>
              <a:rPr lang="en-ZA" sz="3500" dirty="0">
                <a:latin typeface="Arial" panose="020B0604020202020204" pitchFamily="34" charset="0"/>
                <a:cs typeface="Arial" panose="020B0604020202020204" pitchFamily="34" charset="0"/>
              </a:rPr>
              <a:t>were </a:t>
            </a:r>
            <a:r>
              <a:rPr lang="en-ZA" sz="3500" dirty="0" smtClean="0">
                <a:latin typeface="Arial" panose="020B0604020202020204" pitchFamily="34" charset="0"/>
                <a:cs typeface="Arial" panose="020B0604020202020204" pitchFamily="34" charset="0"/>
              </a:rPr>
              <a:t>achieved or exceeded</a:t>
            </a:r>
          </a:p>
          <a:p>
            <a:pPr marL="342900" lvl="1">
              <a:lnSpc>
                <a:spcPct val="150000"/>
              </a:lnSpc>
              <a:spcBef>
                <a:spcPts val="1500"/>
              </a:spcBef>
            </a:pPr>
            <a:r>
              <a:rPr lang="en-ZA" sz="3500" dirty="0" smtClean="0">
                <a:latin typeface="Arial" panose="020B0604020202020204" pitchFamily="34" charset="0"/>
                <a:cs typeface="Arial" panose="020B0604020202020204" pitchFamily="34" charset="0"/>
              </a:rPr>
              <a:t> </a:t>
            </a:r>
            <a:r>
              <a:rPr lang="en-ZA" sz="3500" dirty="0">
                <a:latin typeface="Arial" panose="020B0604020202020204" pitchFamily="34" charset="0"/>
                <a:cs typeface="Arial" panose="020B0604020202020204" pitchFamily="34" charset="0"/>
              </a:rPr>
              <a:t>4 were </a:t>
            </a:r>
            <a:r>
              <a:rPr lang="en-ZA" sz="3500" b="1" dirty="0">
                <a:latin typeface="Arial" panose="020B0604020202020204" pitchFamily="34" charset="0"/>
                <a:cs typeface="Arial" panose="020B0604020202020204" pitchFamily="34" charset="0"/>
              </a:rPr>
              <a:t>partially </a:t>
            </a:r>
            <a:r>
              <a:rPr lang="en-ZA" sz="3500" b="1" dirty="0" smtClean="0">
                <a:latin typeface="Arial" panose="020B0604020202020204" pitchFamily="34" charset="0"/>
                <a:cs typeface="Arial" panose="020B0604020202020204" pitchFamily="34" charset="0"/>
              </a:rPr>
              <a:t>achieved</a:t>
            </a:r>
          </a:p>
          <a:p>
            <a:pPr marL="906778" lvl="2">
              <a:lnSpc>
                <a:spcPct val="150000"/>
              </a:lnSpc>
              <a:spcBef>
                <a:spcPts val="1500"/>
              </a:spcBef>
            </a:pPr>
            <a:r>
              <a:rPr lang="en-ZA" sz="3500" dirty="0" smtClean="0">
                <a:latin typeface="Arial" panose="020B0604020202020204" pitchFamily="34" charset="0"/>
                <a:cs typeface="Arial" panose="020B0604020202020204" pitchFamily="34" charset="0"/>
              </a:rPr>
              <a:t>1 delay related to publication of Development Indicators due to new data having to be factored into the reports</a:t>
            </a:r>
          </a:p>
          <a:p>
            <a:pPr marL="906778" lvl="2">
              <a:lnSpc>
                <a:spcPct val="150000"/>
              </a:lnSpc>
              <a:spcBef>
                <a:spcPts val="1500"/>
              </a:spcBef>
            </a:pPr>
            <a:r>
              <a:rPr lang="en-ZA" sz="3500" b="1" dirty="0" smtClean="0">
                <a:latin typeface="Arial" panose="020B0604020202020204" pitchFamily="34" charset="0"/>
                <a:cs typeface="Arial" panose="020B0604020202020204" pitchFamily="34" charset="0"/>
              </a:rPr>
              <a:t>3 relate to evaluations </a:t>
            </a:r>
          </a:p>
          <a:p>
            <a:pPr marL="1435100" lvl="3">
              <a:lnSpc>
                <a:spcPct val="150000"/>
              </a:lnSpc>
              <a:spcBef>
                <a:spcPts val="1500"/>
              </a:spcBef>
            </a:pPr>
            <a:r>
              <a:rPr lang="en-ZA" sz="3600" dirty="0">
                <a:solidFill>
                  <a:schemeClr val="tx1"/>
                </a:solidFill>
                <a:latin typeface="Arial" panose="020B0604020202020204" pitchFamily="34" charset="0"/>
                <a:ea typeface="Calibri" panose="020F0502020204030204" pitchFamily="34" charset="0"/>
                <a:cs typeface="Arial" panose="020B0604020202020204" pitchFamily="34" charset="0"/>
                <a:sym typeface="Calibri"/>
              </a:rPr>
              <a:t>3 </a:t>
            </a:r>
            <a:r>
              <a:rPr lang="en-ZA" sz="3600" dirty="0" smtClean="0">
                <a:solidFill>
                  <a:schemeClr val="tx1"/>
                </a:solidFill>
                <a:latin typeface="Arial" panose="020B0604020202020204" pitchFamily="34" charset="0"/>
                <a:ea typeface="Calibri" panose="020F0502020204030204" pitchFamily="34" charset="0"/>
                <a:cs typeface="Arial" panose="020B0604020202020204" pitchFamily="34" charset="0"/>
                <a:sym typeface="Calibri"/>
              </a:rPr>
              <a:t>against 7 </a:t>
            </a:r>
            <a:r>
              <a:rPr lang="en-ZA" sz="3600" dirty="0">
                <a:solidFill>
                  <a:schemeClr val="tx1"/>
                </a:solidFill>
                <a:latin typeface="Arial" panose="020B0604020202020204" pitchFamily="34" charset="0"/>
                <a:ea typeface="Calibri" panose="020F0502020204030204" pitchFamily="34" charset="0"/>
                <a:cs typeface="Arial" panose="020B0604020202020204" pitchFamily="34" charset="0"/>
                <a:sym typeface="Calibri"/>
              </a:rPr>
              <a:t>Provincial Evaluation </a:t>
            </a:r>
            <a:r>
              <a:rPr lang="en-ZA" sz="3600" dirty="0" smtClean="0">
                <a:solidFill>
                  <a:schemeClr val="tx1"/>
                </a:solidFill>
                <a:latin typeface="Arial" panose="020B0604020202020204" pitchFamily="34" charset="0"/>
                <a:ea typeface="Calibri" panose="020F0502020204030204" pitchFamily="34" charset="0"/>
                <a:cs typeface="Arial" panose="020B0604020202020204" pitchFamily="34" charset="0"/>
                <a:sym typeface="Calibri"/>
              </a:rPr>
              <a:t>Plans due to approval delays in provinces</a:t>
            </a:r>
          </a:p>
          <a:p>
            <a:pPr marL="1435100" lvl="3">
              <a:lnSpc>
                <a:spcPct val="150000"/>
              </a:lnSpc>
              <a:spcBef>
                <a:spcPts val="1500"/>
              </a:spcBef>
            </a:pPr>
            <a:r>
              <a:rPr lang="en-ZA" sz="3600" dirty="0" smtClean="0">
                <a:solidFill>
                  <a:schemeClr val="tx1"/>
                </a:solidFill>
                <a:latin typeface="Arial" panose="020B0604020202020204" pitchFamily="34" charset="0"/>
                <a:cs typeface="Arial" panose="020B0604020202020204" pitchFamily="34" charset="0"/>
                <a:sym typeface="Calibri"/>
              </a:rPr>
              <a:t>7 approved against target of 8. One report delayed due to meetings postponed </a:t>
            </a:r>
          </a:p>
          <a:p>
            <a:pPr marL="1435100" lvl="3">
              <a:lnSpc>
                <a:spcPct val="150000"/>
              </a:lnSpc>
              <a:spcBef>
                <a:spcPts val="1500"/>
              </a:spcBef>
            </a:pPr>
            <a:r>
              <a:rPr lang="en-ZA" sz="3600" dirty="0" smtClean="0">
                <a:solidFill>
                  <a:schemeClr val="tx1"/>
                </a:solidFill>
                <a:latin typeface="Arial" panose="020B0604020202020204" pitchFamily="34" charset="0"/>
                <a:cs typeface="Arial" panose="020B0604020202020204" pitchFamily="34" charset="0"/>
                <a:sym typeface="Calibri"/>
              </a:rPr>
              <a:t>7 evaluations improvement plans against the target of 8. One improvement plan delayed due to lengthy consultation processes </a:t>
            </a:r>
            <a:endParaRPr lang="en-ZA" sz="3500" dirty="0" smtClean="0">
              <a:latin typeface="Arial" panose="020B0604020202020204" pitchFamily="34" charset="0"/>
              <a:cs typeface="Arial" panose="020B0604020202020204" pitchFamily="34" charset="0"/>
            </a:endParaRPr>
          </a:p>
          <a:p>
            <a:pPr marL="1028700" lvl="2">
              <a:lnSpc>
                <a:spcPct val="150000"/>
              </a:lnSpc>
              <a:spcBef>
                <a:spcPts val="1500"/>
              </a:spcBef>
            </a:pPr>
            <a:endParaRPr lang="en-ZA"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p:txBody>
          <a:bodyPr/>
          <a:lstStyle/>
          <a:p>
            <a:fld id="{62AAA1A3-262B-4979-8C18-306C3DA11E9E}" type="slidenum">
              <a:rPr lang="en-ZA" smtClean="0"/>
              <a:pPr/>
              <a:t>17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2479981290"/>
              </p:ext>
            </p:extLst>
          </p:nvPr>
        </p:nvGraphicFramePr>
        <p:xfrm>
          <a:off x="11327906" y="2825546"/>
          <a:ext cx="11116458" cy="10475660"/>
        </p:xfrm>
        <a:graphic>
          <a:graphicData uri="http://schemas.openxmlformats.org/drawingml/2006/table">
            <a:tbl>
              <a:tblPr firstRow="1" bandRow="1">
                <a:tableStyleId>{21E4AEA4-8DFA-4A89-87EB-49C32662AFE0}</a:tableStyleId>
              </a:tblPr>
              <a:tblGrid>
                <a:gridCol w="4811599">
                  <a:extLst>
                    <a:ext uri="{9D8B030D-6E8A-4147-A177-3AD203B41FA5}">
                      <a16:colId xmlns:a16="http://schemas.microsoft.com/office/drawing/2014/main" xmlns="" val="20000"/>
                    </a:ext>
                  </a:extLst>
                </a:gridCol>
                <a:gridCol w="3193170">
                  <a:extLst>
                    <a:ext uri="{9D8B030D-6E8A-4147-A177-3AD203B41FA5}">
                      <a16:colId xmlns:a16="http://schemas.microsoft.com/office/drawing/2014/main" xmlns="" val="20001"/>
                    </a:ext>
                  </a:extLst>
                </a:gridCol>
                <a:gridCol w="3111689">
                  <a:extLst>
                    <a:ext uri="{9D8B030D-6E8A-4147-A177-3AD203B41FA5}">
                      <a16:colId xmlns:a16="http://schemas.microsoft.com/office/drawing/2014/main" xmlns="" val="20002"/>
                    </a:ext>
                  </a:extLst>
                </a:gridCol>
              </a:tblGrid>
              <a:tr h="23774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3600" dirty="0" smtClean="0">
                          <a:effectLst>
                            <a:outerShdw blurRad="38100" dist="38100" dir="2700000" algn="tl">
                              <a:srgbClr val="000000">
                                <a:alpha val="43137"/>
                              </a:srgbClr>
                            </a:outerShdw>
                          </a:effectLst>
                        </a:rPr>
                        <a:t>Performance status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rPr>
                        <a:t>Number</a:t>
                      </a:r>
                      <a:r>
                        <a:rPr lang="en-ZA" sz="3600" baseline="0" dirty="0" smtClean="0">
                          <a:effectLst>
                            <a:outerShdw blurRad="38100" dist="38100" dir="2700000" algn="tl">
                              <a:srgbClr val="000000">
                                <a:alpha val="43137"/>
                              </a:srgbClr>
                            </a:outerShdw>
                          </a:effectLst>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880" marR="182880" marT="91440" marB="91440"/>
                </a:tc>
                <a:tc>
                  <a:txBody>
                    <a:bodyPr/>
                    <a:lstStyle/>
                    <a:p>
                      <a:pPr algn="l"/>
                      <a:r>
                        <a:rPr lang="en-ZA" sz="3600" dirty="0" smtClean="0"/>
                        <a:t>Percentage achievement</a:t>
                      </a:r>
                      <a:endParaRPr lang="en-ZA" sz="3600" b="1" dirty="0">
                        <a:latin typeface="Arial" panose="020B0604020202020204" pitchFamily="34" charset="0"/>
                        <a:cs typeface="Arial" panose="020B0604020202020204" pitchFamily="34" charset="0"/>
                      </a:endParaRPr>
                    </a:p>
                  </a:txBody>
                  <a:tcPr marL="182880" marR="182880" marT="91440" marB="91440"/>
                </a:tc>
                <a:extLst>
                  <a:ext uri="{0D108BD9-81ED-4DB2-BD59-A6C34878D82A}">
                    <a16:rowId xmlns:a16="http://schemas.microsoft.com/office/drawing/2014/main" xmlns="" val="10000"/>
                  </a:ext>
                </a:extLst>
              </a:tr>
              <a:tr h="1533090">
                <a:tc>
                  <a:txBody>
                    <a:bodyPr/>
                    <a:lstStyle/>
                    <a:p>
                      <a:pPr algn="l"/>
                      <a:r>
                        <a:rPr lang="en-ZA" sz="3600" dirty="0" smtClean="0">
                          <a:effectLst>
                            <a:outerShdw blurRad="38100" dist="38100" dir="2700000" algn="tl">
                              <a:srgbClr val="000000">
                                <a:alpha val="43137"/>
                              </a:srgbClr>
                            </a:outerShdw>
                          </a:effectLst>
                        </a:rPr>
                        <a:t>Number</a:t>
                      </a:r>
                      <a:r>
                        <a:rPr lang="en-ZA" sz="3600" baseline="0" dirty="0" smtClean="0">
                          <a:effectLst>
                            <a:outerShdw blurRad="38100" dist="38100" dir="2700000" algn="tl">
                              <a:srgbClr val="000000">
                                <a:alpha val="43137"/>
                              </a:srgbClr>
                            </a:outerShdw>
                          </a:effectLst>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rPr>
                        <a:t>19</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endParaRPr lang="en-ZA"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1"/>
                  </a:ext>
                </a:extLst>
              </a:tr>
              <a:tr h="1007658">
                <a:tc>
                  <a:txBody>
                    <a:bodyPr/>
                    <a:lstStyle/>
                    <a:p>
                      <a:pPr algn="l"/>
                      <a:r>
                        <a:rPr lang="en-ZA" sz="3600" dirty="0" smtClean="0">
                          <a:effectLst>
                            <a:outerShdw blurRad="38100" dist="38100" dir="2700000" algn="tl">
                              <a:srgbClr val="000000">
                                <a:alpha val="43137"/>
                              </a:srgbClr>
                            </a:outerShdw>
                          </a:effectLst>
                        </a:rPr>
                        <a:t>Targets</a:t>
                      </a:r>
                      <a:r>
                        <a:rPr lang="en-ZA" sz="3600" baseline="0" dirty="0" smtClean="0">
                          <a:effectLst>
                            <a:outerShdw blurRad="38100" dist="38100" dir="2700000" algn="tl">
                              <a:srgbClr val="000000">
                                <a:alpha val="43137"/>
                              </a:srgbClr>
                            </a:outerShdw>
                          </a:effectLst>
                        </a:rPr>
                        <a:t> Exceeded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rPr>
                        <a:t>5</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l" defTabSz="685800" rtl="0" eaLnBrk="1" fontAlgn="b" latinLnBrk="0" hangingPunct="1"/>
                      <a:r>
                        <a:rPr lang="en-ZA" sz="3600" kern="1200" dirty="0" smtClean="0">
                          <a:solidFill>
                            <a:schemeClr val="tx1"/>
                          </a:solidFill>
                          <a:effectLst>
                            <a:outerShdw blurRad="38100" dist="38100" dir="2700000" algn="tl">
                              <a:srgbClr val="000000">
                                <a:alpha val="43137"/>
                              </a:srgbClr>
                            </a:outerShdw>
                          </a:effectLst>
                          <a:latin typeface="+mn-lt"/>
                          <a:ea typeface="+mn-ea"/>
                          <a:cs typeface="+mn-cs"/>
                        </a:rPr>
                        <a:t>26.31579 </a:t>
                      </a:r>
                      <a:endParaRPr lang="en-ZA" sz="360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b"/>
                </a:tc>
                <a:extLst>
                  <a:ext uri="{0D108BD9-81ED-4DB2-BD59-A6C34878D82A}">
                    <a16:rowId xmlns:a16="http://schemas.microsoft.com/office/drawing/2014/main" xmlns="" val="10002"/>
                  </a:ext>
                </a:extLst>
              </a:tr>
              <a:tr h="10076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a:t>
                      </a:r>
                      <a:r>
                        <a:rPr lang="en-ZA" sz="3600" baseline="0" dirty="0" smtClean="0">
                          <a:effectLst>
                            <a:outerShdw blurRad="38100" dist="38100" dir="2700000" algn="tl">
                              <a:srgbClr val="000000">
                                <a:alpha val="43137"/>
                              </a:srgbClr>
                            </a:outerShdw>
                          </a:effectLst>
                        </a:rPr>
                        <a:t>s Achieved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10</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l" defTabSz="685800" rtl="0" eaLnBrk="1" fontAlgn="b" latinLnBrk="0" hangingPunct="1"/>
                      <a:r>
                        <a:rPr lang="en-ZA" sz="3600" kern="1200" dirty="0" smtClean="0">
                          <a:solidFill>
                            <a:schemeClr val="tx1"/>
                          </a:solidFill>
                          <a:effectLst>
                            <a:outerShdw blurRad="38100" dist="38100" dir="2700000" algn="tl">
                              <a:srgbClr val="000000">
                                <a:alpha val="43137"/>
                              </a:srgbClr>
                            </a:outerShdw>
                          </a:effectLst>
                          <a:latin typeface="+mn-lt"/>
                          <a:ea typeface="+mn-ea"/>
                          <a:cs typeface="+mn-cs"/>
                        </a:rPr>
                        <a:t>53%</a:t>
                      </a:r>
                      <a:endParaRPr lang="en-ZA" sz="360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b"/>
                </a:tc>
                <a:extLst>
                  <a:ext uri="{0D108BD9-81ED-4DB2-BD59-A6C34878D82A}">
                    <a16:rowId xmlns:a16="http://schemas.microsoft.com/office/drawing/2014/main" xmlns="" val="10003"/>
                  </a:ext>
                </a:extLst>
              </a:tr>
              <a:tr h="1334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a:t>
                      </a:r>
                      <a:r>
                        <a:rPr lang="en-ZA" sz="3600" baseline="0" dirty="0" smtClean="0">
                          <a:effectLst>
                            <a:outerShdw blurRad="38100" dist="38100" dir="2700000" algn="tl">
                              <a:srgbClr val="000000">
                                <a:alpha val="43137"/>
                              </a:srgbClr>
                            </a:outerShdw>
                          </a:effectLst>
                        </a:rPr>
                        <a:t> Partially Achieved </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4</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l" defTabSz="685800" rtl="0" eaLnBrk="1" fontAlgn="b" latinLnBrk="0" hangingPunct="1"/>
                      <a:r>
                        <a:rPr lang="en-ZA" sz="3600" kern="1200" dirty="0" smtClean="0">
                          <a:solidFill>
                            <a:schemeClr val="tx1"/>
                          </a:solidFill>
                          <a:effectLst>
                            <a:outerShdw blurRad="38100" dist="38100" dir="2700000" algn="tl">
                              <a:srgbClr val="000000">
                                <a:alpha val="43137"/>
                              </a:srgbClr>
                            </a:outerShdw>
                          </a:effectLst>
                          <a:latin typeface="+mn-lt"/>
                          <a:ea typeface="+mn-ea"/>
                          <a:cs typeface="+mn-cs"/>
                        </a:rPr>
                        <a:t>21%</a:t>
                      </a:r>
                      <a:endParaRPr lang="en-ZA" sz="3600" kern="1200" dirty="0">
                        <a:solidFill>
                          <a:schemeClr val="tx1"/>
                        </a:solidFill>
                        <a:effectLst>
                          <a:outerShdw blurRad="38100" dist="38100" dir="2700000" algn="tl">
                            <a:srgbClr val="000000">
                              <a:alpha val="43137"/>
                            </a:srgbClr>
                          </a:outerShdw>
                        </a:effectLst>
                        <a:latin typeface="+mn-lt"/>
                        <a:ea typeface="+mn-ea"/>
                        <a:cs typeface="+mn-cs"/>
                      </a:endParaRPr>
                    </a:p>
                  </a:txBody>
                  <a:tcPr marL="0" marR="0" marT="0" marB="0" anchor="b"/>
                </a:tc>
                <a:extLst>
                  <a:ext uri="{0D108BD9-81ED-4DB2-BD59-A6C34878D82A}">
                    <a16:rowId xmlns:a16="http://schemas.microsoft.com/office/drawing/2014/main" xmlns="" val="10004"/>
                  </a:ext>
                </a:extLst>
              </a:tr>
              <a:tr h="1607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Targets</a:t>
                      </a:r>
                      <a:r>
                        <a:rPr lang="en-ZA" sz="3600" baseline="0" dirty="0" smtClean="0">
                          <a:effectLst>
                            <a:outerShdw blurRad="38100" dist="38100" dir="2700000" algn="tl">
                              <a:srgbClr val="000000">
                                <a:alpha val="43137"/>
                              </a:srgbClr>
                            </a:outerShdw>
                          </a:effectLst>
                        </a:rPr>
                        <a:t> not Achieved</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0</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l" defTabSz="685800" rtl="0" eaLnBrk="1" fontAlgn="b" latinLnBrk="0" hangingPunct="1"/>
                      <a:r>
                        <a:rPr lang="en-ZA" sz="3600" kern="1200" dirty="0">
                          <a:solidFill>
                            <a:schemeClr val="dk1"/>
                          </a:solidFill>
                          <a:effectLst>
                            <a:outerShdw blurRad="38100" dist="38100" dir="2700000" algn="tl">
                              <a:srgbClr val="000000">
                                <a:alpha val="43137"/>
                              </a:srgbClr>
                            </a:outerShdw>
                          </a:effectLst>
                          <a:latin typeface="+mn-lt"/>
                          <a:ea typeface="+mn-ea"/>
                          <a:cs typeface="+mn-cs"/>
                        </a:rPr>
                        <a:t>0</a:t>
                      </a:r>
                    </a:p>
                  </a:txBody>
                  <a:tcPr marL="0" marR="0" marT="0" marB="0" anchor="b"/>
                </a:tc>
                <a:extLst>
                  <a:ext uri="{0D108BD9-81ED-4DB2-BD59-A6C34878D82A}">
                    <a16:rowId xmlns:a16="http://schemas.microsoft.com/office/drawing/2014/main" xmlns="" val="10006"/>
                  </a:ext>
                </a:extLst>
              </a:tr>
              <a:tr h="1607796">
                <a:tc>
                  <a:txBody>
                    <a:bodyPr/>
                    <a:lstStyle/>
                    <a:p>
                      <a:pPr algn="l"/>
                      <a:r>
                        <a:rPr lang="en-ZA" sz="3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achievement</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l" defTabSz="6858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mn-lt"/>
                          <a:ea typeface="+mn-ea"/>
                          <a:cs typeface="+mn-cs"/>
                        </a:rPr>
                        <a:t>79%</a:t>
                      </a:r>
                      <a:endParaRPr lang="en-ZA" sz="3600" kern="1200" dirty="0">
                        <a:solidFill>
                          <a:schemeClr val="dk1"/>
                        </a:solidFill>
                        <a:effectLst>
                          <a:outerShdw blurRad="38100" dist="38100" dir="2700000" algn="tl">
                            <a:srgbClr val="000000">
                              <a:alpha val="43137"/>
                            </a:srgbClr>
                          </a:outerShdw>
                        </a:effectLst>
                        <a:latin typeface="+mn-lt"/>
                        <a:ea typeface="+mn-ea"/>
                        <a:cs typeface="+mn-cs"/>
                      </a:endParaRPr>
                    </a:p>
                  </a:txBody>
                  <a:tcPr marL="0" marR="0" marT="0" marB="0"/>
                </a:tc>
                <a:extLst>
                  <a:ext uri="{0D108BD9-81ED-4DB2-BD59-A6C34878D82A}">
                    <a16:rowId xmlns:a16="http://schemas.microsoft.com/office/drawing/2014/main" xmlns="" val="1411746418"/>
                  </a:ext>
                </a:extLst>
              </a:tr>
            </a:tbl>
          </a:graphicData>
        </a:graphic>
      </p:graphicFrame>
      <p:sp>
        <p:nvSpPr>
          <p:cNvPr id="8" name="Footer Placeholder 7"/>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114881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1/5: Sub-programme Outcomes Monitoring </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18</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196036618"/>
              </p:ext>
            </p:extLst>
          </p:nvPr>
        </p:nvGraphicFramePr>
        <p:xfrm>
          <a:off x="657225" y="1817836"/>
          <a:ext cx="22831425" cy="11298089"/>
        </p:xfrm>
        <a:graphic>
          <a:graphicData uri="http://schemas.openxmlformats.org/drawingml/2006/table">
            <a:tbl>
              <a:tblPr firstRow="1" bandRow="1">
                <a:tableStyleId>{5DA37D80-6434-44D0-A028-1B22A696006F}</a:tableStyleId>
              </a:tblPr>
              <a:tblGrid>
                <a:gridCol w="4623089">
                  <a:extLst>
                    <a:ext uri="{9D8B030D-6E8A-4147-A177-3AD203B41FA5}">
                      <a16:colId xmlns:a16="http://schemas.microsoft.com/office/drawing/2014/main" xmlns="" val="3198516848"/>
                    </a:ext>
                  </a:extLst>
                </a:gridCol>
                <a:gridCol w="4552084">
                  <a:extLst>
                    <a:ext uri="{9D8B030D-6E8A-4147-A177-3AD203B41FA5}">
                      <a16:colId xmlns:a16="http://schemas.microsoft.com/office/drawing/2014/main" xmlns="" val="2921058757"/>
                    </a:ext>
                  </a:extLst>
                </a:gridCol>
                <a:gridCol w="6683952">
                  <a:extLst>
                    <a:ext uri="{9D8B030D-6E8A-4147-A177-3AD203B41FA5}">
                      <a16:colId xmlns:a16="http://schemas.microsoft.com/office/drawing/2014/main" xmlns="" val="2413601088"/>
                    </a:ext>
                  </a:extLst>
                </a:gridCol>
                <a:gridCol w="2914650">
                  <a:extLst>
                    <a:ext uri="{9D8B030D-6E8A-4147-A177-3AD203B41FA5}">
                      <a16:colId xmlns:a16="http://schemas.microsoft.com/office/drawing/2014/main" xmlns="" val="3889916061"/>
                    </a:ext>
                  </a:extLst>
                </a:gridCol>
                <a:gridCol w="4057650">
                  <a:extLst>
                    <a:ext uri="{9D8B030D-6E8A-4147-A177-3AD203B41FA5}">
                      <a16:colId xmlns:a16="http://schemas.microsoft.com/office/drawing/2014/main" xmlns="" val="2607742503"/>
                    </a:ext>
                  </a:extLst>
                </a:gridCol>
              </a:tblGrid>
              <a:tr h="1891698">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719316">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revised Medium Term Strategic Framework (MTSF) chapters and/or related Delivery </a:t>
                      </a:r>
                      <a:r>
                        <a:rPr lang="en-ZA" sz="2800" dirty="0" smtClean="0">
                          <a:effectLst/>
                          <a:latin typeface="Arial" panose="020B0604020202020204" pitchFamily="34" charset="0"/>
                          <a:ea typeface="Calibri" panose="020F0502020204030204" pitchFamily="34" charset="0"/>
                          <a:cs typeface="Arial" panose="020B0604020202020204" pitchFamily="34" charset="0"/>
                        </a:rPr>
                        <a:t>Agreements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MTSF </a:t>
                      </a:r>
                      <a:r>
                        <a:rPr lang="en-ZA" sz="2800" dirty="0" smtClean="0">
                          <a:effectLst/>
                          <a:latin typeface="Arial" panose="020B0604020202020204" pitchFamily="34" charset="0"/>
                          <a:ea typeface="Calibri" panose="020F0502020204030204" pitchFamily="34" charset="0"/>
                          <a:cs typeface="Arial" panose="020B0604020202020204" pitchFamily="34" charset="0"/>
                        </a:rPr>
                        <a:t>and/or </a:t>
                      </a:r>
                      <a:r>
                        <a:rPr lang="en-ZA" sz="2800" dirty="0">
                          <a:effectLst/>
                          <a:latin typeface="Arial" panose="020B0604020202020204" pitchFamily="34" charset="0"/>
                          <a:ea typeface="Calibri" panose="020F0502020204030204" pitchFamily="34" charset="0"/>
                          <a:cs typeface="Arial" panose="020B0604020202020204" pitchFamily="34" charset="0"/>
                        </a:rPr>
                        <a:t>Delivery Agreements</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reviewed when necessary</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The MTSF for outcomes </a:t>
                      </a:r>
                      <a:r>
                        <a:rPr lang="en-US" sz="2800" dirty="0" smtClean="0">
                          <a:effectLst/>
                          <a:latin typeface="Arial" panose="020B0604020202020204" pitchFamily="34" charset="0"/>
                          <a:ea typeface="Calibri" panose="020F0502020204030204" pitchFamily="34" charset="0"/>
                          <a:cs typeface="Arial" panose="020B0604020202020204" pitchFamily="34" charset="0"/>
                        </a:rPr>
                        <a:t>2;12;13 </a:t>
                      </a:r>
                      <a:r>
                        <a:rPr lang="en-US" sz="2800" dirty="0">
                          <a:effectLst/>
                          <a:latin typeface="Arial" panose="020B0604020202020204" pitchFamily="34" charset="0"/>
                          <a:ea typeface="Calibri" panose="020F0502020204030204" pitchFamily="34" charset="0"/>
                          <a:cs typeface="Arial" panose="020B0604020202020204" pitchFamily="34" charset="0"/>
                        </a:rPr>
                        <a:t>and 14 were reviewed during the </a:t>
                      </a:r>
                      <a:r>
                        <a:rPr lang="en-US" sz="2800" dirty="0" smtClean="0">
                          <a:effectLst/>
                          <a:latin typeface="Arial" panose="020B0604020202020204" pitchFamily="34" charset="0"/>
                          <a:ea typeface="Calibri" panose="020F0502020204030204" pitchFamily="34" charset="0"/>
                          <a:cs typeface="Arial" panose="020B0604020202020204" pitchFamily="34" charset="0"/>
                        </a:rPr>
                        <a:t>financial </a:t>
                      </a:r>
                      <a:r>
                        <a:rPr lang="en-US" sz="2800" dirty="0">
                          <a:effectLst/>
                          <a:latin typeface="Arial" panose="020B0604020202020204" pitchFamily="34" charset="0"/>
                          <a:ea typeface="Calibri" panose="020F0502020204030204" pitchFamily="34" charset="0"/>
                          <a:cs typeface="Arial" panose="020B0604020202020204" pitchFamily="34" charset="0"/>
                        </a:rPr>
                        <a:t>year.</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79919368"/>
                  </a:ext>
                </a:extLst>
              </a:tr>
              <a:tr h="3423896">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Outcomes progress reports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3 Consolidated reports for each of the 14 outcomes</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Consolidated reports were presented to the Cabinet Makgotla of August 2016 and February 2017. In addition, quarterly reports of the 14 Outcomes were presented to Cabinet in September  </a:t>
                      </a:r>
                      <a:r>
                        <a:rPr lang="en-ZA" sz="2800" dirty="0" smtClean="0">
                          <a:effectLst/>
                          <a:latin typeface="Arial" panose="020B0604020202020204" pitchFamily="34" charset="0"/>
                          <a:ea typeface="Calibri" panose="020F0502020204030204" pitchFamily="34" charset="0"/>
                          <a:cs typeface="Arial" panose="020B0604020202020204" pitchFamily="34" charset="0"/>
                        </a:rPr>
                        <a:t>2016</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346559085"/>
                  </a:ext>
                </a:extLst>
              </a:tr>
              <a:tr h="3263179">
                <a:tc>
                  <a:txBody>
                    <a:bodyPr/>
                    <a:lstStyle/>
                    <a:p>
                      <a:pPr algn="l">
                        <a:lnSpc>
                          <a:spcPct val="115000"/>
                        </a:lnSpc>
                        <a:spcAft>
                          <a:spcPts val="0"/>
                        </a:spcAft>
                      </a:pPr>
                      <a:r>
                        <a:rPr lang="en-GB" sz="2800" dirty="0">
                          <a:effectLst/>
                          <a:latin typeface="Arial" panose="020B0604020202020204" pitchFamily="34" charset="0"/>
                          <a:ea typeface="Calibri" panose="020F0502020204030204" pitchFamily="34" charset="0"/>
                          <a:cs typeface="Arial" panose="020B0604020202020204" pitchFamily="34" charset="0"/>
                        </a:rPr>
                        <a:t>Summary Outcomes report submitted to cabinet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1 summary report on the implementation of the 14 outcomes by 31 March 2017 and submit to cabinet</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Summary report on the implementation of the 14 outcomes was produced and presented to Cabinet Lekgotla on 04 February </a:t>
                      </a:r>
                      <a:r>
                        <a:rPr lang="en-ZA" sz="2800" dirty="0" smtClean="0">
                          <a:effectLst/>
                          <a:latin typeface="Arial" panose="020B0604020202020204" pitchFamily="34" charset="0"/>
                          <a:ea typeface="Calibri" panose="020F0502020204030204" pitchFamily="34" charset="0"/>
                          <a:cs typeface="Arial" panose="020B0604020202020204" pitchFamily="34" charset="0"/>
                        </a:rPr>
                        <a:t>2017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25512453"/>
                  </a:ext>
                </a:extLst>
              </a:tr>
            </a:tbl>
          </a:graphicData>
        </a:graphic>
      </p:graphicFrame>
    </p:spTree>
    <p:extLst>
      <p:ext uri="{BB962C8B-B14F-4D97-AF65-F5344CB8AC3E}">
        <p14:creationId xmlns:p14="http://schemas.microsoft.com/office/powerpoint/2010/main" xmlns="" val="21084229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6" y="519545"/>
            <a:ext cx="22236545" cy="11605781"/>
          </a:xfrm>
        </p:spPr>
        <p:txBody>
          <a:bodyPr/>
          <a:lstStyle/>
          <a:p>
            <a:r>
              <a:rPr lang="en-ZA" sz="4400" b="1" dirty="0" smtClean="0"/>
              <a:t>Achieved/exceeded targets </a:t>
            </a:r>
            <a:r>
              <a:rPr lang="en-ZA" sz="4400" b="1" dirty="0"/>
              <a:t>2/5 </a:t>
            </a:r>
            <a:r>
              <a:rPr lang="en-ZA" sz="4400" b="1" dirty="0" smtClean="0"/>
              <a:t>:Sub-programme </a:t>
            </a:r>
            <a:r>
              <a:rPr lang="en-ZA" sz="4400" b="1" dirty="0"/>
              <a:t>Outcomes Monitoring </a:t>
            </a:r>
            <a:endParaRPr lang="en-ZA" sz="4400" b="1" dirty="0" smtClean="0"/>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19</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2107669080"/>
              </p:ext>
            </p:extLst>
          </p:nvPr>
        </p:nvGraphicFramePr>
        <p:xfrm>
          <a:off x="699655" y="1817836"/>
          <a:ext cx="23017595" cy="11535579"/>
        </p:xfrm>
        <a:graphic>
          <a:graphicData uri="http://schemas.openxmlformats.org/drawingml/2006/table">
            <a:tbl>
              <a:tblPr firstRow="1" bandRow="1">
                <a:tableStyleId>{5DA37D80-6434-44D0-A028-1B22A696006F}</a:tableStyleId>
              </a:tblPr>
              <a:tblGrid>
                <a:gridCol w="4603519">
                  <a:extLst>
                    <a:ext uri="{9D8B030D-6E8A-4147-A177-3AD203B41FA5}">
                      <a16:colId xmlns:a16="http://schemas.microsoft.com/office/drawing/2014/main" xmlns="" val="3198516848"/>
                    </a:ext>
                  </a:extLst>
                </a:gridCol>
                <a:gridCol w="4603519">
                  <a:extLst>
                    <a:ext uri="{9D8B030D-6E8A-4147-A177-3AD203B41FA5}">
                      <a16:colId xmlns:a16="http://schemas.microsoft.com/office/drawing/2014/main" xmlns="" val="2921058757"/>
                    </a:ext>
                  </a:extLst>
                </a:gridCol>
                <a:gridCol w="5950335">
                  <a:extLst>
                    <a:ext uri="{9D8B030D-6E8A-4147-A177-3AD203B41FA5}">
                      <a16:colId xmlns:a16="http://schemas.microsoft.com/office/drawing/2014/main" xmlns="" val="2413601088"/>
                    </a:ext>
                  </a:extLst>
                </a:gridCol>
                <a:gridCol w="3256703">
                  <a:extLst>
                    <a:ext uri="{9D8B030D-6E8A-4147-A177-3AD203B41FA5}">
                      <a16:colId xmlns:a16="http://schemas.microsoft.com/office/drawing/2014/main" xmlns="" val="3889916061"/>
                    </a:ext>
                  </a:extLst>
                </a:gridCol>
                <a:gridCol w="4603519">
                  <a:extLst>
                    <a:ext uri="{9D8B030D-6E8A-4147-A177-3AD203B41FA5}">
                      <a16:colId xmlns:a16="http://schemas.microsoft.com/office/drawing/2014/main" xmlns="" val="2607742503"/>
                    </a:ext>
                  </a:extLst>
                </a:gridCol>
              </a:tblGrid>
              <a:tr h="1947336">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311560">
                <a:tc>
                  <a:txBody>
                    <a:bodyPr/>
                    <a:lstStyle/>
                    <a:p>
                      <a:pPr marL="0" indent="0" algn="l">
                        <a:lnSpc>
                          <a:spcPct val="115000"/>
                        </a:lnSpc>
                        <a:spcAft>
                          <a:spcPts val="1000"/>
                        </a:spcAft>
                        <a:buFontTx/>
                        <a:buNone/>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outcomes reports displayed to the public on POA system</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3 reports for each outcome on the POA system (excluding outcomes for which the reports are classified) by 31 March </a:t>
                      </a:r>
                      <a:r>
                        <a:rPr lang="en-ZA" sz="2800" dirty="0" smtClean="0">
                          <a:effectLst/>
                          <a:latin typeface="Arial" panose="020B0604020202020204" pitchFamily="34" charset="0"/>
                          <a:ea typeface="Calibri" panose="020F0502020204030204" pitchFamily="34" charset="0"/>
                          <a:cs typeface="Arial" panose="020B0604020202020204" pitchFamily="34" charset="0"/>
                        </a:rPr>
                        <a:t>2017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3 reports for each outcome on the PoA system were produced by 31 March 2017</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649002202"/>
                  </a:ext>
                </a:extLst>
              </a:tr>
              <a:tr h="2723953">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Data Centre for key government priorities established</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Develop a concept document and project plan</a:t>
                      </a:r>
                    </a:p>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lnSpc>
                          <a:spcPct val="100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 concept document and project plan for National </a:t>
                      </a:r>
                      <a:r>
                        <a:rPr lang="en-ZA" sz="2800" dirty="0" smtClean="0">
                          <a:effectLst/>
                          <a:latin typeface="Arial" panose="020B0604020202020204" pitchFamily="34" charset="0"/>
                          <a:ea typeface="Calibri" panose="020F0502020204030204" pitchFamily="34" charset="0"/>
                          <a:cs typeface="Arial" panose="020B0604020202020204" pitchFamily="34" charset="0"/>
                        </a:rPr>
                        <a:t>Centre </a:t>
                      </a:r>
                      <a:r>
                        <a:rPr lang="en-ZA" sz="2800" dirty="0">
                          <a:effectLst/>
                          <a:latin typeface="Arial" panose="020B0604020202020204" pitchFamily="34" charset="0"/>
                          <a:ea typeface="Calibri" panose="020F0502020204030204" pitchFamily="34" charset="0"/>
                          <a:cs typeface="Arial" panose="020B0604020202020204" pitchFamily="34" charset="0"/>
                        </a:rPr>
                        <a:t>developed.</a:t>
                      </a:r>
                    </a:p>
                    <a:p>
                      <a:pPr algn="l">
                        <a:lnSpc>
                          <a:spcPct val="100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79919368"/>
                  </a:ext>
                </a:extLst>
              </a:tr>
              <a:tr h="3552730">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Operation Phakisa monitoring reports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2 Operation Phakisa interactive dashboard</a:t>
                      </a:r>
                    </a:p>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reports per lab and publish on Operation Phakisa website by </a:t>
                      </a:r>
                      <a:r>
                        <a:rPr lang="en-ZA" sz="2800" dirty="0" smtClean="0">
                          <a:effectLst/>
                          <a:latin typeface="Arial" panose="020B0604020202020204" pitchFamily="34" charset="0"/>
                          <a:ea typeface="Calibri" panose="020F0502020204030204" pitchFamily="34" charset="0"/>
                          <a:cs typeface="Arial" panose="020B0604020202020204" pitchFamily="34" charset="0"/>
                        </a:rPr>
                        <a:t>31</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2800" dirty="0" smtClean="0">
                          <a:effectLst/>
                          <a:latin typeface="Arial" panose="020B0604020202020204" pitchFamily="34" charset="0"/>
                          <a:ea typeface="Calibri" panose="020F0502020204030204" pitchFamily="34" charset="0"/>
                          <a:cs typeface="Arial" panose="020B0604020202020204" pitchFamily="34" charset="0"/>
                        </a:rPr>
                        <a:t>March </a:t>
                      </a:r>
                      <a:r>
                        <a:rPr lang="en-ZA" sz="2800" dirty="0">
                          <a:effectLst/>
                          <a:latin typeface="Arial" panose="020B0604020202020204" pitchFamily="34" charset="0"/>
                          <a:ea typeface="Calibri" panose="020F0502020204030204" pitchFamily="34" charset="0"/>
                          <a:cs typeface="Arial" panose="020B0604020202020204" pitchFamily="34" charset="0"/>
                        </a:rPr>
                        <a:t>2017</a:t>
                      </a:r>
                    </a:p>
                  </a:txBody>
                  <a:tcPr marL="68580" marR="68580" marT="0" marB="0"/>
                </a:tc>
                <a:tc>
                  <a:txBody>
                    <a:bodyPr/>
                    <a:lstStyle/>
                    <a:p>
                      <a:pPr algn="l">
                        <a:lnSpc>
                          <a:spcPct val="100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 Operation Phakisa interactive </a:t>
                      </a:r>
                      <a:r>
                        <a:rPr lang="en-ZA" sz="2800" dirty="0" smtClean="0">
                          <a:effectLst/>
                          <a:latin typeface="Arial" panose="020B0604020202020204" pitchFamily="34" charset="0"/>
                          <a:ea typeface="Calibri" panose="020F0502020204030204" pitchFamily="34" charset="0"/>
                          <a:cs typeface="Arial" panose="020B0604020202020204" pitchFamily="34" charset="0"/>
                        </a:rPr>
                        <a:t>dashboard</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r</a:t>
                      </a:r>
                      <a:r>
                        <a:rPr lang="en-ZA" sz="2800" dirty="0" smtClean="0">
                          <a:effectLst/>
                          <a:latin typeface="Arial" panose="020B0604020202020204" pitchFamily="34" charset="0"/>
                          <a:ea typeface="Calibri" panose="020F0502020204030204" pitchFamily="34" charset="0"/>
                          <a:cs typeface="Arial" panose="020B0604020202020204" pitchFamily="34" charset="0"/>
                        </a:rPr>
                        <a:t>eports </a:t>
                      </a:r>
                      <a:r>
                        <a:rPr lang="en-ZA" sz="2800" dirty="0">
                          <a:effectLst/>
                          <a:latin typeface="Arial" panose="020B0604020202020204" pitchFamily="34" charset="0"/>
                          <a:ea typeface="Calibri" panose="020F0502020204030204" pitchFamily="34" charset="0"/>
                          <a:cs typeface="Arial" panose="020B0604020202020204" pitchFamily="34" charset="0"/>
                        </a:rPr>
                        <a:t>for Ocean Economy and Ideal Clinic labs were produced and published on Operation Phakisa website by 31 March 2017</a:t>
                      </a: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346559085"/>
                  </a:ext>
                </a:extLst>
              </a:tr>
            </a:tbl>
          </a:graphicData>
        </a:graphic>
      </p:graphicFrame>
    </p:spTree>
    <p:extLst>
      <p:ext uri="{BB962C8B-B14F-4D97-AF65-F5344CB8AC3E}">
        <p14:creationId xmlns:p14="http://schemas.microsoft.com/office/powerpoint/2010/main" xmlns="" val="17609009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a:spLocks noGrp="1"/>
          </p:cNvSpPr>
          <p:nvPr>
            <p:ph type="title"/>
          </p:nvPr>
        </p:nvSpPr>
        <p:spPr>
          <a:xfrm>
            <a:off x="1676400" y="730250"/>
            <a:ext cx="21031200" cy="1627390"/>
          </a:xfrm>
          <a:prstGeom prst="rect">
            <a:avLst/>
          </a:prstGeom>
        </p:spPr>
        <p:txBody>
          <a:bodyPr>
            <a:normAutofit/>
          </a:bodyPr>
          <a:lstStyle>
            <a:lvl1pPr>
              <a:defRPr sz="6400" b="1"/>
            </a:lvl1pPr>
          </a:lstStyle>
          <a:p>
            <a:r>
              <a:rPr sz="5400" dirty="0"/>
              <a:t>PRESENTATION LAYOUT</a:t>
            </a:r>
          </a:p>
        </p:txBody>
      </p:sp>
      <p:sp>
        <p:nvSpPr>
          <p:cNvPr id="117" name="Content Placeholder 2"/>
          <p:cNvSpPr>
            <a:spLocks noGrp="1"/>
          </p:cNvSpPr>
          <p:nvPr>
            <p:ph type="body" idx="1"/>
          </p:nvPr>
        </p:nvSpPr>
        <p:spPr>
          <a:xfrm>
            <a:off x="775855" y="2143125"/>
            <a:ext cx="23198570" cy="10963275"/>
          </a:xfrm>
          <a:prstGeom prst="rect">
            <a:avLst/>
          </a:prstGeom>
        </p:spPr>
        <p:txBody>
          <a:bodyPr>
            <a:normAutofit/>
          </a:bodyPr>
          <a:lstStyle/>
          <a:p>
            <a:pPr marL="742950" indent="-742950">
              <a:buFont typeface="+mj-lt"/>
              <a:buAutoNum type="arabicPeriod"/>
              <a:defRPr sz="4000"/>
            </a:pPr>
            <a:r>
              <a:rPr lang="en-ZA" b="1" dirty="0" smtClean="0"/>
              <a:t>Purpose</a:t>
            </a:r>
          </a:p>
          <a:p>
            <a:pPr marL="742950" indent="-742950">
              <a:buFont typeface="+mj-lt"/>
              <a:buAutoNum type="arabicPeriod"/>
              <a:defRPr sz="4000"/>
            </a:pPr>
            <a:r>
              <a:rPr lang="en-ZA" b="1" dirty="0" smtClean="0"/>
              <a:t>PART A</a:t>
            </a:r>
          </a:p>
          <a:p>
            <a:pPr>
              <a:buFont typeface="Wingdings" panose="05000000000000000000" pitchFamily="2" charset="2"/>
              <a:buChar char="§"/>
              <a:defRPr sz="4000"/>
            </a:pPr>
            <a:r>
              <a:rPr lang="en-ZA" sz="4000" dirty="0" smtClean="0"/>
              <a:t>Mandate; purpose and Introduction </a:t>
            </a:r>
          </a:p>
          <a:p>
            <a:pPr>
              <a:buFont typeface="Wingdings" panose="05000000000000000000" pitchFamily="2" charset="2"/>
              <a:buChar char="§"/>
              <a:defRPr sz="4000"/>
            </a:pPr>
            <a:r>
              <a:rPr lang="en-ZA" sz="4000" dirty="0" smtClean="0"/>
              <a:t>2016/17 </a:t>
            </a:r>
            <a:r>
              <a:rPr lang="en-ZA" sz="4000" dirty="0"/>
              <a:t>progress against Key </a:t>
            </a:r>
            <a:r>
              <a:rPr lang="en-ZA" sz="4000" dirty="0" smtClean="0"/>
              <a:t>Objective (PM&amp; and Youth)</a:t>
            </a:r>
          </a:p>
          <a:p>
            <a:pPr marL="742950" indent="-742950">
              <a:buFont typeface="+mj-lt"/>
              <a:buAutoNum type="arabicPeriod" startAt="2"/>
              <a:defRPr sz="4000"/>
            </a:pPr>
            <a:r>
              <a:rPr lang="en-ZA" sz="4000" b="1" dirty="0"/>
              <a:t>PART B</a:t>
            </a:r>
          </a:p>
          <a:p>
            <a:pPr>
              <a:defRPr sz="4000"/>
            </a:pPr>
            <a:r>
              <a:rPr lang="en-ZA" sz="4000" dirty="0"/>
              <a:t>Performance Information</a:t>
            </a:r>
            <a:endParaRPr lang="en-ZA" dirty="0"/>
          </a:p>
          <a:p>
            <a:pPr marL="742950" indent="-742950">
              <a:buFont typeface="+mj-lt"/>
              <a:buAutoNum type="arabicPeriod" startAt="3"/>
              <a:defRPr sz="4000"/>
            </a:pPr>
            <a:r>
              <a:rPr lang="en-ZA" sz="4000" b="1" dirty="0" smtClean="0"/>
              <a:t>PART </a:t>
            </a:r>
            <a:r>
              <a:rPr lang="en-ZA" sz="4000" b="1" dirty="0"/>
              <a:t>C</a:t>
            </a:r>
          </a:p>
          <a:p>
            <a:pPr>
              <a:defRPr sz="4000"/>
            </a:pPr>
            <a:r>
              <a:rPr lang="en-ZA" sz="4000" dirty="0">
                <a:solidFill>
                  <a:schemeClr val="tx1"/>
                </a:solidFill>
              </a:rPr>
              <a:t>Governance</a:t>
            </a:r>
            <a:endParaRPr lang="en-ZA" dirty="0"/>
          </a:p>
          <a:p>
            <a:pPr marL="742950" indent="-742950">
              <a:buFont typeface="+mj-lt"/>
              <a:buAutoNum type="arabicPeriod" startAt="4"/>
              <a:defRPr sz="4000"/>
            </a:pPr>
            <a:r>
              <a:rPr lang="en-ZA" sz="4000" b="1" dirty="0" smtClean="0"/>
              <a:t>PART D</a:t>
            </a:r>
            <a:endParaRPr lang="en-ZA" sz="4000" b="1" dirty="0"/>
          </a:p>
          <a:p>
            <a:pPr>
              <a:defRPr sz="4000"/>
            </a:pPr>
            <a:r>
              <a:rPr lang="en-ZA" dirty="0" smtClean="0"/>
              <a:t>Human Resources</a:t>
            </a:r>
            <a:endParaRPr lang="en-ZA" dirty="0"/>
          </a:p>
          <a:p>
            <a:pPr marL="742950" indent="-742950">
              <a:buFont typeface="+mj-lt"/>
              <a:buAutoNum type="arabicPeriod" startAt="5"/>
              <a:defRPr sz="4000"/>
            </a:pPr>
            <a:r>
              <a:rPr lang="en-ZA" sz="4000" b="1" dirty="0"/>
              <a:t>PART E</a:t>
            </a:r>
          </a:p>
          <a:p>
            <a:pPr>
              <a:defRPr sz="4000"/>
            </a:pPr>
            <a:r>
              <a:rPr lang="en-ZA" sz="4000" dirty="0" smtClean="0"/>
              <a:t>Financial Information</a:t>
            </a:r>
            <a:endParaRPr lang="en-ZA" sz="4000" dirty="0"/>
          </a:p>
        </p:txBody>
      </p:sp>
      <p:sp>
        <p:nvSpPr>
          <p:cNvPr id="2" name="Slide Number Placeholder 1"/>
          <p:cNvSpPr>
            <a:spLocks noGrp="1"/>
          </p:cNvSpPr>
          <p:nvPr>
            <p:ph type="sldNum" sz="quarter" idx="2"/>
          </p:nvPr>
        </p:nvSpPr>
        <p:spPr/>
        <p:txBody>
          <a:bodyPr/>
          <a:lstStyle/>
          <a:p>
            <a:fld id="{86CB4B4D-7CA3-9044-876B-883B54F8677D}" type="slidenum">
              <a:rPr lang="en-ZA" smtClean="0"/>
              <a:pPr/>
              <a:t>2</a:t>
            </a:fld>
            <a:endParaRPr lang="en-ZA"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a:t>
            </a:r>
            <a:r>
              <a:rPr lang="en-ZA" sz="4400" b="1" dirty="0"/>
              <a:t>3</a:t>
            </a:r>
            <a:r>
              <a:rPr lang="en-ZA" sz="4400" b="1" dirty="0" smtClean="0"/>
              <a:t>/5:  Sub-programme:  Advisory  services</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20</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457338220"/>
              </p:ext>
            </p:extLst>
          </p:nvPr>
        </p:nvGraphicFramePr>
        <p:xfrm>
          <a:off x="685799" y="1914524"/>
          <a:ext cx="23260050" cy="11201401"/>
        </p:xfrm>
        <a:graphic>
          <a:graphicData uri="http://schemas.openxmlformats.org/drawingml/2006/table">
            <a:tbl>
              <a:tblPr firstRow="1" bandRow="1">
                <a:tableStyleId>{5DA37D80-6434-44D0-A028-1B22A696006F}</a:tableStyleId>
              </a:tblPr>
              <a:tblGrid>
                <a:gridCol w="4652010">
                  <a:extLst>
                    <a:ext uri="{9D8B030D-6E8A-4147-A177-3AD203B41FA5}">
                      <a16:colId xmlns:a16="http://schemas.microsoft.com/office/drawing/2014/main" xmlns="" val="3198516848"/>
                    </a:ext>
                  </a:extLst>
                </a:gridCol>
                <a:gridCol w="4652010">
                  <a:extLst>
                    <a:ext uri="{9D8B030D-6E8A-4147-A177-3AD203B41FA5}">
                      <a16:colId xmlns:a16="http://schemas.microsoft.com/office/drawing/2014/main" xmlns="" val="2921058757"/>
                    </a:ext>
                  </a:extLst>
                </a:gridCol>
                <a:gridCol w="6013013">
                  <a:extLst>
                    <a:ext uri="{9D8B030D-6E8A-4147-A177-3AD203B41FA5}">
                      <a16:colId xmlns:a16="http://schemas.microsoft.com/office/drawing/2014/main" xmlns="" val="2413601088"/>
                    </a:ext>
                  </a:extLst>
                </a:gridCol>
                <a:gridCol w="3291007">
                  <a:extLst>
                    <a:ext uri="{9D8B030D-6E8A-4147-A177-3AD203B41FA5}">
                      <a16:colId xmlns:a16="http://schemas.microsoft.com/office/drawing/2014/main" xmlns="" val="3889916061"/>
                    </a:ext>
                  </a:extLst>
                </a:gridCol>
                <a:gridCol w="4652010">
                  <a:extLst>
                    <a:ext uri="{9D8B030D-6E8A-4147-A177-3AD203B41FA5}">
                      <a16:colId xmlns:a16="http://schemas.microsoft.com/office/drawing/2014/main" xmlns="" val="2607742503"/>
                    </a:ext>
                  </a:extLst>
                </a:gridCol>
              </a:tblGrid>
              <a:tr h="1859337">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345700">
                <a:tc>
                  <a:txBody>
                    <a:bodyPr/>
                    <a:lstStyle/>
                    <a:p>
                      <a:pPr algn="l">
                        <a:lnSpc>
                          <a:spcPct val="100000"/>
                        </a:lnSpc>
                        <a:spcAft>
                          <a:spcPts val="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of cabinet memoranda and requests from political principals for specific reports for which briefing notes and reports are prepared</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Provide quality advice to political principals by preparing briefing notes on 75% of cabinet memoranda and 100% of requests from political principals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An average of 83% of briefing notes (186 of 224) on Cabinet Memoranda were produced throughout the quarters of the financial year</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effort </a:t>
                      </a:r>
                      <a:r>
                        <a:rPr lang="en-ZA" sz="2800" dirty="0" smtClean="0">
                          <a:effectLst/>
                          <a:latin typeface="Arial" panose="020B0604020202020204" pitchFamily="34" charset="0"/>
                          <a:ea typeface="Calibri" panose="020F0502020204030204" pitchFamily="34" charset="0"/>
                          <a:cs typeface="Arial" panose="020B0604020202020204" pitchFamily="34" charset="0"/>
                        </a:rPr>
                        <a:t>placed </a:t>
                      </a:r>
                      <a:r>
                        <a:rPr lang="en-ZA" sz="2800" dirty="0">
                          <a:effectLst/>
                          <a:latin typeface="Arial" panose="020B0604020202020204" pitchFamily="34" charset="0"/>
                          <a:ea typeface="Calibri" panose="020F0502020204030204" pitchFamily="34" charset="0"/>
                          <a:cs typeface="Arial" panose="020B0604020202020204" pitchFamily="34" charset="0"/>
                        </a:rPr>
                        <a:t>on responding to requests </a:t>
                      </a:r>
                    </a:p>
                  </a:txBody>
                  <a:tcPr marL="68580" marR="68580" marT="0" marB="0"/>
                </a:tc>
                <a:extLst>
                  <a:ext uri="{0D108BD9-81ED-4DB2-BD59-A6C34878D82A}">
                    <a16:rowId xmlns:a16="http://schemas.microsoft.com/office/drawing/2014/main" xmlns="" val="125512453"/>
                  </a:ext>
                </a:extLst>
              </a:tr>
              <a:tr h="2789006">
                <a:tc>
                  <a:txBody>
                    <a:bodyPr/>
                    <a:lstStyle/>
                    <a:p>
                      <a:pPr marL="0" indent="0" algn="l">
                        <a:lnSpc>
                          <a:spcPct val="100000"/>
                        </a:lnSpc>
                        <a:spcAft>
                          <a:spcPts val="1000"/>
                        </a:spcAft>
                        <a:buFontTx/>
                        <a:buNone/>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of Presidency executive monitoring visits for which  briefing notes and reports are prepared and submitted to the executive</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an average of 80% of briefing notes</a:t>
                      </a:r>
                    </a:p>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on executive visits throughout the quarters of the financial year</a:t>
                      </a:r>
                    </a:p>
                  </a:txBody>
                  <a:tcPr marL="68580" marR="68580" marT="0" marB="0"/>
                </a:tc>
                <a:tc>
                  <a:txBody>
                    <a:bodyPr/>
                    <a:lstStyle/>
                    <a:p>
                      <a:pPr algn="l">
                        <a:lnSpc>
                          <a:spcPct val="100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28 of 32 Briefing notes on executive visits were produced (28/32*100=88%)</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l">
                        <a:lnSpc>
                          <a:spcPct val="100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unannounced visits requested </a:t>
                      </a:r>
                    </a:p>
                  </a:txBody>
                  <a:tcPr marL="68580" marR="68580" marT="0" marB="0"/>
                </a:tc>
                <a:extLst>
                  <a:ext uri="{0D108BD9-81ED-4DB2-BD59-A6C34878D82A}">
                    <a16:rowId xmlns:a16="http://schemas.microsoft.com/office/drawing/2014/main" xmlns="" val="211074382"/>
                  </a:ext>
                </a:extLst>
              </a:tr>
              <a:tr h="3207358">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briefing notes on mining towns and labour sending areas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3 briefing notes  on the status of  mining towns and labour sending areas submitted to Minister for to update him about the progress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5 </a:t>
                      </a:r>
                      <a:r>
                        <a:rPr lang="en-ZA" sz="2800" dirty="0">
                          <a:effectLst/>
                          <a:latin typeface="Arial" panose="020B0604020202020204" pitchFamily="34" charset="0"/>
                          <a:ea typeface="Calibri" panose="020F0502020204030204" pitchFamily="34" charset="0"/>
                          <a:cs typeface="Arial" panose="020B0604020202020204" pitchFamily="34" charset="0"/>
                        </a:rPr>
                        <a:t>briefing notes  on the status of  mining towns and labour sending areas submitted to Minister for progress update and requests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 deviations from the planned target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requests were made than initially planned for briefing the Minister</a:t>
                      </a:r>
                    </a:p>
                  </a:txBody>
                  <a:tcPr marL="68580" marR="68580" marT="0" marB="0"/>
                </a:tc>
                <a:extLst>
                  <a:ext uri="{0D108BD9-81ED-4DB2-BD59-A6C34878D82A}">
                    <a16:rowId xmlns:a16="http://schemas.microsoft.com/office/drawing/2014/main" xmlns="" val="2322855458"/>
                  </a:ext>
                </a:extLst>
              </a:tr>
            </a:tbl>
          </a:graphicData>
        </a:graphic>
      </p:graphicFrame>
    </p:spTree>
    <p:extLst>
      <p:ext uri="{BB962C8B-B14F-4D97-AF65-F5344CB8AC3E}">
        <p14:creationId xmlns:p14="http://schemas.microsoft.com/office/powerpoint/2010/main" xmlns="" val="3591986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a:t>
            </a:r>
            <a:r>
              <a:rPr lang="en-ZA" sz="4400" b="1" dirty="0"/>
              <a:t>4</a:t>
            </a:r>
            <a:r>
              <a:rPr lang="en-ZA" sz="4400" b="1" dirty="0" smtClean="0"/>
              <a:t>/5: Sub-programme: </a:t>
            </a:r>
            <a:r>
              <a:rPr lang="en-ZA" sz="4400" b="1" dirty="0">
                <a:latin typeface="Arial" panose="020B0604020202020204" pitchFamily="34" charset="0"/>
                <a:ea typeface="Calibri" panose="020F0502020204030204" pitchFamily="34" charset="0"/>
                <a:cs typeface="Arial" panose="020B0604020202020204" pitchFamily="34" charset="0"/>
              </a:rPr>
              <a:t>Local Government Management Improvement </a:t>
            </a:r>
            <a:r>
              <a:rPr lang="en-ZA" sz="4400" b="1" dirty="0" smtClean="0">
                <a:latin typeface="Arial" panose="020B0604020202020204" pitchFamily="34" charset="0"/>
                <a:ea typeface="Calibri" panose="020F0502020204030204" pitchFamily="34" charset="0"/>
                <a:cs typeface="Arial" panose="020B0604020202020204" pitchFamily="34" charset="0"/>
              </a:rPr>
              <a:t>Model (LGMIM) </a:t>
            </a:r>
            <a:endParaRPr lang="en-ZA" sz="4400" b="1" dirty="0" smtClean="0"/>
          </a:p>
          <a:p>
            <a:endParaRPr lang="en-ZA" sz="4400" b="1" dirty="0" smtClean="0"/>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21</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2811766033"/>
              </p:ext>
            </p:extLst>
          </p:nvPr>
        </p:nvGraphicFramePr>
        <p:xfrm>
          <a:off x="471055" y="2458086"/>
          <a:ext cx="23531945" cy="10629263"/>
        </p:xfrm>
        <a:graphic>
          <a:graphicData uri="http://schemas.openxmlformats.org/drawingml/2006/table">
            <a:tbl>
              <a:tblPr firstRow="1" bandRow="1">
                <a:tableStyleId>{5DA37D80-6434-44D0-A028-1B22A696006F}</a:tableStyleId>
              </a:tblPr>
              <a:tblGrid>
                <a:gridCol w="4706389">
                  <a:extLst>
                    <a:ext uri="{9D8B030D-6E8A-4147-A177-3AD203B41FA5}">
                      <a16:colId xmlns:a16="http://schemas.microsoft.com/office/drawing/2014/main" xmlns="" val="3198516848"/>
                    </a:ext>
                  </a:extLst>
                </a:gridCol>
                <a:gridCol w="4006033">
                  <a:extLst>
                    <a:ext uri="{9D8B030D-6E8A-4147-A177-3AD203B41FA5}">
                      <a16:colId xmlns:a16="http://schemas.microsoft.com/office/drawing/2014/main" xmlns="" val="2921058757"/>
                    </a:ext>
                  </a:extLst>
                </a:gridCol>
                <a:gridCol w="6891498">
                  <a:extLst>
                    <a:ext uri="{9D8B030D-6E8A-4147-A177-3AD203B41FA5}">
                      <a16:colId xmlns:a16="http://schemas.microsoft.com/office/drawing/2014/main" xmlns="" val="2413601088"/>
                    </a:ext>
                  </a:extLst>
                </a:gridCol>
                <a:gridCol w="3221636">
                  <a:extLst>
                    <a:ext uri="{9D8B030D-6E8A-4147-A177-3AD203B41FA5}">
                      <a16:colId xmlns:a16="http://schemas.microsoft.com/office/drawing/2014/main" xmlns="" val="3889916061"/>
                    </a:ext>
                  </a:extLst>
                </a:gridCol>
                <a:gridCol w="4706389">
                  <a:extLst>
                    <a:ext uri="{9D8B030D-6E8A-4147-A177-3AD203B41FA5}">
                      <a16:colId xmlns:a16="http://schemas.microsoft.com/office/drawing/2014/main" xmlns="" val="2607742503"/>
                    </a:ext>
                  </a:extLst>
                </a:gridCol>
              </a:tblGrid>
              <a:tr h="2277670">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190110">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Approved Local Government Management Improvement Model</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LGMIM updated and approved by DG by the end of September 2016</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LGMIM was updated and approved by DG by on the 17 May 2016</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346559085"/>
                  </a:ext>
                </a:extLst>
              </a:tr>
              <a:tr h="3305137">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LGMIM scorecards completed by the end of the financial year</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41 </a:t>
                      </a:r>
                      <a:r>
                        <a:rPr lang="en-ZA" sz="2800" dirty="0" smtClean="0">
                          <a:effectLst/>
                          <a:latin typeface="Arial" panose="020B0604020202020204" pitchFamily="34" charset="0"/>
                          <a:ea typeface="Calibri" panose="020F0502020204030204" pitchFamily="34" charset="0"/>
                          <a:cs typeface="Arial" panose="020B0604020202020204" pitchFamily="34" charset="0"/>
                        </a:rPr>
                        <a:t>assessment</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2800" dirty="0" smtClean="0">
                          <a:effectLst/>
                          <a:latin typeface="Arial" panose="020B0604020202020204" pitchFamily="34" charset="0"/>
                          <a:ea typeface="Calibri" panose="020F0502020204030204" pitchFamily="34" charset="0"/>
                          <a:cs typeface="Arial" panose="020B0604020202020204" pitchFamily="34" charset="0"/>
                        </a:rPr>
                        <a:t>scorecards produced for the 41 assessed</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municipalities against the target of 25</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16 scorecards exceeded from the planned target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municipalities requested to participate than was planned. Capacity to  enrol was available within budget </a:t>
                      </a:r>
                    </a:p>
                  </a:txBody>
                  <a:tcPr marL="68580" marR="68580" marT="0" marB="0"/>
                </a:tc>
                <a:extLst>
                  <a:ext uri="{0D108BD9-81ED-4DB2-BD59-A6C34878D82A}">
                    <a16:rowId xmlns:a16="http://schemas.microsoft.com/office/drawing/2014/main" xmlns="" val="125512453"/>
                  </a:ext>
                </a:extLst>
              </a:tr>
              <a:tr h="2856346">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LGMIM reports presented to Outcome 9 Implementation Forum</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and submit 1 LGMIM report by July 2016</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1 LGMIM report was produce and submitted  to Outcome 9  MinMec by July 2016</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11074382"/>
                  </a:ext>
                </a:extLst>
              </a:tr>
            </a:tbl>
          </a:graphicData>
        </a:graphic>
      </p:graphicFrame>
    </p:spTree>
    <p:extLst>
      <p:ext uri="{BB962C8B-B14F-4D97-AF65-F5344CB8AC3E}">
        <p14:creationId xmlns:p14="http://schemas.microsoft.com/office/powerpoint/2010/main" xmlns="" val="37430234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a:t>
            </a:r>
            <a:r>
              <a:rPr lang="en-ZA" sz="4400" b="1" dirty="0"/>
              <a:t>5</a:t>
            </a:r>
            <a:r>
              <a:rPr lang="en-ZA" sz="4400" b="1" dirty="0" smtClean="0"/>
              <a:t>/5: Evaluations and Research </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22</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591581660"/>
              </p:ext>
            </p:extLst>
          </p:nvPr>
        </p:nvGraphicFramePr>
        <p:xfrm>
          <a:off x="471052" y="2433955"/>
          <a:ext cx="23389072" cy="10624820"/>
        </p:xfrm>
        <a:graphic>
          <a:graphicData uri="http://schemas.openxmlformats.org/drawingml/2006/table">
            <a:tbl>
              <a:tblPr firstRow="1" bandRow="1">
                <a:tableStyleId>{5DA37D80-6434-44D0-A028-1B22A696006F}</a:tableStyleId>
              </a:tblPr>
              <a:tblGrid>
                <a:gridCol w="3924700">
                  <a:extLst>
                    <a:ext uri="{9D8B030D-6E8A-4147-A177-3AD203B41FA5}">
                      <a16:colId xmlns:a16="http://schemas.microsoft.com/office/drawing/2014/main" xmlns="" val="3198516848"/>
                    </a:ext>
                  </a:extLst>
                </a:gridCol>
                <a:gridCol w="4309560">
                  <a:extLst>
                    <a:ext uri="{9D8B030D-6E8A-4147-A177-3AD203B41FA5}">
                      <a16:colId xmlns:a16="http://schemas.microsoft.com/office/drawing/2014/main" xmlns="" val="2921058757"/>
                    </a:ext>
                  </a:extLst>
                </a:gridCol>
                <a:gridCol w="8305178">
                  <a:extLst>
                    <a:ext uri="{9D8B030D-6E8A-4147-A177-3AD203B41FA5}">
                      <a16:colId xmlns:a16="http://schemas.microsoft.com/office/drawing/2014/main" xmlns="" val="2413601088"/>
                    </a:ext>
                  </a:extLst>
                </a:gridCol>
                <a:gridCol w="2944348">
                  <a:extLst>
                    <a:ext uri="{9D8B030D-6E8A-4147-A177-3AD203B41FA5}">
                      <a16:colId xmlns:a16="http://schemas.microsoft.com/office/drawing/2014/main" xmlns="" val="3889916061"/>
                    </a:ext>
                  </a:extLst>
                </a:gridCol>
                <a:gridCol w="3905286">
                  <a:extLst>
                    <a:ext uri="{9D8B030D-6E8A-4147-A177-3AD203B41FA5}">
                      <a16:colId xmlns:a16="http://schemas.microsoft.com/office/drawing/2014/main" xmlns="" val="2607742503"/>
                    </a:ext>
                  </a:extLst>
                </a:gridCol>
              </a:tblGrid>
              <a:tr h="1765687">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164598">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Socio Economic Impact Assessment Study (SEIAS)  annual report approved by the DG</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annual report showing  support for 80% of requested  impact assessments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 331 of 335 </a:t>
                      </a:r>
                      <a:r>
                        <a:rPr lang="en-ZA" sz="2800" dirty="0">
                          <a:effectLst/>
                          <a:latin typeface="Arial" panose="020B0604020202020204" pitchFamily="34" charset="0"/>
                          <a:ea typeface="Calibri" panose="020F0502020204030204" pitchFamily="34" charset="0"/>
                          <a:cs typeface="Arial" panose="020B0604020202020204" pitchFamily="34" charset="0"/>
                        </a:rPr>
                        <a:t>Socio Economic Impact Assessment Study (SEIAS) in the </a:t>
                      </a:r>
                      <a:r>
                        <a:rPr lang="en-ZA" sz="2800" dirty="0" smtClean="0">
                          <a:effectLst/>
                          <a:latin typeface="Arial" panose="020B0604020202020204" pitchFamily="34" charset="0"/>
                          <a:ea typeface="Calibri" panose="020F0502020204030204" pitchFamily="34" charset="0"/>
                          <a:cs typeface="Arial" panose="020B0604020202020204" pitchFamily="34" charset="0"/>
                        </a:rPr>
                        <a:t>annual </a:t>
                      </a:r>
                      <a:r>
                        <a:rPr lang="en-ZA" sz="2800" dirty="0">
                          <a:effectLst/>
                          <a:latin typeface="Arial" panose="020B0604020202020204" pitchFamily="34" charset="0"/>
                          <a:ea typeface="Calibri" panose="020F0502020204030204" pitchFamily="34" charset="0"/>
                          <a:cs typeface="Arial" panose="020B0604020202020204" pitchFamily="34" charset="0"/>
                        </a:rPr>
                        <a:t>report were produced</a:t>
                      </a: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(331/335*100=99%)</a:t>
                      </a: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19% </a:t>
                      </a:r>
                      <a:r>
                        <a:rPr lang="en-ZA" sz="2800" dirty="0">
                          <a:effectLst/>
                          <a:latin typeface="Arial" panose="020B0604020202020204" pitchFamily="34" charset="0"/>
                          <a:ea typeface="Calibri" panose="020F0502020204030204" pitchFamily="34" charset="0"/>
                          <a:cs typeface="Arial" panose="020B0604020202020204" pitchFamily="34" charset="0"/>
                        </a:rPr>
                        <a:t>exceeded from the planned target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requests were received requiring urgent attention. </a:t>
                      </a:r>
                    </a:p>
                  </a:txBody>
                  <a:tcPr marL="68580" marR="68580" marT="0" marB="0"/>
                </a:tc>
                <a:extLst>
                  <a:ext uri="{0D108BD9-81ED-4DB2-BD59-A6C34878D82A}">
                    <a16:rowId xmlns:a16="http://schemas.microsoft.com/office/drawing/2014/main" xmlns="" val="3479919368"/>
                  </a:ext>
                </a:extLst>
              </a:tr>
              <a:tr h="2802017">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National Evaluation Plan approved by cabinet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2017-18 National Evaluation Plan approved by cabinet by March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US"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The National Evaluation Plan 2017-18 was </a:t>
                      </a:r>
                      <a:r>
                        <a:rPr lang="en-US"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produced </a:t>
                      </a:r>
                      <a:r>
                        <a:rPr lang="en-US"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and signed by the Minister  and approved by Cabinet on the 7 December 2016</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2346559085"/>
                  </a:ext>
                </a:extLst>
              </a:tr>
              <a:tr h="2892518">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research assignments completed by the end of the financial year</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 research assignments completed</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Two research assignments were produced during the 2016/17 reporting period, in keeping with the set targets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755151270"/>
                  </a:ext>
                </a:extLst>
              </a:tr>
            </a:tbl>
          </a:graphicData>
        </a:graphic>
      </p:graphicFrame>
    </p:spTree>
    <p:extLst>
      <p:ext uri="{BB962C8B-B14F-4D97-AF65-F5344CB8AC3E}">
        <p14:creationId xmlns:p14="http://schemas.microsoft.com/office/powerpoint/2010/main" xmlns="" val="40323383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3531945" cy="11605781"/>
          </a:xfrm>
        </p:spPr>
        <p:txBody>
          <a:bodyPr/>
          <a:lstStyle/>
          <a:p>
            <a:r>
              <a:rPr lang="en-ZA" sz="4400" b="1" dirty="0"/>
              <a:t>Targets Partially Achieved </a:t>
            </a:r>
            <a:r>
              <a:rPr lang="en-ZA" sz="4400" b="1" dirty="0" smtClean="0"/>
              <a:t>1/2</a:t>
            </a:r>
            <a:endParaRPr lang="en-ZA" sz="4400" b="1" dirty="0"/>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23</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821038764"/>
              </p:ext>
            </p:extLst>
          </p:nvPr>
        </p:nvGraphicFramePr>
        <p:xfrm>
          <a:off x="471056" y="2255351"/>
          <a:ext cx="23531943" cy="10889149"/>
        </p:xfrm>
        <a:graphic>
          <a:graphicData uri="http://schemas.openxmlformats.org/drawingml/2006/table">
            <a:tbl>
              <a:tblPr firstRow="1" bandRow="1">
                <a:tableStyleId>{5DA37D80-6434-44D0-A028-1B22A696006F}</a:tableStyleId>
              </a:tblPr>
              <a:tblGrid>
                <a:gridCol w="4706389">
                  <a:extLst>
                    <a:ext uri="{9D8B030D-6E8A-4147-A177-3AD203B41FA5}">
                      <a16:colId xmlns:a16="http://schemas.microsoft.com/office/drawing/2014/main" xmlns="" val="3198516848"/>
                    </a:ext>
                  </a:extLst>
                </a:gridCol>
                <a:gridCol w="4201461">
                  <a:extLst>
                    <a:ext uri="{9D8B030D-6E8A-4147-A177-3AD203B41FA5}">
                      <a16:colId xmlns:a16="http://schemas.microsoft.com/office/drawing/2014/main" xmlns="" val="2921058757"/>
                    </a:ext>
                  </a:extLst>
                </a:gridCol>
                <a:gridCol w="7356362">
                  <a:extLst>
                    <a:ext uri="{9D8B030D-6E8A-4147-A177-3AD203B41FA5}">
                      <a16:colId xmlns:a16="http://schemas.microsoft.com/office/drawing/2014/main" xmlns="" val="2413601088"/>
                    </a:ext>
                  </a:extLst>
                </a:gridCol>
                <a:gridCol w="3338590">
                  <a:extLst>
                    <a:ext uri="{9D8B030D-6E8A-4147-A177-3AD203B41FA5}">
                      <a16:colId xmlns:a16="http://schemas.microsoft.com/office/drawing/2014/main" xmlns="" val="3889916061"/>
                    </a:ext>
                  </a:extLst>
                </a:gridCol>
                <a:gridCol w="3929141">
                  <a:extLst>
                    <a:ext uri="{9D8B030D-6E8A-4147-A177-3AD203B41FA5}">
                      <a16:colId xmlns:a16="http://schemas.microsoft.com/office/drawing/2014/main" xmlns="" val="2607742503"/>
                    </a:ext>
                  </a:extLst>
                </a:gridCol>
              </a:tblGrid>
              <a:tr h="2422644">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590936">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Development Indicators Publication</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Development Indicators produced and posted on DPME website by</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31 March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Partially </a:t>
                      </a:r>
                      <a:r>
                        <a:rPr lang="en-US"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15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Development Indicators were produced by 31 March 2017 and  posted on the DPME website on 1 April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Development Indicators posted on the website by 1 April 2017-a day after due date.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Loading of the publication took longer than expected due to system constraints. </a:t>
                      </a:r>
                    </a:p>
                  </a:txBody>
                  <a:tcPr marL="68580" marR="68580" marT="0" marB="0"/>
                </a:tc>
                <a:extLst>
                  <a:ext uri="{0D108BD9-81ED-4DB2-BD59-A6C34878D82A}">
                    <a16:rowId xmlns:a16="http://schemas.microsoft.com/office/drawing/2014/main" xmlns="" val="2471612504"/>
                  </a:ext>
                </a:extLst>
              </a:tr>
              <a:tr h="4875569">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improvement plans produced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Partially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a:t>
                      </a:r>
                      <a:r>
                        <a:rPr lang="en-US" sz="2800" dirty="0" smtClean="0">
                          <a:effectLst/>
                          <a:latin typeface="Arial" panose="020B0604020202020204" pitchFamily="34" charset="0"/>
                          <a:ea typeface="Calibri" panose="020F0502020204030204" pitchFamily="34" charset="0"/>
                          <a:cs typeface="Arial" panose="020B0604020202020204" pitchFamily="34" charset="0"/>
                        </a:rPr>
                        <a:t>improvement </a:t>
                      </a:r>
                      <a:r>
                        <a:rPr lang="en-US" sz="2800" dirty="0">
                          <a:effectLst/>
                          <a:latin typeface="Arial" panose="020B0604020202020204" pitchFamily="34" charset="0"/>
                          <a:ea typeface="Calibri" panose="020F0502020204030204" pitchFamily="34" charset="0"/>
                          <a:cs typeface="Arial" panose="020B0604020202020204" pitchFamily="34" charset="0"/>
                        </a:rPr>
                        <a:t>plans were </a:t>
                      </a:r>
                      <a:r>
                        <a:rPr lang="en-US" sz="2800" dirty="0" smtClean="0">
                          <a:effectLst/>
                          <a:latin typeface="Arial" panose="020B0604020202020204" pitchFamily="34" charset="0"/>
                          <a:ea typeface="Calibri" panose="020F0502020204030204" pitchFamily="34" charset="0"/>
                          <a:cs typeface="Arial" panose="020B0604020202020204" pitchFamily="34" charset="0"/>
                        </a:rPr>
                        <a:t>produced </a:t>
                      </a:r>
                      <a:r>
                        <a:rPr lang="en-US" sz="2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(NSNP; Small holder farmers, Social Housing </a:t>
                      </a:r>
                      <a:r>
                        <a:rPr lang="en-US" sz="28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Programme</a:t>
                      </a:r>
                      <a:r>
                        <a:rPr lang="en-US" sz="2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(SHP), Policy on Community, </a:t>
                      </a:r>
                      <a:r>
                        <a:rPr lang="en-ZA"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smtClean="0">
                          <a:effectLst/>
                          <a:latin typeface="Arial" panose="020B0604020202020204" pitchFamily="34" charset="0"/>
                          <a:ea typeface="Calibri" panose="020F0502020204030204" pitchFamily="34" charset="0"/>
                          <a:cs typeface="Arial" panose="020B0604020202020204" pitchFamily="34" charset="0"/>
                        </a:rPr>
                        <a:t>Environmental Governance In The Mining Sector ; UIPS and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Fundza</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Lushaka</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1 deviations from the planned target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The improvement plan for Drug Master Plan has not been completed due to delays by </a:t>
                      </a:r>
                      <a:r>
                        <a:rPr lang="en-ZA" sz="2800" dirty="0" smtClean="0">
                          <a:effectLst/>
                          <a:latin typeface="Arial" panose="020B0604020202020204" pitchFamily="34" charset="0"/>
                          <a:ea typeface="Calibri" panose="020F0502020204030204" pitchFamily="34" charset="0"/>
                          <a:cs typeface="Arial" panose="020B0604020202020204" pitchFamily="34" charset="0"/>
                        </a:rPr>
                        <a:t>Department of Social Development .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3479919368"/>
                  </a:ext>
                </a:extLst>
              </a:tr>
            </a:tbl>
          </a:graphicData>
        </a:graphic>
      </p:graphicFrame>
    </p:spTree>
    <p:extLst>
      <p:ext uri="{BB962C8B-B14F-4D97-AF65-F5344CB8AC3E}">
        <p14:creationId xmlns:p14="http://schemas.microsoft.com/office/powerpoint/2010/main" xmlns="" val="25863314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0435" y="748145"/>
            <a:ext cx="22887709" cy="12054091"/>
          </a:xfrm>
        </p:spPr>
        <p:txBody>
          <a:bodyPr>
            <a:normAutofit/>
          </a:bodyPr>
          <a:lstStyle/>
          <a:p>
            <a:r>
              <a:rPr lang="en-ZA" sz="4400" b="1" dirty="0" smtClean="0"/>
              <a:t>Targets Partially Achieved 2/2 </a:t>
            </a:r>
            <a:endParaRPr lang="en-ZA" sz="4400" b="1"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24</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925849142"/>
              </p:ext>
            </p:extLst>
          </p:nvPr>
        </p:nvGraphicFramePr>
        <p:xfrm>
          <a:off x="720435" y="2096557"/>
          <a:ext cx="23225414" cy="11256857"/>
        </p:xfrm>
        <a:graphic>
          <a:graphicData uri="http://schemas.openxmlformats.org/drawingml/2006/table">
            <a:tbl>
              <a:tblPr firstRow="1" bandRow="1">
                <a:tableStyleId>{5DA37D80-6434-44D0-A028-1B22A696006F}</a:tableStyleId>
              </a:tblPr>
              <a:tblGrid>
                <a:gridCol w="3723046">
                  <a:extLst>
                    <a:ext uri="{9D8B030D-6E8A-4147-A177-3AD203B41FA5}">
                      <a16:colId xmlns:a16="http://schemas.microsoft.com/office/drawing/2014/main" xmlns="" val="455001144"/>
                    </a:ext>
                  </a:extLst>
                </a:gridCol>
                <a:gridCol w="3723046">
                  <a:extLst>
                    <a:ext uri="{9D8B030D-6E8A-4147-A177-3AD203B41FA5}">
                      <a16:colId xmlns:a16="http://schemas.microsoft.com/office/drawing/2014/main" xmlns="" val="2369265862"/>
                    </a:ext>
                  </a:extLst>
                </a:gridCol>
                <a:gridCol w="6455812">
                  <a:extLst>
                    <a:ext uri="{9D8B030D-6E8A-4147-A177-3AD203B41FA5}">
                      <a16:colId xmlns:a16="http://schemas.microsoft.com/office/drawing/2014/main" xmlns="" val="994953927"/>
                    </a:ext>
                  </a:extLst>
                </a:gridCol>
                <a:gridCol w="2839540">
                  <a:extLst>
                    <a:ext uri="{9D8B030D-6E8A-4147-A177-3AD203B41FA5}">
                      <a16:colId xmlns:a16="http://schemas.microsoft.com/office/drawing/2014/main" xmlns="" val="306580829"/>
                    </a:ext>
                  </a:extLst>
                </a:gridCol>
                <a:gridCol w="6483970">
                  <a:extLst>
                    <a:ext uri="{9D8B030D-6E8A-4147-A177-3AD203B41FA5}">
                      <a16:colId xmlns:a16="http://schemas.microsoft.com/office/drawing/2014/main" xmlns="" val="1832163220"/>
                    </a:ext>
                  </a:extLst>
                </a:gridCol>
              </a:tblGrid>
              <a:tr h="2529630">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953253"/>
                  </a:ext>
                </a:extLst>
              </a:tr>
              <a:tr h="4654521">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provinces  with Provincial Evaluation Plans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Provincial Evaluation Plans covering 2016-</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17 approved by Director General OtP or EXCO by March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Partially Achieved</a:t>
                      </a: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3 of 7 Provincial Evaluation Plans (PEP) were approved for the following Provinces: KZN; Western Cape; Free State.</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provinces plans were not approved (Limpopo, Gauteng  Eastern Cape and Mpumalanga)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PEPs deviation from the target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There were delays in the approval by the </a:t>
                      </a:r>
                      <a:r>
                        <a:rPr lang="en-ZA"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Offices of the Premier </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p>
                  </a:txBody>
                  <a:tcPr marL="68580" marR="68580" marT="0" marB="0"/>
                </a:tc>
                <a:extLst>
                  <a:ext uri="{0D108BD9-81ED-4DB2-BD59-A6C34878D82A}">
                    <a16:rowId xmlns:a16="http://schemas.microsoft.com/office/drawing/2014/main" xmlns="" val="2229346166"/>
                  </a:ext>
                </a:extLst>
              </a:tr>
              <a:tr h="4072706">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evaluation reports approved by evaluation steering committees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8</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Partially Achieved </a:t>
                      </a: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Evaluation reports: NSNP; IRDP</a:t>
                      </a:r>
                      <a:r>
                        <a:rPr lang="en-ZA"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IKSP; IIFS-(SAPS); NDMP; Small farmers and CTCSB - (SARS) were produced. All the 7 reports were approved by Evaluation Steering Committee</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evaluation not approved</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There was a delay in concluding the 8th planned evaluation. </a:t>
                      </a:r>
                    </a:p>
                  </a:txBody>
                  <a:tcPr marL="68580" marR="68580" marT="0" marB="0"/>
                </a:tc>
                <a:extLst>
                  <a:ext uri="{0D108BD9-81ED-4DB2-BD59-A6C34878D82A}">
                    <a16:rowId xmlns:a16="http://schemas.microsoft.com/office/drawing/2014/main" xmlns="" val="1168014319"/>
                  </a:ext>
                </a:extLst>
              </a:tr>
            </a:tbl>
          </a:graphicData>
        </a:graphic>
      </p:graphicFrame>
    </p:spTree>
    <p:extLst>
      <p:ext uri="{BB962C8B-B14F-4D97-AF65-F5344CB8AC3E}">
        <p14:creationId xmlns:p14="http://schemas.microsoft.com/office/powerpoint/2010/main" xmlns="" val="15219383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714751" y="730252"/>
            <a:ext cx="17137018" cy="2634977"/>
          </a:xfrm>
        </p:spPr>
        <p:txBody>
          <a:bodyPr>
            <a:noAutofit/>
          </a:bodyPr>
          <a:lstStyle/>
          <a:p>
            <a:pPr algn="ctr"/>
            <a:r>
              <a:rPr lang="en-ZA" sz="4400" b="1" dirty="0">
                <a:solidFill>
                  <a:schemeClr val="tx1"/>
                </a:solidFill>
                <a:latin typeface="Arial" panose="020B0604020202020204" pitchFamily="34" charset="0"/>
                <a:cs typeface="Arial" panose="020B0604020202020204" pitchFamily="34" charset="0"/>
              </a:rPr>
              <a:t>Prog. 3: Institutional Performance Monitoring and Evaluation</a:t>
            </a:r>
            <a:br>
              <a:rPr lang="en-ZA" sz="4400" b="1" dirty="0">
                <a:solidFill>
                  <a:schemeClr val="tx1"/>
                </a:solidFill>
                <a:latin typeface="Arial" panose="020B0604020202020204" pitchFamily="34" charset="0"/>
                <a:cs typeface="Arial" panose="020B0604020202020204" pitchFamily="34" charset="0"/>
              </a:rPr>
            </a:br>
            <a:r>
              <a:rPr lang="en-Z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ZA"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ummary of performance (cumulative)</a:t>
            </a:r>
          </a:p>
        </p:txBody>
      </p:sp>
      <p:sp>
        <p:nvSpPr>
          <p:cNvPr id="3" name="Content Placeholder 2"/>
          <p:cNvSpPr>
            <a:spLocks noGrp="1"/>
          </p:cNvSpPr>
          <p:nvPr>
            <p:ph sz="half" idx="1"/>
          </p:nvPr>
        </p:nvSpPr>
        <p:spPr>
          <a:xfrm>
            <a:off x="2457451" y="3651250"/>
            <a:ext cx="7718326" cy="8702676"/>
          </a:xfrm>
        </p:spPr>
        <p:style>
          <a:lnRef idx="1">
            <a:schemeClr val="accent4"/>
          </a:lnRef>
          <a:fillRef idx="2">
            <a:schemeClr val="accent4"/>
          </a:fillRef>
          <a:effectRef idx="1">
            <a:schemeClr val="accent4"/>
          </a:effectRef>
          <a:fontRef idx="minor">
            <a:schemeClr val="dk1"/>
          </a:fontRef>
        </p:style>
        <p:txBody>
          <a:bodyPr>
            <a:normAutofit/>
          </a:bodyPr>
          <a:lstStyle/>
          <a:p>
            <a:pPr>
              <a:buFont typeface="Wingdings" panose="05000000000000000000" pitchFamily="2" charset="2"/>
              <a:buChar char="§"/>
            </a:pPr>
            <a:r>
              <a:rPr lang="en-ZA" sz="3600" dirty="0" smtClean="0">
                <a:latin typeface="Arial" panose="020B0604020202020204" pitchFamily="34" charset="0"/>
                <a:cs typeface="Arial" panose="020B0604020202020204" pitchFamily="34" charset="0"/>
              </a:rPr>
              <a:t>12 out of 14 annual targets were achieved</a:t>
            </a:r>
          </a:p>
          <a:p>
            <a:pPr>
              <a:buFont typeface="Wingdings" panose="05000000000000000000" pitchFamily="2" charset="2"/>
              <a:buChar char="§"/>
            </a:pPr>
            <a:endParaRPr lang="en-ZA" sz="3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sz="3600" dirty="0" smtClean="0">
                <a:latin typeface="Arial" panose="020B0604020202020204" pitchFamily="34" charset="0"/>
                <a:cs typeface="Arial" panose="020B0604020202020204" pitchFamily="34" charset="0"/>
              </a:rPr>
              <a:t>Two targets </a:t>
            </a:r>
            <a:r>
              <a:rPr lang="en-ZA" sz="3600" b="1" dirty="0" smtClean="0">
                <a:latin typeface="Arial" panose="020B0604020202020204" pitchFamily="34" charset="0"/>
                <a:cs typeface="Arial" panose="020B0604020202020204" pitchFamily="34" charset="0"/>
              </a:rPr>
              <a:t>not achieved </a:t>
            </a:r>
            <a:r>
              <a:rPr lang="en-ZA" sz="3600" dirty="0" smtClean="0">
                <a:latin typeface="Arial" panose="020B0604020202020204" pitchFamily="34" charset="0"/>
                <a:cs typeface="Arial" panose="020B0604020202020204" pitchFamily="34" charset="0"/>
              </a:rPr>
              <a:t>were:</a:t>
            </a:r>
          </a:p>
          <a:p>
            <a:pPr lvl="1"/>
            <a:r>
              <a:rPr lang="en-ZA" sz="3200" dirty="0" smtClean="0">
                <a:latin typeface="Arial" panose="020B0604020202020204" pitchFamily="34" charset="0"/>
                <a:cs typeface="Arial" panose="020B0604020202020204" pitchFamily="34" charset="0"/>
              </a:rPr>
              <a:t>DGs Performance Agreements were assessed but target rated as not achieved. </a:t>
            </a:r>
            <a:r>
              <a:rPr lang="en-ZA" sz="3200" dirty="0">
                <a:latin typeface="Arial" panose="020B0604020202020204" pitchFamily="34" charset="0"/>
                <a:ea typeface="Calibri" panose="020F0502020204030204" pitchFamily="34" charset="0"/>
                <a:cs typeface="Arial" panose="020B0604020202020204" pitchFamily="34" charset="0"/>
              </a:rPr>
              <a:t>The deviation is that this was done after the set target </a:t>
            </a:r>
            <a:r>
              <a:rPr lang="en-ZA" sz="3200" dirty="0" smtClean="0">
                <a:latin typeface="Arial" panose="020B0604020202020204" pitchFamily="34" charset="0"/>
                <a:ea typeface="Calibri" panose="020F0502020204030204" pitchFamily="34" charset="0"/>
                <a:cs typeface="Arial" panose="020B0604020202020204" pitchFamily="34" charset="0"/>
              </a:rPr>
              <a:t>date of </a:t>
            </a:r>
            <a:r>
              <a:rPr lang="en-ZA" sz="3200" dirty="0">
                <a:latin typeface="Arial" panose="020B0604020202020204" pitchFamily="34" charset="0"/>
                <a:ea typeface="Calibri" panose="020F0502020204030204" pitchFamily="34" charset="0"/>
                <a:cs typeface="Arial" panose="020B0604020202020204" pitchFamily="34" charset="0"/>
              </a:rPr>
              <a:t>30 days of receipts of the PA </a:t>
            </a:r>
          </a:p>
          <a:p>
            <a:pPr lvl="1"/>
            <a:endParaRPr lang="en-ZA" sz="3200" dirty="0" smtClean="0">
              <a:latin typeface="Arial" panose="020B0604020202020204" pitchFamily="34" charset="0"/>
              <a:cs typeface="Arial" panose="020B0604020202020204" pitchFamily="34" charset="0"/>
            </a:endParaRPr>
          </a:p>
          <a:p>
            <a:pPr lvl="1"/>
            <a:r>
              <a:rPr lang="en-ZA" sz="3200" dirty="0" smtClean="0">
                <a:latin typeface="Arial" panose="020B0604020202020204" pitchFamily="34" charset="0"/>
                <a:cs typeface="Arial" panose="020B0604020202020204" pitchFamily="34" charset="0"/>
              </a:rPr>
              <a:t>Capacity development for newly appointed DGs. Unavailability of DGs a major cause of cancellation of the workshops. </a:t>
            </a:r>
            <a:endParaRPr lang="en-ZA"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AAA1A3-262B-4979-8C18-306C3DA11E9E}" type="slidenum">
              <a:rPr lang="en-ZA" smtClean="0"/>
              <a:pPr/>
              <a:t>25</a:t>
            </a:fld>
            <a:endParaRPr lang="en-ZA" dirty="0"/>
          </a:p>
        </p:txBody>
      </p:sp>
      <p:graphicFrame>
        <p:nvGraphicFramePr>
          <p:cNvPr id="9" name="Table 8"/>
          <p:cNvGraphicFramePr>
            <a:graphicFrameLocks noGrp="1"/>
          </p:cNvGraphicFramePr>
          <p:nvPr>
            <p:extLst/>
          </p:nvPr>
        </p:nvGraphicFramePr>
        <p:xfrm>
          <a:off x="11076031" y="3365230"/>
          <a:ext cx="9775738" cy="8871370"/>
        </p:xfrm>
        <a:graphic>
          <a:graphicData uri="http://schemas.openxmlformats.org/drawingml/2006/table">
            <a:tbl>
              <a:tblPr firstRow="1" bandRow="1">
                <a:tableStyleId>{21E4AEA4-8DFA-4A89-87EB-49C32662AFE0}</a:tableStyleId>
              </a:tblPr>
              <a:tblGrid>
                <a:gridCol w="3938426">
                  <a:extLst>
                    <a:ext uri="{9D8B030D-6E8A-4147-A177-3AD203B41FA5}">
                      <a16:colId xmlns:a16="http://schemas.microsoft.com/office/drawing/2014/main" xmlns="" val="20000"/>
                    </a:ext>
                  </a:extLst>
                </a:gridCol>
                <a:gridCol w="2671468">
                  <a:extLst>
                    <a:ext uri="{9D8B030D-6E8A-4147-A177-3AD203B41FA5}">
                      <a16:colId xmlns:a16="http://schemas.microsoft.com/office/drawing/2014/main" xmlns="" val="20001"/>
                    </a:ext>
                  </a:extLst>
                </a:gridCol>
                <a:gridCol w="3165844">
                  <a:extLst>
                    <a:ext uri="{9D8B030D-6E8A-4147-A177-3AD203B41FA5}">
                      <a16:colId xmlns:a16="http://schemas.microsoft.com/office/drawing/2014/main" xmlns="" val="20002"/>
                    </a:ext>
                  </a:extLst>
                </a:gridCol>
              </a:tblGrid>
              <a:tr h="12956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3600" dirty="0" smtClean="0">
                          <a:effectLst>
                            <a:outerShdw blurRad="38100" dist="38100" dir="2700000" algn="tl">
                              <a:srgbClr val="000000">
                                <a:alpha val="43137"/>
                              </a:srgbClr>
                            </a:outerShdw>
                          </a:effectLst>
                        </a:rPr>
                        <a:t>Performance status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r>
                        <a:rPr lang="en-ZA" sz="3600" dirty="0" smtClean="0">
                          <a:effectLst>
                            <a:outerShdw blurRad="38100" dist="38100" dir="2700000" algn="tl">
                              <a:srgbClr val="000000">
                                <a:alpha val="43137"/>
                              </a:srgbClr>
                            </a:outerShdw>
                          </a:effectLst>
                        </a:rPr>
                        <a:t>Number</a:t>
                      </a:r>
                      <a:r>
                        <a:rPr lang="en-ZA" sz="3600" baseline="0" dirty="0" smtClean="0">
                          <a:effectLst>
                            <a:outerShdw blurRad="38100" dist="38100" dir="2700000" algn="tl">
                              <a:srgbClr val="000000">
                                <a:alpha val="43137"/>
                              </a:srgbClr>
                            </a:outerShdw>
                          </a:effectLst>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880" marR="182880" marT="91440" marB="91440"/>
                </a:tc>
                <a:tc>
                  <a:txBody>
                    <a:bodyPr/>
                    <a:lstStyle/>
                    <a:p>
                      <a:pPr algn="ctr"/>
                      <a:r>
                        <a:rPr lang="en-ZA" sz="3600" dirty="0" smtClean="0"/>
                        <a:t>Percentage achievement</a:t>
                      </a:r>
                      <a:endParaRPr lang="en-ZA" sz="3600" b="1" dirty="0">
                        <a:latin typeface="Arial" panose="020B0604020202020204" pitchFamily="34" charset="0"/>
                        <a:cs typeface="Arial" panose="020B0604020202020204" pitchFamily="34" charset="0"/>
                      </a:endParaRPr>
                    </a:p>
                  </a:txBody>
                  <a:tcPr marL="182880" marR="182880" marT="91440" marB="91440"/>
                </a:tc>
                <a:extLst>
                  <a:ext uri="{0D108BD9-81ED-4DB2-BD59-A6C34878D82A}">
                    <a16:rowId xmlns:a16="http://schemas.microsoft.com/office/drawing/2014/main" xmlns="" val="10000"/>
                  </a:ext>
                </a:extLst>
              </a:tr>
              <a:tr h="1280240">
                <a:tc>
                  <a:txBody>
                    <a:bodyPr/>
                    <a:lstStyle/>
                    <a:p>
                      <a:pPr algn="l"/>
                      <a:r>
                        <a:rPr lang="en-ZA" sz="3600" dirty="0" smtClean="0">
                          <a:effectLst>
                            <a:outerShdw blurRad="38100" dist="38100" dir="2700000" algn="tl">
                              <a:srgbClr val="000000">
                                <a:alpha val="43137"/>
                              </a:srgbClr>
                            </a:outerShdw>
                          </a:effectLst>
                        </a:rPr>
                        <a:t>Number</a:t>
                      </a:r>
                      <a:r>
                        <a:rPr lang="en-ZA" sz="3600" baseline="0" dirty="0" smtClean="0">
                          <a:effectLst>
                            <a:outerShdw blurRad="38100" dist="38100" dir="2700000" algn="tl">
                              <a:srgbClr val="000000">
                                <a:alpha val="43137"/>
                              </a:srgbClr>
                            </a:outerShdw>
                          </a:effectLst>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r>
                        <a:rPr lang="en-ZA" sz="3600" dirty="0" smtClean="0">
                          <a:effectLst>
                            <a:outerShdw blurRad="38100" dist="38100" dir="2700000" algn="tl">
                              <a:srgbClr val="000000">
                                <a:alpha val="43137"/>
                              </a:srgbClr>
                            </a:outerShdw>
                          </a:effectLst>
                        </a:rPr>
                        <a:t>14</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1"/>
                  </a:ext>
                </a:extLst>
              </a:tr>
              <a:tr h="1280240">
                <a:tc>
                  <a:txBody>
                    <a:bodyPr/>
                    <a:lstStyle/>
                    <a:p>
                      <a:pPr algn="l"/>
                      <a:r>
                        <a:rPr lang="en-ZA" sz="3600" dirty="0" smtClean="0">
                          <a:effectLst>
                            <a:outerShdw blurRad="38100" dist="38100" dir="2700000" algn="tl">
                              <a:srgbClr val="000000">
                                <a:alpha val="43137"/>
                              </a:srgbClr>
                            </a:outerShdw>
                          </a:effectLst>
                        </a:rPr>
                        <a:t>Targets</a:t>
                      </a:r>
                      <a:r>
                        <a:rPr lang="en-ZA" sz="3600" baseline="0" dirty="0" smtClean="0">
                          <a:effectLst>
                            <a:outerShdw blurRad="38100" dist="38100" dir="2700000" algn="tl">
                              <a:srgbClr val="000000">
                                <a:alpha val="43137"/>
                              </a:srgbClr>
                            </a:outerShdw>
                          </a:effectLst>
                        </a:rPr>
                        <a:t> Exceeded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r>
                        <a:rPr lang="en-ZA" sz="3600" dirty="0" smtClean="0">
                          <a:effectLst>
                            <a:outerShdw blurRad="38100" dist="38100" dir="2700000" algn="tl">
                              <a:srgbClr val="000000">
                                <a:alpha val="43137"/>
                              </a:srgbClr>
                            </a:outerShdw>
                          </a:effectLst>
                        </a:rPr>
                        <a:t>4</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Calibri"/>
                          <a:ea typeface="+mn-ea"/>
                          <a:cs typeface="+mn-cs"/>
                        </a:rPr>
                        <a:t>28.57143</a:t>
                      </a:r>
                    </a:p>
                  </a:txBody>
                  <a:tcPr marL="0" marR="0" marT="0" marB="0" anchor="b"/>
                </a:tc>
                <a:extLst>
                  <a:ext uri="{0D108BD9-81ED-4DB2-BD59-A6C34878D82A}">
                    <a16:rowId xmlns:a16="http://schemas.microsoft.com/office/drawing/2014/main" xmlns="" val="10002"/>
                  </a:ext>
                </a:extLst>
              </a:tr>
              <a:tr h="8640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a:t>
                      </a:r>
                      <a:r>
                        <a:rPr lang="en-ZA" sz="3600" baseline="0" dirty="0" smtClean="0">
                          <a:effectLst>
                            <a:outerShdw blurRad="38100" dist="38100" dir="2700000" algn="tl">
                              <a:srgbClr val="000000">
                                <a:alpha val="43137"/>
                              </a:srgbClr>
                            </a:outerShdw>
                          </a:effectLst>
                        </a:rPr>
                        <a:t>s Achieved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3600" dirty="0" smtClean="0">
                          <a:effectLst>
                            <a:outerShdw blurRad="38100" dist="38100" dir="2700000" algn="tl">
                              <a:srgbClr val="000000">
                                <a:alpha val="43137"/>
                              </a:srgbClr>
                            </a:outerShdw>
                          </a:effectLst>
                        </a:rPr>
                        <a:t>8</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Calibri"/>
                          <a:ea typeface="+mn-ea"/>
                          <a:cs typeface="+mn-cs"/>
                        </a:rPr>
                        <a:t>57.14286</a:t>
                      </a:r>
                    </a:p>
                  </a:txBody>
                  <a:tcPr marL="0" marR="0" marT="0" marB="0" anchor="b"/>
                </a:tc>
                <a:extLst>
                  <a:ext uri="{0D108BD9-81ED-4DB2-BD59-A6C34878D82A}">
                    <a16:rowId xmlns:a16="http://schemas.microsoft.com/office/drawing/2014/main" xmlns="" val="10003"/>
                  </a:ext>
                </a:extLst>
              </a:tr>
              <a:tr h="12802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a:t>
                      </a:r>
                      <a:r>
                        <a:rPr lang="en-ZA" sz="3600" baseline="0" dirty="0" smtClean="0">
                          <a:effectLst>
                            <a:outerShdw blurRad="38100" dist="38100" dir="2700000" algn="tl">
                              <a:srgbClr val="000000">
                                <a:alpha val="43137"/>
                              </a:srgbClr>
                            </a:outerShdw>
                          </a:effectLst>
                        </a:rPr>
                        <a:t> Partially Achieved </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3600" dirty="0" smtClean="0">
                          <a:effectLst>
                            <a:outerShdw blurRad="38100" dist="38100" dir="2700000" algn="tl">
                              <a:srgbClr val="000000">
                                <a:alpha val="43137"/>
                              </a:srgbClr>
                            </a:outerShdw>
                          </a:effectLst>
                        </a:rPr>
                        <a:t>0</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Calibri"/>
                          <a:ea typeface="+mn-ea"/>
                          <a:cs typeface="+mn-cs"/>
                        </a:rPr>
                        <a:t>0</a:t>
                      </a:r>
                    </a:p>
                  </a:txBody>
                  <a:tcPr marL="0" marR="0" marT="0" marB="0" anchor="b"/>
                </a:tc>
                <a:extLst>
                  <a:ext uri="{0D108BD9-81ED-4DB2-BD59-A6C34878D82A}">
                    <a16:rowId xmlns:a16="http://schemas.microsoft.com/office/drawing/2014/main" xmlns="" val="10004"/>
                  </a:ext>
                </a:extLst>
              </a:tr>
              <a:tr h="12802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rPr>
                        <a:t>Targets</a:t>
                      </a:r>
                      <a:r>
                        <a:rPr lang="en-ZA" sz="3600" baseline="0" dirty="0" smtClean="0">
                          <a:effectLst>
                            <a:outerShdw blurRad="38100" dist="38100" dir="2700000" algn="tl">
                              <a:srgbClr val="000000">
                                <a:alpha val="43137"/>
                              </a:srgbClr>
                            </a:outerShdw>
                          </a:effectLst>
                        </a:rPr>
                        <a:t> not Achieved</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3600" dirty="0" smtClean="0">
                          <a:effectLst>
                            <a:outerShdw blurRad="38100" dist="38100" dir="2700000" algn="tl">
                              <a:srgbClr val="000000">
                                <a:alpha val="43137"/>
                              </a:srgbClr>
                            </a:outerShdw>
                          </a:effectLst>
                        </a:rPr>
                        <a:t>2</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914400" rtl="0" eaLnBrk="1" fontAlgn="b" latinLnBrk="0" hangingPunct="1"/>
                      <a:r>
                        <a:rPr lang="en-ZA" sz="3600" kern="1200" dirty="0">
                          <a:solidFill>
                            <a:schemeClr val="dk1"/>
                          </a:solidFill>
                          <a:effectLst>
                            <a:outerShdw blurRad="38100" dist="38100" dir="2700000" algn="tl">
                              <a:srgbClr val="000000">
                                <a:alpha val="43137"/>
                              </a:srgbClr>
                            </a:outerShdw>
                          </a:effectLst>
                          <a:latin typeface="Calibri"/>
                          <a:ea typeface="+mn-ea"/>
                          <a:cs typeface="+mn-cs"/>
                        </a:rPr>
                        <a:t>14.28571</a:t>
                      </a:r>
                    </a:p>
                  </a:txBody>
                  <a:tcPr marL="0" marR="0" marT="0" marB="0" anchor="b"/>
                </a:tc>
                <a:extLst>
                  <a:ext uri="{0D108BD9-81ED-4DB2-BD59-A6C34878D82A}">
                    <a16:rowId xmlns:a16="http://schemas.microsoft.com/office/drawing/2014/main" xmlns="" val="10006"/>
                  </a:ext>
                </a:extLst>
              </a:tr>
              <a:tr h="1590700">
                <a:tc>
                  <a:txBody>
                    <a:bodyPr/>
                    <a:lstStyle/>
                    <a:p>
                      <a:pPr algn="l"/>
                      <a:r>
                        <a:rPr lang="en-ZA" sz="3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achievement</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85.71</a:t>
                      </a:r>
                      <a:endParaRPr kumimoji="0" lang="en-ZA"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txBody>
                  <a:tcPr marL="182928" marR="182928" marT="91480" marB="91480"/>
                </a:tc>
                <a:extLst>
                  <a:ext uri="{0D108BD9-81ED-4DB2-BD59-A6C34878D82A}">
                    <a16:rowId xmlns:a16="http://schemas.microsoft.com/office/drawing/2014/main" xmlns="" val="3416275452"/>
                  </a:ext>
                </a:extLst>
              </a:tr>
            </a:tbl>
          </a:graphicData>
        </a:graphic>
      </p:graphicFrame>
      <p:sp>
        <p:nvSpPr>
          <p:cNvPr id="5" name="Footer Placeholder 4"/>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228128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1/3</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26</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2851683172"/>
              </p:ext>
            </p:extLst>
          </p:nvPr>
        </p:nvGraphicFramePr>
        <p:xfrm>
          <a:off x="471055" y="1492694"/>
          <a:ext cx="23531947" cy="11902440"/>
        </p:xfrm>
        <a:graphic>
          <a:graphicData uri="http://schemas.openxmlformats.org/drawingml/2006/table">
            <a:tbl>
              <a:tblPr firstRow="1" bandRow="1">
                <a:tableStyleId>{5DA37D80-6434-44D0-A028-1B22A696006F}</a:tableStyleId>
              </a:tblPr>
              <a:tblGrid>
                <a:gridCol w="4215245">
                  <a:extLst>
                    <a:ext uri="{9D8B030D-6E8A-4147-A177-3AD203B41FA5}">
                      <a16:colId xmlns:a16="http://schemas.microsoft.com/office/drawing/2014/main" xmlns="" val="3198516848"/>
                    </a:ext>
                  </a:extLst>
                </a:gridCol>
                <a:gridCol w="5514975">
                  <a:extLst>
                    <a:ext uri="{9D8B030D-6E8A-4147-A177-3AD203B41FA5}">
                      <a16:colId xmlns:a16="http://schemas.microsoft.com/office/drawing/2014/main" xmlns="" val="2921058757"/>
                    </a:ext>
                  </a:extLst>
                </a:gridCol>
                <a:gridCol w="7372350">
                  <a:extLst>
                    <a:ext uri="{9D8B030D-6E8A-4147-A177-3AD203B41FA5}">
                      <a16:colId xmlns:a16="http://schemas.microsoft.com/office/drawing/2014/main" xmlns="" val="2413601088"/>
                    </a:ext>
                  </a:extLst>
                </a:gridCol>
                <a:gridCol w="2914650">
                  <a:extLst>
                    <a:ext uri="{9D8B030D-6E8A-4147-A177-3AD203B41FA5}">
                      <a16:colId xmlns:a16="http://schemas.microsoft.com/office/drawing/2014/main" xmlns="" val="3889916061"/>
                    </a:ext>
                  </a:extLst>
                </a:gridCol>
                <a:gridCol w="3514727">
                  <a:extLst>
                    <a:ext uri="{9D8B030D-6E8A-4147-A177-3AD203B41FA5}">
                      <a16:colId xmlns:a16="http://schemas.microsoft.com/office/drawing/2014/main" xmlns="" val="2607742503"/>
                    </a:ext>
                  </a:extLst>
                </a:gridCol>
              </a:tblGrid>
              <a:tr h="1625076">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1989751">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Updated MPAT standards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MPAT updated and approved by Director General and launched by the end of August 2016</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MPAT standards were updated and approved by Director General and launched by the end of August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79919368"/>
                  </a:ext>
                </a:extLst>
              </a:tr>
              <a:tr h="3230747">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Percentage of departments completing the annual MPAT assessment by the set timeline</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95% MPAT assessments conducted to national and provincial departments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153 of 159 MPAT assessments were conducted to both National and Provincial departments</a:t>
                      </a: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153 of 159*100%= 96%</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Target exceeded by 1%</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Although 100% of departments completed MPAT assessments, 4% (6) of department DGs did not approve on the system </a:t>
                      </a:r>
                    </a:p>
                  </a:txBody>
                  <a:tcPr marL="68580" marR="68580" marT="0" marB="0"/>
                </a:tc>
                <a:extLst>
                  <a:ext uri="{0D108BD9-81ED-4DB2-BD59-A6C34878D82A}">
                    <a16:rowId xmlns:a16="http://schemas.microsoft.com/office/drawing/2014/main" xmlns="" val="2346559085"/>
                  </a:ext>
                </a:extLst>
              </a:tr>
              <a:tr h="1989751">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Revised FSDM set of programme implementation tools and guidelines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Revised FSDM Operational Guidelines placed on DPME website by 31 March 2017</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The FSDM Operational Guidelines was finalised and placed on DPME website by 31 March 2017</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52003859"/>
                  </a:ext>
                </a:extLst>
              </a:tr>
              <a:tr h="2291948">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new frontline service delivery monitoring visits</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63 new facilities monitored and passed quality assurance  with site monitoring reports captured on the </a:t>
                      </a:r>
                      <a:r>
                        <a:rPr lang="en-ZA" sz="2800" dirty="0" smtClean="0">
                          <a:effectLst/>
                          <a:latin typeface="Arial" panose="020B0604020202020204" pitchFamily="34" charset="0"/>
                          <a:ea typeface="Calibri" panose="020F0502020204030204" pitchFamily="34" charset="0"/>
                          <a:cs typeface="Arial" panose="020B0604020202020204" pitchFamily="34" charset="0"/>
                        </a:rPr>
                        <a:t>M-drive filling system  </a:t>
                      </a:r>
                      <a:r>
                        <a:rPr lang="en-ZA" sz="2800" dirty="0">
                          <a:effectLst/>
                          <a:latin typeface="Arial" panose="020B0604020202020204" pitchFamily="34" charset="0"/>
                          <a:ea typeface="Calibri" panose="020F0502020204030204" pitchFamily="34" charset="0"/>
                          <a:cs typeface="Arial" panose="020B0604020202020204" pitchFamily="34" charset="0"/>
                        </a:rPr>
                        <a:t>by 31 March 2017</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89 new facilities monitored and passed quality assurance  with site monitoring reports captured on the M-drive  </a:t>
                      </a:r>
                      <a:r>
                        <a:rPr lang="en-ZA" sz="2800" dirty="0" smtClean="0">
                          <a:effectLst/>
                          <a:latin typeface="Arial" panose="020B0604020202020204" pitchFamily="34" charset="0"/>
                          <a:ea typeface="Calibri" panose="020F0502020204030204" pitchFamily="34" charset="0"/>
                          <a:cs typeface="Arial" panose="020B0604020202020204" pitchFamily="34" charset="0"/>
                        </a:rPr>
                        <a:t>filling system by </a:t>
                      </a:r>
                      <a:r>
                        <a:rPr lang="en-ZA" sz="2800" dirty="0">
                          <a:effectLst/>
                          <a:latin typeface="Arial" panose="020B0604020202020204" pitchFamily="34" charset="0"/>
                          <a:ea typeface="Calibri" panose="020F0502020204030204" pitchFamily="34" charset="0"/>
                          <a:cs typeface="Arial" panose="020B0604020202020204" pitchFamily="34" charset="0"/>
                        </a:rPr>
                        <a:t>31 March 2017</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26 exceeded from the planned target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visits were conducted than planned.</a:t>
                      </a:r>
                    </a:p>
                  </a:txBody>
                  <a:tcPr marL="68580" marR="68580" marT="0" marB="0"/>
                </a:tc>
                <a:extLst>
                  <a:ext uri="{0D108BD9-81ED-4DB2-BD59-A6C34878D82A}">
                    <a16:rowId xmlns:a16="http://schemas.microsoft.com/office/drawing/2014/main" xmlns="" val="2047275851"/>
                  </a:ext>
                </a:extLst>
              </a:tr>
            </a:tbl>
          </a:graphicData>
        </a:graphic>
      </p:graphicFrame>
    </p:spTree>
    <p:extLst>
      <p:ext uri="{BB962C8B-B14F-4D97-AF65-F5344CB8AC3E}">
        <p14:creationId xmlns:p14="http://schemas.microsoft.com/office/powerpoint/2010/main" xmlns="" val="2903252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2/3</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27</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588699740"/>
              </p:ext>
            </p:extLst>
          </p:nvPr>
        </p:nvGraphicFramePr>
        <p:xfrm>
          <a:off x="728230" y="1555106"/>
          <a:ext cx="23274771" cy="11798309"/>
        </p:xfrm>
        <a:graphic>
          <a:graphicData uri="http://schemas.openxmlformats.org/drawingml/2006/table">
            <a:tbl>
              <a:tblPr firstRow="1" bandRow="1">
                <a:tableStyleId>{5DA37D80-6434-44D0-A028-1B22A696006F}</a:tableStyleId>
              </a:tblPr>
              <a:tblGrid>
                <a:gridCol w="4654954">
                  <a:extLst>
                    <a:ext uri="{9D8B030D-6E8A-4147-A177-3AD203B41FA5}">
                      <a16:colId xmlns:a16="http://schemas.microsoft.com/office/drawing/2014/main" xmlns="" val="3198516848"/>
                    </a:ext>
                  </a:extLst>
                </a:gridCol>
                <a:gridCol w="4155545">
                  <a:extLst>
                    <a:ext uri="{9D8B030D-6E8A-4147-A177-3AD203B41FA5}">
                      <a16:colId xmlns:a16="http://schemas.microsoft.com/office/drawing/2014/main" xmlns="" val="2921058757"/>
                    </a:ext>
                  </a:extLst>
                </a:gridCol>
                <a:gridCol w="7275967">
                  <a:extLst>
                    <a:ext uri="{9D8B030D-6E8A-4147-A177-3AD203B41FA5}">
                      <a16:colId xmlns:a16="http://schemas.microsoft.com/office/drawing/2014/main" xmlns="" val="2413601088"/>
                    </a:ext>
                  </a:extLst>
                </a:gridCol>
                <a:gridCol w="3302104">
                  <a:extLst>
                    <a:ext uri="{9D8B030D-6E8A-4147-A177-3AD203B41FA5}">
                      <a16:colId xmlns:a16="http://schemas.microsoft.com/office/drawing/2014/main" xmlns="" val="3889916061"/>
                    </a:ext>
                  </a:extLst>
                </a:gridCol>
                <a:gridCol w="3886201">
                  <a:extLst>
                    <a:ext uri="{9D8B030D-6E8A-4147-A177-3AD203B41FA5}">
                      <a16:colId xmlns:a16="http://schemas.microsoft.com/office/drawing/2014/main" xmlns="" val="2607742503"/>
                    </a:ext>
                  </a:extLst>
                </a:gridCol>
              </a:tblGrid>
              <a:tr h="1767309">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048608">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frontline service delivery monitoring visits aligned to mainstreaming the National Youth Policy</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27 new frontline service delivery monitoring visits to be directly focused on indicators in the M&amp;E framework for the National Youth Policy.</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27 new frontline service delivery monitoring visits directly focused on indicators in the M&amp;E framework for the National Youth Policy </a:t>
                      </a:r>
                      <a:r>
                        <a:rPr lang="en-ZA" sz="2800" dirty="0" smtClean="0">
                          <a:effectLst/>
                          <a:latin typeface="Arial" panose="020B0604020202020204" pitchFamily="34" charset="0"/>
                          <a:ea typeface="Calibri" panose="020F0502020204030204" pitchFamily="34" charset="0"/>
                          <a:cs typeface="Arial" panose="020B0604020202020204" pitchFamily="34" charset="0"/>
                        </a:rPr>
                        <a:t>were </a:t>
                      </a:r>
                      <a:r>
                        <a:rPr lang="en-ZA" sz="2800" dirty="0">
                          <a:effectLst/>
                          <a:latin typeface="Arial" panose="020B0604020202020204" pitchFamily="34" charset="0"/>
                          <a:ea typeface="Calibri" panose="020F0502020204030204" pitchFamily="34" charset="0"/>
                          <a:cs typeface="Arial" panose="020B0604020202020204" pitchFamily="34" charset="0"/>
                        </a:rPr>
                        <a:t>conducted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25512453"/>
                  </a:ext>
                </a:extLst>
              </a:tr>
              <a:tr h="1901378">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facilities for which improvements monitoring was conducted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100  Improvement monitoring visits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100  Improvement monitoring visits </a:t>
                      </a:r>
                      <a:r>
                        <a:rPr lang="en-ZA" sz="2800" dirty="0" smtClean="0">
                          <a:effectLst/>
                          <a:latin typeface="Arial" panose="020B0604020202020204" pitchFamily="34" charset="0"/>
                          <a:ea typeface="Calibri" panose="020F0502020204030204" pitchFamily="34" charset="0"/>
                          <a:cs typeface="Arial" panose="020B0604020202020204" pitchFamily="34" charset="0"/>
                        </a:rPr>
                        <a:t>were</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2800" dirty="0" smtClean="0">
                          <a:effectLst/>
                          <a:latin typeface="Arial" panose="020B0604020202020204" pitchFamily="34" charset="0"/>
                          <a:ea typeface="Calibri" panose="020F0502020204030204" pitchFamily="34" charset="0"/>
                          <a:cs typeface="Arial" panose="020B0604020202020204" pitchFamily="34" charset="0"/>
                        </a:rPr>
                        <a:t>conducted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11074382"/>
                  </a:ext>
                </a:extLst>
              </a:tr>
              <a:tr h="2540507">
                <a:tc>
                  <a:txBody>
                    <a:bodyPr/>
                    <a:lstStyle/>
                    <a:p>
                      <a:pPr algn="l">
                        <a:lnSpc>
                          <a:spcPct val="100000"/>
                        </a:lnSpc>
                        <a:spcAft>
                          <a:spcPts val="1000"/>
                        </a:spcAf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unscheduled monitoring  interventions as a result  of reported service delivery challenges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20 unscheduled monitoring interventions as a result  of reported service delivery challenges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34 unscheduled monitoring interventions as a result  of reported service delivery challenges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More visits were conducted than planned.</a:t>
                      </a:r>
                    </a:p>
                  </a:txBody>
                  <a:tcPr marL="68580" marR="68580" marT="0" marB="0"/>
                </a:tc>
                <a:extLst>
                  <a:ext uri="{0D108BD9-81ED-4DB2-BD59-A6C34878D82A}">
                    <a16:rowId xmlns:a16="http://schemas.microsoft.com/office/drawing/2014/main" xmlns="" val="3820405171"/>
                  </a:ext>
                </a:extLst>
              </a:tr>
              <a:tr h="2540507">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Presidential Hotline case resolution reports submitted G&amp;A Cluster and PCC</a:t>
                      </a:r>
                    </a:p>
                  </a:txBody>
                  <a:tcPr marL="68580" marR="68580" marT="0" marB="0"/>
                </a:tc>
                <a:tc>
                  <a:txBody>
                    <a:bodyPr/>
                    <a:lstStyle/>
                    <a:p>
                      <a:pPr algn="l">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Performance reports to G&amp;A Cluster once per year</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Performance report to PCC once per year</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a:effectLst/>
                          <a:latin typeface="Arial" panose="020B0604020202020204" pitchFamily="34" charset="0"/>
                          <a:ea typeface="Calibri" panose="020F0502020204030204" pitchFamily="34" charset="0"/>
                          <a:cs typeface="Arial" panose="020B0604020202020204" pitchFamily="34" charset="0"/>
                        </a:rPr>
                        <a:t>Performance reports to G&amp;A Cluster and </a:t>
                      </a:r>
                      <a:r>
                        <a:rPr lang="en-ZA" sz="2800" dirty="0">
                          <a:effectLst/>
                          <a:latin typeface="Arial" panose="020B0604020202020204" pitchFamily="34" charset="0"/>
                          <a:ea typeface="Calibri" panose="020F0502020204030204" pitchFamily="34" charset="0"/>
                          <a:cs typeface="Arial" panose="020B0604020202020204" pitchFamily="34" charset="0"/>
                        </a:rPr>
                        <a:t>PCC were submitted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400377728"/>
                  </a:ext>
                </a:extLst>
              </a:tr>
            </a:tbl>
          </a:graphicData>
        </a:graphic>
      </p:graphicFrame>
    </p:spTree>
    <p:extLst>
      <p:ext uri="{BB962C8B-B14F-4D97-AF65-F5344CB8AC3E}">
        <p14:creationId xmlns:p14="http://schemas.microsoft.com/office/powerpoint/2010/main" xmlns="" val="328293597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3/3</a:t>
            </a:r>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28</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005056363"/>
              </p:ext>
            </p:extLst>
          </p:nvPr>
        </p:nvGraphicFramePr>
        <p:xfrm>
          <a:off x="471055" y="1687575"/>
          <a:ext cx="23531947" cy="11858625"/>
        </p:xfrm>
        <a:graphic>
          <a:graphicData uri="http://schemas.openxmlformats.org/drawingml/2006/table">
            <a:tbl>
              <a:tblPr firstRow="1" bandRow="1">
                <a:tableStyleId>{5DA37D80-6434-44D0-A028-1B22A696006F}</a:tableStyleId>
              </a:tblPr>
              <a:tblGrid>
                <a:gridCol w="5158220">
                  <a:extLst>
                    <a:ext uri="{9D8B030D-6E8A-4147-A177-3AD203B41FA5}">
                      <a16:colId xmlns:a16="http://schemas.microsoft.com/office/drawing/2014/main" xmlns="" val="3198516848"/>
                    </a:ext>
                  </a:extLst>
                </a:gridCol>
                <a:gridCol w="4572000">
                  <a:extLst>
                    <a:ext uri="{9D8B030D-6E8A-4147-A177-3AD203B41FA5}">
                      <a16:colId xmlns:a16="http://schemas.microsoft.com/office/drawing/2014/main" xmlns="" val="2921058757"/>
                    </a:ext>
                  </a:extLst>
                </a:gridCol>
                <a:gridCol w="7286625">
                  <a:extLst>
                    <a:ext uri="{9D8B030D-6E8A-4147-A177-3AD203B41FA5}">
                      <a16:colId xmlns:a16="http://schemas.microsoft.com/office/drawing/2014/main" xmlns="" val="2413601088"/>
                    </a:ext>
                  </a:extLst>
                </a:gridCol>
                <a:gridCol w="3314700">
                  <a:extLst>
                    <a:ext uri="{9D8B030D-6E8A-4147-A177-3AD203B41FA5}">
                      <a16:colId xmlns:a16="http://schemas.microsoft.com/office/drawing/2014/main" xmlns="" val="3889916061"/>
                    </a:ext>
                  </a:extLst>
                </a:gridCol>
                <a:gridCol w="3200402">
                  <a:extLst>
                    <a:ext uri="{9D8B030D-6E8A-4147-A177-3AD203B41FA5}">
                      <a16:colId xmlns:a16="http://schemas.microsoft.com/office/drawing/2014/main" xmlns="" val="2607742503"/>
                    </a:ext>
                  </a:extLst>
                </a:gridCol>
              </a:tblGrid>
              <a:tr h="1486525">
                <a:tc>
                  <a:txBody>
                    <a:bodyPr/>
                    <a:lstStyle/>
                    <a:p>
                      <a:pPr algn="l">
                        <a:lnSpc>
                          <a:spcPct val="100000"/>
                        </a:lnSpc>
                      </a:pPr>
                      <a:r>
                        <a:rPr lang="en-ZA" sz="27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7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7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7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700" dirty="0">
                          <a:effectLst/>
                          <a:latin typeface="Arial" panose="020B0604020202020204" pitchFamily="34" charset="0"/>
                          <a:cs typeface="Arial" panose="020B0604020202020204" pitchFamily="34" charset="0"/>
                        </a:rPr>
                        <a:t>Actual Achievement</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700" dirty="0">
                          <a:effectLst/>
                          <a:latin typeface="Arial" panose="020B0604020202020204" pitchFamily="34" charset="0"/>
                          <a:cs typeface="Arial" panose="020B0604020202020204" pitchFamily="34" charset="0"/>
                        </a:rPr>
                        <a:t>Deviation from Planned Target to Actual Achievement</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700" dirty="0">
                          <a:effectLst/>
                          <a:latin typeface="Arial" panose="020B0604020202020204" pitchFamily="34" charset="0"/>
                          <a:cs typeface="Arial" panose="020B0604020202020204" pitchFamily="34" charset="0"/>
                        </a:rPr>
                        <a:t>Comment on deviations</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955271">
                <a:tc>
                  <a:txBody>
                    <a:bodyPr/>
                    <a:lstStyle/>
                    <a:p>
                      <a:pPr algn="l">
                        <a:lnSpc>
                          <a:spcPct val="115000"/>
                        </a:lnSpc>
                        <a:spcAft>
                          <a:spcPts val="1000"/>
                        </a:spcAft>
                      </a:pPr>
                      <a:r>
                        <a:rPr lang="en-ZA" sz="2700" dirty="0">
                          <a:effectLst/>
                          <a:latin typeface="Arial" panose="020B0604020202020204" pitchFamily="34" charset="0"/>
                          <a:ea typeface="Gill Sans MT" panose="020B0502020104020203" pitchFamily="34" charset="0"/>
                          <a:cs typeface="Arial" panose="020B0604020202020204" pitchFamily="34" charset="0"/>
                        </a:rPr>
                        <a:t>Number of customer satisfaction survey reports produced indicating percentage of respondents who log queries at the Presidential Hotline rate the satisfaction of response as good or fair</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Produce customer satisfaction survey reports by end of each quarter</a:t>
                      </a:r>
                    </a:p>
                  </a:txBody>
                  <a:tcPr marL="68580" marR="68580" marT="0" marB="0"/>
                </a:tc>
                <a:tc>
                  <a:txBody>
                    <a:bodyPr/>
                    <a:lstStyle/>
                    <a:p>
                      <a:pPr algn="l">
                        <a:lnSpc>
                          <a:spcPct val="115000"/>
                        </a:lnSpc>
                        <a:spcAft>
                          <a:spcPts val="1000"/>
                        </a:spcAft>
                      </a:pPr>
                      <a:r>
                        <a:rPr lang="en-US" sz="27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7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700" dirty="0">
                          <a:effectLst/>
                          <a:latin typeface="Arial" panose="020B0604020202020204" pitchFamily="34" charset="0"/>
                          <a:ea typeface="Calibri" panose="020F0502020204030204" pitchFamily="34" charset="0"/>
                          <a:cs typeface="Arial" panose="020B0604020202020204" pitchFamily="34" charset="0"/>
                        </a:rPr>
                        <a:t>Customers satisfaction survey reports were produced every quarter</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25512453"/>
                  </a:ext>
                </a:extLst>
              </a:tr>
              <a:tr h="2215220">
                <a:tc>
                  <a:txBody>
                    <a:bodyPr/>
                    <a:lstStyle/>
                    <a:p>
                      <a:pPr marL="0" marR="0" indent="0" algn="l" defTabSz="1828800" rtl="0" latinLnBrk="0">
                        <a:lnSpc>
                          <a:spcPct val="115000"/>
                        </a:lnSpc>
                        <a:spcBef>
                          <a:spcPts val="0"/>
                        </a:spcBef>
                        <a:spcAft>
                          <a:spcPts val="0"/>
                        </a:spcAft>
                        <a:buClrTx/>
                        <a:buSzTx/>
                        <a:buFontTx/>
                        <a:buNone/>
                        <a:tabLst/>
                      </a:pPr>
                      <a:r>
                        <a:rPr lang="en-ZA" sz="27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facilities where citizen-based monitoring is implemented</a:t>
                      </a:r>
                      <a:endParaRPr lang="en-ZA" sz="27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Citizen-based monitoring (CBM) implemented in 10 new facilities to support capacity building in service delivery departments</a:t>
                      </a:r>
                    </a:p>
                  </a:txBody>
                  <a:tcPr marL="68580" marR="68580" marT="0" marB="0"/>
                </a:tc>
                <a:tc>
                  <a:txBody>
                    <a:bodyPr/>
                    <a:lstStyle/>
                    <a:p>
                      <a:pPr algn="l">
                        <a:lnSpc>
                          <a:spcPct val="115000"/>
                        </a:lnSpc>
                        <a:spcAft>
                          <a:spcPts val="1000"/>
                        </a:spcAft>
                      </a:pPr>
                      <a:r>
                        <a:rPr lang="en-US" sz="2700" b="1" dirty="0">
                          <a:effectLst/>
                          <a:latin typeface="Arial" panose="020B0604020202020204" pitchFamily="34" charset="0"/>
                          <a:ea typeface="Calibri" panose="020F0502020204030204" pitchFamily="34" charset="0"/>
                          <a:cs typeface="Arial" panose="020B0604020202020204" pitchFamily="34" charset="0"/>
                        </a:rPr>
                        <a:t>Target Achieved </a:t>
                      </a:r>
                      <a:endParaRPr lang="en-ZA" sz="27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700" dirty="0">
                          <a:effectLst/>
                          <a:latin typeface="Arial" panose="020B0604020202020204" pitchFamily="34" charset="0"/>
                          <a:ea typeface="Calibri" panose="020F0502020204030204" pitchFamily="34" charset="0"/>
                          <a:cs typeface="Arial" panose="020B0604020202020204" pitchFamily="34" charset="0"/>
                        </a:rPr>
                        <a:t>Citizen-based monitoring (CBM) </a:t>
                      </a:r>
                      <a:r>
                        <a:rPr lang="en-ZA" sz="2700" dirty="0" smtClean="0">
                          <a:effectLst/>
                          <a:latin typeface="Arial" panose="020B0604020202020204" pitchFamily="34" charset="0"/>
                          <a:ea typeface="Calibri" panose="020F0502020204030204" pitchFamily="34" charset="0"/>
                          <a:cs typeface="Arial" panose="020B0604020202020204" pitchFamily="34" charset="0"/>
                        </a:rPr>
                        <a:t>was </a:t>
                      </a:r>
                      <a:r>
                        <a:rPr lang="en-ZA" sz="2700" dirty="0">
                          <a:effectLst/>
                          <a:latin typeface="Arial" panose="020B0604020202020204" pitchFamily="34" charset="0"/>
                          <a:ea typeface="Calibri" panose="020F0502020204030204" pitchFamily="34" charset="0"/>
                          <a:cs typeface="Arial" panose="020B0604020202020204" pitchFamily="34" charset="0"/>
                        </a:rPr>
                        <a:t>implemented in 10 new facilities to support capacity building in service delivery departments</a:t>
                      </a: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11074382"/>
                  </a:ext>
                </a:extLst>
              </a:tr>
              <a:tr h="1718164">
                <a:tc>
                  <a:txBody>
                    <a:bodyPr/>
                    <a:lstStyle/>
                    <a:p>
                      <a:pPr algn="l">
                        <a:lnSpc>
                          <a:spcPct val="150000"/>
                        </a:lnSpc>
                        <a:spcAft>
                          <a:spcPts val="1000"/>
                        </a:spcAft>
                      </a:pPr>
                      <a:r>
                        <a:rPr lang="en-ZA" sz="27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Number of integrated FSDM/CBM/Presidential Hotline intervention plans</a:t>
                      </a:r>
                      <a:endParaRPr lang="en-ZA" sz="2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Two integrated intervention plans submitted to relevant Clusters</a:t>
                      </a:r>
                    </a:p>
                  </a:txBody>
                  <a:tcPr marL="68580" marR="68580" marT="0" marB="0"/>
                </a:tc>
                <a:tc>
                  <a:txBody>
                    <a:bodyPr/>
                    <a:lstStyle/>
                    <a:p>
                      <a:pPr algn="l">
                        <a:lnSpc>
                          <a:spcPct val="150000"/>
                        </a:lnSpc>
                        <a:spcAft>
                          <a:spcPts val="1000"/>
                        </a:spcAft>
                      </a:pPr>
                      <a:r>
                        <a:rPr lang="en-US" sz="2700" b="1" dirty="0">
                          <a:effectLst/>
                          <a:latin typeface="Arial" panose="020B0604020202020204" pitchFamily="34" charset="0"/>
                          <a:ea typeface="Calibri" panose="020F0502020204030204" pitchFamily="34" charset="0"/>
                          <a:cs typeface="Arial" panose="020B0604020202020204" pitchFamily="34" charset="0"/>
                        </a:rPr>
                        <a:t>Target Achieved </a:t>
                      </a:r>
                      <a:endParaRPr lang="en-ZA" sz="2700" dirty="0">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1000"/>
                        </a:spcAft>
                      </a:pPr>
                      <a:r>
                        <a:rPr lang="en-ZA" sz="2700" dirty="0">
                          <a:effectLst/>
                          <a:latin typeface="Arial" panose="020B0604020202020204" pitchFamily="34" charset="0"/>
                          <a:ea typeface="Calibri" panose="020F0502020204030204" pitchFamily="34" charset="0"/>
                          <a:cs typeface="Arial" panose="020B0604020202020204" pitchFamily="34" charset="0"/>
                        </a:rPr>
                        <a:t>Two integrated intervention plans were submitted to the relevant Clusters</a:t>
                      </a:r>
                    </a:p>
                  </a:txBody>
                  <a:tcPr marL="68580" marR="68580" marT="0" marB="0"/>
                </a:tc>
                <a:tc>
                  <a:txBody>
                    <a:bodyPr/>
                    <a:lstStyle/>
                    <a:p>
                      <a:pPr algn="l">
                        <a:lnSpc>
                          <a:spcPct val="150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50000"/>
                        </a:lnSpc>
                        <a:spcAft>
                          <a:spcPts val="0"/>
                        </a:spcAft>
                      </a:pPr>
                      <a:r>
                        <a:rPr lang="en-ZA" sz="27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626536334"/>
                  </a:ext>
                </a:extLst>
              </a:tr>
              <a:tr h="2160910">
                <a:tc>
                  <a:txBody>
                    <a:bodyPr/>
                    <a:lstStyle/>
                    <a:p>
                      <a:pPr algn="l">
                        <a:lnSpc>
                          <a:spcPct val="150000"/>
                        </a:lnSpc>
                        <a:spcAft>
                          <a:spcPts val="1000"/>
                        </a:spcAft>
                      </a:pPr>
                      <a:r>
                        <a:rPr lang="en-ZA" sz="27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targets in the Integrated Capacity Development Implementation Plan</a:t>
                      </a:r>
                      <a:endPar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 80% of targets in the Capacity Development Implementation Plan</a:t>
                      </a:r>
                    </a:p>
                  </a:txBody>
                  <a:tcPr marL="68580" marR="68580" marT="0" marB="0"/>
                </a:tc>
                <a:tc>
                  <a:txBody>
                    <a:bodyPr/>
                    <a:lstStyle/>
                    <a:p>
                      <a:pPr algn="l">
                        <a:lnSpc>
                          <a:spcPct val="150000"/>
                        </a:lnSpc>
                        <a:spcAft>
                          <a:spcPts val="1000"/>
                        </a:spcAft>
                      </a:pPr>
                      <a:r>
                        <a:rPr lang="en-US" sz="27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Exceeded</a:t>
                      </a:r>
                      <a:endPar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1000"/>
                        </a:spcAft>
                      </a:pPr>
                      <a:r>
                        <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rPr>
                        <a:t>88% (21 of 24) KPI targets in the Capacity Development Implementation Plan </a:t>
                      </a:r>
                      <a:r>
                        <a:rPr lang="en-ZA" sz="2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achieved </a:t>
                      </a:r>
                      <a:endPar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rPr>
                        <a:t>8% Exceeded from the planned target </a:t>
                      </a:r>
                    </a:p>
                  </a:txBody>
                  <a:tcPr marL="68580" marR="68580" marT="0" marB="0"/>
                </a:tc>
                <a:tc>
                  <a:txBody>
                    <a:bodyPr/>
                    <a:lstStyle/>
                    <a:p>
                      <a:pPr algn="l">
                        <a:lnSpc>
                          <a:spcPct val="150000"/>
                        </a:lnSpc>
                        <a:spcAft>
                          <a:spcPts val="0"/>
                        </a:spcAft>
                      </a:pPr>
                      <a:r>
                        <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rPr>
                        <a:t>More ad hoc study tour visits </a:t>
                      </a:r>
                      <a:r>
                        <a:rPr lang="en-ZA" sz="27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were </a:t>
                      </a:r>
                      <a:r>
                        <a:rPr lang="en-ZA" sz="2700" dirty="0">
                          <a:solidFill>
                            <a:schemeClr val="tx1"/>
                          </a:solidFill>
                          <a:effectLst/>
                          <a:latin typeface="Arial" panose="020B0604020202020204" pitchFamily="34" charset="0"/>
                          <a:ea typeface="Calibri" panose="020F0502020204030204" pitchFamily="34" charset="0"/>
                          <a:cs typeface="Arial" panose="020B0604020202020204" pitchFamily="34" charset="0"/>
                        </a:rPr>
                        <a:t>hosted</a:t>
                      </a:r>
                    </a:p>
                  </a:txBody>
                  <a:tcPr marL="68580" marR="68580" marT="0" marB="0"/>
                </a:tc>
                <a:extLst>
                  <a:ext uri="{0D108BD9-81ED-4DB2-BD59-A6C34878D82A}">
                    <a16:rowId xmlns:a16="http://schemas.microsoft.com/office/drawing/2014/main" xmlns="" val="3690005557"/>
                  </a:ext>
                </a:extLst>
              </a:tr>
            </a:tbl>
          </a:graphicData>
        </a:graphic>
      </p:graphicFrame>
    </p:spTree>
    <p:extLst>
      <p:ext uri="{BB962C8B-B14F-4D97-AF65-F5344CB8AC3E}">
        <p14:creationId xmlns:p14="http://schemas.microsoft.com/office/powerpoint/2010/main" xmlns="" val="37532068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Targets not achieved</a:t>
            </a:r>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29</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100456079"/>
              </p:ext>
            </p:extLst>
          </p:nvPr>
        </p:nvGraphicFramePr>
        <p:xfrm>
          <a:off x="471055" y="2374708"/>
          <a:ext cx="23531947" cy="11105922"/>
        </p:xfrm>
        <a:graphic>
          <a:graphicData uri="http://schemas.openxmlformats.org/drawingml/2006/table">
            <a:tbl>
              <a:tblPr firstRow="1" bandRow="1">
                <a:tableStyleId>{5DA37D80-6434-44D0-A028-1B22A696006F}</a:tableStyleId>
              </a:tblPr>
              <a:tblGrid>
                <a:gridCol w="4706389">
                  <a:extLst>
                    <a:ext uri="{9D8B030D-6E8A-4147-A177-3AD203B41FA5}">
                      <a16:colId xmlns:a16="http://schemas.microsoft.com/office/drawing/2014/main" xmlns="" val="3198516848"/>
                    </a:ext>
                  </a:extLst>
                </a:gridCol>
                <a:gridCol w="4201462">
                  <a:extLst>
                    <a:ext uri="{9D8B030D-6E8A-4147-A177-3AD203B41FA5}">
                      <a16:colId xmlns:a16="http://schemas.microsoft.com/office/drawing/2014/main" xmlns="" val="2921058757"/>
                    </a:ext>
                  </a:extLst>
                </a:gridCol>
                <a:gridCol w="4708569">
                  <a:extLst>
                    <a:ext uri="{9D8B030D-6E8A-4147-A177-3AD203B41FA5}">
                      <a16:colId xmlns:a16="http://schemas.microsoft.com/office/drawing/2014/main" xmlns="" val="2413601088"/>
                    </a:ext>
                  </a:extLst>
                </a:gridCol>
                <a:gridCol w="4343400">
                  <a:extLst>
                    <a:ext uri="{9D8B030D-6E8A-4147-A177-3AD203B41FA5}">
                      <a16:colId xmlns:a16="http://schemas.microsoft.com/office/drawing/2014/main" xmlns="" val="3889916061"/>
                    </a:ext>
                  </a:extLst>
                </a:gridCol>
                <a:gridCol w="5572127">
                  <a:extLst>
                    <a:ext uri="{9D8B030D-6E8A-4147-A177-3AD203B41FA5}">
                      <a16:colId xmlns:a16="http://schemas.microsoft.com/office/drawing/2014/main" xmlns="" val="2607742503"/>
                    </a:ext>
                  </a:extLst>
                </a:gridCol>
              </a:tblGrid>
              <a:tr h="2157420">
                <a:tc>
                  <a:txBody>
                    <a:bodyPr/>
                    <a:lstStyle/>
                    <a:p>
                      <a:pPr algn="l">
                        <a:lnSpc>
                          <a:spcPct val="15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5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5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756703">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Percentage of national and provincial Directors General Performance Agreements </a:t>
                      </a:r>
                      <a:r>
                        <a:rPr lang="en-ZA" sz="2800" dirty="0" smtClean="0">
                          <a:effectLst/>
                          <a:latin typeface="Arial" panose="020B0604020202020204" pitchFamily="34" charset="0"/>
                          <a:ea typeface="Calibri" panose="020F0502020204030204" pitchFamily="34" charset="0"/>
                          <a:cs typeface="Arial" panose="020B0604020202020204" pitchFamily="34" charset="0"/>
                        </a:rPr>
                        <a:t>(PA) adhere </a:t>
                      </a:r>
                      <a:r>
                        <a:rPr lang="en-ZA" sz="2800" dirty="0">
                          <a:effectLst/>
                          <a:latin typeface="Arial" panose="020B0604020202020204" pitchFamily="34" charset="0"/>
                          <a:ea typeface="Calibri" panose="020F0502020204030204" pitchFamily="34" charset="0"/>
                          <a:cs typeface="Arial" panose="020B0604020202020204" pitchFamily="34" charset="0"/>
                        </a:rPr>
                        <a:t>to the set requirements</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80% feedback given to Directors General within 30 days of receipt of the performance agreements</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Not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35% against the targets of 80% of  DGs/HoDs were given feedback within 30 days of receipts of  PAs on adherence</a:t>
                      </a:r>
                      <a:r>
                        <a:rPr lang="en-US" sz="2800" baseline="0" dirty="0" smtClean="0">
                          <a:effectLst/>
                          <a:latin typeface="Arial" panose="020B0604020202020204" pitchFamily="34" charset="0"/>
                          <a:ea typeface="Calibri" panose="020F0502020204030204" pitchFamily="34" charset="0"/>
                          <a:cs typeface="Arial" panose="020B0604020202020204" pitchFamily="34" charset="0"/>
                        </a:rPr>
                        <a:t> to standards</a:t>
                      </a:r>
                      <a:endParaRPr lang="en-US" sz="2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1828800" rtl="0" eaLnBrk="1" fontAlgn="auto" latinLnBrk="0" hangingPunct="1">
                        <a:lnSpc>
                          <a:spcPct val="115000"/>
                        </a:lnSpc>
                        <a:spcBef>
                          <a:spcPts val="0"/>
                        </a:spcBef>
                        <a:spcAft>
                          <a:spcPts val="0"/>
                        </a:spcAft>
                        <a:buClrTx/>
                        <a:buSzTx/>
                        <a:buFontTx/>
                        <a:buNone/>
                        <a:tabLst/>
                        <a:defRPr/>
                      </a:pPr>
                      <a:r>
                        <a:rPr lang="en-US" sz="2800" dirty="0" smtClean="0">
                          <a:effectLst/>
                          <a:latin typeface="Arial" panose="020B0604020202020204" pitchFamily="34" charset="0"/>
                          <a:ea typeface="Calibri" panose="020F0502020204030204" pitchFamily="34" charset="0"/>
                          <a:cs typeface="Arial" panose="020B0604020202020204" pitchFamily="34" charset="0"/>
                        </a:rPr>
                        <a:t>39/111 feedback letters were sent to DGs/HODs (39/111*100= 35%)</a:t>
                      </a:r>
                    </a:p>
                    <a:p>
                      <a:pPr marL="0" marR="0" indent="0" algn="l" defTabSz="1828800" rtl="0" eaLnBrk="1" fontAlgn="auto" latinLnBrk="0" hangingPunct="1">
                        <a:lnSpc>
                          <a:spcPct val="115000"/>
                        </a:lnSpc>
                        <a:spcBef>
                          <a:spcPts val="0"/>
                        </a:spcBef>
                        <a:spcAft>
                          <a:spcPts val="0"/>
                        </a:spcAft>
                        <a:buClrTx/>
                        <a:buSzTx/>
                        <a:buFontTx/>
                        <a:buNone/>
                        <a:tabLst/>
                        <a:defRPr/>
                      </a:pPr>
                      <a:endParaRPr lang="en-ZA" sz="2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45</a:t>
                      </a:r>
                      <a:r>
                        <a:rPr lang="en-ZA" sz="2800" dirty="0">
                          <a:effectLst/>
                          <a:latin typeface="Arial" panose="020B0604020202020204" pitchFamily="34" charset="0"/>
                          <a:ea typeface="Calibri" panose="020F0502020204030204" pitchFamily="34" charset="0"/>
                          <a:cs typeface="Arial" panose="020B0604020202020204" pitchFamily="34" charset="0"/>
                        </a:rPr>
                        <a:t>% deviation (80%-35%=45%)  from the planned targets</a:t>
                      </a: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All 111 DGs/HoDs were given feedback on the adherence of their PAs to standards. The deviation is that this was done after the set target of 30 days of receipts of the PA </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79919368"/>
                  </a:ext>
                </a:extLst>
              </a:tr>
              <a:tr h="5513406">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Percentage of Capacity Development initiatives conducted for newly appointed DGs within set timelines</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90% Capacity   development of newly appointment  DG’s within 3 months after appointments</a:t>
                      </a:r>
                    </a:p>
                  </a:txBody>
                  <a:tcPr marL="68580" marR="68580" marT="0" marB="0"/>
                </a:tc>
                <a:tc>
                  <a:txBody>
                    <a:bodyPr/>
                    <a:lstStyle/>
                    <a:p>
                      <a:pPr algn="l">
                        <a:lnSpc>
                          <a:spcPct val="115000"/>
                        </a:lnSpc>
                        <a:spcAft>
                          <a:spcPts val="1000"/>
                        </a:spcAft>
                      </a:pPr>
                      <a:r>
                        <a:rPr lang="en-ZA" sz="2800" b="1" dirty="0">
                          <a:effectLst/>
                          <a:latin typeface="Arial" panose="020B0604020202020204" pitchFamily="34" charset="0"/>
                          <a:ea typeface="Calibri" panose="020F0502020204030204" pitchFamily="34" charset="0"/>
                          <a:cs typeface="Arial" panose="020B0604020202020204" pitchFamily="34" charset="0"/>
                        </a:rPr>
                        <a:t>Target Not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No capacity development took place (0%) </a:t>
                      </a: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90%. No </a:t>
                      </a:r>
                      <a:r>
                        <a:rPr lang="en-ZA" sz="2800" dirty="0">
                          <a:effectLst/>
                          <a:latin typeface="Arial" panose="020B0604020202020204" pitchFamily="34" charset="0"/>
                          <a:ea typeface="Calibri" panose="020F0502020204030204" pitchFamily="34" charset="0"/>
                          <a:cs typeface="Arial" panose="020B0604020202020204" pitchFamily="34" charset="0"/>
                        </a:rPr>
                        <a:t>capacity </a:t>
                      </a:r>
                      <a:r>
                        <a:rPr lang="en-ZA" sz="2800" dirty="0" smtClean="0">
                          <a:effectLst/>
                          <a:latin typeface="Arial" panose="020B0604020202020204" pitchFamily="34" charset="0"/>
                          <a:ea typeface="Calibri" panose="020F0502020204030204" pitchFamily="34" charset="0"/>
                          <a:cs typeface="Arial" panose="020B0604020202020204" pitchFamily="34" charset="0"/>
                        </a:rPr>
                        <a:t>was  </a:t>
                      </a:r>
                      <a:r>
                        <a:rPr lang="en-ZA" sz="2800" dirty="0">
                          <a:effectLst/>
                          <a:latin typeface="Arial" panose="020B0604020202020204" pitchFamily="34" charset="0"/>
                          <a:ea typeface="Calibri" panose="020F0502020204030204" pitchFamily="34" charset="0"/>
                          <a:cs typeface="Arial" panose="020B0604020202020204" pitchFamily="34" charset="0"/>
                        </a:rPr>
                        <a:t>provided to DG’s appointed in the previous 3 months </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The newly appointed DGs session was scheduled for the 27th of March 2017. However, the session was postponed due to </a:t>
                      </a:r>
                      <a:r>
                        <a:rPr lang="en-ZA" sz="2800" dirty="0" smtClean="0">
                          <a:effectLst/>
                          <a:latin typeface="Arial" panose="020B0604020202020204" pitchFamily="34" charset="0"/>
                          <a:ea typeface="Calibri" panose="020F0502020204030204" pitchFamily="34" charset="0"/>
                          <a:cs typeface="Arial" panose="020B0604020202020204" pitchFamily="34" charset="0"/>
                        </a:rPr>
                        <a:t>lack</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of</a:t>
                      </a:r>
                      <a:r>
                        <a:rPr lang="en-ZA" sz="2800" dirty="0" smtClean="0">
                          <a:effectLst/>
                          <a:latin typeface="Arial" panose="020B0604020202020204" pitchFamily="34" charset="0"/>
                          <a:ea typeface="Calibri" panose="020F0502020204030204" pitchFamily="34" charset="0"/>
                          <a:cs typeface="Arial" panose="020B0604020202020204" pitchFamily="34" charset="0"/>
                        </a:rPr>
                        <a:t> </a:t>
                      </a:r>
                      <a:r>
                        <a:rPr lang="en-ZA" sz="2800" dirty="0">
                          <a:effectLst/>
                          <a:latin typeface="Arial" panose="020B0604020202020204" pitchFamily="34" charset="0"/>
                          <a:ea typeface="Calibri" panose="020F0502020204030204" pitchFamily="34" charset="0"/>
                          <a:cs typeface="Arial" panose="020B0604020202020204" pitchFamily="34" charset="0"/>
                        </a:rPr>
                        <a:t>confirmation</a:t>
                      </a:r>
                      <a:r>
                        <a:rPr lang="en-ZA" sz="2800" dirty="0" smtClean="0">
                          <a:effectLst/>
                          <a:latin typeface="Arial" panose="020B0604020202020204" pitchFamily="34" charset="0"/>
                          <a:ea typeface="Calibri" panose="020F0502020204030204" pitchFamily="34" charset="0"/>
                          <a:cs typeface="Arial" panose="020B0604020202020204" pitchFamily="34" charset="0"/>
                        </a:rPr>
                        <a:t>.</a:t>
                      </a:r>
                    </a:p>
                    <a:p>
                      <a:pPr algn="l">
                        <a:lnSpc>
                          <a:spcPct val="115000"/>
                        </a:lnSpc>
                        <a:spcAft>
                          <a:spcPts val="0"/>
                        </a:spcAft>
                      </a:pP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 capacity building workshop for national departments </a:t>
                      </a:r>
                      <a:r>
                        <a:rPr lang="en-ZA" sz="2800" dirty="0" smtClean="0">
                          <a:effectLst/>
                          <a:latin typeface="Arial" panose="020B0604020202020204" pitchFamily="34" charset="0"/>
                          <a:ea typeface="Calibri" panose="020F0502020204030204" pitchFamily="34" charset="0"/>
                          <a:cs typeface="Arial" panose="020B0604020202020204" pitchFamily="34" charset="0"/>
                        </a:rPr>
                        <a:t>was scheduled for 2 </a:t>
                      </a:r>
                      <a:r>
                        <a:rPr lang="en-ZA" sz="2800" dirty="0">
                          <a:effectLst/>
                          <a:latin typeface="Arial" panose="020B0604020202020204" pitchFamily="34" charset="0"/>
                          <a:ea typeface="Calibri" panose="020F0502020204030204" pitchFamily="34" charset="0"/>
                          <a:cs typeface="Arial" panose="020B0604020202020204" pitchFamily="34" charset="0"/>
                        </a:rPr>
                        <a:t>and 3 May </a:t>
                      </a:r>
                      <a:r>
                        <a:rPr lang="en-ZA" sz="2800" dirty="0" smtClean="0">
                          <a:effectLst/>
                          <a:latin typeface="Arial" panose="020B0604020202020204" pitchFamily="34" charset="0"/>
                          <a:ea typeface="Calibri" panose="020F0502020204030204" pitchFamily="34" charset="0"/>
                          <a:cs typeface="Arial" panose="020B0604020202020204" pitchFamily="34" charset="0"/>
                        </a:rPr>
                        <a:t>2017 but no</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confirmations were received.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46559085"/>
                  </a:ext>
                </a:extLst>
              </a:tr>
            </a:tbl>
          </a:graphicData>
        </a:graphic>
      </p:graphicFrame>
    </p:spTree>
    <p:extLst>
      <p:ext uri="{BB962C8B-B14F-4D97-AF65-F5344CB8AC3E}">
        <p14:creationId xmlns:p14="http://schemas.microsoft.com/office/powerpoint/2010/main" xmlns="" val="7041622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730255"/>
            <a:ext cx="15773400" cy="1231202"/>
          </a:xfrm>
        </p:spPr>
        <p:txBody>
          <a:bodyPr>
            <a:normAutofit/>
          </a:bodyPr>
          <a:lstStyle/>
          <a:p>
            <a:r>
              <a:rPr lang="en-ZA" sz="5600" b="1" dirty="0">
                <a:latin typeface="Arial" panose="020B0604020202020204" pitchFamily="34" charset="0"/>
                <a:cs typeface="Arial" panose="020B0604020202020204" pitchFamily="34" charset="0"/>
              </a:rPr>
              <a:t>Purpose </a:t>
            </a:r>
            <a:r>
              <a:rPr lang="en-ZA" sz="5600" b="1" dirty="0" smtClean="0">
                <a:latin typeface="Arial" panose="020B0604020202020204" pitchFamily="34" charset="0"/>
                <a:cs typeface="Arial" panose="020B0604020202020204" pitchFamily="34" charset="0"/>
              </a:rPr>
              <a:t>and Introduction</a:t>
            </a:r>
            <a:endParaRPr lang="en-ZA" sz="5600" dirty="0"/>
          </a:p>
        </p:txBody>
      </p:sp>
      <p:sp>
        <p:nvSpPr>
          <p:cNvPr id="3" name="Content Placeholder 2"/>
          <p:cNvSpPr>
            <a:spLocks noGrp="1"/>
          </p:cNvSpPr>
          <p:nvPr>
            <p:ph idx="1"/>
          </p:nvPr>
        </p:nvSpPr>
        <p:spPr>
          <a:xfrm>
            <a:off x="637309" y="1961457"/>
            <a:ext cx="23026255" cy="11391958"/>
          </a:xfrm>
        </p:spPr>
        <p:txBody>
          <a:bodyPr>
            <a:normAutofit fontScale="92500" lnSpcReduction="20000"/>
          </a:bodyPr>
          <a:lstStyle/>
          <a:p>
            <a:pPr algn="just">
              <a:lnSpc>
                <a:spcPct val="110000"/>
              </a:lnSpc>
            </a:pPr>
            <a:r>
              <a:rPr lang="en-US" sz="4000" dirty="0">
                <a:latin typeface="Arial" panose="020B0604020202020204" pitchFamily="34" charset="0"/>
                <a:cs typeface="Arial" panose="020B0604020202020204" pitchFamily="34" charset="0"/>
              </a:rPr>
              <a:t>The purpose of </a:t>
            </a:r>
            <a:r>
              <a:rPr lang="en-ZA" sz="4000" dirty="0">
                <a:latin typeface="Arial" panose="020B0604020202020204" pitchFamily="34" charset="0"/>
                <a:cs typeface="Arial" panose="020B0604020202020204" pitchFamily="34" charset="0"/>
              </a:rPr>
              <a:t>the presentation is </a:t>
            </a:r>
            <a:r>
              <a:rPr lang="en-ZA" sz="4000" dirty="0" smtClean="0">
                <a:latin typeface="Arial" panose="020B0604020202020204" pitchFamily="34" charset="0"/>
                <a:cs typeface="Arial" panose="020B0604020202020204" pitchFamily="34" charset="0"/>
              </a:rPr>
              <a:t>to brief the </a:t>
            </a:r>
            <a:r>
              <a:rPr lang="en-ZA" sz="4000" dirty="0">
                <a:latin typeface="Arial" panose="020B0604020202020204" pitchFamily="34" charset="0"/>
                <a:cs typeface="Arial" panose="020B0604020202020204" pitchFamily="34" charset="0"/>
              </a:rPr>
              <a:t>Portfolio Committee on DPME </a:t>
            </a:r>
            <a:r>
              <a:rPr lang="en-ZA" sz="4000" dirty="0" smtClean="0">
                <a:latin typeface="Arial" panose="020B0604020202020204" pitchFamily="34" charset="0"/>
                <a:cs typeface="Arial" panose="020B0604020202020204" pitchFamily="34" charset="0"/>
              </a:rPr>
              <a:t>Annual </a:t>
            </a:r>
            <a:r>
              <a:rPr lang="en-ZA" sz="4000" dirty="0">
                <a:latin typeface="Arial" panose="020B0604020202020204" pitchFamily="34" charset="0"/>
                <a:cs typeface="Arial" panose="020B0604020202020204" pitchFamily="34" charset="0"/>
              </a:rPr>
              <a:t>Report 2016/17 </a:t>
            </a:r>
          </a:p>
          <a:p>
            <a:pPr algn="just">
              <a:lnSpc>
                <a:spcPct val="110000"/>
              </a:lnSpc>
            </a:pPr>
            <a:r>
              <a:rPr lang="en-ZA" sz="4000" dirty="0" smtClean="0">
                <a:latin typeface="Arial" panose="020B0604020202020204" pitchFamily="34" charset="0"/>
                <a:cs typeface="Arial" panose="020B0604020202020204" pitchFamily="34" charset="0"/>
              </a:rPr>
              <a:t>It focuses on Audited Performance against </a:t>
            </a:r>
            <a:r>
              <a:rPr lang="en-ZA" sz="4000" dirty="0" smtClean="0"/>
              <a:t>planned </a:t>
            </a:r>
            <a:r>
              <a:rPr lang="en-ZA" sz="4000" dirty="0"/>
              <a:t>targets and budgets as published in the </a:t>
            </a:r>
            <a:r>
              <a:rPr lang="en-ZA" sz="4000" dirty="0" smtClean="0"/>
              <a:t>Strategic </a:t>
            </a:r>
            <a:r>
              <a:rPr lang="en-ZA" sz="4000" dirty="0"/>
              <a:t>P</a:t>
            </a:r>
            <a:r>
              <a:rPr lang="en-ZA" sz="4000" dirty="0" smtClean="0"/>
              <a:t>lan and </a:t>
            </a:r>
            <a:r>
              <a:rPr lang="en-ZA" sz="4000" dirty="0" smtClean="0">
                <a:latin typeface="Arial" panose="020B0604020202020204" pitchFamily="34" charset="0"/>
                <a:cs typeface="Arial" panose="020B0604020202020204" pitchFamily="34" charset="0"/>
              </a:rPr>
              <a:t>2016/17 APP</a:t>
            </a:r>
            <a:endParaRPr lang="en-ZA" sz="4000" dirty="0" smtClean="0"/>
          </a:p>
          <a:p>
            <a:pPr algn="just">
              <a:lnSpc>
                <a:spcPct val="110000"/>
              </a:lnSpc>
            </a:pPr>
            <a:r>
              <a:rPr lang="en-ZA" sz="4000" dirty="0" smtClean="0">
                <a:latin typeface="Arial" panose="020B0604020202020204" pitchFamily="34" charset="0"/>
                <a:cs typeface="Arial" panose="020B0604020202020204" pitchFamily="34" charset="0"/>
              </a:rPr>
              <a:t>The impact DPME seeks to make is to is </a:t>
            </a:r>
            <a:r>
              <a:rPr lang="en-ZA" sz="4000" dirty="0">
                <a:latin typeface="Arial" panose="020B0604020202020204" pitchFamily="34" charset="0"/>
                <a:cs typeface="Arial" panose="020B0604020202020204" pitchFamily="34" charset="0"/>
              </a:rPr>
              <a:t>to facilitate, influence and support effective planning, monitoring and evaluation of government programmes for service delivery and socio-economic transformation as outlined in the National Development Plan (NDP</a:t>
            </a:r>
            <a:r>
              <a:rPr lang="en-ZA" sz="4000" dirty="0" smtClean="0">
                <a:latin typeface="Arial" panose="020B0604020202020204" pitchFamily="34" charset="0"/>
                <a:cs typeface="Arial" panose="020B0604020202020204" pitchFamily="34" charset="0"/>
              </a:rPr>
              <a:t>)</a:t>
            </a:r>
          </a:p>
          <a:p>
            <a:pPr lvl="0" algn="just">
              <a:lnSpc>
                <a:spcPct val="110000"/>
              </a:lnSpc>
            </a:pPr>
            <a:r>
              <a:rPr lang="en-ZA" sz="4000" b="1" dirty="0">
                <a:latin typeface="Arial" panose="020B0604020202020204" pitchFamily="34" charset="0"/>
                <a:cs typeface="Arial" panose="020B0604020202020204" pitchFamily="34" charset="0"/>
              </a:rPr>
              <a:t>The work  entails : </a:t>
            </a:r>
            <a:endParaRPr lang="en-ZA" sz="4000" b="1" dirty="0" smtClean="0">
              <a:latin typeface="Arial" panose="020B0604020202020204" pitchFamily="34" charset="0"/>
              <a:cs typeface="Arial" panose="020B0604020202020204" pitchFamily="34" charset="0"/>
            </a:endParaRPr>
          </a:p>
          <a:p>
            <a:pPr lvl="1">
              <a:lnSpc>
                <a:spcPct val="110000"/>
              </a:lnSpc>
            </a:pPr>
            <a:r>
              <a:rPr lang="en-ZA" sz="4000" dirty="0">
                <a:latin typeface="Arial" panose="020B0604020202020204" pitchFamily="34" charset="0"/>
                <a:cs typeface="Arial" panose="020B0604020202020204" pitchFamily="34" charset="0"/>
              </a:rPr>
              <a:t>establishing systems, policies, guidelines, frameworks and processes for planning in government as a whole to influence the planning philosophy of the country. Currently the focus is on National and Provincial spheres of governments (and should be extended to municipal sphere);</a:t>
            </a:r>
          </a:p>
          <a:p>
            <a:pPr lvl="1">
              <a:lnSpc>
                <a:spcPct val="110000"/>
              </a:lnSpc>
            </a:pPr>
            <a:r>
              <a:rPr lang="en-ZA" sz="4000" dirty="0">
                <a:latin typeface="Arial" panose="020B0604020202020204" pitchFamily="34" charset="0"/>
                <a:cs typeface="Arial" panose="020B0604020202020204" pitchFamily="34" charset="0"/>
              </a:rPr>
              <a:t>developing requisite institutional capacity for planning (institutionalisation of planning across government); </a:t>
            </a:r>
          </a:p>
          <a:p>
            <a:pPr lvl="1">
              <a:lnSpc>
                <a:spcPct val="110000"/>
              </a:lnSpc>
            </a:pPr>
            <a:r>
              <a:rPr lang="en-ZA" sz="4000" dirty="0">
                <a:latin typeface="Arial" panose="020B0604020202020204" pitchFamily="34" charset="0"/>
                <a:cs typeface="Arial" panose="020B0604020202020204" pitchFamily="34" charset="0"/>
              </a:rPr>
              <a:t>developing evidence-based plans that draw on monitoring and evaluation and other data sources;</a:t>
            </a:r>
          </a:p>
          <a:p>
            <a:pPr lvl="1">
              <a:lnSpc>
                <a:spcPct val="110000"/>
              </a:lnSpc>
            </a:pPr>
            <a:r>
              <a:rPr lang="en-ZA" sz="4000" dirty="0">
                <a:latin typeface="Arial" panose="020B0604020202020204" pitchFamily="34" charset="0"/>
                <a:cs typeface="Arial" panose="020B0604020202020204" pitchFamily="34" charset="0"/>
              </a:rPr>
              <a:t>ensuring that planning sets the priorities that inform the allocation of resources though the Mandate Paper;</a:t>
            </a:r>
          </a:p>
          <a:p>
            <a:pPr lvl="1">
              <a:lnSpc>
                <a:spcPct val="110000"/>
              </a:lnSpc>
            </a:pPr>
            <a:r>
              <a:rPr lang="en-ZA" sz="4000" dirty="0">
                <a:latin typeface="Arial" panose="020B0604020202020204" pitchFamily="34" charset="0"/>
                <a:cs typeface="Arial" panose="020B0604020202020204" pitchFamily="34" charset="0"/>
              </a:rPr>
              <a:t>monitoring and evaluation of the implementation of the plans and reporting on progress being made; and </a:t>
            </a:r>
          </a:p>
          <a:p>
            <a:pPr lvl="1">
              <a:lnSpc>
                <a:spcPct val="110000"/>
              </a:lnSpc>
            </a:pPr>
            <a:r>
              <a:rPr lang="en-ZA" sz="4000" dirty="0">
                <a:latin typeface="Arial" panose="020B0604020202020204" pitchFamily="34" charset="0"/>
                <a:cs typeface="Arial" panose="020B0604020202020204" pitchFamily="34" charset="0"/>
              </a:rPr>
              <a:t>supporting interventions to unblock service delivery challenges </a:t>
            </a:r>
          </a:p>
          <a:p>
            <a:pPr lvl="2" algn="just">
              <a:lnSpc>
                <a:spcPct val="110000"/>
              </a:lnSpc>
            </a:pPr>
            <a:endParaRPr lang="en-ZA" sz="4000" dirty="0">
              <a:latin typeface="Arial" panose="020B0604020202020204" pitchFamily="34" charset="0"/>
              <a:cs typeface="Arial" panose="020B0604020202020204" pitchFamily="34" charset="0"/>
            </a:endParaRPr>
          </a:p>
          <a:p>
            <a:pPr algn="just">
              <a:lnSpc>
                <a:spcPct val="110000"/>
              </a:lnSpc>
            </a:pPr>
            <a:endParaRPr lang="en-ZA" sz="4000" dirty="0">
              <a:latin typeface="Arial" panose="020B0604020202020204" pitchFamily="34" charset="0"/>
              <a:cs typeface="Arial" panose="020B0604020202020204" pitchFamily="34" charset="0"/>
            </a:endParaRPr>
          </a:p>
          <a:p>
            <a:pPr algn="just">
              <a:lnSpc>
                <a:spcPct val="110000"/>
              </a:lnSpc>
            </a:pPr>
            <a:endParaRPr lang="en-ZA" sz="4000" dirty="0">
              <a:latin typeface="Arial" panose="020B0604020202020204" pitchFamily="34" charset="0"/>
              <a:cs typeface="Arial" panose="020B0604020202020204" pitchFamily="34" charset="0"/>
            </a:endParaRPr>
          </a:p>
          <a:p>
            <a:endParaRPr lang="en-ZA" dirty="0"/>
          </a:p>
          <a:p>
            <a:endParaRPr lang="en-ZA" dirty="0"/>
          </a:p>
        </p:txBody>
      </p:sp>
      <p:sp>
        <p:nvSpPr>
          <p:cNvPr id="5" name="Slide Number Placeholder 4"/>
          <p:cNvSpPr>
            <a:spLocks noGrp="1"/>
          </p:cNvSpPr>
          <p:nvPr>
            <p:ph type="sldNum" sz="quarter" idx="2"/>
          </p:nvPr>
        </p:nvSpPr>
        <p:spPr/>
        <p:txBody>
          <a:bodyPr/>
          <a:lstStyle/>
          <a:p>
            <a:fld id="{86CB4B4D-7CA3-9044-876B-883B54F8677D}" type="slidenum">
              <a:rPr lang="en-ZA" smtClean="0"/>
              <a:pPr/>
              <a:t>3</a:t>
            </a:fld>
            <a:endParaRPr lang="en-ZA" dirty="0"/>
          </a:p>
        </p:txBody>
      </p:sp>
    </p:spTree>
    <p:extLst>
      <p:ext uri="{BB962C8B-B14F-4D97-AF65-F5344CB8AC3E}">
        <p14:creationId xmlns:p14="http://schemas.microsoft.com/office/powerpoint/2010/main" xmlns="" val="88038147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71574"/>
            <a:ext cx="21031200" cy="2209801"/>
          </a:xfrm>
        </p:spPr>
        <p:txBody>
          <a:bodyPr>
            <a:normAutofit fontScale="90000"/>
          </a:bodyPr>
          <a:lstStyle/>
          <a:p>
            <a:r>
              <a:rPr lang="en-ZA" sz="6200" b="1" dirty="0">
                <a:latin typeface="Arial" panose="020B0604020202020204" pitchFamily="34" charset="0"/>
                <a:cs typeface="Arial" panose="020B0604020202020204" pitchFamily="34" charset="0"/>
              </a:rPr>
              <a:t>PROG. 4: National Planning</a:t>
            </a:r>
            <a:br>
              <a:rPr lang="en-ZA" sz="6200" b="1" dirty="0">
                <a:latin typeface="Arial" panose="020B0604020202020204" pitchFamily="34" charset="0"/>
                <a:cs typeface="Arial" panose="020B0604020202020204" pitchFamily="34" charset="0"/>
              </a:rPr>
            </a:br>
            <a:r>
              <a:rPr lang="en-ZA" sz="6200" b="1" dirty="0">
                <a:latin typeface="Arial" panose="020B0604020202020204" pitchFamily="34" charset="0"/>
                <a:cs typeface="Arial" panose="020B0604020202020204" pitchFamily="34" charset="0"/>
              </a:rPr>
              <a:t> </a:t>
            </a:r>
            <a:r>
              <a:rPr lang="en-ZA" sz="6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Performance (cumulative)</a:t>
            </a:r>
            <a:r>
              <a:rPr lang="en-ZA"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dirty="0"/>
          </a:p>
        </p:txBody>
      </p:sp>
      <p:sp>
        <p:nvSpPr>
          <p:cNvPr id="3" name="Content Placeholder 2"/>
          <p:cNvSpPr>
            <a:spLocks noGrp="1"/>
          </p:cNvSpPr>
          <p:nvPr>
            <p:ph sz="half" idx="1"/>
          </p:nvPr>
        </p:nvSpPr>
        <p:spPr>
          <a:xfrm>
            <a:off x="1085850" y="3381376"/>
            <a:ext cx="8143875" cy="9131738"/>
          </a:xfrm>
        </p:spPr>
        <p:style>
          <a:lnRef idx="1">
            <a:schemeClr val="accent4"/>
          </a:lnRef>
          <a:fillRef idx="2">
            <a:schemeClr val="accent4"/>
          </a:fillRef>
          <a:effectRef idx="1">
            <a:schemeClr val="accent4"/>
          </a:effectRef>
          <a:fontRef idx="minor">
            <a:schemeClr val="dk1"/>
          </a:fontRef>
        </p:style>
        <p:txBody>
          <a:bodyPr/>
          <a:lstStyle/>
          <a:p>
            <a:pPr>
              <a:buFont typeface="Wingdings" panose="05000000000000000000" pitchFamily="2" charset="2"/>
              <a:buChar char="§"/>
            </a:pPr>
            <a:r>
              <a:rPr lang="en-ZA" sz="3200" b="1" dirty="0">
                <a:latin typeface="Arial" panose="020B0604020202020204" pitchFamily="34" charset="0"/>
                <a:cs typeface="Arial" panose="020B0604020202020204" pitchFamily="34" charset="0"/>
              </a:rPr>
              <a:t>8 of 9 targets were either  achieved or exceeded</a:t>
            </a:r>
          </a:p>
          <a:p>
            <a:pPr>
              <a:buFont typeface="Wingdings" panose="05000000000000000000" pitchFamily="2" charset="2"/>
              <a:buChar char="§"/>
            </a:pPr>
            <a:endParaRPr lang="en-ZA" sz="32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sz="3200" b="1" dirty="0">
                <a:solidFill>
                  <a:schemeClr val="tx1"/>
                </a:solidFill>
                <a:latin typeface="Arial" panose="020B0604020202020204" pitchFamily="34" charset="0"/>
                <a:cs typeface="Arial" panose="020B0604020202020204" pitchFamily="34" charset="0"/>
              </a:rPr>
              <a:t>One target partially </a:t>
            </a:r>
            <a:r>
              <a:rPr lang="en-ZA" sz="3200" b="1" dirty="0" smtClean="0">
                <a:solidFill>
                  <a:schemeClr val="tx1"/>
                </a:solidFill>
                <a:latin typeface="Arial" panose="020B0604020202020204" pitchFamily="34" charset="0"/>
                <a:cs typeface="Arial" panose="020B0604020202020204" pitchFamily="34" charset="0"/>
              </a:rPr>
              <a:t>achieved is </a:t>
            </a:r>
          </a:p>
          <a:p>
            <a:pPr lvl="1">
              <a:lnSpc>
                <a:spcPct val="100000"/>
              </a:lnSpc>
            </a:pPr>
            <a:r>
              <a:rPr lang="en-ZA" sz="3200" dirty="0" smtClean="0">
                <a:solidFill>
                  <a:schemeClr val="tx1"/>
                </a:solidFill>
                <a:latin typeface="Arial" panose="020B0604020202020204" pitchFamily="34" charset="0"/>
                <a:cs typeface="Arial" panose="020B0604020202020204" pitchFamily="34" charset="0"/>
              </a:rPr>
              <a:t>Annual </a:t>
            </a:r>
            <a:r>
              <a:rPr lang="en-ZA" sz="3200" dirty="0">
                <a:solidFill>
                  <a:schemeClr val="tx1"/>
                </a:solidFill>
                <a:latin typeface="Arial" panose="020B0604020202020204" pitchFamily="34" charset="0"/>
                <a:cs typeface="Arial" panose="020B0604020202020204" pitchFamily="34" charset="0"/>
              </a:rPr>
              <a:t>Report on NPC and its stakeholder engagements. The report was produced after the target date of 31 April 2017.  </a:t>
            </a:r>
          </a:p>
          <a:p>
            <a:endParaRPr lang="en-ZA" dirty="0" smtClean="0"/>
          </a:p>
          <a:p>
            <a:pPr lvl="1"/>
            <a:endParaRPr lang="en-ZA" dirty="0"/>
          </a:p>
        </p:txBody>
      </p:sp>
      <p:sp>
        <p:nvSpPr>
          <p:cNvPr id="4" name="Slide Number Placeholder 3"/>
          <p:cNvSpPr>
            <a:spLocks noGrp="1"/>
          </p:cNvSpPr>
          <p:nvPr>
            <p:ph type="sldNum" sz="quarter" idx="12"/>
          </p:nvPr>
        </p:nvSpPr>
        <p:spPr/>
        <p:txBody>
          <a:bodyPr/>
          <a:lstStyle/>
          <a:p>
            <a:fld id="{62AAA1A3-262B-4979-8C18-306C3DA11E9E}" type="slidenum">
              <a:rPr lang="en-ZA" smtClean="0"/>
              <a:pPr/>
              <a:t>30</a:t>
            </a:fld>
            <a:endParaRPr lang="en-ZA" dirty="0"/>
          </a:p>
        </p:txBody>
      </p:sp>
      <p:sp>
        <p:nvSpPr>
          <p:cNvPr id="5" name="Title 1"/>
          <p:cNvSpPr txBox="1">
            <a:spLocks/>
          </p:cNvSpPr>
          <p:nvPr/>
        </p:nvSpPr>
        <p:spPr>
          <a:xfrm>
            <a:off x="3407024" y="521296"/>
            <a:ext cx="17713968" cy="2016224"/>
          </a:xfrm>
          <a:prstGeom prst="rect">
            <a:avLst/>
          </a:prstGeom>
        </p:spPr>
        <p:txBody>
          <a:bodyPr anchor="ctr">
            <a:noAutofit/>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endParaRPr lang="en-ZA"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1432046"/>
              </p:ext>
            </p:extLst>
          </p:nvPr>
        </p:nvGraphicFramePr>
        <p:xfrm>
          <a:off x="9886951" y="3381376"/>
          <a:ext cx="11234041" cy="9131737"/>
        </p:xfrm>
        <a:graphic>
          <a:graphicData uri="http://schemas.openxmlformats.org/drawingml/2006/table">
            <a:tbl>
              <a:tblPr firstRow="1" bandRow="1">
                <a:tableStyleId>{21E4AEA4-8DFA-4A89-87EB-49C32662AFE0}</a:tableStyleId>
              </a:tblPr>
              <a:tblGrid>
                <a:gridCol w="4886324">
                  <a:extLst>
                    <a:ext uri="{9D8B030D-6E8A-4147-A177-3AD203B41FA5}">
                      <a16:colId xmlns:a16="http://schemas.microsoft.com/office/drawing/2014/main" xmlns="" val="20000"/>
                    </a:ext>
                  </a:extLst>
                </a:gridCol>
                <a:gridCol w="2709608">
                  <a:extLst>
                    <a:ext uri="{9D8B030D-6E8A-4147-A177-3AD203B41FA5}">
                      <a16:colId xmlns:a16="http://schemas.microsoft.com/office/drawing/2014/main" xmlns="" val="20001"/>
                    </a:ext>
                  </a:extLst>
                </a:gridCol>
                <a:gridCol w="3638109">
                  <a:extLst>
                    <a:ext uri="{9D8B030D-6E8A-4147-A177-3AD203B41FA5}">
                      <a16:colId xmlns:a16="http://schemas.microsoft.com/office/drawing/2014/main" xmlns="" val="20002"/>
                    </a:ext>
                  </a:extLst>
                </a:gridCol>
              </a:tblGrid>
              <a:tr h="136529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status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ctr"/>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880" marR="182880" marT="91440" marB="91440"/>
                </a:tc>
                <a:tc>
                  <a:txBody>
                    <a:bodyPr/>
                    <a:lstStyle/>
                    <a:p>
                      <a:pPr algn="ctr"/>
                      <a:r>
                        <a:rPr lang="en-ZA" sz="3600" dirty="0" smtClean="0">
                          <a:latin typeface="Arial" panose="020B0604020202020204" pitchFamily="34" charset="0"/>
                          <a:cs typeface="Arial" panose="020B0604020202020204" pitchFamily="34" charset="0"/>
                        </a:rPr>
                        <a:t>Percentage achievement</a:t>
                      </a:r>
                      <a:endParaRPr lang="en-ZA" sz="3600" b="1" dirty="0">
                        <a:latin typeface="Arial" panose="020B0604020202020204" pitchFamily="34" charset="0"/>
                        <a:cs typeface="Arial" panose="020B0604020202020204" pitchFamily="34" charset="0"/>
                      </a:endParaRPr>
                    </a:p>
                  </a:txBody>
                  <a:tcPr marL="182880" marR="182880" marT="91440" marB="91440"/>
                </a:tc>
                <a:extLst>
                  <a:ext uri="{0D108BD9-81ED-4DB2-BD59-A6C34878D82A}">
                    <a16:rowId xmlns:a16="http://schemas.microsoft.com/office/drawing/2014/main" xmlns="" val="10000"/>
                  </a:ext>
                </a:extLst>
              </a:tr>
              <a:tr h="1199469">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r>
                        <a:rPr lang="en-ZA" sz="36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latinLnBrk="0" hangingPunct="1"/>
                      <a:r>
                        <a:rPr lang="en-ZA" sz="3600" b="0"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100</a:t>
                      </a:r>
                      <a:r>
                        <a:rPr lang="en-ZA" sz="3600" b="0" kern="1200" baseline="0" dirty="0" smtClean="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endParaRPr lang="en-ZA" sz="3600" b="0" kern="1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extLst>
                  <a:ext uri="{0D108BD9-81ED-4DB2-BD59-A6C34878D82A}">
                    <a16:rowId xmlns:a16="http://schemas.microsoft.com/office/drawing/2014/main" xmlns="" val="10001"/>
                  </a:ext>
                </a:extLst>
              </a:tr>
              <a:tr h="1199469">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Targets</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Exceeded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r>
                        <a:rPr lang="en-ZA" sz="36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22.22</a:t>
                      </a:r>
                      <a:endParaRPr lang="en-ZA" sz="36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2"/>
                  </a:ext>
                </a:extLst>
              </a:tr>
              <a:tr h="10428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 Achieved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r>
                        <a:rPr lang="en-ZA" sz="36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66.67</a:t>
                      </a:r>
                      <a:endParaRPr lang="en-ZA" sz="36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3"/>
                  </a:ext>
                </a:extLst>
              </a:tr>
              <a:tr h="14300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Partially Achieved </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r>
                        <a:rPr lang="en-ZA" sz="36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fontAlgn="b" latinLnBrk="0" hangingPunct="1"/>
                      <a:r>
                        <a:rPr lang="en-ZA" sz="360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11.11</a:t>
                      </a:r>
                      <a:endParaRPr lang="en-ZA" sz="36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4"/>
                  </a:ext>
                </a:extLst>
              </a:tr>
              <a:tr h="13844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Targets</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Achieved</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r>
                        <a:rPr lang="en-ZA" sz="36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fontAlgn="b" latinLnBrk="0" hangingPunct="1"/>
                      <a:r>
                        <a:rPr lang="en-ZA" sz="36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0</a:t>
                      </a:r>
                    </a:p>
                  </a:txBody>
                  <a:tcPr marL="0" marR="0" marT="0" marB="0"/>
                </a:tc>
                <a:extLst>
                  <a:ext uri="{0D108BD9-81ED-4DB2-BD59-A6C34878D82A}">
                    <a16:rowId xmlns:a16="http://schemas.microsoft.com/office/drawing/2014/main" xmlns="" val="10006"/>
                  </a:ext>
                </a:extLst>
              </a:tr>
              <a:tr h="1510126">
                <a:tc>
                  <a:txBody>
                    <a:bodyPr/>
                    <a:lstStyle/>
                    <a:p>
                      <a:pPr algn="l"/>
                      <a:r>
                        <a:rPr lang="en-ZA" sz="3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achievement</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algn="ctr" defTabSz="685800" rtl="0" eaLnBrk="1" latinLnBrk="0" hangingPunct="1"/>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tc>
                  <a:txBody>
                    <a:bodyPr/>
                    <a:lstStyle/>
                    <a:p>
                      <a:pPr marL="0" algn="ctr" defTabSz="685800" rtl="0" eaLnBrk="1" latinLnBrk="0" hangingPunct="1"/>
                      <a:r>
                        <a:rPr lang="en-ZA" sz="3600" b="0" kern="1200" dirty="0" smtClean="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89%</a:t>
                      </a:r>
                      <a:endParaRPr lang="en-ZA" sz="3600" b="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2928" marR="182928" marT="91480" marB="91480"/>
                </a:tc>
                <a:extLst>
                  <a:ext uri="{0D108BD9-81ED-4DB2-BD59-A6C34878D82A}">
                    <a16:rowId xmlns:a16="http://schemas.microsoft.com/office/drawing/2014/main" xmlns="" val="1026201861"/>
                  </a:ext>
                </a:extLst>
              </a:tr>
            </a:tbl>
          </a:graphicData>
        </a:graphic>
      </p:graphicFrame>
      <p:sp>
        <p:nvSpPr>
          <p:cNvPr id="8" name="Footer Placeholder 7"/>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2561529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1/4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31</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103180389"/>
              </p:ext>
            </p:extLst>
          </p:nvPr>
        </p:nvGraphicFramePr>
        <p:xfrm>
          <a:off x="471055" y="1619680"/>
          <a:ext cx="23560521" cy="11768538"/>
        </p:xfrm>
        <a:graphic>
          <a:graphicData uri="http://schemas.openxmlformats.org/drawingml/2006/table">
            <a:tbl>
              <a:tblPr firstRow="1" bandRow="1">
                <a:tableStyleId>{5DA37D80-6434-44D0-A028-1B22A696006F}</a:tableStyleId>
              </a:tblPr>
              <a:tblGrid>
                <a:gridCol w="4712104">
                  <a:extLst>
                    <a:ext uri="{9D8B030D-6E8A-4147-A177-3AD203B41FA5}">
                      <a16:colId xmlns:a16="http://schemas.microsoft.com/office/drawing/2014/main" xmlns="" val="3198516848"/>
                    </a:ext>
                  </a:extLst>
                </a:gridCol>
                <a:gridCol w="4674763">
                  <a:extLst>
                    <a:ext uri="{9D8B030D-6E8A-4147-A177-3AD203B41FA5}">
                      <a16:colId xmlns:a16="http://schemas.microsoft.com/office/drawing/2014/main" xmlns="" val="2921058757"/>
                    </a:ext>
                  </a:extLst>
                </a:gridCol>
                <a:gridCol w="6897096">
                  <a:extLst>
                    <a:ext uri="{9D8B030D-6E8A-4147-A177-3AD203B41FA5}">
                      <a16:colId xmlns:a16="http://schemas.microsoft.com/office/drawing/2014/main" xmlns="" val="2413601088"/>
                    </a:ext>
                  </a:extLst>
                </a:gridCol>
                <a:gridCol w="3342645">
                  <a:extLst>
                    <a:ext uri="{9D8B030D-6E8A-4147-A177-3AD203B41FA5}">
                      <a16:colId xmlns:a16="http://schemas.microsoft.com/office/drawing/2014/main" xmlns="" val="3889916061"/>
                    </a:ext>
                  </a:extLst>
                </a:gridCol>
                <a:gridCol w="3933913">
                  <a:extLst>
                    <a:ext uri="{9D8B030D-6E8A-4147-A177-3AD203B41FA5}">
                      <a16:colId xmlns:a16="http://schemas.microsoft.com/office/drawing/2014/main" xmlns="" val="2607742503"/>
                    </a:ext>
                  </a:extLst>
                </a:gridCol>
              </a:tblGrid>
              <a:tr h="1991696">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4172833">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Number of research projects commissioned or undertaken as requested by NPC</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3 research projects commissioned / commenced by end of financial year </a:t>
                      </a: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 </a:t>
                      </a:r>
                      <a:endParaRPr lang="en-ZA" sz="2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Income Dynamic studies  (NIDs) wave 4 results produced by end of financial year</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Exceeded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5 research projects were commissioned/commenced by the end of financial year </a:t>
                      </a:r>
                      <a:endParaRPr lang="en-ZA" sz="2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Income </a:t>
                      </a:r>
                      <a:r>
                        <a:rPr lang="en-ZA" sz="2800" dirty="0">
                          <a:effectLst/>
                          <a:latin typeface="Arial" panose="020B0604020202020204" pitchFamily="34" charset="0"/>
                          <a:ea typeface="Calibri" panose="020F0502020204030204" pitchFamily="34" charset="0"/>
                          <a:cs typeface="Arial" panose="020B0604020202020204" pitchFamily="34" charset="0"/>
                        </a:rPr>
                        <a:t>Dynamic studies  (NIDs) wave 4 results were produced by end of financial year</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1 more research conducted than planned</a:t>
                      </a:r>
                    </a:p>
                  </a:txBody>
                  <a:tcPr marL="68580" marR="68580" marT="0" marB="0"/>
                </a:tc>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More request were made  than planned  </a:t>
                      </a:r>
                    </a:p>
                  </a:txBody>
                  <a:tcPr marL="68580" marR="68580" marT="0" marB="0"/>
                </a:tc>
                <a:extLst>
                  <a:ext uri="{0D108BD9-81ED-4DB2-BD59-A6C34878D82A}">
                    <a16:rowId xmlns:a16="http://schemas.microsoft.com/office/drawing/2014/main" xmlns="" val="125512453"/>
                  </a:ext>
                </a:extLst>
              </a:tr>
              <a:tr h="2349034">
                <a:tc>
                  <a:txBody>
                    <a:bodyPr/>
                    <a:lstStyle/>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Alignment of budgets with key national priorities as set out in the NDP and MTSF</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Participation in the budget review and planning prioritization for key government </a:t>
                      </a:r>
                      <a:r>
                        <a:rPr lang="en-ZA" sz="2800" dirty="0" smtClean="0">
                          <a:effectLst/>
                          <a:latin typeface="Arial" panose="020B0604020202020204" pitchFamily="34" charset="0"/>
                          <a:ea typeface="Calibri" panose="020F0502020204030204" pitchFamily="34" charset="0"/>
                          <a:cs typeface="Arial" panose="020B0604020202020204" pitchFamily="34" charset="0"/>
                        </a:rPr>
                        <a:t>departments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Participation in the budget review and planning prioritization for key government departments was conducted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211074382"/>
                  </a:ext>
                </a:extLst>
              </a:tr>
              <a:tr h="3011256">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Annual Report detailing the activities of the NPC and stakeholder engagement on the NDP</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Produce Annual Report on stakeholder engagements and the work of the NPC on the NDP and submit to the NPC  by end of March 2017</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Partially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Annual Report on stakeholder engagements and the work of the NPC was produced and submitted on the 3</a:t>
                      </a:r>
                      <a:r>
                        <a:rPr lang="en-ZA" sz="2800" baseline="30000" dirty="0">
                          <a:effectLst/>
                          <a:latin typeface="Arial" panose="020B0604020202020204" pitchFamily="34" charset="0"/>
                          <a:ea typeface="Calibri" panose="020F0502020204030204" pitchFamily="34" charset="0"/>
                          <a:cs typeface="Arial" panose="020B0604020202020204" pitchFamily="34" charset="0"/>
                        </a:rPr>
                        <a:t>rd</a:t>
                      </a:r>
                      <a:r>
                        <a:rPr lang="en-ZA" sz="2800" dirty="0">
                          <a:effectLst/>
                          <a:latin typeface="Arial" panose="020B0604020202020204" pitchFamily="34" charset="0"/>
                          <a:ea typeface="Calibri" panose="020F0502020204030204" pitchFamily="34" charset="0"/>
                          <a:cs typeface="Arial" panose="020B0604020202020204" pitchFamily="34" charset="0"/>
                        </a:rPr>
                        <a:t> April 2017</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Report </a:t>
                      </a:r>
                      <a:r>
                        <a:rPr lang="en-ZA" sz="2800" dirty="0" smtClean="0">
                          <a:effectLst/>
                          <a:latin typeface="Arial" panose="020B0604020202020204" pitchFamily="34" charset="0"/>
                          <a:ea typeface="Calibri" panose="020F0502020204030204" pitchFamily="34" charset="0"/>
                          <a:cs typeface="Arial" panose="020B0604020202020204" pitchFamily="34" charset="0"/>
                        </a:rPr>
                        <a:t>was not</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submitted to the NPC</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The meeting on which the report was supposed to be tabled was postponed </a:t>
                      </a:r>
                    </a:p>
                  </a:txBody>
                  <a:tcPr marL="68580" marR="68580" marT="0" marB="0"/>
                </a:tc>
                <a:extLst>
                  <a:ext uri="{0D108BD9-81ED-4DB2-BD59-A6C34878D82A}">
                    <a16:rowId xmlns:a16="http://schemas.microsoft.com/office/drawing/2014/main" xmlns="" val="3820405171"/>
                  </a:ext>
                </a:extLst>
              </a:tr>
            </a:tbl>
          </a:graphicData>
        </a:graphic>
      </p:graphicFrame>
    </p:spTree>
    <p:extLst>
      <p:ext uri="{BB962C8B-B14F-4D97-AF65-F5344CB8AC3E}">
        <p14:creationId xmlns:p14="http://schemas.microsoft.com/office/powerpoint/2010/main" xmlns="" val="24632863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2/4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32</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223982594"/>
              </p:ext>
            </p:extLst>
          </p:nvPr>
        </p:nvGraphicFramePr>
        <p:xfrm>
          <a:off x="471056" y="1817836"/>
          <a:ext cx="23503369" cy="11535578"/>
        </p:xfrm>
        <a:graphic>
          <a:graphicData uri="http://schemas.openxmlformats.org/drawingml/2006/table">
            <a:tbl>
              <a:tblPr firstRow="1" bandRow="1">
                <a:tableStyleId>{5DA37D80-6434-44D0-A028-1B22A696006F}</a:tableStyleId>
              </a:tblPr>
              <a:tblGrid>
                <a:gridCol w="4700674">
                  <a:extLst>
                    <a:ext uri="{9D8B030D-6E8A-4147-A177-3AD203B41FA5}">
                      <a16:colId xmlns:a16="http://schemas.microsoft.com/office/drawing/2014/main" xmlns="" val="3198516848"/>
                    </a:ext>
                  </a:extLst>
                </a:gridCol>
                <a:gridCol w="4663423">
                  <a:extLst>
                    <a:ext uri="{9D8B030D-6E8A-4147-A177-3AD203B41FA5}">
                      <a16:colId xmlns:a16="http://schemas.microsoft.com/office/drawing/2014/main" xmlns="" val="2921058757"/>
                    </a:ext>
                  </a:extLst>
                </a:gridCol>
                <a:gridCol w="6205067">
                  <a:extLst>
                    <a:ext uri="{9D8B030D-6E8A-4147-A177-3AD203B41FA5}">
                      <a16:colId xmlns:a16="http://schemas.microsoft.com/office/drawing/2014/main" xmlns="" val="2413601088"/>
                    </a:ext>
                  </a:extLst>
                </a:gridCol>
                <a:gridCol w="4009835">
                  <a:extLst>
                    <a:ext uri="{9D8B030D-6E8A-4147-A177-3AD203B41FA5}">
                      <a16:colId xmlns:a16="http://schemas.microsoft.com/office/drawing/2014/main" xmlns="" val="3889916061"/>
                    </a:ext>
                  </a:extLst>
                </a:gridCol>
                <a:gridCol w="3924370">
                  <a:extLst>
                    <a:ext uri="{9D8B030D-6E8A-4147-A177-3AD203B41FA5}">
                      <a16:colId xmlns:a16="http://schemas.microsoft.com/office/drawing/2014/main" xmlns="" val="2607742503"/>
                    </a:ext>
                  </a:extLst>
                </a:gridCol>
              </a:tblGrid>
              <a:tr h="1614952">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4881357">
                <a:tc>
                  <a:txBody>
                    <a:bodyPr/>
                    <a:lstStyle/>
                    <a:p>
                      <a:pPr algn="l">
                        <a:lnSpc>
                          <a:spcPct val="115000"/>
                        </a:lnSpc>
                        <a:spcAft>
                          <a:spcPts val="0"/>
                        </a:spcAft>
                      </a:pPr>
                      <a:r>
                        <a:rPr lang="en-GB" sz="2800" dirty="0">
                          <a:effectLst/>
                          <a:latin typeface="Arial" panose="020B0604020202020204" pitchFamily="34" charset="0"/>
                          <a:ea typeface="Calibri" panose="020F0502020204030204" pitchFamily="34" charset="0"/>
                          <a:cs typeface="Arial" panose="020B0604020202020204" pitchFamily="34" charset="0"/>
                        </a:rPr>
                        <a:t>Approaches to institutionalization of long term planning in government.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Consultation with government departments on a discussion document on approaches to institutionalisation of long term planning incorporating framework for spatial planning </a:t>
                      </a:r>
                    </a:p>
                  </a:txBody>
                  <a:tcPr marL="68580" marR="68580" marT="0" marB="0"/>
                </a:tc>
                <a:tc>
                  <a:txBody>
                    <a:bodyPr/>
                    <a:lstStyle/>
                    <a:p>
                      <a:pPr algn="l">
                        <a:lnSpc>
                          <a:spcPct val="115000"/>
                        </a:lnSpc>
                        <a:spcAft>
                          <a:spcPts val="1000"/>
                        </a:spcAft>
                      </a:pPr>
                      <a:r>
                        <a:rPr lang="en-US" sz="28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a:effectLst/>
                          <a:latin typeface="Arial" panose="020B0604020202020204" pitchFamily="34" charset="0"/>
                          <a:ea typeface="Calibri" panose="020F0502020204030204" pitchFamily="34" charset="0"/>
                          <a:cs typeface="Arial" panose="020B0604020202020204" pitchFamily="34" charset="0"/>
                        </a:rPr>
                        <a:t>Consultation with six government institutions  on a discussion document on approaches to institutionalisation of long term planning incorporating framework for spatial planning was conducted</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124203446"/>
                  </a:ext>
                </a:extLst>
              </a:tr>
              <a:tr h="1988421">
                <a:tc>
                  <a:txBody>
                    <a:bodyPr/>
                    <a:lstStyle/>
                    <a:p>
                      <a:pPr algn="l">
                        <a:lnSpc>
                          <a:spcPct val="115000"/>
                        </a:lnSpc>
                        <a:spcAft>
                          <a:spcPts val="1000"/>
                        </a:spcAft>
                      </a:pPr>
                      <a:r>
                        <a:rPr lang="en-ZA" sz="2800" b="0" i="0" u="none" strike="noStrike" cap="none" spc="0" baseline="0" dirty="0" smtClean="0">
                          <a:ln>
                            <a:noFill/>
                          </a:ln>
                          <a:solidFill>
                            <a:schemeClr val="tx1"/>
                          </a:solidFill>
                          <a:effectLst/>
                          <a:uFillTx/>
                          <a:latin typeface="+mn-lt"/>
                          <a:ea typeface="+mn-ea"/>
                          <a:cs typeface="+mn-cs"/>
                          <a:sym typeface="Calibri"/>
                        </a:rPr>
                        <a:t>Draft framework for medium term planning (APP and Strategic Plans)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Draft framework for medium term planning for APP and Strategic Plans completed</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2800" b="1" dirty="0" smtClean="0">
                          <a:effectLst/>
                          <a:latin typeface="Arial" panose="020B0604020202020204" pitchFamily="34" charset="0"/>
                          <a:ea typeface="Calibri" panose="020F0502020204030204" pitchFamily="34" charset="0"/>
                          <a:cs typeface="Arial" panose="020B0604020202020204" pitchFamily="34" charset="0"/>
                        </a:rPr>
                        <a:t>Target Achieved</a:t>
                      </a:r>
                      <a:endParaRPr lang="en-ZA" sz="2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ZA" sz="2800" dirty="0" smtClean="0">
                          <a:effectLst/>
                          <a:latin typeface="Arial" panose="020B0604020202020204" pitchFamily="34" charset="0"/>
                          <a:ea typeface="Calibri" panose="020F0502020204030204" pitchFamily="34" charset="0"/>
                          <a:cs typeface="Arial" panose="020B0604020202020204" pitchFamily="34" charset="0"/>
                        </a:rPr>
                        <a:t>Draft APP</a:t>
                      </a:r>
                      <a:r>
                        <a:rPr lang="en-ZA" sz="2800" baseline="0" dirty="0" smtClean="0">
                          <a:effectLst/>
                          <a:latin typeface="Arial" panose="020B0604020202020204" pitchFamily="34" charset="0"/>
                          <a:ea typeface="Calibri" panose="020F0502020204030204" pitchFamily="34" charset="0"/>
                          <a:cs typeface="Arial" panose="020B0604020202020204" pitchFamily="34" charset="0"/>
                        </a:rPr>
                        <a:t> and Strategic Plan </a:t>
                      </a:r>
                      <a:r>
                        <a:rPr lang="en-ZA" sz="2800" dirty="0" smtClean="0">
                          <a:effectLst/>
                          <a:latin typeface="Arial" panose="020B0604020202020204" pitchFamily="34" charset="0"/>
                          <a:ea typeface="Calibri" panose="020F0502020204030204" pitchFamily="34" charset="0"/>
                          <a:cs typeface="Arial" panose="020B0604020202020204" pitchFamily="34" charset="0"/>
                        </a:rPr>
                        <a:t>framework was completed</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l">
                        <a:lnSpc>
                          <a:spcPct val="115000"/>
                        </a:lnSpc>
                        <a:spcAft>
                          <a:spcPts val="0"/>
                        </a:spcAft>
                      </a:pPr>
                      <a:r>
                        <a:rPr lang="en-ZA" sz="2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125512453"/>
                  </a:ext>
                </a:extLst>
              </a:tr>
              <a:tr h="3050848">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assessment reports on the second draft APP provided to national departments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 39 assessment reports by 31 January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Exceeded</a:t>
                      </a: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44 Assessment reports were sent to national departments on 31 January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Exceeded by 5</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Additional </a:t>
                      </a:r>
                      <a:r>
                        <a:rPr lang="en-ZA" sz="28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5 departments </a:t>
                      </a: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submitted their plans to DPME for assessments than planned</a:t>
                      </a:r>
                    </a:p>
                  </a:txBody>
                  <a:tcPr marL="68580" marR="68580" marT="0" marB="0"/>
                </a:tc>
                <a:extLst>
                  <a:ext uri="{0D108BD9-81ED-4DB2-BD59-A6C34878D82A}">
                    <a16:rowId xmlns:a16="http://schemas.microsoft.com/office/drawing/2014/main" xmlns="" val="211074382"/>
                  </a:ext>
                </a:extLst>
              </a:tr>
            </a:tbl>
          </a:graphicData>
        </a:graphic>
      </p:graphicFrame>
    </p:spTree>
    <p:extLst>
      <p:ext uri="{BB962C8B-B14F-4D97-AF65-F5344CB8AC3E}">
        <p14:creationId xmlns:p14="http://schemas.microsoft.com/office/powerpoint/2010/main" xmlns="" val="35585220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3/4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33</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374378409"/>
              </p:ext>
            </p:extLst>
          </p:nvPr>
        </p:nvGraphicFramePr>
        <p:xfrm>
          <a:off x="471055" y="2672688"/>
          <a:ext cx="23531946" cy="10471812"/>
        </p:xfrm>
        <a:graphic>
          <a:graphicData uri="http://schemas.openxmlformats.org/drawingml/2006/table">
            <a:tbl>
              <a:tblPr firstRow="1" bandRow="1">
                <a:tableStyleId>{5DA37D80-6434-44D0-A028-1B22A696006F}</a:tableStyleId>
              </a:tblPr>
              <a:tblGrid>
                <a:gridCol w="4706389">
                  <a:extLst>
                    <a:ext uri="{9D8B030D-6E8A-4147-A177-3AD203B41FA5}">
                      <a16:colId xmlns:a16="http://schemas.microsoft.com/office/drawing/2014/main" xmlns="" val="3198516848"/>
                    </a:ext>
                  </a:extLst>
                </a:gridCol>
                <a:gridCol w="4669093">
                  <a:extLst>
                    <a:ext uri="{9D8B030D-6E8A-4147-A177-3AD203B41FA5}">
                      <a16:colId xmlns:a16="http://schemas.microsoft.com/office/drawing/2014/main" xmlns="" val="2921058757"/>
                    </a:ext>
                  </a:extLst>
                </a:gridCol>
                <a:gridCol w="7441338">
                  <a:extLst>
                    <a:ext uri="{9D8B030D-6E8A-4147-A177-3AD203B41FA5}">
                      <a16:colId xmlns:a16="http://schemas.microsoft.com/office/drawing/2014/main" xmlns="" val="2413601088"/>
                    </a:ext>
                  </a:extLst>
                </a:gridCol>
                <a:gridCol w="2785984">
                  <a:extLst>
                    <a:ext uri="{9D8B030D-6E8A-4147-A177-3AD203B41FA5}">
                      <a16:colId xmlns:a16="http://schemas.microsoft.com/office/drawing/2014/main" xmlns="" val="3889916061"/>
                    </a:ext>
                  </a:extLst>
                </a:gridCol>
                <a:gridCol w="3929142">
                  <a:extLst>
                    <a:ext uri="{9D8B030D-6E8A-4147-A177-3AD203B41FA5}">
                      <a16:colId xmlns:a16="http://schemas.microsoft.com/office/drawing/2014/main" xmlns="" val="2607742503"/>
                    </a:ext>
                  </a:extLst>
                </a:gridCol>
              </a:tblGrid>
              <a:tr h="2748873">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436092">
                <a:tc>
                  <a:txBody>
                    <a:bodyPr/>
                    <a:lstStyle/>
                    <a:p>
                      <a:pPr marL="0" marR="0" indent="0" algn="l" defTabSz="1828800" rtl="0" latinLnBrk="0">
                        <a:lnSpc>
                          <a:spcPct val="100000"/>
                        </a:lnSpc>
                        <a:spcBef>
                          <a:spcPts val="0"/>
                        </a:spcBef>
                        <a:spcAft>
                          <a:spcPts val="0"/>
                        </a:spcAft>
                        <a:buClrTx/>
                        <a:buSzTx/>
                        <a:buFontTx/>
                        <a:buNone/>
                        <a:tabLst/>
                      </a:pPr>
                      <a:r>
                        <a:rPr lang="en-GB"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assessment reports on the second draft Annual Performance Plans provided to Offices of the Premier</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 7 assessment reports  by 31 January 2017</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ZA"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00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Assessment reports on the second draft Annual Performance Plans submitted to Offices of the Premier by 31 January 2017</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820405171"/>
                  </a:ext>
                </a:extLst>
              </a:tr>
              <a:tr h="2061655">
                <a:tc>
                  <a:txBody>
                    <a:bodyPr/>
                    <a:lstStyle/>
                    <a:p>
                      <a:pPr marL="0" marR="0" indent="0" algn="l" defTabSz="1828800" rtl="0" latinLnBrk="0">
                        <a:lnSpc>
                          <a:spcPct val="100000"/>
                        </a:lnSpc>
                        <a:spcBef>
                          <a:spcPts val="0"/>
                        </a:spcBef>
                        <a:spcAft>
                          <a:spcPts val="0"/>
                        </a:spcAft>
                        <a:buClrTx/>
                        <a:buSzTx/>
                        <a:buFontTx/>
                        <a:buNone/>
                        <a:tabLst/>
                      </a:pPr>
                      <a:r>
                        <a:rPr lang="en-GB"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Quarterly Performance Reporting Guidelines issued to all national departments</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issued by 15 May 2016</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US"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00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were issued to 45 national departments</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400377728"/>
                  </a:ext>
                </a:extLst>
              </a:tr>
              <a:tr h="2225192">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Quarterly Performance Reporting Guideline issued to all Offices of the Premier</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 issued by 15 May 2016</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US"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00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were issued to 9 Offices of the Premier</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224715475"/>
                  </a:ext>
                </a:extLst>
              </a:tr>
            </a:tbl>
          </a:graphicData>
        </a:graphic>
      </p:graphicFrame>
    </p:spTree>
    <p:extLst>
      <p:ext uri="{BB962C8B-B14F-4D97-AF65-F5344CB8AC3E}">
        <p14:creationId xmlns:p14="http://schemas.microsoft.com/office/powerpoint/2010/main" xmlns="" val="23881272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 4/4</a:t>
            </a:r>
          </a:p>
          <a:p>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34</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390046421"/>
              </p:ext>
            </p:extLst>
          </p:nvPr>
        </p:nvGraphicFramePr>
        <p:xfrm>
          <a:off x="800100" y="1914526"/>
          <a:ext cx="23060026" cy="11163300"/>
        </p:xfrm>
        <a:graphic>
          <a:graphicData uri="http://schemas.openxmlformats.org/drawingml/2006/table">
            <a:tbl>
              <a:tblPr firstRow="1" bandRow="1">
                <a:tableStyleId>{5DA37D80-6434-44D0-A028-1B22A696006F}</a:tableStyleId>
              </a:tblPr>
              <a:tblGrid>
                <a:gridCol w="4612005">
                  <a:extLst>
                    <a:ext uri="{9D8B030D-6E8A-4147-A177-3AD203B41FA5}">
                      <a16:colId xmlns:a16="http://schemas.microsoft.com/office/drawing/2014/main" xmlns="" val="3198516848"/>
                    </a:ext>
                  </a:extLst>
                </a:gridCol>
                <a:gridCol w="4575457">
                  <a:extLst>
                    <a:ext uri="{9D8B030D-6E8A-4147-A177-3AD203B41FA5}">
                      <a16:colId xmlns:a16="http://schemas.microsoft.com/office/drawing/2014/main" xmlns="" val="2921058757"/>
                    </a:ext>
                  </a:extLst>
                </a:gridCol>
                <a:gridCol w="6750581">
                  <a:extLst>
                    <a:ext uri="{9D8B030D-6E8A-4147-A177-3AD203B41FA5}">
                      <a16:colId xmlns:a16="http://schemas.microsoft.com/office/drawing/2014/main" xmlns="" val="2413601088"/>
                    </a:ext>
                  </a:extLst>
                </a:gridCol>
                <a:gridCol w="3271637">
                  <a:extLst>
                    <a:ext uri="{9D8B030D-6E8A-4147-A177-3AD203B41FA5}">
                      <a16:colId xmlns:a16="http://schemas.microsoft.com/office/drawing/2014/main" xmlns="" val="3889916061"/>
                    </a:ext>
                  </a:extLst>
                </a:gridCol>
                <a:gridCol w="3850346">
                  <a:extLst>
                    <a:ext uri="{9D8B030D-6E8A-4147-A177-3AD203B41FA5}">
                      <a16:colId xmlns:a16="http://schemas.microsoft.com/office/drawing/2014/main" xmlns="" val="2607742503"/>
                    </a:ext>
                  </a:extLst>
                </a:gridCol>
              </a:tblGrid>
              <a:tr h="2214785">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28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28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Deviation from Planned Target to Actual Achievement</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800" dirty="0">
                          <a:effectLst/>
                          <a:latin typeface="Arial" panose="020B0604020202020204" pitchFamily="34" charset="0"/>
                          <a:cs typeface="Arial" panose="020B0604020202020204" pitchFamily="34" charset="0"/>
                        </a:rPr>
                        <a:t>Comment on deviations</a:t>
                      </a:r>
                      <a:endParaRPr lang="en-ZA"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3766370">
                <a:tc>
                  <a:txBody>
                    <a:bodyPr/>
                    <a:lstStyle/>
                    <a:p>
                      <a:pPr marL="0" marR="0" indent="0" algn="l" defTabSz="1828800" rtl="0" latinLnBrk="0">
                        <a:lnSpc>
                          <a:spcPct val="115000"/>
                        </a:lnSpc>
                        <a:spcBef>
                          <a:spcPts val="0"/>
                        </a:spcBef>
                        <a:spcAft>
                          <a:spcPts val="0"/>
                        </a:spcAft>
                        <a:buClrTx/>
                        <a:buSzTx/>
                        <a:buFontTx/>
                        <a:buNone/>
                        <a:tabLst/>
                      </a:pPr>
                      <a:r>
                        <a:rPr lang="en-GB"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assessment reports on the second draft Annual Performance Plans provided to Offices of the Premier</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 7 assessment reports  by 31 January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ZA"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15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 Assessment reports on the second draft Annual Performance Plans submitted to Offices of the Premier by 31 January 2017</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820405171"/>
                  </a:ext>
                </a:extLst>
              </a:tr>
              <a:tr h="2492869">
                <a:tc>
                  <a:txBody>
                    <a:bodyPr/>
                    <a:lstStyle/>
                    <a:p>
                      <a:pPr marL="0" marR="0" indent="0" algn="l" defTabSz="1828800" rtl="0" latinLnBrk="0">
                        <a:lnSpc>
                          <a:spcPct val="115000"/>
                        </a:lnSpc>
                        <a:spcBef>
                          <a:spcPts val="0"/>
                        </a:spcBef>
                        <a:spcAft>
                          <a:spcPts val="0"/>
                        </a:spcAft>
                        <a:buClrTx/>
                        <a:buSzTx/>
                        <a:buFontTx/>
                        <a:buNone/>
                        <a:tabLst/>
                      </a:pPr>
                      <a:r>
                        <a:rPr lang="en-GB"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Quarterly Performance Reporting Guidelines issued to all national departments</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issued by 15 May 2016</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US"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15000"/>
                        </a:lnSpc>
                        <a:spcBef>
                          <a:spcPts val="0"/>
                        </a:spcBef>
                        <a:spcAft>
                          <a:spcPts val="0"/>
                        </a:spcAft>
                        <a:buClrTx/>
                        <a:buSzTx/>
                        <a:buFontTx/>
                        <a:buNone/>
                        <a:tabLst/>
                      </a:pPr>
                      <a:endParaRPr lang="en-ZA"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were issued to 45 national departments</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400377728"/>
                  </a:ext>
                </a:extLst>
              </a:tr>
              <a:tr h="2689276">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smtClean="0">
                          <a:ln>
                            <a:noFill/>
                          </a:ln>
                          <a:solidFill>
                            <a:schemeClr val="tx1"/>
                          </a:solidFill>
                          <a:effectLst/>
                          <a:uFillTx/>
                          <a:latin typeface="Arial" panose="020B0604020202020204" pitchFamily="34" charset="0"/>
                          <a:ea typeface="+mn-ea"/>
                          <a:cs typeface="Arial" panose="020B0604020202020204" pitchFamily="34" charset="0"/>
                          <a:sym typeface="Calibri"/>
                        </a:rPr>
                        <a:t>Quarterly Performance Reporting Guideline issued to all Offices of the Premier</a:t>
                      </a: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 issued by 15 May 2016</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28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t>
                      </a:r>
                      <a:r>
                        <a:rPr lang="en-US" sz="28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Achieved</a:t>
                      </a:r>
                    </a:p>
                    <a:p>
                      <a:pPr marL="0" marR="0" indent="0" algn="l" defTabSz="1828800" rtl="0" latinLnBrk="0">
                        <a:lnSpc>
                          <a:spcPct val="115000"/>
                        </a:lnSpc>
                        <a:spcBef>
                          <a:spcPts val="0"/>
                        </a:spcBef>
                        <a:spcAft>
                          <a:spcPts val="0"/>
                        </a:spcAft>
                        <a:buClrTx/>
                        <a:buSzTx/>
                        <a:buFontTx/>
                        <a:buNone/>
                        <a:tabLst/>
                      </a:pPr>
                      <a:endPar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Guidelines were issued to 9 Offices of the Premier</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28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224715475"/>
                  </a:ext>
                </a:extLst>
              </a:tr>
            </a:tbl>
          </a:graphicData>
        </a:graphic>
      </p:graphicFrame>
    </p:spTree>
    <p:extLst>
      <p:ext uri="{BB962C8B-B14F-4D97-AF65-F5344CB8AC3E}">
        <p14:creationId xmlns:p14="http://schemas.microsoft.com/office/powerpoint/2010/main" xmlns="" val="170836443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730254"/>
            <a:ext cx="15773400" cy="1231204"/>
          </a:xfrm>
        </p:spPr>
        <p:txBody>
          <a:bodyPr>
            <a:normAutofit/>
          </a:bodyPr>
          <a:lstStyle/>
          <a:p>
            <a:r>
              <a:rPr lang="en-ZA" sz="5600" b="1" dirty="0" smtClean="0">
                <a:latin typeface="Arial" panose="020B0604020202020204" pitchFamily="34" charset="0"/>
                <a:cs typeface="Arial" panose="020B0604020202020204" pitchFamily="34" charset="0"/>
              </a:rPr>
              <a:t>PROG. 5: </a:t>
            </a:r>
            <a:r>
              <a:rPr lang="en-ZA" sz="5600" b="1" dirty="0">
                <a:latin typeface="Arial" panose="020B0604020202020204" pitchFamily="34" charset="0"/>
                <a:cs typeface="Arial" panose="020B0604020202020204" pitchFamily="34" charset="0"/>
              </a:rPr>
              <a:t>Youth Development</a:t>
            </a:r>
          </a:p>
        </p:txBody>
      </p:sp>
      <p:sp>
        <p:nvSpPr>
          <p:cNvPr id="3" name="Content Placeholder 2"/>
          <p:cNvSpPr>
            <a:spLocks noGrp="1"/>
          </p:cNvSpPr>
          <p:nvPr>
            <p:ph sz="half" idx="1"/>
          </p:nvPr>
        </p:nvSpPr>
        <p:spPr>
          <a:xfrm>
            <a:off x="1200150" y="3423844"/>
            <a:ext cx="7258050" cy="8702676"/>
          </a:xfrm>
        </p:spPr>
        <p:style>
          <a:lnRef idx="1">
            <a:schemeClr val="accent4"/>
          </a:lnRef>
          <a:fillRef idx="2">
            <a:schemeClr val="accent4"/>
          </a:fillRef>
          <a:effectRef idx="1">
            <a:schemeClr val="accent4"/>
          </a:effectRef>
          <a:fontRef idx="minor">
            <a:schemeClr val="dk1"/>
          </a:fontRef>
        </p:style>
        <p:txBody>
          <a:bodyPr>
            <a:normAutofit/>
          </a:bodyPr>
          <a:lstStyle/>
          <a:p>
            <a:r>
              <a:rPr lang="en-ZA" sz="3600" dirty="0" smtClean="0">
                <a:latin typeface="Arial" panose="020B0604020202020204" pitchFamily="34" charset="0"/>
                <a:cs typeface="Arial" panose="020B0604020202020204" pitchFamily="34" charset="0"/>
              </a:rPr>
              <a:t>All 3 targets were achieved in this programme</a:t>
            </a:r>
            <a:endParaRPr lang="en-ZA"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2AAA1A3-262B-4979-8C18-306C3DA11E9E}" type="slidenum">
              <a:rPr lang="en-ZA" smtClean="0"/>
              <a:pPr/>
              <a:t>35</a:t>
            </a:fld>
            <a:endParaRPr lang="en-ZA" dirty="0"/>
          </a:p>
        </p:txBody>
      </p:sp>
      <p:graphicFrame>
        <p:nvGraphicFramePr>
          <p:cNvPr id="6" name="Table 5"/>
          <p:cNvGraphicFramePr>
            <a:graphicFrameLocks noGrp="1"/>
          </p:cNvGraphicFramePr>
          <p:nvPr>
            <p:extLst/>
          </p:nvPr>
        </p:nvGraphicFramePr>
        <p:xfrm>
          <a:off x="9311681" y="3401619"/>
          <a:ext cx="11215898" cy="8665734"/>
        </p:xfrm>
        <a:graphic>
          <a:graphicData uri="http://schemas.openxmlformats.org/drawingml/2006/table">
            <a:tbl>
              <a:tblPr firstRow="1" bandRow="1">
                <a:tableStyleId>{21E4AEA4-8DFA-4A89-87EB-49C32662AFE0}</a:tableStyleId>
              </a:tblPr>
              <a:tblGrid>
                <a:gridCol w="4518636">
                  <a:extLst>
                    <a:ext uri="{9D8B030D-6E8A-4147-A177-3AD203B41FA5}">
                      <a16:colId xmlns:a16="http://schemas.microsoft.com/office/drawing/2014/main" xmlns="" val="20000"/>
                    </a:ext>
                  </a:extLst>
                </a:gridCol>
                <a:gridCol w="3065028">
                  <a:extLst>
                    <a:ext uri="{9D8B030D-6E8A-4147-A177-3AD203B41FA5}">
                      <a16:colId xmlns:a16="http://schemas.microsoft.com/office/drawing/2014/main" xmlns="" val="20001"/>
                    </a:ext>
                  </a:extLst>
                </a:gridCol>
                <a:gridCol w="3632234">
                  <a:extLst>
                    <a:ext uri="{9D8B030D-6E8A-4147-A177-3AD203B41FA5}">
                      <a16:colId xmlns:a16="http://schemas.microsoft.com/office/drawing/2014/main" xmlns="" val="20002"/>
                    </a:ext>
                  </a:extLst>
                </a:gridCol>
              </a:tblGrid>
              <a:tr h="15611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status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880" marR="182880" marT="91440" marB="91440"/>
                </a:tc>
                <a:tc>
                  <a:txBody>
                    <a:bodyPr/>
                    <a:lstStyle/>
                    <a:p>
                      <a:pPr algn="l"/>
                      <a:r>
                        <a:rPr lang="en-ZA" sz="3600" dirty="0" smtClean="0">
                          <a:latin typeface="Arial" panose="020B0604020202020204" pitchFamily="34" charset="0"/>
                          <a:cs typeface="Arial" panose="020B0604020202020204" pitchFamily="34" charset="0"/>
                        </a:rPr>
                        <a:t>Percentage achievement</a:t>
                      </a:r>
                      <a:endParaRPr lang="en-ZA" sz="3600" b="1" dirty="0">
                        <a:latin typeface="Arial" panose="020B0604020202020204" pitchFamily="34" charset="0"/>
                        <a:cs typeface="Arial" panose="020B0604020202020204" pitchFamily="34" charset="0"/>
                      </a:endParaRPr>
                    </a:p>
                  </a:txBody>
                  <a:tcPr marL="182880" marR="182880" marT="91440" marB="91440"/>
                </a:tc>
                <a:extLst>
                  <a:ext uri="{0D108BD9-81ED-4DB2-BD59-A6C34878D82A}">
                    <a16:rowId xmlns:a16="http://schemas.microsoft.com/office/drawing/2014/main" xmlns="" val="10000"/>
                  </a:ext>
                </a:extLst>
              </a:tr>
              <a:tr h="1267852">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Targets</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endParaRPr lang="en-Z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1"/>
                  </a:ext>
                </a:extLst>
              </a:tr>
              <a:tr h="1052258">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Targets</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Exceeded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2"/>
                  </a:ext>
                </a:extLst>
              </a:tr>
              <a:tr h="9561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 Achieved</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3"/>
                  </a:ext>
                </a:extLst>
              </a:tr>
              <a:tr h="12802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Partially Achieved </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ZA"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extLst>
                  <a:ext uri="{0D108BD9-81ED-4DB2-BD59-A6C34878D82A}">
                    <a16:rowId xmlns:a16="http://schemas.microsoft.com/office/drawing/2014/main" xmlns="" val="10004"/>
                  </a:ext>
                </a:extLst>
              </a:tr>
              <a:tr h="12802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Targets</a:t>
                      </a:r>
                      <a:r>
                        <a:rPr lang="en-ZA" sz="3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Achieved</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u="none" strike="noStrike" kern="1200" cap="none" spc="0" normalizeH="0" baseline="0" noProof="0" dirty="0" smtClean="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endParaRPr kumimoji="0" lang="en-ZA"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txBody>
                  <a:tcPr marL="182928" marR="182928" marT="91480" marB="91480"/>
                </a:tc>
                <a:extLst>
                  <a:ext uri="{0D108BD9-81ED-4DB2-BD59-A6C34878D82A}">
                    <a16:rowId xmlns:a16="http://schemas.microsoft.com/office/drawing/2014/main" xmlns="" val="10006"/>
                  </a:ext>
                </a:extLst>
              </a:tr>
              <a:tr h="1267852">
                <a:tc>
                  <a:txBody>
                    <a:bodyPr/>
                    <a:lstStyle/>
                    <a:p>
                      <a:pPr algn="l"/>
                      <a:r>
                        <a:rPr lang="en-ZA" sz="3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achievement</a:t>
                      </a:r>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algn="l"/>
                      <a:endParaRPr lang="en-ZA" sz="36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2928" marR="182928" marT="91480" marB="91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100</a:t>
                      </a:r>
                      <a:endParaRPr kumimoji="0" lang="en-ZA"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txBody>
                  <a:tcPr marL="182928" marR="182928" marT="91480" marB="91480"/>
                </a:tc>
                <a:extLst>
                  <a:ext uri="{0D108BD9-81ED-4DB2-BD59-A6C34878D82A}">
                    <a16:rowId xmlns:a16="http://schemas.microsoft.com/office/drawing/2014/main" xmlns="" val="3319981158"/>
                  </a:ext>
                </a:extLst>
              </a:tr>
            </a:tbl>
          </a:graphicData>
        </a:graphic>
      </p:graphicFrame>
      <p:sp>
        <p:nvSpPr>
          <p:cNvPr id="7" name="Footer Placeholder 6"/>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289593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71055" y="748145"/>
            <a:ext cx="22236545" cy="11605781"/>
          </a:xfrm>
        </p:spPr>
        <p:txBody>
          <a:bodyPr/>
          <a:lstStyle/>
          <a:p>
            <a:r>
              <a:rPr lang="en-ZA" sz="4400" b="1" dirty="0" smtClean="0"/>
              <a:t>Achieved/exceeded targets</a:t>
            </a:r>
            <a:endParaRPr lang="en-ZA" dirty="0"/>
          </a:p>
        </p:txBody>
      </p:sp>
      <p:sp>
        <p:nvSpPr>
          <p:cNvPr id="5" name="Slide Number Placeholder 4"/>
          <p:cNvSpPr>
            <a:spLocks noGrp="1"/>
          </p:cNvSpPr>
          <p:nvPr>
            <p:ph type="sldNum" sz="quarter" idx="2"/>
          </p:nvPr>
        </p:nvSpPr>
        <p:spPr/>
        <p:txBody>
          <a:bodyPr/>
          <a:lstStyle/>
          <a:p>
            <a:fld id="{7EA138EF-7A79-4ACD-B2D2-17D6AD046733}" type="slidenum">
              <a:rPr lang="en-ZA" smtClean="0"/>
              <a:pPr/>
              <a:t>36</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895979872"/>
              </p:ext>
            </p:extLst>
          </p:nvPr>
        </p:nvGraphicFramePr>
        <p:xfrm>
          <a:off x="671080" y="2257424"/>
          <a:ext cx="23274771" cy="10566654"/>
        </p:xfrm>
        <a:graphic>
          <a:graphicData uri="http://schemas.openxmlformats.org/drawingml/2006/table">
            <a:tbl>
              <a:tblPr firstRow="1" bandRow="1">
                <a:tableStyleId>{5DA37D80-6434-44D0-A028-1B22A696006F}</a:tableStyleId>
              </a:tblPr>
              <a:tblGrid>
                <a:gridCol w="4654954">
                  <a:extLst>
                    <a:ext uri="{9D8B030D-6E8A-4147-A177-3AD203B41FA5}">
                      <a16:colId xmlns:a16="http://schemas.microsoft.com/office/drawing/2014/main" xmlns="" val="3198516848"/>
                    </a:ext>
                  </a:extLst>
                </a:gridCol>
                <a:gridCol w="4618066">
                  <a:extLst>
                    <a:ext uri="{9D8B030D-6E8A-4147-A177-3AD203B41FA5}">
                      <a16:colId xmlns:a16="http://schemas.microsoft.com/office/drawing/2014/main" xmlns="" val="2921058757"/>
                    </a:ext>
                  </a:extLst>
                </a:gridCol>
                <a:gridCol w="6813446">
                  <a:extLst>
                    <a:ext uri="{9D8B030D-6E8A-4147-A177-3AD203B41FA5}">
                      <a16:colId xmlns:a16="http://schemas.microsoft.com/office/drawing/2014/main" xmlns="" val="2413601088"/>
                    </a:ext>
                  </a:extLst>
                </a:gridCol>
                <a:gridCol w="3302104">
                  <a:extLst>
                    <a:ext uri="{9D8B030D-6E8A-4147-A177-3AD203B41FA5}">
                      <a16:colId xmlns:a16="http://schemas.microsoft.com/office/drawing/2014/main" xmlns="" val="3889916061"/>
                    </a:ext>
                  </a:extLst>
                </a:gridCol>
                <a:gridCol w="3886201">
                  <a:extLst>
                    <a:ext uri="{9D8B030D-6E8A-4147-A177-3AD203B41FA5}">
                      <a16:colId xmlns:a16="http://schemas.microsoft.com/office/drawing/2014/main" xmlns="" val="2607742503"/>
                    </a:ext>
                  </a:extLst>
                </a:gridCol>
              </a:tblGrid>
              <a:tr h="2288516">
                <a:tc>
                  <a:txBody>
                    <a:bodyPr/>
                    <a:lstStyle/>
                    <a:p>
                      <a:pPr algn="l">
                        <a:lnSpc>
                          <a:spcPct val="100000"/>
                        </a:lnSpc>
                      </a:pPr>
                      <a:r>
                        <a:rPr lang="en-ZA" sz="3200" u="none" strike="noStrike" cap="none" spc="0" baseline="0" dirty="0" smtClean="0">
                          <a:ln>
                            <a:noFill/>
                          </a:ln>
                          <a:effectLst/>
                          <a:uFillTx/>
                          <a:latin typeface="Arial" panose="020B0604020202020204" pitchFamily="34" charset="0"/>
                          <a:cs typeface="Arial" panose="020B0604020202020204" pitchFamily="34" charset="0"/>
                          <a:sym typeface="Calibri"/>
                        </a:rPr>
                        <a:t>Performance Indicator</a:t>
                      </a:r>
                      <a:endParaRPr lang="en-ZA" sz="3200" dirty="0">
                        <a:latin typeface="Arial" panose="020B0604020202020204" pitchFamily="34" charset="0"/>
                        <a:cs typeface="Arial" panose="020B0604020202020204" pitchFamily="34" charset="0"/>
                      </a:endParaRPr>
                    </a:p>
                  </a:txBody>
                  <a:tcPr/>
                </a:tc>
                <a:tc>
                  <a:txBody>
                    <a:bodyPr/>
                    <a:lstStyle/>
                    <a:p>
                      <a:pPr algn="l">
                        <a:lnSpc>
                          <a:spcPct val="100000"/>
                        </a:lnSpc>
                      </a:pPr>
                      <a:r>
                        <a:rPr lang="en-ZA" sz="3200" u="none" strike="noStrike" cap="none" spc="0" baseline="0" dirty="0" smtClean="0">
                          <a:ln>
                            <a:noFill/>
                          </a:ln>
                          <a:effectLst/>
                          <a:uFillTx/>
                          <a:latin typeface="Arial" panose="020B0604020202020204" pitchFamily="34" charset="0"/>
                          <a:cs typeface="Arial" panose="020B0604020202020204" pitchFamily="34" charset="0"/>
                          <a:sym typeface="Calibri"/>
                        </a:rPr>
                        <a:t>Planned Annual Target</a:t>
                      </a:r>
                      <a:endParaRPr lang="en-ZA" sz="3200" dirty="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ZA" sz="3200" dirty="0">
                          <a:effectLst/>
                          <a:latin typeface="Arial" panose="020B0604020202020204" pitchFamily="34" charset="0"/>
                          <a:cs typeface="Arial" panose="020B0604020202020204" pitchFamily="34" charset="0"/>
                        </a:rPr>
                        <a:t>Actual Achievement</a:t>
                      </a:r>
                      <a:endParaRPr lang="en-ZA"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3200" dirty="0">
                          <a:effectLst/>
                          <a:latin typeface="Arial" panose="020B0604020202020204" pitchFamily="34" charset="0"/>
                          <a:cs typeface="Arial" panose="020B0604020202020204" pitchFamily="34" charset="0"/>
                        </a:rPr>
                        <a:t>Deviation from Planned Target to Actual Achievement</a:t>
                      </a:r>
                      <a:endParaRPr lang="en-ZA"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3200" dirty="0">
                          <a:effectLst/>
                          <a:latin typeface="Arial" panose="020B0604020202020204" pitchFamily="34" charset="0"/>
                          <a:cs typeface="Arial" panose="020B0604020202020204" pitchFamily="34" charset="0"/>
                        </a:rPr>
                        <a:t>Comment on deviations</a:t>
                      </a:r>
                      <a:endParaRPr lang="en-ZA"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60042903"/>
                  </a:ext>
                </a:extLst>
              </a:tr>
              <a:tr h="2221485">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Implemented youth policy</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Submit reports on the status of implementing the youth policy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endParaRPr lang="en-ZA"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US"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Reports on the status of implementing the youth policy were submitted </a:t>
                      </a:r>
                      <a:endPar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125512453"/>
                  </a:ext>
                </a:extLst>
              </a:tr>
              <a:tr h="3017405">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Develop a draft M&amp;E framework for youth development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Submit a </a:t>
                      </a:r>
                      <a:r>
                        <a:rPr lang="en-ZA" sz="3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draft </a:t>
                      </a: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M&amp;E framework for youth development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endParaRPr lang="en-ZA"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US"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 draft M&amp;E framework for youth development was submitted</a:t>
                      </a:r>
                      <a:endPar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p>
                  </a:txBody>
                  <a:tcPr marL="68580" marR="68580" marT="0" marB="0"/>
                </a:tc>
                <a:extLst>
                  <a:ext uri="{0D108BD9-81ED-4DB2-BD59-A6C34878D82A}">
                    <a16:rowId xmlns:a16="http://schemas.microsoft.com/office/drawing/2014/main" xmlns="" val="211074382"/>
                  </a:ext>
                </a:extLst>
              </a:tr>
              <a:tr h="3017405">
                <a:tc>
                  <a:txBody>
                    <a:bodyPr/>
                    <a:lstStyle/>
                    <a:p>
                      <a:pPr marL="0" marR="0" indent="0" algn="l" defTabSz="1828800" rtl="0" latinLnBrk="0">
                        <a:lnSpc>
                          <a:spcPct val="115000"/>
                        </a:lnSpc>
                        <a:spcBef>
                          <a:spcPts val="0"/>
                        </a:spcBef>
                        <a:spcAft>
                          <a:spcPts val="0"/>
                        </a:spcAft>
                        <a:buClrTx/>
                        <a:buSzTx/>
                        <a:buFontTx/>
                        <a:buNone/>
                        <a:tabLst/>
                      </a:pPr>
                      <a:r>
                        <a:rPr lang="en-GB"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Memorandum of Agreement and NYDA quarterly monitoring reports</a:t>
                      </a:r>
                      <a:endPar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Produce </a:t>
                      </a:r>
                      <a:r>
                        <a:rPr lang="en-ZA" sz="3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tranche </a:t>
                      </a: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approval and NYDA quarterly reports</a:t>
                      </a:r>
                    </a:p>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US"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endParaRPr lang="en-ZA" sz="3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1828800" rtl="0" latinLnBrk="0">
                        <a:lnSpc>
                          <a:spcPct val="115000"/>
                        </a:lnSpc>
                        <a:spcBef>
                          <a:spcPts val="0"/>
                        </a:spcBef>
                        <a:spcAft>
                          <a:spcPts val="0"/>
                        </a:spcAft>
                        <a:buClrTx/>
                        <a:buSzTx/>
                        <a:buFontTx/>
                        <a:buNone/>
                        <a:tabLst/>
                      </a:pPr>
                      <a:r>
                        <a:rPr lang="en-US"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Approved </a:t>
                      </a:r>
                      <a:r>
                        <a:rPr lang="en-US" sz="3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tranche </a:t>
                      </a:r>
                      <a:r>
                        <a:rPr lang="en-US"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reports and NYDA quarterly reports were produced and submitted  </a:t>
                      </a:r>
                      <a:endPar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tc>
                  <a:txBody>
                    <a:bodyPr/>
                    <a:lstStyle/>
                    <a:p>
                      <a:pPr marL="0" marR="0" indent="0" algn="l" defTabSz="1828800" rtl="0" latinLnBrk="0">
                        <a:lnSpc>
                          <a:spcPct val="115000"/>
                        </a:lnSpc>
                        <a:spcBef>
                          <a:spcPts val="0"/>
                        </a:spcBef>
                        <a:spcAft>
                          <a:spcPts val="0"/>
                        </a:spcAft>
                        <a:buClrTx/>
                        <a:buSzTx/>
                        <a:buFontTx/>
                        <a:buNone/>
                        <a:tabLst/>
                      </a:pPr>
                      <a:r>
                        <a:rPr lang="en-ZA" sz="3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t>
                      </a:r>
                    </a:p>
                  </a:txBody>
                  <a:tcPr marL="68580" marR="68580" marT="0" marB="0"/>
                </a:tc>
                <a:extLst>
                  <a:ext uri="{0D108BD9-81ED-4DB2-BD59-A6C34878D82A}">
                    <a16:rowId xmlns:a16="http://schemas.microsoft.com/office/drawing/2014/main" xmlns="" val="3820405171"/>
                  </a:ext>
                </a:extLst>
              </a:tr>
            </a:tbl>
          </a:graphicData>
        </a:graphic>
      </p:graphicFrame>
    </p:spTree>
    <p:extLst>
      <p:ext uri="{BB962C8B-B14F-4D97-AF65-F5344CB8AC3E}">
        <p14:creationId xmlns:p14="http://schemas.microsoft.com/office/powerpoint/2010/main" xmlns="" val="38877118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a:spLocks noGrp="1"/>
          </p:cNvSpPr>
          <p:nvPr>
            <p:ph type="title"/>
          </p:nvPr>
        </p:nvSpPr>
        <p:spPr>
          <a:xfrm>
            <a:off x="1663700" y="3419476"/>
            <a:ext cx="21031200" cy="5705475"/>
          </a:xfrm>
          <a:prstGeom prst="rect">
            <a:avLst/>
          </a:prstGeom>
        </p:spPr>
        <p:txBody>
          <a:bodyPr>
            <a:normAutofit/>
          </a:bodyPr>
          <a:lstStyle/>
          <a:p>
            <a:pPr>
              <a:defRPr sz="10800" b="1">
                <a:solidFill>
                  <a:srgbClr val="FFFFFF"/>
                </a:solidFill>
              </a:defRPr>
            </a:pPr>
            <a:r>
              <a:rPr sz="7200" dirty="0">
                <a:solidFill>
                  <a:schemeClr val="tx1"/>
                </a:solidFill>
              </a:rPr>
              <a:t>PART </a:t>
            </a:r>
            <a:r>
              <a:rPr lang="en-ZA" sz="7200" dirty="0">
                <a:solidFill>
                  <a:schemeClr val="tx1"/>
                </a:solidFill>
              </a:rPr>
              <a:t>C</a:t>
            </a:r>
            <a:r>
              <a:rPr sz="7200" dirty="0" smtClean="0"/>
              <a:t/>
            </a:r>
            <a:br>
              <a:rPr sz="7200" dirty="0" smtClean="0"/>
            </a:br>
            <a:r>
              <a:rPr lang="en-ZA" sz="7200" dirty="0" smtClean="0">
                <a:solidFill>
                  <a:schemeClr val="tx1"/>
                </a:solidFill>
              </a:rPr>
              <a:t>Governance</a:t>
            </a:r>
            <a:endParaRPr sz="7200" dirty="0">
              <a:solidFill>
                <a:schemeClr val="tx1"/>
              </a:solidFill>
            </a:endParaRPr>
          </a:p>
        </p:txBody>
      </p:sp>
      <p:sp>
        <p:nvSpPr>
          <p:cNvPr id="2" name="Slide Number Placeholder 1"/>
          <p:cNvSpPr>
            <a:spLocks noGrp="1"/>
          </p:cNvSpPr>
          <p:nvPr>
            <p:ph type="sldNum" sz="quarter" idx="2"/>
          </p:nvPr>
        </p:nvSpPr>
        <p:spPr/>
        <p:txBody>
          <a:bodyPr/>
          <a:lstStyle/>
          <a:p>
            <a:fld id="{86CB4B4D-7CA3-9044-876B-883B54F8677D}" type="slidenum">
              <a:rPr lang="en-ZA" smtClean="0"/>
              <a:pPr/>
              <a:t>37</a:t>
            </a:fld>
            <a:endParaRPr lang="en-ZA" dirty="0"/>
          </a:p>
        </p:txBody>
      </p:sp>
    </p:spTree>
    <p:extLst>
      <p:ext uri="{BB962C8B-B14F-4D97-AF65-F5344CB8AC3E}">
        <p14:creationId xmlns:p14="http://schemas.microsoft.com/office/powerpoint/2010/main" xmlns="" val="159597869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096077"/>
          </a:xfrm>
        </p:spPr>
        <p:txBody>
          <a:bodyPr/>
          <a:lstStyle/>
          <a:p>
            <a:r>
              <a:rPr lang="en-ZA" dirty="0" smtClean="0"/>
              <a:t>Governance </a:t>
            </a:r>
            <a:endParaRPr lang="en-ZA" dirty="0"/>
          </a:p>
        </p:txBody>
      </p:sp>
      <p:sp>
        <p:nvSpPr>
          <p:cNvPr id="3" name="Text Placeholder 2"/>
          <p:cNvSpPr>
            <a:spLocks noGrp="1"/>
          </p:cNvSpPr>
          <p:nvPr>
            <p:ph type="body" idx="1"/>
          </p:nvPr>
        </p:nvSpPr>
        <p:spPr>
          <a:xfrm>
            <a:off x="1676400" y="3103418"/>
            <a:ext cx="21031200" cy="9250508"/>
          </a:xfrm>
        </p:spPr>
        <p:txBody>
          <a:bodyPr>
            <a:normAutofit fontScale="70000" lnSpcReduction="20000"/>
          </a:bodyPr>
          <a:lstStyle/>
          <a:p>
            <a:pPr algn="just">
              <a:lnSpc>
                <a:spcPct val="110000"/>
              </a:lnSpc>
            </a:pPr>
            <a:r>
              <a:rPr lang="en-ZA" sz="6000" dirty="0" smtClean="0"/>
              <a:t>An independent and functional Internal </a:t>
            </a:r>
            <a:r>
              <a:rPr lang="en-ZA" sz="6000" dirty="0"/>
              <a:t>Auditing Unit </a:t>
            </a:r>
            <a:r>
              <a:rPr lang="en-ZA" sz="6000" dirty="0" smtClean="0"/>
              <a:t>is in place and </a:t>
            </a:r>
            <a:r>
              <a:rPr lang="en-ZA" sz="6000" dirty="0"/>
              <a:t>reports functionally to Audit </a:t>
            </a:r>
            <a:r>
              <a:rPr lang="en-ZA" sz="6000" dirty="0" smtClean="0"/>
              <a:t>Committee</a:t>
            </a:r>
            <a:r>
              <a:rPr lang="en-ZA" sz="6000" dirty="0"/>
              <a:t> </a:t>
            </a:r>
            <a:r>
              <a:rPr lang="en-ZA" sz="6000" dirty="0" smtClean="0"/>
              <a:t>and administratively to the Director General. </a:t>
            </a:r>
            <a:endParaRPr lang="en-US" sz="6000" dirty="0"/>
          </a:p>
          <a:p>
            <a:pPr algn="just">
              <a:lnSpc>
                <a:spcPct val="110000"/>
              </a:lnSpc>
            </a:pPr>
            <a:r>
              <a:rPr lang="en-US" sz="6000" dirty="0"/>
              <a:t>Internal Audit </a:t>
            </a:r>
            <a:r>
              <a:rPr lang="en-US" sz="6000" dirty="0" smtClean="0"/>
              <a:t>function </a:t>
            </a:r>
            <a:r>
              <a:rPr lang="en-US" sz="6000" dirty="0"/>
              <a:t>operated effectively and efficiently during 2016/17 financial year. The audit coverage was focused </a:t>
            </a:r>
            <a:r>
              <a:rPr lang="en-US" sz="6000" dirty="0" smtClean="0"/>
              <a:t>on evaluating </a:t>
            </a:r>
            <a:r>
              <a:rPr lang="en-US" sz="6000" dirty="0"/>
              <a:t>controls </a:t>
            </a:r>
            <a:r>
              <a:rPr lang="en-US" sz="6000" dirty="0" smtClean="0"/>
              <a:t>against </a:t>
            </a:r>
            <a:r>
              <a:rPr lang="en-US" sz="6000" dirty="0"/>
              <a:t>high and major risks areas within the department.</a:t>
            </a:r>
          </a:p>
          <a:p>
            <a:pPr algn="just">
              <a:lnSpc>
                <a:spcPct val="110000"/>
              </a:lnSpc>
            </a:pPr>
            <a:endParaRPr lang="en-US" sz="6000" dirty="0"/>
          </a:p>
          <a:p>
            <a:pPr algn="just">
              <a:lnSpc>
                <a:spcPct val="110000"/>
              </a:lnSpc>
            </a:pPr>
            <a:r>
              <a:rPr lang="en-US" sz="6000" dirty="0"/>
              <a:t>The </a:t>
            </a:r>
            <a:r>
              <a:rPr lang="en-US" sz="6000" dirty="0" smtClean="0"/>
              <a:t>function </a:t>
            </a:r>
            <a:r>
              <a:rPr lang="en-US" sz="6000" dirty="0"/>
              <a:t>successfully completed the 2016/17 Annual Audit Plan as approved by the Audit Committee. </a:t>
            </a:r>
            <a:endParaRPr lang="en-GB" sz="6000" dirty="0"/>
          </a:p>
          <a:p>
            <a:pPr algn="just">
              <a:lnSpc>
                <a:spcPct val="110000"/>
              </a:lnSpc>
            </a:pPr>
            <a:endParaRPr lang="en-US" sz="6000" dirty="0"/>
          </a:p>
          <a:p>
            <a:pPr algn="just">
              <a:lnSpc>
                <a:spcPct val="110000"/>
              </a:lnSpc>
            </a:pPr>
            <a:r>
              <a:rPr lang="en-US" sz="6000" dirty="0"/>
              <a:t>Both Audit Committee and Executive Management are satisfied with the assurance provided by Internal Audit on the on the adequacy, effectiveness, and efficiency of policies, procedures, the integrity and reliability of both financial and </a:t>
            </a:r>
            <a:r>
              <a:rPr lang="en-US" sz="6000" dirty="0" smtClean="0"/>
              <a:t>non-financial </a:t>
            </a:r>
            <a:r>
              <a:rPr lang="en-US" sz="6000" dirty="0"/>
              <a:t>information and the safeguarding of assets.</a:t>
            </a:r>
            <a:endParaRPr lang="en-GB" sz="6000" dirty="0"/>
          </a:p>
          <a:p>
            <a:endParaRPr lang="en-ZA"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38</a:t>
            </a:fld>
            <a:endParaRPr lang="en-ZA" dirty="0"/>
          </a:p>
        </p:txBody>
      </p:sp>
    </p:spTree>
    <p:extLst>
      <p:ext uri="{BB962C8B-B14F-4D97-AF65-F5344CB8AC3E}">
        <p14:creationId xmlns:p14="http://schemas.microsoft.com/office/powerpoint/2010/main" xmlns="" val="151051427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957532"/>
          </a:xfrm>
        </p:spPr>
        <p:txBody>
          <a:bodyPr/>
          <a:lstStyle/>
          <a:p>
            <a:r>
              <a:rPr lang="en-ZA" dirty="0" smtClean="0"/>
              <a:t>Internal Audit </a:t>
            </a:r>
            <a:endParaRPr lang="en-ZA" dirty="0"/>
          </a:p>
        </p:txBody>
      </p:sp>
      <p:sp>
        <p:nvSpPr>
          <p:cNvPr id="3" name="Text Placeholder 2"/>
          <p:cNvSpPr>
            <a:spLocks noGrp="1"/>
          </p:cNvSpPr>
          <p:nvPr>
            <p:ph type="body" idx="1"/>
          </p:nvPr>
        </p:nvSpPr>
        <p:spPr>
          <a:xfrm>
            <a:off x="581891" y="2687782"/>
            <a:ext cx="22125709" cy="10665633"/>
          </a:xfrm>
        </p:spPr>
        <p:txBody>
          <a:bodyPr>
            <a:noAutofit/>
          </a:bodyPr>
          <a:lstStyle/>
          <a:p>
            <a:pPr marL="0" lvl="0" indent="0" algn="just">
              <a:lnSpc>
                <a:spcPct val="150000"/>
              </a:lnSpc>
              <a:buNone/>
            </a:pPr>
            <a:r>
              <a:rPr lang="en-US" sz="3800" dirty="0" smtClean="0"/>
              <a:t>The following were key services provided by the Internal Audit:</a:t>
            </a:r>
          </a:p>
          <a:p>
            <a:pPr lvl="0" algn="just">
              <a:lnSpc>
                <a:spcPct val="150000"/>
              </a:lnSpc>
            </a:pPr>
            <a:r>
              <a:rPr lang="en-US" sz="3800" dirty="0" smtClean="0"/>
              <a:t>advisory </a:t>
            </a:r>
            <a:r>
              <a:rPr lang="en-US" sz="3800" dirty="0"/>
              <a:t>services to executive management;</a:t>
            </a:r>
          </a:p>
          <a:p>
            <a:pPr lvl="0" algn="just">
              <a:lnSpc>
                <a:spcPct val="150000"/>
              </a:lnSpc>
            </a:pPr>
            <a:r>
              <a:rPr lang="en-US" sz="3800" dirty="0"/>
              <a:t>r</a:t>
            </a:r>
            <a:r>
              <a:rPr lang="en-US" sz="3800" dirty="0" smtClean="0"/>
              <a:t>eviewed </a:t>
            </a:r>
            <a:r>
              <a:rPr lang="en-US" sz="3800" dirty="0"/>
              <a:t>DPME </a:t>
            </a:r>
            <a:r>
              <a:rPr lang="en-US" sz="3800" dirty="0" smtClean="0"/>
              <a:t>strategic </a:t>
            </a:r>
            <a:r>
              <a:rPr lang="en-US" sz="3800" dirty="0"/>
              <a:t>objectives and Annual Performance Plan for relevance, accuracy and completeness of reported achievements;</a:t>
            </a:r>
            <a:endParaRPr lang="en-GB" sz="3800" dirty="0"/>
          </a:p>
          <a:p>
            <a:pPr lvl="0" algn="just">
              <a:lnSpc>
                <a:spcPct val="150000"/>
              </a:lnSpc>
            </a:pPr>
            <a:r>
              <a:rPr lang="en-US" sz="3800" dirty="0"/>
              <a:t>r</a:t>
            </a:r>
            <a:r>
              <a:rPr lang="en-US" sz="3800" dirty="0" smtClean="0"/>
              <a:t>eviewed </a:t>
            </a:r>
            <a:r>
              <a:rPr lang="en-US" sz="3800" dirty="0"/>
              <a:t>the adequacy, efficiency and effectiveness of control systems, compliance, safeguard departmental assets; </a:t>
            </a:r>
            <a:endParaRPr lang="en-GB" sz="3800" dirty="0"/>
          </a:p>
          <a:p>
            <a:pPr lvl="0" algn="just">
              <a:lnSpc>
                <a:spcPct val="150000"/>
              </a:lnSpc>
            </a:pPr>
            <a:r>
              <a:rPr lang="en-US" sz="3800" dirty="0"/>
              <a:t>a</a:t>
            </a:r>
            <a:r>
              <a:rPr lang="en-US" sz="3800" dirty="0" smtClean="0"/>
              <a:t>ssisted </a:t>
            </a:r>
            <a:r>
              <a:rPr lang="en-US" sz="3800" dirty="0"/>
              <a:t>the DPME to maintain a Clean Audit </a:t>
            </a:r>
            <a:r>
              <a:rPr lang="en-US" sz="3800" dirty="0" smtClean="0"/>
              <a:t>Report by </a:t>
            </a:r>
            <a:r>
              <a:rPr lang="en-US" sz="3800" dirty="0"/>
              <a:t>AGSA;</a:t>
            </a:r>
          </a:p>
          <a:p>
            <a:pPr lvl="0" algn="just">
              <a:lnSpc>
                <a:spcPct val="150000"/>
              </a:lnSpc>
            </a:pPr>
            <a:r>
              <a:rPr lang="en-US" sz="3800" dirty="0"/>
              <a:t>a</a:t>
            </a:r>
            <a:r>
              <a:rPr lang="en-US" sz="3800" dirty="0" smtClean="0"/>
              <a:t>ssessed </a:t>
            </a:r>
            <a:r>
              <a:rPr lang="en-US" sz="3800" dirty="0"/>
              <a:t>and provided assurance over key compliance areas such as Supply Chain Management, Financial Reporting, Human Resources and other areas; and</a:t>
            </a:r>
            <a:endParaRPr lang="en-GB" sz="3800" dirty="0"/>
          </a:p>
          <a:p>
            <a:pPr lvl="0" algn="just">
              <a:lnSpc>
                <a:spcPct val="150000"/>
              </a:lnSpc>
            </a:pPr>
            <a:r>
              <a:rPr lang="en-US" sz="3800" dirty="0"/>
              <a:t>m</a:t>
            </a:r>
            <a:r>
              <a:rPr lang="en-US" sz="3800" dirty="0" smtClean="0"/>
              <a:t>ade </a:t>
            </a:r>
            <a:r>
              <a:rPr lang="en-US" sz="3800" dirty="0"/>
              <a:t>recommendations, follow-ups on management action plans and appraised EXCO on progress. </a:t>
            </a:r>
            <a:endParaRPr lang="en-GB" sz="3800" dirty="0"/>
          </a:p>
          <a:p>
            <a:pPr algn="just">
              <a:lnSpc>
                <a:spcPct val="110000"/>
              </a:lnSpc>
            </a:pPr>
            <a:endParaRPr lang="en-ZA" sz="3800"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39</a:t>
            </a:fld>
            <a:endParaRPr lang="en-ZA" dirty="0"/>
          </a:p>
        </p:txBody>
      </p:sp>
    </p:spTree>
    <p:extLst>
      <p:ext uri="{BB962C8B-B14F-4D97-AF65-F5344CB8AC3E}">
        <p14:creationId xmlns:p14="http://schemas.microsoft.com/office/powerpoint/2010/main" xmlns="" val="18323768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a:spLocks noGrp="1"/>
          </p:cNvSpPr>
          <p:nvPr>
            <p:ph type="title"/>
          </p:nvPr>
        </p:nvSpPr>
        <p:spPr>
          <a:xfrm>
            <a:off x="1663700" y="3419476"/>
            <a:ext cx="21031200" cy="5705475"/>
          </a:xfrm>
          <a:prstGeom prst="rect">
            <a:avLst/>
          </a:prstGeom>
        </p:spPr>
        <p:txBody>
          <a:bodyPr/>
          <a:lstStyle/>
          <a:p>
            <a:pPr>
              <a:defRPr sz="10800" b="1">
                <a:solidFill>
                  <a:srgbClr val="FFFFFF"/>
                </a:solidFill>
              </a:defRPr>
            </a:pPr>
            <a:r>
              <a:rPr dirty="0">
                <a:solidFill>
                  <a:schemeClr val="tx1"/>
                </a:solidFill>
              </a:rPr>
              <a:t>PART </a:t>
            </a:r>
            <a:r>
              <a:rPr lang="en-ZA" dirty="0" smtClean="0">
                <a:solidFill>
                  <a:schemeClr val="tx1"/>
                </a:solidFill>
              </a:rPr>
              <a:t>A</a:t>
            </a:r>
            <a:r>
              <a:rPr dirty="0"/>
              <a:t/>
            </a:r>
            <a:br>
              <a:rPr dirty="0"/>
            </a:br>
            <a:r>
              <a:rPr lang="en-ZA" sz="4000" dirty="0" smtClean="0">
                <a:solidFill>
                  <a:schemeClr val="tx1"/>
                </a:solidFill>
              </a:rPr>
              <a:t>Mandate, purpose and objectives</a:t>
            </a:r>
            <a:r>
              <a:rPr sz="4700" dirty="0">
                <a:solidFill>
                  <a:srgbClr val="000000"/>
                </a:solidFill>
              </a:rPr>
              <a:t/>
            </a:r>
            <a:br>
              <a:rPr sz="4700" dirty="0">
                <a:solidFill>
                  <a:srgbClr val="000000"/>
                </a:solidFill>
              </a:rPr>
            </a:br>
            <a:endParaRPr sz="4700" dirty="0">
              <a:solidFill>
                <a:srgbClr val="000000"/>
              </a:solidFill>
            </a:endParaRPr>
          </a:p>
        </p:txBody>
      </p:sp>
      <p:sp>
        <p:nvSpPr>
          <p:cNvPr id="2" name="Slide Number Placeholder 1"/>
          <p:cNvSpPr>
            <a:spLocks noGrp="1"/>
          </p:cNvSpPr>
          <p:nvPr>
            <p:ph type="sldNum" sz="quarter" idx="2"/>
          </p:nvPr>
        </p:nvSpPr>
        <p:spPr/>
        <p:txBody>
          <a:bodyPr/>
          <a:lstStyle/>
          <a:p>
            <a:fld id="{86CB4B4D-7CA3-9044-876B-883B54F8677D}" type="slidenum">
              <a:rPr lang="en-ZA" smtClean="0"/>
              <a:pPr/>
              <a:t>4</a:t>
            </a:fld>
            <a:endParaRPr lang="en-ZA" dirty="0"/>
          </a:p>
        </p:txBody>
      </p:sp>
    </p:spTree>
    <p:extLst>
      <p:ext uri="{BB962C8B-B14F-4D97-AF65-F5344CB8AC3E}">
        <p14:creationId xmlns:p14="http://schemas.microsoft.com/office/powerpoint/2010/main" xmlns="" val="142781125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a:spLocks noGrp="1"/>
          </p:cNvSpPr>
          <p:nvPr>
            <p:ph type="title"/>
          </p:nvPr>
        </p:nvSpPr>
        <p:spPr>
          <a:xfrm>
            <a:off x="1663700" y="3419476"/>
            <a:ext cx="21031200" cy="5705475"/>
          </a:xfrm>
          <a:prstGeom prst="rect">
            <a:avLst/>
          </a:prstGeom>
        </p:spPr>
        <p:txBody>
          <a:bodyPr/>
          <a:lstStyle/>
          <a:p>
            <a:pPr>
              <a:defRPr sz="10800" b="1">
                <a:solidFill>
                  <a:srgbClr val="FFFFFF"/>
                </a:solidFill>
              </a:defRPr>
            </a:pPr>
            <a:r>
              <a:rPr dirty="0"/>
              <a:t>PART </a:t>
            </a:r>
            <a:r>
              <a:rPr lang="en-ZA" dirty="0" smtClean="0"/>
              <a:t>D</a:t>
            </a:r>
            <a:r>
              <a:rPr dirty="0" smtClean="0"/>
              <a:t/>
            </a:r>
            <a:br>
              <a:rPr dirty="0" smtClean="0"/>
            </a:br>
            <a:r>
              <a:rPr lang="en-ZA" sz="4400" dirty="0" smtClean="0">
                <a:solidFill>
                  <a:schemeClr val="tx1"/>
                </a:solidFill>
              </a:rPr>
              <a:t>Human Resource Management</a:t>
            </a:r>
            <a:endParaRPr sz="4400" dirty="0">
              <a:solidFill>
                <a:schemeClr val="tx1"/>
              </a:solidFill>
            </a:endParaRPr>
          </a:p>
        </p:txBody>
      </p:sp>
      <p:sp>
        <p:nvSpPr>
          <p:cNvPr id="2" name="Slide Number Placeholder 1"/>
          <p:cNvSpPr>
            <a:spLocks noGrp="1"/>
          </p:cNvSpPr>
          <p:nvPr>
            <p:ph type="sldNum" sz="quarter" idx="2"/>
          </p:nvPr>
        </p:nvSpPr>
        <p:spPr/>
        <p:txBody>
          <a:bodyPr/>
          <a:lstStyle/>
          <a:p>
            <a:fld id="{86CB4B4D-7CA3-9044-876B-883B54F8677D}" type="slidenum">
              <a:rPr lang="en-ZA" smtClean="0"/>
              <a:pPr/>
              <a:t>40</a:t>
            </a:fld>
            <a:endParaRPr lang="en-ZA" dirty="0"/>
          </a:p>
        </p:txBody>
      </p:sp>
    </p:spTree>
    <p:extLst>
      <p:ext uri="{BB962C8B-B14F-4D97-AF65-F5344CB8AC3E}">
        <p14:creationId xmlns:p14="http://schemas.microsoft.com/office/powerpoint/2010/main" xmlns="" val="29440780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1041" y="359883"/>
            <a:ext cx="17238922" cy="1601574"/>
          </a:xfrm>
        </p:spPr>
        <p:txBody>
          <a:bodyPr>
            <a:normAutofit/>
          </a:bodyPr>
          <a:lstStyle/>
          <a:p>
            <a:r>
              <a:rPr lang="en-GB" sz="4400" b="1" dirty="0">
                <a:effectLst/>
              </a:rPr>
              <a:t>HUMAN RESOURCES OVERSIGHT STATISTICS</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657225" y="1657349"/>
            <a:ext cx="22745699" cy="11696065"/>
          </a:xfrm>
        </p:spPr>
        <p:txBody>
          <a:bodyPr>
            <a:normAutofit/>
          </a:bodyPr>
          <a:lstStyle/>
          <a:p>
            <a:pPr marL="164592" indent="0">
              <a:buNone/>
            </a:pPr>
            <a:r>
              <a:rPr lang="en-ZA" sz="2800" b="1" u="sng" dirty="0"/>
              <a:t>Employment and vacancies by programme as on 31 March 2017</a:t>
            </a:r>
            <a:r>
              <a:rPr lang="en-ZA" sz="2800" b="1" dirty="0"/>
              <a:t>:</a:t>
            </a:r>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r>
              <a:rPr lang="en-ZA" sz="2800" b="1" u="sng" dirty="0" smtClean="0"/>
              <a:t>SMS </a:t>
            </a:r>
            <a:r>
              <a:rPr lang="en-ZA" sz="2800" b="1" u="sng" dirty="0"/>
              <a:t>post information as on 31 March 2017</a:t>
            </a:r>
            <a:r>
              <a:rPr lang="en-ZA" sz="2800" b="1" dirty="0"/>
              <a:t>:</a:t>
            </a:r>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ZA" sz="2800" b="1" dirty="0"/>
          </a:p>
          <a:p>
            <a:pPr marL="164592" indent="0">
              <a:buNone/>
            </a:pPr>
            <a:endParaRPr lang="en-US" sz="3000" b="1" dirty="0"/>
          </a:p>
          <a:p>
            <a:pPr marL="164592" indent="0">
              <a:buNone/>
            </a:pPr>
            <a:endParaRPr lang="en-US" sz="3000" b="1" dirty="0"/>
          </a:p>
          <a:p>
            <a:pPr marL="164592" indent="0">
              <a:buNone/>
            </a:pPr>
            <a:endParaRPr lang="en-US" sz="3000" b="1" dirty="0"/>
          </a:p>
          <a:p>
            <a:pPr marL="164592" indent="0">
              <a:buNone/>
            </a:pPr>
            <a:endParaRPr lang="en-US" sz="3000" b="1" dirty="0"/>
          </a:p>
        </p:txBody>
      </p:sp>
      <p:sp>
        <p:nvSpPr>
          <p:cNvPr id="4" name="Slide Number Placeholder 3"/>
          <p:cNvSpPr>
            <a:spLocks noGrp="1"/>
          </p:cNvSpPr>
          <p:nvPr>
            <p:ph type="sldNum" sz="quarter" idx="2"/>
          </p:nvPr>
        </p:nvSpPr>
        <p:spPr/>
        <p:txBody>
          <a:bodyPr/>
          <a:lstStyle/>
          <a:p>
            <a:fld id="{62AAA1A3-262B-4979-8C18-306C3DA11E9E}" type="slidenum">
              <a:rPr lang="en-ZA" smtClean="0"/>
              <a:pPr/>
              <a:t>41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122755019"/>
              </p:ext>
            </p:extLst>
          </p:nvPr>
        </p:nvGraphicFramePr>
        <p:xfrm>
          <a:off x="657225" y="2512369"/>
          <a:ext cx="22745697" cy="4520136"/>
        </p:xfrm>
        <a:graphic>
          <a:graphicData uri="http://schemas.openxmlformats.org/drawingml/2006/table">
            <a:tbl>
              <a:tblPr firstRow="1" firstCol="1" bandRow="1" bandCol="1">
                <a:tableStyleId>{5C22544A-7EE6-4342-B048-85BDC9FD1C3A}</a:tableStyleId>
              </a:tblPr>
              <a:tblGrid>
                <a:gridCol w="6762232">
                  <a:extLst>
                    <a:ext uri="{9D8B030D-6E8A-4147-A177-3AD203B41FA5}">
                      <a16:colId xmlns:a16="http://schemas.microsoft.com/office/drawing/2014/main" xmlns="" val="20000"/>
                    </a:ext>
                  </a:extLst>
                </a:gridCol>
                <a:gridCol w="4713073">
                  <a:extLst>
                    <a:ext uri="{9D8B030D-6E8A-4147-A177-3AD203B41FA5}">
                      <a16:colId xmlns:a16="http://schemas.microsoft.com/office/drawing/2014/main" xmlns="" val="20001"/>
                    </a:ext>
                  </a:extLst>
                </a:gridCol>
                <a:gridCol w="2868826">
                  <a:extLst>
                    <a:ext uri="{9D8B030D-6E8A-4147-A177-3AD203B41FA5}">
                      <a16:colId xmlns:a16="http://schemas.microsoft.com/office/drawing/2014/main" xmlns="" val="20002"/>
                    </a:ext>
                  </a:extLst>
                </a:gridCol>
                <a:gridCol w="2663911">
                  <a:extLst>
                    <a:ext uri="{9D8B030D-6E8A-4147-A177-3AD203B41FA5}">
                      <a16:colId xmlns:a16="http://schemas.microsoft.com/office/drawing/2014/main" xmlns="" val="20003"/>
                    </a:ext>
                  </a:extLst>
                </a:gridCol>
                <a:gridCol w="5737655">
                  <a:extLst>
                    <a:ext uri="{9D8B030D-6E8A-4147-A177-3AD203B41FA5}">
                      <a16:colId xmlns:a16="http://schemas.microsoft.com/office/drawing/2014/main" xmlns="" val="20004"/>
                    </a:ext>
                  </a:extLst>
                </a:gridCol>
              </a:tblGrid>
              <a:tr h="695834">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smtClean="0">
                          <a:solidFill>
                            <a:schemeClr val="tx1"/>
                          </a:solidFill>
                          <a:effectLst/>
                          <a:latin typeface="Arial" panose="020B0604020202020204" pitchFamily="34" charset="0"/>
                          <a:cs typeface="Arial" panose="020B0604020202020204" pitchFamily="34" charset="0"/>
                        </a:rPr>
                        <a:t>No </a:t>
                      </a:r>
                      <a:r>
                        <a:rPr lang="en-ZA" sz="2400" dirty="0">
                          <a:solidFill>
                            <a:schemeClr val="tx1"/>
                          </a:solidFill>
                          <a:effectLst/>
                          <a:latin typeface="Arial" panose="020B0604020202020204" pitchFamily="34" charset="0"/>
                          <a:cs typeface="Arial" panose="020B0604020202020204" pitchFamily="34" charset="0"/>
                        </a:rPr>
                        <a:t>of posts on approved establishment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smtClean="0">
                          <a:solidFill>
                            <a:schemeClr val="tx1"/>
                          </a:solidFill>
                          <a:effectLst/>
                          <a:latin typeface="Arial" panose="020B0604020202020204" pitchFamily="34" charset="0"/>
                          <a:cs typeface="Arial" panose="020B0604020202020204" pitchFamily="34" charset="0"/>
                        </a:rPr>
                        <a:t>No </a:t>
                      </a:r>
                      <a:r>
                        <a:rPr lang="en-ZA" sz="2400" dirty="0">
                          <a:solidFill>
                            <a:schemeClr val="tx1"/>
                          </a:solidFill>
                          <a:effectLst/>
                          <a:latin typeface="Arial" panose="020B0604020202020204" pitchFamily="34" charset="0"/>
                          <a:cs typeface="Arial" panose="020B0604020202020204" pitchFamily="34" charset="0"/>
                        </a:rPr>
                        <a:t>of posts filled</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Vacancy Rate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smtClean="0">
                          <a:solidFill>
                            <a:schemeClr val="tx1"/>
                          </a:solidFill>
                          <a:effectLst/>
                          <a:latin typeface="Arial" panose="020B0604020202020204" pitchFamily="34" charset="0"/>
                          <a:cs typeface="Arial" panose="020B0604020202020204" pitchFamily="34" charset="0"/>
                        </a:rPr>
                        <a:t>No </a:t>
                      </a:r>
                      <a:r>
                        <a:rPr lang="en-ZA" sz="2400" dirty="0">
                          <a:solidFill>
                            <a:schemeClr val="tx1"/>
                          </a:solidFill>
                          <a:effectLst/>
                          <a:latin typeface="Arial" panose="020B0604020202020204" pitchFamily="34" charset="0"/>
                          <a:cs typeface="Arial" panose="020B0604020202020204" pitchFamily="34" charset="0"/>
                        </a:rPr>
                        <a:t>of employees additional to the establishment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extLst>
                  <a:ext uri="{0D108BD9-81ED-4DB2-BD59-A6C34878D82A}">
                    <a16:rowId xmlns:a16="http://schemas.microsoft.com/office/drawing/2014/main" xmlns="" val="10000"/>
                  </a:ext>
                </a:extLst>
              </a:tr>
              <a:tr h="604726">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Administration</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151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140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7,3%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86940">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Outcomes Monitoring &amp; Evaluation (OM&amp;E)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87</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77</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11,5%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27290">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Institutional Performance Monitoring &amp; Evaluation (IPM&amp;E)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70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61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12,9%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56950">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Planning &amp; Secretariat National Planning Commission (NPC)</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42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14,3%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04726">
                <a:tc>
                  <a:txBody>
                    <a:bodyPr/>
                    <a:lstStyle/>
                    <a:p>
                      <a:pPr algn="l">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Total</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350</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314</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10,3%</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7</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225859914"/>
              </p:ext>
            </p:extLst>
          </p:nvPr>
        </p:nvGraphicFramePr>
        <p:xfrm>
          <a:off x="657224" y="8318880"/>
          <a:ext cx="22745699" cy="4133088"/>
        </p:xfrm>
        <a:graphic>
          <a:graphicData uri="http://schemas.openxmlformats.org/drawingml/2006/table">
            <a:tbl>
              <a:tblPr firstRow="1" firstCol="1" bandRow="1" bandCol="1">
                <a:tableStyleId>{5C22544A-7EE6-4342-B048-85BDC9FD1C3A}</a:tableStyleId>
              </a:tblPr>
              <a:tblGrid>
                <a:gridCol w="6352402">
                  <a:extLst>
                    <a:ext uri="{9D8B030D-6E8A-4147-A177-3AD203B41FA5}">
                      <a16:colId xmlns:a16="http://schemas.microsoft.com/office/drawing/2014/main" xmlns="" val="20000"/>
                    </a:ext>
                  </a:extLst>
                </a:gridCol>
                <a:gridCol w="3237675">
                  <a:extLst>
                    <a:ext uri="{9D8B030D-6E8A-4147-A177-3AD203B41FA5}">
                      <a16:colId xmlns:a16="http://schemas.microsoft.com/office/drawing/2014/main" xmlns="" val="20001"/>
                    </a:ext>
                  </a:extLst>
                </a:gridCol>
                <a:gridCol w="3237675">
                  <a:extLst>
                    <a:ext uri="{9D8B030D-6E8A-4147-A177-3AD203B41FA5}">
                      <a16:colId xmlns:a16="http://schemas.microsoft.com/office/drawing/2014/main" xmlns="" val="20002"/>
                    </a:ext>
                  </a:extLst>
                </a:gridCol>
                <a:gridCol w="3237675">
                  <a:extLst>
                    <a:ext uri="{9D8B030D-6E8A-4147-A177-3AD203B41FA5}">
                      <a16:colId xmlns:a16="http://schemas.microsoft.com/office/drawing/2014/main" xmlns="" val="20003"/>
                    </a:ext>
                  </a:extLst>
                </a:gridCol>
                <a:gridCol w="3237675">
                  <a:extLst>
                    <a:ext uri="{9D8B030D-6E8A-4147-A177-3AD203B41FA5}">
                      <a16:colId xmlns:a16="http://schemas.microsoft.com/office/drawing/2014/main" xmlns="" val="20004"/>
                    </a:ext>
                  </a:extLst>
                </a:gridCol>
                <a:gridCol w="3442597">
                  <a:extLst>
                    <a:ext uri="{9D8B030D-6E8A-4147-A177-3AD203B41FA5}">
                      <a16:colId xmlns:a16="http://schemas.microsoft.com/office/drawing/2014/main" xmlns="" val="20005"/>
                    </a:ext>
                  </a:extLst>
                </a:gridCol>
              </a:tblGrid>
              <a:tr h="807192">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SMS Level</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Total number of funded SMS posts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Total number of  SMS posts filled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 of SMS posts filled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Total number of SMS posts vacant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 of SMS posts vacant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484316">
                <a:tc>
                  <a:txBody>
                    <a:bodyPr/>
                    <a:lstStyle/>
                    <a:p>
                      <a:pPr algn="l">
                        <a:lnSpc>
                          <a:spcPct val="150000"/>
                        </a:lnSpc>
                        <a:spcBef>
                          <a:spcPts val="200"/>
                        </a:spcBef>
                        <a:spcAft>
                          <a:spcPts val="200"/>
                        </a:spcAft>
                      </a:pPr>
                      <a:r>
                        <a:rPr lang="en-ZA" sz="2400" dirty="0" smtClean="0">
                          <a:solidFill>
                            <a:schemeClr val="tx1"/>
                          </a:solidFill>
                          <a:effectLst/>
                          <a:latin typeface="Arial" panose="020B0604020202020204" pitchFamily="34" charset="0"/>
                          <a:cs typeface="Arial" panose="020B0604020202020204" pitchFamily="34" charset="0"/>
                        </a:rPr>
                        <a:t>Director-General/Head of </a:t>
                      </a:r>
                      <a:r>
                        <a:rPr lang="en-ZA" sz="2400" dirty="0">
                          <a:solidFill>
                            <a:schemeClr val="tx1"/>
                          </a:solidFill>
                          <a:effectLst/>
                          <a:latin typeface="Arial" panose="020B0604020202020204" pitchFamily="34" charset="0"/>
                          <a:cs typeface="Arial" panose="020B0604020202020204" pitchFamily="34" charset="0"/>
                        </a:rPr>
                        <a:t>Department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D1A0"/>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100,0%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11480">
                <a:tc>
                  <a:txBody>
                    <a:bodyPr/>
                    <a:lstStyle/>
                    <a:p>
                      <a:pPr algn="l">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Salary Level 16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D1A0"/>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100,0%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11480">
                <a:tc>
                  <a:txBody>
                    <a:bodyPr/>
                    <a:lstStyle/>
                    <a:p>
                      <a:pPr algn="l">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Salary Level 15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D1A0"/>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72,2%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27,8%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11480">
                <a:tc>
                  <a:txBody>
                    <a:bodyPr/>
                    <a:lstStyle/>
                    <a:p>
                      <a:pPr algn="l">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Salary Level 14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D1A0"/>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81,3%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18,8%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11480">
                <a:tc>
                  <a:txBody>
                    <a:bodyPr/>
                    <a:lstStyle/>
                    <a:p>
                      <a:pPr algn="l">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Salary Level 13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D1A0"/>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59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52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88,1%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7</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200"/>
                        </a:spcBef>
                        <a:spcAft>
                          <a:spcPts val="200"/>
                        </a:spcAft>
                      </a:pPr>
                      <a:r>
                        <a:rPr lang="en-ZA" sz="2400" dirty="0">
                          <a:solidFill>
                            <a:schemeClr val="tx1"/>
                          </a:solidFill>
                          <a:effectLst/>
                          <a:latin typeface="Arial" panose="020B0604020202020204" pitchFamily="34" charset="0"/>
                          <a:cs typeface="Arial" panose="020B0604020202020204" pitchFamily="34" charset="0"/>
                        </a:rPr>
                        <a:t>11,9%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11480">
                <a:tc>
                  <a:txBody>
                    <a:bodyPr/>
                    <a:lstStyle/>
                    <a:p>
                      <a:pPr algn="just">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Total</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95</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79</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83,2%</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16</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50000"/>
                        </a:lnSpc>
                        <a:spcBef>
                          <a:spcPts val="200"/>
                        </a:spcBef>
                        <a:spcAft>
                          <a:spcPts val="200"/>
                        </a:spcAft>
                      </a:pPr>
                      <a:r>
                        <a:rPr lang="en-ZA" sz="2400" b="1" dirty="0">
                          <a:solidFill>
                            <a:srgbClr val="FF0000"/>
                          </a:solidFill>
                          <a:effectLst/>
                          <a:latin typeface="Arial" panose="020B0604020202020204" pitchFamily="34" charset="0"/>
                          <a:cs typeface="Arial" panose="020B0604020202020204" pitchFamily="34" charset="0"/>
                        </a:rPr>
                        <a:t>16,8%</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50683099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233171"/>
          </a:xfrm>
        </p:spPr>
        <p:txBody>
          <a:bodyPr>
            <a:normAutofit/>
          </a:bodyPr>
          <a:lstStyle/>
          <a:p>
            <a:r>
              <a:rPr lang="en-GB" sz="4400" b="1" dirty="0">
                <a:effectLst/>
              </a:rPr>
              <a:t>HUMAN RESOURCES OVERSIGHT </a:t>
            </a:r>
            <a:r>
              <a:rPr lang="en-GB" sz="4400" b="1" dirty="0" smtClean="0">
                <a:effectLst/>
              </a:rPr>
              <a:t>STATISTICS</a:t>
            </a:r>
            <a:endParaRPr lang="en-ZA" sz="4400" b="1" dirty="0"/>
          </a:p>
        </p:txBody>
      </p:sp>
      <p:sp>
        <p:nvSpPr>
          <p:cNvPr id="3" name="Content Placeholder 2"/>
          <p:cNvSpPr>
            <a:spLocks noGrp="1"/>
          </p:cNvSpPr>
          <p:nvPr>
            <p:ph type="body" idx="1"/>
          </p:nvPr>
        </p:nvSpPr>
        <p:spPr>
          <a:xfrm>
            <a:off x="828675" y="2514600"/>
            <a:ext cx="22774275" cy="10287636"/>
          </a:xfrm>
        </p:spPr>
        <p:txBody>
          <a:bodyPr>
            <a:normAutofit fontScale="92500" lnSpcReduction="10000"/>
          </a:bodyPr>
          <a:lstStyle/>
          <a:p>
            <a:pPr marL="0" indent="0">
              <a:buNone/>
            </a:pPr>
            <a:r>
              <a:rPr lang="en-ZA" sz="2800" b="1" u="sng" dirty="0"/>
              <a:t>Annual turnover rates by salary band for the period 1 April 2016 and 31 March 2017</a:t>
            </a:r>
            <a:r>
              <a:rPr lang="en-ZA" sz="2800" b="1" dirty="0"/>
              <a:t>:</a:t>
            </a:r>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smtClean="0"/>
          </a:p>
          <a:p>
            <a:pPr marL="0" indent="0">
              <a:buNone/>
            </a:pPr>
            <a:endParaRPr lang="en-ZA" sz="2800" b="1" dirty="0"/>
          </a:p>
          <a:p>
            <a:pPr marL="0" indent="0">
              <a:buNone/>
            </a:pPr>
            <a:endParaRPr lang="en-ZA" sz="2800" b="1" dirty="0" smtClean="0"/>
          </a:p>
          <a:p>
            <a:pPr marL="0" indent="0">
              <a:buNone/>
            </a:pPr>
            <a:endParaRPr lang="en-ZA" sz="2800" b="1" dirty="0"/>
          </a:p>
          <a:p>
            <a:pPr marL="0" indent="0">
              <a:buNone/>
            </a:pPr>
            <a:r>
              <a:rPr lang="en-ZA" sz="2800" b="1" u="sng" dirty="0"/>
              <a:t>Note</a:t>
            </a:r>
            <a:r>
              <a:rPr lang="en-ZA" sz="2800" b="1" dirty="0"/>
              <a:t>: </a:t>
            </a:r>
            <a:endParaRPr lang="en-ZA" sz="2800" dirty="0"/>
          </a:p>
          <a:p>
            <a:pPr marL="708026" indent="-708026">
              <a:lnSpc>
                <a:spcPct val="110000"/>
              </a:lnSpc>
              <a:spcBef>
                <a:spcPts val="400"/>
              </a:spcBef>
              <a:spcAft>
                <a:spcPts val="400"/>
              </a:spcAft>
              <a:buFont typeface="Wingdings" panose="05000000000000000000" pitchFamily="2" charset="2"/>
              <a:buChar char="§"/>
            </a:pPr>
            <a:r>
              <a:rPr lang="en-ZA" sz="2800" dirty="0"/>
              <a:t>Turnover rate displays % of service termination for the period in relation to the total number of employees at beginning of period April 2016. Appointments and terminations include changes to employment capacity.</a:t>
            </a:r>
          </a:p>
          <a:p>
            <a:pPr marL="0" indent="0">
              <a:lnSpc>
                <a:spcPct val="110000"/>
              </a:lnSpc>
              <a:spcBef>
                <a:spcPts val="400"/>
              </a:spcBef>
              <a:spcAft>
                <a:spcPts val="400"/>
              </a:spcAft>
              <a:buNone/>
            </a:pPr>
            <a:endParaRPr lang="en-ZA" sz="2500"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p:txBody>
      </p:sp>
      <p:sp>
        <p:nvSpPr>
          <p:cNvPr id="4" name="Slide Number Placeholder 3"/>
          <p:cNvSpPr>
            <a:spLocks noGrp="1"/>
          </p:cNvSpPr>
          <p:nvPr>
            <p:ph type="sldNum" sz="quarter" idx="2"/>
          </p:nvPr>
        </p:nvSpPr>
        <p:spPr/>
        <p:txBody>
          <a:bodyPr/>
          <a:lstStyle/>
          <a:p>
            <a:fld id="{62AAA1A3-262B-4979-8C18-306C3DA11E9E}" type="slidenum">
              <a:rPr lang="en-ZA" smtClean="0"/>
              <a:pPr/>
              <a:t>42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862196772"/>
              </p:ext>
            </p:extLst>
          </p:nvPr>
        </p:nvGraphicFramePr>
        <p:xfrm>
          <a:off x="1028700" y="3381376"/>
          <a:ext cx="20545425" cy="7571232"/>
        </p:xfrm>
        <a:graphic>
          <a:graphicData uri="http://schemas.openxmlformats.org/drawingml/2006/table">
            <a:tbl>
              <a:tblPr firstRow="1" firstCol="1" bandRow="1" bandCol="1">
                <a:tableStyleId>{5C22544A-7EE6-4342-B048-85BDC9FD1C3A}</a:tableStyleId>
              </a:tblPr>
              <a:tblGrid>
                <a:gridCol w="5919870">
                  <a:extLst>
                    <a:ext uri="{9D8B030D-6E8A-4147-A177-3AD203B41FA5}">
                      <a16:colId xmlns:a16="http://schemas.microsoft.com/office/drawing/2014/main" xmlns="" val="20000"/>
                    </a:ext>
                  </a:extLst>
                </a:gridCol>
                <a:gridCol w="4701071">
                  <a:extLst>
                    <a:ext uri="{9D8B030D-6E8A-4147-A177-3AD203B41FA5}">
                      <a16:colId xmlns:a16="http://schemas.microsoft.com/office/drawing/2014/main" xmlns="" val="20001"/>
                    </a:ext>
                  </a:extLst>
                </a:gridCol>
                <a:gridCol w="4178730">
                  <a:extLst>
                    <a:ext uri="{9D8B030D-6E8A-4147-A177-3AD203B41FA5}">
                      <a16:colId xmlns:a16="http://schemas.microsoft.com/office/drawing/2014/main" xmlns="" val="20002"/>
                    </a:ext>
                  </a:extLst>
                </a:gridCol>
                <a:gridCol w="3922966">
                  <a:extLst>
                    <a:ext uri="{9D8B030D-6E8A-4147-A177-3AD203B41FA5}">
                      <a16:colId xmlns:a16="http://schemas.microsoft.com/office/drawing/2014/main" xmlns="" val="20003"/>
                    </a:ext>
                  </a:extLst>
                </a:gridCol>
                <a:gridCol w="1822788">
                  <a:extLst>
                    <a:ext uri="{9D8B030D-6E8A-4147-A177-3AD203B41FA5}">
                      <a16:colId xmlns:a16="http://schemas.microsoft.com/office/drawing/2014/main" xmlns="" val="20004"/>
                    </a:ext>
                  </a:extLst>
                </a:gridCol>
              </a:tblGrid>
              <a:tr h="1082215">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Salary band</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Number of employees at beginning of period-1 April 2016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Appointments and transfers into the department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Terminations and transfers out of the department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Turnover rate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extLst>
                  <a:ext uri="{0D108BD9-81ED-4DB2-BD59-A6C34878D82A}">
                    <a16:rowId xmlns:a16="http://schemas.microsoft.com/office/drawing/2014/main" xmlns="" val="10000"/>
                  </a:ext>
                </a:extLst>
              </a:tr>
              <a:tr h="401292">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Lower skilled ( Levels 1-2)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01292">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Skilled (Levels3-5)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40,0%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1292">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Highly skilled production (Levels 6-8)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68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32,4%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90761">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Highly skilled supervision (Levels 9-12)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121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27</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9,9%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90761">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Senior Management Service Bands A (13)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45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11,1%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90761">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Senior Management Service Bands B (14)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7,1%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90761">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Senior Management Service Bands C (15)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18,2%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90761">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Senior Management Service Bands D (16)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01292">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Contracts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01292">
                <a:tc>
                  <a:txBody>
                    <a:bodyPr/>
                    <a:lstStyle/>
                    <a:p>
                      <a:pPr algn="l">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Total</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288</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77</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48</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b="1" dirty="0">
                          <a:solidFill>
                            <a:srgbClr val="FF0000"/>
                          </a:solidFill>
                          <a:effectLst/>
                          <a:latin typeface="Arial" panose="020B0604020202020204" pitchFamily="34" charset="0"/>
                          <a:cs typeface="Arial" panose="020B0604020202020204" pitchFamily="34" charset="0"/>
                        </a:rPr>
                        <a:t>16,7%</a:t>
                      </a:r>
                      <a:endParaRPr lang="en-ZA"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37334954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1041" y="359882"/>
            <a:ext cx="19156560" cy="1745591"/>
          </a:xfrm>
        </p:spPr>
        <p:txBody>
          <a:bodyPr>
            <a:normAutofit/>
          </a:bodyPr>
          <a:lstStyle/>
          <a:p>
            <a:r>
              <a:rPr lang="en-GB" sz="4400" b="1" dirty="0">
                <a:effectLst/>
              </a:rPr>
              <a:t>HUMAN RESOURCES OVERSIGHT STATISTICS (Continued)</a:t>
            </a:r>
            <a:endParaRPr lang="en-ZA" sz="4400" b="1" dirty="0"/>
          </a:p>
        </p:txBody>
      </p:sp>
      <p:sp>
        <p:nvSpPr>
          <p:cNvPr id="3" name="Content Placeholder 2"/>
          <p:cNvSpPr>
            <a:spLocks noGrp="1"/>
          </p:cNvSpPr>
          <p:nvPr>
            <p:ph type="body" idx="1"/>
          </p:nvPr>
        </p:nvSpPr>
        <p:spPr>
          <a:xfrm>
            <a:off x="571501" y="1714499"/>
            <a:ext cx="23545800" cy="11638915"/>
          </a:xfrm>
        </p:spPr>
        <p:txBody>
          <a:bodyPr>
            <a:normAutofit fontScale="77500" lnSpcReduction="20000"/>
          </a:bodyPr>
          <a:lstStyle/>
          <a:p>
            <a:pPr marL="0" indent="0" algn="ctr">
              <a:buNone/>
            </a:pPr>
            <a:r>
              <a:rPr lang="en-ZA" sz="3400" b="1" u="sng" dirty="0"/>
              <a:t>Employment Equity</a:t>
            </a:r>
          </a:p>
          <a:p>
            <a:pPr marL="0" indent="0" algn="ctr">
              <a:buNone/>
            </a:pPr>
            <a:r>
              <a:rPr lang="en-ZA" sz="3400" b="1" u="sng" dirty="0"/>
              <a:t>Total number of employees (including employees with disabilities) in the following occupational categories as on 31 March 2017</a:t>
            </a:r>
            <a:r>
              <a:rPr lang="en-ZA" sz="3400" b="1" dirty="0"/>
              <a:t>:</a:t>
            </a:r>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a:p>
          <a:p>
            <a:pPr marL="0" indent="0">
              <a:buNone/>
            </a:pPr>
            <a:endParaRPr lang="en-ZA" sz="2800" b="1" dirty="0" smtClean="0"/>
          </a:p>
          <a:p>
            <a:pPr marL="0" indent="0">
              <a:buNone/>
            </a:pPr>
            <a:endParaRPr lang="en-ZA" sz="2800" b="1" dirty="0"/>
          </a:p>
          <a:p>
            <a:pPr marL="0" indent="0">
              <a:buNone/>
            </a:pPr>
            <a:endParaRPr lang="en-ZA" sz="2800" b="1" dirty="0" smtClean="0"/>
          </a:p>
          <a:p>
            <a:pPr marL="0" indent="0">
              <a:buNone/>
            </a:pPr>
            <a:endParaRPr lang="en-ZA" sz="2800" b="1" dirty="0"/>
          </a:p>
          <a:p>
            <a:pPr marL="0" indent="0">
              <a:buNone/>
            </a:pPr>
            <a:endParaRPr lang="en-ZA" sz="2800" b="1" dirty="0" smtClean="0"/>
          </a:p>
          <a:p>
            <a:pPr marL="0" indent="0">
              <a:buNone/>
            </a:pPr>
            <a:endParaRPr lang="en-ZA" sz="2800" b="1" dirty="0"/>
          </a:p>
          <a:p>
            <a:pPr marL="0" indent="0">
              <a:buNone/>
            </a:pPr>
            <a:endParaRPr lang="en-ZA" sz="2800" b="1" dirty="0" smtClean="0"/>
          </a:p>
          <a:p>
            <a:pPr marL="0" indent="0">
              <a:buNone/>
            </a:pPr>
            <a:endParaRPr lang="en-ZA" sz="2800" b="1" dirty="0"/>
          </a:p>
          <a:p>
            <a:pPr marL="0" indent="0">
              <a:lnSpc>
                <a:spcPct val="150000"/>
              </a:lnSpc>
              <a:buNone/>
            </a:pPr>
            <a:r>
              <a:rPr lang="en-ZA" sz="3400" b="1" u="sng" dirty="0"/>
              <a:t>Note</a:t>
            </a:r>
            <a:r>
              <a:rPr lang="en-ZA" sz="3400" b="1" dirty="0"/>
              <a:t>:</a:t>
            </a:r>
          </a:p>
          <a:p>
            <a:pPr marL="0" indent="0">
              <a:lnSpc>
                <a:spcPct val="150000"/>
              </a:lnSpc>
              <a:buNone/>
            </a:pPr>
            <a:r>
              <a:rPr lang="en-ZA" sz="3400" b="1" dirty="0"/>
              <a:t>The DPME </a:t>
            </a:r>
            <a:r>
              <a:rPr lang="en-ZA" sz="3400" b="1" dirty="0">
                <a:solidFill>
                  <a:srgbClr val="FF0000"/>
                </a:solidFill>
              </a:rPr>
              <a:t>exceeded the national Disability Target of 2% </a:t>
            </a:r>
            <a:r>
              <a:rPr lang="en-ZA" sz="3400" b="1" dirty="0"/>
              <a:t>as at 31 March persons with disabilities represented 2.3% of the Department</a:t>
            </a:r>
          </a:p>
          <a:p>
            <a:pPr marL="0" indent="0">
              <a:lnSpc>
                <a:spcPct val="150000"/>
              </a:lnSpc>
              <a:buNone/>
            </a:pPr>
            <a:r>
              <a:rPr lang="en-ZA" sz="3400" b="1" dirty="0"/>
              <a:t>The EE targets for African and Indian staff was exceeded, however Coloureds and Whites are below the set targets</a:t>
            </a:r>
          </a:p>
          <a:p>
            <a:pPr marL="0" indent="0">
              <a:buNone/>
            </a:pPr>
            <a:endParaRPr lang="en-ZA" sz="2800" b="1" dirty="0"/>
          </a:p>
          <a:p>
            <a:pPr marL="0" indent="0">
              <a:buNone/>
            </a:pPr>
            <a:endParaRPr lang="en-ZA" dirty="0"/>
          </a:p>
        </p:txBody>
      </p:sp>
      <p:sp>
        <p:nvSpPr>
          <p:cNvPr id="4" name="Slide Number Placeholder 3"/>
          <p:cNvSpPr>
            <a:spLocks noGrp="1"/>
          </p:cNvSpPr>
          <p:nvPr>
            <p:ph type="sldNum" sz="quarter" idx="2"/>
          </p:nvPr>
        </p:nvSpPr>
        <p:spPr/>
        <p:txBody>
          <a:bodyPr/>
          <a:lstStyle/>
          <a:p>
            <a:fld id="{62AAA1A3-262B-4979-8C18-306C3DA11E9E}" type="slidenum">
              <a:rPr lang="en-ZA" smtClean="0"/>
              <a:pPr/>
              <a:t>43</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38687149"/>
              </p:ext>
            </p:extLst>
          </p:nvPr>
        </p:nvGraphicFramePr>
        <p:xfrm>
          <a:off x="1114704" y="3118148"/>
          <a:ext cx="21088351" cy="7748998"/>
        </p:xfrm>
        <a:graphic>
          <a:graphicData uri="http://schemas.openxmlformats.org/drawingml/2006/table">
            <a:tbl>
              <a:tblPr firstRow="1" firstCol="1" bandRow="1" bandCol="1">
                <a:tableStyleId>{5C22544A-7EE6-4342-B048-85BDC9FD1C3A}</a:tableStyleId>
              </a:tblPr>
              <a:tblGrid>
                <a:gridCol w="4123205">
                  <a:extLst>
                    <a:ext uri="{9D8B030D-6E8A-4147-A177-3AD203B41FA5}">
                      <a16:colId xmlns:a16="http://schemas.microsoft.com/office/drawing/2014/main" xmlns="" val="20000"/>
                    </a:ext>
                  </a:extLst>
                </a:gridCol>
                <a:gridCol w="1421050">
                  <a:extLst>
                    <a:ext uri="{9D8B030D-6E8A-4147-A177-3AD203B41FA5}">
                      <a16:colId xmlns:a16="http://schemas.microsoft.com/office/drawing/2014/main" xmlns="" val="20001"/>
                    </a:ext>
                  </a:extLst>
                </a:gridCol>
                <a:gridCol w="1727122">
                  <a:extLst>
                    <a:ext uri="{9D8B030D-6E8A-4147-A177-3AD203B41FA5}">
                      <a16:colId xmlns:a16="http://schemas.microsoft.com/office/drawing/2014/main" xmlns="" val="20002"/>
                    </a:ext>
                  </a:extLst>
                </a:gridCol>
                <a:gridCol w="1114976">
                  <a:extLst>
                    <a:ext uri="{9D8B030D-6E8A-4147-A177-3AD203B41FA5}">
                      <a16:colId xmlns:a16="http://schemas.microsoft.com/office/drawing/2014/main" xmlns="" val="20003"/>
                    </a:ext>
                  </a:extLst>
                </a:gridCol>
                <a:gridCol w="1421050">
                  <a:extLst>
                    <a:ext uri="{9D8B030D-6E8A-4147-A177-3AD203B41FA5}">
                      <a16:colId xmlns:a16="http://schemas.microsoft.com/office/drawing/2014/main" xmlns="" val="20004"/>
                    </a:ext>
                  </a:extLst>
                </a:gridCol>
                <a:gridCol w="1421050">
                  <a:extLst>
                    <a:ext uri="{9D8B030D-6E8A-4147-A177-3AD203B41FA5}">
                      <a16:colId xmlns:a16="http://schemas.microsoft.com/office/drawing/2014/main" xmlns="" val="20005"/>
                    </a:ext>
                  </a:extLst>
                </a:gridCol>
                <a:gridCol w="1639672">
                  <a:extLst>
                    <a:ext uri="{9D8B030D-6E8A-4147-A177-3AD203B41FA5}">
                      <a16:colId xmlns:a16="http://schemas.microsoft.com/office/drawing/2014/main" xmlns="" val="20006"/>
                    </a:ext>
                  </a:extLst>
                </a:gridCol>
                <a:gridCol w="1202427">
                  <a:extLst>
                    <a:ext uri="{9D8B030D-6E8A-4147-A177-3AD203B41FA5}">
                      <a16:colId xmlns:a16="http://schemas.microsoft.com/office/drawing/2014/main" xmlns="" val="20007"/>
                    </a:ext>
                  </a:extLst>
                </a:gridCol>
                <a:gridCol w="1421050">
                  <a:extLst>
                    <a:ext uri="{9D8B030D-6E8A-4147-A177-3AD203B41FA5}">
                      <a16:colId xmlns:a16="http://schemas.microsoft.com/office/drawing/2014/main" xmlns="" val="20008"/>
                    </a:ext>
                  </a:extLst>
                </a:gridCol>
                <a:gridCol w="1049390">
                  <a:extLst>
                    <a:ext uri="{9D8B030D-6E8A-4147-A177-3AD203B41FA5}">
                      <a16:colId xmlns:a16="http://schemas.microsoft.com/office/drawing/2014/main" xmlns="" val="20009"/>
                    </a:ext>
                  </a:extLst>
                </a:gridCol>
                <a:gridCol w="2098780">
                  <a:extLst>
                    <a:ext uri="{9D8B030D-6E8A-4147-A177-3AD203B41FA5}">
                      <a16:colId xmlns:a16="http://schemas.microsoft.com/office/drawing/2014/main" xmlns="" val="20010"/>
                    </a:ext>
                  </a:extLst>
                </a:gridCol>
                <a:gridCol w="2448579">
                  <a:extLst>
                    <a:ext uri="{9D8B030D-6E8A-4147-A177-3AD203B41FA5}">
                      <a16:colId xmlns:a16="http://schemas.microsoft.com/office/drawing/2014/main" xmlns="" val="20011"/>
                    </a:ext>
                  </a:extLst>
                </a:gridCol>
              </a:tblGrid>
              <a:tr h="403798">
                <a:tc rowSpan="2">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Occupational category</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tc gridSpan="4">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Male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Female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6FE5"/>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Total</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Results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B73"/>
                    </a:solidFill>
                  </a:tcPr>
                </a:tc>
                <a:extLst>
                  <a:ext uri="{0D108BD9-81ED-4DB2-BD59-A6C34878D82A}">
                    <a16:rowId xmlns:a16="http://schemas.microsoft.com/office/drawing/2014/main" xmlns="" val="10000"/>
                  </a:ext>
                </a:extLst>
              </a:tr>
              <a:tr h="604314">
                <a:tc vMerge="1">
                  <a:txBody>
                    <a:bodyPr/>
                    <a:lstStyle/>
                    <a:p>
                      <a:endParaRPr lang="en-ZA"/>
                    </a:p>
                  </a:txBody>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African</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Coloured</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Indian</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White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African</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Coloured</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Indian</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White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630936">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Legislators, senior officials and managers (Level 13-16)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78</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50%</a:t>
                      </a:r>
                      <a:r>
                        <a:rPr lang="en-ZA" sz="2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Female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24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52% Female</a:t>
                      </a:r>
                      <a:endParaRPr lang="en-ZA" sz="24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60748">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Professionals (level 11-12)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79</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5">
                  <a:txBody>
                    <a:bodyPr/>
                    <a:lstStyle/>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79% African</a:t>
                      </a:r>
                    </a:p>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 Coloured</a:t>
                      </a:r>
                    </a:p>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Indian</a:t>
                      </a:r>
                    </a:p>
                    <a:p>
                      <a:pPr algn="ctr">
                        <a:lnSpc>
                          <a:spcPct val="115000"/>
                        </a:lnSpc>
                        <a:spcAft>
                          <a:spcPts val="0"/>
                        </a:spcAft>
                      </a:pPr>
                      <a:r>
                        <a:rPr lang="en-ZA"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a:t>
                      </a:r>
                      <a:r>
                        <a:rPr lang="en-ZA" sz="2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White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lnSpc>
                          <a:spcPct val="115000"/>
                        </a:lnSpc>
                        <a:spcAft>
                          <a:spcPts val="0"/>
                        </a:spcAft>
                      </a:pPr>
                      <a:r>
                        <a:rPr lang="en-ZA" sz="24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83% African</a:t>
                      </a:r>
                    </a:p>
                    <a:p>
                      <a:pPr algn="ctr">
                        <a:lnSpc>
                          <a:spcPct val="115000"/>
                        </a:lnSpc>
                        <a:spcAft>
                          <a:spcPts val="0"/>
                        </a:spcAft>
                      </a:pPr>
                      <a:r>
                        <a:rPr lang="en-ZA" sz="2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5,5% Coloured</a:t>
                      </a:r>
                    </a:p>
                    <a:p>
                      <a:pPr algn="ctr">
                        <a:lnSpc>
                          <a:spcPct val="115000"/>
                        </a:lnSpc>
                        <a:spcAft>
                          <a:spcPts val="0"/>
                        </a:spcAft>
                      </a:pPr>
                      <a:r>
                        <a:rPr lang="en-ZA" sz="24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6,1% Indian</a:t>
                      </a:r>
                    </a:p>
                    <a:p>
                      <a:pPr algn="ctr">
                        <a:lnSpc>
                          <a:spcPct val="115000"/>
                        </a:lnSpc>
                        <a:spcAft>
                          <a:spcPts val="0"/>
                        </a:spcAft>
                      </a:pPr>
                      <a:r>
                        <a:rPr lang="en-ZA" sz="2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5,5% White</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80524">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Technicians and associate professionals (level 9-10)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17</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31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55</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60748">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Clerks (Level 6-8)</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44</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1</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78</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630936">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Service and sales workers </a:t>
                      </a:r>
                      <a:r>
                        <a:rPr lang="en-ZA" sz="2400" dirty="0" smtClean="0">
                          <a:solidFill>
                            <a:schemeClr val="tx1"/>
                          </a:solidFill>
                          <a:effectLst/>
                          <a:latin typeface="Arial" panose="020B0604020202020204" pitchFamily="34" charset="0"/>
                          <a:cs typeface="Arial" panose="020B0604020202020204" pitchFamily="34" charset="0"/>
                        </a:rPr>
                        <a:t>(</a:t>
                      </a:r>
                      <a:r>
                        <a:rPr lang="en-ZA" sz="2400" dirty="0">
                          <a:solidFill>
                            <a:schemeClr val="tx1"/>
                          </a:solidFill>
                          <a:effectLst/>
                          <a:latin typeface="Arial" panose="020B0604020202020204" pitchFamily="34" charset="0"/>
                          <a:cs typeface="Arial" panose="020B0604020202020204" pitchFamily="34" charset="0"/>
                        </a:rPr>
                        <a:t>level 3-5)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9</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6</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15</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630936">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Elementary occupations </a:t>
                      </a:r>
                      <a:r>
                        <a:rPr lang="en-ZA" sz="2400" dirty="0" smtClean="0">
                          <a:solidFill>
                            <a:schemeClr val="tx1"/>
                          </a:solidFill>
                          <a:effectLst/>
                          <a:latin typeface="Arial" panose="020B0604020202020204" pitchFamily="34" charset="0"/>
                          <a:cs typeface="Arial" panose="020B0604020202020204" pitchFamily="34" charset="0"/>
                        </a:rPr>
                        <a:t>(</a:t>
                      </a:r>
                      <a:r>
                        <a:rPr lang="en-ZA" sz="2400" dirty="0">
                          <a:solidFill>
                            <a:schemeClr val="tx1"/>
                          </a:solidFill>
                          <a:effectLst/>
                          <a:latin typeface="Arial" panose="020B0604020202020204" pitchFamily="34" charset="0"/>
                          <a:cs typeface="Arial" panose="020B0604020202020204" pitchFamily="34" charset="0"/>
                        </a:rPr>
                        <a:t>level 1-2)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2</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5</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0</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vMerge="1">
                  <a:txBody>
                    <a:bodyPr/>
                    <a:lstStyle/>
                    <a:p>
                      <a:pPr algn="ctr">
                        <a:lnSpc>
                          <a:spcPct val="115000"/>
                        </a:lnSpc>
                        <a:spcAft>
                          <a:spcPts val="0"/>
                        </a:spcAft>
                      </a:pPr>
                      <a:endPar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555076">
                <a:tc>
                  <a:txBody>
                    <a:bodyPr/>
                    <a:lstStyle/>
                    <a:p>
                      <a:pPr algn="l">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Total</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107</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9</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9</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152</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8</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12</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8</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312</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502624">
                <a:tc>
                  <a:txBody>
                    <a:bodyPr/>
                    <a:lstStyle/>
                    <a:p>
                      <a:pPr algn="l">
                        <a:lnSpc>
                          <a:spcPct val="115000"/>
                        </a:lnSpc>
                        <a:spcAft>
                          <a:spcPts val="0"/>
                        </a:spcAft>
                      </a:pPr>
                      <a:r>
                        <a:rPr lang="en-ZA" sz="2400" dirty="0">
                          <a:solidFill>
                            <a:schemeClr val="tx1"/>
                          </a:solidFill>
                          <a:effectLst/>
                          <a:latin typeface="Arial" panose="020B0604020202020204" pitchFamily="34" charset="0"/>
                          <a:cs typeface="Arial" panose="020B0604020202020204" pitchFamily="34" charset="0"/>
                        </a:rPr>
                        <a:t>Employees with disabilities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1A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2</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 </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 </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 </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4</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 </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 </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1</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2400" dirty="0">
                          <a:solidFill>
                            <a:srgbClr val="FF0000"/>
                          </a:solidFill>
                          <a:effectLst/>
                          <a:latin typeface="Arial" panose="020B0604020202020204" pitchFamily="34" charset="0"/>
                          <a:cs typeface="Arial" panose="020B0604020202020204" pitchFamily="34" charset="0"/>
                        </a:rPr>
                        <a:t>7</a:t>
                      </a:r>
                      <a:endParaRPr lang="en-ZA"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0" marR="1371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86341781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a:spLocks noGrp="1"/>
          </p:cNvSpPr>
          <p:nvPr>
            <p:ph type="title"/>
          </p:nvPr>
        </p:nvSpPr>
        <p:spPr>
          <a:xfrm>
            <a:off x="1663700" y="3419476"/>
            <a:ext cx="21031200" cy="5705475"/>
          </a:xfrm>
          <a:prstGeom prst="rect">
            <a:avLst/>
          </a:prstGeom>
        </p:spPr>
        <p:txBody>
          <a:bodyPr/>
          <a:lstStyle/>
          <a:p>
            <a:pPr>
              <a:defRPr sz="10800" b="1">
                <a:solidFill>
                  <a:srgbClr val="FFFFFF"/>
                </a:solidFill>
              </a:defRPr>
            </a:pPr>
            <a:r>
              <a:rPr dirty="0"/>
              <a:t>PART </a:t>
            </a:r>
            <a:r>
              <a:rPr lang="en-ZA" dirty="0"/>
              <a:t>E</a:t>
            </a:r>
            <a:r>
              <a:rPr dirty="0" smtClean="0"/>
              <a:t/>
            </a:r>
            <a:br>
              <a:rPr dirty="0" smtClean="0"/>
            </a:br>
            <a:r>
              <a:rPr lang="en-ZA" sz="4400" dirty="0" smtClean="0">
                <a:solidFill>
                  <a:schemeClr val="tx1"/>
                </a:solidFill>
              </a:rPr>
              <a:t>Financial Information</a:t>
            </a:r>
            <a:endParaRPr sz="4400" dirty="0">
              <a:solidFill>
                <a:schemeClr val="tx1"/>
              </a:solidFill>
            </a:endParaRPr>
          </a:p>
        </p:txBody>
      </p:sp>
      <p:sp>
        <p:nvSpPr>
          <p:cNvPr id="2" name="Slide Number Placeholder 1"/>
          <p:cNvSpPr>
            <a:spLocks noGrp="1"/>
          </p:cNvSpPr>
          <p:nvPr>
            <p:ph type="sldNum" sz="quarter" idx="2"/>
          </p:nvPr>
        </p:nvSpPr>
        <p:spPr/>
        <p:txBody>
          <a:bodyPr/>
          <a:lstStyle/>
          <a:p>
            <a:fld id="{86CB4B4D-7CA3-9044-876B-883B54F8677D}" type="slidenum">
              <a:rPr lang="en-ZA" smtClean="0"/>
              <a:pPr/>
              <a:t>44</a:t>
            </a:fld>
            <a:endParaRPr lang="en-ZA" dirty="0"/>
          </a:p>
        </p:txBody>
      </p:sp>
    </p:spTree>
    <p:extLst>
      <p:ext uri="{BB962C8B-B14F-4D97-AF65-F5344CB8AC3E}">
        <p14:creationId xmlns:p14="http://schemas.microsoft.com/office/powerpoint/2010/main" xmlns="" val="1966167618"/>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2016/17 Financial performance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1474374"/>
              </p:ext>
            </p:extLst>
          </p:nvPr>
        </p:nvGraphicFramePr>
        <p:xfrm>
          <a:off x="2057400" y="2967291"/>
          <a:ext cx="19564349" cy="8406182"/>
        </p:xfrm>
        <a:graphic>
          <a:graphicData uri="http://schemas.openxmlformats.org/drawingml/2006/table">
            <a:tbl>
              <a:tblPr/>
              <a:tblGrid>
                <a:gridCol w="7427209">
                  <a:extLst>
                    <a:ext uri="{9D8B030D-6E8A-4147-A177-3AD203B41FA5}">
                      <a16:colId xmlns:a16="http://schemas.microsoft.com/office/drawing/2014/main" xmlns="" val="2038976217"/>
                    </a:ext>
                  </a:extLst>
                </a:gridCol>
                <a:gridCol w="3034285">
                  <a:extLst>
                    <a:ext uri="{9D8B030D-6E8A-4147-A177-3AD203B41FA5}">
                      <a16:colId xmlns:a16="http://schemas.microsoft.com/office/drawing/2014/main" xmlns="" val="3196931332"/>
                    </a:ext>
                  </a:extLst>
                </a:gridCol>
                <a:gridCol w="3034285">
                  <a:extLst>
                    <a:ext uri="{9D8B030D-6E8A-4147-A177-3AD203B41FA5}">
                      <a16:colId xmlns:a16="http://schemas.microsoft.com/office/drawing/2014/main" xmlns="" val="140237817"/>
                    </a:ext>
                  </a:extLst>
                </a:gridCol>
                <a:gridCol w="3034285">
                  <a:extLst>
                    <a:ext uri="{9D8B030D-6E8A-4147-A177-3AD203B41FA5}">
                      <a16:colId xmlns:a16="http://schemas.microsoft.com/office/drawing/2014/main" xmlns="" val="3464889479"/>
                    </a:ext>
                  </a:extLst>
                </a:gridCol>
                <a:gridCol w="3034285">
                  <a:extLst>
                    <a:ext uri="{9D8B030D-6E8A-4147-A177-3AD203B41FA5}">
                      <a16:colId xmlns:a16="http://schemas.microsoft.com/office/drawing/2014/main" xmlns="" val="326136627"/>
                    </a:ext>
                  </a:extLst>
                </a:gridCol>
              </a:tblGrid>
              <a:tr h="975360">
                <a:tc>
                  <a:txBody>
                    <a:bodyPr/>
                    <a:lstStyle/>
                    <a:p>
                      <a:pPr algn="l" fontAlgn="ctr"/>
                      <a:r>
                        <a:rPr lang="en-ZA" sz="3200" b="1" i="0" u="none" strike="noStrike" dirty="0">
                          <a:solidFill>
                            <a:srgbClr val="000000"/>
                          </a:solidFill>
                          <a:effectLst/>
                          <a:latin typeface="Calibri" panose="020F0502020204030204" pitchFamily="34" charset="0"/>
                        </a:rPr>
                        <a:t>Per Programme </a:t>
                      </a:r>
                      <a:endParaRPr lang="en-ZA" sz="3200" b="1" i="0" u="none" strike="noStrike" dirty="0" smtClean="0">
                        <a:solidFill>
                          <a:srgbClr val="000000"/>
                        </a:solidFill>
                        <a:effectLst/>
                        <a:latin typeface="Calibri" panose="020F0502020204030204" pitchFamily="34" charset="0"/>
                      </a:endParaRPr>
                    </a:p>
                    <a:p>
                      <a:pPr algn="l" fontAlgn="ctr"/>
                      <a:r>
                        <a:rPr lang="en-ZA" sz="3200" b="1" i="0" u="none" strike="noStrike" dirty="0" smtClean="0">
                          <a:solidFill>
                            <a:srgbClr val="000000"/>
                          </a:solidFill>
                          <a:effectLst/>
                          <a:latin typeface="Calibri" panose="020F0502020204030204" pitchFamily="34" charset="0"/>
                        </a:rPr>
                        <a:t>(</a:t>
                      </a:r>
                      <a:r>
                        <a:rPr lang="en-ZA" sz="3200" b="1" i="0" u="none" strike="noStrike" dirty="0">
                          <a:solidFill>
                            <a:srgbClr val="000000"/>
                          </a:solidFill>
                          <a:effectLst/>
                          <a:latin typeface="Calibri" panose="020F0502020204030204" pitchFamily="34" charset="0"/>
                        </a:rPr>
                        <a:t>R’000)</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Final Appr.</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Actual Expenditure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Variance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 </a:t>
                      </a:r>
                      <a:r>
                        <a:rPr lang="en-ZA" sz="3200" b="1" i="0" u="none" strike="noStrike" dirty="0" smtClean="0">
                          <a:solidFill>
                            <a:srgbClr val="000000"/>
                          </a:solidFill>
                          <a:effectLst/>
                          <a:latin typeface="Calibri" panose="020F0502020204030204" pitchFamily="34" charset="0"/>
                        </a:rPr>
                        <a:t>Spent</a:t>
                      </a:r>
                      <a:endParaRPr lang="en-ZA" sz="3200" b="1" i="0" u="none" strike="noStrike" dirty="0">
                        <a:solidFill>
                          <a:srgbClr val="000000"/>
                        </a:solidFill>
                        <a:effectLst/>
                        <a:latin typeface="Calibri" panose="020F0502020204030204" pitchFamily="34" charset="0"/>
                      </a:endParaRP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334649455"/>
                  </a:ext>
                </a:extLst>
              </a:tr>
              <a:tr h="496574">
                <a:tc>
                  <a:txBody>
                    <a:bodyPr/>
                    <a:lstStyle/>
                    <a:p>
                      <a:pPr algn="l" fontAlgn="ctr"/>
                      <a:r>
                        <a:rPr lang="en-ZA" sz="3200" b="0" i="0" u="none" strike="noStrike" dirty="0" smtClean="0">
                          <a:solidFill>
                            <a:srgbClr val="000000"/>
                          </a:solidFill>
                          <a:effectLst/>
                          <a:latin typeface="Calibri" panose="020F0502020204030204" pitchFamily="34" charset="0"/>
                        </a:rPr>
                        <a:t>1 Administration</a:t>
                      </a:r>
                      <a:endParaRPr lang="en-ZA" sz="3200" b="0" i="0" u="none" strike="noStrike" dirty="0">
                        <a:solidFill>
                          <a:srgbClr val="000000"/>
                        </a:solidFill>
                        <a:effectLst/>
                        <a:latin typeface="Calibri" panose="020F0502020204030204" pitchFamily="34" charset="0"/>
                      </a:endParaRP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142 453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134 299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8 154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94.3%</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4725751"/>
                  </a:ext>
                </a:extLst>
              </a:tr>
              <a:tr h="496574">
                <a:tc>
                  <a:txBody>
                    <a:bodyPr/>
                    <a:lstStyle/>
                    <a:p>
                      <a:pPr algn="l" fontAlgn="ctr"/>
                      <a:r>
                        <a:rPr lang="en-ZA" sz="3200" b="0" i="0" u="none" strike="noStrike" dirty="0" smtClean="0">
                          <a:solidFill>
                            <a:srgbClr val="000000"/>
                          </a:solidFill>
                          <a:effectLst/>
                          <a:latin typeface="Calibri" panose="020F0502020204030204" pitchFamily="34" charset="0"/>
                        </a:rPr>
                        <a:t>2 Outcomes </a:t>
                      </a:r>
                      <a:r>
                        <a:rPr lang="en-ZA" sz="3200" b="0" i="0" u="none" strike="noStrike" dirty="0">
                          <a:solidFill>
                            <a:srgbClr val="000000"/>
                          </a:solidFill>
                          <a:effectLst/>
                          <a:latin typeface="Calibri" panose="020F0502020204030204" pitchFamily="34" charset="0"/>
                        </a:rPr>
                        <a:t>M&amp;E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93 162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89 749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3 413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96.3%</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2387688"/>
                  </a:ext>
                </a:extLst>
              </a:tr>
              <a:tr h="496574">
                <a:tc>
                  <a:txBody>
                    <a:bodyPr/>
                    <a:lstStyle/>
                    <a:p>
                      <a:pPr algn="l" fontAlgn="ctr"/>
                      <a:r>
                        <a:rPr lang="en-ZA" sz="3200" b="0" i="0" u="none" strike="noStrike" dirty="0" smtClean="0">
                          <a:solidFill>
                            <a:srgbClr val="000000"/>
                          </a:solidFill>
                          <a:effectLst/>
                          <a:latin typeface="Calibri" panose="020F0502020204030204" pitchFamily="34" charset="0"/>
                        </a:rPr>
                        <a:t>3 Institutional </a:t>
                      </a:r>
                      <a:r>
                        <a:rPr lang="en-ZA" sz="3200" b="0" i="0" u="none" strike="noStrike" dirty="0">
                          <a:solidFill>
                            <a:srgbClr val="000000"/>
                          </a:solidFill>
                          <a:effectLst/>
                          <a:latin typeface="Calibri" panose="020F0502020204030204" pitchFamily="34" charset="0"/>
                        </a:rPr>
                        <a:t>Performance M&amp;E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62 412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61 897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515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99.2%</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6404183"/>
                  </a:ext>
                </a:extLst>
              </a:tr>
              <a:tr h="496574">
                <a:tc>
                  <a:txBody>
                    <a:bodyPr/>
                    <a:lstStyle/>
                    <a:p>
                      <a:pPr algn="l" fontAlgn="ctr"/>
                      <a:r>
                        <a:rPr lang="en-ZA" sz="3200" b="0" i="0" u="none" strike="noStrike" dirty="0" smtClean="0">
                          <a:solidFill>
                            <a:srgbClr val="000000"/>
                          </a:solidFill>
                          <a:effectLst/>
                          <a:latin typeface="Calibri" panose="020F0502020204030204" pitchFamily="34" charset="0"/>
                        </a:rPr>
                        <a:t>4 National </a:t>
                      </a:r>
                      <a:r>
                        <a:rPr lang="en-ZA" sz="3200" b="0" i="0" u="none" strike="noStrike" dirty="0">
                          <a:solidFill>
                            <a:srgbClr val="000000"/>
                          </a:solidFill>
                          <a:effectLst/>
                          <a:latin typeface="Calibri" panose="020F0502020204030204" pitchFamily="34" charset="0"/>
                        </a:rPr>
                        <a:t>Planning</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88 233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84 216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4 017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95.4%</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0784301"/>
                  </a:ext>
                </a:extLst>
              </a:tr>
              <a:tr h="496574">
                <a:tc>
                  <a:txBody>
                    <a:bodyPr/>
                    <a:lstStyle/>
                    <a:p>
                      <a:pPr algn="l" fontAlgn="ctr"/>
                      <a:r>
                        <a:rPr lang="en-ZA" sz="3200" b="0" i="0" u="none" strike="noStrike" dirty="0" smtClean="0">
                          <a:solidFill>
                            <a:srgbClr val="000000"/>
                          </a:solidFill>
                          <a:effectLst/>
                          <a:latin typeface="Calibri" panose="020F0502020204030204" pitchFamily="34" charset="0"/>
                        </a:rPr>
                        <a:t>5 Youth </a:t>
                      </a:r>
                      <a:r>
                        <a:rPr lang="en-ZA" sz="3200" b="0" i="0" u="none" strike="noStrike" dirty="0">
                          <a:solidFill>
                            <a:srgbClr val="000000"/>
                          </a:solidFill>
                          <a:effectLst/>
                          <a:latin typeface="Calibri" panose="020F0502020204030204" pitchFamily="34" charset="0"/>
                        </a:rPr>
                        <a:t>Development</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411 402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411 085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317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99.9%</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4785381"/>
                  </a:ext>
                </a:extLst>
              </a:tr>
              <a:tr h="496574">
                <a:tc>
                  <a:txBody>
                    <a:bodyPr/>
                    <a:lstStyle/>
                    <a:p>
                      <a:pPr algn="l" fontAlgn="ctr"/>
                      <a:r>
                        <a:rPr lang="en-ZA" sz="3200" b="1" i="0" u="none" strike="noStrike" dirty="0">
                          <a:solidFill>
                            <a:srgbClr val="000000"/>
                          </a:solidFill>
                          <a:effectLst/>
                          <a:latin typeface="Calibri" panose="020F0502020204030204" pitchFamily="34" charset="0"/>
                        </a:rPr>
                        <a:t>TOTAL</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797 662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781 246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16 416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97.9%</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02781638"/>
                  </a:ext>
                </a:extLst>
              </a:tr>
              <a:tr h="496574">
                <a:tc>
                  <a:txBody>
                    <a:bodyPr/>
                    <a:lstStyle/>
                    <a:p>
                      <a:pPr algn="l" fontAlgn="ctr"/>
                      <a:endParaRPr lang="en-ZA" sz="3200" b="0" i="0" u="none" strike="noStrike" dirty="0">
                        <a:solidFill>
                          <a:srgbClr val="000000"/>
                        </a:solidFill>
                        <a:effectLst/>
                        <a:latin typeface="Calibri" panose="020F0502020204030204" pitchFamily="34" charset="0"/>
                      </a:endParaRPr>
                    </a:p>
                  </a:txBody>
                  <a:tcPr marL="144000" marR="144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3200" b="0" i="0" u="none" strike="noStrike" dirty="0">
                        <a:solidFill>
                          <a:srgbClr val="000000"/>
                        </a:solidFill>
                        <a:effectLst/>
                        <a:latin typeface="Calibri" panose="020F0502020204030204" pitchFamily="34" charset="0"/>
                      </a:endParaRPr>
                    </a:p>
                  </a:txBody>
                  <a:tcPr marL="144000" marR="144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3200" b="0" i="0" u="none" strike="noStrike" dirty="0">
                        <a:solidFill>
                          <a:srgbClr val="000000"/>
                        </a:solidFill>
                        <a:effectLst/>
                        <a:latin typeface="Calibri" panose="020F0502020204030204" pitchFamily="34" charset="0"/>
                      </a:endParaRPr>
                    </a:p>
                  </a:txBody>
                  <a:tcPr marL="144000" marR="144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3200" b="0" i="0" u="none" strike="noStrike" dirty="0">
                        <a:solidFill>
                          <a:srgbClr val="000000"/>
                        </a:solidFill>
                        <a:effectLst/>
                        <a:latin typeface="Calibri" panose="020F0502020204030204" pitchFamily="34" charset="0"/>
                      </a:endParaRPr>
                    </a:p>
                  </a:txBody>
                  <a:tcPr marL="144000" marR="144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ZA" sz="3200" b="0" i="0" u="none" strike="noStrike" dirty="0">
                        <a:solidFill>
                          <a:srgbClr val="000000"/>
                        </a:solidFill>
                        <a:effectLst/>
                        <a:latin typeface="Calibri" panose="020F0502020204030204" pitchFamily="34" charset="0"/>
                      </a:endParaRPr>
                    </a:p>
                  </a:txBody>
                  <a:tcPr marL="144000" marR="14400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5385597"/>
                  </a:ext>
                </a:extLst>
              </a:tr>
              <a:tr h="975360">
                <a:tc>
                  <a:txBody>
                    <a:bodyPr/>
                    <a:lstStyle/>
                    <a:p>
                      <a:pPr algn="l" fontAlgn="ctr"/>
                      <a:r>
                        <a:rPr lang="en-ZA" sz="3200" b="1" i="0" u="none" strike="noStrike" dirty="0">
                          <a:solidFill>
                            <a:srgbClr val="000000"/>
                          </a:solidFill>
                          <a:effectLst/>
                          <a:latin typeface="Calibri" panose="020F0502020204030204" pitchFamily="34" charset="0"/>
                        </a:rPr>
                        <a:t>Per Economic classification (R’000)</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Final Appr.</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Actual Expenditure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Variance</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 </a:t>
                      </a:r>
                      <a:r>
                        <a:rPr lang="en-ZA" sz="3200" b="1" i="0" u="none" strike="noStrike" dirty="0" smtClean="0">
                          <a:solidFill>
                            <a:srgbClr val="000000"/>
                          </a:solidFill>
                          <a:effectLst/>
                          <a:latin typeface="Calibri" panose="020F0502020204030204" pitchFamily="34" charset="0"/>
                        </a:rPr>
                        <a:t>Spent</a:t>
                      </a:r>
                      <a:endParaRPr lang="en-ZA" sz="3200" b="1" i="0" u="none" strike="noStrike" dirty="0">
                        <a:solidFill>
                          <a:srgbClr val="000000"/>
                        </a:solidFill>
                        <a:effectLst/>
                        <a:latin typeface="Calibri" panose="020F0502020204030204" pitchFamily="34" charset="0"/>
                      </a:endParaRP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13341144"/>
                  </a:ext>
                </a:extLst>
              </a:tr>
              <a:tr h="496574">
                <a:tc>
                  <a:txBody>
                    <a:bodyPr/>
                    <a:lstStyle/>
                    <a:p>
                      <a:pPr algn="l" fontAlgn="ctr"/>
                      <a:r>
                        <a:rPr lang="en-ZA" sz="3200" b="0" i="0" u="none" strike="noStrike" dirty="0">
                          <a:solidFill>
                            <a:srgbClr val="000000"/>
                          </a:solidFill>
                          <a:effectLst/>
                          <a:latin typeface="Calibri" panose="020F0502020204030204" pitchFamily="34" charset="0"/>
                        </a:rPr>
                        <a:t>Compensation of employees</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216 369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202 190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14 179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FF0000"/>
                          </a:solidFill>
                          <a:effectLst/>
                          <a:latin typeface="Calibri" panose="020F0502020204030204" pitchFamily="34" charset="0"/>
                        </a:rPr>
                        <a:t>93.4%</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554185"/>
                  </a:ext>
                </a:extLst>
              </a:tr>
              <a:tr h="496574">
                <a:tc>
                  <a:txBody>
                    <a:bodyPr/>
                    <a:lstStyle/>
                    <a:p>
                      <a:pPr algn="l" fontAlgn="ctr"/>
                      <a:r>
                        <a:rPr lang="en-ZA" sz="3200" b="0" i="0" u="none" strike="noStrike" dirty="0">
                          <a:solidFill>
                            <a:srgbClr val="000000"/>
                          </a:solidFill>
                          <a:effectLst/>
                          <a:latin typeface="Calibri" panose="020F0502020204030204" pitchFamily="34" charset="0"/>
                        </a:rPr>
                        <a:t>Goods and services</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166 412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165 428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984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B050"/>
                          </a:solidFill>
                          <a:effectLst/>
                          <a:latin typeface="Calibri" panose="020F0502020204030204" pitchFamily="34" charset="0"/>
                        </a:rPr>
                        <a:t>99.4%</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5899816"/>
                  </a:ext>
                </a:extLst>
              </a:tr>
              <a:tr h="496574">
                <a:tc>
                  <a:txBody>
                    <a:bodyPr/>
                    <a:lstStyle/>
                    <a:p>
                      <a:pPr algn="l" fontAlgn="ctr"/>
                      <a:r>
                        <a:rPr lang="en-ZA" sz="3200" b="0" i="0" u="none" strike="noStrike" dirty="0">
                          <a:solidFill>
                            <a:srgbClr val="000000"/>
                          </a:solidFill>
                          <a:effectLst/>
                          <a:latin typeface="Calibri" panose="020F0502020204030204" pitchFamily="34" charset="0"/>
                        </a:rPr>
                        <a:t>Transfers and subsidies</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406 052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406 052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B050"/>
                          </a:solidFill>
                          <a:effectLst/>
                          <a:latin typeface="Calibri" panose="020F0502020204030204" pitchFamily="34" charset="0"/>
                        </a:rPr>
                        <a:t>100.0%</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7704403"/>
                  </a:ext>
                </a:extLst>
              </a:tr>
              <a:tr h="496574">
                <a:tc>
                  <a:txBody>
                    <a:bodyPr/>
                    <a:lstStyle/>
                    <a:p>
                      <a:pPr algn="l" fontAlgn="ctr"/>
                      <a:r>
                        <a:rPr lang="en-ZA" sz="3200" b="0" i="0" u="none" strike="noStrike" dirty="0">
                          <a:solidFill>
                            <a:srgbClr val="000000"/>
                          </a:solidFill>
                          <a:effectLst/>
                          <a:latin typeface="Calibri" panose="020F0502020204030204" pitchFamily="34" charset="0"/>
                        </a:rPr>
                        <a:t>Payments for capital assets</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8 824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7 571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1 253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FF0000"/>
                          </a:solidFill>
                          <a:effectLst/>
                          <a:latin typeface="Calibri" panose="020F0502020204030204" pitchFamily="34" charset="0"/>
                        </a:rPr>
                        <a:t>85.8%</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8126601"/>
                  </a:ext>
                </a:extLst>
              </a:tr>
              <a:tr h="496574">
                <a:tc>
                  <a:txBody>
                    <a:bodyPr/>
                    <a:lstStyle/>
                    <a:p>
                      <a:pPr algn="l" fontAlgn="ctr"/>
                      <a:r>
                        <a:rPr lang="en-ZA" sz="3200" b="0" i="0" u="none" strike="noStrike" dirty="0">
                          <a:solidFill>
                            <a:srgbClr val="000000"/>
                          </a:solidFill>
                          <a:effectLst/>
                          <a:latin typeface="Calibri" panose="020F0502020204030204" pitchFamily="34" charset="0"/>
                        </a:rPr>
                        <a:t>Payments for financial assets</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5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5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B050"/>
                          </a:solidFill>
                          <a:effectLst/>
                          <a:latin typeface="Calibri" panose="020F0502020204030204" pitchFamily="34" charset="0"/>
                        </a:rPr>
                        <a:t>100.0%</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8302537"/>
                  </a:ext>
                </a:extLst>
              </a:tr>
              <a:tr h="496574">
                <a:tc>
                  <a:txBody>
                    <a:bodyPr/>
                    <a:lstStyle/>
                    <a:p>
                      <a:pPr algn="l" fontAlgn="ctr"/>
                      <a:r>
                        <a:rPr lang="en-ZA" sz="3200" b="1" i="0" u="none" strike="noStrike" dirty="0">
                          <a:solidFill>
                            <a:srgbClr val="000000"/>
                          </a:solidFill>
                          <a:effectLst/>
                          <a:latin typeface="Calibri" panose="020F0502020204030204" pitchFamily="34" charset="0"/>
                        </a:rPr>
                        <a:t>TOTAL</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797 662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781 246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16 416 </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97.9%</a:t>
                      </a:r>
                    </a:p>
                  </a:txBody>
                  <a:tcPr marL="144000" marR="14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746597664"/>
                  </a:ext>
                </a:extLst>
              </a:tr>
            </a:tbl>
          </a:graphicData>
        </a:graphic>
      </p:graphicFrame>
      <p:sp>
        <p:nvSpPr>
          <p:cNvPr id="3" name="Slide Number Placeholder 2"/>
          <p:cNvSpPr>
            <a:spLocks noGrp="1"/>
          </p:cNvSpPr>
          <p:nvPr>
            <p:ph type="sldNum" sz="quarter" idx="2"/>
          </p:nvPr>
        </p:nvSpPr>
        <p:spPr/>
        <p:txBody>
          <a:bodyPr/>
          <a:lstStyle/>
          <a:p>
            <a:fld id="{86CB4B4D-7CA3-9044-876B-883B54F8677D}" type="slidenum">
              <a:rPr lang="en-ZA" smtClean="0"/>
              <a:pPr/>
              <a:t>45</a:t>
            </a:fld>
            <a:endParaRPr lang="en-ZA" dirty="0"/>
          </a:p>
        </p:txBody>
      </p:sp>
    </p:spTree>
    <p:extLst>
      <p:ext uri="{BB962C8B-B14F-4D97-AF65-F5344CB8AC3E}">
        <p14:creationId xmlns:p14="http://schemas.microsoft.com/office/powerpoint/2010/main" xmlns="" val="40411355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2016/17 Financial performance</a:t>
            </a:r>
          </a:p>
        </p:txBody>
      </p:sp>
      <p:sp>
        <p:nvSpPr>
          <p:cNvPr id="3" name="Slide Number Placeholder 2"/>
          <p:cNvSpPr>
            <a:spLocks noGrp="1"/>
          </p:cNvSpPr>
          <p:nvPr>
            <p:ph type="sldNum" sz="quarter" idx="2"/>
          </p:nvPr>
        </p:nvSpPr>
        <p:spPr/>
        <p:txBody>
          <a:bodyPr/>
          <a:lstStyle/>
          <a:p>
            <a:fld id="{86CB4B4D-7CA3-9044-876B-883B54F8677D}" type="slidenum">
              <a:rPr lang="en-ZA" smtClean="0"/>
              <a:pPr/>
              <a:t>46</a:t>
            </a:fld>
            <a:endParaRPr lang="en-ZA" dirty="0"/>
          </a:p>
        </p:txBody>
      </p:sp>
      <p:pic>
        <p:nvPicPr>
          <p:cNvPr id="6" name="Content Placeholder 5"/>
          <p:cNvPicPr>
            <a:picLocks noChangeAspect="1"/>
          </p:cNvPicPr>
          <p:nvPr/>
        </p:nvPicPr>
        <p:blipFill>
          <a:blip r:embed="rId2" cstate="print"/>
          <a:stretch>
            <a:fillRect/>
          </a:stretch>
        </p:blipFill>
        <p:spPr>
          <a:xfrm>
            <a:off x="2990088" y="3381376"/>
            <a:ext cx="18403824" cy="10326233"/>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xmlns="" val="170148028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2016/17 Financial performance</a:t>
            </a:r>
          </a:p>
        </p:txBody>
      </p:sp>
      <p:sp>
        <p:nvSpPr>
          <p:cNvPr id="4" name="Slide Number Placeholder 3"/>
          <p:cNvSpPr>
            <a:spLocks noGrp="1"/>
          </p:cNvSpPr>
          <p:nvPr>
            <p:ph type="sldNum" sz="quarter" idx="2"/>
          </p:nvPr>
        </p:nvSpPr>
        <p:spPr/>
        <p:txBody>
          <a:bodyPr/>
          <a:lstStyle/>
          <a:p>
            <a:fld id="{86CB4B4D-7CA3-9044-876B-883B54F8677D}" type="slidenum">
              <a:rPr lang="en-ZA" smtClean="0"/>
              <a:pPr/>
              <a:t>47</a:t>
            </a:fld>
            <a:endParaRPr lang="en-ZA" dirty="0"/>
          </a:p>
        </p:txBody>
      </p:sp>
      <p:pic>
        <p:nvPicPr>
          <p:cNvPr id="5" name="Content Placeholder 5"/>
          <p:cNvPicPr>
            <a:picLocks noChangeAspect="1"/>
          </p:cNvPicPr>
          <p:nvPr/>
        </p:nvPicPr>
        <p:blipFill>
          <a:blip r:embed="rId2" cstate="print"/>
          <a:stretch>
            <a:fillRect/>
          </a:stretch>
        </p:blipFill>
        <p:spPr>
          <a:xfrm>
            <a:off x="2318064" y="2670391"/>
            <a:ext cx="18548544" cy="10407434"/>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xmlns="" val="200319257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2016/17 Financial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92498443"/>
              </p:ext>
            </p:extLst>
          </p:nvPr>
        </p:nvGraphicFramePr>
        <p:xfrm>
          <a:off x="1676400" y="2682876"/>
          <a:ext cx="21031200" cy="97917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2"/>
          </p:nvPr>
        </p:nvSpPr>
        <p:spPr/>
        <p:txBody>
          <a:bodyPr/>
          <a:lstStyle/>
          <a:p>
            <a:fld id="{86CB4B4D-7CA3-9044-876B-883B54F8677D}" type="slidenum">
              <a:rPr lang="en-ZA" smtClean="0"/>
              <a:pPr/>
              <a:t>48</a:t>
            </a:fld>
            <a:endParaRPr lang="en-ZA" dirty="0"/>
          </a:p>
        </p:txBody>
      </p:sp>
    </p:spTree>
    <p:extLst>
      <p:ext uri="{BB962C8B-B14F-4D97-AF65-F5344CB8AC3E}">
        <p14:creationId xmlns:p14="http://schemas.microsoft.com/office/powerpoint/2010/main" xmlns="" val="350089091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755775"/>
          </a:xfrm>
        </p:spPr>
        <p:txBody>
          <a:bodyPr>
            <a:normAutofit/>
          </a:bodyPr>
          <a:lstStyle/>
          <a:p>
            <a:r>
              <a:rPr lang="en-ZA" sz="6000" b="1" dirty="0"/>
              <a:t>2016/17 Financial performance</a:t>
            </a:r>
          </a:p>
        </p:txBody>
      </p:sp>
      <p:sp>
        <p:nvSpPr>
          <p:cNvPr id="3" name="Slide Number Placeholder 2"/>
          <p:cNvSpPr>
            <a:spLocks noGrp="1"/>
          </p:cNvSpPr>
          <p:nvPr>
            <p:ph type="sldNum" sz="quarter" idx="2"/>
          </p:nvPr>
        </p:nvSpPr>
        <p:spPr/>
        <p:txBody>
          <a:bodyPr/>
          <a:lstStyle/>
          <a:p>
            <a:fld id="{86CB4B4D-7CA3-9044-876B-883B54F8677D}" type="slidenum">
              <a:rPr lang="en-ZA" smtClean="0"/>
              <a:pPr/>
              <a:t>49</a:t>
            </a:fld>
            <a:endParaRPr lang="en-ZA" dirty="0"/>
          </a:p>
        </p:txBody>
      </p:sp>
      <p:graphicFrame>
        <p:nvGraphicFramePr>
          <p:cNvPr id="6" name="Content Placeholder 4"/>
          <p:cNvGraphicFramePr>
            <a:graphicFrameLocks/>
          </p:cNvGraphicFramePr>
          <p:nvPr>
            <p:extLst>
              <p:ext uri="{D42A27DB-BD31-4B8C-83A1-F6EECF244321}">
                <p14:modId xmlns:p14="http://schemas.microsoft.com/office/powerpoint/2010/main" xmlns="" val="3687070334"/>
              </p:ext>
            </p:extLst>
          </p:nvPr>
        </p:nvGraphicFramePr>
        <p:xfrm>
          <a:off x="1676400" y="2481580"/>
          <a:ext cx="19683985" cy="10324854"/>
        </p:xfrm>
        <a:graphic>
          <a:graphicData uri="http://schemas.openxmlformats.org/drawingml/2006/table">
            <a:tbl>
              <a:tblPr/>
              <a:tblGrid>
                <a:gridCol w="8719661">
                  <a:extLst>
                    <a:ext uri="{9D8B030D-6E8A-4147-A177-3AD203B41FA5}">
                      <a16:colId xmlns:a16="http://schemas.microsoft.com/office/drawing/2014/main" xmlns="" val="3909072326"/>
                    </a:ext>
                  </a:extLst>
                </a:gridCol>
                <a:gridCol w="2741081">
                  <a:extLst>
                    <a:ext uri="{9D8B030D-6E8A-4147-A177-3AD203B41FA5}">
                      <a16:colId xmlns:a16="http://schemas.microsoft.com/office/drawing/2014/main" xmlns="" val="443849380"/>
                    </a:ext>
                  </a:extLst>
                </a:gridCol>
                <a:gridCol w="2741081">
                  <a:extLst>
                    <a:ext uri="{9D8B030D-6E8A-4147-A177-3AD203B41FA5}">
                      <a16:colId xmlns:a16="http://schemas.microsoft.com/office/drawing/2014/main" xmlns="" val="369558674"/>
                    </a:ext>
                  </a:extLst>
                </a:gridCol>
                <a:gridCol w="2741081">
                  <a:extLst>
                    <a:ext uri="{9D8B030D-6E8A-4147-A177-3AD203B41FA5}">
                      <a16:colId xmlns:a16="http://schemas.microsoft.com/office/drawing/2014/main" xmlns="" val="883434311"/>
                    </a:ext>
                  </a:extLst>
                </a:gridCol>
                <a:gridCol w="2741081">
                  <a:extLst>
                    <a:ext uri="{9D8B030D-6E8A-4147-A177-3AD203B41FA5}">
                      <a16:colId xmlns:a16="http://schemas.microsoft.com/office/drawing/2014/main" xmlns="" val="236024044"/>
                    </a:ext>
                  </a:extLst>
                </a:gridCol>
              </a:tblGrid>
              <a:tr h="571254">
                <a:tc>
                  <a:txBody>
                    <a:bodyPr/>
                    <a:lstStyle/>
                    <a:p>
                      <a:pPr algn="l" fontAlgn="ctr"/>
                      <a:r>
                        <a:rPr lang="en-ZA" sz="3200" b="1" i="0" u="none" strike="noStrike" dirty="0">
                          <a:solidFill>
                            <a:srgbClr val="000000"/>
                          </a:solidFill>
                          <a:effectLst/>
                          <a:latin typeface="Calibri" panose="020F0502020204030204" pitchFamily="34" charset="0"/>
                        </a:rPr>
                        <a:t> </a:t>
                      </a:r>
                      <a:r>
                        <a:rPr lang="en-ZA" sz="3200" b="1" i="0" u="none" strike="noStrike" dirty="0" smtClean="0">
                          <a:solidFill>
                            <a:srgbClr val="000000"/>
                          </a:solidFill>
                          <a:effectLst/>
                          <a:latin typeface="Calibri" panose="020F0502020204030204" pitchFamily="34" charset="0"/>
                        </a:rPr>
                        <a:t>Cost drivers: Goods and Services</a:t>
                      </a:r>
                      <a:endParaRPr lang="en-ZA" sz="3200" b="1"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Final </a:t>
                      </a:r>
                      <a:r>
                        <a:rPr lang="en-ZA" sz="3200" b="1" i="0" u="none" strike="noStrike" dirty="0" err="1">
                          <a:solidFill>
                            <a:srgbClr val="000000"/>
                          </a:solidFill>
                          <a:effectLst/>
                          <a:latin typeface="Calibri" panose="020F0502020204030204" pitchFamily="34" charset="0"/>
                        </a:rPr>
                        <a:t>Appr</a:t>
                      </a:r>
                      <a:r>
                        <a:rPr lang="en-ZA" sz="3200" b="1"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Actual </a:t>
                      </a:r>
                      <a:r>
                        <a:rPr lang="en-ZA" sz="3200" b="1" i="0" u="none" strike="noStrike" dirty="0" smtClean="0">
                          <a:solidFill>
                            <a:srgbClr val="000000"/>
                          </a:solidFill>
                          <a:effectLst/>
                          <a:latin typeface="Calibri" panose="020F0502020204030204" pitchFamily="34" charset="0"/>
                        </a:rPr>
                        <a:t>Exp.</a:t>
                      </a:r>
                      <a:endParaRPr lang="en-ZA" sz="3200" b="1"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Variance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ZA" sz="3200" b="1" i="0" u="none" strike="noStrike" dirty="0">
                          <a:solidFill>
                            <a:srgbClr val="000000"/>
                          </a:solidFill>
                          <a:effectLst/>
                          <a:latin typeface="Calibri" panose="020F0502020204030204" pitchFamily="34" charset="0"/>
                        </a:rPr>
                        <a:t>% </a:t>
                      </a:r>
                      <a:r>
                        <a:rPr lang="en-ZA" sz="3200" b="1" i="0" u="none" strike="noStrike" dirty="0" smtClean="0">
                          <a:solidFill>
                            <a:srgbClr val="000000"/>
                          </a:solidFill>
                          <a:effectLst/>
                          <a:latin typeface="Calibri" panose="020F0502020204030204" pitchFamily="34" charset="0"/>
                        </a:rPr>
                        <a:t>Spent</a:t>
                      </a:r>
                      <a:endParaRPr lang="en-ZA" sz="3200" b="1"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616099721"/>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National Income Dynamics Study</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40 776</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40 776</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3167981039"/>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Travel </a:t>
                      </a:r>
                      <a:r>
                        <a:rPr lang="en-ZA" sz="3200" b="0" i="0" u="none" strike="noStrike" dirty="0">
                          <a:solidFill>
                            <a:srgbClr val="000000"/>
                          </a:solidFill>
                          <a:effectLst/>
                          <a:latin typeface="Calibri" panose="020F0502020204030204" pitchFamily="34" charset="0"/>
                        </a:rPr>
                        <a:t>/ subsistence / Fleet services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36 535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36 377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158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99.6%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88776771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Computer </a:t>
                      </a:r>
                      <a:r>
                        <a:rPr lang="en-ZA" sz="3200" b="0" i="0" u="none" strike="noStrike" dirty="0">
                          <a:solidFill>
                            <a:srgbClr val="000000"/>
                          </a:solidFill>
                          <a:effectLst/>
                          <a:latin typeface="Calibri" panose="020F0502020204030204" pitchFamily="34" charset="0"/>
                        </a:rPr>
                        <a:t>services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24 506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24 506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1893645121"/>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Consultants / Professional Services</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20 815</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20 815</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 </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ZA" sz="3200" b="0" i="0" u="none" strike="noStrike" dirty="0" smtClean="0">
                          <a:solidFill>
                            <a:srgbClr val="000000"/>
                          </a:solidFill>
                          <a:effectLst/>
                          <a:latin typeface="Calibri" panose="020F0502020204030204" pitchFamily="34" charset="0"/>
                        </a:rPr>
                        <a:t>100.0%</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1045166257"/>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Operating Leases</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smtClean="0">
                          <a:solidFill>
                            <a:srgbClr val="000000"/>
                          </a:solidFill>
                          <a:effectLst/>
                          <a:latin typeface="Calibri" panose="020F0502020204030204" pitchFamily="34" charset="0"/>
                        </a:rPr>
                        <a:t>6 903</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smtClean="0">
                          <a:solidFill>
                            <a:srgbClr val="000000"/>
                          </a:solidFill>
                          <a:effectLst/>
                          <a:latin typeface="Calibri" panose="020F0502020204030204" pitchFamily="34" charset="0"/>
                        </a:rPr>
                        <a:t>6 903</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smtClean="0">
                          <a:solidFill>
                            <a:srgbClr val="000000"/>
                          </a:solidFill>
                          <a:effectLst/>
                          <a:latin typeface="Calibri" panose="020F0502020204030204" pitchFamily="34" charset="0"/>
                        </a:rPr>
                        <a:t>-</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smtClean="0">
                          <a:solidFill>
                            <a:srgbClr val="000000"/>
                          </a:solidFill>
                          <a:effectLst/>
                          <a:latin typeface="Calibri" panose="020F0502020204030204" pitchFamily="34" charset="0"/>
                        </a:rPr>
                        <a:t>100.0%</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581648"/>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Advertising</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5 989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5 204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785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86.9%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754855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Communication</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4 945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4 945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0394681"/>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Operating </a:t>
                      </a:r>
                      <a:r>
                        <a:rPr lang="en-ZA" sz="3200" b="0" i="0" u="none" strike="noStrike" dirty="0">
                          <a:solidFill>
                            <a:srgbClr val="000000"/>
                          </a:solidFill>
                          <a:effectLst/>
                          <a:latin typeface="Calibri" panose="020F0502020204030204" pitchFamily="34" charset="0"/>
                        </a:rPr>
                        <a:t>payments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4 772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4 731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41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99.1%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1129702"/>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Venues </a:t>
                      </a:r>
                      <a:r>
                        <a:rPr lang="en-ZA" sz="3200" b="0" i="0" u="none" strike="noStrike" dirty="0">
                          <a:solidFill>
                            <a:srgbClr val="000000"/>
                          </a:solidFill>
                          <a:effectLst/>
                          <a:latin typeface="Calibri" panose="020F0502020204030204" pitchFamily="34" charset="0"/>
                        </a:rPr>
                        <a:t>and facilities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3 495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3 495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6604495"/>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Catering</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3 198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3 198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229987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Contractors </a:t>
                      </a:r>
                      <a:r>
                        <a:rPr lang="en-ZA" sz="3200" b="0" i="0" u="none" strike="noStrike" dirty="0">
                          <a:solidFill>
                            <a:srgbClr val="000000"/>
                          </a:solidFill>
                          <a:effectLst/>
                          <a:latin typeface="Calibri" panose="020F0502020204030204" pitchFamily="34" charset="0"/>
                        </a:rPr>
                        <a:t>/ </a:t>
                      </a:r>
                      <a:r>
                        <a:rPr lang="en-ZA" sz="3200" b="0" i="0" u="none" strike="noStrike" dirty="0" smtClean="0">
                          <a:solidFill>
                            <a:srgbClr val="000000"/>
                          </a:solidFill>
                          <a:effectLst/>
                          <a:latin typeface="Calibri" panose="020F0502020204030204" pitchFamily="34" charset="0"/>
                        </a:rPr>
                        <a:t>Agency</a:t>
                      </a:r>
                      <a:r>
                        <a:rPr lang="en-ZA" sz="3200" b="0" i="0" u="none" strike="noStrike" baseline="0" dirty="0" smtClean="0">
                          <a:solidFill>
                            <a:srgbClr val="000000"/>
                          </a:solidFill>
                          <a:effectLst/>
                          <a:latin typeface="Calibri" panose="020F0502020204030204" pitchFamily="34" charset="0"/>
                        </a:rPr>
                        <a:t> services</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2 819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2 819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157215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Property </a:t>
                      </a:r>
                      <a:r>
                        <a:rPr lang="en-ZA" sz="3200" b="0" i="0" u="none" strike="noStrike" dirty="0">
                          <a:solidFill>
                            <a:srgbClr val="000000"/>
                          </a:solidFill>
                          <a:effectLst/>
                          <a:latin typeface="Calibri" panose="020F0502020204030204" pitchFamily="34" charset="0"/>
                        </a:rPr>
                        <a:t>payments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2 563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2 563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9225819"/>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Audit </a:t>
                      </a:r>
                      <a:r>
                        <a:rPr lang="en-ZA" sz="3200" b="0" i="0" u="none" strike="noStrike" dirty="0">
                          <a:solidFill>
                            <a:srgbClr val="000000"/>
                          </a:solidFill>
                          <a:effectLst/>
                          <a:latin typeface="Calibri" panose="020F0502020204030204" pitchFamily="34" charset="0"/>
                        </a:rPr>
                        <a:t>costs: External</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2 293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2 293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7698843"/>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Training  </a:t>
                      </a:r>
                      <a:r>
                        <a:rPr lang="en-ZA" sz="3200" b="0" i="0" u="none" strike="noStrike" dirty="0">
                          <a:solidFill>
                            <a:srgbClr val="000000"/>
                          </a:solidFill>
                          <a:effectLst/>
                          <a:latin typeface="Calibri" panose="020F0502020204030204" pitchFamily="34" charset="0"/>
                        </a:rPr>
                        <a:t>/ Bursaries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2 272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2 272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9039507"/>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Consumables</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1 868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1 868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448759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Administrative </a:t>
                      </a:r>
                      <a:r>
                        <a:rPr lang="en-ZA" sz="3200" b="0" i="0" u="none" strike="noStrike" dirty="0">
                          <a:solidFill>
                            <a:srgbClr val="000000"/>
                          </a:solidFill>
                          <a:effectLst/>
                          <a:latin typeface="Calibri" panose="020F0502020204030204" pitchFamily="34" charset="0"/>
                        </a:rPr>
                        <a:t>fees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1 668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1 668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181359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Minor </a:t>
                      </a:r>
                      <a:r>
                        <a:rPr lang="en-ZA" sz="3200" b="0" i="0" u="none" strike="noStrike" dirty="0">
                          <a:solidFill>
                            <a:srgbClr val="000000"/>
                          </a:solidFill>
                          <a:effectLst/>
                          <a:latin typeface="Calibri" panose="020F0502020204030204" pitchFamily="34" charset="0"/>
                        </a:rPr>
                        <a:t>assets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486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486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7977870"/>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Rental </a:t>
                      </a:r>
                      <a:r>
                        <a:rPr lang="en-ZA" sz="3200" b="0" i="0" u="none" strike="noStrike" dirty="0">
                          <a:solidFill>
                            <a:srgbClr val="000000"/>
                          </a:solidFill>
                          <a:effectLst/>
                          <a:latin typeface="Calibri" panose="020F0502020204030204" pitchFamily="34" charset="0"/>
                        </a:rPr>
                        <a:t>and hiring</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480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480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6991733"/>
                  </a:ext>
                </a:extLst>
              </a:tr>
              <a:tr h="487470">
                <a:tc>
                  <a:txBody>
                    <a:bodyPr/>
                    <a:lstStyle/>
                    <a:p>
                      <a:pPr algn="l" fontAlgn="ctr"/>
                      <a:r>
                        <a:rPr lang="en-ZA" sz="3200" b="0" i="0" u="none" strike="noStrike" dirty="0" smtClean="0">
                          <a:solidFill>
                            <a:srgbClr val="000000"/>
                          </a:solidFill>
                          <a:effectLst/>
                          <a:latin typeface="Calibri" panose="020F0502020204030204" pitchFamily="34" charset="0"/>
                        </a:rPr>
                        <a:t>Entertainment</a:t>
                      </a:r>
                      <a:endParaRPr lang="en-ZA" sz="32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29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a:solidFill>
                            <a:srgbClr val="000000"/>
                          </a:solidFill>
                          <a:effectLst/>
                          <a:latin typeface="Calibri" panose="020F0502020204030204" pitchFamily="34" charset="0"/>
                        </a:rPr>
                        <a:t>29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3200" b="0" i="0" u="none" strike="noStrike" dirty="0">
                          <a:solidFill>
                            <a:srgbClr val="000000"/>
                          </a:solidFill>
                          <a:effectLst/>
                          <a:latin typeface="Calibri" panose="020F0502020204030204" pitchFamily="34" charset="0"/>
                        </a:rPr>
                        <a:t>100.0%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0901610"/>
                  </a:ext>
                </a:extLst>
              </a:tr>
              <a:tr h="487470">
                <a:tc>
                  <a:txBody>
                    <a:bodyPr/>
                    <a:lstStyle/>
                    <a:p>
                      <a:pPr algn="l" fontAlgn="ctr"/>
                      <a:r>
                        <a:rPr lang="en-ZA" sz="3200" b="1" i="0" u="none" strike="noStrike" dirty="0" smtClean="0">
                          <a:solidFill>
                            <a:srgbClr val="000000"/>
                          </a:solidFill>
                          <a:effectLst/>
                          <a:latin typeface="Calibri" panose="020F0502020204030204" pitchFamily="34" charset="0"/>
                        </a:rPr>
                        <a:t>Total</a:t>
                      </a:r>
                      <a:endParaRPr lang="en-ZA" sz="3200" b="1"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166 412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165 428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984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ZA" sz="3200" b="1" i="0" u="none" strike="noStrike" dirty="0">
                          <a:solidFill>
                            <a:srgbClr val="000000"/>
                          </a:solidFill>
                          <a:effectLst/>
                          <a:latin typeface="Calibri" panose="020F0502020204030204" pitchFamily="34" charset="0"/>
                        </a:rPr>
                        <a:t>99.4%</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713327040"/>
                  </a:ext>
                </a:extLst>
              </a:tr>
            </a:tbl>
          </a:graphicData>
        </a:graphic>
      </p:graphicFrame>
    </p:spTree>
    <p:extLst>
      <p:ext uri="{BB962C8B-B14F-4D97-AF65-F5344CB8AC3E}">
        <p14:creationId xmlns:p14="http://schemas.microsoft.com/office/powerpoint/2010/main" xmlns="" val="35799585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128" y="714374"/>
            <a:ext cx="21031200" cy="1571625"/>
          </a:xfrm>
        </p:spPr>
        <p:txBody>
          <a:bodyPr>
            <a:normAutofit/>
          </a:bodyPr>
          <a:lstStyle/>
          <a:p>
            <a:r>
              <a:rPr lang="en-ZA" sz="6000" b="1" dirty="0" smtClean="0"/>
              <a:t>Mandate of DPME</a:t>
            </a:r>
            <a:endParaRPr lang="en-ZA" sz="6000" b="1" dirty="0"/>
          </a:p>
        </p:txBody>
      </p:sp>
      <p:sp>
        <p:nvSpPr>
          <p:cNvPr id="3" name="Text Placeholder 2"/>
          <p:cNvSpPr>
            <a:spLocks noGrp="1"/>
          </p:cNvSpPr>
          <p:nvPr>
            <p:ph type="body" idx="1"/>
          </p:nvPr>
        </p:nvSpPr>
        <p:spPr>
          <a:xfrm>
            <a:off x="665018" y="2286000"/>
            <a:ext cx="22472073" cy="10377055"/>
          </a:xfrm>
        </p:spPr>
        <p:txBody>
          <a:bodyPr>
            <a:normAutofit/>
          </a:bodyPr>
          <a:lstStyle/>
          <a:p>
            <a:pPr>
              <a:lnSpc>
                <a:spcPct val="100000"/>
              </a:lnSpc>
            </a:pPr>
            <a:r>
              <a:rPr lang="en-US" sz="4800" dirty="0" smtClean="0"/>
              <a:t>Established </a:t>
            </a:r>
            <a:r>
              <a:rPr lang="en-US" sz="4800" dirty="0"/>
              <a:t>after the 2014 national elections through </a:t>
            </a:r>
            <a:r>
              <a:rPr lang="en-ZA" sz="4800" dirty="0"/>
              <a:t>Proclamation </a:t>
            </a:r>
            <a:r>
              <a:rPr lang="en-ZA" sz="4800" dirty="0" smtClean="0"/>
              <a:t>47, DPME </a:t>
            </a:r>
            <a:r>
              <a:rPr lang="en-ZA" sz="4800" dirty="0"/>
              <a:t>is </a:t>
            </a:r>
            <a:r>
              <a:rPr lang="en-ZA" sz="4800" dirty="0" smtClean="0"/>
              <a:t>mandated to perform Planning</a:t>
            </a:r>
            <a:r>
              <a:rPr lang="en-ZA" sz="4800" dirty="0"/>
              <a:t>, Monitoring and Evaluation </a:t>
            </a:r>
            <a:r>
              <a:rPr lang="en-ZA" sz="4800" dirty="0" smtClean="0"/>
              <a:t>as well as Youth Development and Empowerment functions.</a:t>
            </a:r>
          </a:p>
          <a:p>
            <a:pPr>
              <a:lnSpc>
                <a:spcPct val="100000"/>
              </a:lnSpc>
            </a:pPr>
            <a:endParaRPr lang="en-ZA" sz="4800" dirty="0" smtClean="0"/>
          </a:p>
          <a:p>
            <a:pPr>
              <a:lnSpc>
                <a:spcPct val="100000"/>
              </a:lnSpc>
            </a:pPr>
            <a:r>
              <a:rPr lang="en-ZA" sz="4800" dirty="0"/>
              <a:t>The mandate of the Department of Planning, Monitoring and Evaluation is derived from section 85(2) (b-c) of the Constitution </a:t>
            </a:r>
            <a:r>
              <a:rPr lang="en-ZA" sz="4800" dirty="0" smtClean="0"/>
              <a:t>which </a:t>
            </a:r>
            <a:r>
              <a:rPr lang="en-ZA" sz="4800" dirty="0"/>
              <a:t>states that the President exercises executive authority, together with the other members of the Cabinet, by developing and implementing national policy and coordinating the functions of state departments and administrations. </a:t>
            </a:r>
            <a:endParaRPr lang="en-ZA" sz="4800" dirty="0" smtClean="0"/>
          </a:p>
          <a:p>
            <a:pPr>
              <a:lnSpc>
                <a:spcPct val="100000"/>
              </a:lnSpc>
            </a:pPr>
            <a:endParaRPr lang="en-ZA" sz="4800" dirty="0" smtClean="0"/>
          </a:p>
          <a:p>
            <a:pPr>
              <a:lnSpc>
                <a:spcPct val="100000"/>
              </a:lnSpc>
            </a:pPr>
            <a:r>
              <a:rPr lang="en-ZA" sz="4800" dirty="0" smtClean="0"/>
              <a:t>In </a:t>
            </a:r>
            <a:r>
              <a:rPr lang="en-ZA" sz="4800" dirty="0"/>
              <a:t>addition, </a:t>
            </a:r>
            <a:r>
              <a:rPr lang="en-ZA" sz="4800" dirty="0" smtClean="0"/>
              <a:t>the </a:t>
            </a:r>
            <a:r>
              <a:rPr lang="en-ZA" sz="4800" dirty="0"/>
              <a:t>mandate of DPME was expanded over time through Cabinet Decisions</a:t>
            </a:r>
          </a:p>
          <a:p>
            <a:pPr>
              <a:lnSpc>
                <a:spcPct val="70000"/>
              </a:lnSpc>
            </a:pPr>
            <a:endParaRPr lang="en-US" sz="5200" dirty="0"/>
          </a:p>
          <a:p>
            <a:endParaRPr lang="en-ZA"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5</a:t>
            </a:fld>
            <a:endParaRPr lang="en-ZA" dirty="0"/>
          </a:p>
        </p:txBody>
      </p:sp>
    </p:spTree>
    <p:extLst>
      <p:ext uri="{BB962C8B-B14F-4D97-AF65-F5344CB8AC3E}">
        <p14:creationId xmlns:p14="http://schemas.microsoft.com/office/powerpoint/2010/main" xmlns="" val="137367494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955800"/>
          </a:xfrm>
        </p:spPr>
        <p:txBody>
          <a:bodyPr>
            <a:normAutofit/>
          </a:bodyPr>
          <a:lstStyle/>
          <a:p>
            <a:r>
              <a:rPr lang="en-ZA" sz="6000" b="1" dirty="0"/>
              <a:t>2016/17 Financial performance</a:t>
            </a:r>
          </a:p>
        </p:txBody>
      </p:sp>
      <p:sp>
        <p:nvSpPr>
          <p:cNvPr id="3" name="Slide Number Placeholder 2"/>
          <p:cNvSpPr>
            <a:spLocks noGrp="1"/>
          </p:cNvSpPr>
          <p:nvPr>
            <p:ph type="sldNum" sz="quarter" idx="2"/>
          </p:nvPr>
        </p:nvSpPr>
        <p:spPr/>
        <p:txBody>
          <a:bodyPr/>
          <a:lstStyle/>
          <a:p>
            <a:fld id="{86CB4B4D-7CA3-9044-876B-883B54F8677D}" type="slidenum">
              <a:rPr lang="en-ZA" smtClean="0"/>
              <a:pPr/>
              <a:t>50</a:t>
            </a:fld>
            <a:endParaRPr lang="en-ZA"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2344700854"/>
              </p:ext>
            </p:extLst>
          </p:nvPr>
        </p:nvGraphicFramePr>
        <p:xfrm>
          <a:off x="3028950" y="3191926"/>
          <a:ext cx="15121680" cy="4124960"/>
        </p:xfrm>
        <a:graphic>
          <a:graphicData uri="http://schemas.openxmlformats.org/drawingml/2006/table">
            <a:tbl>
              <a:tblPr firstRow="1" bandRow="1">
                <a:tableStyleId>{FABFCF23-3B69-468F-B69F-88F6DE6A72F2}</a:tableStyleId>
              </a:tblPr>
              <a:tblGrid>
                <a:gridCol w="8208912">
                  <a:extLst>
                    <a:ext uri="{9D8B030D-6E8A-4147-A177-3AD203B41FA5}">
                      <a16:colId xmlns:a16="http://schemas.microsoft.com/office/drawing/2014/main" xmlns="" val="427111809"/>
                    </a:ext>
                  </a:extLst>
                </a:gridCol>
                <a:gridCol w="2304256">
                  <a:extLst>
                    <a:ext uri="{9D8B030D-6E8A-4147-A177-3AD203B41FA5}">
                      <a16:colId xmlns:a16="http://schemas.microsoft.com/office/drawing/2014/main" xmlns="" val="2700205950"/>
                    </a:ext>
                  </a:extLst>
                </a:gridCol>
                <a:gridCol w="2304256">
                  <a:extLst>
                    <a:ext uri="{9D8B030D-6E8A-4147-A177-3AD203B41FA5}">
                      <a16:colId xmlns:a16="http://schemas.microsoft.com/office/drawing/2014/main" xmlns="" val="3247167432"/>
                    </a:ext>
                  </a:extLst>
                </a:gridCol>
                <a:gridCol w="2304256">
                  <a:extLst>
                    <a:ext uri="{9D8B030D-6E8A-4147-A177-3AD203B41FA5}">
                      <a16:colId xmlns:a16="http://schemas.microsoft.com/office/drawing/2014/main" xmlns="" val="2588027838"/>
                    </a:ext>
                  </a:extLst>
                </a:gridCol>
              </a:tblGrid>
              <a:tr h="1158240">
                <a:tc>
                  <a:txBody>
                    <a:bodyPr/>
                    <a:lstStyle/>
                    <a:p>
                      <a:pPr algn="l"/>
                      <a:r>
                        <a:rPr lang="en-ZA" sz="3200" dirty="0" smtClean="0">
                          <a:solidFill>
                            <a:schemeClr val="tx1"/>
                          </a:solidFill>
                          <a:latin typeface="+mj-lt"/>
                          <a:cs typeface="Arial" panose="020B0604020202020204" pitchFamily="34" charset="0"/>
                        </a:rPr>
                        <a:t>Accruals: </a:t>
                      </a:r>
                      <a:r>
                        <a:rPr lang="en-ZA" sz="3200" b="0" dirty="0" smtClean="0">
                          <a:solidFill>
                            <a:schemeClr val="tx1"/>
                          </a:solidFill>
                          <a:latin typeface="+mj-lt"/>
                          <a:cs typeface="Arial" panose="020B0604020202020204" pitchFamily="34" charset="0"/>
                        </a:rPr>
                        <a:t>Goods/Services received but not invoiced</a:t>
                      </a:r>
                      <a:endParaRPr lang="en-ZA" sz="3200" b="0" dirty="0">
                        <a:solidFill>
                          <a:schemeClr val="tx1"/>
                        </a:solidFill>
                        <a:latin typeface="+mj-lt"/>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ZA" sz="3200" dirty="0" smtClean="0">
                          <a:solidFill>
                            <a:schemeClr val="tx1"/>
                          </a:solidFill>
                          <a:latin typeface="+mj-lt"/>
                          <a:cs typeface="Arial" panose="020B0604020202020204" pitchFamily="34" charset="0"/>
                        </a:rPr>
                        <a:t>&lt;30 days</a:t>
                      </a:r>
                      <a:endParaRPr lang="en-ZA" sz="3200" dirty="0">
                        <a:solidFill>
                          <a:schemeClr val="tx1"/>
                        </a:solidFill>
                        <a:latin typeface="+mj-lt"/>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ZA" sz="3200" dirty="0" smtClean="0">
                          <a:solidFill>
                            <a:schemeClr val="tx1"/>
                          </a:solidFill>
                          <a:latin typeface="+mj-lt"/>
                          <a:cs typeface="Arial" panose="020B0604020202020204" pitchFamily="34" charset="0"/>
                        </a:rPr>
                        <a:t>30 Days +</a:t>
                      </a:r>
                      <a:endParaRPr lang="en-ZA" sz="3200" dirty="0">
                        <a:solidFill>
                          <a:schemeClr val="tx1"/>
                        </a:solidFill>
                        <a:latin typeface="+mj-lt"/>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ZA" sz="3200" dirty="0" smtClean="0">
                          <a:solidFill>
                            <a:schemeClr val="tx1"/>
                          </a:solidFill>
                          <a:latin typeface="+mj-lt"/>
                          <a:cs typeface="Arial" panose="020B0604020202020204" pitchFamily="34" charset="0"/>
                        </a:rPr>
                        <a:t>TOTAL</a:t>
                      </a:r>
                      <a:endParaRPr lang="en-ZA" sz="3200" dirty="0">
                        <a:solidFill>
                          <a:schemeClr val="tx1"/>
                        </a:solidFill>
                        <a:latin typeface="+mj-lt"/>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8726680"/>
                  </a:ext>
                </a:extLst>
              </a:tr>
              <a:tr h="741680">
                <a:tc>
                  <a:txBody>
                    <a:bodyPr/>
                    <a:lstStyle/>
                    <a:p>
                      <a:pPr algn="l"/>
                      <a:r>
                        <a:rPr lang="en-ZA" sz="3200" dirty="0" smtClean="0">
                          <a:solidFill>
                            <a:schemeClr val="tx1"/>
                          </a:solidFill>
                          <a:latin typeface="+mj-lt"/>
                          <a:cs typeface="Arial" panose="020B0604020202020204" pitchFamily="34" charset="0"/>
                        </a:rPr>
                        <a:t>Travel related</a:t>
                      </a:r>
                      <a:r>
                        <a:rPr lang="en-ZA" sz="3200" baseline="0" dirty="0" smtClean="0">
                          <a:solidFill>
                            <a:schemeClr val="tx1"/>
                          </a:solidFill>
                          <a:latin typeface="+mj-lt"/>
                          <a:cs typeface="Arial" panose="020B0604020202020204" pitchFamily="34" charset="0"/>
                        </a:rPr>
                        <a:t> invoices</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1 012</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850</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1 862</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3244462"/>
                  </a:ext>
                </a:extLst>
              </a:tr>
              <a:tr h="741680">
                <a:tc>
                  <a:txBody>
                    <a:bodyPr/>
                    <a:lstStyle/>
                    <a:p>
                      <a:pPr algn="l"/>
                      <a:r>
                        <a:rPr lang="en-ZA" sz="3200" dirty="0" smtClean="0">
                          <a:solidFill>
                            <a:schemeClr val="tx1"/>
                          </a:solidFill>
                          <a:latin typeface="+mj-lt"/>
                          <a:cs typeface="Arial" panose="020B0604020202020204" pitchFamily="34" charset="0"/>
                        </a:rPr>
                        <a:t>SITA</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369</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369</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4339618"/>
                  </a:ext>
                </a:extLst>
              </a:tr>
              <a:tr h="741680">
                <a:tc>
                  <a:txBody>
                    <a:bodyPr/>
                    <a:lstStyle/>
                    <a:p>
                      <a:pPr algn="l"/>
                      <a:r>
                        <a:rPr lang="en-ZA" sz="3200" dirty="0" smtClean="0">
                          <a:solidFill>
                            <a:schemeClr val="tx1"/>
                          </a:solidFill>
                          <a:latin typeface="+mj-lt"/>
                          <a:cs typeface="Arial" panose="020B0604020202020204" pitchFamily="34" charset="0"/>
                        </a:rPr>
                        <a:t>Other</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1 040</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279</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mj-lt"/>
                          <a:cs typeface="Arial" panose="020B0604020202020204" pitchFamily="34" charset="0"/>
                        </a:rPr>
                        <a:t>1 319</a:t>
                      </a:r>
                      <a:endParaRPr lang="en-ZA" sz="3200"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31987486"/>
                  </a:ext>
                </a:extLst>
              </a:tr>
              <a:tr h="741680">
                <a:tc>
                  <a:txBody>
                    <a:bodyPr/>
                    <a:lstStyle/>
                    <a:p>
                      <a:pPr algn="l"/>
                      <a:r>
                        <a:rPr lang="en-ZA" sz="3200" b="1" dirty="0" smtClean="0">
                          <a:solidFill>
                            <a:schemeClr val="tx1"/>
                          </a:solidFill>
                          <a:latin typeface="+mj-lt"/>
                          <a:cs typeface="Arial" panose="020B0604020202020204" pitchFamily="34" charset="0"/>
                        </a:rPr>
                        <a:t>Total</a:t>
                      </a:r>
                      <a:endParaRPr lang="en-ZA" sz="3200" b="1"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ZA" sz="3200" b="1" dirty="0" smtClean="0">
                          <a:solidFill>
                            <a:schemeClr val="tx1"/>
                          </a:solidFill>
                          <a:latin typeface="+mj-lt"/>
                          <a:cs typeface="Arial" panose="020B0604020202020204" pitchFamily="34" charset="0"/>
                        </a:rPr>
                        <a:t>2 421</a:t>
                      </a:r>
                      <a:endParaRPr lang="en-ZA" sz="3200" b="1"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ZA" sz="3200" b="1" dirty="0" smtClean="0">
                          <a:solidFill>
                            <a:schemeClr val="tx1"/>
                          </a:solidFill>
                          <a:latin typeface="+mj-lt"/>
                          <a:cs typeface="Arial" panose="020B0604020202020204" pitchFamily="34" charset="0"/>
                        </a:rPr>
                        <a:t>1 129</a:t>
                      </a:r>
                      <a:endParaRPr lang="en-ZA" sz="3200" b="1"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ZA" sz="3200" b="1" dirty="0" smtClean="0">
                          <a:solidFill>
                            <a:schemeClr val="tx1"/>
                          </a:solidFill>
                          <a:latin typeface="+mj-lt"/>
                          <a:cs typeface="Arial" panose="020B0604020202020204" pitchFamily="34" charset="0"/>
                        </a:rPr>
                        <a:t>3 550</a:t>
                      </a:r>
                      <a:endParaRPr lang="en-ZA" sz="3200" b="1" dirty="0">
                        <a:solidFill>
                          <a:schemeClr val="tx1"/>
                        </a:solidFill>
                        <a:latin typeface="+mj-lt"/>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63019383"/>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1158674185"/>
              </p:ext>
            </p:extLst>
          </p:nvPr>
        </p:nvGraphicFramePr>
        <p:xfrm>
          <a:off x="3028950" y="7639882"/>
          <a:ext cx="10513168" cy="4124960"/>
        </p:xfrm>
        <a:graphic>
          <a:graphicData uri="http://schemas.openxmlformats.org/drawingml/2006/table">
            <a:tbl>
              <a:tblPr firstRow="1" bandRow="1">
                <a:tableStyleId>{FABFCF23-3B69-468F-B69F-88F6DE6A72F2}</a:tableStyleId>
              </a:tblPr>
              <a:tblGrid>
                <a:gridCol w="8208912">
                  <a:extLst>
                    <a:ext uri="{9D8B030D-6E8A-4147-A177-3AD203B41FA5}">
                      <a16:colId xmlns:a16="http://schemas.microsoft.com/office/drawing/2014/main" xmlns="" val="427111809"/>
                    </a:ext>
                  </a:extLst>
                </a:gridCol>
                <a:gridCol w="2304256">
                  <a:extLst>
                    <a:ext uri="{9D8B030D-6E8A-4147-A177-3AD203B41FA5}">
                      <a16:colId xmlns:a16="http://schemas.microsoft.com/office/drawing/2014/main" xmlns="" val="2588027838"/>
                    </a:ext>
                  </a:extLst>
                </a:gridCol>
              </a:tblGrid>
              <a:tr h="1158240">
                <a:tc>
                  <a:txBody>
                    <a:bodyPr/>
                    <a:lstStyle/>
                    <a:p>
                      <a:pPr algn="l"/>
                      <a:r>
                        <a:rPr lang="en-ZA" sz="3200" dirty="0" smtClean="0">
                          <a:solidFill>
                            <a:schemeClr val="tx1"/>
                          </a:solidFill>
                          <a:latin typeface="Calibri" panose="020F0502020204030204" pitchFamily="34" charset="0"/>
                          <a:cs typeface="Calibri" panose="020F0502020204030204" pitchFamily="34" charset="0"/>
                        </a:rPr>
                        <a:t>Commitments: </a:t>
                      </a:r>
                      <a:r>
                        <a:rPr lang="en-ZA" sz="3200" b="0" dirty="0" smtClean="0">
                          <a:solidFill>
                            <a:schemeClr val="tx1"/>
                          </a:solidFill>
                          <a:latin typeface="Calibri" panose="020F0502020204030204" pitchFamily="34" charset="0"/>
                          <a:cs typeface="Calibri" panose="020F0502020204030204" pitchFamily="34" charset="0"/>
                        </a:rPr>
                        <a:t>Goods/Services contracted but not received</a:t>
                      </a:r>
                      <a:endParaRPr lang="en-ZA" sz="3200" b="0" dirty="0">
                        <a:solidFill>
                          <a:schemeClr val="tx1"/>
                        </a:solidFill>
                        <a:latin typeface="Calibri" panose="020F0502020204030204" pitchFamily="34" charset="0"/>
                        <a:cs typeface="Calibri" panose="020F050202020403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ZA" sz="3200" dirty="0" smtClean="0">
                          <a:solidFill>
                            <a:schemeClr val="tx1"/>
                          </a:solidFill>
                          <a:latin typeface="Calibri" panose="020F0502020204030204" pitchFamily="34" charset="0"/>
                          <a:cs typeface="Calibri" panose="020F0502020204030204" pitchFamily="34" charset="0"/>
                        </a:rPr>
                        <a:t>TOTAL</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8726680"/>
                  </a:ext>
                </a:extLst>
              </a:tr>
              <a:tr h="741680">
                <a:tc>
                  <a:txBody>
                    <a:bodyPr/>
                    <a:lstStyle/>
                    <a:p>
                      <a:pPr algn="l"/>
                      <a:r>
                        <a:rPr lang="en-ZA" sz="3200" dirty="0" smtClean="0">
                          <a:solidFill>
                            <a:schemeClr val="tx1"/>
                          </a:solidFill>
                          <a:latin typeface="Calibri" panose="020F0502020204030204" pitchFamily="34" charset="0"/>
                          <a:cs typeface="Calibri" panose="020F0502020204030204" pitchFamily="34" charset="0"/>
                        </a:rPr>
                        <a:t>National Income</a:t>
                      </a:r>
                      <a:r>
                        <a:rPr lang="en-ZA" sz="3200" baseline="0" dirty="0" smtClean="0">
                          <a:solidFill>
                            <a:schemeClr val="tx1"/>
                          </a:solidFill>
                          <a:latin typeface="Calibri" panose="020F0502020204030204" pitchFamily="34" charset="0"/>
                          <a:cs typeface="Calibri" panose="020F0502020204030204" pitchFamily="34" charset="0"/>
                        </a:rPr>
                        <a:t> Dynamics Study</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Calibri" panose="020F0502020204030204" pitchFamily="34" charset="0"/>
                          <a:cs typeface="Calibri" panose="020F0502020204030204" pitchFamily="34" charset="0"/>
                        </a:rPr>
                        <a:t>76 879</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3244462"/>
                  </a:ext>
                </a:extLst>
              </a:tr>
              <a:tr h="741680">
                <a:tc>
                  <a:txBody>
                    <a:bodyPr/>
                    <a:lstStyle/>
                    <a:p>
                      <a:pPr algn="l"/>
                      <a:r>
                        <a:rPr lang="en-ZA" sz="3200" dirty="0" smtClean="0">
                          <a:solidFill>
                            <a:schemeClr val="tx1"/>
                          </a:solidFill>
                          <a:latin typeface="Calibri" panose="020F0502020204030204" pitchFamily="34" charset="0"/>
                          <a:cs typeface="Calibri" panose="020F0502020204030204" pitchFamily="34" charset="0"/>
                        </a:rPr>
                        <a:t>SITA</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Calibri" panose="020F0502020204030204" pitchFamily="34" charset="0"/>
                          <a:cs typeface="Calibri" panose="020F0502020204030204" pitchFamily="34" charset="0"/>
                        </a:rPr>
                        <a:t>17 259</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31987486"/>
                  </a:ext>
                </a:extLst>
              </a:tr>
              <a:tr h="741680">
                <a:tc>
                  <a:txBody>
                    <a:bodyPr/>
                    <a:lstStyle/>
                    <a:p>
                      <a:pPr algn="l"/>
                      <a:r>
                        <a:rPr lang="en-ZA" sz="3200" dirty="0" smtClean="0">
                          <a:solidFill>
                            <a:schemeClr val="tx1"/>
                          </a:solidFill>
                          <a:latin typeface="Calibri" panose="020F0502020204030204" pitchFamily="34" charset="0"/>
                          <a:cs typeface="Calibri" panose="020F0502020204030204" pitchFamily="34" charset="0"/>
                        </a:rPr>
                        <a:t>Other</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3200" dirty="0" smtClean="0">
                          <a:solidFill>
                            <a:schemeClr val="tx1"/>
                          </a:solidFill>
                          <a:latin typeface="Calibri" panose="020F0502020204030204" pitchFamily="34" charset="0"/>
                          <a:cs typeface="Calibri" panose="020F0502020204030204" pitchFamily="34" charset="0"/>
                        </a:rPr>
                        <a:t>20 804</a:t>
                      </a:r>
                      <a:endParaRPr lang="en-ZA" sz="3200"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5416092"/>
                  </a:ext>
                </a:extLst>
              </a:tr>
              <a:tr h="741680">
                <a:tc>
                  <a:txBody>
                    <a:bodyPr/>
                    <a:lstStyle/>
                    <a:p>
                      <a:pPr algn="l"/>
                      <a:r>
                        <a:rPr lang="en-ZA" sz="3200" b="1" dirty="0" smtClean="0">
                          <a:solidFill>
                            <a:schemeClr val="tx1"/>
                          </a:solidFill>
                          <a:latin typeface="Calibri" panose="020F0502020204030204" pitchFamily="34" charset="0"/>
                          <a:cs typeface="Calibri" panose="020F0502020204030204" pitchFamily="34" charset="0"/>
                        </a:rPr>
                        <a:t>Total</a:t>
                      </a:r>
                      <a:endParaRPr lang="en-ZA" sz="3200" b="1"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ZA" sz="3200" b="1" dirty="0" smtClean="0">
                          <a:solidFill>
                            <a:schemeClr val="tx1"/>
                          </a:solidFill>
                          <a:latin typeface="Calibri" panose="020F0502020204030204" pitchFamily="34" charset="0"/>
                          <a:cs typeface="Calibri" panose="020F0502020204030204" pitchFamily="34" charset="0"/>
                        </a:rPr>
                        <a:t>114 942</a:t>
                      </a:r>
                      <a:endParaRPr lang="en-ZA" sz="3200" b="1" dirty="0">
                        <a:solidFill>
                          <a:schemeClr val="tx1"/>
                        </a:solidFill>
                        <a:latin typeface="Calibri" panose="020F0502020204030204" pitchFamily="34" charset="0"/>
                        <a:cs typeface="Calibri" panose="020F050202020403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63019383"/>
                  </a:ext>
                </a:extLst>
              </a:tr>
            </a:tbl>
          </a:graphicData>
        </a:graphic>
      </p:graphicFrame>
    </p:spTree>
    <p:extLst>
      <p:ext uri="{BB962C8B-B14F-4D97-AF65-F5344CB8AC3E}">
        <p14:creationId xmlns:p14="http://schemas.microsoft.com/office/powerpoint/2010/main" xmlns="" val="3670657407"/>
      </p:ext>
    </p:extLst>
  </p:cSld>
  <p:clrMapOvr>
    <a:overrideClrMapping bg1="lt1" tx1="dk1" bg2="lt2" tx2="dk2" accent1="accent1" accent2="accent2" accent3="accent3" accent4="accent4" accent5="accent5" accent6="accent6" hlink="hlink" folHlink="folHlink"/>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2016/17 Financial performance</a:t>
            </a:r>
          </a:p>
        </p:txBody>
      </p:sp>
      <p:sp>
        <p:nvSpPr>
          <p:cNvPr id="3" name="Content Placeholder 2"/>
          <p:cNvSpPr>
            <a:spLocks noGrp="1"/>
          </p:cNvSpPr>
          <p:nvPr>
            <p:ph type="body" idx="1"/>
          </p:nvPr>
        </p:nvSpPr>
        <p:spPr>
          <a:xfrm>
            <a:off x="1057275" y="3171825"/>
            <a:ext cx="22145625" cy="9182101"/>
          </a:xfrm>
        </p:spPr>
        <p:txBody>
          <a:bodyPr>
            <a:normAutofit fontScale="92500" lnSpcReduction="10000"/>
          </a:bodyPr>
          <a:lstStyle/>
          <a:p>
            <a:r>
              <a:rPr lang="en-ZA" sz="4800" dirty="0"/>
              <a:t>Irregular Expenditure</a:t>
            </a:r>
          </a:p>
          <a:p>
            <a:pPr lvl="1"/>
            <a:r>
              <a:rPr lang="en-ZA" sz="4000" dirty="0"/>
              <a:t>R3,000: Procurement process not followed.  Condoned.  Written warning to employee</a:t>
            </a:r>
          </a:p>
          <a:p>
            <a:pPr lvl="1"/>
            <a:r>
              <a:rPr lang="en-ZA" sz="4000" dirty="0"/>
              <a:t>R37,000: Failure to specify minimum local content requirement.  Investigation in progress.  No loss to state</a:t>
            </a:r>
          </a:p>
          <a:p>
            <a:r>
              <a:rPr lang="en-ZA" sz="4800" dirty="0"/>
              <a:t>Fruitless and Wasteful Expenditure</a:t>
            </a:r>
          </a:p>
          <a:p>
            <a:pPr lvl="1"/>
            <a:r>
              <a:rPr lang="en-ZA" sz="4000" b="1" dirty="0"/>
              <a:t>R340,000 opening </a:t>
            </a:r>
            <a:r>
              <a:rPr lang="en-ZA" sz="4000" b="1" dirty="0" smtClean="0"/>
              <a:t>Balance</a:t>
            </a:r>
            <a:endParaRPr lang="en-ZA" sz="4000" b="1" dirty="0"/>
          </a:p>
          <a:p>
            <a:pPr lvl="1"/>
            <a:r>
              <a:rPr lang="en-ZA" sz="4000" dirty="0"/>
              <a:t>+ R77,000 related to prior years</a:t>
            </a:r>
          </a:p>
          <a:p>
            <a:pPr lvl="1"/>
            <a:r>
              <a:rPr lang="en-ZA" sz="4000" dirty="0"/>
              <a:t>+ R273,000 related to 2016/17 financial year*</a:t>
            </a:r>
          </a:p>
          <a:p>
            <a:pPr lvl="1"/>
            <a:r>
              <a:rPr lang="en-ZA" sz="4000" dirty="0"/>
              <a:t>- R521,000 amounts resolved</a:t>
            </a:r>
          </a:p>
          <a:p>
            <a:pPr lvl="1"/>
            <a:r>
              <a:rPr lang="en-ZA" sz="4000" dirty="0"/>
              <a:t>- R5,000 recovered</a:t>
            </a:r>
          </a:p>
          <a:p>
            <a:pPr lvl="1"/>
            <a:r>
              <a:rPr lang="en-ZA" sz="4000" b="1" dirty="0"/>
              <a:t>R164,000 closing balance</a:t>
            </a:r>
          </a:p>
          <a:p>
            <a:pPr marL="804672" lvl="1" indent="0">
              <a:buNone/>
            </a:pPr>
            <a:r>
              <a:rPr lang="en-ZA" sz="4000" dirty="0"/>
              <a:t>*Fruitless expenditure mainly due to charges for changing travel arrangements </a:t>
            </a:r>
            <a:r>
              <a:rPr lang="en-ZA" sz="4000" dirty="0" smtClean="0"/>
              <a:t>and </a:t>
            </a:r>
            <a:r>
              <a:rPr lang="en-ZA" sz="4000" dirty="0"/>
              <a:t>damage to rented </a:t>
            </a:r>
            <a:r>
              <a:rPr lang="en-ZA" sz="4000" dirty="0" smtClean="0"/>
              <a:t>vehicles</a:t>
            </a:r>
            <a:endParaRPr lang="en-ZA" sz="4000" dirty="0"/>
          </a:p>
        </p:txBody>
      </p:sp>
      <p:sp>
        <p:nvSpPr>
          <p:cNvPr id="4" name="Slide Number Placeholder 3"/>
          <p:cNvSpPr>
            <a:spLocks noGrp="1"/>
          </p:cNvSpPr>
          <p:nvPr>
            <p:ph type="sldNum" sz="quarter" idx="2"/>
          </p:nvPr>
        </p:nvSpPr>
        <p:spPr>
          <a:xfrm>
            <a:off x="22211956" y="12800829"/>
            <a:ext cx="495645" cy="553994"/>
          </a:xfrm>
        </p:spPr>
        <p:txBody>
          <a:bodyPr/>
          <a:lstStyle/>
          <a:p>
            <a:r>
              <a:rPr lang="en-ZA" dirty="0" smtClean="0"/>
              <a:t>54</a:t>
            </a:r>
            <a:endParaRPr lang="en-ZA" dirty="0"/>
          </a:p>
        </p:txBody>
      </p:sp>
    </p:spTree>
    <p:extLst>
      <p:ext uri="{BB962C8B-B14F-4D97-AF65-F5344CB8AC3E}">
        <p14:creationId xmlns:p14="http://schemas.microsoft.com/office/powerpoint/2010/main" xmlns="" val="1876730240"/>
      </p:ext>
    </p:extLst>
  </p:cSld>
  <p:clrMapOvr>
    <a:overrideClrMapping bg1="lt1" tx1="dk1" bg2="lt2" tx2="dk2" accent1="accent1" accent2="accent2" accent3="accent3" accent4="accent4" accent5="accent5" accent6="accent6" hlink="hlink" folHlink="folHlink"/>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ZA" smtClean="0"/>
              <a:pPr/>
              <a:t>52</a:t>
            </a:fld>
            <a:endParaRPr lang="en-ZA"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069975"/>
          </a:xfrm>
        </p:spPr>
        <p:txBody>
          <a:bodyPr>
            <a:normAutofit/>
          </a:bodyPr>
          <a:lstStyle/>
          <a:p>
            <a:r>
              <a:rPr lang="en-ZA" sz="4400" b="1" dirty="0" smtClean="0"/>
              <a:t>2016/17 progress against Key Objective 1/2</a:t>
            </a:r>
            <a:endParaRPr lang="en-ZA" sz="4400" b="1" dirty="0"/>
          </a:p>
        </p:txBody>
      </p:sp>
      <p:sp>
        <p:nvSpPr>
          <p:cNvPr id="3" name="Text Placeholder 2"/>
          <p:cNvSpPr>
            <a:spLocks noGrp="1"/>
          </p:cNvSpPr>
          <p:nvPr>
            <p:ph type="body" idx="1"/>
          </p:nvPr>
        </p:nvSpPr>
        <p:spPr>
          <a:xfrm>
            <a:off x="514351" y="1600200"/>
            <a:ext cx="23488650" cy="11753215"/>
          </a:xfrm>
        </p:spPr>
        <p:txBody>
          <a:bodyPr>
            <a:normAutofit fontScale="77500" lnSpcReduction="20000"/>
          </a:bodyPr>
          <a:lstStyle/>
          <a:p>
            <a:pPr marL="0" indent="0">
              <a:lnSpc>
                <a:spcPct val="120000"/>
              </a:lnSpc>
              <a:buNone/>
            </a:pPr>
            <a:r>
              <a:rPr lang="en-ZA" b="1" dirty="0" smtClean="0"/>
              <a:t>Planning </a:t>
            </a:r>
            <a:endParaRPr lang="en-ZA" b="1" dirty="0"/>
          </a:p>
          <a:p>
            <a:pPr>
              <a:lnSpc>
                <a:spcPct val="120000"/>
              </a:lnSpc>
            </a:pPr>
            <a:r>
              <a:rPr lang="en-ZA" dirty="0" smtClean="0"/>
              <a:t>The </a:t>
            </a:r>
            <a:r>
              <a:rPr lang="en-ZA" dirty="0"/>
              <a:t>work on planning entailed continuing to provide secretariat support to National Planning Commission (NPC) which </a:t>
            </a:r>
            <a:r>
              <a:rPr lang="en-ZA" dirty="0" smtClean="0"/>
              <a:t>compiled </a:t>
            </a:r>
            <a:r>
              <a:rPr lang="en-ZA" dirty="0"/>
              <a:t>the National Development Plan (NDP).</a:t>
            </a:r>
          </a:p>
          <a:p>
            <a:pPr>
              <a:lnSpc>
                <a:spcPct val="120000"/>
              </a:lnSpc>
            </a:pPr>
            <a:r>
              <a:rPr lang="en-ZA" dirty="0"/>
              <a:t>The Department also conducted consultations with national departments and provinces </a:t>
            </a:r>
            <a:r>
              <a:rPr lang="en-ZA" dirty="0" smtClean="0"/>
              <a:t>on a </a:t>
            </a:r>
            <a:r>
              <a:rPr lang="en-ZA" dirty="0"/>
              <a:t>discussion document on </a:t>
            </a:r>
            <a:r>
              <a:rPr lang="en-ZA" dirty="0" smtClean="0"/>
              <a:t>institutionalising </a:t>
            </a:r>
            <a:r>
              <a:rPr lang="en-ZA" dirty="0"/>
              <a:t>planning in government in the post NDP </a:t>
            </a:r>
            <a:r>
              <a:rPr lang="en-ZA" dirty="0" smtClean="0"/>
              <a:t>period. </a:t>
            </a:r>
          </a:p>
          <a:p>
            <a:pPr>
              <a:lnSpc>
                <a:spcPct val="120000"/>
              </a:lnSpc>
            </a:pPr>
            <a:r>
              <a:rPr lang="en-ZA" dirty="0" smtClean="0"/>
              <a:t>New </a:t>
            </a:r>
            <a:r>
              <a:rPr lang="en-ZA" dirty="0"/>
              <a:t>planning activity the Department undertook in the period under review is the process to better align the national budget to NDP </a:t>
            </a:r>
            <a:r>
              <a:rPr lang="en-ZA" dirty="0" smtClean="0"/>
              <a:t>priorities</a:t>
            </a:r>
          </a:p>
          <a:p>
            <a:pPr marL="0" indent="0">
              <a:lnSpc>
                <a:spcPct val="120000"/>
              </a:lnSpc>
              <a:buNone/>
            </a:pPr>
            <a:r>
              <a:rPr lang="en-ZA" b="1" dirty="0" smtClean="0"/>
              <a:t>Monitoring</a:t>
            </a:r>
          </a:p>
          <a:p>
            <a:pPr>
              <a:lnSpc>
                <a:spcPct val="120000"/>
              </a:lnSpc>
            </a:pPr>
            <a:r>
              <a:rPr lang="en-ZA" dirty="0"/>
              <a:t>DPME’s monitoring has continued to focus on the fourteen (14) outcomes identified in the Medium Term Strategic Framework 2014-2019</a:t>
            </a:r>
          </a:p>
          <a:p>
            <a:pPr>
              <a:lnSpc>
                <a:spcPct val="120000"/>
              </a:lnSpc>
            </a:pPr>
            <a:r>
              <a:rPr lang="en-ZA" dirty="0"/>
              <a:t>Other monitoring activities have focused on the quality of management practices in national and provincial departments, through the Management Practices Assessment Tool, as well as on various services delivery facilities through unannounced and announced visits</a:t>
            </a:r>
          </a:p>
          <a:p>
            <a:pPr marL="0" indent="0">
              <a:lnSpc>
                <a:spcPct val="120000"/>
              </a:lnSpc>
              <a:buNone/>
            </a:pPr>
            <a:endParaRPr lang="en-ZA" b="1"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6</a:t>
            </a:fld>
            <a:endParaRPr lang="en-ZA" dirty="0"/>
          </a:p>
        </p:txBody>
      </p:sp>
    </p:spTree>
    <p:extLst>
      <p:ext uri="{BB962C8B-B14F-4D97-AF65-F5344CB8AC3E}">
        <p14:creationId xmlns:p14="http://schemas.microsoft.com/office/powerpoint/2010/main" xmlns="" val="5559838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069975"/>
          </a:xfrm>
        </p:spPr>
        <p:txBody>
          <a:bodyPr>
            <a:normAutofit/>
          </a:bodyPr>
          <a:lstStyle/>
          <a:p>
            <a:r>
              <a:rPr lang="en-ZA" sz="4400" b="1" dirty="0"/>
              <a:t>2016/17 progress against Key Objective </a:t>
            </a:r>
            <a:r>
              <a:rPr lang="en-ZA" sz="4400" b="1" dirty="0" smtClean="0"/>
              <a:t>2/2</a:t>
            </a:r>
            <a:endParaRPr lang="en-ZA" sz="4400" b="1" dirty="0"/>
          </a:p>
        </p:txBody>
      </p:sp>
      <p:sp>
        <p:nvSpPr>
          <p:cNvPr id="3" name="Text Placeholder 2"/>
          <p:cNvSpPr>
            <a:spLocks noGrp="1"/>
          </p:cNvSpPr>
          <p:nvPr>
            <p:ph type="body" idx="1"/>
          </p:nvPr>
        </p:nvSpPr>
        <p:spPr>
          <a:xfrm>
            <a:off x="514351" y="1600200"/>
            <a:ext cx="23488650" cy="11753215"/>
          </a:xfrm>
        </p:spPr>
        <p:txBody>
          <a:bodyPr>
            <a:normAutofit/>
          </a:bodyPr>
          <a:lstStyle/>
          <a:p>
            <a:pPr marL="0" indent="0">
              <a:lnSpc>
                <a:spcPct val="100000"/>
              </a:lnSpc>
              <a:buFont typeface="Arial"/>
              <a:buNone/>
            </a:pPr>
            <a:r>
              <a:rPr lang="en-ZA" sz="3900" b="1" dirty="0" smtClean="0"/>
              <a:t>Evaluations</a:t>
            </a:r>
            <a:endParaRPr lang="en-ZA" sz="3900" b="1" dirty="0"/>
          </a:p>
          <a:p>
            <a:pPr>
              <a:lnSpc>
                <a:spcPct val="100000"/>
              </a:lnSpc>
            </a:pPr>
            <a:r>
              <a:rPr lang="en-ZA" sz="3900" dirty="0"/>
              <a:t>Evaluations and research are essential to ensuring that government policies and programmes are based on evidence</a:t>
            </a:r>
          </a:p>
          <a:p>
            <a:pPr>
              <a:lnSpc>
                <a:spcPct val="100000"/>
              </a:lnSpc>
            </a:pPr>
            <a:r>
              <a:rPr lang="en-ZA" sz="3900" dirty="0"/>
              <a:t>The department thus far has 59 evaluations completed or underway covering programmes in the Education, Economic, Human Settlements and Agriculture sectors among others. </a:t>
            </a:r>
            <a:endParaRPr lang="en-ZA" sz="3900" dirty="0" smtClean="0"/>
          </a:p>
          <a:p>
            <a:pPr>
              <a:lnSpc>
                <a:spcPct val="100000"/>
              </a:lnSpc>
            </a:pPr>
            <a:r>
              <a:rPr lang="en-ZA" sz="3900" dirty="0" smtClean="0"/>
              <a:t>The </a:t>
            </a:r>
            <a:r>
              <a:rPr lang="en-ZA" sz="3900" dirty="0"/>
              <a:t>DPME is also championing the evaluation discipline across government, with 7 provincial evaluations now in place, 102 provincial evaluations underway and 60 departments now having evaluation plans</a:t>
            </a:r>
          </a:p>
          <a:p>
            <a:pPr marL="0" indent="0">
              <a:lnSpc>
                <a:spcPct val="100000"/>
              </a:lnSpc>
              <a:buNone/>
            </a:pPr>
            <a:r>
              <a:rPr lang="en-ZA" sz="3900" b="1" dirty="0"/>
              <a:t>Youth development and Empowerment</a:t>
            </a:r>
          </a:p>
          <a:p>
            <a:pPr>
              <a:lnSpc>
                <a:spcPct val="100000"/>
              </a:lnSpc>
            </a:pPr>
            <a:r>
              <a:rPr lang="en-ZA" sz="3900" dirty="0" smtClean="0"/>
              <a:t>Having </a:t>
            </a:r>
            <a:r>
              <a:rPr lang="en-ZA" sz="3900" dirty="0"/>
              <a:t>championed the adoption of a Youth Policy in the 2015/16 </a:t>
            </a:r>
            <a:r>
              <a:rPr lang="en-ZA" sz="3900" dirty="0" smtClean="0"/>
              <a:t>year, </a:t>
            </a:r>
            <a:r>
              <a:rPr lang="en-ZA" sz="3900" dirty="0"/>
              <a:t>a monitoring and evaluation framework for youth development has been </a:t>
            </a:r>
            <a:r>
              <a:rPr lang="en-ZA" sz="3900" dirty="0" smtClean="0"/>
              <a:t>drafted</a:t>
            </a:r>
            <a:r>
              <a:rPr lang="en-ZA" sz="3900" dirty="0"/>
              <a:t> </a:t>
            </a:r>
            <a:r>
              <a:rPr lang="en-ZA" sz="3900" dirty="0" smtClean="0"/>
              <a:t>and will be concluded in the current financial year  </a:t>
            </a:r>
          </a:p>
          <a:p>
            <a:pPr>
              <a:lnSpc>
                <a:spcPct val="100000"/>
              </a:lnSpc>
            </a:pPr>
            <a:r>
              <a:rPr lang="en-ZA" sz="3900" dirty="0" smtClean="0"/>
              <a:t>Deputy-Minister </a:t>
            </a:r>
            <a:r>
              <a:rPr lang="en-ZA" sz="3900" dirty="0"/>
              <a:t>has been leading the </a:t>
            </a:r>
            <a:r>
              <a:rPr lang="en-ZA" sz="3900" dirty="0" smtClean="0"/>
              <a:t>coordination </a:t>
            </a:r>
            <a:r>
              <a:rPr lang="en-ZA" sz="3900" dirty="0"/>
              <a:t>of </a:t>
            </a:r>
            <a:r>
              <a:rPr lang="en-ZA" sz="3900" dirty="0" smtClean="0"/>
              <a:t>Youth </a:t>
            </a:r>
            <a:r>
              <a:rPr lang="en-ZA" sz="3900" dirty="0"/>
              <a:t>D</a:t>
            </a:r>
            <a:r>
              <a:rPr lang="en-ZA" sz="3900" dirty="0" smtClean="0"/>
              <a:t>evelopment </a:t>
            </a:r>
            <a:r>
              <a:rPr lang="en-ZA" sz="3900" dirty="0"/>
              <a:t>under the Presidential </a:t>
            </a:r>
            <a:r>
              <a:rPr lang="en-ZA" sz="3900" dirty="0" smtClean="0"/>
              <a:t>Working Group </a:t>
            </a:r>
            <a:r>
              <a:rPr lang="en-ZA" sz="3900" dirty="0"/>
              <a:t>on </a:t>
            </a:r>
            <a:r>
              <a:rPr lang="en-ZA" sz="3900" dirty="0" smtClean="0"/>
              <a:t>Youth</a:t>
            </a:r>
            <a:r>
              <a:rPr lang="en-ZA" sz="3900" dirty="0"/>
              <a:t>.</a:t>
            </a:r>
          </a:p>
          <a:p>
            <a:pPr marL="0" indent="0">
              <a:lnSpc>
                <a:spcPct val="100000"/>
              </a:lnSpc>
              <a:buFont typeface="Arial"/>
              <a:buNone/>
            </a:pPr>
            <a:endParaRPr lang="en-ZA" sz="3900" b="1"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7</a:t>
            </a:fld>
            <a:endParaRPr lang="en-ZA" dirty="0"/>
          </a:p>
        </p:txBody>
      </p:sp>
    </p:spTree>
    <p:extLst>
      <p:ext uri="{BB962C8B-B14F-4D97-AF65-F5344CB8AC3E}">
        <p14:creationId xmlns:p14="http://schemas.microsoft.com/office/powerpoint/2010/main" xmlns="" val="19160455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a:spLocks noGrp="1"/>
          </p:cNvSpPr>
          <p:nvPr>
            <p:ph type="title"/>
          </p:nvPr>
        </p:nvSpPr>
        <p:spPr>
          <a:xfrm>
            <a:off x="1663700" y="3419476"/>
            <a:ext cx="21031200" cy="5705475"/>
          </a:xfrm>
          <a:prstGeom prst="rect">
            <a:avLst/>
          </a:prstGeom>
        </p:spPr>
        <p:txBody>
          <a:bodyPr/>
          <a:lstStyle/>
          <a:p>
            <a:pPr>
              <a:defRPr sz="10800" b="1">
                <a:solidFill>
                  <a:srgbClr val="FFFFFF"/>
                </a:solidFill>
              </a:defRPr>
            </a:pPr>
            <a:r>
              <a:rPr dirty="0"/>
              <a:t>PART </a:t>
            </a:r>
            <a:r>
              <a:rPr lang="en-ZA" dirty="0" smtClean="0"/>
              <a:t>B </a:t>
            </a:r>
            <a:br>
              <a:rPr lang="en-ZA" dirty="0" smtClean="0"/>
            </a:br>
            <a:r>
              <a:rPr lang="en-ZA" sz="4000" dirty="0" smtClean="0">
                <a:solidFill>
                  <a:srgbClr val="000000"/>
                </a:solidFill>
              </a:rPr>
              <a:t>Performance Information</a:t>
            </a:r>
            <a:r>
              <a:rPr sz="4700" dirty="0">
                <a:solidFill>
                  <a:srgbClr val="000000"/>
                </a:solidFill>
              </a:rPr>
              <a:t/>
            </a:r>
            <a:br>
              <a:rPr sz="4700" dirty="0">
                <a:solidFill>
                  <a:srgbClr val="000000"/>
                </a:solidFill>
              </a:rPr>
            </a:br>
            <a:endParaRPr sz="4700" dirty="0">
              <a:solidFill>
                <a:srgbClr val="000000"/>
              </a:solidFill>
            </a:endParaRPr>
          </a:p>
        </p:txBody>
      </p:sp>
      <p:sp>
        <p:nvSpPr>
          <p:cNvPr id="2" name="Slide Number Placeholder 1"/>
          <p:cNvSpPr>
            <a:spLocks noGrp="1"/>
          </p:cNvSpPr>
          <p:nvPr>
            <p:ph type="sldNum" sz="quarter" idx="2"/>
          </p:nvPr>
        </p:nvSpPr>
        <p:spPr/>
        <p:txBody>
          <a:bodyPr/>
          <a:lstStyle/>
          <a:p>
            <a:fld id="{86CB4B4D-7CA3-9044-876B-883B54F8677D}" type="slidenum">
              <a:rPr lang="en-ZA" smtClean="0"/>
              <a:pPr/>
              <a:t>8</a:t>
            </a:fld>
            <a:endParaRPr lang="en-ZA" dirty="0"/>
          </a:p>
        </p:txBody>
      </p:sp>
    </p:spTree>
    <p:extLst>
      <p:ext uri="{BB962C8B-B14F-4D97-AF65-F5344CB8AC3E}">
        <p14:creationId xmlns:p14="http://schemas.microsoft.com/office/powerpoint/2010/main" xmlns="" val="32577411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1812923"/>
          </a:xfrm>
        </p:spPr>
        <p:txBody>
          <a:bodyPr>
            <a:normAutofit/>
          </a:bodyPr>
          <a:lstStyle/>
          <a:p>
            <a:r>
              <a:rPr lang="en-ZA" sz="4400" b="1" dirty="0" smtClean="0"/>
              <a:t>Overview of Performance 2016/17 performance </a:t>
            </a:r>
            <a:endParaRPr lang="en-ZA" sz="4400" b="1" dirty="0"/>
          </a:p>
        </p:txBody>
      </p:sp>
      <p:sp>
        <p:nvSpPr>
          <p:cNvPr id="3" name="Text Placeholder 2"/>
          <p:cNvSpPr>
            <a:spLocks noGrp="1"/>
          </p:cNvSpPr>
          <p:nvPr>
            <p:ph type="body" idx="1"/>
          </p:nvPr>
        </p:nvSpPr>
        <p:spPr>
          <a:xfrm>
            <a:off x="771525" y="2143126"/>
            <a:ext cx="21936075" cy="10659110"/>
          </a:xfrm>
        </p:spPr>
        <p:txBody>
          <a:bodyPr>
            <a:normAutofit/>
          </a:bodyPr>
          <a:lstStyle/>
          <a:p>
            <a:pPr>
              <a:lnSpc>
                <a:spcPct val="150000"/>
              </a:lnSpc>
            </a:pPr>
            <a:r>
              <a:rPr lang="en-ZA" sz="3200" dirty="0" smtClean="0"/>
              <a:t>Overall, the  Department obtained a clean audit opinion</a:t>
            </a:r>
          </a:p>
          <a:p>
            <a:pPr>
              <a:lnSpc>
                <a:spcPct val="150000"/>
              </a:lnSpc>
            </a:pPr>
            <a:r>
              <a:rPr lang="en-ZA" sz="3200" dirty="0"/>
              <a:t>DPME continued to roll out existing programmes, while at the same time reviewing its Organisational Structure and Strategy to better fulfil its mandate as a department responsible for </a:t>
            </a:r>
            <a:r>
              <a:rPr lang="en-ZA" sz="3200" dirty="0" smtClean="0"/>
              <a:t>Planning</a:t>
            </a:r>
            <a:r>
              <a:rPr lang="en-ZA" sz="3200" dirty="0"/>
              <a:t>, Monitoring and Evaluation.</a:t>
            </a:r>
          </a:p>
          <a:p>
            <a:pPr>
              <a:lnSpc>
                <a:spcPct val="150000"/>
              </a:lnSpc>
            </a:pPr>
            <a:r>
              <a:rPr lang="en-ZA" sz="3200" dirty="0" smtClean="0"/>
              <a:t> 85.25 %  of targets were either achieved or exceeded. The table below summarises audited performance: </a:t>
            </a:r>
          </a:p>
          <a:p>
            <a:pPr marL="0" indent="0">
              <a:lnSpc>
                <a:spcPct val="150000"/>
              </a:lnSpc>
              <a:buNone/>
            </a:pPr>
            <a:r>
              <a:rPr lang="en-ZA" sz="3200" dirty="0" smtClean="0"/>
              <a:t> </a:t>
            </a:r>
          </a:p>
          <a:p>
            <a:endParaRPr lang="en-ZA" sz="3600" dirty="0"/>
          </a:p>
          <a:p>
            <a:endParaRPr lang="en-ZA" sz="3600" dirty="0" smtClean="0"/>
          </a:p>
          <a:p>
            <a:endParaRPr lang="en-ZA" sz="3600" dirty="0" smtClean="0"/>
          </a:p>
          <a:p>
            <a:endParaRPr lang="en-ZA" sz="3600" dirty="0"/>
          </a:p>
          <a:p>
            <a:endParaRPr lang="en-ZA" sz="3600" dirty="0" smtClean="0"/>
          </a:p>
          <a:p>
            <a:endParaRPr lang="en-ZA" sz="3600" dirty="0"/>
          </a:p>
          <a:p>
            <a:r>
              <a:rPr lang="en-ZA" sz="3600" dirty="0" smtClean="0"/>
              <a:t>Financial Expenditure equals 97.9%</a:t>
            </a:r>
          </a:p>
          <a:p>
            <a:endParaRPr lang="en-ZA" dirty="0"/>
          </a:p>
        </p:txBody>
      </p:sp>
      <p:sp>
        <p:nvSpPr>
          <p:cNvPr id="4" name="Slide Number Placeholder 3"/>
          <p:cNvSpPr>
            <a:spLocks noGrp="1"/>
          </p:cNvSpPr>
          <p:nvPr>
            <p:ph type="sldNum" sz="quarter" idx="2"/>
          </p:nvPr>
        </p:nvSpPr>
        <p:spPr/>
        <p:txBody>
          <a:bodyPr/>
          <a:lstStyle/>
          <a:p>
            <a:fld id="{86CB4B4D-7CA3-9044-876B-883B54F8677D}" type="slidenum">
              <a:rPr lang="en-ZA" smtClean="0"/>
              <a:pPr/>
              <a:t>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65014043"/>
              </p:ext>
            </p:extLst>
          </p:nvPr>
        </p:nvGraphicFramePr>
        <p:xfrm>
          <a:off x="1676400" y="6239933"/>
          <a:ext cx="16256001" cy="4389120"/>
        </p:xfrm>
        <a:graphic>
          <a:graphicData uri="http://schemas.openxmlformats.org/drawingml/2006/table">
            <a:tbl>
              <a:tblPr firstRow="1" bandRow="1">
                <a:tableStyleId>{72833802-FEF1-4C79-8D5D-14CF1EAF98D9}</a:tableStyleId>
              </a:tblPr>
              <a:tblGrid>
                <a:gridCol w="5418667">
                  <a:extLst>
                    <a:ext uri="{9D8B030D-6E8A-4147-A177-3AD203B41FA5}">
                      <a16:colId xmlns:a16="http://schemas.microsoft.com/office/drawing/2014/main" xmlns="" val="144152025"/>
                    </a:ext>
                  </a:extLst>
                </a:gridCol>
                <a:gridCol w="5418667">
                  <a:extLst>
                    <a:ext uri="{9D8B030D-6E8A-4147-A177-3AD203B41FA5}">
                      <a16:colId xmlns:a16="http://schemas.microsoft.com/office/drawing/2014/main" xmlns="" val="2000622213"/>
                    </a:ext>
                  </a:extLst>
                </a:gridCol>
                <a:gridCol w="5418667">
                  <a:extLst>
                    <a:ext uri="{9D8B030D-6E8A-4147-A177-3AD203B41FA5}">
                      <a16:colId xmlns:a16="http://schemas.microsoft.com/office/drawing/2014/main" xmlns="" val="4198537962"/>
                    </a:ext>
                  </a:extLst>
                </a:gridCol>
              </a:tblGrid>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Total Departmental Annual  Targets</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Targets achieved/exceed</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Percentage</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2841439712"/>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61</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52</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85.25%</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891406807"/>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Partially achieved targets </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3723112191"/>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6</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9.83 %</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621830824"/>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Targets Not achieved </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2239755144"/>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pP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3</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en-ZA" sz="3600" b="0" i="0" u="none" strike="noStrike" kern="1200" cap="none" spc="0" baseline="0" dirty="0" smtClean="0">
                          <a:ln>
                            <a:noFill/>
                          </a:ln>
                          <a:solidFill>
                            <a:schemeClr val="dk1"/>
                          </a:solidFill>
                          <a:effectLst>
                            <a:outerShdw blurRad="38100" dist="38100" dir="2700000" algn="tl">
                              <a:srgbClr val="000000">
                                <a:alpha val="43137"/>
                              </a:srgbClr>
                            </a:outerShdw>
                          </a:effectLst>
                          <a:uFillTx/>
                          <a:latin typeface="Calibri"/>
                          <a:ea typeface="+mn-ea"/>
                          <a:cs typeface="+mn-cs"/>
                          <a:sym typeface="Calibri"/>
                        </a:rPr>
                        <a:t>4.92%</a:t>
                      </a:r>
                      <a:endParaRPr lang="en-ZA" sz="3600" b="0" i="0" u="none" strike="noStrike" kern="1200" cap="none" spc="0" baseline="0" dirty="0">
                        <a:ln>
                          <a:noFill/>
                        </a:ln>
                        <a:solidFill>
                          <a:schemeClr val="dk1"/>
                        </a:solidFill>
                        <a:effectLst>
                          <a:outerShdw blurRad="38100" dist="38100" dir="2700000" algn="tl">
                            <a:srgbClr val="000000">
                              <a:alpha val="43137"/>
                            </a:srgbClr>
                          </a:outerShdw>
                        </a:effectLst>
                        <a:uFillTx/>
                        <a:latin typeface="Calibri"/>
                        <a:ea typeface="+mn-ea"/>
                        <a:cs typeface="+mn-cs"/>
                        <a:sym typeface="Calibri"/>
                      </a:endParaRPr>
                    </a:p>
                  </a:txBody>
                  <a:tcPr/>
                </a:tc>
                <a:extLst>
                  <a:ext uri="{0D108BD9-81ED-4DB2-BD59-A6C34878D82A}">
                    <a16:rowId xmlns:a16="http://schemas.microsoft.com/office/drawing/2014/main" xmlns="" val="903275459"/>
                  </a:ext>
                </a:extLst>
              </a:tr>
            </a:tbl>
          </a:graphicData>
        </a:graphic>
      </p:graphicFrame>
    </p:spTree>
    <p:extLst>
      <p:ext uri="{BB962C8B-B14F-4D97-AF65-F5344CB8AC3E}">
        <p14:creationId xmlns:p14="http://schemas.microsoft.com/office/powerpoint/2010/main" xmlns="" val="197212103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2.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3.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ppt/theme/themeOverride6.xml><?xml version="1.0" encoding="utf-8"?>
<a:themeOverride xmlns:a="http://schemas.openxmlformats.org/drawingml/2006/main">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2210</TotalTime>
  <Words>6547</Words>
  <Application>Microsoft Office PowerPoint</Application>
  <PresentationFormat>Custom</PresentationFormat>
  <Paragraphs>1375</Paragraphs>
  <Slides>52</Slides>
  <Notes>20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          ANNUAL REPORT PRESENTATION Department of Planning, Monitoring and Evaluation Vote 8   </vt:lpstr>
      <vt:lpstr>PRESENTATION LAYOUT</vt:lpstr>
      <vt:lpstr>Purpose and Introduction</vt:lpstr>
      <vt:lpstr>PART A Mandate, purpose and objectives </vt:lpstr>
      <vt:lpstr>Mandate of DPME</vt:lpstr>
      <vt:lpstr>2016/17 progress against Key Objective 1/2</vt:lpstr>
      <vt:lpstr>2016/17 progress against Key Objective 2/2</vt:lpstr>
      <vt:lpstr>PART B  Performance Information </vt:lpstr>
      <vt:lpstr>Overview of Performance 2016/17 performance </vt:lpstr>
      <vt:lpstr>Prog. 1: Administration  Summary of Performance against annual targets </vt:lpstr>
      <vt:lpstr>Slide 11</vt:lpstr>
      <vt:lpstr>Slide 12</vt:lpstr>
      <vt:lpstr>Slide 13</vt:lpstr>
      <vt:lpstr>Slide 14</vt:lpstr>
      <vt:lpstr>Slide 15</vt:lpstr>
      <vt:lpstr>Slide 16</vt:lpstr>
      <vt:lpstr>Prog. 2: Outcomes Monitoring  Summary of performance Annual Performance</vt:lpstr>
      <vt:lpstr>Slide 18</vt:lpstr>
      <vt:lpstr>Slide 19</vt:lpstr>
      <vt:lpstr>Slide 20</vt:lpstr>
      <vt:lpstr>Slide 21</vt:lpstr>
      <vt:lpstr>Slide 22</vt:lpstr>
      <vt:lpstr>Slide 23</vt:lpstr>
      <vt:lpstr>Slide 24</vt:lpstr>
      <vt:lpstr>Prog. 3: Institutional Performance Monitoring and Evaluation Summary of performance (cumulative)</vt:lpstr>
      <vt:lpstr>Slide 26</vt:lpstr>
      <vt:lpstr>Slide 27</vt:lpstr>
      <vt:lpstr>Slide 28</vt:lpstr>
      <vt:lpstr>Slide 29</vt:lpstr>
      <vt:lpstr>PROG. 4: National Planning  Summary of Performance (cumulative) </vt:lpstr>
      <vt:lpstr>Slide 31</vt:lpstr>
      <vt:lpstr>Slide 32</vt:lpstr>
      <vt:lpstr>Slide 33</vt:lpstr>
      <vt:lpstr>Slide 34</vt:lpstr>
      <vt:lpstr>PROG. 5: Youth Development</vt:lpstr>
      <vt:lpstr>Slide 36</vt:lpstr>
      <vt:lpstr>PART C Governance</vt:lpstr>
      <vt:lpstr>Governance </vt:lpstr>
      <vt:lpstr>Internal Audit </vt:lpstr>
      <vt:lpstr>PART D Human Resource Management</vt:lpstr>
      <vt:lpstr>HUMAN RESOURCES OVERSIGHT STATISTICS</vt:lpstr>
      <vt:lpstr>HUMAN RESOURCES OVERSIGHT STATISTICS</vt:lpstr>
      <vt:lpstr>HUMAN RESOURCES OVERSIGHT STATISTICS (Continued)</vt:lpstr>
      <vt:lpstr>PART E Financial Information</vt:lpstr>
      <vt:lpstr>2016/17 Financial performance</vt:lpstr>
      <vt:lpstr>2016/17 Financial performance</vt:lpstr>
      <vt:lpstr>2016/17 Financial performance</vt:lpstr>
      <vt:lpstr>2016/17 Financial performance</vt:lpstr>
      <vt:lpstr>2016/17 Financial performance</vt:lpstr>
      <vt:lpstr>2016/17 Financial performance</vt:lpstr>
      <vt:lpstr>2016/17 Financial performance</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FUNCTIONAL PLANNING SYSTEM  IN SOUTH AFRICA</dc:title>
  <dc:creator>Clement Madale</dc:creator>
  <cp:lastModifiedBy>PUMZA</cp:lastModifiedBy>
  <cp:revision>191</cp:revision>
  <cp:lastPrinted>2017-07-07T05:30:53Z</cp:lastPrinted>
  <dcterms:modified xsi:type="dcterms:W3CDTF">2017-10-12T11:27:32Z</dcterms:modified>
</cp:coreProperties>
</file>