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2" r:id="rId1"/>
  </p:sldMasterIdLst>
  <p:notesMasterIdLst>
    <p:notesMasterId r:id="rId23"/>
  </p:notesMasterIdLst>
  <p:handoutMasterIdLst>
    <p:handoutMasterId r:id="rId24"/>
  </p:handoutMasterIdLst>
  <p:sldIdLst>
    <p:sldId id="256" r:id="rId2"/>
    <p:sldId id="257" r:id="rId3"/>
    <p:sldId id="299" r:id="rId4"/>
    <p:sldId id="312" r:id="rId5"/>
    <p:sldId id="324" r:id="rId6"/>
    <p:sldId id="327" r:id="rId7"/>
    <p:sldId id="326" r:id="rId8"/>
    <p:sldId id="330" r:id="rId9"/>
    <p:sldId id="331" r:id="rId10"/>
    <p:sldId id="329" r:id="rId11"/>
    <p:sldId id="300" r:id="rId12"/>
    <p:sldId id="301" r:id="rId13"/>
    <p:sldId id="319" r:id="rId14"/>
    <p:sldId id="320" r:id="rId15"/>
    <p:sldId id="317" r:id="rId16"/>
    <p:sldId id="322" r:id="rId17"/>
    <p:sldId id="323" r:id="rId18"/>
    <p:sldId id="308" r:id="rId19"/>
    <p:sldId id="297" r:id="rId20"/>
    <p:sldId id="332" r:id="rId21"/>
    <p:sldId id="259" r:id="rId2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35">
          <p15:clr>
            <a:srgbClr val="A4A3A4"/>
          </p15:clr>
        </p15:guide>
        <p15:guide id="2" pos="5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4B26"/>
    <a:srgbClr val="0065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2" autoAdjust="0"/>
  </p:normalViewPr>
  <p:slideViewPr>
    <p:cSldViewPr snapToGrid="0" snapToObjects="1">
      <p:cViewPr varScale="1">
        <p:scale>
          <a:sx n="84" d="100"/>
          <a:sy n="84" d="100"/>
        </p:scale>
        <p:origin x="1445" y="77"/>
      </p:cViewPr>
      <p:guideLst>
        <p:guide orient="horz" pos="3635"/>
        <p:guide pos="539"/>
      </p:guideLst>
    </p:cSldViewPr>
  </p:slideViewPr>
  <p:outlineViewPr>
    <p:cViewPr>
      <p:scale>
        <a:sx n="33" d="100"/>
        <a:sy n="33" d="100"/>
      </p:scale>
      <p:origin x="0" y="1344"/>
    </p:cViewPr>
  </p:outlineViewPr>
  <p:notesTextViewPr>
    <p:cViewPr>
      <p:scale>
        <a:sx n="100" d="100"/>
        <a:sy n="100" d="100"/>
      </p:scale>
      <p:origin x="0" y="0"/>
    </p:cViewPr>
  </p:notesTextViewPr>
  <p:sorterViewPr>
    <p:cViewPr>
      <p:scale>
        <a:sx n="100" d="100"/>
        <a:sy n="100" d="100"/>
      </p:scale>
      <p:origin x="0" y="5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D6F49A6-E3E7-6D44-8F4F-46680F27B091}" type="datetimeFigureOut">
              <a:rPr lang="en-US" smtClean="0"/>
              <a:t>10/6/2017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49BCEB8-EAD7-A44F-A35C-68FB7D8DE024}" type="slidenum">
              <a:rPr lang="en-US" smtClean="0"/>
              <a:t>‹#›</a:t>
            </a:fld>
            <a:endParaRPr lang="en-US" dirty="0"/>
          </a:p>
        </p:txBody>
      </p:sp>
    </p:spTree>
    <p:extLst>
      <p:ext uri="{BB962C8B-B14F-4D97-AF65-F5344CB8AC3E}">
        <p14:creationId xmlns:p14="http://schemas.microsoft.com/office/powerpoint/2010/main" val="1775355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Z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5C71B3D-F0AE-490D-BC15-1170156F5E1D}" type="datetimeFigureOut">
              <a:rPr lang="en-ZA" smtClean="0"/>
              <a:t>2017/10/06</a:t>
            </a:fld>
            <a:endParaRPr lang="en-ZA"/>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Z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Z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A1F5BCB-36BC-40E4-A9C5-08BE8F07095F}" type="slidenum">
              <a:rPr lang="en-ZA" smtClean="0"/>
              <a:t>‹#›</a:t>
            </a:fld>
            <a:endParaRPr lang="en-ZA"/>
          </a:p>
        </p:txBody>
      </p:sp>
    </p:spTree>
    <p:extLst>
      <p:ext uri="{BB962C8B-B14F-4D97-AF65-F5344CB8AC3E}">
        <p14:creationId xmlns:p14="http://schemas.microsoft.com/office/powerpoint/2010/main" val="721238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FCF6755-B4DA-49E1-8324-B21B462B2A59}" type="slidenum">
              <a:rPr lang="en-ZA" smtClean="0">
                <a:solidFill>
                  <a:prstClr val="black"/>
                </a:solidFill>
              </a:rPr>
              <a:pPr/>
              <a:t>14</a:t>
            </a:fld>
            <a:endParaRPr lang="en-ZA">
              <a:solidFill>
                <a:prstClr val="black"/>
              </a:solidFill>
            </a:endParaRPr>
          </a:p>
        </p:txBody>
      </p:sp>
    </p:spTree>
    <p:extLst>
      <p:ext uri="{BB962C8B-B14F-4D97-AF65-F5344CB8AC3E}">
        <p14:creationId xmlns:p14="http://schemas.microsoft.com/office/powerpoint/2010/main" val="912330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FCF6755-B4DA-49E1-8324-B21B462B2A59}" type="slidenum">
              <a:rPr lang="en-ZA" smtClean="0">
                <a:solidFill>
                  <a:prstClr val="black"/>
                </a:solidFill>
              </a:rPr>
              <a:pPr/>
              <a:t>15</a:t>
            </a:fld>
            <a:endParaRPr lang="en-ZA">
              <a:solidFill>
                <a:prstClr val="black"/>
              </a:solidFill>
            </a:endParaRPr>
          </a:p>
        </p:txBody>
      </p:sp>
    </p:spTree>
    <p:extLst>
      <p:ext uri="{BB962C8B-B14F-4D97-AF65-F5344CB8AC3E}">
        <p14:creationId xmlns:p14="http://schemas.microsoft.com/office/powerpoint/2010/main" val="3845132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FCF6755-B4DA-49E1-8324-B21B462B2A59}" type="slidenum">
              <a:rPr lang="en-ZA" smtClean="0">
                <a:solidFill>
                  <a:prstClr val="black"/>
                </a:solidFill>
              </a:rPr>
              <a:pPr/>
              <a:t>16</a:t>
            </a:fld>
            <a:endParaRPr lang="en-ZA">
              <a:solidFill>
                <a:prstClr val="black"/>
              </a:solidFill>
            </a:endParaRPr>
          </a:p>
        </p:txBody>
      </p:sp>
    </p:spTree>
    <p:extLst>
      <p:ext uri="{BB962C8B-B14F-4D97-AF65-F5344CB8AC3E}">
        <p14:creationId xmlns:p14="http://schemas.microsoft.com/office/powerpoint/2010/main" val="4078144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FCF6755-B4DA-49E1-8324-B21B462B2A59}" type="slidenum">
              <a:rPr lang="en-ZA" smtClean="0">
                <a:solidFill>
                  <a:prstClr val="black"/>
                </a:solidFill>
              </a:rPr>
              <a:pPr/>
              <a:t>17</a:t>
            </a:fld>
            <a:endParaRPr lang="en-ZA">
              <a:solidFill>
                <a:prstClr val="black"/>
              </a:solidFill>
            </a:endParaRPr>
          </a:p>
        </p:txBody>
      </p:sp>
    </p:spTree>
    <p:extLst>
      <p:ext uri="{BB962C8B-B14F-4D97-AF65-F5344CB8AC3E}">
        <p14:creationId xmlns:p14="http://schemas.microsoft.com/office/powerpoint/2010/main" val="3299128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AD6AF2-D5FF-451D-892A-ED5BEA8A0114}" type="datetime1">
              <a:rPr lang="en-US" smtClean="0"/>
              <a:t>10/6/2017</a:t>
            </a:fld>
            <a:endParaRPr lang="en-US" dirty="0"/>
          </a:p>
        </p:txBody>
      </p:sp>
      <p:sp>
        <p:nvSpPr>
          <p:cNvPr id="5" name="Footer Placeholder 4"/>
          <p:cNvSpPr>
            <a:spLocks noGrp="1"/>
          </p:cNvSpPr>
          <p:nvPr>
            <p:ph type="ftr" sz="quarter" idx="11"/>
          </p:nvPr>
        </p:nvSpPr>
        <p:spPr/>
        <p:txBody>
          <a:bodyPr/>
          <a:lstStyle/>
          <a:p>
            <a:r>
              <a:rPr lang="en-ZA" smtClean="0"/>
              <a:t>"A dignified, unified, empowered and self-sufficient military veterans’ community”</a:t>
            </a:r>
            <a:endParaRPr lang="en-US" dirty="0"/>
          </a:p>
        </p:txBody>
      </p:sp>
      <p:sp>
        <p:nvSpPr>
          <p:cNvPr id="6" name="Slide Number Placeholder 5"/>
          <p:cNvSpPr>
            <a:spLocks noGrp="1"/>
          </p:cNvSpPr>
          <p:nvPr>
            <p:ph type="sldNum" sz="quarter" idx="12"/>
          </p:nvPr>
        </p:nvSpPr>
        <p:spPr/>
        <p:txBody>
          <a:bodyPr/>
          <a:lstStyle/>
          <a:p>
            <a:fld id="{7CDEE3CD-9AE7-E148-8D38-A96A94875DA4}" type="slidenum">
              <a:rPr lang="en-US" smtClean="0"/>
              <a:t>‹#›</a:t>
            </a:fld>
            <a:endParaRPr lang="en-US" dirty="0"/>
          </a:p>
        </p:txBody>
      </p:sp>
    </p:spTree>
    <p:extLst>
      <p:ext uri="{BB962C8B-B14F-4D97-AF65-F5344CB8AC3E}">
        <p14:creationId xmlns:p14="http://schemas.microsoft.com/office/powerpoint/2010/main" val="4257680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1E8B71-3855-48CF-903A-90E6912A6888}" type="datetime1">
              <a:rPr lang="en-US" smtClean="0"/>
              <a:t>10/6/2017</a:t>
            </a:fld>
            <a:endParaRPr lang="en-US" dirty="0"/>
          </a:p>
        </p:txBody>
      </p:sp>
      <p:sp>
        <p:nvSpPr>
          <p:cNvPr id="5" name="Footer Placeholder 4"/>
          <p:cNvSpPr>
            <a:spLocks noGrp="1"/>
          </p:cNvSpPr>
          <p:nvPr>
            <p:ph type="ftr" sz="quarter" idx="11"/>
          </p:nvPr>
        </p:nvSpPr>
        <p:spPr/>
        <p:txBody>
          <a:bodyPr/>
          <a:lstStyle/>
          <a:p>
            <a:r>
              <a:rPr lang="en-ZA" smtClean="0"/>
              <a:t>"A dignified, unified, empowered and self-sufficient military veterans’ community”</a:t>
            </a:r>
            <a:endParaRPr lang="en-US" dirty="0"/>
          </a:p>
        </p:txBody>
      </p:sp>
      <p:sp>
        <p:nvSpPr>
          <p:cNvPr id="6" name="Slide Number Placeholder 5"/>
          <p:cNvSpPr>
            <a:spLocks noGrp="1"/>
          </p:cNvSpPr>
          <p:nvPr>
            <p:ph type="sldNum" sz="quarter" idx="12"/>
          </p:nvPr>
        </p:nvSpPr>
        <p:spPr/>
        <p:txBody>
          <a:bodyPr/>
          <a:lstStyle/>
          <a:p>
            <a:fld id="{7CDEE3CD-9AE7-E148-8D38-A96A94875DA4}" type="slidenum">
              <a:rPr lang="en-US" smtClean="0"/>
              <a:t>‹#›</a:t>
            </a:fld>
            <a:endParaRPr lang="en-US" dirty="0"/>
          </a:p>
        </p:txBody>
      </p:sp>
    </p:spTree>
    <p:extLst>
      <p:ext uri="{BB962C8B-B14F-4D97-AF65-F5344CB8AC3E}">
        <p14:creationId xmlns:p14="http://schemas.microsoft.com/office/powerpoint/2010/main" val="181315219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1E8B71-3855-48CF-903A-90E6912A6888}" type="datetime1">
              <a:rPr lang="en-US" smtClean="0"/>
              <a:t>10/6/2017</a:t>
            </a:fld>
            <a:endParaRPr lang="en-US" dirty="0"/>
          </a:p>
        </p:txBody>
      </p:sp>
      <p:sp>
        <p:nvSpPr>
          <p:cNvPr id="5" name="Footer Placeholder 4"/>
          <p:cNvSpPr>
            <a:spLocks noGrp="1"/>
          </p:cNvSpPr>
          <p:nvPr>
            <p:ph type="ftr" sz="quarter" idx="11"/>
          </p:nvPr>
        </p:nvSpPr>
        <p:spPr/>
        <p:txBody>
          <a:bodyPr/>
          <a:lstStyle/>
          <a:p>
            <a:r>
              <a:rPr lang="en-ZA" smtClean="0"/>
              <a:t>"A dignified, unified, empowered and self-sufficient military veterans’ community”</a:t>
            </a:r>
            <a:endParaRPr lang="en-US" dirty="0"/>
          </a:p>
        </p:txBody>
      </p:sp>
      <p:sp>
        <p:nvSpPr>
          <p:cNvPr id="6" name="Slide Number Placeholder 5"/>
          <p:cNvSpPr>
            <a:spLocks noGrp="1"/>
          </p:cNvSpPr>
          <p:nvPr>
            <p:ph type="sldNum" sz="quarter" idx="12"/>
          </p:nvPr>
        </p:nvSpPr>
        <p:spPr/>
        <p:txBody>
          <a:bodyPr/>
          <a:lstStyle/>
          <a:p>
            <a:fld id="{7CDEE3CD-9AE7-E148-8D38-A96A94875DA4}"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1473871"/>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1E8B71-3855-48CF-903A-90E6912A6888}" type="datetime1">
              <a:rPr lang="en-US" smtClean="0"/>
              <a:t>10/6/2017</a:t>
            </a:fld>
            <a:endParaRPr lang="en-US" dirty="0"/>
          </a:p>
        </p:txBody>
      </p:sp>
      <p:sp>
        <p:nvSpPr>
          <p:cNvPr id="5" name="Footer Placeholder 4"/>
          <p:cNvSpPr>
            <a:spLocks noGrp="1"/>
          </p:cNvSpPr>
          <p:nvPr>
            <p:ph type="ftr" sz="quarter" idx="11"/>
          </p:nvPr>
        </p:nvSpPr>
        <p:spPr/>
        <p:txBody>
          <a:bodyPr/>
          <a:lstStyle/>
          <a:p>
            <a:r>
              <a:rPr lang="en-ZA" smtClean="0"/>
              <a:t>"A dignified, unified, empowered and self-sufficient military veterans’ community”</a:t>
            </a:r>
            <a:endParaRPr lang="en-US" dirty="0"/>
          </a:p>
        </p:txBody>
      </p:sp>
      <p:sp>
        <p:nvSpPr>
          <p:cNvPr id="6" name="Slide Number Placeholder 5"/>
          <p:cNvSpPr>
            <a:spLocks noGrp="1"/>
          </p:cNvSpPr>
          <p:nvPr>
            <p:ph type="sldNum" sz="quarter" idx="12"/>
          </p:nvPr>
        </p:nvSpPr>
        <p:spPr/>
        <p:txBody>
          <a:bodyPr/>
          <a:lstStyle/>
          <a:p>
            <a:fld id="{7CDEE3CD-9AE7-E148-8D38-A96A94875DA4}" type="slidenum">
              <a:rPr lang="en-US" smtClean="0"/>
              <a:t>‹#›</a:t>
            </a:fld>
            <a:endParaRPr lang="en-US" dirty="0"/>
          </a:p>
        </p:txBody>
      </p:sp>
    </p:spTree>
    <p:extLst>
      <p:ext uri="{BB962C8B-B14F-4D97-AF65-F5344CB8AC3E}">
        <p14:creationId xmlns:p14="http://schemas.microsoft.com/office/powerpoint/2010/main" val="1875840449"/>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1E8B71-3855-48CF-903A-90E6912A6888}" type="datetime1">
              <a:rPr lang="en-US" smtClean="0"/>
              <a:t>10/6/2017</a:t>
            </a:fld>
            <a:endParaRPr lang="en-US" dirty="0"/>
          </a:p>
        </p:txBody>
      </p:sp>
      <p:sp>
        <p:nvSpPr>
          <p:cNvPr id="5" name="Footer Placeholder 4"/>
          <p:cNvSpPr>
            <a:spLocks noGrp="1"/>
          </p:cNvSpPr>
          <p:nvPr>
            <p:ph type="ftr" sz="quarter" idx="11"/>
          </p:nvPr>
        </p:nvSpPr>
        <p:spPr/>
        <p:txBody>
          <a:bodyPr/>
          <a:lstStyle/>
          <a:p>
            <a:r>
              <a:rPr lang="en-ZA" smtClean="0"/>
              <a:t>"A dignified, unified, empowered and self-sufficient military veterans’ community”</a:t>
            </a:r>
            <a:endParaRPr lang="en-US" dirty="0"/>
          </a:p>
        </p:txBody>
      </p:sp>
      <p:sp>
        <p:nvSpPr>
          <p:cNvPr id="6" name="Slide Number Placeholder 5"/>
          <p:cNvSpPr>
            <a:spLocks noGrp="1"/>
          </p:cNvSpPr>
          <p:nvPr>
            <p:ph type="sldNum" sz="quarter" idx="12"/>
          </p:nvPr>
        </p:nvSpPr>
        <p:spPr/>
        <p:txBody>
          <a:bodyPr/>
          <a:lstStyle/>
          <a:p>
            <a:fld id="{7CDEE3CD-9AE7-E148-8D38-A96A94875DA4}"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60916873"/>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1E8B71-3855-48CF-903A-90E6912A6888}" type="datetime1">
              <a:rPr lang="en-US" smtClean="0"/>
              <a:t>10/6/2017</a:t>
            </a:fld>
            <a:endParaRPr lang="en-US" dirty="0"/>
          </a:p>
        </p:txBody>
      </p:sp>
      <p:sp>
        <p:nvSpPr>
          <p:cNvPr id="5" name="Footer Placeholder 4"/>
          <p:cNvSpPr>
            <a:spLocks noGrp="1"/>
          </p:cNvSpPr>
          <p:nvPr>
            <p:ph type="ftr" sz="quarter" idx="11"/>
          </p:nvPr>
        </p:nvSpPr>
        <p:spPr/>
        <p:txBody>
          <a:bodyPr/>
          <a:lstStyle/>
          <a:p>
            <a:r>
              <a:rPr lang="en-ZA" smtClean="0"/>
              <a:t>"A dignified, unified, empowered and self-sufficient military veterans’ community”</a:t>
            </a:r>
            <a:endParaRPr lang="en-US" dirty="0"/>
          </a:p>
        </p:txBody>
      </p:sp>
      <p:sp>
        <p:nvSpPr>
          <p:cNvPr id="6" name="Slide Number Placeholder 5"/>
          <p:cNvSpPr>
            <a:spLocks noGrp="1"/>
          </p:cNvSpPr>
          <p:nvPr>
            <p:ph type="sldNum" sz="quarter" idx="12"/>
          </p:nvPr>
        </p:nvSpPr>
        <p:spPr/>
        <p:txBody>
          <a:bodyPr/>
          <a:lstStyle/>
          <a:p>
            <a:fld id="{7CDEE3CD-9AE7-E148-8D38-A96A94875DA4}" type="slidenum">
              <a:rPr lang="en-US" smtClean="0"/>
              <a:t>‹#›</a:t>
            </a:fld>
            <a:endParaRPr lang="en-US" dirty="0"/>
          </a:p>
        </p:txBody>
      </p:sp>
    </p:spTree>
    <p:extLst>
      <p:ext uri="{BB962C8B-B14F-4D97-AF65-F5344CB8AC3E}">
        <p14:creationId xmlns:p14="http://schemas.microsoft.com/office/powerpoint/2010/main" val="186248414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0BC016-06A5-4A8E-A996-597CDB7B47A4}" type="datetime1">
              <a:rPr lang="en-US" smtClean="0"/>
              <a:t>10/6/2017</a:t>
            </a:fld>
            <a:endParaRPr lang="en-US" dirty="0"/>
          </a:p>
        </p:txBody>
      </p:sp>
      <p:sp>
        <p:nvSpPr>
          <p:cNvPr id="5" name="Footer Placeholder 4"/>
          <p:cNvSpPr>
            <a:spLocks noGrp="1"/>
          </p:cNvSpPr>
          <p:nvPr>
            <p:ph type="ftr" sz="quarter" idx="11"/>
          </p:nvPr>
        </p:nvSpPr>
        <p:spPr/>
        <p:txBody>
          <a:bodyPr/>
          <a:lstStyle/>
          <a:p>
            <a:r>
              <a:rPr lang="en-ZA" smtClean="0"/>
              <a:t>"A dignified, unified, empowered and self-sufficient military veterans’ community”</a:t>
            </a:r>
            <a:endParaRPr lang="en-US" dirty="0"/>
          </a:p>
        </p:txBody>
      </p:sp>
      <p:sp>
        <p:nvSpPr>
          <p:cNvPr id="6" name="Slide Number Placeholder 5"/>
          <p:cNvSpPr>
            <a:spLocks noGrp="1"/>
          </p:cNvSpPr>
          <p:nvPr>
            <p:ph type="sldNum" sz="quarter" idx="12"/>
          </p:nvPr>
        </p:nvSpPr>
        <p:spPr/>
        <p:txBody>
          <a:bodyPr/>
          <a:lstStyle/>
          <a:p>
            <a:fld id="{7CDEE3CD-9AE7-E148-8D38-A96A94875DA4}" type="slidenum">
              <a:rPr lang="en-US" smtClean="0"/>
              <a:t>‹#›</a:t>
            </a:fld>
            <a:endParaRPr lang="en-US" dirty="0"/>
          </a:p>
        </p:txBody>
      </p:sp>
    </p:spTree>
    <p:extLst>
      <p:ext uri="{BB962C8B-B14F-4D97-AF65-F5344CB8AC3E}">
        <p14:creationId xmlns:p14="http://schemas.microsoft.com/office/powerpoint/2010/main" val="324037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31DB8E-914F-46E9-84D5-D061C58204D6}" type="datetime1">
              <a:rPr lang="en-US" smtClean="0"/>
              <a:t>10/6/2017</a:t>
            </a:fld>
            <a:endParaRPr lang="en-US" dirty="0"/>
          </a:p>
        </p:txBody>
      </p:sp>
      <p:sp>
        <p:nvSpPr>
          <p:cNvPr id="5" name="Footer Placeholder 4"/>
          <p:cNvSpPr>
            <a:spLocks noGrp="1"/>
          </p:cNvSpPr>
          <p:nvPr>
            <p:ph type="ftr" sz="quarter" idx="11"/>
          </p:nvPr>
        </p:nvSpPr>
        <p:spPr/>
        <p:txBody>
          <a:bodyPr/>
          <a:lstStyle/>
          <a:p>
            <a:r>
              <a:rPr lang="en-ZA" smtClean="0"/>
              <a:t>"A dignified, unified, empowered and self-sufficient military veterans’ community”</a:t>
            </a:r>
            <a:endParaRPr lang="en-US" dirty="0"/>
          </a:p>
        </p:txBody>
      </p:sp>
      <p:sp>
        <p:nvSpPr>
          <p:cNvPr id="6" name="Slide Number Placeholder 5"/>
          <p:cNvSpPr>
            <a:spLocks noGrp="1"/>
          </p:cNvSpPr>
          <p:nvPr>
            <p:ph type="sldNum" sz="quarter" idx="12"/>
          </p:nvPr>
        </p:nvSpPr>
        <p:spPr/>
        <p:txBody>
          <a:bodyPr/>
          <a:lstStyle/>
          <a:p>
            <a:fld id="{7CDEE3CD-9AE7-E148-8D38-A96A94875DA4}" type="slidenum">
              <a:rPr lang="en-US" smtClean="0"/>
              <a:t>‹#›</a:t>
            </a:fld>
            <a:endParaRPr lang="en-US" dirty="0"/>
          </a:p>
        </p:txBody>
      </p:sp>
    </p:spTree>
    <p:extLst>
      <p:ext uri="{BB962C8B-B14F-4D97-AF65-F5344CB8AC3E}">
        <p14:creationId xmlns:p14="http://schemas.microsoft.com/office/powerpoint/2010/main" val="3986528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6CEA5E-9773-4DF0-A53D-FF1E87BEE74A}" type="datetime1">
              <a:rPr lang="en-US" smtClean="0"/>
              <a:t>10/6/2017</a:t>
            </a:fld>
            <a:endParaRPr lang="en-US" dirty="0"/>
          </a:p>
        </p:txBody>
      </p:sp>
      <p:sp>
        <p:nvSpPr>
          <p:cNvPr id="5" name="Footer Placeholder 4"/>
          <p:cNvSpPr>
            <a:spLocks noGrp="1"/>
          </p:cNvSpPr>
          <p:nvPr>
            <p:ph type="ftr" sz="quarter" idx="11"/>
          </p:nvPr>
        </p:nvSpPr>
        <p:spPr/>
        <p:txBody>
          <a:bodyPr/>
          <a:lstStyle/>
          <a:p>
            <a:r>
              <a:rPr lang="en-ZA" smtClean="0"/>
              <a:t>"A dignified, unified, empowered and self-sufficient military veterans’ community”</a:t>
            </a:r>
            <a:endParaRPr lang="en-US" dirty="0"/>
          </a:p>
        </p:txBody>
      </p:sp>
      <p:sp>
        <p:nvSpPr>
          <p:cNvPr id="6" name="Slide Number Placeholder 5"/>
          <p:cNvSpPr>
            <a:spLocks noGrp="1"/>
          </p:cNvSpPr>
          <p:nvPr>
            <p:ph type="sldNum" sz="quarter" idx="12"/>
          </p:nvPr>
        </p:nvSpPr>
        <p:spPr/>
        <p:txBody>
          <a:bodyPr/>
          <a:lstStyle/>
          <a:p>
            <a:fld id="{7CDEE3CD-9AE7-E148-8D38-A96A94875DA4}" type="slidenum">
              <a:rPr lang="en-US" smtClean="0"/>
              <a:t>‹#›</a:t>
            </a:fld>
            <a:endParaRPr lang="en-US" dirty="0"/>
          </a:p>
        </p:txBody>
      </p:sp>
    </p:spTree>
    <p:extLst>
      <p:ext uri="{BB962C8B-B14F-4D97-AF65-F5344CB8AC3E}">
        <p14:creationId xmlns:p14="http://schemas.microsoft.com/office/powerpoint/2010/main" val="3088159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468827-CA6A-4A25-A281-07AAE0711566}" type="datetime1">
              <a:rPr lang="en-US" smtClean="0"/>
              <a:t>10/6/2017</a:t>
            </a:fld>
            <a:endParaRPr lang="en-US" dirty="0"/>
          </a:p>
        </p:txBody>
      </p:sp>
      <p:sp>
        <p:nvSpPr>
          <p:cNvPr id="5" name="Footer Placeholder 4"/>
          <p:cNvSpPr>
            <a:spLocks noGrp="1"/>
          </p:cNvSpPr>
          <p:nvPr>
            <p:ph type="ftr" sz="quarter" idx="11"/>
          </p:nvPr>
        </p:nvSpPr>
        <p:spPr/>
        <p:txBody>
          <a:bodyPr/>
          <a:lstStyle/>
          <a:p>
            <a:r>
              <a:rPr lang="en-ZA" smtClean="0"/>
              <a:t>"A dignified, unified, empowered and self-sufficient military veterans’ community”</a:t>
            </a:r>
            <a:endParaRPr lang="en-US" dirty="0"/>
          </a:p>
        </p:txBody>
      </p:sp>
      <p:sp>
        <p:nvSpPr>
          <p:cNvPr id="6" name="Slide Number Placeholder 5"/>
          <p:cNvSpPr>
            <a:spLocks noGrp="1"/>
          </p:cNvSpPr>
          <p:nvPr>
            <p:ph type="sldNum" sz="quarter" idx="12"/>
          </p:nvPr>
        </p:nvSpPr>
        <p:spPr/>
        <p:txBody>
          <a:bodyPr/>
          <a:lstStyle/>
          <a:p>
            <a:fld id="{7CDEE3CD-9AE7-E148-8D38-A96A94875DA4}" type="slidenum">
              <a:rPr lang="en-US" smtClean="0"/>
              <a:t>‹#›</a:t>
            </a:fld>
            <a:endParaRPr lang="en-US" dirty="0"/>
          </a:p>
        </p:txBody>
      </p:sp>
    </p:spTree>
    <p:extLst>
      <p:ext uri="{BB962C8B-B14F-4D97-AF65-F5344CB8AC3E}">
        <p14:creationId xmlns:p14="http://schemas.microsoft.com/office/powerpoint/2010/main" val="295741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782CD5-908A-4F65-A44C-7077781113C4}" type="datetime1">
              <a:rPr lang="en-US" smtClean="0"/>
              <a:t>10/6/2017</a:t>
            </a:fld>
            <a:endParaRPr lang="en-US" dirty="0"/>
          </a:p>
        </p:txBody>
      </p:sp>
      <p:sp>
        <p:nvSpPr>
          <p:cNvPr id="6" name="Footer Placeholder 5"/>
          <p:cNvSpPr>
            <a:spLocks noGrp="1"/>
          </p:cNvSpPr>
          <p:nvPr>
            <p:ph type="ftr" sz="quarter" idx="11"/>
          </p:nvPr>
        </p:nvSpPr>
        <p:spPr/>
        <p:txBody>
          <a:bodyPr/>
          <a:lstStyle/>
          <a:p>
            <a:r>
              <a:rPr lang="en-ZA" smtClean="0"/>
              <a:t>"A dignified, unified, empowered and self-sufficient military veterans’ community”</a:t>
            </a:r>
            <a:endParaRPr lang="en-US" dirty="0"/>
          </a:p>
        </p:txBody>
      </p:sp>
      <p:sp>
        <p:nvSpPr>
          <p:cNvPr id="7" name="Slide Number Placeholder 6"/>
          <p:cNvSpPr>
            <a:spLocks noGrp="1"/>
          </p:cNvSpPr>
          <p:nvPr>
            <p:ph type="sldNum" sz="quarter" idx="12"/>
          </p:nvPr>
        </p:nvSpPr>
        <p:spPr/>
        <p:txBody>
          <a:bodyPr/>
          <a:lstStyle/>
          <a:p>
            <a:fld id="{7CDEE3CD-9AE7-E148-8D38-A96A94875DA4}" type="slidenum">
              <a:rPr lang="en-US" smtClean="0"/>
              <a:t>‹#›</a:t>
            </a:fld>
            <a:endParaRPr lang="en-US" dirty="0"/>
          </a:p>
        </p:txBody>
      </p:sp>
    </p:spTree>
    <p:extLst>
      <p:ext uri="{BB962C8B-B14F-4D97-AF65-F5344CB8AC3E}">
        <p14:creationId xmlns:p14="http://schemas.microsoft.com/office/powerpoint/2010/main" val="1909657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ED7240-98B3-4719-ABCB-35253AF5386E}" type="datetime1">
              <a:rPr lang="en-US" smtClean="0"/>
              <a:t>10/6/2017</a:t>
            </a:fld>
            <a:endParaRPr lang="en-US" dirty="0"/>
          </a:p>
        </p:txBody>
      </p:sp>
      <p:sp>
        <p:nvSpPr>
          <p:cNvPr id="8" name="Footer Placeholder 7"/>
          <p:cNvSpPr>
            <a:spLocks noGrp="1"/>
          </p:cNvSpPr>
          <p:nvPr>
            <p:ph type="ftr" sz="quarter" idx="11"/>
          </p:nvPr>
        </p:nvSpPr>
        <p:spPr/>
        <p:txBody>
          <a:bodyPr/>
          <a:lstStyle/>
          <a:p>
            <a:r>
              <a:rPr lang="en-ZA" smtClean="0"/>
              <a:t>"A dignified, unified, empowered and self-sufficient military veterans’ community”</a:t>
            </a:r>
            <a:endParaRPr lang="en-US" dirty="0"/>
          </a:p>
        </p:txBody>
      </p:sp>
      <p:sp>
        <p:nvSpPr>
          <p:cNvPr id="9" name="Slide Number Placeholder 8"/>
          <p:cNvSpPr>
            <a:spLocks noGrp="1"/>
          </p:cNvSpPr>
          <p:nvPr>
            <p:ph type="sldNum" sz="quarter" idx="12"/>
          </p:nvPr>
        </p:nvSpPr>
        <p:spPr/>
        <p:txBody>
          <a:bodyPr/>
          <a:lstStyle/>
          <a:p>
            <a:fld id="{7CDEE3CD-9AE7-E148-8D38-A96A94875DA4}" type="slidenum">
              <a:rPr lang="en-US" smtClean="0"/>
              <a:t>‹#›</a:t>
            </a:fld>
            <a:endParaRPr lang="en-US" dirty="0"/>
          </a:p>
        </p:txBody>
      </p:sp>
    </p:spTree>
    <p:extLst>
      <p:ext uri="{BB962C8B-B14F-4D97-AF65-F5344CB8AC3E}">
        <p14:creationId xmlns:p14="http://schemas.microsoft.com/office/powerpoint/2010/main" val="612820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ABC140-FE02-4E42-9CB2-3E9052A88BD8}" type="datetime1">
              <a:rPr lang="en-US" smtClean="0"/>
              <a:t>10/6/2017</a:t>
            </a:fld>
            <a:endParaRPr lang="en-US" dirty="0"/>
          </a:p>
        </p:txBody>
      </p:sp>
      <p:sp>
        <p:nvSpPr>
          <p:cNvPr id="4" name="Footer Placeholder 3"/>
          <p:cNvSpPr>
            <a:spLocks noGrp="1"/>
          </p:cNvSpPr>
          <p:nvPr>
            <p:ph type="ftr" sz="quarter" idx="11"/>
          </p:nvPr>
        </p:nvSpPr>
        <p:spPr/>
        <p:txBody>
          <a:bodyPr/>
          <a:lstStyle/>
          <a:p>
            <a:r>
              <a:rPr lang="en-ZA" smtClean="0"/>
              <a:t>"A dignified, unified, empowered and self-sufficient military veterans’ community”</a:t>
            </a:r>
            <a:endParaRPr lang="en-US" dirty="0"/>
          </a:p>
        </p:txBody>
      </p:sp>
      <p:sp>
        <p:nvSpPr>
          <p:cNvPr id="5" name="Slide Number Placeholder 4"/>
          <p:cNvSpPr>
            <a:spLocks noGrp="1"/>
          </p:cNvSpPr>
          <p:nvPr>
            <p:ph type="sldNum" sz="quarter" idx="12"/>
          </p:nvPr>
        </p:nvSpPr>
        <p:spPr/>
        <p:txBody>
          <a:bodyPr/>
          <a:lstStyle/>
          <a:p>
            <a:fld id="{7CDEE3CD-9AE7-E148-8D38-A96A94875DA4}" type="slidenum">
              <a:rPr lang="en-US" smtClean="0"/>
              <a:t>‹#›</a:t>
            </a:fld>
            <a:endParaRPr lang="en-US" dirty="0"/>
          </a:p>
        </p:txBody>
      </p:sp>
    </p:spTree>
    <p:extLst>
      <p:ext uri="{BB962C8B-B14F-4D97-AF65-F5344CB8AC3E}">
        <p14:creationId xmlns:p14="http://schemas.microsoft.com/office/powerpoint/2010/main" val="2750298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5D782-E70A-435B-86BC-942AA8E55586}" type="datetime1">
              <a:rPr lang="en-US" smtClean="0"/>
              <a:t>10/6/2017</a:t>
            </a:fld>
            <a:endParaRPr lang="en-US" dirty="0"/>
          </a:p>
        </p:txBody>
      </p:sp>
      <p:sp>
        <p:nvSpPr>
          <p:cNvPr id="3" name="Footer Placeholder 2"/>
          <p:cNvSpPr>
            <a:spLocks noGrp="1"/>
          </p:cNvSpPr>
          <p:nvPr>
            <p:ph type="ftr" sz="quarter" idx="11"/>
          </p:nvPr>
        </p:nvSpPr>
        <p:spPr/>
        <p:txBody>
          <a:bodyPr/>
          <a:lstStyle/>
          <a:p>
            <a:r>
              <a:rPr lang="en-ZA" smtClean="0"/>
              <a:t>"A dignified, unified, empowered and self-sufficient military veterans’ community”</a:t>
            </a:r>
            <a:endParaRPr lang="en-US" dirty="0"/>
          </a:p>
        </p:txBody>
      </p:sp>
      <p:sp>
        <p:nvSpPr>
          <p:cNvPr id="4" name="Slide Number Placeholder 3"/>
          <p:cNvSpPr>
            <a:spLocks noGrp="1"/>
          </p:cNvSpPr>
          <p:nvPr>
            <p:ph type="sldNum" sz="quarter" idx="12"/>
          </p:nvPr>
        </p:nvSpPr>
        <p:spPr/>
        <p:txBody>
          <a:bodyPr/>
          <a:lstStyle/>
          <a:p>
            <a:fld id="{7CDEE3CD-9AE7-E148-8D38-A96A94875DA4}" type="slidenum">
              <a:rPr lang="en-US" smtClean="0"/>
              <a:t>‹#›</a:t>
            </a:fld>
            <a:endParaRPr lang="en-US" dirty="0"/>
          </a:p>
        </p:txBody>
      </p:sp>
    </p:spTree>
    <p:extLst>
      <p:ext uri="{BB962C8B-B14F-4D97-AF65-F5344CB8AC3E}">
        <p14:creationId xmlns:p14="http://schemas.microsoft.com/office/powerpoint/2010/main" val="382464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07A361-E4D7-41C7-A9B9-819628A099A2}" type="datetime1">
              <a:rPr lang="en-US" smtClean="0"/>
              <a:t>10/6/2017</a:t>
            </a:fld>
            <a:endParaRPr lang="en-US" dirty="0"/>
          </a:p>
        </p:txBody>
      </p:sp>
      <p:sp>
        <p:nvSpPr>
          <p:cNvPr id="6" name="Footer Placeholder 5"/>
          <p:cNvSpPr>
            <a:spLocks noGrp="1"/>
          </p:cNvSpPr>
          <p:nvPr>
            <p:ph type="ftr" sz="quarter" idx="11"/>
          </p:nvPr>
        </p:nvSpPr>
        <p:spPr/>
        <p:txBody>
          <a:bodyPr/>
          <a:lstStyle/>
          <a:p>
            <a:r>
              <a:rPr lang="en-ZA" smtClean="0"/>
              <a:t>"A dignified, unified, empowered and self-sufficient military veterans’ community”</a:t>
            </a:r>
            <a:endParaRPr lang="en-US" dirty="0"/>
          </a:p>
        </p:txBody>
      </p:sp>
      <p:sp>
        <p:nvSpPr>
          <p:cNvPr id="7" name="Slide Number Placeholder 6"/>
          <p:cNvSpPr>
            <a:spLocks noGrp="1"/>
          </p:cNvSpPr>
          <p:nvPr>
            <p:ph type="sldNum" sz="quarter" idx="12"/>
          </p:nvPr>
        </p:nvSpPr>
        <p:spPr/>
        <p:txBody>
          <a:bodyPr/>
          <a:lstStyle/>
          <a:p>
            <a:fld id="{7CDEE3CD-9AE7-E148-8D38-A96A94875DA4}" type="slidenum">
              <a:rPr lang="en-US" smtClean="0"/>
              <a:t>‹#›</a:t>
            </a:fld>
            <a:endParaRPr lang="en-US" dirty="0"/>
          </a:p>
        </p:txBody>
      </p:sp>
    </p:spTree>
    <p:extLst>
      <p:ext uri="{BB962C8B-B14F-4D97-AF65-F5344CB8AC3E}">
        <p14:creationId xmlns:p14="http://schemas.microsoft.com/office/powerpoint/2010/main" val="340048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1F58C3-C327-48A0-9593-343C3CECA8F0}" type="datetime1">
              <a:rPr lang="en-US" smtClean="0"/>
              <a:t>10/6/2017</a:t>
            </a:fld>
            <a:endParaRPr lang="en-US" dirty="0"/>
          </a:p>
        </p:txBody>
      </p:sp>
      <p:sp>
        <p:nvSpPr>
          <p:cNvPr id="6" name="Footer Placeholder 5"/>
          <p:cNvSpPr>
            <a:spLocks noGrp="1"/>
          </p:cNvSpPr>
          <p:nvPr>
            <p:ph type="ftr" sz="quarter" idx="11"/>
          </p:nvPr>
        </p:nvSpPr>
        <p:spPr/>
        <p:txBody>
          <a:bodyPr/>
          <a:lstStyle/>
          <a:p>
            <a:r>
              <a:rPr lang="en-ZA" smtClean="0"/>
              <a:t>"A dignified, unified, empowered and self-sufficient military veterans’ community”</a:t>
            </a:r>
            <a:endParaRPr lang="en-US" dirty="0"/>
          </a:p>
        </p:txBody>
      </p:sp>
      <p:sp>
        <p:nvSpPr>
          <p:cNvPr id="7" name="Slide Number Placeholder 6"/>
          <p:cNvSpPr>
            <a:spLocks noGrp="1"/>
          </p:cNvSpPr>
          <p:nvPr>
            <p:ph type="sldNum" sz="quarter" idx="12"/>
          </p:nvPr>
        </p:nvSpPr>
        <p:spPr/>
        <p:txBody>
          <a:bodyPr/>
          <a:lstStyle/>
          <a:p>
            <a:fld id="{7CDEE3CD-9AE7-E148-8D38-A96A94875DA4}" type="slidenum">
              <a:rPr lang="en-US" smtClean="0"/>
              <a:t>‹#›</a:t>
            </a:fld>
            <a:endParaRPr lang="en-US" dirty="0"/>
          </a:p>
        </p:txBody>
      </p:sp>
    </p:spTree>
    <p:extLst>
      <p:ext uri="{BB962C8B-B14F-4D97-AF65-F5344CB8AC3E}">
        <p14:creationId xmlns:p14="http://schemas.microsoft.com/office/powerpoint/2010/main" val="1159429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A1E8B71-3855-48CF-903A-90E6912A6888}" type="datetime1">
              <a:rPr lang="en-US" smtClean="0"/>
              <a:t>10/6/2017</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ZA" smtClean="0"/>
              <a:t>"A dignified, unified, empowered and self-sufficient military veterans’ community”</a:t>
            </a:r>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CDEE3CD-9AE7-E148-8D38-A96A94875DA4}" type="slidenum">
              <a:rPr lang="en-US" smtClean="0"/>
              <a:t>‹#›</a:t>
            </a:fld>
            <a:endParaRPr lang="en-US" dirty="0"/>
          </a:p>
        </p:txBody>
      </p:sp>
    </p:spTree>
    <p:extLst>
      <p:ext uri="{BB962C8B-B14F-4D97-AF65-F5344CB8AC3E}">
        <p14:creationId xmlns:p14="http://schemas.microsoft.com/office/powerpoint/2010/main" val="1166658191"/>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5662" y="783725"/>
            <a:ext cx="7864267" cy="2608831"/>
          </a:xfrm>
        </p:spPr>
        <p:txBody>
          <a:bodyPr>
            <a:normAutofit/>
          </a:bodyPr>
          <a:lstStyle/>
          <a:p>
            <a:pPr algn="ctr">
              <a:defRPr/>
            </a:pPr>
            <a:r>
              <a:rPr lang="en-US" sz="2800" b="1" dirty="0">
                <a:solidFill>
                  <a:srgbClr val="008000"/>
                </a:solidFill>
                <a:latin typeface="Arial"/>
                <a:cs typeface="Arial"/>
              </a:rPr>
              <a:t>PRESENTATION </a:t>
            </a:r>
            <a:r>
              <a:rPr lang="en-US" sz="2800" b="1" dirty="0" smtClean="0">
                <a:solidFill>
                  <a:srgbClr val="008000"/>
                </a:solidFill>
                <a:latin typeface="Arial"/>
                <a:cs typeface="Arial"/>
              </a:rPr>
              <a:t>TO PCD&amp;MV </a:t>
            </a:r>
            <a:br>
              <a:rPr lang="en-US" sz="2800" b="1" dirty="0" smtClean="0">
                <a:solidFill>
                  <a:srgbClr val="008000"/>
                </a:solidFill>
                <a:latin typeface="Arial"/>
                <a:cs typeface="Arial"/>
              </a:rPr>
            </a:br>
            <a:r>
              <a:rPr lang="en-US" sz="2800" b="1" dirty="0" smtClean="0">
                <a:solidFill>
                  <a:srgbClr val="008000"/>
                </a:solidFill>
                <a:latin typeface="Arial"/>
                <a:cs typeface="Arial"/>
              </a:rPr>
              <a:t/>
            </a:r>
            <a:br>
              <a:rPr lang="en-US" sz="2800" b="1" dirty="0" smtClean="0">
                <a:solidFill>
                  <a:srgbClr val="008000"/>
                </a:solidFill>
                <a:latin typeface="Arial"/>
                <a:cs typeface="Arial"/>
              </a:rPr>
            </a:br>
            <a:r>
              <a:rPr lang="en-US" sz="2800" b="1" dirty="0" smtClean="0">
                <a:solidFill>
                  <a:srgbClr val="008000"/>
                </a:solidFill>
                <a:latin typeface="Arial"/>
                <a:cs typeface="Arial"/>
              </a:rPr>
              <a:t>DEPARTMENT </a:t>
            </a:r>
            <a:r>
              <a:rPr lang="en-US" sz="2800" b="1" dirty="0">
                <a:solidFill>
                  <a:srgbClr val="008000"/>
                </a:solidFill>
                <a:latin typeface="Arial"/>
                <a:cs typeface="Arial"/>
              </a:rPr>
              <a:t>OF MILITARY </a:t>
            </a:r>
            <a:r>
              <a:rPr lang="en-US" sz="2800" b="1" dirty="0" smtClean="0">
                <a:solidFill>
                  <a:srgbClr val="008000"/>
                </a:solidFill>
                <a:latin typeface="Arial"/>
                <a:cs typeface="Arial"/>
              </a:rPr>
              <a:t>VETERANS</a:t>
            </a:r>
            <a:br>
              <a:rPr lang="en-US" sz="2800" b="1" dirty="0" smtClean="0">
                <a:solidFill>
                  <a:srgbClr val="008000"/>
                </a:solidFill>
                <a:latin typeface="Arial"/>
                <a:cs typeface="Arial"/>
              </a:rPr>
            </a:br>
            <a:r>
              <a:rPr lang="en-US" sz="2800" b="1" dirty="0" smtClean="0">
                <a:solidFill>
                  <a:srgbClr val="008000"/>
                </a:solidFill>
                <a:latin typeface="Arial"/>
                <a:cs typeface="Arial"/>
              </a:rPr>
              <a:t> </a:t>
            </a:r>
            <a:br>
              <a:rPr lang="en-US" sz="2800" b="1" dirty="0" smtClean="0">
                <a:solidFill>
                  <a:srgbClr val="008000"/>
                </a:solidFill>
                <a:latin typeface="Arial"/>
                <a:cs typeface="Arial"/>
              </a:rPr>
            </a:br>
            <a:r>
              <a:rPr lang="en-US" sz="2800" b="1" dirty="0" smtClean="0">
                <a:solidFill>
                  <a:srgbClr val="008000"/>
                </a:solidFill>
                <a:latin typeface="Arial"/>
                <a:cs typeface="Arial"/>
              </a:rPr>
              <a:t>ANNUAL </a:t>
            </a:r>
            <a:r>
              <a:rPr lang="en-US" sz="2800" b="1" dirty="0">
                <a:solidFill>
                  <a:srgbClr val="008000"/>
                </a:solidFill>
                <a:latin typeface="Arial"/>
                <a:cs typeface="Arial"/>
              </a:rPr>
              <a:t>REPORT FOR </a:t>
            </a:r>
            <a:r>
              <a:rPr lang="en-US" sz="2800" b="1" dirty="0" smtClean="0">
                <a:solidFill>
                  <a:srgbClr val="008000"/>
                </a:solidFill>
                <a:latin typeface="Arial"/>
                <a:cs typeface="Arial"/>
              </a:rPr>
              <a:t>2016/17fy</a:t>
            </a:r>
            <a:endParaRPr lang="en-US" sz="2800" b="1" dirty="0">
              <a:solidFill>
                <a:srgbClr val="008000"/>
              </a:solidFill>
              <a:latin typeface="Arial"/>
              <a:cs typeface="Arial"/>
            </a:endParaRPr>
          </a:p>
        </p:txBody>
      </p:sp>
      <p:sp>
        <p:nvSpPr>
          <p:cNvPr id="3" name="Subtitle 2"/>
          <p:cNvSpPr>
            <a:spLocks noGrp="1"/>
          </p:cNvSpPr>
          <p:nvPr>
            <p:ph type="subTitle" idx="1"/>
          </p:nvPr>
        </p:nvSpPr>
        <p:spPr>
          <a:xfrm>
            <a:off x="163283" y="4161515"/>
            <a:ext cx="7097325" cy="694497"/>
          </a:xfrm>
        </p:spPr>
        <p:txBody>
          <a:bodyPr>
            <a:normAutofit fontScale="92500" lnSpcReduction="20000"/>
          </a:bodyPr>
          <a:lstStyle/>
          <a:p>
            <a:pPr algn="ctr"/>
            <a:r>
              <a:rPr lang="en-US" sz="2000" b="1" dirty="0" smtClean="0">
                <a:solidFill>
                  <a:schemeClr val="tx1"/>
                </a:solidFill>
                <a:latin typeface="Arial" panose="020B0604020202020204" pitchFamily="34" charset="0"/>
                <a:cs typeface="Arial" panose="020B0604020202020204" pitchFamily="34" charset="0"/>
              </a:rPr>
              <a:t>Presenter: Acting Director General: Mr. Max Ozinsky</a:t>
            </a:r>
          </a:p>
          <a:p>
            <a:pPr algn="ctr"/>
            <a:r>
              <a:rPr lang="en-US" sz="2000" b="1" dirty="0" smtClean="0">
                <a:solidFill>
                  <a:schemeClr val="tx1"/>
                </a:solidFill>
                <a:latin typeface="Arial" panose="020B0604020202020204" pitchFamily="34" charset="0"/>
                <a:cs typeface="Arial" panose="020B0604020202020204" pitchFamily="34" charset="0"/>
              </a:rPr>
              <a:t>Date: 10 October 2017</a:t>
            </a:r>
            <a:endParaRPr lang="en-US" sz="2000" b="1" dirty="0">
              <a:solidFill>
                <a:schemeClr val="tx1"/>
              </a:solidFill>
              <a:latin typeface="Arial" panose="020B0604020202020204" pitchFamily="34" charset="0"/>
              <a:cs typeface="Arial" panose="020B0604020202020204" pitchFamily="34" charset="0"/>
            </a:endParaRPr>
          </a:p>
          <a:p>
            <a:endParaRPr lang="en-US" sz="2000" dirty="0">
              <a:solidFill>
                <a:schemeClr val="tx1"/>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8628466" y="6470175"/>
            <a:ext cx="512638" cy="333234"/>
          </a:xfrm>
        </p:spPr>
        <p:txBody>
          <a:bodyPr/>
          <a:lstStyle/>
          <a:p>
            <a:fld id="{7CDEE3CD-9AE7-E148-8D38-A96A94875DA4}" type="slidenum">
              <a:rPr lang="en-US" sz="1050" smtClean="0">
                <a:solidFill>
                  <a:schemeClr val="tx1"/>
                </a:solidFill>
              </a:rPr>
              <a:t>1</a:t>
            </a:fld>
            <a:endParaRPr lang="en-US" sz="1050" dirty="0">
              <a:solidFill>
                <a:schemeClr val="tx1"/>
              </a:solidFill>
            </a:endParaRPr>
          </a:p>
        </p:txBody>
      </p:sp>
      <p:pic>
        <p:nvPicPr>
          <p:cNvPr id="15" name="Picture 14" descr="show bar.jpg"/>
          <p:cNvPicPr>
            <a:picLocks noChangeAspect="1"/>
          </p:cNvPicPr>
          <p:nvPr/>
        </p:nvPicPr>
        <p:blipFill rotWithShape="1">
          <a:blip r:embed="rId2">
            <a:extLst>
              <a:ext uri="{28A0092B-C50C-407E-A947-70E740481C1C}">
                <a14:useLocalDpi xmlns:a14="http://schemas.microsoft.com/office/drawing/2010/main" val="0"/>
              </a:ext>
            </a:extLst>
          </a:blip>
          <a:srcRect l="92218"/>
          <a:stretch/>
        </p:blipFill>
        <p:spPr>
          <a:xfrm>
            <a:off x="8326048" y="0"/>
            <a:ext cx="815056" cy="620200"/>
          </a:xfrm>
          <a:prstGeom prst="rect">
            <a:avLst/>
          </a:prstGeom>
        </p:spPr>
      </p:pic>
      <p:pic>
        <p:nvPicPr>
          <p:cNvPr id="16" name="Picture 15" descr="head.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2104573" cy="739702"/>
          </a:xfrm>
          <a:prstGeom prst="rect">
            <a:avLst/>
          </a:prstGeom>
        </p:spPr>
      </p:pic>
    </p:spTree>
    <p:extLst>
      <p:ext uri="{BB962C8B-B14F-4D97-AF65-F5344CB8AC3E}">
        <p14:creationId xmlns:p14="http://schemas.microsoft.com/office/powerpoint/2010/main" val="4211912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957" y="330553"/>
            <a:ext cx="5261113" cy="801755"/>
          </a:xfrm>
        </p:spPr>
        <p:txBody>
          <a:bodyPr>
            <a:noAutofit/>
          </a:bodyPr>
          <a:lstStyle/>
          <a:p>
            <a:pPr marL="342900" indent="-342900" algn="ctr">
              <a:spcBef>
                <a:spcPct val="20000"/>
              </a:spcBef>
              <a:defRPr/>
            </a:pPr>
            <a:r>
              <a:rPr lang="en-ZA" sz="2400" b="1" dirty="0" smtClean="0">
                <a:solidFill>
                  <a:srgbClr val="008000"/>
                </a:solidFill>
                <a:latin typeface="Arial" panose="020B0604020202020204" pitchFamily="34" charset="0"/>
                <a:cs typeface="Arial" panose="020B0604020202020204" pitchFamily="34" charset="0"/>
              </a:rPr>
              <a:t>AUDIT FINDINGS ANALYSIS…2 </a:t>
            </a: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r>
              <a:rPr lang="en-ZA" sz="2400" dirty="0" smtClean="0">
                <a:solidFill>
                  <a:prstClr val="black"/>
                </a:solidFill>
                <a:latin typeface="Arial" panose="020B0604020202020204" pitchFamily="34" charset="0"/>
                <a:ea typeface="+mn-ea"/>
                <a:cs typeface="Arial" panose="020B0604020202020204" pitchFamily="34" charset="0"/>
              </a:rPr>
              <a:t/>
            </a:r>
            <a:br>
              <a:rPr lang="en-ZA" sz="2400" dirty="0" smtClean="0">
                <a:solidFill>
                  <a:prstClr val="black"/>
                </a:solidFill>
                <a:latin typeface="Arial" panose="020B0604020202020204" pitchFamily="34" charset="0"/>
                <a:ea typeface="+mn-ea"/>
                <a:cs typeface="Arial" panose="020B0604020202020204" pitchFamily="34" charset="0"/>
              </a:rPr>
            </a:br>
            <a:endParaRPr lang="en-US" sz="2400" b="1" dirty="0">
              <a:solidFill>
                <a:srgbClr val="008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2644" y="620200"/>
            <a:ext cx="8850010" cy="6062728"/>
          </a:xfrm>
        </p:spPr>
        <p:txBody>
          <a:bodyPr>
            <a:normAutofit fontScale="47500" lnSpcReduction="20000"/>
          </a:bodyPr>
          <a:lstStyle/>
          <a:p>
            <a:pPr marL="0" indent="0" algn="just">
              <a:lnSpc>
                <a:spcPct val="150000"/>
              </a:lnSpc>
              <a:buNone/>
              <a:defRPr/>
            </a:pPr>
            <a:r>
              <a:rPr lang="en-ZA" altLang="en-US" sz="2000" dirty="0" smtClean="0">
                <a:latin typeface="Century Gothic" pitchFamily="34" charset="0"/>
              </a:rPr>
              <a:t> ANALYSU </a:t>
            </a:r>
            <a:endParaRPr lang="en-ZA" altLang="en-US" sz="2000" dirty="0">
              <a:latin typeface="Century Gothic" pitchFamily="34" charset="0"/>
            </a:endParaRPr>
          </a:p>
          <a:p>
            <a:pPr marL="0" indent="0">
              <a:lnSpc>
                <a:spcPct val="150000"/>
              </a:lnSpc>
              <a:buNone/>
              <a:defRPr/>
            </a:pPr>
            <a:r>
              <a:rPr lang="en-ZA" altLang="en-US" sz="25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AGSA highlighted the following key aspects for considerations</a:t>
            </a:r>
            <a:r>
              <a:rPr lang="en-ZA" altLang="en-US" sz="2500" dirty="0">
                <a:latin typeface="Arial" panose="020B0604020202020204" pitchFamily="34" charset="0"/>
                <a:cs typeface="Arial" panose="020B0604020202020204" pitchFamily="34" charset="0"/>
              </a:rPr>
              <a:t>:</a:t>
            </a:r>
          </a:p>
          <a:p>
            <a:pPr>
              <a:lnSpc>
                <a:spcPct val="150000"/>
              </a:lnSpc>
              <a:defRPr/>
            </a:pPr>
            <a:r>
              <a:rPr lang="en-ZA" altLang="en-US" sz="2500"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Emphasis of matter</a:t>
            </a:r>
            <a:endParaRPr lang="en-ZA" altLang="en-US" sz="2500"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just">
              <a:lnSpc>
                <a:spcPct val="150000"/>
              </a:lnSpc>
              <a:buNone/>
              <a:defRPr/>
            </a:pPr>
            <a:r>
              <a:rPr lang="en-ZA" sz="2500" dirty="0">
                <a:latin typeface="Arial" panose="020B0604020202020204" pitchFamily="34" charset="0"/>
                <a:cs typeface="Arial" panose="020B0604020202020204" pitchFamily="34" charset="0"/>
              </a:rPr>
              <a:t> </a:t>
            </a:r>
            <a:r>
              <a:rPr lang="en-ZA" sz="2500" dirty="0" smtClean="0">
                <a:latin typeface="Arial" panose="020B0604020202020204" pitchFamily="34" charset="0"/>
                <a:cs typeface="Arial" panose="020B0604020202020204" pitchFamily="34" charset="0"/>
              </a:rPr>
              <a:t>       Significant </a:t>
            </a:r>
            <a:r>
              <a:rPr lang="en-ZA" sz="2500" dirty="0">
                <a:latin typeface="Arial" panose="020B0604020202020204" pitchFamily="34" charset="0"/>
                <a:cs typeface="Arial" panose="020B0604020202020204" pitchFamily="34" charset="0"/>
              </a:rPr>
              <a:t>uncertainty relating to the future outcome of exceptional litigation</a:t>
            </a:r>
            <a:endParaRPr lang="en-US" sz="2500" dirty="0">
              <a:latin typeface="Arial" panose="020B0604020202020204" pitchFamily="34" charset="0"/>
              <a:cs typeface="Arial" panose="020B0604020202020204" pitchFamily="34" charset="0"/>
            </a:endParaRPr>
          </a:p>
          <a:p>
            <a:pPr>
              <a:lnSpc>
                <a:spcPct val="150000"/>
              </a:lnSpc>
              <a:defRPr/>
            </a:pPr>
            <a:r>
              <a:rPr lang="en-ZA" altLang="en-US" sz="2500"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Predetermined </a:t>
            </a:r>
            <a:r>
              <a:rPr lang="en-ZA" altLang="en-US" sz="2500"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objectives</a:t>
            </a:r>
          </a:p>
          <a:p>
            <a:pPr>
              <a:lnSpc>
                <a:spcPct val="150000"/>
              </a:lnSpc>
              <a:buFont typeface="Arial" panose="020B0604020202020204" pitchFamily="34" charset="0"/>
              <a:buChar char="•"/>
              <a:defRPr/>
            </a:pPr>
            <a:r>
              <a:rPr lang="en-ZA" sz="2500" smtClean="0">
                <a:latin typeface="Arial" panose="020B0604020202020204" pitchFamily="34" charset="0"/>
                <a:cs typeface="Arial" panose="020B0604020202020204" pitchFamily="34" charset="0"/>
              </a:rPr>
              <a:t>Both branches (SES &amp; ESM) </a:t>
            </a:r>
            <a:r>
              <a:rPr lang="en-ZA" sz="2500" dirty="0" smtClean="0">
                <a:latin typeface="Arial" panose="020B0604020202020204" pitchFamily="34" charset="0"/>
                <a:cs typeface="Arial" panose="020B0604020202020204" pitchFamily="34" charset="0"/>
              </a:rPr>
              <a:t>received qualified opinion because of the </a:t>
            </a:r>
            <a:r>
              <a:rPr lang="en-ZA" sz="25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accuracy</a:t>
            </a:r>
            <a:r>
              <a:rPr lang="en-ZA" sz="2500" dirty="0" smtClean="0">
                <a:latin typeface="Arial" panose="020B0604020202020204" pitchFamily="34" charset="0"/>
                <a:cs typeface="Arial" panose="020B0604020202020204" pitchFamily="34" charset="0"/>
              </a:rPr>
              <a:t> and </a:t>
            </a:r>
            <a:r>
              <a:rPr lang="en-ZA" sz="25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reliability</a:t>
            </a:r>
            <a:r>
              <a:rPr lang="en-ZA" sz="2500" dirty="0" smtClean="0">
                <a:latin typeface="Arial" panose="020B0604020202020204" pitchFamily="34" charset="0"/>
                <a:cs typeface="Arial" panose="020B0604020202020204" pitchFamily="34" charset="0"/>
              </a:rPr>
              <a:t> of information </a:t>
            </a:r>
          </a:p>
          <a:p>
            <a:pPr marL="0" indent="0">
              <a:lnSpc>
                <a:spcPct val="150000"/>
              </a:lnSpc>
              <a:buNone/>
              <a:defRPr/>
            </a:pPr>
            <a:r>
              <a:rPr lang="en-ZA" altLang="en-US" sz="2500"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Non-compliance</a:t>
            </a:r>
            <a:endParaRPr lang="en-ZA" altLang="en-US" sz="2500"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50000"/>
              </a:lnSpc>
              <a:buFont typeface="Arial" panose="020B0604020202020204" pitchFamily="34" charset="0"/>
              <a:buChar char="•"/>
              <a:defRPr/>
            </a:pPr>
            <a:r>
              <a:rPr lang="en-ZA" altLang="en-US" sz="25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AFS</a:t>
            </a:r>
            <a:r>
              <a:rPr lang="en-ZA" altLang="en-US" sz="2500" dirty="0" smtClean="0">
                <a:latin typeface="Arial" panose="020B0604020202020204" pitchFamily="34" charset="0"/>
                <a:cs typeface="Arial" panose="020B0604020202020204" pitchFamily="34" charset="0"/>
              </a:rPr>
              <a:t> – </a:t>
            </a:r>
            <a:r>
              <a:rPr lang="en-ZA" sz="2500" dirty="0" smtClean="0">
                <a:latin typeface="Arial" panose="020B0604020202020204" pitchFamily="34" charset="0"/>
                <a:cs typeface="Arial" panose="020B0604020202020204" pitchFamily="34" charset="0"/>
              </a:rPr>
              <a:t>not </a:t>
            </a:r>
            <a:r>
              <a:rPr lang="en-ZA" sz="2500" dirty="0">
                <a:latin typeface="Arial" panose="020B0604020202020204" pitchFamily="34" charset="0"/>
                <a:cs typeface="Arial" panose="020B0604020202020204" pitchFamily="34" charset="0"/>
              </a:rPr>
              <a:t>prepared in accordance with the prescribed financial reporting </a:t>
            </a:r>
            <a:r>
              <a:rPr lang="en-ZA" sz="2500" dirty="0" smtClean="0">
                <a:latin typeface="Arial" panose="020B0604020202020204" pitchFamily="34" charset="0"/>
                <a:cs typeface="Arial" panose="020B0604020202020204" pitchFamily="34" charset="0"/>
              </a:rPr>
              <a:t>framework (Modified </a:t>
            </a:r>
            <a:r>
              <a:rPr lang="en-ZA" sz="2500" dirty="0">
                <a:latin typeface="Arial" panose="020B0604020202020204" pitchFamily="34" charset="0"/>
                <a:cs typeface="Arial" panose="020B0604020202020204" pitchFamily="34" charset="0"/>
              </a:rPr>
              <a:t>Cash </a:t>
            </a:r>
            <a:r>
              <a:rPr lang="en-ZA" sz="2500" dirty="0" smtClean="0">
                <a:latin typeface="Arial" panose="020B0604020202020204" pitchFamily="34" charset="0"/>
                <a:cs typeface="Arial" panose="020B0604020202020204" pitchFamily="34" charset="0"/>
              </a:rPr>
              <a:t>Standard)  </a:t>
            </a:r>
            <a:endParaRPr lang="en-ZA" altLang="en-US" sz="2500" dirty="0">
              <a:latin typeface="Arial" panose="020B0604020202020204" pitchFamily="34" charset="0"/>
              <a:cs typeface="Arial" panose="020B0604020202020204" pitchFamily="34" charset="0"/>
            </a:endParaRPr>
          </a:p>
          <a:p>
            <a:pPr>
              <a:lnSpc>
                <a:spcPct val="150000"/>
              </a:lnSpc>
              <a:buFont typeface="Arial" panose="020B0604020202020204" pitchFamily="34" charset="0"/>
              <a:buChar char="•"/>
              <a:defRPr/>
            </a:pPr>
            <a:r>
              <a:rPr lang="en-ZA" altLang="en-US" sz="25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Expenditure Management </a:t>
            </a:r>
            <a:r>
              <a:rPr lang="en-ZA" altLang="en-US" sz="2500" dirty="0" smtClean="0">
                <a:latin typeface="Arial" panose="020B0604020202020204" pitchFamily="34" charset="0"/>
                <a:cs typeface="Arial" panose="020B0604020202020204" pitchFamily="34" charset="0"/>
              </a:rPr>
              <a:t>- </a:t>
            </a:r>
            <a:r>
              <a:rPr lang="en-ZA" sz="2500" dirty="0" smtClean="0">
                <a:latin typeface="Arial" panose="020B0604020202020204" pitchFamily="34" charset="0"/>
                <a:cs typeface="Arial" panose="020B0604020202020204" pitchFamily="34" charset="0"/>
              </a:rPr>
              <a:t>Effective internal controls not in place for approval and processing of payments</a:t>
            </a:r>
            <a:endParaRPr lang="en-ZA" altLang="en-US" sz="2500" dirty="0" smtClean="0">
              <a:latin typeface="Arial" panose="020B0604020202020204" pitchFamily="34" charset="0"/>
              <a:cs typeface="Arial" panose="020B0604020202020204" pitchFamily="34" charset="0"/>
            </a:endParaRPr>
          </a:p>
          <a:p>
            <a:pPr>
              <a:lnSpc>
                <a:spcPct val="150000"/>
              </a:lnSpc>
              <a:buFont typeface="Arial" panose="020B0604020202020204" pitchFamily="34" charset="0"/>
              <a:buChar char="•"/>
              <a:defRPr/>
            </a:pPr>
            <a:r>
              <a:rPr lang="en-ZA" altLang="en-US" sz="25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Strategic planning and performance management </a:t>
            </a:r>
            <a:r>
              <a:rPr lang="en-ZA" altLang="en-US" sz="2500" dirty="0" smtClean="0">
                <a:latin typeface="Arial" panose="020B0604020202020204" pitchFamily="34" charset="0"/>
                <a:cs typeface="Arial" panose="020B0604020202020204" pitchFamily="34" charset="0"/>
              </a:rPr>
              <a:t>- </a:t>
            </a:r>
            <a:r>
              <a:rPr lang="en-ZA" sz="2500" dirty="0" smtClean="0">
                <a:latin typeface="Arial" panose="020B0604020202020204" pitchFamily="34" charset="0"/>
                <a:cs typeface="Arial" panose="020B0604020202020204" pitchFamily="34" charset="0"/>
              </a:rPr>
              <a:t>Effective, efficient and transparent systems of risk management and internal control with respect to performance information and management not maintained </a:t>
            </a:r>
            <a:endParaRPr lang="en-ZA" sz="2500" dirty="0">
              <a:latin typeface="Arial" panose="020B0604020202020204" pitchFamily="34" charset="0"/>
              <a:cs typeface="Arial" panose="020B0604020202020204" pitchFamily="34" charset="0"/>
            </a:endParaRPr>
          </a:p>
          <a:p>
            <a:pPr>
              <a:lnSpc>
                <a:spcPct val="150000"/>
              </a:lnSpc>
              <a:buFont typeface="Arial" panose="020B0604020202020204" pitchFamily="34" charset="0"/>
              <a:buChar char="•"/>
              <a:defRPr/>
            </a:pPr>
            <a:r>
              <a:rPr lang="en-ZA" altLang="en-US" sz="25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Procurement and contract management </a:t>
            </a:r>
            <a:r>
              <a:rPr lang="en-ZA" altLang="en-US" sz="2500" dirty="0" smtClean="0">
                <a:latin typeface="Arial" panose="020B0604020202020204" pitchFamily="34" charset="0"/>
                <a:cs typeface="Arial" panose="020B0604020202020204" pitchFamily="34" charset="0"/>
              </a:rPr>
              <a:t>- </a:t>
            </a:r>
            <a:r>
              <a:rPr lang="en-ZA" sz="2500" dirty="0" smtClean="0">
                <a:latin typeface="Arial" panose="020B0604020202020204" pitchFamily="34" charset="0"/>
                <a:cs typeface="Arial" panose="020B0604020202020204" pitchFamily="34" charset="0"/>
              </a:rPr>
              <a:t>Sufficient appropriate audit evidence could not be obtained and Goods and services </a:t>
            </a:r>
            <a:r>
              <a:rPr lang="en-US" sz="2500" dirty="0" smtClean="0">
                <a:latin typeface="Arial" panose="020B0604020202020204" pitchFamily="34" charset="0"/>
                <a:cs typeface="Arial" panose="020B0604020202020204" pitchFamily="34" charset="0"/>
              </a:rPr>
              <a:t> </a:t>
            </a:r>
            <a:r>
              <a:rPr lang="en-ZA" sz="2500" dirty="0" smtClean="0">
                <a:latin typeface="Arial" panose="020B0604020202020204" pitchFamily="34" charset="0"/>
                <a:cs typeface="Arial" panose="020B0604020202020204" pitchFamily="34" charset="0"/>
              </a:rPr>
              <a:t>were procured without inviting competitive bids </a:t>
            </a:r>
            <a:endParaRPr lang="en-ZA" altLang="en-US" sz="2500" dirty="0" smtClean="0">
              <a:latin typeface="Arial" panose="020B0604020202020204" pitchFamily="34" charset="0"/>
              <a:cs typeface="Arial" panose="020B0604020202020204" pitchFamily="34" charset="0"/>
            </a:endParaRPr>
          </a:p>
          <a:p>
            <a:pPr>
              <a:lnSpc>
                <a:spcPct val="150000"/>
              </a:lnSpc>
              <a:buFont typeface="Arial" panose="020B0604020202020204" pitchFamily="34" charset="0"/>
              <a:buChar char="•"/>
              <a:defRPr/>
            </a:pPr>
            <a:r>
              <a:rPr lang="en-ZA" altLang="en-US" sz="25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Leadership</a:t>
            </a:r>
            <a:r>
              <a:rPr lang="en-ZA" altLang="en-US" sz="2500" dirty="0" smtClean="0">
                <a:latin typeface="Arial" panose="020B0604020202020204" pitchFamily="34" charset="0"/>
                <a:cs typeface="Arial" panose="020B0604020202020204" pitchFamily="34" charset="0"/>
              </a:rPr>
              <a:t> - </a:t>
            </a:r>
            <a:r>
              <a:rPr lang="en-ZA" sz="2500" dirty="0" smtClean="0">
                <a:latin typeface="Arial" panose="020B0604020202020204" pitchFamily="34" charset="0"/>
                <a:cs typeface="Arial" panose="020B0604020202020204" pitchFamily="34" charset="0"/>
              </a:rPr>
              <a:t>AO </a:t>
            </a:r>
            <a:r>
              <a:rPr lang="en-ZA" sz="2500" dirty="0">
                <a:latin typeface="Arial" panose="020B0604020202020204" pitchFamily="34" charset="0"/>
                <a:cs typeface="Arial" panose="020B0604020202020204" pitchFamily="34" charset="0"/>
              </a:rPr>
              <a:t>did not exercise oversight responsibility regarding the review of financial and performance reporting, compliance and related internal controls</a:t>
            </a:r>
            <a:endParaRPr lang="en-ZA" altLang="en-US" sz="2500" dirty="0">
              <a:latin typeface="Arial" panose="020B0604020202020204" pitchFamily="34" charset="0"/>
              <a:cs typeface="Arial" panose="020B0604020202020204" pitchFamily="34" charset="0"/>
            </a:endParaRPr>
          </a:p>
          <a:p>
            <a:pPr>
              <a:lnSpc>
                <a:spcPct val="150000"/>
              </a:lnSpc>
              <a:buFont typeface="Arial" panose="020B0604020202020204" pitchFamily="34" charset="0"/>
              <a:buChar char="•"/>
              <a:defRPr/>
            </a:pPr>
            <a:r>
              <a:rPr lang="en-ZA" altLang="en-US" sz="25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Financial and performance </a:t>
            </a:r>
            <a:r>
              <a:rPr lang="en-ZA" altLang="en-US" sz="25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management </a:t>
            </a:r>
            <a:r>
              <a:rPr lang="en-ZA" altLang="en-US" sz="2500" dirty="0" smtClean="0">
                <a:latin typeface="Arial" panose="020B0604020202020204" pitchFamily="34" charset="0"/>
                <a:cs typeface="Arial" panose="020B0604020202020204" pitchFamily="34" charset="0"/>
              </a:rPr>
              <a:t>- </a:t>
            </a:r>
            <a:r>
              <a:rPr lang="en-ZA" sz="2500" dirty="0">
                <a:latin typeface="Arial" panose="020B0604020202020204" pitchFamily="34" charset="0"/>
                <a:cs typeface="Arial" panose="020B0604020202020204" pitchFamily="34" charset="0"/>
              </a:rPr>
              <a:t>Management did not implement effective controls to ensure that information contained in the financial statements and performance report were reliable before submission for audit.</a:t>
            </a:r>
            <a:endParaRPr lang="en-ZA" altLang="en-US" sz="25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8450015" y="6317803"/>
            <a:ext cx="512638" cy="365125"/>
          </a:xfrm>
        </p:spPr>
        <p:txBody>
          <a:bodyPr/>
          <a:lstStyle/>
          <a:p>
            <a:fld id="{7CDEE3CD-9AE7-E148-8D38-A96A94875DA4}" type="slidenum">
              <a:rPr lang="en-US" sz="1100" smtClean="0">
                <a:solidFill>
                  <a:schemeClr val="tx1"/>
                </a:solidFill>
              </a:rPr>
              <a:t>10</a:t>
            </a:fld>
            <a:endParaRPr lang="en-US" sz="1100" dirty="0">
              <a:solidFill>
                <a:schemeClr val="tx1"/>
              </a:solidFill>
            </a:endParaRPr>
          </a:p>
        </p:txBody>
      </p:sp>
      <p:pic>
        <p:nvPicPr>
          <p:cNvPr id="10" name="Picture 9" descr="head.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63284" y="82528"/>
            <a:ext cx="2104573" cy="739702"/>
          </a:xfrm>
          <a:prstGeom prst="rect">
            <a:avLst/>
          </a:prstGeom>
        </p:spPr>
      </p:pic>
      <p:pic>
        <p:nvPicPr>
          <p:cNvPr id="6" name="Picture 5" descr="show bar.jpg"/>
          <p:cNvPicPr>
            <a:picLocks noChangeAspect="1"/>
          </p:cNvPicPr>
          <p:nvPr/>
        </p:nvPicPr>
        <p:blipFill rotWithShape="1">
          <a:blip r:embed="rId3">
            <a:extLst>
              <a:ext uri="{28A0092B-C50C-407E-A947-70E740481C1C}">
                <a14:useLocalDpi xmlns:a14="http://schemas.microsoft.com/office/drawing/2010/main" val="0"/>
              </a:ext>
            </a:extLst>
          </a:blip>
          <a:srcRect l="92218"/>
          <a:stretch/>
        </p:blipFill>
        <p:spPr>
          <a:xfrm>
            <a:off x="8244663" y="0"/>
            <a:ext cx="815056" cy="620200"/>
          </a:xfrm>
          <a:prstGeom prst="rect">
            <a:avLst/>
          </a:prstGeom>
        </p:spPr>
      </p:pic>
    </p:spTree>
    <p:extLst>
      <p:ext uri="{BB962C8B-B14F-4D97-AF65-F5344CB8AC3E}">
        <p14:creationId xmlns:p14="http://schemas.microsoft.com/office/powerpoint/2010/main" val="3364965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958227032"/>
              </p:ext>
            </p:extLst>
          </p:nvPr>
        </p:nvGraphicFramePr>
        <p:xfrm>
          <a:off x="0" y="825333"/>
          <a:ext cx="9034818" cy="5550923"/>
        </p:xfrm>
        <a:graphic>
          <a:graphicData uri="http://schemas.openxmlformats.org/drawingml/2006/table">
            <a:tbl>
              <a:tblPr firstRow="1" bandRow="1">
                <a:tableStyleId>{16D9F66E-5EB9-4882-86FB-DCBF35E3C3E4}</a:tableStyleId>
              </a:tblPr>
              <a:tblGrid>
                <a:gridCol w="3043623"/>
                <a:gridCol w="5991195"/>
              </a:tblGrid>
              <a:tr h="439590">
                <a:tc>
                  <a:txBody>
                    <a:bodyPr/>
                    <a:lstStyle/>
                    <a:p>
                      <a:pPr algn="l">
                        <a:lnSpc>
                          <a:spcPct val="115000"/>
                        </a:lnSpc>
                        <a:spcAft>
                          <a:spcPts val="0"/>
                        </a:spcAft>
                      </a:pPr>
                      <a:r>
                        <a:rPr lang="en-ZA" sz="1100" dirty="0">
                          <a:effectLst/>
                          <a:latin typeface="Arial Narrow" panose="020B0606020202030204" pitchFamily="34" charset="0"/>
                          <a:cs typeface="Arial" panose="020B0604020202020204" pitchFamily="34" charset="0"/>
                        </a:rPr>
                        <a:t>DMV Contribution linked to Executive Authority’s </a:t>
                      </a:r>
                      <a:r>
                        <a:rPr lang="en-ZA" sz="1100" dirty="0" smtClean="0">
                          <a:effectLst/>
                          <a:latin typeface="Arial Narrow" panose="020B0606020202030204" pitchFamily="34" charset="0"/>
                          <a:cs typeface="Arial" panose="020B0604020202020204" pitchFamily="34" charset="0"/>
                        </a:rPr>
                        <a:t>(EAs)</a:t>
                      </a:r>
                      <a:r>
                        <a:rPr lang="en-ZA" sz="1100" baseline="0" dirty="0" smtClean="0">
                          <a:effectLst/>
                          <a:latin typeface="Arial Narrow" panose="020B0606020202030204" pitchFamily="34" charset="0"/>
                          <a:cs typeface="Arial" panose="020B0604020202020204" pitchFamily="34" charset="0"/>
                        </a:rPr>
                        <a:t> </a:t>
                      </a:r>
                      <a:r>
                        <a:rPr lang="en-ZA" sz="1100" dirty="0" smtClean="0">
                          <a:effectLst/>
                          <a:latin typeface="Arial Narrow" panose="020B0606020202030204" pitchFamily="34" charset="0"/>
                          <a:cs typeface="Arial" panose="020B0604020202020204" pitchFamily="34" charset="0"/>
                        </a:rPr>
                        <a:t>Priorities </a:t>
                      </a:r>
                      <a:endParaRPr lang="en-ZA" sz="1100" dirty="0">
                        <a:solidFill>
                          <a:schemeClr val="tx1"/>
                        </a:solidFill>
                        <a:effectLst/>
                        <a:latin typeface="Arial Narrow" panose="020B0606020202030204" pitchFamily="34" charset="0"/>
                        <a:ea typeface="Calibri"/>
                        <a:cs typeface="Arial" panose="020B0604020202020204" pitchFamily="34" charset="0"/>
                      </a:endParaRPr>
                    </a:p>
                  </a:txBody>
                  <a:tcPr marL="53184" marR="53184" marT="0" marB="0"/>
                </a:tc>
                <a:tc>
                  <a:txBody>
                    <a:bodyPr/>
                    <a:lstStyle/>
                    <a:p>
                      <a:pPr algn="l">
                        <a:lnSpc>
                          <a:spcPct val="115000"/>
                        </a:lnSpc>
                        <a:spcAft>
                          <a:spcPts val="0"/>
                        </a:spcAft>
                      </a:pPr>
                      <a:r>
                        <a:rPr lang="en-ZA" sz="1100" dirty="0" smtClean="0">
                          <a:solidFill>
                            <a:schemeClr val="tx1"/>
                          </a:solidFill>
                          <a:effectLst/>
                          <a:latin typeface="Arial Narrow" panose="020B0606020202030204" pitchFamily="34" charset="0"/>
                          <a:ea typeface="Calibri"/>
                          <a:cs typeface="Arial" panose="020B0604020202020204" pitchFamily="34" charset="0"/>
                        </a:rPr>
                        <a:t>Progress</a:t>
                      </a:r>
                      <a:r>
                        <a:rPr lang="en-ZA" sz="1100" baseline="0" dirty="0" smtClean="0">
                          <a:solidFill>
                            <a:schemeClr val="tx1"/>
                          </a:solidFill>
                          <a:effectLst/>
                          <a:latin typeface="Arial Narrow" panose="020B0606020202030204" pitchFamily="34" charset="0"/>
                          <a:ea typeface="Calibri"/>
                          <a:cs typeface="Arial" panose="020B0604020202020204" pitchFamily="34" charset="0"/>
                        </a:rPr>
                        <a:t> at 31 March 2017</a:t>
                      </a:r>
                      <a:endParaRPr lang="en-ZA" sz="1100" dirty="0">
                        <a:solidFill>
                          <a:schemeClr val="tx1"/>
                        </a:solidFill>
                        <a:effectLst/>
                        <a:latin typeface="Arial Narrow" panose="020B0606020202030204" pitchFamily="34" charset="0"/>
                        <a:ea typeface="Calibri"/>
                        <a:cs typeface="Arial" panose="020B0604020202020204" pitchFamily="34" charset="0"/>
                      </a:endParaRPr>
                    </a:p>
                  </a:txBody>
                  <a:tcPr marL="53184" marR="53184" marT="0" marB="0"/>
                </a:tc>
              </a:tr>
              <a:tr h="1003578">
                <a:tc>
                  <a:txBody>
                    <a:bodyPr/>
                    <a:lstStyle/>
                    <a:p>
                      <a:pPr algn="l">
                        <a:lnSpc>
                          <a:spcPct val="115000"/>
                        </a:lnSpc>
                        <a:spcAft>
                          <a:spcPts val="0"/>
                        </a:spcAft>
                      </a:pPr>
                      <a:r>
                        <a:rPr lang="en-ZA" sz="1100" b="1" i="1" u="none" strike="noStrike" kern="1200" baseline="0" dirty="0" smtClean="0">
                          <a:solidFill>
                            <a:schemeClr val="dk1"/>
                          </a:solidFill>
                          <a:latin typeface="Arial Narrow" panose="020B0606020202030204" pitchFamily="34" charset="0"/>
                          <a:ea typeface="+mn-ea"/>
                          <a:cs typeface="Arial" panose="020B0604020202020204" pitchFamily="34" charset="0"/>
                        </a:rPr>
                        <a:t>Priority 1: </a:t>
                      </a:r>
                      <a:r>
                        <a:rPr lang="en-US" sz="1100" b="1" dirty="0" smtClean="0">
                          <a:effectLst/>
                          <a:latin typeface="Arial Narrow" panose="020B0606020202030204" pitchFamily="34" charset="0"/>
                          <a:cs typeface="Arial" panose="020B0604020202020204" pitchFamily="34" charset="0"/>
                        </a:rPr>
                        <a:t>Ensuring </a:t>
                      </a:r>
                      <a:r>
                        <a:rPr lang="en-US" sz="1100" b="1" dirty="0">
                          <a:effectLst/>
                          <a:latin typeface="Arial Narrow" panose="020B0606020202030204" pitchFamily="34" charset="0"/>
                          <a:cs typeface="Arial" panose="020B0604020202020204" pitchFamily="34" charset="0"/>
                        </a:rPr>
                        <a:t>a fully functional Department of Military Veterans with an independent vote, systems and processes</a:t>
                      </a:r>
                      <a:endParaRPr lang="en-ZA" sz="1100" b="1" dirty="0">
                        <a:solidFill>
                          <a:schemeClr val="tx1"/>
                        </a:solidFill>
                        <a:effectLst/>
                        <a:latin typeface="Arial Narrow" panose="020B0606020202030204" pitchFamily="34" charset="0"/>
                        <a:ea typeface="Calibri"/>
                        <a:cs typeface="Arial" panose="020B0604020202020204" pitchFamily="34" charset="0"/>
                      </a:endParaRPr>
                    </a:p>
                  </a:txBody>
                  <a:tcPr marL="53184" marR="53184" marT="0" marB="0"/>
                </a:tc>
                <a:tc>
                  <a:txBody>
                    <a:bodyPr/>
                    <a:lstStyle/>
                    <a:p>
                      <a:pPr marL="0" algn="l" defTabSz="457200" rtl="0" eaLnBrk="1" latinLnBrk="0" hangingPunct="1">
                        <a:lnSpc>
                          <a:spcPct val="115000"/>
                        </a:lnSpc>
                        <a:spcAft>
                          <a:spcPts val="0"/>
                        </a:spcAft>
                      </a:pPr>
                      <a:r>
                        <a:rPr lang="en-ZA" sz="1100" kern="1200" dirty="0" smtClean="0">
                          <a:solidFill>
                            <a:schemeClr val="dk1"/>
                          </a:solidFill>
                          <a:effectLst/>
                          <a:latin typeface="Arial Narrow" panose="020B0606020202030204" pitchFamily="34" charset="0"/>
                          <a:ea typeface="+mn-ea"/>
                          <a:cs typeface="Arial" panose="020B0604020202020204" pitchFamily="34" charset="0"/>
                        </a:rPr>
                        <a:t>•	Risk-based audits conducted from the approved risk management plan.</a:t>
                      </a:r>
                    </a:p>
                    <a:p>
                      <a:pPr marL="0" algn="l" defTabSz="457200" rtl="0" eaLnBrk="1" latinLnBrk="0" hangingPunct="1">
                        <a:lnSpc>
                          <a:spcPct val="115000"/>
                        </a:lnSpc>
                        <a:spcAft>
                          <a:spcPts val="0"/>
                        </a:spcAft>
                      </a:pPr>
                      <a:r>
                        <a:rPr lang="en-ZA" sz="1100" kern="1200" dirty="0" smtClean="0">
                          <a:solidFill>
                            <a:schemeClr val="dk1"/>
                          </a:solidFill>
                          <a:effectLst/>
                          <a:latin typeface="Arial Narrow" panose="020B0606020202030204" pitchFamily="34" charset="0"/>
                          <a:ea typeface="+mn-ea"/>
                          <a:cs typeface="Arial" panose="020B0604020202020204" pitchFamily="34" charset="0"/>
                        </a:rPr>
                        <a:t>•	Quarterly risk assessment conducted as part of the internal auditing and risk management process. </a:t>
                      </a:r>
                    </a:p>
                    <a:p>
                      <a:pPr marL="0" algn="l" defTabSz="457200" rtl="0" eaLnBrk="1" latinLnBrk="0" hangingPunct="1">
                        <a:lnSpc>
                          <a:spcPct val="115000"/>
                        </a:lnSpc>
                        <a:spcAft>
                          <a:spcPts val="0"/>
                        </a:spcAft>
                      </a:pPr>
                      <a:r>
                        <a:rPr lang="en-ZA" sz="1100" kern="1200" dirty="0" smtClean="0">
                          <a:solidFill>
                            <a:schemeClr val="dk1"/>
                          </a:solidFill>
                          <a:effectLst/>
                          <a:latin typeface="Arial Narrow" panose="020B0606020202030204" pitchFamily="34" charset="0"/>
                          <a:ea typeface="+mn-ea"/>
                          <a:cs typeface="Arial" panose="020B0604020202020204" pitchFamily="34" charset="0"/>
                        </a:rPr>
                        <a:t>•	Fully operational business activity statements (BAS) and payroll systems.</a:t>
                      </a:r>
                    </a:p>
                    <a:p>
                      <a:pPr marL="0" algn="l" defTabSz="457200" rtl="0" eaLnBrk="1" latinLnBrk="0" hangingPunct="1">
                        <a:lnSpc>
                          <a:spcPct val="115000"/>
                        </a:lnSpc>
                        <a:spcAft>
                          <a:spcPts val="0"/>
                        </a:spcAft>
                      </a:pPr>
                      <a:r>
                        <a:rPr lang="en-ZA" sz="1100" kern="1200" dirty="0" smtClean="0">
                          <a:solidFill>
                            <a:schemeClr val="dk1"/>
                          </a:solidFill>
                          <a:effectLst/>
                          <a:latin typeface="Arial Narrow" panose="020B0606020202030204" pitchFamily="34" charset="0"/>
                          <a:ea typeface="+mn-ea"/>
                          <a:cs typeface="Arial" panose="020B0604020202020204" pitchFamily="34" charset="0"/>
                        </a:rPr>
                        <a:t>•	All statutory planning, monitoring and evaluation documents  developed and submitted to external   </a:t>
                      </a:r>
                    </a:p>
                    <a:p>
                      <a:pPr marL="0" algn="l" defTabSz="457200" rtl="0" eaLnBrk="1" latinLnBrk="0" hangingPunct="1">
                        <a:lnSpc>
                          <a:spcPct val="115000"/>
                        </a:lnSpc>
                        <a:spcAft>
                          <a:spcPts val="0"/>
                        </a:spcAft>
                      </a:pPr>
                      <a:r>
                        <a:rPr lang="en-ZA" sz="1100" kern="1200" dirty="0" smtClean="0">
                          <a:solidFill>
                            <a:schemeClr val="dk1"/>
                          </a:solidFill>
                          <a:effectLst/>
                          <a:latin typeface="Arial Narrow" panose="020B0606020202030204" pitchFamily="34" charset="0"/>
                          <a:ea typeface="+mn-ea"/>
                          <a:cs typeface="Arial" panose="020B0604020202020204" pitchFamily="34" charset="0"/>
                        </a:rPr>
                        <a:t>              stakeholders.</a:t>
                      </a:r>
                    </a:p>
                  </a:txBody>
                  <a:tcPr marL="53184" marR="53184" marT="0" marB="0"/>
                </a:tc>
              </a:tr>
              <a:tr h="682037">
                <a:tc>
                  <a:txBody>
                    <a:bodyPr/>
                    <a:lstStyle/>
                    <a:p>
                      <a:pPr marL="0" algn="l" defTabSz="457200" rtl="0" eaLnBrk="1" latinLnBrk="0" hangingPunct="1">
                        <a:lnSpc>
                          <a:spcPct val="115000"/>
                        </a:lnSpc>
                        <a:spcAft>
                          <a:spcPts val="0"/>
                        </a:spcAft>
                      </a:pPr>
                      <a:r>
                        <a:rPr lang="en-ZA" sz="1100" b="1" i="1" u="none" strike="noStrike" kern="1200" baseline="0" dirty="0" smtClean="0">
                          <a:solidFill>
                            <a:schemeClr val="dk1"/>
                          </a:solidFill>
                          <a:latin typeface="Arial Narrow" panose="020B0606020202030204" pitchFamily="34" charset="0"/>
                          <a:ea typeface="+mn-ea"/>
                          <a:cs typeface="Arial" panose="020B0604020202020204" pitchFamily="34" charset="0"/>
                        </a:rPr>
                        <a:t>Priority 2: </a:t>
                      </a:r>
                      <a:r>
                        <a:rPr lang="en-ZA" sz="1100" b="1" kern="1200" dirty="0" smtClean="0">
                          <a:solidFill>
                            <a:schemeClr val="dk1"/>
                          </a:solidFill>
                          <a:effectLst/>
                          <a:latin typeface="Arial Narrow" panose="020B0606020202030204" pitchFamily="34" charset="0"/>
                          <a:ea typeface="+mn-ea"/>
                          <a:cs typeface="Arial" panose="020B0604020202020204" pitchFamily="34" charset="0"/>
                        </a:rPr>
                        <a:t>Strengthening governance and oversight protocols to give effect to the provisions of the Act</a:t>
                      </a:r>
                      <a:endParaRPr lang="en-ZA" sz="1100" b="1" kern="1200" dirty="0">
                        <a:solidFill>
                          <a:schemeClr val="dk1"/>
                        </a:solidFill>
                        <a:effectLst/>
                        <a:latin typeface="Arial Narrow" panose="020B0606020202030204" pitchFamily="34" charset="0"/>
                        <a:ea typeface="+mn-ea"/>
                        <a:cs typeface="Arial" panose="020B0604020202020204" pitchFamily="34" charset="0"/>
                      </a:endParaRPr>
                    </a:p>
                  </a:txBody>
                  <a:tcPr marL="53184" marR="53184" marT="0" marB="0"/>
                </a:tc>
                <a:tc>
                  <a:txBody>
                    <a:bodyPr/>
                    <a:lstStyle/>
                    <a:p>
                      <a:pPr marL="0" algn="l" defTabSz="457200" rtl="0" eaLnBrk="1" latinLnBrk="0" hangingPunct="1">
                        <a:lnSpc>
                          <a:spcPct val="115000"/>
                        </a:lnSpc>
                        <a:spcAft>
                          <a:spcPts val="0"/>
                        </a:spcAft>
                      </a:pPr>
                      <a:r>
                        <a:rPr lang="en-ZA" sz="1100" kern="1200" dirty="0" smtClean="0">
                          <a:solidFill>
                            <a:schemeClr val="dk1"/>
                          </a:solidFill>
                          <a:effectLst/>
                          <a:latin typeface="Arial Narrow" panose="020B0606020202030204" pitchFamily="34" charset="0"/>
                          <a:ea typeface="+mn-ea"/>
                          <a:cs typeface="Arial" panose="020B0604020202020204" pitchFamily="34" charset="0"/>
                        </a:rPr>
                        <a:t>•	Operational Appeals Board and Advisory Council.</a:t>
                      </a:r>
                    </a:p>
                    <a:p>
                      <a:pPr marL="0" algn="l" defTabSz="457200" rtl="0" eaLnBrk="1" latinLnBrk="0" hangingPunct="1">
                        <a:lnSpc>
                          <a:spcPct val="115000"/>
                        </a:lnSpc>
                        <a:spcAft>
                          <a:spcPts val="0"/>
                        </a:spcAft>
                      </a:pPr>
                      <a:r>
                        <a:rPr lang="en-ZA" sz="1100" kern="1200" dirty="0" smtClean="0">
                          <a:solidFill>
                            <a:schemeClr val="dk1"/>
                          </a:solidFill>
                          <a:effectLst/>
                          <a:latin typeface="Arial Narrow" panose="020B0606020202030204" pitchFamily="34" charset="0"/>
                          <a:ea typeface="+mn-ea"/>
                          <a:cs typeface="Arial" panose="020B0604020202020204" pitchFamily="34" charset="0"/>
                        </a:rPr>
                        <a:t>•	SANMVA in place and fully operational.</a:t>
                      </a:r>
                    </a:p>
                    <a:p>
                      <a:pPr marL="0" algn="l" defTabSz="457200" rtl="0" eaLnBrk="1" latinLnBrk="0" hangingPunct="1">
                        <a:lnSpc>
                          <a:spcPct val="115000"/>
                        </a:lnSpc>
                        <a:spcAft>
                          <a:spcPts val="0"/>
                        </a:spcAft>
                      </a:pPr>
                      <a:r>
                        <a:rPr lang="en-ZA" sz="1100" kern="1200" dirty="0" smtClean="0">
                          <a:solidFill>
                            <a:schemeClr val="dk1"/>
                          </a:solidFill>
                          <a:effectLst/>
                          <a:latin typeface="Arial Narrow" panose="020B0606020202030204" pitchFamily="34" charset="0"/>
                          <a:ea typeface="+mn-ea"/>
                          <a:cs typeface="Arial" panose="020B0604020202020204" pitchFamily="34" charset="0"/>
                        </a:rPr>
                        <a:t>•	Fully operational Audit and Risk Committee.</a:t>
                      </a:r>
                    </a:p>
                  </a:txBody>
                  <a:tcPr/>
                </a:tc>
              </a:tr>
              <a:tr h="488697">
                <a:tc>
                  <a:txBody>
                    <a:bodyPr/>
                    <a:lstStyle/>
                    <a:p>
                      <a:pPr algn="l"/>
                      <a:r>
                        <a:rPr lang="en-ZA" sz="1100" b="1" i="0" u="none" strike="noStrike" baseline="0" dirty="0" smtClean="0">
                          <a:solidFill>
                            <a:schemeClr val="tx1"/>
                          </a:solidFill>
                          <a:latin typeface="Arial Narrow" panose="020B0606020202030204" pitchFamily="34" charset="0"/>
                          <a:cs typeface="Arial" panose="020B0604020202020204" pitchFamily="34" charset="0"/>
                        </a:rPr>
                        <a:t>Priority 3: Provision of immediate social relief of distress to the most vulnerable Military Veterans</a:t>
                      </a:r>
                      <a:endParaRPr lang="en-ZA" sz="1100" b="1" i="0" kern="1200" dirty="0">
                        <a:solidFill>
                          <a:schemeClr val="tx1"/>
                        </a:solidFill>
                        <a:effectLst/>
                        <a:latin typeface="Arial Narrow" panose="020B0606020202030204" pitchFamily="34" charset="0"/>
                        <a:ea typeface="+mn-ea"/>
                        <a:cs typeface="Arial" panose="020B0604020202020204" pitchFamily="34" charset="0"/>
                      </a:endParaRPr>
                    </a:p>
                  </a:txBody>
                  <a:tcPr marL="53184" marR="53184" marT="0" marB="0"/>
                </a:tc>
                <a:tc>
                  <a:txBody>
                    <a:bodyPr/>
                    <a:lstStyle/>
                    <a:p>
                      <a:pPr algn="l"/>
                      <a:r>
                        <a:rPr lang="en-ZA" sz="1100" b="0" i="0" u="none" strike="noStrike" baseline="0" dirty="0" smtClean="0">
                          <a:latin typeface="Arial Narrow" panose="020B0606020202030204" pitchFamily="34" charset="0"/>
                          <a:cs typeface="Arial" panose="020B0604020202020204" pitchFamily="34" charset="0"/>
                        </a:rPr>
                        <a:t>2 243 military veterans and/or dependants provided with SRD in a form of a monthly allowance  of R1 200 p/m</a:t>
                      </a:r>
                      <a:endParaRPr lang="en-ZA" sz="1100" kern="1200" dirty="0">
                        <a:solidFill>
                          <a:schemeClr val="dk1"/>
                        </a:solidFill>
                        <a:effectLst/>
                        <a:latin typeface="Arial Narrow" panose="020B0606020202030204" pitchFamily="34" charset="0"/>
                        <a:ea typeface="+mn-ea"/>
                        <a:cs typeface="Arial" panose="020B0604020202020204" pitchFamily="34" charset="0"/>
                      </a:endParaRPr>
                    </a:p>
                  </a:txBody>
                  <a:tcPr/>
                </a:tc>
              </a:tr>
              <a:tr h="799735">
                <a:tc>
                  <a:txBody>
                    <a:bodyPr/>
                    <a:lstStyle/>
                    <a:p>
                      <a:pPr>
                        <a:lnSpc>
                          <a:spcPct val="115000"/>
                        </a:lnSpc>
                        <a:spcAft>
                          <a:spcPts val="0"/>
                        </a:spcAft>
                      </a:pPr>
                      <a:r>
                        <a:rPr lang="en-ZA" sz="1100" b="1" dirty="0">
                          <a:solidFill>
                            <a:srgbClr val="000000"/>
                          </a:solidFill>
                          <a:effectLst/>
                          <a:latin typeface="Arial Narrow" panose="020B0606020202030204" pitchFamily="34" charset="0"/>
                          <a:ea typeface="Times New Roman" panose="02020603050405020304" pitchFamily="18" charset="0"/>
                        </a:rPr>
                        <a:t>Priority 4</a:t>
                      </a:r>
                      <a:r>
                        <a:rPr lang="en-ZA" sz="1100" dirty="0">
                          <a:solidFill>
                            <a:srgbClr val="000000"/>
                          </a:solidFill>
                          <a:effectLst/>
                          <a:latin typeface="Arial Narrow" panose="020B0606020202030204" pitchFamily="34" charset="0"/>
                          <a:ea typeface="Times New Roman" panose="02020603050405020304" pitchFamily="18" charset="0"/>
                        </a:rPr>
                        <a:t>: To provide comprehensive support services to military veterans and, where applicable, to their dependants:</a:t>
                      </a:r>
                      <a:endParaRPr lang="en-ZA" sz="1100" dirty="0">
                        <a:solidFill>
                          <a:srgbClr val="000000"/>
                        </a:solidFill>
                        <a:effectLst/>
                        <a:latin typeface="Arial Narrow" panose="020B0606020202030204" pitchFamily="34" charset="0"/>
                        <a:ea typeface="Calibri" panose="020F0502020204030204" pitchFamily="34" charset="0"/>
                      </a:endParaRPr>
                    </a:p>
                    <a:p>
                      <a:pPr marL="45720" indent="-45720">
                        <a:lnSpc>
                          <a:spcPct val="115000"/>
                        </a:lnSpc>
                        <a:spcAft>
                          <a:spcPts val="0"/>
                        </a:spcAft>
                      </a:pPr>
                      <a:r>
                        <a:rPr lang="en-ZA" sz="1100" dirty="0">
                          <a:solidFill>
                            <a:srgbClr val="000000"/>
                          </a:solidFill>
                          <a:effectLst/>
                          <a:latin typeface="Arial Narrow" panose="020B0606020202030204" pitchFamily="34" charset="0"/>
                          <a:ea typeface="Times New Roman" panose="02020603050405020304" pitchFamily="18" charset="0"/>
                        </a:rPr>
                        <a:t>• Education, training and skills </a:t>
                      </a:r>
                      <a:r>
                        <a:rPr lang="en-ZA" sz="1100" dirty="0" smtClean="0">
                          <a:solidFill>
                            <a:srgbClr val="000000"/>
                          </a:solidFill>
                          <a:effectLst/>
                          <a:latin typeface="Arial Narrow" panose="020B0606020202030204" pitchFamily="34" charset="0"/>
                          <a:ea typeface="Times New Roman" panose="02020603050405020304" pitchFamily="18" charset="0"/>
                        </a:rPr>
                        <a:t>development</a:t>
                      </a:r>
                      <a:endParaRPr lang="en-ZA" sz="1100" dirty="0">
                        <a:solidFill>
                          <a:srgbClr val="000000"/>
                        </a:solidFill>
                        <a:effectLst/>
                        <a:latin typeface="Arial Narrow" panose="020B0606020202030204" pitchFamily="34" charset="0"/>
                        <a:ea typeface="Calibri" panose="020F0502020204030204" pitchFamily="34" charset="0"/>
                      </a:endParaRPr>
                    </a:p>
                  </a:txBody>
                  <a:tcPr marL="68580" marR="68580" marT="0" marB="0"/>
                </a:tc>
                <a:tc>
                  <a:txBody>
                    <a:bodyPr/>
                    <a:lstStyle/>
                    <a:p>
                      <a:pPr marL="342900" lvl="0" indent="-342900" algn="just">
                        <a:spcAft>
                          <a:spcPts val="0"/>
                        </a:spcAft>
                        <a:buFont typeface="Symbol" panose="05050102010706020507" pitchFamily="18" charset="2"/>
                        <a:buChar char=""/>
                      </a:pPr>
                      <a:r>
                        <a:rPr lang="en-ZA" sz="1100" dirty="0" smtClean="0">
                          <a:effectLst/>
                          <a:latin typeface="Arial Narrow" panose="020B0606020202030204" pitchFamily="34" charset="0"/>
                          <a:ea typeface="MS Mincho" panose="02020609040205080304" pitchFamily="49" charset="-128"/>
                        </a:rPr>
                        <a:t>7 146 </a:t>
                      </a:r>
                      <a:r>
                        <a:rPr lang="en-ZA" sz="1100" dirty="0">
                          <a:effectLst/>
                          <a:latin typeface="Arial Narrow" panose="020B0606020202030204" pitchFamily="34" charset="0"/>
                          <a:ea typeface="MS Mincho" panose="02020609040205080304" pitchFamily="49" charset="-128"/>
                        </a:rPr>
                        <a:t>military veterans and their dependants provided with bursaries for high and basic education, 50 of whom graduated. </a:t>
                      </a:r>
                      <a:endParaRPr lang="en-ZA" sz="1100" dirty="0">
                        <a:effectLst/>
                        <a:latin typeface="Arial Narrow" panose="020B0606020202030204" pitchFamily="34" charset="0"/>
                      </a:endParaRPr>
                    </a:p>
                    <a:p>
                      <a:pPr marL="342900" lvl="0" indent="-342900" algn="just">
                        <a:spcAft>
                          <a:spcPts val="0"/>
                        </a:spcAft>
                        <a:buFont typeface="Symbol" panose="05050102010706020507" pitchFamily="18" charset="2"/>
                        <a:buChar char=""/>
                      </a:pPr>
                      <a:r>
                        <a:rPr lang="en-ZA" sz="1100" dirty="0">
                          <a:effectLst/>
                          <a:latin typeface="Arial Narrow" panose="020B0606020202030204" pitchFamily="34" charset="0"/>
                          <a:ea typeface="MS Mincho" panose="02020609040205080304" pitchFamily="49" charset="-128"/>
                        </a:rPr>
                        <a:t>In addition, 1 849 received access to training and skills development.</a:t>
                      </a:r>
                      <a:endParaRPr lang="en-ZA" sz="1100" dirty="0">
                        <a:effectLst/>
                        <a:latin typeface="Arial Narrow" panose="020B0606020202030204" pitchFamily="34" charset="0"/>
                      </a:endParaRPr>
                    </a:p>
                  </a:txBody>
                  <a:tcPr marL="68580" marR="68580" marT="0" marB="0"/>
                </a:tc>
              </a:tr>
              <a:tr h="554738">
                <a:tc>
                  <a:txBody>
                    <a:bodyPr/>
                    <a:lstStyle/>
                    <a:p>
                      <a:pPr marL="342900" lvl="0" indent="-342900" algn="just">
                        <a:lnSpc>
                          <a:spcPct val="115000"/>
                        </a:lnSpc>
                        <a:spcAft>
                          <a:spcPts val="0"/>
                        </a:spcAft>
                        <a:buFont typeface="Symbol" panose="05050102010706020507" pitchFamily="18" charset="2"/>
                        <a:buChar char=""/>
                        <a:tabLst>
                          <a:tab pos="138430" algn="l"/>
                        </a:tabLst>
                      </a:pPr>
                      <a:r>
                        <a:rPr lang="en-ZA" sz="1100" dirty="0" smtClean="0">
                          <a:solidFill>
                            <a:srgbClr val="000000"/>
                          </a:solidFill>
                          <a:effectLst/>
                          <a:latin typeface="Arial Narrow" panose="020B0606020202030204" pitchFamily="34" charset="0"/>
                          <a:ea typeface="Times New Roman" panose="02020603050405020304" pitchFamily="18" charset="0"/>
                        </a:rPr>
                        <a:t>Acquiring </a:t>
                      </a:r>
                      <a:r>
                        <a:rPr lang="en-ZA" sz="1100" dirty="0">
                          <a:solidFill>
                            <a:srgbClr val="000000"/>
                          </a:solidFill>
                          <a:effectLst/>
                          <a:latin typeface="Arial Narrow" panose="020B0606020202030204" pitchFamily="34" charset="0"/>
                          <a:ea typeface="Times New Roman" panose="02020603050405020304" pitchFamily="18" charset="0"/>
                        </a:rPr>
                        <a:t>a healthcare and wellness </a:t>
                      </a:r>
                      <a:r>
                        <a:rPr lang="en-ZA" sz="1100" dirty="0" smtClean="0">
                          <a:solidFill>
                            <a:srgbClr val="000000"/>
                          </a:solidFill>
                          <a:effectLst/>
                          <a:latin typeface="Arial Narrow" panose="020B0606020202030204" pitchFamily="34" charset="0"/>
                          <a:ea typeface="Times New Roman" panose="02020603050405020304" pitchFamily="18" charset="0"/>
                        </a:rPr>
                        <a:t>centre</a:t>
                      </a:r>
                      <a:r>
                        <a:rPr lang="en-ZA" sz="1100" dirty="0">
                          <a:solidFill>
                            <a:srgbClr val="000000"/>
                          </a:solidFill>
                          <a:effectLst/>
                          <a:latin typeface="Arial Narrow" panose="020B0606020202030204" pitchFamily="34" charset="0"/>
                          <a:ea typeface="Times New Roman" panose="02020603050405020304" pitchFamily="18" charset="0"/>
                        </a:rPr>
                        <a:t>.</a:t>
                      </a:r>
                      <a:endParaRPr lang="en-ZA" sz="1100" dirty="0">
                        <a:solidFill>
                          <a:srgbClr val="000000"/>
                        </a:solidFill>
                        <a:effectLst/>
                        <a:latin typeface="Arial Narrow" panose="020B0606020202030204" pitchFamily="34" charset="0"/>
                        <a:ea typeface="Calibri" panose="020F0502020204030204" pitchFamily="34" charset="0"/>
                      </a:endParaRPr>
                    </a:p>
                    <a:p>
                      <a:pPr marL="342900" lvl="0" indent="-342900" algn="just">
                        <a:lnSpc>
                          <a:spcPct val="115000"/>
                        </a:lnSpc>
                        <a:spcAft>
                          <a:spcPts val="0"/>
                        </a:spcAft>
                        <a:buFont typeface="Symbol" panose="05050102010706020507" pitchFamily="18" charset="2"/>
                        <a:buChar char=""/>
                        <a:tabLst>
                          <a:tab pos="138430" algn="l"/>
                        </a:tabLst>
                      </a:pPr>
                      <a:r>
                        <a:rPr lang="en-ZA" sz="1100" dirty="0">
                          <a:solidFill>
                            <a:srgbClr val="000000"/>
                          </a:solidFill>
                          <a:effectLst/>
                          <a:latin typeface="Arial Narrow" panose="020B0606020202030204" pitchFamily="34" charset="0"/>
                          <a:ea typeface="Times New Roman" panose="02020603050405020304" pitchFamily="18" charset="0"/>
                        </a:rPr>
                        <a:t>Access to health support.</a:t>
                      </a:r>
                      <a:endParaRPr lang="en-ZA" sz="1100" dirty="0">
                        <a:solidFill>
                          <a:srgbClr val="000000"/>
                        </a:solidFill>
                        <a:effectLst/>
                        <a:latin typeface="Arial Narrow" panose="020B0606020202030204" pitchFamily="34" charset="0"/>
                        <a:ea typeface="Calibri" panose="020F0502020204030204" pitchFamily="34" charset="0"/>
                      </a:endParaRPr>
                    </a:p>
                  </a:txBody>
                  <a:tcPr marL="68580" marR="68580" marT="0" marB="0"/>
                </a:tc>
                <a:tc>
                  <a:txBody>
                    <a:bodyPr/>
                    <a:lstStyle/>
                    <a:p>
                      <a:pPr marL="171450" indent="-171450" algn="just">
                        <a:spcAft>
                          <a:spcPts val="0"/>
                        </a:spcAft>
                        <a:buFont typeface="Arial" panose="020B0604020202020204" pitchFamily="34" charset="0"/>
                        <a:buChar char="•"/>
                      </a:pPr>
                      <a:r>
                        <a:rPr lang="en-ZA" sz="1100" baseline="0" dirty="0" smtClean="0">
                          <a:effectLst/>
                          <a:latin typeface="Arial Narrow" panose="020B0606020202030204" pitchFamily="34" charset="0"/>
                          <a:ea typeface="MS Mincho" panose="02020609040205080304" pitchFamily="49" charset="-128"/>
                        </a:rPr>
                        <a:t>    </a:t>
                      </a:r>
                      <a:r>
                        <a:rPr lang="en-ZA" sz="1100" dirty="0" smtClean="0">
                          <a:effectLst/>
                          <a:latin typeface="Arial Narrow" panose="020B0606020202030204" pitchFamily="34" charset="0"/>
                          <a:ea typeface="MS Mincho" panose="02020609040205080304" pitchFamily="49" charset="-128"/>
                        </a:rPr>
                        <a:t>1 </a:t>
                      </a:r>
                      <a:r>
                        <a:rPr lang="en-ZA" sz="1100" dirty="0">
                          <a:effectLst/>
                          <a:latin typeface="Arial Narrow" panose="020B0606020202030204" pitchFamily="34" charset="0"/>
                          <a:ea typeface="MS Mincho" panose="02020609040205080304" pitchFamily="49" charset="-128"/>
                        </a:rPr>
                        <a:t>074 military veterans authorised to access healthcare, bringing a total number of beneficiaries to 15 740. </a:t>
                      </a:r>
                      <a:endParaRPr lang="en-ZA" sz="1100" dirty="0">
                        <a:effectLst/>
                        <a:latin typeface="Arial Narrow" panose="020B0606020202030204" pitchFamily="34" charset="0"/>
                      </a:endParaRPr>
                    </a:p>
                    <a:p>
                      <a:pPr marL="342900" lvl="0" indent="-342900" algn="just">
                        <a:spcAft>
                          <a:spcPts val="0"/>
                        </a:spcAft>
                        <a:buFont typeface="Symbol" panose="05050102010706020507" pitchFamily="18" charset="2"/>
                        <a:buChar char=""/>
                      </a:pPr>
                      <a:r>
                        <a:rPr lang="en-ZA" sz="1100" dirty="0">
                          <a:effectLst/>
                          <a:latin typeface="Arial Narrow" panose="020B0606020202030204" pitchFamily="34" charset="0"/>
                          <a:ea typeface="MS Mincho" panose="02020609040205080304" pitchFamily="49" charset="-128"/>
                        </a:rPr>
                        <a:t>Dedicated counselling benefits provided to 1 593 military veterans and their dependants.</a:t>
                      </a:r>
                      <a:endParaRPr lang="en-ZA" sz="1100" dirty="0">
                        <a:effectLst/>
                        <a:latin typeface="Arial Narrow" panose="020B0606020202030204" pitchFamily="34" charset="0"/>
                      </a:endParaRPr>
                    </a:p>
                  </a:txBody>
                  <a:tcPr marL="68580" marR="68580" marT="0" marB="0"/>
                </a:tc>
              </a:tr>
              <a:tr h="515827">
                <a:tc>
                  <a:txBody>
                    <a:bodyPr/>
                    <a:lstStyle/>
                    <a:p>
                      <a:pPr marL="45720" indent="-45720">
                        <a:lnSpc>
                          <a:spcPct val="115000"/>
                        </a:lnSpc>
                        <a:spcAft>
                          <a:spcPts val="0"/>
                        </a:spcAft>
                      </a:pPr>
                      <a:r>
                        <a:rPr lang="en-ZA" sz="1100" dirty="0" smtClean="0">
                          <a:solidFill>
                            <a:srgbClr val="000000"/>
                          </a:solidFill>
                          <a:effectLst/>
                          <a:latin typeface="Arial Narrow" panose="020B0606020202030204" pitchFamily="34" charset="0"/>
                          <a:ea typeface="Times New Roman" panose="02020603050405020304" pitchFamily="18" charset="0"/>
                        </a:rPr>
                        <a:t>• </a:t>
                      </a:r>
                      <a:r>
                        <a:rPr lang="en-ZA" sz="1100" dirty="0">
                          <a:solidFill>
                            <a:srgbClr val="000000"/>
                          </a:solidFill>
                          <a:effectLst/>
                          <a:latin typeface="Arial Narrow" panose="020B0606020202030204" pitchFamily="34" charset="0"/>
                          <a:ea typeface="Times New Roman" panose="02020603050405020304" pitchFamily="18" charset="0"/>
                        </a:rPr>
                        <a:t>Education, training and skills development</a:t>
                      </a:r>
                      <a:endParaRPr lang="en-ZA" sz="1100" dirty="0">
                        <a:solidFill>
                          <a:srgbClr val="000000"/>
                        </a:solidFill>
                        <a:effectLst/>
                        <a:latin typeface="Arial Narrow" panose="020B0606020202030204" pitchFamily="34" charset="0"/>
                        <a:ea typeface="Calibri" panose="020F0502020204030204" pitchFamily="34" charset="0"/>
                      </a:endParaRPr>
                    </a:p>
                    <a:p>
                      <a:pPr marL="45720" indent="-45720">
                        <a:lnSpc>
                          <a:spcPct val="115000"/>
                        </a:lnSpc>
                        <a:spcAft>
                          <a:spcPts val="0"/>
                        </a:spcAft>
                      </a:pPr>
                      <a:r>
                        <a:rPr lang="en-ZA" sz="1100" dirty="0">
                          <a:solidFill>
                            <a:srgbClr val="000000"/>
                          </a:solidFill>
                          <a:effectLst/>
                          <a:latin typeface="Arial Narrow" panose="020B0606020202030204" pitchFamily="34" charset="0"/>
                          <a:ea typeface="Times New Roman" panose="02020603050405020304" pitchFamily="18" charset="0"/>
                        </a:rPr>
                        <a:t>• Facilitation of employment placement</a:t>
                      </a:r>
                      <a:endParaRPr lang="en-ZA" sz="1100" dirty="0">
                        <a:solidFill>
                          <a:srgbClr val="000000"/>
                        </a:solidFill>
                        <a:effectLst/>
                        <a:latin typeface="Arial Narrow" panose="020B0606020202030204" pitchFamily="34" charset="0"/>
                        <a:ea typeface="Calibri" panose="020F0502020204030204" pitchFamily="34" charset="0"/>
                      </a:endParaRPr>
                    </a:p>
                    <a:p>
                      <a:pPr marL="45720" indent="-45720">
                        <a:lnSpc>
                          <a:spcPct val="115000"/>
                        </a:lnSpc>
                        <a:spcAft>
                          <a:spcPts val="0"/>
                        </a:spcAft>
                      </a:pPr>
                      <a:r>
                        <a:rPr lang="en-ZA" sz="1100" dirty="0">
                          <a:solidFill>
                            <a:srgbClr val="000000"/>
                          </a:solidFill>
                          <a:effectLst/>
                          <a:latin typeface="Arial Narrow" panose="020B0606020202030204" pitchFamily="34" charset="0"/>
                          <a:ea typeface="Times New Roman" panose="02020603050405020304" pitchFamily="18" charset="0"/>
                        </a:rPr>
                        <a:t>• Advice on business opportunities</a:t>
                      </a:r>
                      <a:endParaRPr lang="en-ZA" sz="1100" dirty="0">
                        <a:solidFill>
                          <a:srgbClr val="000000"/>
                        </a:solidFill>
                        <a:effectLst/>
                        <a:latin typeface="Arial Narrow" panose="020B0606020202030204" pitchFamily="34" charset="0"/>
                        <a:ea typeface="Calibri" panose="020F0502020204030204" pitchFamily="34" charset="0"/>
                      </a:endParaRPr>
                    </a:p>
                  </a:txBody>
                  <a:tcPr marL="68580" marR="68580" marT="0" marB="0"/>
                </a:tc>
                <a:tc>
                  <a:txBody>
                    <a:bodyPr/>
                    <a:lstStyle/>
                    <a:p>
                      <a:pPr marL="342900" lvl="0" indent="-342900" algn="just">
                        <a:spcAft>
                          <a:spcPts val="0"/>
                        </a:spcAft>
                        <a:buFont typeface="Symbol" panose="05050102010706020507" pitchFamily="18" charset="2"/>
                        <a:buChar char=""/>
                      </a:pPr>
                      <a:r>
                        <a:rPr lang="en-ZA" sz="1100" dirty="0">
                          <a:effectLst/>
                          <a:latin typeface="Arial Narrow" panose="020B0606020202030204" pitchFamily="34" charset="0"/>
                          <a:ea typeface="MS Mincho" panose="02020609040205080304" pitchFamily="49" charset="-128"/>
                        </a:rPr>
                        <a:t>No new job placements registered. </a:t>
                      </a:r>
                      <a:endParaRPr lang="en-ZA" sz="1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ZA" sz="1100" dirty="0">
                          <a:solidFill>
                            <a:srgbClr val="000000"/>
                          </a:solidFill>
                          <a:effectLst/>
                          <a:latin typeface="Arial Narrow" panose="020B0606020202030204" pitchFamily="34" charset="0"/>
                          <a:ea typeface="MS Mincho" panose="02020609040205080304" pitchFamily="49" charset="-128"/>
                          <a:cs typeface="Arial" panose="020B0604020202020204" pitchFamily="34" charset="0"/>
                        </a:rPr>
                        <a:t>179 military veterans provided with general advice on business support and development.</a:t>
                      </a:r>
                      <a:endParaRPr lang="en-ZA" sz="1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r>
              <a:tr h="542399">
                <a:tc>
                  <a:txBody>
                    <a:bodyPr/>
                    <a:lstStyle/>
                    <a:p>
                      <a:pPr marL="171450" indent="-171450" algn="just">
                        <a:lnSpc>
                          <a:spcPct val="115000"/>
                        </a:lnSpc>
                        <a:spcAft>
                          <a:spcPts val="0"/>
                        </a:spcAft>
                        <a:buFont typeface="Arial" panose="020B0604020202020204" pitchFamily="34" charset="0"/>
                        <a:buChar char="•"/>
                      </a:pPr>
                      <a:r>
                        <a:rPr lang="en-ZA" sz="1100" dirty="0">
                          <a:solidFill>
                            <a:srgbClr val="000000"/>
                          </a:solidFill>
                          <a:effectLst/>
                          <a:latin typeface="Arial Narrow" panose="020B0606020202030204" pitchFamily="34" charset="0"/>
                          <a:ea typeface="Times New Roman" panose="02020603050405020304" pitchFamily="18" charset="0"/>
                        </a:rPr>
                        <a:t>Subsidisation or provision of housing</a:t>
                      </a:r>
                      <a:endParaRPr lang="en-ZA" sz="1100" dirty="0">
                        <a:solidFill>
                          <a:srgbClr val="000000"/>
                        </a:solidFill>
                        <a:effectLst/>
                        <a:latin typeface="Arial Narrow" panose="020B0606020202030204" pitchFamily="34" charset="0"/>
                        <a:ea typeface="Calibri" panose="020F0502020204030204" pitchFamily="34" charset="0"/>
                      </a:endParaRPr>
                    </a:p>
                    <a:p>
                      <a:pPr>
                        <a:lnSpc>
                          <a:spcPct val="115000"/>
                        </a:lnSpc>
                        <a:spcAft>
                          <a:spcPts val="0"/>
                        </a:spcAft>
                      </a:pPr>
                      <a:r>
                        <a:rPr lang="en-ZA" sz="1100" b="1" u="none" strike="noStrike" dirty="0">
                          <a:solidFill>
                            <a:srgbClr val="000000"/>
                          </a:solidFill>
                          <a:effectLst/>
                          <a:latin typeface="Arial Narrow" panose="020B0606020202030204" pitchFamily="34" charset="0"/>
                          <a:ea typeface="Times New Roman" panose="02020603050405020304" pitchFamily="18" charset="0"/>
                        </a:rPr>
                        <a:t> </a:t>
                      </a:r>
                      <a:endParaRPr lang="en-ZA" sz="1100" dirty="0">
                        <a:solidFill>
                          <a:srgbClr val="000000"/>
                        </a:solidFill>
                        <a:effectLst/>
                        <a:latin typeface="Arial Narrow" panose="020B0606020202030204" pitchFamily="34" charset="0"/>
                        <a:ea typeface="Calibri" panose="020F0502020204030204" pitchFamily="34" charset="0"/>
                      </a:endParaRPr>
                    </a:p>
                  </a:txBody>
                  <a:tcPr marL="68580" marR="68580" marT="0" marB="0"/>
                </a:tc>
                <a:tc>
                  <a:txBody>
                    <a:bodyPr/>
                    <a:lstStyle/>
                    <a:p>
                      <a:pPr marL="342900" lvl="0" indent="-342900" algn="just">
                        <a:lnSpc>
                          <a:spcPct val="115000"/>
                        </a:lnSpc>
                        <a:spcAft>
                          <a:spcPts val="0"/>
                        </a:spcAft>
                        <a:buFont typeface="Symbol" panose="05050102010706020507" pitchFamily="18" charset="2"/>
                        <a:buChar char=""/>
                      </a:pPr>
                      <a:r>
                        <a:rPr lang="en-ZA" sz="1100" dirty="0">
                          <a:solidFill>
                            <a:srgbClr val="000000"/>
                          </a:solidFill>
                          <a:effectLst/>
                          <a:latin typeface="Arial Narrow" panose="020B0606020202030204" pitchFamily="34" charset="0"/>
                          <a:ea typeface="Times New Roman" panose="02020603050405020304" pitchFamily="18" charset="0"/>
                        </a:rPr>
                        <a:t>168 newly built houses handed over to military veterans </a:t>
                      </a:r>
                      <a:r>
                        <a:rPr lang="en-ZA" sz="1100" dirty="0">
                          <a:solidFill>
                            <a:srgbClr val="000000"/>
                          </a:solidFill>
                          <a:effectLst/>
                          <a:latin typeface="Arial Narrow" panose="020B0606020202030204" pitchFamily="34" charset="0"/>
                          <a:ea typeface="Calibri" panose="020F0502020204030204" pitchFamily="34" charset="0"/>
                        </a:rPr>
                        <a:t>(five in Free State; 38 in Northern Cape; 19 in North West; 15 in Limpopo; six in Eastern cape; 48 in Gauteng,   one in KwaZulu-Natal and 36 in Mpumalanga). </a:t>
                      </a:r>
                      <a:r>
                        <a:rPr lang="en-ZA" sz="1100" dirty="0">
                          <a:solidFill>
                            <a:srgbClr val="000000"/>
                          </a:solidFill>
                          <a:effectLst/>
                          <a:latin typeface="Arial Narrow" panose="020B0606020202030204" pitchFamily="34" charset="0"/>
                          <a:ea typeface="Times New Roman" panose="02020603050405020304" pitchFamily="18" charset="0"/>
                        </a:rPr>
                        <a:t> </a:t>
                      </a:r>
                      <a:endParaRPr lang="en-ZA" sz="1100" dirty="0">
                        <a:solidFill>
                          <a:srgbClr val="000000"/>
                        </a:solidFill>
                        <a:effectLst/>
                        <a:latin typeface="Arial Narrow" panose="020B0606020202030204" pitchFamily="34" charset="0"/>
                        <a:ea typeface="Calibri" panose="020F0502020204030204" pitchFamily="34" charset="0"/>
                      </a:endParaRPr>
                    </a:p>
                    <a:p>
                      <a:pPr marL="342900" lvl="0" indent="-342900" algn="just">
                        <a:lnSpc>
                          <a:spcPct val="115000"/>
                        </a:lnSpc>
                        <a:spcAft>
                          <a:spcPts val="0"/>
                        </a:spcAft>
                        <a:buFont typeface="Symbol" panose="05050102010706020507" pitchFamily="18" charset="2"/>
                        <a:buChar char=""/>
                      </a:pPr>
                      <a:r>
                        <a:rPr lang="en-ZA" sz="1100" dirty="0">
                          <a:solidFill>
                            <a:srgbClr val="000000"/>
                          </a:solidFill>
                          <a:effectLst/>
                          <a:latin typeface="Arial Narrow" panose="020B0606020202030204" pitchFamily="34" charset="0"/>
                          <a:ea typeface="Times New Roman" panose="02020603050405020304" pitchFamily="18" charset="0"/>
                        </a:rPr>
                        <a:t>104 distressed owners of mortgaged houses rescued. </a:t>
                      </a:r>
                      <a:endParaRPr lang="en-ZA" sz="1100" dirty="0">
                        <a:solidFill>
                          <a:srgbClr val="000000"/>
                        </a:solidFill>
                        <a:effectLst/>
                        <a:latin typeface="Arial Narrow" panose="020B0606020202030204" pitchFamily="34" charset="0"/>
                        <a:ea typeface="Calibri" panose="020F0502020204030204" pitchFamily="34" charset="0"/>
                      </a:endParaRPr>
                    </a:p>
                  </a:txBody>
                  <a:tcPr marL="68580" marR="68580" marT="0" marB="0"/>
                </a:tc>
              </a:tr>
              <a:tr h="425832">
                <a:tc>
                  <a:txBody>
                    <a:bodyPr/>
                    <a:lstStyle/>
                    <a:p>
                      <a:pPr algn="just">
                        <a:lnSpc>
                          <a:spcPct val="115000"/>
                        </a:lnSpc>
                        <a:spcAft>
                          <a:spcPts val="0"/>
                        </a:spcAft>
                      </a:pPr>
                      <a:r>
                        <a:rPr lang="en-ZA" sz="1100">
                          <a:solidFill>
                            <a:srgbClr val="000000"/>
                          </a:solidFill>
                          <a:effectLst/>
                          <a:latin typeface="Arial Narrow" panose="020B0606020202030204" pitchFamily="34" charset="0"/>
                          <a:ea typeface="Times New Roman" panose="02020603050405020304" pitchFamily="18" charset="0"/>
                        </a:rPr>
                        <a:t>Subsidisation or provision of burial support and compensation</a:t>
                      </a:r>
                      <a:endParaRPr lang="en-ZA" sz="1100">
                        <a:solidFill>
                          <a:srgbClr val="000000"/>
                        </a:solidFill>
                        <a:effectLst/>
                        <a:latin typeface="Arial Narrow" panose="020B0606020202030204" pitchFamily="34" charset="0"/>
                        <a:ea typeface="Calibri" panose="020F0502020204030204" pitchFamily="34" charset="0"/>
                      </a:endParaRPr>
                    </a:p>
                  </a:txBody>
                  <a:tcPr marL="68580" marR="68580" marT="0" marB="0"/>
                </a:tc>
                <a:tc>
                  <a:txBody>
                    <a:bodyPr/>
                    <a:lstStyle/>
                    <a:p>
                      <a:pPr marL="342900" lvl="0" indent="-342900" algn="just">
                        <a:lnSpc>
                          <a:spcPct val="115000"/>
                        </a:lnSpc>
                        <a:spcAft>
                          <a:spcPts val="0"/>
                        </a:spcAft>
                        <a:buFont typeface="Symbol" panose="05050102010706020507" pitchFamily="18" charset="2"/>
                        <a:buChar char=""/>
                      </a:pPr>
                      <a:r>
                        <a:rPr lang="en-ZA" sz="1100" dirty="0">
                          <a:solidFill>
                            <a:srgbClr val="000000"/>
                          </a:solidFill>
                          <a:effectLst/>
                          <a:latin typeface="Arial Narrow" panose="020B0606020202030204" pitchFamily="34" charset="0"/>
                          <a:ea typeface="MS Mincho" panose="02020609040205080304" pitchFamily="49" charset="-128"/>
                        </a:rPr>
                        <a:t>Burial support funding provided to 460 military veterans` families.</a:t>
                      </a:r>
                      <a:endParaRPr lang="en-ZA" sz="1100" dirty="0">
                        <a:solidFill>
                          <a:srgbClr val="000000"/>
                        </a:solidFill>
                        <a:effectLst/>
                        <a:latin typeface="Arial Narrow" panose="020B0606020202030204" pitchFamily="34" charset="0"/>
                        <a:ea typeface="Calibri" panose="020F0502020204030204" pitchFamily="34" charset="0"/>
                      </a:endParaRPr>
                    </a:p>
                    <a:p>
                      <a:pPr marL="342900" lvl="0" indent="-342900" algn="just">
                        <a:lnSpc>
                          <a:spcPct val="115000"/>
                        </a:lnSpc>
                        <a:spcAft>
                          <a:spcPts val="0"/>
                        </a:spcAft>
                        <a:buFont typeface="Symbol" panose="05050102010706020507" pitchFamily="18" charset="2"/>
                        <a:buChar char=""/>
                      </a:pPr>
                      <a:r>
                        <a:rPr lang="en-US" sz="1100" dirty="0">
                          <a:solidFill>
                            <a:srgbClr val="000000"/>
                          </a:solidFill>
                          <a:effectLst/>
                          <a:latin typeface="Arial Narrow" panose="020B0606020202030204" pitchFamily="34" charset="0"/>
                          <a:ea typeface="Calibri" panose="020F0502020204030204" pitchFamily="34" charset="0"/>
                        </a:rPr>
                        <a:t>To date, 105 military veterans provided with a once-off compensation benefit. </a:t>
                      </a:r>
                      <a:endParaRPr lang="en-ZA" sz="1100" dirty="0">
                        <a:solidFill>
                          <a:srgbClr val="000000"/>
                        </a:solidFill>
                        <a:effectLst/>
                        <a:latin typeface="Arial Narrow" panose="020B0606020202030204" pitchFamily="34" charset="0"/>
                        <a:ea typeface="Calibri" panose="020F0502020204030204" pitchFamily="34" charset="0"/>
                      </a:endParaRPr>
                    </a:p>
                  </a:txBody>
                  <a:tcPr marL="68580" marR="68580" marT="0" marB="0"/>
                </a:tc>
              </a:tr>
            </a:tbl>
          </a:graphicData>
        </a:graphic>
      </p:graphicFrame>
      <p:sp>
        <p:nvSpPr>
          <p:cNvPr id="2" name="Slide Number Placeholder 1"/>
          <p:cNvSpPr>
            <a:spLocks noGrp="1"/>
          </p:cNvSpPr>
          <p:nvPr>
            <p:ph type="sldNum" sz="quarter" idx="12"/>
          </p:nvPr>
        </p:nvSpPr>
        <p:spPr>
          <a:xfrm>
            <a:off x="8388635" y="6492875"/>
            <a:ext cx="512638" cy="365125"/>
          </a:xfrm>
        </p:spPr>
        <p:txBody>
          <a:bodyPr/>
          <a:lstStyle/>
          <a:p>
            <a:fld id="{7CDEE3CD-9AE7-E148-8D38-A96A94875DA4}" type="slidenum">
              <a:rPr lang="en-US" sz="1100" smtClean="0">
                <a:solidFill>
                  <a:schemeClr val="tx1"/>
                </a:solidFill>
              </a:rPr>
              <a:t>11</a:t>
            </a:fld>
            <a:endParaRPr lang="en-US" sz="1100" dirty="0">
              <a:solidFill>
                <a:schemeClr val="tx1"/>
              </a:solidFill>
            </a:endParaRPr>
          </a:p>
        </p:txBody>
      </p:sp>
      <p:pic>
        <p:nvPicPr>
          <p:cNvPr id="12" name="Picture 11" descr="head.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6982" y="0"/>
            <a:ext cx="1634837" cy="644818"/>
          </a:xfrm>
          <a:prstGeom prst="rect">
            <a:avLst/>
          </a:prstGeom>
        </p:spPr>
      </p:pic>
      <p:sp>
        <p:nvSpPr>
          <p:cNvPr id="8" name="Rectangle 7"/>
          <p:cNvSpPr/>
          <p:nvPr/>
        </p:nvSpPr>
        <p:spPr>
          <a:xfrm>
            <a:off x="2573332" y="175790"/>
            <a:ext cx="4546151" cy="646331"/>
          </a:xfrm>
          <a:prstGeom prst="rect">
            <a:avLst/>
          </a:prstGeom>
        </p:spPr>
        <p:txBody>
          <a:bodyPr wrap="square">
            <a:spAutoFit/>
          </a:bodyPr>
          <a:lstStyle/>
          <a:p>
            <a:pPr algn="ctr"/>
            <a:r>
              <a:rPr lang="en-ZA" altLang="en-US" b="1" dirty="0">
                <a:solidFill>
                  <a:srgbClr val="008000"/>
                </a:solidFill>
                <a:latin typeface="Arial" panose="020B0604020202020204" pitchFamily="34" charset="0"/>
                <a:ea typeface="+mj-ea"/>
                <a:cs typeface="Arial" panose="020B0604020202020204" pitchFamily="34" charset="0"/>
              </a:rPr>
              <a:t>CONTRIBUTION TO THE EXECUTIVE AUTHORITY’S PRIORITIES (1)</a:t>
            </a:r>
            <a:endParaRPr lang="en-ZA" b="1" dirty="0">
              <a:solidFill>
                <a:srgbClr val="008000"/>
              </a:solidFill>
              <a:latin typeface="Arial" panose="020B0604020202020204" pitchFamily="34" charset="0"/>
              <a:ea typeface="+mj-ea"/>
              <a:cs typeface="Arial" panose="020B0604020202020204" pitchFamily="34" charset="0"/>
            </a:endParaRPr>
          </a:p>
        </p:txBody>
      </p:sp>
      <p:pic>
        <p:nvPicPr>
          <p:cNvPr id="6" name="Picture 5" descr="show bar.jpg"/>
          <p:cNvPicPr>
            <a:picLocks noChangeAspect="1"/>
          </p:cNvPicPr>
          <p:nvPr/>
        </p:nvPicPr>
        <p:blipFill rotWithShape="1">
          <a:blip r:embed="rId3">
            <a:extLst>
              <a:ext uri="{28A0092B-C50C-407E-A947-70E740481C1C}">
                <a14:useLocalDpi xmlns:a14="http://schemas.microsoft.com/office/drawing/2010/main" val="0"/>
              </a:ext>
            </a:extLst>
          </a:blip>
          <a:srcRect l="92218"/>
          <a:stretch/>
        </p:blipFill>
        <p:spPr>
          <a:xfrm>
            <a:off x="8328944" y="24618"/>
            <a:ext cx="815056" cy="620200"/>
          </a:xfrm>
          <a:prstGeom prst="rect">
            <a:avLst/>
          </a:prstGeom>
        </p:spPr>
      </p:pic>
    </p:spTree>
    <p:extLst>
      <p:ext uri="{BB962C8B-B14F-4D97-AF65-F5344CB8AC3E}">
        <p14:creationId xmlns:p14="http://schemas.microsoft.com/office/powerpoint/2010/main" val="1914853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601106535"/>
              </p:ext>
            </p:extLst>
          </p:nvPr>
        </p:nvGraphicFramePr>
        <p:xfrm>
          <a:off x="48672" y="707886"/>
          <a:ext cx="8984814" cy="5698604"/>
        </p:xfrm>
        <a:graphic>
          <a:graphicData uri="http://schemas.openxmlformats.org/drawingml/2006/table">
            <a:tbl>
              <a:tblPr firstRow="1" bandRow="1">
                <a:tableStyleId>{16D9F66E-5EB9-4882-86FB-DCBF35E3C3E4}</a:tableStyleId>
              </a:tblPr>
              <a:tblGrid>
                <a:gridCol w="1793776"/>
                <a:gridCol w="7191038"/>
              </a:tblGrid>
              <a:tr h="589511">
                <a:tc>
                  <a:txBody>
                    <a:bodyPr/>
                    <a:lstStyle/>
                    <a:p>
                      <a:pPr marL="0" algn="l" defTabSz="457200" rtl="0" eaLnBrk="1" latinLnBrk="0" hangingPunct="1">
                        <a:lnSpc>
                          <a:spcPct val="115000"/>
                        </a:lnSpc>
                        <a:spcAft>
                          <a:spcPts val="0"/>
                        </a:spcAft>
                      </a:pPr>
                      <a:r>
                        <a:rPr lang="en-ZA" sz="1100" kern="1200" dirty="0">
                          <a:effectLst/>
                          <a:latin typeface="Arial Narrow" panose="020B0606020202030204" pitchFamily="34" charset="0"/>
                          <a:cs typeface="Arial" panose="020B0604020202020204" pitchFamily="34" charset="0"/>
                        </a:rPr>
                        <a:t>DMV Contribution linked to Executive Authority’s Priorities </a:t>
                      </a:r>
                      <a:endParaRPr lang="en-ZA" sz="1100" b="1" kern="1200" dirty="0">
                        <a:solidFill>
                          <a:schemeClr val="tx1"/>
                        </a:solidFill>
                        <a:effectLst/>
                        <a:latin typeface="Arial Narrow" panose="020B0606020202030204" pitchFamily="34" charset="0"/>
                        <a:ea typeface="Calibri"/>
                        <a:cs typeface="Arial" panose="020B0604020202020204" pitchFamily="34" charset="0"/>
                      </a:endParaRPr>
                    </a:p>
                  </a:txBody>
                  <a:tcPr marL="53184" marR="53184" marT="0" marB="0"/>
                </a:tc>
                <a:tc>
                  <a:txBody>
                    <a:bodyPr/>
                    <a:lstStyle/>
                    <a:p>
                      <a:pPr algn="l">
                        <a:lnSpc>
                          <a:spcPct val="115000"/>
                        </a:lnSpc>
                        <a:spcAft>
                          <a:spcPts val="0"/>
                        </a:spcAft>
                      </a:pPr>
                      <a:r>
                        <a:rPr lang="en-ZA" sz="1100" dirty="0" smtClean="0">
                          <a:solidFill>
                            <a:schemeClr val="tx1"/>
                          </a:solidFill>
                          <a:effectLst/>
                          <a:latin typeface="Arial Narrow" panose="020B0606020202030204" pitchFamily="34" charset="0"/>
                          <a:ea typeface="Calibri"/>
                          <a:cs typeface="Arial" panose="020B0604020202020204" pitchFamily="34" charset="0"/>
                        </a:rPr>
                        <a:t>Progress</a:t>
                      </a:r>
                      <a:r>
                        <a:rPr lang="en-ZA" sz="1100" baseline="0" dirty="0" smtClean="0">
                          <a:solidFill>
                            <a:schemeClr val="tx1"/>
                          </a:solidFill>
                          <a:effectLst/>
                          <a:latin typeface="Arial Narrow" panose="020B0606020202030204" pitchFamily="34" charset="0"/>
                          <a:ea typeface="Calibri"/>
                          <a:cs typeface="Arial" panose="020B0604020202020204" pitchFamily="34" charset="0"/>
                        </a:rPr>
                        <a:t> at 31 March 2017</a:t>
                      </a:r>
                      <a:endParaRPr lang="en-ZA" sz="1100" dirty="0">
                        <a:solidFill>
                          <a:schemeClr val="tx1"/>
                        </a:solidFill>
                        <a:effectLst/>
                        <a:latin typeface="Arial Narrow" panose="020B0606020202030204" pitchFamily="34" charset="0"/>
                        <a:ea typeface="Calibri"/>
                        <a:cs typeface="Arial" panose="020B0604020202020204" pitchFamily="34" charset="0"/>
                      </a:endParaRPr>
                    </a:p>
                  </a:txBody>
                  <a:tcPr/>
                </a:tc>
              </a:tr>
              <a:tr h="982518">
                <a:tc>
                  <a:txBody>
                    <a:bodyPr/>
                    <a:lstStyle/>
                    <a:p>
                      <a:pPr>
                        <a:lnSpc>
                          <a:spcPct val="115000"/>
                        </a:lnSpc>
                        <a:spcAft>
                          <a:spcPts val="0"/>
                        </a:spcAft>
                      </a:pPr>
                      <a:r>
                        <a:rPr lang="en-ZA" sz="1100" b="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Priority 5: </a:t>
                      </a:r>
                      <a:r>
                        <a:rPr lang="en-ZA" sz="11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Promote empowerment programmes for and of military veterans</a:t>
                      </a:r>
                      <a:endParaRPr lang="en-ZA" sz="110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marL="146685" indent="-146685" algn="just">
                        <a:lnSpc>
                          <a:spcPct val="115000"/>
                        </a:lnSpc>
                        <a:spcAft>
                          <a:spcPts val="0"/>
                        </a:spcAft>
                      </a:pPr>
                      <a:r>
                        <a:rPr lang="en-ZA" sz="1100" u="none" strike="noStrike">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10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marL="160020" indent="-160020" algn="just">
                        <a:lnSpc>
                          <a:spcPct val="115000"/>
                        </a:lnSpc>
                        <a:spcAft>
                          <a:spcPts val="0"/>
                        </a:spcAft>
                      </a:pPr>
                      <a:r>
                        <a:rPr lang="en-ZA" sz="1100" u="none" strike="noStrike">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10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a:lnSpc>
                          <a:spcPct val="115000"/>
                        </a:lnSpc>
                        <a:spcAft>
                          <a:spcPts val="0"/>
                        </a:spcAft>
                        <a:buFont typeface="Symbol" panose="05050102010706020507" pitchFamily="18" charset="2"/>
                        <a:buChar char=""/>
                      </a:pP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 military veterans provided with general advice on business support and development.</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Symbol" panose="05050102010706020507" pitchFamily="18" charset="2"/>
                        <a:buChar char=""/>
                      </a:pP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22 letters of support issued for military veteran-run businesses seeking support from other state organs, submitting tender bids and striving for joint ventures with private business entities.</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Symbol" panose="05050102010706020507" pitchFamily="18" charset="2"/>
                        <a:buChar char=""/>
                      </a:pP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132 military veteran company owners for 2016/17.</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r>
              <a:tr h="982518">
                <a:tc>
                  <a:txBody>
                    <a:bodyPr/>
                    <a:lstStyle/>
                    <a:p>
                      <a:pPr>
                        <a:lnSpc>
                          <a:spcPct val="115000"/>
                        </a:lnSpc>
                        <a:spcAft>
                          <a:spcPts val="0"/>
                        </a:spcAft>
                      </a:pP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Empowerment of military veterans to enhance their contribution to reconciliation and nation building</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a:lnSpc>
                          <a:spcPct val="115000"/>
                        </a:lnSpc>
                        <a:spcAft>
                          <a:spcPts val="0"/>
                        </a:spcAft>
                        <a:buFont typeface="Symbol" panose="05050102010706020507" pitchFamily="18" charset="2"/>
                        <a:buChar char=""/>
                      </a:pP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National Heritage Council (NHC) and DMV stakeholder engagement meeting focused on collaboration on military veteran’s projects that seek to honour and memorialise the role of military veterans in the attainment of freedom.</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r>
              <a:tr h="1179021">
                <a:tc>
                  <a:txBody>
                    <a:bodyPr/>
                    <a:lstStyle/>
                    <a:p>
                      <a:pPr>
                        <a:lnSpc>
                          <a:spcPct val="115000"/>
                        </a:lnSpc>
                        <a:spcAft>
                          <a:spcPts val="0"/>
                        </a:spcAft>
                      </a:pPr>
                      <a:r>
                        <a:rPr lang="en-ZA" sz="1100" b="1" u="sng"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Priority 6:</a:t>
                      </a:r>
                      <a: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Promotion, memorialisation and honouring of military veterans' heritage </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marL="146685" indent="-146685" algn="just">
                        <a:lnSpc>
                          <a:spcPct val="115000"/>
                        </a:lnSpc>
                        <a:spcAft>
                          <a:spcPts val="0"/>
                        </a:spcAft>
                      </a:pPr>
                      <a:r>
                        <a:rPr lang="en-ZA" sz="1100" u="none" strike="noStrike"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lvl="0" indent="-342900" algn="just">
                        <a:lnSpc>
                          <a:spcPct val="115000"/>
                        </a:lnSpc>
                        <a:spcAft>
                          <a:spcPts val="0"/>
                        </a:spcAft>
                        <a:buFont typeface="Symbol" panose="05050102010706020507" pitchFamily="18" charset="2"/>
                        <a:buChar char=""/>
                      </a:pP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Heritage and Memorialisation Centre, incorporating a conference centre, opened at the Castle of Good Hope by the Minister of Defence and Military Veterans.</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Symbol" panose="05050102010706020507" pitchFamily="18" charset="2"/>
                        <a:buChar char=""/>
                      </a:pP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 APLA or POQO struggle veterans hanged in 1964 by the apartheid government exhumed and reburied.</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Symbol" panose="05050102010706020507" pitchFamily="18" charset="2"/>
                        <a:buChar char=""/>
                      </a:pP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Centenary of 1 917 sinking of SS </a:t>
                      </a:r>
                      <a:r>
                        <a:rPr lang="en-ZA" sz="11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Mendi</a:t>
                      </a: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troopship commemorated.</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Symbol" panose="05050102010706020507" pitchFamily="18" charset="2"/>
                        <a:buChar char=""/>
                      </a:pP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Members of the South African Native Labour Corp buried in </a:t>
                      </a:r>
                      <a:r>
                        <a:rPr lang="en-ZA" sz="11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Arques</a:t>
                      </a: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–la–</a:t>
                      </a:r>
                      <a:r>
                        <a:rPr lang="en-ZA" sz="11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Battalle</a:t>
                      </a: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in France honoured.</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Symbol" panose="05050102010706020507" pitchFamily="18" charset="2"/>
                        <a:buChar char=""/>
                      </a:pP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Those who fell in the Battle of </a:t>
                      </a:r>
                      <a:r>
                        <a:rPr lang="en-ZA" sz="11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Delville</a:t>
                      </a: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Wood honoured.</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r>
              <a:tr h="982518">
                <a:tc>
                  <a:txBody>
                    <a:bodyPr/>
                    <a:lstStyle/>
                    <a:p>
                      <a:pPr algn="just">
                        <a:lnSpc>
                          <a:spcPct val="115000"/>
                        </a:lnSpc>
                        <a:spcAft>
                          <a:spcPts val="0"/>
                        </a:spcAft>
                      </a:pPr>
                      <a:r>
                        <a:rPr lang="en-ZA" sz="1100" b="1" u="sng">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Priority 7:</a:t>
                      </a:r>
                      <a:r>
                        <a:rPr lang="en-ZA" sz="11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Maintain the credibility and security of the national military veteran database</a:t>
                      </a:r>
                      <a:endParaRPr lang="en-ZA" sz="110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100" b="1" u="none" strike="noStrike">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10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50000"/>
                        </a:lnSpc>
                        <a:spcAft>
                          <a:spcPts val="0"/>
                        </a:spcAft>
                      </a:pP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Registration halted and DDSI consulted to assists with a comprehensive diagnosis of the database, revamp of  the SOP, establishment of  verification processes, and verification of the database against databases such as those of the Department of Home Affairs and DoD.</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r>
              <a:tr h="982518">
                <a:tc>
                  <a:txBody>
                    <a:bodyPr/>
                    <a:lstStyle/>
                    <a:p>
                      <a:pPr algn="just">
                        <a:lnSpc>
                          <a:spcPct val="115000"/>
                        </a:lnSpc>
                        <a:spcAft>
                          <a:spcPts val="0"/>
                        </a:spcAft>
                      </a:pPr>
                      <a:r>
                        <a:rPr lang="en-ZA" sz="11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Priority 8: </a:t>
                      </a: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Implementation of a high-impact communication and marketing strategy and plan</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algn="just">
                        <a:lnSpc>
                          <a:spcPct val="115000"/>
                        </a:lnSpc>
                        <a:spcAft>
                          <a:spcPts val="0"/>
                        </a:spcAft>
                      </a:pP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50000"/>
                        </a:lnSpc>
                        <a:spcAft>
                          <a:spcPts val="0"/>
                        </a:spcAft>
                      </a:pPr>
                      <a:r>
                        <a:rPr lang="en-ZA" sz="11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Achievements made in the following areas during the year: Events management, stakeholder engagement, media campaigns and statements, website maintenance, promotion of DMV programmes through social media and media relations. Graphic design and internal communication took place.</a:t>
                      </a:r>
                      <a:endParaRPr lang="en-ZA" sz="11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2" name="Slide Number Placeholder 1"/>
          <p:cNvSpPr>
            <a:spLocks noGrp="1"/>
          </p:cNvSpPr>
          <p:nvPr>
            <p:ph type="sldNum" sz="quarter" idx="12"/>
          </p:nvPr>
        </p:nvSpPr>
        <p:spPr>
          <a:xfrm>
            <a:off x="8472177" y="6406488"/>
            <a:ext cx="512638" cy="365125"/>
          </a:xfrm>
        </p:spPr>
        <p:txBody>
          <a:bodyPr/>
          <a:lstStyle/>
          <a:p>
            <a:fld id="{7CDEE3CD-9AE7-E148-8D38-A96A94875DA4}" type="slidenum">
              <a:rPr lang="en-US" sz="1100" smtClean="0">
                <a:solidFill>
                  <a:schemeClr val="tx1"/>
                </a:solidFill>
              </a:rPr>
              <a:t>12</a:t>
            </a:fld>
            <a:endParaRPr lang="en-US" sz="1100" dirty="0">
              <a:solidFill>
                <a:schemeClr val="tx1"/>
              </a:solidFill>
            </a:endParaRPr>
          </a:p>
        </p:txBody>
      </p:sp>
      <p:sp>
        <p:nvSpPr>
          <p:cNvPr id="8" name="Rectangle 7"/>
          <p:cNvSpPr/>
          <p:nvPr/>
        </p:nvSpPr>
        <p:spPr>
          <a:xfrm>
            <a:off x="1821550" y="0"/>
            <a:ext cx="5765320" cy="646331"/>
          </a:xfrm>
          <a:prstGeom prst="rect">
            <a:avLst/>
          </a:prstGeom>
        </p:spPr>
        <p:txBody>
          <a:bodyPr wrap="square">
            <a:spAutoFit/>
          </a:bodyPr>
          <a:lstStyle/>
          <a:p>
            <a:pPr algn="ctr"/>
            <a:r>
              <a:rPr lang="en-ZA" altLang="en-US" b="1" dirty="0">
                <a:solidFill>
                  <a:srgbClr val="008000"/>
                </a:solidFill>
                <a:latin typeface="Arial" panose="020B0604020202020204" pitchFamily="34" charset="0"/>
                <a:ea typeface="+mj-ea"/>
                <a:cs typeface="Arial" panose="020B0604020202020204" pitchFamily="34" charset="0"/>
              </a:rPr>
              <a:t>DMV CONTRIBUTION TO EXECUTIVE AUTHORITY’S PRIORITIES (2)</a:t>
            </a:r>
            <a:endParaRPr lang="en-ZA" b="1" dirty="0">
              <a:solidFill>
                <a:srgbClr val="008000"/>
              </a:solidFill>
              <a:latin typeface="Arial" panose="020B0604020202020204" pitchFamily="34" charset="0"/>
              <a:ea typeface="+mj-ea"/>
              <a:cs typeface="Arial" panose="020B0604020202020204" pitchFamily="34" charset="0"/>
            </a:endParaRPr>
          </a:p>
        </p:txBody>
      </p:sp>
      <p:pic>
        <p:nvPicPr>
          <p:cNvPr id="12" name="Picture 11" descr="head.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29944" y="24347"/>
            <a:ext cx="1475016" cy="523136"/>
          </a:xfrm>
          <a:prstGeom prst="rect">
            <a:avLst/>
          </a:prstGeom>
        </p:spPr>
      </p:pic>
      <p:pic>
        <p:nvPicPr>
          <p:cNvPr id="6" name="Picture 5" descr="show bar.jpg"/>
          <p:cNvPicPr>
            <a:picLocks noChangeAspect="1"/>
          </p:cNvPicPr>
          <p:nvPr/>
        </p:nvPicPr>
        <p:blipFill rotWithShape="1">
          <a:blip r:embed="rId3">
            <a:extLst>
              <a:ext uri="{28A0092B-C50C-407E-A947-70E740481C1C}">
                <a14:useLocalDpi xmlns:a14="http://schemas.microsoft.com/office/drawing/2010/main" val="0"/>
              </a:ext>
            </a:extLst>
          </a:blip>
          <a:srcRect l="92218"/>
          <a:stretch/>
        </p:blipFill>
        <p:spPr>
          <a:xfrm>
            <a:off x="8320968" y="26131"/>
            <a:ext cx="815056" cy="620200"/>
          </a:xfrm>
          <a:prstGeom prst="rect">
            <a:avLst/>
          </a:prstGeom>
        </p:spPr>
      </p:pic>
    </p:spTree>
    <p:extLst>
      <p:ext uri="{BB962C8B-B14F-4D97-AF65-F5344CB8AC3E}">
        <p14:creationId xmlns:p14="http://schemas.microsoft.com/office/powerpoint/2010/main" val="447691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7686" y="1449850"/>
            <a:ext cx="8169965" cy="1384995"/>
          </a:xfrm>
          <a:prstGeom prst="rect">
            <a:avLst/>
          </a:prstGeom>
        </p:spPr>
        <p:txBody>
          <a:bodyPr wrap="square">
            <a:spAutoFit/>
          </a:bodyPr>
          <a:lstStyle/>
          <a:p>
            <a:pPr algn="ctr"/>
            <a:r>
              <a:rPr lang="en-ZA" altLang="en-US" sz="2800" b="1" dirty="0">
                <a:solidFill>
                  <a:srgbClr val="00B050"/>
                </a:solidFill>
                <a:latin typeface="Arial" panose="020B0604020202020204" pitchFamily="34" charset="0"/>
                <a:cs typeface="Arial" panose="020B0604020202020204" pitchFamily="34" charset="0"/>
              </a:rPr>
              <a:t>PERFORMANCE AGAINST SET </a:t>
            </a:r>
            <a:r>
              <a:rPr lang="en-ZA" altLang="en-US" sz="2800" b="1" dirty="0" smtClean="0">
                <a:solidFill>
                  <a:srgbClr val="00B050"/>
                </a:solidFill>
                <a:latin typeface="Arial" panose="020B0604020202020204" pitchFamily="34" charset="0"/>
                <a:cs typeface="Arial" panose="020B0604020202020204" pitchFamily="34" charset="0"/>
              </a:rPr>
              <a:t>TARGETS AS PER THE </a:t>
            </a:r>
            <a:r>
              <a:rPr lang="en-ZA" altLang="en-US" sz="2800" b="1" dirty="0">
                <a:solidFill>
                  <a:srgbClr val="00B050"/>
                </a:solidFill>
                <a:latin typeface="Arial" panose="020B0604020202020204" pitchFamily="34" charset="0"/>
                <a:cs typeface="Arial" panose="020B0604020202020204" pitchFamily="34" charset="0"/>
              </a:rPr>
              <a:t>ANNUAL PERFORMANCE PLAN (APP) </a:t>
            </a:r>
            <a:r>
              <a:rPr lang="en-ZA" altLang="en-US" sz="2800" b="1" dirty="0" smtClean="0">
                <a:solidFill>
                  <a:srgbClr val="00B050"/>
                </a:solidFill>
                <a:latin typeface="Arial" panose="020B0604020202020204" pitchFamily="34" charset="0"/>
                <a:cs typeface="Arial" panose="020B0604020202020204" pitchFamily="34" charset="0"/>
              </a:rPr>
              <a:t>2016/17FY</a:t>
            </a:r>
            <a:r>
              <a:rPr lang="en-ZA" altLang="en-US" sz="2800" b="1" dirty="0" smtClean="0">
                <a:latin typeface="Arial" panose="020B0604020202020204" pitchFamily="34" charset="0"/>
                <a:cs typeface="Arial" panose="020B0604020202020204" pitchFamily="34" charset="0"/>
              </a:rPr>
              <a:t> </a:t>
            </a:r>
            <a:endParaRPr lang="en-ZA" altLang="en-US" sz="2800" b="1"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8473279" y="6401893"/>
            <a:ext cx="512638" cy="365125"/>
          </a:xfrm>
        </p:spPr>
        <p:txBody>
          <a:bodyPr/>
          <a:lstStyle/>
          <a:p>
            <a:fld id="{7CDEE3CD-9AE7-E148-8D38-A96A94875DA4}" type="slidenum">
              <a:rPr lang="en-US" sz="1050" b="1" smtClean="0">
                <a:solidFill>
                  <a:schemeClr val="tx1"/>
                </a:solidFill>
              </a:rPr>
              <a:t>13</a:t>
            </a:fld>
            <a:endParaRPr lang="en-US" sz="1050" b="1" dirty="0">
              <a:solidFill>
                <a:schemeClr val="tx1"/>
              </a:solidFill>
            </a:endParaRPr>
          </a:p>
        </p:txBody>
      </p:sp>
      <p:pic>
        <p:nvPicPr>
          <p:cNvPr id="12" name="Picture 11" descr="show bar.jpg"/>
          <p:cNvPicPr>
            <a:picLocks noChangeAspect="1"/>
          </p:cNvPicPr>
          <p:nvPr/>
        </p:nvPicPr>
        <p:blipFill rotWithShape="1">
          <a:blip r:embed="rId2">
            <a:extLst>
              <a:ext uri="{28A0092B-C50C-407E-A947-70E740481C1C}">
                <a14:useLocalDpi xmlns:a14="http://schemas.microsoft.com/office/drawing/2010/main" val="0"/>
              </a:ext>
            </a:extLst>
          </a:blip>
          <a:srcRect l="92218"/>
          <a:stretch/>
        </p:blipFill>
        <p:spPr>
          <a:xfrm>
            <a:off x="8328944" y="11903"/>
            <a:ext cx="815056" cy="620200"/>
          </a:xfrm>
          <a:prstGeom prst="rect">
            <a:avLst/>
          </a:prstGeom>
        </p:spPr>
      </p:pic>
      <p:pic>
        <p:nvPicPr>
          <p:cNvPr id="15" name="Picture 14" descr="head.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1903"/>
            <a:ext cx="2104573" cy="739702"/>
          </a:xfrm>
          <a:prstGeom prst="rect">
            <a:avLst/>
          </a:prstGeom>
        </p:spPr>
      </p:pic>
    </p:spTree>
    <p:extLst>
      <p:ext uri="{BB962C8B-B14F-4D97-AF65-F5344CB8AC3E}">
        <p14:creationId xmlns:p14="http://schemas.microsoft.com/office/powerpoint/2010/main" val="1344661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8977" y="747878"/>
            <a:ext cx="7615940" cy="4899803"/>
          </a:xfrm>
          <a:prstGeom prst="rect">
            <a:avLst/>
          </a:prstGeom>
          <a:solidFill>
            <a:schemeClr val="bg1"/>
          </a:solidFill>
        </p:spPr>
        <p:txBody>
          <a:bodyPr wrap="square">
            <a:spAutoFit/>
          </a:bodyPr>
          <a:lstStyle/>
          <a:p>
            <a:pPr algn="ctr" defTabSz="914400" eaLnBrk="0" fontAlgn="base" hangingPunct="0">
              <a:spcBef>
                <a:spcPct val="20000"/>
              </a:spcBef>
              <a:spcAft>
                <a:spcPct val="0"/>
              </a:spcAft>
              <a:defRPr/>
            </a:pPr>
            <a:r>
              <a:rPr lang="en-ZA" altLang="en-US" sz="2000" b="1" kern="0" dirty="0" smtClean="0">
                <a:solidFill>
                  <a:srgbClr val="000000"/>
                </a:solidFill>
                <a:latin typeface="Century Gothic" panose="020B0502020202020204" pitchFamily="34" charset="0"/>
              </a:rPr>
              <a:t>         </a:t>
            </a:r>
            <a:r>
              <a:rPr lang="en-ZA" altLang="en-US" sz="2000" b="1" dirty="0" smtClean="0">
                <a:solidFill>
                  <a:srgbClr val="008000"/>
                </a:solidFill>
                <a:latin typeface="Arial"/>
                <a:ea typeface="+mj-ea"/>
                <a:cs typeface="Arial"/>
              </a:rPr>
              <a:t>DMV`S OVERALL PERFORMANCE OVERVIEW</a:t>
            </a:r>
          </a:p>
          <a:p>
            <a:pPr marL="342900" indent="-342900" algn="just" defTabSz="914400" eaLnBrk="0" fontAlgn="base" hangingPunct="0">
              <a:lnSpc>
                <a:spcPct val="150000"/>
              </a:lnSpc>
              <a:spcBef>
                <a:spcPct val="20000"/>
              </a:spcBef>
              <a:spcAft>
                <a:spcPct val="0"/>
              </a:spcAft>
              <a:buFont typeface="Wingdings" panose="05000000000000000000" pitchFamily="2" charset="2"/>
              <a:buChar char="q"/>
              <a:defRPr/>
            </a:pPr>
            <a:r>
              <a:rPr lang="en-ZA" altLang="en-US" sz="1500" kern="0" dirty="0" smtClean="0">
                <a:solidFill>
                  <a:srgbClr val="000000"/>
                </a:solidFill>
                <a:latin typeface="Arial" panose="020B0604020202020204" pitchFamily="34" charset="0"/>
                <a:cs typeface="Arial" panose="020B0604020202020204" pitchFamily="34" charset="0"/>
              </a:rPr>
              <a:t>The </a:t>
            </a:r>
            <a:r>
              <a:rPr lang="en-ZA" altLang="en-US" sz="1500" kern="0" dirty="0">
                <a:solidFill>
                  <a:srgbClr val="000000"/>
                </a:solidFill>
                <a:latin typeface="Arial" panose="020B0604020202020204" pitchFamily="34" charset="0"/>
                <a:cs typeface="Arial" panose="020B0604020202020204" pitchFamily="34" charset="0"/>
              </a:rPr>
              <a:t>Department committed </a:t>
            </a:r>
            <a:r>
              <a:rPr lang="en-ZA" altLang="en-US" sz="1500" kern="0" dirty="0" smtClean="0">
                <a:solidFill>
                  <a:srgbClr val="000000"/>
                </a:solidFill>
                <a:latin typeface="Arial" panose="020B0604020202020204" pitchFamily="34" charset="0"/>
                <a:cs typeface="Arial" panose="020B0604020202020204" pitchFamily="34" charset="0"/>
              </a:rPr>
              <a:t>itself to achieve 23 targeted performance indicators during the 2016/17FY. </a:t>
            </a:r>
            <a:endParaRPr lang="en-ZA" altLang="en-US" sz="1500" kern="0" dirty="0">
              <a:solidFill>
                <a:srgbClr val="000000"/>
              </a:solidFill>
              <a:latin typeface="Arial" panose="020B0604020202020204" pitchFamily="34" charset="0"/>
              <a:cs typeface="Arial" panose="020B0604020202020204" pitchFamily="34" charset="0"/>
            </a:endParaRPr>
          </a:p>
          <a:p>
            <a:pPr marL="342900" indent="-342900" algn="just" defTabSz="914400" eaLnBrk="0" fontAlgn="base" hangingPunct="0">
              <a:lnSpc>
                <a:spcPct val="150000"/>
              </a:lnSpc>
              <a:spcBef>
                <a:spcPct val="20000"/>
              </a:spcBef>
              <a:spcAft>
                <a:spcPct val="0"/>
              </a:spcAft>
              <a:buFont typeface="Wingdings" panose="05000000000000000000" pitchFamily="2" charset="2"/>
              <a:buChar char="q"/>
              <a:defRPr/>
            </a:pPr>
            <a:r>
              <a:rPr lang="en-ZA" altLang="en-US" sz="1500" kern="0" dirty="0">
                <a:solidFill>
                  <a:srgbClr val="000000"/>
                </a:solidFill>
                <a:latin typeface="Arial" panose="020B0604020202020204" pitchFamily="34" charset="0"/>
                <a:cs typeface="Arial" panose="020B0604020202020204" pitchFamily="34" charset="0"/>
              </a:rPr>
              <a:t>Of the </a:t>
            </a:r>
            <a:r>
              <a:rPr lang="en-ZA" altLang="en-US" sz="1500" kern="0" dirty="0" smtClean="0">
                <a:solidFill>
                  <a:srgbClr val="000000"/>
                </a:solidFill>
                <a:latin typeface="Arial" panose="020B0604020202020204" pitchFamily="34" charset="0"/>
                <a:cs typeface="Arial" panose="020B0604020202020204" pitchFamily="34" charset="0"/>
              </a:rPr>
              <a:t>23 </a:t>
            </a:r>
            <a:r>
              <a:rPr lang="en-ZA" altLang="en-US" sz="1500" kern="0" dirty="0">
                <a:solidFill>
                  <a:srgbClr val="000000"/>
                </a:solidFill>
                <a:latin typeface="Arial" panose="020B0604020202020204" pitchFamily="34" charset="0"/>
                <a:cs typeface="Arial" panose="020B0604020202020204" pitchFamily="34" charset="0"/>
              </a:rPr>
              <a:t>targeted performance </a:t>
            </a:r>
            <a:r>
              <a:rPr lang="en-ZA" altLang="en-US" sz="1500" kern="0" dirty="0" smtClean="0">
                <a:solidFill>
                  <a:srgbClr val="000000"/>
                </a:solidFill>
                <a:latin typeface="Arial" panose="020B0604020202020204" pitchFamily="34" charset="0"/>
                <a:cs typeface="Arial" panose="020B0604020202020204" pitchFamily="34" charset="0"/>
              </a:rPr>
              <a:t>indicators, 15 </a:t>
            </a:r>
            <a:r>
              <a:rPr lang="en-ZA" altLang="en-US" sz="1500" kern="0" dirty="0">
                <a:solidFill>
                  <a:srgbClr val="000000"/>
                </a:solidFill>
                <a:latin typeface="Arial" panose="020B0604020202020204" pitchFamily="34" charset="0"/>
                <a:cs typeface="Arial" panose="020B0604020202020204" pitchFamily="34" charset="0"/>
              </a:rPr>
              <a:t>targets were achieved which </a:t>
            </a:r>
            <a:r>
              <a:rPr lang="en-ZA" altLang="en-US" sz="1500" kern="0" dirty="0" smtClean="0">
                <a:solidFill>
                  <a:srgbClr val="000000"/>
                </a:solidFill>
                <a:latin typeface="Arial" panose="020B0604020202020204" pitchFamily="34" charset="0"/>
                <a:cs typeface="Arial" panose="020B0604020202020204" pitchFamily="34" charset="0"/>
              </a:rPr>
              <a:t>constitut</a:t>
            </a:r>
            <a:r>
              <a:rPr lang="en-ZA" altLang="en-US" sz="1500" kern="0" dirty="0" smtClean="0">
                <a:latin typeface="Arial" panose="020B0604020202020204" pitchFamily="34" charset="0"/>
                <a:cs typeface="Arial" panose="020B0604020202020204" pitchFamily="34" charset="0"/>
              </a:rPr>
              <a:t>ed </a:t>
            </a:r>
            <a:r>
              <a:rPr lang="en-ZA" altLang="en-US" sz="1500" kern="0" dirty="0">
                <a:solidFill>
                  <a:srgbClr val="000000"/>
                </a:solidFill>
                <a:latin typeface="Arial" panose="020B0604020202020204" pitchFamily="34" charset="0"/>
                <a:cs typeface="Arial" panose="020B0604020202020204" pitchFamily="34" charset="0"/>
              </a:rPr>
              <a:t>to </a:t>
            </a:r>
            <a:r>
              <a:rPr lang="en-ZA" altLang="en-US" sz="1500" kern="0" dirty="0" smtClean="0">
                <a:solidFill>
                  <a:srgbClr val="000000"/>
                </a:solidFill>
                <a:latin typeface="Arial" panose="020B0604020202020204" pitchFamily="34" charset="0"/>
                <a:cs typeface="Arial" panose="020B0604020202020204" pitchFamily="34" charset="0"/>
              </a:rPr>
              <a:t>65% </a:t>
            </a:r>
            <a:r>
              <a:rPr lang="en-ZA" altLang="en-US" sz="1500" kern="0" dirty="0">
                <a:solidFill>
                  <a:srgbClr val="000000"/>
                </a:solidFill>
                <a:latin typeface="Arial" panose="020B0604020202020204" pitchFamily="34" charset="0"/>
                <a:cs typeface="Arial" panose="020B0604020202020204" pitchFamily="34" charset="0"/>
              </a:rPr>
              <a:t>of the </a:t>
            </a:r>
            <a:r>
              <a:rPr lang="en-ZA" altLang="en-US" sz="1500" kern="0" dirty="0" smtClean="0">
                <a:solidFill>
                  <a:srgbClr val="000000"/>
                </a:solidFill>
                <a:latin typeface="Arial" panose="020B0604020202020204" pitchFamily="34" charset="0"/>
                <a:cs typeface="Arial" panose="020B0604020202020204" pitchFamily="34" charset="0"/>
              </a:rPr>
              <a:t>overall achievement for </a:t>
            </a:r>
            <a:r>
              <a:rPr lang="en-ZA" altLang="en-US" sz="1500" kern="0" dirty="0">
                <a:solidFill>
                  <a:srgbClr val="000000"/>
                </a:solidFill>
                <a:latin typeface="Arial" panose="020B0604020202020204" pitchFamily="34" charset="0"/>
                <a:cs typeface="Arial" panose="020B0604020202020204" pitchFamily="34" charset="0"/>
              </a:rPr>
              <a:t>the </a:t>
            </a:r>
            <a:r>
              <a:rPr lang="en-ZA" altLang="en-US" sz="1500" kern="0" dirty="0" smtClean="0">
                <a:solidFill>
                  <a:srgbClr val="000000"/>
                </a:solidFill>
                <a:latin typeface="Arial" panose="020B0604020202020204" pitchFamily="34" charset="0"/>
                <a:cs typeface="Arial" panose="020B0604020202020204" pitchFamily="34" charset="0"/>
              </a:rPr>
              <a:t>2016/17FY</a:t>
            </a:r>
            <a:r>
              <a:rPr lang="en-ZA" altLang="en-US" sz="1500" kern="0" dirty="0">
                <a:solidFill>
                  <a:srgbClr val="000000"/>
                </a:solidFill>
                <a:latin typeface="Arial" panose="020B0604020202020204" pitchFamily="34" charset="0"/>
                <a:cs typeface="Arial" panose="020B0604020202020204" pitchFamily="34" charset="0"/>
              </a:rPr>
              <a:t>. </a:t>
            </a:r>
            <a:endParaRPr lang="en-ZA" altLang="en-US" sz="1500" kern="0" dirty="0" smtClean="0">
              <a:solidFill>
                <a:srgbClr val="000000"/>
              </a:solidFill>
              <a:latin typeface="Arial" panose="020B0604020202020204" pitchFamily="34" charset="0"/>
              <a:cs typeface="Arial" panose="020B0604020202020204" pitchFamily="34" charset="0"/>
            </a:endParaRPr>
          </a:p>
          <a:p>
            <a:pPr defTabSz="914400" fontAlgn="base">
              <a:spcBef>
                <a:spcPct val="0"/>
              </a:spcBef>
              <a:spcAft>
                <a:spcPct val="0"/>
              </a:spcAft>
            </a:pPr>
            <a:endParaRPr lang="en-ZA" altLang="en-US" sz="1600" kern="0" dirty="0">
              <a:solidFill>
                <a:srgbClr val="000000"/>
              </a:solidFill>
              <a:latin typeface="Arial" panose="020B0604020202020204" pitchFamily="34" charset="0"/>
              <a:cs typeface="Arial" panose="020B0604020202020204" pitchFamily="34" charset="0"/>
            </a:endParaRPr>
          </a:p>
          <a:p>
            <a:pPr defTabSz="914400" fontAlgn="base">
              <a:spcBef>
                <a:spcPct val="0"/>
              </a:spcBef>
              <a:spcAft>
                <a:spcPct val="0"/>
              </a:spcAft>
            </a:pPr>
            <a:endParaRPr lang="en-ZA" altLang="en-US" sz="1600" kern="0" dirty="0" smtClean="0">
              <a:solidFill>
                <a:srgbClr val="000000"/>
              </a:solidFill>
              <a:latin typeface="Arial" panose="020B0604020202020204" pitchFamily="34" charset="0"/>
              <a:cs typeface="Arial" panose="020B0604020202020204" pitchFamily="34" charset="0"/>
            </a:endParaRPr>
          </a:p>
          <a:p>
            <a:pPr defTabSz="914400" fontAlgn="base">
              <a:spcBef>
                <a:spcPct val="0"/>
              </a:spcBef>
              <a:spcAft>
                <a:spcPct val="0"/>
              </a:spcAft>
            </a:pPr>
            <a:endParaRPr lang="en-ZA" altLang="en-US" sz="1600" kern="0" dirty="0">
              <a:solidFill>
                <a:srgbClr val="000000"/>
              </a:solidFill>
              <a:latin typeface="Arial" panose="020B0604020202020204" pitchFamily="34" charset="0"/>
              <a:cs typeface="Arial" panose="020B0604020202020204" pitchFamily="34" charset="0"/>
            </a:endParaRPr>
          </a:p>
          <a:p>
            <a:pPr defTabSz="914400" fontAlgn="base">
              <a:spcBef>
                <a:spcPct val="0"/>
              </a:spcBef>
              <a:spcAft>
                <a:spcPct val="0"/>
              </a:spcAft>
            </a:pPr>
            <a:endParaRPr lang="en-ZA" altLang="en-US" sz="1600" kern="0" dirty="0" smtClean="0">
              <a:solidFill>
                <a:srgbClr val="000000"/>
              </a:solidFill>
              <a:latin typeface="Arial" panose="020B0604020202020204" pitchFamily="34" charset="0"/>
              <a:cs typeface="Arial" panose="020B0604020202020204" pitchFamily="34" charset="0"/>
            </a:endParaRPr>
          </a:p>
          <a:p>
            <a:pPr defTabSz="914400" fontAlgn="base">
              <a:spcBef>
                <a:spcPct val="0"/>
              </a:spcBef>
              <a:spcAft>
                <a:spcPct val="0"/>
              </a:spcAft>
            </a:pPr>
            <a:r>
              <a:rPr lang="en-ZA" altLang="en-US" sz="1600" b="1" kern="0" dirty="0" smtClean="0">
                <a:solidFill>
                  <a:srgbClr val="000000"/>
                </a:solidFill>
                <a:latin typeface="Arial" panose="020B0604020202020204" pitchFamily="34" charset="0"/>
                <a:cs typeface="Arial" panose="020B0604020202020204" pitchFamily="34" charset="0"/>
              </a:rPr>
              <a:t>  </a:t>
            </a:r>
          </a:p>
          <a:p>
            <a:pPr defTabSz="914400" fontAlgn="base">
              <a:spcBef>
                <a:spcPct val="0"/>
              </a:spcBef>
              <a:spcAft>
                <a:spcPct val="0"/>
              </a:spcAft>
            </a:pPr>
            <a:r>
              <a:rPr lang="en-ZA" altLang="en-US" sz="1600" kern="0" dirty="0" smtClean="0">
                <a:solidFill>
                  <a:srgbClr val="000000"/>
                </a:solidFill>
                <a:latin typeface="Arial" panose="020B0604020202020204" pitchFamily="34" charset="0"/>
                <a:cs typeface="Arial" panose="020B0604020202020204" pitchFamily="34" charset="0"/>
              </a:rPr>
              <a:t> </a:t>
            </a:r>
            <a:r>
              <a:rPr lang="en-ZA" altLang="en-US" kern="0" dirty="0" smtClean="0">
                <a:solidFill>
                  <a:srgbClr val="000000"/>
                </a:solidFill>
                <a:latin typeface="Arial" panose="020B0604020202020204" pitchFamily="34" charset="0"/>
                <a:cs typeface="Arial" panose="020B0604020202020204" pitchFamily="34" charset="0"/>
              </a:rPr>
              <a:t>Departmental Performance </a:t>
            </a:r>
            <a:r>
              <a:rPr lang="en-ZA" altLang="en-US" sz="1600" kern="0" dirty="0" smtClean="0">
                <a:solidFill>
                  <a:srgbClr val="000000"/>
                </a:solidFill>
                <a:latin typeface="Arial" panose="020B0604020202020204" pitchFamily="34" charset="0"/>
                <a:cs typeface="Arial" panose="020B0604020202020204" pitchFamily="34" charset="0"/>
              </a:rPr>
              <a:t>= </a:t>
            </a:r>
            <a:r>
              <a:rPr lang="en-ZA" u="sng" dirty="0" smtClean="0">
                <a:solidFill>
                  <a:srgbClr val="000000"/>
                </a:solidFill>
                <a:latin typeface="Arial" panose="020B0604020202020204" pitchFamily="34" charset="0"/>
                <a:ea typeface="ＭＳ Ｐゴシック"/>
                <a:cs typeface="Arial" panose="020B0604020202020204" pitchFamily="34" charset="0"/>
              </a:rPr>
              <a:t>No</a:t>
            </a:r>
            <a:r>
              <a:rPr lang="en-ZA" u="sng" dirty="0">
                <a:solidFill>
                  <a:srgbClr val="000000"/>
                </a:solidFill>
                <a:latin typeface="Arial" panose="020B0604020202020204" pitchFamily="34" charset="0"/>
                <a:ea typeface="ＭＳ Ｐゴシック"/>
                <a:cs typeface="Arial" panose="020B0604020202020204" pitchFamily="34" charset="0"/>
              </a:rPr>
              <a:t>. of  targets achieved </a:t>
            </a:r>
            <a:r>
              <a:rPr lang="en-ZA" dirty="0">
                <a:solidFill>
                  <a:srgbClr val="000000"/>
                </a:solidFill>
                <a:latin typeface="Arial" panose="020B0604020202020204" pitchFamily="34" charset="0"/>
                <a:ea typeface="ＭＳ Ｐゴシック"/>
                <a:cs typeface="Arial" panose="020B0604020202020204" pitchFamily="34" charset="0"/>
              </a:rPr>
              <a:t> x 100       </a:t>
            </a:r>
          </a:p>
          <a:p>
            <a:pPr defTabSz="914400" fontAlgn="base">
              <a:spcBef>
                <a:spcPct val="0"/>
              </a:spcBef>
              <a:spcAft>
                <a:spcPct val="0"/>
              </a:spcAft>
            </a:pPr>
            <a:r>
              <a:rPr lang="en-ZA" dirty="0">
                <a:solidFill>
                  <a:srgbClr val="000000"/>
                </a:solidFill>
                <a:latin typeface="Arial" panose="020B0604020202020204" pitchFamily="34" charset="0"/>
                <a:ea typeface="ＭＳ Ｐゴシック"/>
                <a:cs typeface="Arial" panose="020B0604020202020204" pitchFamily="34" charset="0"/>
              </a:rPr>
              <a:t>			     </a:t>
            </a:r>
            <a:r>
              <a:rPr lang="en-ZA" dirty="0" smtClean="0">
                <a:solidFill>
                  <a:srgbClr val="000000"/>
                </a:solidFill>
                <a:latin typeface="Arial" panose="020B0604020202020204" pitchFamily="34" charset="0"/>
                <a:ea typeface="ＭＳ Ｐゴシック"/>
                <a:cs typeface="Arial" panose="020B0604020202020204" pitchFamily="34" charset="0"/>
              </a:rPr>
              <a:t> </a:t>
            </a:r>
            <a:r>
              <a:rPr lang="en-ZA" dirty="0">
                <a:solidFill>
                  <a:srgbClr val="000000"/>
                </a:solidFill>
                <a:latin typeface="Arial" panose="020B0604020202020204" pitchFamily="34" charset="0"/>
                <a:ea typeface="ＭＳ Ｐゴシック"/>
                <a:cs typeface="Arial" panose="020B0604020202020204" pitchFamily="34" charset="0"/>
              </a:rPr>
              <a:t>Total no of targets set</a:t>
            </a:r>
          </a:p>
          <a:p>
            <a:pPr algn="just" defTabSz="914400" eaLnBrk="0" fontAlgn="base" hangingPunct="0">
              <a:spcBef>
                <a:spcPct val="20000"/>
              </a:spcBef>
              <a:spcAft>
                <a:spcPct val="0"/>
              </a:spcAft>
              <a:defRPr/>
            </a:pPr>
            <a:r>
              <a:rPr lang="en-ZA" altLang="en-US" sz="1600" kern="0" dirty="0" smtClean="0">
                <a:solidFill>
                  <a:srgbClr val="000000"/>
                </a:solidFill>
                <a:latin typeface="Arial" panose="020B0604020202020204" pitchFamily="34" charset="0"/>
                <a:cs typeface="Arial" panose="020B0604020202020204" pitchFamily="34" charset="0"/>
              </a:rPr>
              <a:t>                                                  </a:t>
            </a:r>
            <a:r>
              <a:rPr lang="en-ZA" dirty="0" smtClean="0">
                <a:solidFill>
                  <a:srgbClr val="000000"/>
                </a:solidFill>
                <a:latin typeface="Arial" panose="020B0604020202020204" pitchFamily="34" charset="0"/>
                <a:ea typeface="ＭＳ Ｐゴシック"/>
                <a:cs typeface="Arial" panose="020B0604020202020204" pitchFamily="34" charset="0"/>
              </a:rPr>
              <a:t>    = </a:t>
            </a:r>
            <a:r>
              <a:rPr lang="en-ZA" u="sng" dirty="0" smtClean="0">
                <a:solidFill>
                  <a:srgbClr val="000000"/>
                </a:solidFill>
                <a:latin typeface="Arial" panose="020B0604020202020204" pitchFamily="34" charset="0"/>
                <a:ea typeface="ＭＳ Ｐゴシック"/>
                <a:cs typeface="Arial" panose="020B0604020202020204" pitchFamily="34" charset="0"/>
              </a:rPr>
              <a:t>15 </a:t>
            </a:r>
            <a:r>
              <a:rPr lang="en-ZA" dirty="0" smtClean="0">
                <a:solidFill>
                  <a:srgbClr val="000000"/>
                </a:solidFill>
                <a:latin typeface="Arial" panose="020B0604020202020204" pitchFamily="34" charset="0"/>
                <a:ea typeface="ＭＳ Ｐゴシック"/>
                <a:cs typeface="Arial" panose="020B0604020202020204" pitchFamily="34" charset="0"/>
              </a:rPr>
              <a:t>x 100 </a:t>
            </a:r>
            <a:endParaRPr lang="en-ZA" u="sng" dirty="0" smtClean="0">
              <a:solidFill>
                <a:srgbClr val="000000"/>
              </a:solidFill>
              <a:latin typeface="Arial" panose="020B0604020202020204" pitchFamily="34" charset="0"/>
              <a:ea typeface="ＭＳ Ｐゴシック"/>
              <a:cs typeface="Arial" panose="020B0604020202020204" pitchFamily="34" charset="0"/>
            </a:endParaRPr>
          </a:p>
          <a:p>
            <a:pPr defTabSz="914400" fontAlgn="base">
              <a:spcBef>
                <a:spcPct val="0"/>
              </a:spcBef>
              <a:spcAft>
                <a:spcPct val="0"/>
              </a:spcAft>
            </a:pPr>
            <a:r>
              <a:rPr lang="en-ZA" dirty="0" smtClean="0">
                <a:solidFill>
                  <a:srgbClr val="000000"/>
                </a:solidFill>
                <a:latin typeface="Arial" panose="020B0604020202020204" pitchFamily="34" charset="0"/>
                <a:ea typeface="ＭＳ Ｐゴシック"/>
                <a:cs typeface="Arial" panose="020B0604020202020204" pitchFamily="34" charset="0"/>
              </a:rPr>
              <a:t>			        23</a:t>
            </a:r>
          </a:p>
          <a:p>
            <a:pPr algn="just" defTabSz="914400" eaLnBrk="0" fontAlgn="base" hangingPunct="0">
              <a:spcBef>
                <a:spcPct val="20000"/>
              </a:spcBef>
              <a:spcAft>
                <a:spcPct val="0"/>
              </a:spcAft>
              <a:defRPr/>
            </a:pPr>
            <a:r>
              <a:rPr lang="en-ZA" altLang="en-US" sz="1600" kern="0" dirty="0" smtClean="0">
                <a:solidFill>
                  <a:srgbClr val="000000"/>
                </a:solidFill>
                <a:latin typeface="Arial" panose="020B0604020202020204" pitchFamily="34" charset="0"/>
                <a:cs typeface="Arial" panose="020B0604020202020204" pitchFamily="34" charset="0"/>
              </a:rPr>
              <a:t>                                                      </a:t>
            </a:r>
            <a:r>
              <a:rPr lang="en-ZA" altLang="en-US" kern="0" dirty="0" smtClean="0">
                <a:solidFill>
                  <a:srgbClr val="000000"/>
                </a:solidFill>
                <a:latin typeface="Arial" panose="020B0604020202020204" pitchFamily="34" charset="0"/>
                <a:cs typeface="Arial" panose="020B0604020202020204" pitchFamily="34" charset="0"/>
              </a:rPr>
              <a:t>= 65%</a:t>
            </a:r>
            <a:endParaRPr lang="en-ZA" altLang="en-US" kern="0" dirty="0">
              <a:solidFill>
                <a:srgbClr val="000000"/>
              </a:solidFill>
              <a:latin typeface="Arial" panose="020B0604020202020204" pitchFamily="34" charset="0"/>
              <a:cs typeface="Arial" panose="020B0604020202020204" pitchFamily="34" charset="0"/>
            </a:endParaRPr>
          </a:p>
          <a:p>
            <a:pPr algn="just" defTabSz="914400" eaLnBrk="0" fontAlgn="base" hangingPunct="0">
              <a:spcBef>
                <a:spcPct val="20000"/>
              </a:spcBef>
              <a:spcAft>
                <a:spcPct val="0"/>
              </a:spcAft>
              <a:defRPr/>
            </a:pPr>
            <a:r>
              <a:rPr lang="en-ZA" altLang="en-US" sz="1600" kern="0" dirty="0" smtClean="0">
                <a:solidFill>
                  <a:srgbClr val="000000"/>
                </a:solidFill>
                <a:latin typeface="Arial" panose="020B0604020202020204" pitchFamily="34" charset="0"/>
                <a:cs typeface="Arial" panose="020B0604020202020204" pitchFamily="34" charset="0"/>
              </a:rPr>
              <a:t>The department achieved 65% on the overall performance for the </a:t>
            </a:r>
            <a:r>
              <a:rPr lang="en-ZA" altLang="en-US" sz="1500" kern="0" dirty="0" smtClean="0">
                <a:solidFill>
                  <a:srgbClr val="000000"/>
                </a:solidFill>
                <a:latin typeface="Arial" panose="020B0604020202020204" pitchFamily="34" charset="0"/>
                <a:cs typeface="Arial" panose="020B0604020202020204" pitchFamily="34" charset="0"/>
              </a:rPr>
              <a:t>2016/17FY. </a:t>
            </a:r>
            <a:endParaRPr lang="en-ZA" altLang="en-US" sz="2000" kern="0" dirty="0">
              <a:solidFill>
                <a:srgbClr val="000000"/>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45762174"/>
              </p:ext>
            </p:extLst>
          </p:nvPr>
        </p:nvGraphicFramePr>
        <p:xfrm>
          <a:off x="318977" y="2838203"/>
          <a:ext cx="7337417" cy="926275"/>
        </p:xfrm>
        <a:graphic>
          <a:graphicData uri="http://schemas.openxmlformats.org/drawingml/2006/table">
            <a:tbl>
              <a:tblPr firstRow="1" bandRow="1">
                <a:tableStyleId>{5C22544A-7EE6-4342-B048-85BDC9FD1C3A}</a:tableStyleId>
              </a:tblPr>
              <a:tblGrid>
                <a:gridCol w="2422049"/>
                <a:gridCol w="2273587"/>
                <a:gridCol w="2641781"/>
              </a:tblGrid>
              <a:tr h="473703">
                <a:tc>
                  <a:txBody>
                    <a:bodyPr/>
                    <a:lstStyle/>
                    <a:p>
                      <a:r>
                        <a:rPr lang="en-ZA" dirty="0" smtClean="0">
                          <a:solidFill>
                            <a:srgbClr val="144B26"/>
                          </a:solidFill>
                          <a:latin typeface="Century Gothic" panose="020B0502020202020204" pitchFamily="34" charset="0"/>
                        </a:rPr>
                        <a:t>Planned targets</a:t>
                      </a:r>
                      <a:endParaRPr lang="en-ZA" dirty="0">
                        <a:solidFill>
                          <a:srgbClr val="144B26"/>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dirty="0" smtClean="0">
                          <a:solidFill>
                            <a:srgbClr val="144B26"/>
                          </a:solidFill>
                          <a:latin typeface="Century Gothic" panose="020B0502020202020204" pitchFamily="34" charset="0"/>
                        </a:rPr>
                        <a:t>Targets achieved</a:t>
                      </a:r>
                      <a:endParaRPr lang="en-ZA" dirty="0">
                        <a:solidFill>
                          <a:srgbClr val="144B26"/>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dirty="0" smtClean="0">
                          <a:solidFill>
                            <a:srgbClr val="144B26"/>
                          </a:solidFill>
                          <a:latin typeface="Century Gothic" panose="020B0502020202020204" pitchFamily="34" charset="0"/>
                        </a:rPr>
                        <a:t>Targets not achieved</a:t>
                      </a:r>
                      <a:endParaRPr lang="en-ZA" dirty="0">
                        <a:solidFill>
                          <a:srgbClr val="144B26"/>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2572">
                <a:tc>
                  <a:txBody>
                    <a:bodyPr/>
                    <a:lstStyle/>
                    <a:p>
                      <a:r>
                        <a:rPr lang="en-ZA" b="1" dirty="0" smtClean="0">
                          <a:latin typeface="Century Gothic" panose="020B0502020202020204" pitchFamily="34" charset="0"/>
                        </a:rPr>
                        <a:t>23 targets</a:t>
                      </a:r>
                      <a:endParaRPr lang="en-ZA" b="1"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b="1" dirty="0" smtClean="0">
                          <a:latin typeface="Century Gothic" panose="020B0502020202020204" pitchFamily="34" charset="0"/>
                        </a:rPr>
                        <a:t>15</a:t>
                      </a:r>
                      <a:endParaRPr lang="en-ZA" b="1"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F32C"/>
                    </a:solidFill>
                  </a:tcPr>
                </a:tc>
                <a:tc>
                  <a:txBody>
                    <a:bodyPr/>
                    <a:lstStyle/>
                    <a:p>
                      <a:pPr algn="ctr"/>
                      <a:r>
                        <a:rPr lang="en-ZA" b="1" dirty="0" smtClean="0">
                          <a:latin typeface="Century Gothic" panose="020B0502020202020204" pitchFamily="34" charset="0"/>
                        </a:rPr>
                        <a:t>8</a:t>
                      </a:r>
                      <a:endParaRPr lang="en-ZA" b="1"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
        <p:nvSpPr>
          <p:cNvPr id="6" name="Slide Number Placeholder 5"/>
          <p:cNvSpPr>
            <a:spLocks noGrp="1"/>
          </p:cNvSpPr>
          <p:nvPr>
            <p:ph type="sldNum" sz="quarter" idx="12"/>
          </p:nvPr>
        </p:nvSpPr>
        <p:spPr>
          <a:xfrm>
            <a:off x="8538173" y="6436426"/>
            <a:ext cx="512638" cy="365125"/>
          </a:xfrm>
        </p:spPr>
        <p:txBody>
          <a:bodyPr/>
          <a:lstStyle/>
          <a:p>
            <a:fld id="{7CDEE3CD-9AE7-E148-8D38-A96A94875DA4}" type="slidenum">
              <a:rPr lang="en-US" sz="1050" smtClean="0">
                <a:solidFill>
                  <a:schemeClr val="tx1"/>
                </a:solidFill>
              </a:rPr>
              <a:pPr/>
              <a:t>14</a:t>
            </a:fld>
            <a:endParaRPr lang="en-US" sz="1050" dirty="0">
              <a:solidFill>
                <a:schemeClr val="tx1"/>
              </a:solidFill>
            </a:endParaRPr>
          </a:p>
        </p:txBody>
      </p:sp>
      <p:pic>
        <p:nvPicPr>
          <p:cNvPr id="8" name="Picture 7" descr="head.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63284" y="1433"/>
            <a:ext cx="2104573" cy="739702"/>
          </a:xfrm>
          <a:prstGeom prst="rect">
            <a:avLst/>
          </a:prstGeom>
        </p:spPr>
      </p:pic>
      <p:pic>
        <p:nvPicPr>
          <p:cNvPr id="7" name="Picture 6" descr="show bar.jpg"/>
          <p:cNvPicPr>
            <a:picLocks noChangeAspect="1"/>
          </p:cNvPicPr>
          <p:nvPr/>
        </p:nvPicPr>
        <p:blipFill rotWithShape="1">
          <a:blip r:embed="rId4">
            <a:extLst>
              <a:ext uri="{28A0092B-C50C-407E-A947-70E740481C1C}">
                <a14:useLocalDpi xmlns:a14="http://schemas.microsoft.com/office/drawing/2010/main" val="0"/>
              </a:ext>
            </a:extLst>
          </a:blip>
          <a:srcRect l="92218"/>
          <a:stretch/>
        </p:blipFill>
        <p:spPr>
          <a:xfrm>
            <a:off x="8328944" y="0"/>
            <a:ext cx="815056" cy="620200"/>
          </a:xfrm>
          <a:prstGeom prst="rect">
            <a:avLst/>
          </a:prstGeom>
        </p:spPr>
      </p:pic>
    </p:spTree>
    <p:extLst>
      <p:ext uri="{BB962C8B-B14F-4D97-AF65-F5344CB8AC3E}">
        <p14:creationId xmlns:p14="http://schemas.microsoft.com/office/powerpoint/2010/main" val="3700041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3284" y="802469"/>
            <a:ext cx="7547701" cy="5409173"/>
          </a:xfrm>
          <a:prstGeom prst="rect">
            <a:avLst/>
          </a:prstGeom>
          <a:solidFill>
            <a:schemeClr val="bg1"/>
          </a:solidFill>
        </p:spPr>
        <p:txBody>
          <a:bodyPr wrap="square">
            <a:spAutoFit/>
          </a:bodyPr>
          <a:lstStyle/>
          <a:p>
            <a:pPr algn="ctr" defTabSz="914400" eaLnBrk="0" fontAlgn="base" hangingPunct="0">
              <a:spcBef>
                <a:spcPct val="20000"/>
              </a:spcBef>
              <a:spcAft>
                <a:spcPct val="0"/>
              </a:spcAft>
              <a:defRPr/>
            </a:pPr>
            <a:r>
              <a:rPr lang="en-ZA" altLang="en-US" sz="2000" b="1" kern="0" dirty="0" smtClean="0">
                <a:solidFill>
                  <a:srgbClr val="000000"/>
                </a:solidFill>
                <a:latin typeface="Century Gothic" panose="020B0502020202020204" pitchFamily="34" charset="0"/>
              </a:rPr>
              <a:t>      </a:t>
            </a:r>
            <a:r>
              <a:rPr lang="en-ZA" altLang="en-US" sz="2000" b="1" dirty="0" smtClean="0">
                <a:solidFill>
                  <a:srgbClr val="008000"/>
                </a:solidFill>
                <a:latin typeface="Arial"/>
                <a:ea typeface="+mj-ea"/>
                <a:cs typeface="Arial"/>
              </a:rPr>
              <a:t>ADMINISTRATION: PERFORMANCE OVERVIEW</a:t>
            </a:r>
          </a:p>
          <a:p>
            <a:pPr marL="342900" indent="-342900" algn="just" defTabSz="914400" eaLnBrk="0" fontAlgn="base" hangingPunct="0">
              <a:lnSpc>
                <a:spcPct val="150000"/>
              </a:lnSpc>
              <a:spcBef>
                <a:spcPct val="20000"/>
              </a:spcBef>
              <a:spcAft>
                <a:spcPct val="0"/>
              </a:spcAft>
              <a:buFont typeface="Wingdings" panose="05000000000000000000" pitchFamily="2" charset="2"/>
              <a:buChar char="q"/>
              <a:defRPr/>
            </a:pPr>
            <a:r>
              <a:rPr lang="en-ZA" altLang="en-US" sz="1500" kern="0" dirty="0">
                <a:solidFill>
                  <a:srgbClr val="000000"/>
                </a:solidFill>
                <a:latin typeface="Arial" panose="020B0604020202020204" pitchFamily="34" charset="0"/>
                <a:cs typeface="Arial" panose="020B0604020202020204" pitchFamily="34" charset="0"/>
              </a:rPr>
              <a:t>The Department committed itself to achieve 12 targeted performance indicators during the 2016/17FY. </a:t>
            </a:r>
          </a:p>
          <a:p>
            <a:pPr marL="342900" indent="-342900" algn="just" defTabSz="914400" eaLnBrk="0" fontAlgn="base" hangingPunct="0">
              <a:lnSpc>
                <a:spcPct val="150000"/>
              </a:lnSpc>
              <a:spcBef>
                <a:spcPct val="20000"/>
              </a:spcBef>
              <a:spcAft>
                <a:spcPct val="0"/>
              </a:spcAft>
              <a:buFont typeface="Wingdings" panose="05000000000000000000" pitchFamily="2" charset="2"/>
              <a:buChar char="q"/>
              <a:defRPr/>
            </a:pPr>
            <a:r>
              <a:rPr lang="en-ZA" altLang="en-US" sz="1500" kern="0" dirty="0">
                <a:solidFill>
                  <a:srgbClr val="000000"/>
                </a:solidFill>
                <a:latin typeface="Arial" panose="020B0604020202020204" pitchFamily="34" charset="0"/>
                <a:cs typeface="Arial" panose="020B0604020202020204" pitchFamily="34" charset="0"/>
              </a:rPr>
              <a:t>Of the 12 targeted performance indicators, 8 targets were achieved which constituted to </a:t>
            </a:r>
            <a:r>
              <a:rPr lang="en-ZA" altLang="en-US" sz="1500" kern="0" dirty="0" smtClean="0">
                <a:solidFill>
                  <a:srgbClr val="000000"/>
                </a:solidFill>
                <a:latin typeface="Arial" panose="020B0604020202020204" pitchFamily="34" charset="0"/>
                <a:cs typeface="Arial" panose="020B0604020202020204" pitchFamily="34" charset="0"/>
              </a:rPr>
              <a:t>67% </a:t>
            </a:r>
            <a:r>
              <a:rPr lang="en-ZA" altLang="en-US" sz="1500" kern="0" dirty="0">
                <a:solidFill>
                  <a:srgbClr val="000000"/>
                </a:solidFill>
                <a:latin typeface="Arial" panose="020B0604020202020204" pitchFamily="34" charset="0"/>
                <a:cs typeface="Arial" panose="020B0604020202020204" pitchFamily="34" charset="0"/>
              </a:rPr>
              <a:t>of the overall achievement for the 2016/17FY. </a:t>
            </a:r>
          </a:p>
          <a:p>
            <a:pPr marL="342900" indent="-342900" algn="just" defTabSz="914400" eaLnBrk="0" fontAlgn="base" hangingPunct="0">
              <a:lnSpc>
                <a:spcPct val="150000"/>
              </a:lnSpc>
              <a:spcBef>
                <a:spcPct val="20000"/>
              </a:spcBef>
              <a:spcAft>
                <a:spcPct val="0"/>
              </a:spcAft>
              <a:buFont typeface="Wingdings" panose="05000000000000000000" pitchFamily="2" charset="2"/>
              <a:buChar char="q"/>
              <a:defRPr/>
            </a:pPr>
            <a:endParaRPr lang="en-ZA" altLang="en-US" sz="1500" kern="0" dirty="0" smtClean="0">
              <a:solidFill>
                <a:srgbClr val="000000"/>
              </a:solidFill>
              <a:latin typeface="Arial" panose="020B0604020202020204" pitchFamily="34" charset="0"/>
              <a:cs typeface="Arial" panose="020B0604020202020204" pitchFamily="34" charset="0"/>
            </a:endParaRPr>
          </a:p>
          <a:p>
            <a:pPr marL="342900" indent="-342900" algn="just" defTabSz="914400" eaLnBrk="0" fontAlgn="base" hangingPunct="0">
              <a:lnSpc>
                <a:spcPct val="150000"/>
              </a:lnSpc>
              <a:spcBef>
                <a:spcPct val="20000"/>
              </a:spcBef>
              <a:spcAft>
                <a:spcPct val="0"/>
              </a:spcAft>
              <a:buFont typeface="Wingdings" panose="05000000000000000000" pitchFamily="2" charset="2"/>
              <a:buChar char="q"/>
              <a:defRPr/>
            </a:pPr>
            <a:endParaRPr lang="en-ZA" altLang="en-US" sz="1500" kern="0" dirty="0">
              <a:solidFill>
                <a:srgbClr val="000000"/>
              </a:solidFill>
              <a:latin typeface="Arial" panose="020B0604020202020204" pitchFamily="34" charset="0"/>
              <a:cs typeface="Arial" panose="020B0604020202020204" pitchFamily="34" charset="0"/>
            </a:endParaRPr>
          </a:p>
          <a:p>
            <a:pPr marL="342900" indent="-342900" algn="just" defTabSz="914400" eaLnBrk="0" fontAlgn="base" hangingPunct="0">
              <a:lnSpc>
                <a:spcPct val="150000"/>
              </a:lnSpc>
              <a:spcBef>
                <a:spcPct val="20000"/>
              </a:spcBef>
              <a:spcAft>
                <a:spcPct val="0"/>
              </a:spcAft>
              <a:buFont typeface="Wingdings" panose="05000000000000000000" pitchFamily="2" charset="2"/>
              <a:buChar char="q"/>
              <a:defRPr/>
            </a:pPr>
            <a:endParaRPr lang="en-ZA" altLang="en-US" sz="1500" kern="0" dirty="0" smtClean="0">
              <a:solidFill>
                <a:srgbClr val="000000"/>
              </a:solidFill>
              <a:latin typeface="Arial" panose="020B0604020202020204" pitchFamily="34" charset="0"/>
              <a:cs typeface="Arial" panose="020B0604020202020204" pitchFamily="34" charset="0"/>
            </a:endParaRPr>
          </a:p>
          <a:p>
            <a:pPr algn="just" defTabSz="914400" eaLnBrk="0" fontAlgn="base" hangingPunct="0">
              <a:lnSpc>
                <a:spcPct val="150000"/>
              </a:lnSpc>
              <a:spcBef>
                <a:spcPct val="20000"/>
              </a:spcBef>
              <a:spcAft>
                <a:spcPct val="0"/>
              </a:spcAft>
              <a:defRPr/>
            </a:pPr>
            <a:r>
              <a:rPr lang="en-ZA" altLang="en-US" sz="1500" kern="0" dirty="0" smtClean="0">
                <a:solidFill>
                  <a:srgbClr val="000000"/>
                </a:solidFill>
                <a:latin typeface="Arial" panose="020B0604020202020204" pitchFamily="34" charset="0"/>
                <a:cs typeface="Arial" panose="020B0604020202020204" pitchFamily="34" charset="0"/>
              </a:rPr>
              <a:t> </a:t>
            </a:r>
            <a:r>
              <a:rPr lang="en-ZA" altLang="en-US" sz="1500" kern="0" dirty="0">
                <a:solidFill>
                  <a:srgbClr val="000000"/>
                </a:solidFill>
                <a:latin typeface="Arial" panose="020B0604020202020204" pitchFamily="34" charset="0"/>
                <a:cs typeface="Arial" panose="020B0604020202020204" pitchFamily="34" charset="0"/>
              </a:rPr>
              <a:t>Departmental Performance = No. of  targets achieved  x 100       </a:t>
            </a:r>
          </a:p>
          <a:p>
            <a:pPr algn="just" defTabSz="914400" eaLnBrk="0" fontAlgn="base" hangingPunct="0">
              <a:lnSpc>
                <a:spcPct val="150000"/>
              </a:lnSpc>
              <a:spcBef>
                <a:spcPct val="20000"/>
              </a:spcBef>
              <a:spcAft>
                <a:spcPct val="0"/>
              </a:spcAft>
              <a:defRPr/>
            </a:pPr>
            <a:r>
              <a:rPr lang="en-ZA" altLang="en-US" sz="1500" kern="0" dirty="0">
                <a:solidFill>
                  <a:srgbClr val="000000"/>
                </a:solidFill>
                <a:latin typeface="Arial" panose="020B0604020202020204" pitchFamily="34" charset="0"/>
                <a:cs typeface="Arial" panose="020B0604020202020204" pitchFamily="34" charset="0"/>
              </a:rPr>
              <a:t>		 </a:t>
            </a:r>
            <a:r>
              <a:rPr lang="en-ZA" altLang="en-US" sz="1500" kern="0" dirty="0" smtClean="0">
                <a:solidFill>
                  <a:srgbClr val="000000"/>
                </a:solidFill>
                <a:latin typeface="Arial" panose="020B0604020202020204" pitchFamily="34" charset="0"/>
                <a:cs typeface="Arial" panose="020B0604020202020204" pitchFamily="34" charset="0"/>
              </a:rPr>
              <a:t>             Total </a:t>
            </a:r>
            <a:r>
              <a:rPr lang="en-ZA" altLang="en-US" sz="1500" kern="0" dirty="0">
                <a:solidFill>
                  <a:srgbClr val="000000"/>
                </a:solidFill>
                <a:latin typeface="Arial" panose="020B0604020202020204" pitchFamily="34" charset="0"/>
                <a:cs typeface="Arial" panose="020B0604020202020204" pitchFamily="34" charset="0"/>
              </a:rPr>
              <a:t>no of targets set</a:t>
            </a:r>
          </a:p>
          <a:p>
            <a:pPr algn="just" defTabSz="914400" eaLnBrk="0" fontAlgn="base" hangingPunct="0">
              <a:lnSpc>
                <a:spcPct val="150000"/>
              </a:lnSpc>
              <a:spcBef>
                <a:spcPct val="20000"/>
              </a:spcBef>
              <a:spcAft>
                <a:spcPct val="0"/>
              </a:spcAft>
              <a:defRPr/>
            </a:pPr>
            <a:r>
              <a:rPr lang="en-ZA" altLang="en-US" sz="1500" kern="0" dirty="0">
                <a:solidFill>
                  <a:srgbClr val="000000"/>
                </a:solidFill>
                <a:latin typeface="Arial" panose="020B0604020202020204" pitchFamily="34" charset="0"/>
                <a:cs typeface="Arial" panose="020B0604020202020204" pitchFamily="34" charset="0"/>
              </a:rPr>
              <a:t>                                              </a:t>
            </a:r>
            <a:r>
              <a:rPr lang="en-ZA" altLang="en-US" sz="1500" kern="0" dirty="0" smtClean="0">
                <a:solidFill>
                  <a:srgbClr val="000000"/>
                </a:solidFill>
                <a:latin typeface="Arial" panose="020B0604020202020204" pitchFamily="34" charset="0"/>
                <a:cs typeface="Arial" panose="020B0604020202020204" pitchFamily="34" charset="0"/>
              </a:rPr>
              <a:t> </a:t>
            </a:r>
            <a:r>
              <a:rPr lang="en-ZA" altLang="en-US" sz="1500" kern="0" dirty="0">
                <a:solidFill>
                  <a:srgbClr val="000000"/>
                </a:solidFill>
                <a:latin typeface="Arial" panose="020B0604020202020204" pitchFamily="34" charset="0"/>
                <a:cs typeface="Arial" panose="020B0604020202020204" pitchFamily="34" charset="0"/>
              </a:rPr>
              <a:t>= </a:t>
            </a:r>
            <a:r>
              <a:rPr lang="en-ZA" altLang="en-US" sz="1500" u="sng" kern="0" dirty="0">
                <a:solidFill>
                  <a:srgbClr val="000000"/>
                </a:solidFill>
                <a:latin typeface="Arial" panose="020B0604020202020204" pitchFamily="34" charset="0"/>
                <a:cs typeface="Arial" panose="020B0604020202020204" pitchFamily="34" charset="0"/>
              </a:rPr>
              <a:t>8</a:t>
            </a:r>
            <a:r>
              <a:rPr lang="en-ZA" altLang="en-US" sz="1500" kern="0" dirty="0">
                <a:solidFill>
                  <a:srgbClr val="000000"/>
                </a:solidFill>
                <a:latin typeface="Arial" panose="020B0604020202020204" pitchFamily="34" charset="0"/>
                <a:cs typeface="Arial" panose="020B0604020202020204" pitchFamily="34" charset="0"/>
              </a:rPr>
              <a:t> x 100 </a:t>
            </a:r>
          </a:p>
          <a:p>
            <a:pPr algn="just" defTabSz="914400" eaLnBrk="0" fontAlgn="base" hangingPunct="0">
              <a:lnSpc>
                <a:spcPct val="150000"/>
              </a:lnSpc>
              <a:spcBef>
                <a:spcPct val="20000"/>
              </a:spcBef>
              <a:spcAft>
                <a:spcPct val="0"/>
              </a:spcAft>
              <a:defRPr/>
            </a:pPr>
            <a:r>
              <a:rPr lang="en-ZA" altLang="en-US" sz="1500" kern="0" dirty="0" smtClean="0">
                <a:solidFill>
                  <a:srgbClr val="000000"/>
                </a:solidFill>
                <a:latin typeface="Arial" panose="020B0604020202020204" pitchFamily="34" charset="0"/>
                <a:cs typeface="Arial" panose="020B0604020202020204" pitchFamily="34" charset="0"/>
              </a:rPr>
              <a:t>		              12</a:t>
            </a:r>
            <a:endParaRPr lang="en-ZA" altLang="en-US" sz="1500" kern="0" dirty="0">
              <a:solidFill>
                <a:srgbClr val="000000"/>
              </a:solidFill>
              <a:latin typeface="Arial" panose="020B0604020202020204" pitchFamily="34" charset="0"/>
              <a:cs typeface="Arial" panose="020B0604020202020204" pitchFamily="34" charset="0"/>
            </a:endParaRPr>
          </a:p>
          <a:p>
            <a:pPr algn="just" defTabSz="914400" eaLnBrk="0" fontAlgn="base" hangingPunct="0">
              <a:lnSpc>
                <a:spcPct val="150000"/>
              </a:lnSpc>
              <a:spcBef>
                <a:spcPct val="20000"/>
              </a:spcBef>
              <a:spcAft>
                <a:spcPct val="0"/>
              </a:spcAft>
              <a:defRPr/>
            </a:pPr>
            <a:r>
              <a:rPr lang="en-ZA" altLang="en-US" sz="1500" kern="0" dirty="0" smtClean="0">
                <a:solidFill>
                  <a:srgbClr val="000000"/>
                </a:solidFill>
                <a:latin typeface="Arial" panose="020B0604020202020204" pitchFamily="34" charset="0"/>
                <a:cs typeface="Arial" panose="020B0604020202020204" pitchFamily="34" charset="0"/>
              </a:rPr>
              <a:t>                                               </a:t>
            </a:r>
            <a:r>
              <a:rPr lang="en-ZA" altLang="en-US" sz="1500" kern="0" dirty="0">
                <a:solidFill>
                  <a:srgbClr val="000000"/>
                </a:solidFill>
                <a:latin typeface="Arial" panose="020B0604020202020204" pitchFamily="34" charset="0"/>
                <a:cs typeface="Arial" panose="020B0604020202020204" pitchFamily="34" charset="0"/>
              </a:rPr>
              <a:t>= </a:t>
            </a:r>
            <a:r>
              <a:rPr lang="en-ZA" altLang="en-US" sz="1500" kern="0" dirty="0" smtClean="0">
                <a:solidFill>
                  <a:srgbClr val="000000"/>
                </a:solidFill>
                <a:latin typeface="Arial" panose="020B0604020202020204" pitchFamily="34" charset="0"/>
                <a:cs typeface="Arial" panose="020B0604020202020204" pitchFamily="34" charset="0"/>
              </a:rPr>
              <a:t>67%</a:t>
            </a:r>
            <a:endParaRPr lang="en-ZA" altLang="en-US" sz="1500" kern="0" dirty="0">
              <a:solidFill>
                <a:srgbClr val="000000"/>
              </a:solidFill>
              <a:latin typeface="Arial" panose="020B0604020202020204" pitchFamily="34" charset="0"/>
              <a:cs typeface="Arial" panose="020B0604020202020204" pitchFamily="34" charset="0"/>
            </a:endParaRPr>
          </a:p>
          <a:p>
            <a:pPr algn="just" defTabSz="914400" eaLnBrk="0" fontAlgn="base" hangingPunct="0">
              <a:lnSpc>
                <a:spcPct val="150000"/>
              </a:lnSpc>
              <a:spcBef>
                <a:spcPct val="20000"/>
              </a:spcBef>
              <a:spcAft>
                <a:spcPct val="0"/>
              </a:spcAft>
              <a:defRPr/>
            </a:pPr>
            <a:r>
              <a:rPr lang="en-ZA" altLang="en-US" sz="1500" kern="0" dirty="0">
                <a:solidFill>
                  <a:srgbClr val="000000"/>
                </a:solidFill>
                <a:latin typeface="Arial" panose="020B0604020202020204" pitchFamily="34" charset="0"/>
                <a:cs typeface="Arial" panose="020B0604020202020204" pitchFamily="34" charset="0"/>
              </a:rPr>
              <a:t>The department achieved </a:t>
            </a:r>
            <a:r>
              <a:rPr lang="en-ZA" altLang="en-US" sz="1500" kern="0" dirty="0" smtClean="0">
                <a:solidFill>
                  <a:srgbClr val="000000"/>
                </a:solidFill>
                <a:latin typeface="Arial" panose="020B0604020202020204" pitchFamily="34" charset="0"/>
                <a:cs typeface="Arial" panose="020B0604020202020204" pitchFamily="34" charset="0"/>
              </a:rPr>
              <a:t>67% </a:t>
            </a:r>
            <a:r>
              <a:rPr lang="en-ZA" altLang="en-US" sz="1500" kern="0" dirty="0">
                <a:solidFill>
                  <a:srgbClr val="000000"/>
                </a:solidFill>
                <a:latin typeface="Arial" panose="020B0604020202020204" pitchFamily="34" charset="0"/>
                <a:cs typeface="Arial" panose="020B0604020202020204" pitchFamily="34" charset="0"/>
              </a:rPr>
              <a:t>on the overall performance for the 2016/17FY</a:t>
            </a:r>
            <a:r>
              <a:rPr lang="en-ZA" altLang="en-US" sz="1500" kern="0" dirty="0" smtClean="0">
                <a:solidFill>
                  <a:srgbClr val="000000"/>
                </a:solidFill>
                <a:latin typeface="Arial" panose="020B0604020202020204" pitchFamily="34" charset="0"/>
                <a:cs typeface="Arial" panose="020B0604020202020204" pitchFamily="34" charset="0"/>
              </a:rPr>
              <a:t>.</a:t>
            </a:r>
            <a:endParaRPr lang="en-ZA" altLang="en-US" sz="2000" kern="0" dirty="0">
              <a:solidFill>
                <a:srgbClr val="00000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a:xfrm>
            <a:off x="8538173" y="6437040"/>
            <a:ext cx="512638" cy="365125"/>
          </a:xfrm>
        </p:spPr>
        <p:txBody>
          <a:bodyPr/>
          <a:lstStyle/>
          <a:p>
            <a:fld id="{7CDEE3CD-9AE7-E148-8D38-A96A94875DA4}" type="slidenum">
              <a:rPr lang="en-US" sz="1050" smtClean="0">
                <a:solidFill>
                  <a:schemeClr val="tx1"/>
                </a:solidFill>
              </a:rPr>
              <a:pPr/>
              <a:t>15</a:t>
            </a:fld>
            <a:endParaRPr lang="en-US" sz="1050"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981512958"/>
              </p:ext>
            </p:extLst>
          </p:nvPr>
        </p:nvGraphicFramePr>
        <p:xfrm>
          <a:off x="282054" y="2734481"/>
          <a:ext cx="7115031" cy="1010920"/>
        </p:xfrm>
        <a:graphic>
          <a:graphicData uri="http://schemas.openxmlformats.org/drawingml/2006/table">
            <a:tbl>
              <a:tblPr firstRow="1" bandRow="1">
                <a:tableStyleId>{5C22544A-7EE6-4342-B048-85BDC9FD1C3A}</a:tableStyleId>
              </a:tblPr>
              <a:tblGrid>
                <a:gridCol w="2371677"/>
                <a:gridCol w="2371677"/>
                <a:gridCol w="2371677"/>
              </a:tblGrid>
              <a:tr h="370840">
                <a:tc>
                  <a:txBody>
                    <a:bodyPr/>
                    <a:lstStyle/>
                    <a:p>
                      <a:r>
                        <a:rPr lang="en-ZA" dirty="0" smtClean="0">
                          <a:solidFill>
                            <a:srgbClr val="144B26"/>
                          </a:solidFill>
                          <a:latin typeface="Century Gothic" panose="020B0502020202020204" pitchFamily="34" charset="0"/>
                        </a:rPr>
                        <a:t>Planned targets</a:t>
                      </a:r>
                      <a:endParaRPr lang="en-ZA" dirty="0">
                        <a:solidFill>
                          <a:srgbClr val="144B26"/>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dirty="0" smtClean="0">
                          <a:solidFill>
                            <a:srgbClr val="144B26"/>
                          </a:solidFill>
                          <a:latin typeface="Century Gothic" panose="020B0502020202020204" pitchFamily="34" charset="0"/>
                        </a:rPr>
                        <a:t>Targets achieved</a:t>
                      </a:r>
                      <a:endParaRPr lang="en-ZA" dirty="0">
                        <a:solidFill>
                          <a:srgbClr val="144B26"/>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ZA" dirty="0" smtClean="0">
                          <a:solidFill>
                            <a:srgbClr val="144B26"/>
                          </a:solidFill>
                          <a:latin typeface="Century Gothic" panose="020B0502020202020204" pitchFamily="34" charset="0"/>
                        </a:rPr>
                        <a:t>Targets not achieved</a:t>
                      </a:r>
                      <a:endParaRPr lang="en-ZA" dirty="0">
                        <a:solidFill>
                          <a:srgbClr val="144B26"/>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algn="ctr" defTabSz="457200" rtl="0" eaLnBrk="1" latinLnBrk="0" hangingPunct="1"/>
                      <a:r>
                        <a:rPr lang="en-ZA" sz="1800" b="1" kern="1200" dirty="0" smtClean="0">
                          <a:solidFill>
                            <a:schemeClr val="dk1"/>
                          </a:solidFill>
                          <a:latin typeface="Century Gothic" panose="020B0502020202020204" pitchFamily="34" charset="0"/>
                          <a:ea typeface="+mn-ea"/>
                          <a:cs typeface="+mn-cs"/>
                        </a:rPr>
                        <a:t>12 </a:t>
                      </a:r>
                      <a:endParaRPr lang="en-ZA" sz="1800" b="1" kern="1200" dirty="0">
                        <a:solidFill>
                          <a:schemeClr val="dk1"/>
                        </a:solidFill>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457200" rtl="0" eaLnBrk="1" latinLnBrk="0" hangingPunct="1"/>
                      <a:r>
                        <a:rPr lang="en-ZA" sz="1800" b="1" kern="1200" dirty="0" smtClean="0">
                          <a:solidFill>
                            <a:schemeClr val="dk1"/>
                          </a:solidFill>
                          <a:latin typeface="Century Gothic" panose="020B0502020202020204" pitchFamily="34" charset="0"/>
                          <a:ea typeface="+mn-ea"/>
                          <a:cs typeface="+mn-cs"/>
                        </a:rPr>
                        <a:t>08</a:t>
                      </a:r>
                      <a:endParaRPr lang="en-ZA" sz="1800" b="1" kern="1200" dirty="0">
                        <a:solidFill>
                          <a:schemeClr val="dk1"/>
                        </a:solidFill>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ctr" defTabSz="457200" rtl="0" eaLnBrk="1" latinLnBrk="0" hangingPunct="1"/>
                      <a:r>
                        <a:rPr lang="en-ZA" sz="1800" b="1" kern="1200" dirty="0" smtClean="0">
                          <a:solidFill>
                            <a:schemeClr val="dk1"/>
                          </a:solidFill>
                          <a:latin typeface="Century Gothic" panose="020B0502020202020204" pitchFamily="34" charset="0"/>
                          <a:ea typeface="+mn-ea"/>
                          <a:cs typeface="+mn-cs"/>
                        </a:rPr>
                        <a:t>04</a:t>
                      </a:r>
                      <a:endParaRPr lang="en-ZA" sz="1800" b="1" kern="1200" dirty="0">
                        <a:solidFill>
                          <a:schemeClr val="dk1"/>
                        </a:solidFill>
                        <a:latin typeface="Century Gothic" panose="020B0502020202020204"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pic>
        <p:nvPicPr>
          <p:cNvPr id="7" name="Picture 6" descr="head.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63284" y="1433"/>
            <a:ext cx="2104573" cy="739702"/>
          </a:xfrm>
          <a:prstGeom prst="rect">
            <a:avLst/>
          </a:prstGeom>
        </p:spPr>
      </p:pic>
      <p:pic>
        <p:nvPicPr>
          <p:cNvPr id="8" name="Picture 7" descr="show bar.jpg"/>
          <p:cNvPicPr>
            <a:picLocks noChangeAspect="1"/>
          </p:cNvPicPr>
          <p:nvPr/>
        </p:nvPicPr>
        <p:blipFill rotWithShape="1">
          <a:blip r:embed="rId4">
            <a:extLst>
              <a:ext uri="{28A0092B-C50C-407E-A947-70E740481C1C}">
                <a14:useLocalDpi xmlns:a14="http://schemas.microsoft.com/office/drawing/2010/main" val="0"/>
              </a:ext>
            </a:extLst>
          </a:blip>
          <a:srcRect l="92218"/>
          <a:stretch/>
        </p:blipFill>
        <p:spPr>
          <a:xfrm>
            <a:off x="6172598" y="7598"/>
            <a:ext cx="815056" cy="620200"/>
          </a:xfrm>
          <a:prstGeom prst="rect">
            <a:avLst/>
          </a:prstGeom>
        </p:spPr>
      </p:pic>
    </p:spTree>
    <p:extLst>
      <p:ext uri="{BB962C8B-B14F-4D97-AF65-F5344CB8AC3E}">
        <p14:creationId xmlns:p14="http://schemas.microsoft.com/office/powerpoint/2010/main" val="2675254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3284" y="641447"/>
            <a:ext cx="7875247" cy="4899803"/>
          </a:xfrm>
          <a:prstGeom prst="rect">
            <a:avLst/>
          </a:prstGeom>
          <a:solidFill>
            <a:schemeClr val="bg1"/>
          </a:solidFill>
        </p:spPr>
        <p:txBody>
          <a:bodyPr wrap="square">
            <a:spAutoFit/>
          </a:bodyPr>
          <a:lstStyle/>
          <a:p>
            <a:pPr algn="just" defTabSz="914400" eaLnBrk="0" fontAlgn="base" hangingPunct="0">
              <a:spcBef>
                <a:spcPct val="20000"/>
              </a:spcBef>
              <a:spcAft>
                <a:spcPct val="0"/>
              </a:spcAft>
              <a:defRPr/>
            </a:pPr>
            <a:r>
              <a:rPr lang="en-ZA" altLang="en-US" sz="2000" b="1" kern="0" dirty="0" smtClean="0">
                <a:solidFill>
                  <a:srgbClr val="000000"/>
                </a:solidFill>
                <a:latin typeface="Century Gothic" panose="020B0502020202020204" pitchFamily="34" charset="0"/>
              </a:rPr>
              <a:t>                                </a:t>
            </a:r>
            <a:r>
              <a:rPr lang="en-ZA" altLang="en-US" sz="2000" b="1" dirty="0" smtClean="0">
                <a:solidFill>
                  <a:srgbClr val="008000"/>
                </a:solidFill>
                <a:latin typeface="Arial"/>
                <a:ea typeface="+mj-ea"/>
                <a:cs typeface="Arial"/>
              </a:rPr>
              <a:t>SES: PERFORMANCE OVERVIEW</a:t>
            </a:r>
          </a:p>
          <a:p>
            <a:pPr marL="342900" indent="-342900" algn="just" defTabSz="914400" eaLnBrk="0" fontAlgn="base" hangingPunct="0">
              <a:lnSpc>
                <a:spcPct val="150000"/>
              </a:lnSpc>
              <a:spcBef>
                <a:spcPct val="20000"/>
              </a:spcBef>
              <a:spcAft>
                <a:spcPct val="0"/>
              </a:spcAft>
              <a:buFont typeface="Wingdings" panose="05000000000000000000" pitchFamily="2" charset="2"/>
              <a:buChar char="q"/>
              <a:defRPr/>
            </a:pPr>
            <a:r>
              <a:rPr lang="en-ZA" altLang="en-US" sz="1500" kern="0" dirty="0" smtClean="0">
                <a:solidFill>
                  <a:srgbClr val="000000"/>
                </a:solidFill>
                <a:latin typeface="Arial" panose="020B0604020202020204" pitchFamily="34" charset="0"/>
                <a:cs typeface="Arial" panose="020B0604020202020204" pitchFamily="34" charset="0"/>
              </a:rPr>
              <a:t>The </a:t>
            </a:r>
            <a:r>
              <a:rPr lang="en-ZA" altLang="en-US" sz="1500" kern="0" dirty="0">
                <a:solidFill>
                  <a:srgbClr val="000000"/>
                </a:solidFill>
                <a:latin typeface="Arial" panose="020B0604020202020204" pitchFamily="34" charset="0"/>
                <a:cs typeface="Arial" panose="020B0604020202020204" pitchFamily="34" charset="0"/>
              </a:rPr>
              <a:t>Department committed </a:t>
            </a:r>
            <a:r>
              <a:rPr lang="en-ZA" altLang="en-US" sz="1500" kern="0" dirty="0" smtClean="0">
                <a:solidFill>
                  <a:srgbClr val="000000"/>
                </a:solidFill>
                <a:latin typeface="Arial" panose="020B0604020202020204" pitchFamily="34" charset="0"/>
                <a:cs typeface="Arial" panose="020B0604020202020204" pitchFamily="34" charset="0"/>
              </a:rPr>
              <a:t>itself to achieve </a:t>
            </a:r>
            <a:r>
              <a:rPr lang="en-ZA" altLang="en-US" sz="1500" kern="0" dirty="0">
                <a:solidFill>
                  <a:srgbClr val="000000"/>
                </a:solidFill>
                <a:latin typeface="Arial" panose="020B0604020202020204" pitchFamily="34" charset="0"/>
                <a:cs typeface="Arial" panose="020B0604020202020204" pitchFamily="34" charset="0"/>
              </a:rPr>
              <a:t>5</a:t>
            </a:r>
            <a:r>
              <a:rPr lang="en-ZA" altLang="en-US" sz="1500" kern="0" dirty="0" smtClean="0">
                <a:solidFill>
                  <a:srgbClr val="000000"/>
                </a:solidFill>
                <a:latin typeface="Arial" panose="020B0604020202020204" pitchFamily="34" charset="0"/>
                <a:cs typeface="Arial" panose="020B0604020202020204" pitchFamily="34" charset="0"/>
              </a:rPr>
              <a:t> targeted performance indicators during the 2016/17FY. </a:t>
            </a:r>
            <a:endParaRPr lang="en-ZA" altLang="en-US" sz="1500" kern="0" dirty="0">
              <a:solidFill>
                <a:srgbClr val="000000"/>
              </a:solidFill>
              <a:latin typeface="Arial" panose="020B0604020202020204" pitchFamily="34" charset="0"/>
              <a:cs typeface="Arial" panose="020B0604020202020204" pitchFamily="34" charset="0"/>
            </a:endParaRPr>
          </a:p>
          <a:p>
            <a:pPr marL="342900" indent="-342900" algn="just" defTabSz="914400" eaLnBrk="0" fontAlgn="base" hangingPunct="0">
              <a:lnSpc>
                <a:spcPct val="150000"/>
              </a:lnSpc>
              <a:spcBef>
                <a:spcPct val="20000"/>
              </a:spcBef>
              <a:spcAft>
                <a:spcPct val="0"/>
              </a:spcAft>
              <a:buFont typeface="Wingdings" panose="05000000000000000000" pitchFamily="2" charset="2"/>
              <a:buChar char="q"/>
              <a:defRPr/>
            </a:pPr>
            <a:r>
              <a:rPr lang="en-ZA" altLang="en-US" sz="1500" kern="0" dirty="0">
                <a:solidFill>
                  <a:srgbClr val="000000"/>
                </a:solidFill>
                <a:latin typeface="Arial" panose="020B0604020202020204" pitchFamily="34" charset="0"/>
                <a:cs typeface="Arial" panose="020B0604020202020204" pitchFamily="34" charset="0"/>
              </a:rPr>
              <a:t>Of the 5</a:t>
            </a:r>
            <a:r>
              <a:rPr lang="en-ZA" altLang="en-US" sz="1500" kern="0" dirty="0" smtClean="0">
                <a:solidFill>
                  <a:srgbClr val="000000"/>
                </a:solidFill>
                <a:latin typeface="Arial" panose="020B0604020202020204" pitchFamily="34" charset="0"/>
                <a:cs typeface="Arial" panose="020B0604020202020204" pitchFamily="34" charset="0"/>
              </a:rPr>
              <a:t> targeted </a:t>
            </a:r>
            <a:r>
              <a:rPr lang="en-ZA" altLang="en-US" sz="1500" kern="0" dirty="0">
                <a:solidFill>
                  <a:srgbClr val="000000"/>
                </a:solidFill>
                <a:latin typeface="Arial" panose="020B0604020202020204" pitchFamily="34" charset="0"/>
                <a:cs typeface="Arial" panose="020B0604020202020204" pitchFamily="34" charset="0"/>
              </a:rPr>
              <a:t>performance </a:t>
            </a:r>
            <a:r>
              <a:rPr lang="en-ZA" altLang="en-US" sz="1500" kern="0" dirty="0" smtClean="0">
                <a:solidFill>
                  <a:srgbClr val="000000"/>
                </a:solidFill>
                <a:latin typeface="Arial" panose="020B0604020202020204" pitchFamily="34" charset="0"/>
                <a:cs typeface="Arial" panose="020B0604020202020204" pitchFamily="34" charset="0"/>
              </a:rPr>
              <a:t>indicators, 4 targets </a:t>
            </a:r>
            <a:r>
              <a:rPr lang="en-ZA" altLang="en-US" sz="1500" kern="0" dirty="0">
                <a:solidFill>
                  <a:srgbClr val="000000"/>
                </a:solidFill>
                <a:latin typeface="Arial" panose="020B0604020202020204" pitchFamily="34" charset="0"/>
                <a:cs typeface="Arial" panose="020B0604020202020204" pitchFamily="34" charset="0"/>
              </a:rPr>
              <a:t>were achieved which </a:t>
            </a:r>
            <a:r>
              <a:rPr lang="en-ZA" altLang="en-US" sz="1500" kern="0" dirty="0" smtClean="0">
                <a:solidFill>
                  <a:srgbClr val="000000"/>
                </a:solidFill>
                <a:latin typeface="Arial" panose="020B0604020202020204" pitchFamily="34" charset="0"/>
                <a:cs typeface="Arial" panose="020B0604020202020204" pitchFamily="34" charset="0"/>
              </a:rPr>
              <a:t>constitut</a:t>
            </a:r>
            <a:r>
              <a:rPr lang="en-ZA" altLang="en-US" sz="1500" kern="0" dirty="0" smtClean="0">
                <a:latin typeface="Arial" panose="020B0604020202020204" pitchFamily="34" charset="0"/>
                <a:cs typeface="Arial" panose="020B0604020202020204" pitchFamily="34" charset="0"/>
              </a:rPr>
              <a:t>es </a:t>
            </a:r>
            <a:r>
              <a:rPr lang="en-ZA" altLang="en-US" sz="1500" kern="0" dirty="0" smtClean="0">
                <a:solidFill>
                  <a:srgbClr val="000000"/>
                </a:solidFill>
                <a:latin typeface="Arial" panose="020B0604020202020204" pitchFamily="34" charset="0"/>
                <a:cs typeface="Arial" panose="020B0604020202020204" pitchFamily="34" charset="0"/>
              </a:rPr>
              <a:t>80% </a:t>
            </a:r>
            <a:r>
              <a:rPr lang="en-ZA" altLang="en-US" sz="1500" kern="0" dirty="0">
                <a:solidFill>
                  <a:srgbClr val="000000"/>
                </a:solidFill>
                <a:latin typeface="Arial" panose="020B0604020202020204" pitchFamily="34" charset="0"/>
                <a:cs typeface="Arial" panose="020B0604020202020204" pitchFamily="34" charset="0"/>
              </a:rPr>
              <a:t>of the </a:t>
            </a:r>
            <a:r>
              <a:rPr lang="en-ZA" altLang="en-US" sz="1500" kern="0" dirty="0" smtClean="0">
                <a:solidFill>
                  <a:srgbClr val="000000"/>
                </a:solidFill>
                <a:latin typeface="Arial" panose="020B0604020202020204" pitchFamily="34" charset="0"/>
                <a:cs typeface="Arial" panose="020B0604020202020204" pitchFamily="34" charset="0"/>
              </a:rPr>
              <a:t>overall achievement for </a:t>
            </a:r>
            <a:r>
              <a:rPr lang="en-ZA" altLang="en-US" sz="1500" kern="0" dirty="0">
                <a:solidFill>
                  <a:srgbClr val="000000"/>
                </a:solidFill>
                <a:latin typeface="Arial" panose="020B0604020202020204" pitchFamily="34" charset="0"/>
                <a:cs typeface="Arial" panose="020B0604020202020204" pitchFamily="34" charset="0"/>
              </a:rPr>
              <a:t>the </a:t>
            </a:r>
            <a:r>
              <a:rPr lang="en-ZA" altLang="en-US" sz="1500" kern="0" dirty="0" smtClean="0">
                <a:solidFill>
                  <a:srgbClr val="000000"/>
                </a:solidFill>
                <a:latin typeface="Arial" panose="020B0604020202020204" pitchFamily="34" charset="0"/>
                <a:cs typeface="Arial" panose="020B0604020202020204" pitchFamily="34" charset="0"/>
              </a:rPr>
              <a:t>2016/17FY</a:t>
            </a:r>
            <a:r>
              <a:rPr lang="en-ZA" altLang="en-US" sz="1500" kern="0" dirty="0">
                <a:solidFill>
                  <a:srgbClr val="000000"/>
                </a:solidFill>
                <a:latin typeface="Arial" panose="020B0604020202020204" pitchFamily="34" charset="0"/>
                <a:cs typeface="Arial" panose="020B0604020202020204" pitchFamily="34" charset="0"/>
              </a:rPr>
              <a:t>. </a:t>
            </a:r>
            <a:endParaRPr lang="en-ZA" altLang="en-US" sz="1500" kern="0" dirty="0" smtClean="0">
              <a:solidFill>
                <a:srgbClr val="000000"/>
              </a:solidFill>
              <a:latin typeface="Arial" panose="020B0604020202020204" pitchFamily="34" charset="0"/>
              <a:cs typeface="Arial" panose="020B0604020202020204" pitchFamily="34" charset="0"/>
            </a:endParaRPr>
          </a:p>
          <a:p>
            <a:pPr defTabSz="914400" fontAlgn="base">
              <a:spcBef>
                <a:spcPct val="0"/>
              </a:spcBef>
              <a:spcAft>
                <a:spcPct val="0"/>
              </a:spcAft>
            </a:pPr>
            <a:endParaRPr lang="en-ZA" altLang="en-US" sz="1600" kern="0" dirty="0">
              <a:solidFill>
                <a:srgbClr val="000000"/>
              </a:solidFill>
              <a:latin typeface="Arial" panose="020B0604020202020204" pitchFamily="34" charset="0"/>
              <a:cs typeface="Arial" panose="020B0604020202020204" pitchFamily="34" charset="0"/>
            </a:endParaRPr>
          </a:p>
          <a:p>
            <a:pPr defTabSz="914400" fontAlgn="base">
              <a:spcBef>
                <a:spcPct val="0"/>
              </a:spcBef>
              <a:spcAft>
                <a:spcPct val="0"/>
              </a:spcAft>
            </a:pPr>
            <a:endParaRPr lang="en-ZA" altLang="en-US" sz="1600" kern="0" dirty="0" smtClean="0">
              <a:solidFill>
                <a:srgbClr val="000000"/>
              </a:solidFill>
              <a:latin typeface="Arial" panose="020B0604020202020204" pitchFamily="34" charset="0"/>
              <a:cs typeface="Arial" panose="020B0604020202020204" pitchFamily="34" charset="0"/>
            </a:endParaRPr>
          </a:p>
          <a:p>
            <a:pPr defTabSz="914400" fontAlgn="base">
              <a:spcBef>
                <a:spcPct val="0"/>
              </a:spcBef>
              <a:spcAft>
                <a:spcPct val="0"/>
              </a:spcAft>
            </a:pPr>
            <a:endParaRPr lang="en-ZA" altLang="en-US" sz="1600" kern="0" dirty="0">
              <a:solidFill>
                <a:srgbClr val="000000"/>
              </a:solidFill>
              <a:latin typeface="Arial" panose="020B0604020202020204" pitchFamily="34" charset="0"/>
              <a:cs typeface="Arial" panose="020B0604020202020204" pitchFamily="34" charset="0"/>
            </a:endParaRPr>
          </a:p>
          <a:p>
            <a:pPr defTabSz="914400" fontAlgn="base">
              <a:spcBef>
                <a:spcPct val="0"/>
              </a:spcBef>
              <a:spcAft>
                <a:spcPct val="0"/>
              </a:spcAft>
            </a:pPr>
            <a:endParaRPr lang="en-ZA" altLang="en-US" sz="1600" kern="0" dirty="0" smtClean="0">
              <a:solidFill>
                <a:srgbClr val="000000"/>
              </a:solidFill>
              <a:latin typeface="Arial" panose="020B0604020202020204" pitchFamily="34" charset="0"/>
              <a:cs typeface="Arial" panose="020B0604020202020204" pitchFamily="34" charset="0"/>
            </a:endParaRPr>
          </a:p>
          <a:p>
            <a:pPr defTabSz="914400" fontAlgn="base">
              <a:spcBef>
                <a:spcPct val="0"/>
              </a:spcBef>
              <a:spcAft>
                <a:spcPct val="0"/>
              </a:spcAft>
            </a:pPr>
            <a:r>
              <a:rPr lang="en-ZA" altLang="en-US" sz="1600" b="1" kern="0" dirty="0" smtClean="0">
                <a:solidFill>
                  <a:srgbClr val="000000"/>
                </a:solidFill>
                <a:latin typeface="Arial" panose="020B0604020202020204" pitchFamily="34" charset="0"/>
                <a:cs typeface="Arial" panose="020B0604020202020204" pitchFamily="34" charset="0"/>
              </a:rPr>
              <a:t>  </a:t>
            </a:r>
          </a:p>
          <a:p>
            <a:pPr defTabSz="914400" fontAlgn="base">
              <a:spcBef>
                <a:spcPct val="0"/>
              </a:spcBef>
              <a:spcAft>
                <a:spcPct val="0"/>
              </a:spcAft>
            </a:pPr>
            <a:r>
              <a:rPr lang="en-ZA" altLang="en-US" sz="1600" kern="0" dirty="0" smtClean="0">
                <a:solidFill>
                  <a:srgbClr val="000000"/>
                </a:solidFill>
                <a:latin typeface="Arial" panose="020B0604020202020204" pitchFamily="34" charset="0"/>
                <a:cs typeface="Arial" panose="020B0604020202020204" pitchFamily="34" charset="0"/>
              </a:rPr>
              <a:t> </a:t>
            </a:r>
            <a:r>
              <a:rPr lang="en-ZA" altLang="en-US" kern="0" dirty="0" smtClean="0">
                <a:solidFill>
                  <a:srgbClr val="000000"/>
                </a:solidFill>
                <a:latin typeface="Arial" panose="020B0604020202020204" pitchFamily="34" charset="0"/>
                <a:cs typeface="Arial" panose="020B0604020202020204" pitchFamily="34" charset="0"/>
              </a:rPr>
              <a:t>Departmental Performance </a:t>
            </a:r>
            <a:r>
              <a:rPr lang="en-ZA" altLang="en-US" sz="1600" kern="0" dirty="0" smtClean="0">
                <a:solidFill>
                  <a:srgbClr val="000000"/>
                </a:solidFill>
                <a:latin typeface="Arial" panose="020B0604020202020204" pitchFamily="34" charset="0"/>
                <a:cs typeface="Arial" panose="020B0604020202020204" pitchFamily="34" charset="0"/>
              </a:rPr>
              <a:t>= </a:t>
            </a:r>
            <a:r>
              <a:rPr lang="en-ZA" u="sng" dirty="0" smtClean="0">
                <a:solidFill>
                  <a:srgbClr val="000000"/>
                </a:solidFill>
                <a:latin typeface="Arial" panose="020B0604020202020204" pitchFamily="34" charset="0"/>
                <a:ea typeface="ＭＳ Ｐゴシック"/>
                <a:cs typeface="Arial" panose="020B0604020202020204" pitchFamily="34" charset="0"/>
              </a:rPr>
              <a:t>No</a:t>
            </a:r>
            <a:r>
              <a:rPr lang="en-ZA" u="sng" dirty="0">
                <a:solidFill>
                  <a:srgbClr val="000000"/>
                </a:solidFill>
                <a:latin typeface="Arial" panose="020B0604020202020204" pitchFamily="34" charset="0"/>
                <a:ea typeface="ＭＳ Ｐゴシック"/>
                <a:cs typeface="Arial" panose="020B0604020202020204" pitchFamily="34" charset="0"/>
              </a:rPr>
              <a:t>. of  targets achieved </a:t>
            </a:r>
            <a:r>
              <a:rPr lang="en-ZA" dirty="0">
                <a:solidFill>
                  <a:srgbClr val="000000"/>
                </a:solidFill>
                <a:latin typeface="Arial" panose="020B0604020202020204" pitchFamily="34" charset="0"/>
                <a:ea typeface="ＭＳ Ｐゴシック"/>
                <a:cs typeface="Arial" panose="020B0604020202020204" pitchFamily="34" charset="0"/>
              </a:rPr>
              <a:t> x 100       </a:t>
            </a:r>
          </a:p>
          <a:p>
            <a:pPr defTabSz="914400" fontAlgn="base">
              <a:spcBef>
                <a:spcPct val="0"/>
              </a:spcBef>
              <a:spcAft>
                <a:spcPct val="0"/>
              </a:spcAft>
            </a:pPr>
            <a:r>
              <a:rPr lang="en-ZA" dirty="0">
                <a:solidFill>
                  <a:srgbClr val="000000"/>
                </a:solidFill>
                <a:latin typeface="Arial" panose="020B0604020202020204" pitchFamily="34" charset="0"/>
                <a:ea typeface="ＭＳ Ｐゴシック"/>
                <a:cs typeface="Arial" panose="020B0604020202020204" pitchFamily="34" charset="0"/>
              </a:rPr>
              <a:t>			     </a:t>
            </a:r>
            <a:r>
              <a:rPr lang="en-ZA" dirty="0" smtClean="0">
                <a:solidFill>
                  <a:srgbClr val="000000"/>
                </a:solidFill>
                <a:latin typeface="Arial" panose="020B0604020202020204" pitchFamily="34" charset="0"/>
                <a:ea typeface="ＭＳ Ｐゴシック"/>
                <a:cs typeface="Arial" panose="020B0604020202020204" pitchFamily="34" charset="0"/>
              </a:rPr>
              <a:t> </a:t>
            </a:r>
            <a:r>
              <a:rPr lang="en-ZA" dirty="0">
                <a:solidFill>
                  <a:srgbClr val="000000"/>
                </a:solidFill>
                <a:latin typeface="Arial" panose="020B0604020202020204" pitchFamily="34" charset="0"/>
                <a:ea typeface="ＭＳ Ｐゴシック"/>
                <a:cs typeface="Arial" panose="020B0604020202020204" pitchFamily="34" charset="0"/>
              </a:rPr>
              <a:t>Total no of targets set</a:t>
            </a:r>
          </a:p>
          <a:p>
            <a:pPr algn="just" defTabSz="914400" eaLnBrk="0" fontAlgn="base" hangingPunct="0">
              <a:spcBef>
                <a:spcPct val="20000"/>
              </a:spcBef>
              <a:spcAft>
                <a:spcPct val="0"/>
              </a:spcAft>
              <a:defRPr/>
            </a:pPr>
            <a:r>
              <a:rPr lang="en-ZA" altLang="en-US" sz="1600" kern="0" dirty="0" smtClean="0">
                <a:solidFill>
                  <a:srgbClr val="000000"/>
                </a:solidFill>
                <a:latin typeface="Arial" panose="020B0604020202020204" pitchFamily="34" charset="0"/>
                <a:cs typeface="Arial" panose="020B0604020202020204" pitchFamily="34" charset="0"/>
              </a:rPr>
              <a:t>                                                  </a:t>
            </a:r>
            <a:r>
              <a:rPr lang="en-ZA" dirty="0" smtClean="0">
                <a:solidFill>
                  <a:srgbClr val="000000"/>
                </a:solidFill>
                <a:latin typeface="Arial" panose="020B0604020202020204" pitchFamily="34" charset="0"/>
                <a:ea typeface="ＭＳ Ｐゴシック"/>
                <a:cs typeface="Arial" panose="020B0604020202020204" pitchFamily="34" charset="0"/>
              </a:rPr>
              <a:t>    = </a:t>
            </a:r>
            <a:r>
              <a:rPr lang="en-ZA" u="sng" dirty="0" smtClean="0">
                <a:solidFill>
                  <a:srgbClr val="000000"/>
                </a:solidFill>
                <a:latin typeface="Arial" panose="020B0604020202020204" pitchFamily="34" charset="0"/>
                <a:ea typeface="ＭＳ Ｐゴシック"/>
                <a:cs typeface="Arial" panose="020B0604020202020204" pitchFamily="34" charset="0"/>
              </a:rPr>
              <a:t>4 </a:t>
            </a:r>
            <a:r>
              <a:rPr lang="en-ZA" dirty="0" smtClean="0">
                <a:solidFill>
                  <a:srgbClr val="000000"/>
                </a:solidFill>
                <a:latin typeface="Arial" panose="020B0604020202020204" pitchFamily="34" charset="0"/>
                <a:ea typeface="ＭＳ Ｐゴシック"/>
                <a:cs typeface="Arial" panose="020B0604020202020204" pitchFamily="34" charset="0"/>
              </a:rPr>
              <a:t>x 100 </a:t>
            </a:r>
            <a:endParaRPr lang="en-ZA" u="sng" dirty="0" smtClean="0">
              <a:solidFill>
                <a:srgbClr val="000000"/>
              </a:solidFill>
              <a:latin typeface="Arial" panose="020B0604020202020204" pitchFamily="34" charset="0"/>
              <a:ea typeface="ＭＳ Ｐゴシック"/>
              <a:cs typeface="Arial" panose="020B0604020202020204" pitchFamily="34" charset="0"/>
            </a:endParaRPr>
          </a:p>
          <a:p>
            <a:pPr defTabSz="914400" fontAlgn="base">
              <a:spcBef>
                <a:spcPct val="0"/>
              </a:spcBef>
              <a:spcAft>
                <a:spcPct val="0"/>
              </a:spcAft>
            </a:pPr>
            <a:r>
              <a:rPr lang="en-ZA" dirty="0" smtClean="0">
                <a:solidFill>
                  <a:srgbClr val="000000"/>
                </a:solidFill>
                <a:latin typeface="Arial" panose="020B0604020202020204" pitchFamily="34" charset="0"/>
                <a:ea typeface="ＭＳ Ｐゴシック"/>
                <a:cs typeface="Arial" panose="020B0604020202020204" pitchFamily="34" charset="0"/>
              </a:rPr>
              <a:t>			         </a:t>
            </a:r>
            <a:r>
              <a:rPr lang="en-ZA" dirty="0">
                <a:solidFill>
                  <a:srgbClr val="000000"/>
                </a:solidFill>
                <a:latin typeface="Arial" panose="020B0604020202020204" pitchFamily="34" charset="0"/>
                <a:ea typeface="ＭＳ Ｐゴシック"/>
                <a:cs typeface="Arial" panose="020B0604020202020204" pitchFamily="34" charset="0"/>
              </a:rPr>
              <a:t>5</a:t>
            </a:r>
            <a:endParaRPr lang="en-ZA" dirty="0" smtClean="0">
              <a:solidFill>
                <a:srgbClr val="000000"/>
              </a:solidFill>
              <a:latin typeface="Arial" panose="020B0604020202020204" pitchFamily="34" charset="0"/>
              <a:ea typeface="ＭＳ Ｐゴシック"/>
              <a:cs typeface="Arial" panose="020B0604020202020204" pitchFamily="34" charset="0"/>
            </a:endParaRPr>
          </a:p>
          <a:p>
            <a:pPr algn="just" defTabSz="914400" eaLnBrk="0" fontAlgn="base" hangingPunct="0">
              <a:spcBef>
                <a:spcPct val="20000"/>
              </a:spcBef>
              <a:spcAft>
                <a:spcPct val="0"/>
              </a:spcAft>
              <a:defRPr/>
            </a:pPr>
            <a:r>
              <a:rPr lang="en-ZA" altLang="en-US" sz="1600" kern="0" dirty="0" smtClean="0">
                <a:solidFill>
                  <a:srgbClr val="000000"/>
                </a:solidFill>
                <a:latin typeface="Arial" panose="020B0604020202020204" pitchFamily="34" charset="0"/>
                <a:cs typeface="Arial" panose="020B0604020202020204" pitchFamily="34" charset="0"/>
              </a:rPr>
              <a:t>                                                      </a:t>
            </a:r>
            <a:r>
              <a:rPr lang="en-ZA" altLang="en-US" kern="0" dirty="0" smtClean="0">
                <a:solidFill>
                  <a:srgbClr val="000000"/>
                </a:solidFill>
                <a:latin typeface="Arial" panose="020B0604020202020204" pitchFamily="34" charset="0"/>
                <a:cs typeface="Arial" panose="020B0604020202020204" pitchFamily="34" charset="0"/>
              </a:rPr>
              <a:t>= 80%</a:t>
            </a:r>
            <a:endParaRPr lang="en-ZA" altLang="en-US" kern="0" dirty="0">
              <a:solidFill>
                <a:srgbClr val="000000"/>
              </a:solidFill>
              <a:latin typeface="Arial" panose="020B0604020202020204" pitchFamily="34" charset="0"/>
              <a:cs typeface="Arial" panose="020B0604020202020204" pitchFamily="34" charset="0"/>
            </a:endParaRPr>
          </a:p>
          <a:p>
            <a:pPr algn="just" defTabSz="914400" eaLnBrk="0" fontAlgn="base" hangingPunct="0">
              <a:spcBef>
                <a:spcPct val="20000"/>
              </a:spcBef>
              <a:spcAft>
                <a:spcPct val="0"/>
              </a:spcAft>
              <a:defRPr/>
            </a:pPr>
            <a:r>
              <a:rPr lang="en-ZA" altLang="en-US" sz="1600" kern="0" dirty="0" smtClean="0">
                <a:solidFill>
                  <a:srgbClr val="000000"/>
                </a:solidFill>
                <a:latin typeface="Arial" panose="020B0604020202020204" pitchFamily="34" charset="0"/>
                <a:cs typeface="Arial" panose="020B0604020202020204" pitchFamily="34" charset="0"/>
              </a:rPr>
              <a:t>SES Branch achieved 80% on the overall performance for the </a:t>
            </a:r>
            <a:r>
              <a:rPr lang="en-ZA" altLang="en-US" sz="1500" kern="0" dirty="0" smtClean="0">
                <a:solidFill>
                  <a:srgbClr val="000000"/>
                </a:solidFill>
                <a:latin typeface="Arial" panose="020B0604020202020204" pitchFamily="34" charset="0"/>
                <a:cs typeface="Arial" panose="020B0604020202020204" pitchFamily="34" charset="0"/>
              </a:rPr>
              <a:t>2016/17FY. </a:t>
            </a:r>
            <a:endParaRPr lang="en-ZA" altLang="en-US" sz="2000" kern="0" dirty="0">
              <a:solidFill>
                <a:srgbClr val="000000"/>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505129263"/>
              </p:ext>
            </p:extLst>
          </p:nvPr>
        </p:nvGraphicFramePr>
        <p:xfrm>
          <a:off x="318976" y="2633486"/>
          <a:ext cx="7583078" cy="926275"/>
        </p:xfrm>
        <a:graphic>
          <a:graphicData uri="http://schemas.openxmlformats.org/drawingml/2006/table">
            <a:tbl>
              <a:tblPr firstRow="1" bandRow="1">
                <a:tableStyleId>{5C22544A-7EE6-4342-B048-85BDC9FD1C3A}</a:tableStyleId>
              </a:tblPr>
              <a:tblGrid>
                <a:gridCol w="2503140"/>
                <a:gridCol w="2349708"/>
                <a:gridCol w="2730230"/>
              </a:tblGrid>
              <a:tr h="473703">
                <a:tc>
                  <a:txBody>
                    <a:bodyPr/>
                    <a:lstStyle/>
                    <a:p>
                      <a:r>
                        <a:rPr lang="en-ZA" dirty="0" smtClean="0">
                          <a:solidFill>
                            <a:srgbClr val="144B26"/>
                          </a:solidFill>
                          <a:latin typeface="Century Gothic" panose="020B0502020202020204" pitchFamily="34" charset="0"/>
                        </a:rPr>
                        <a:t>Planned targets</a:t>
                      </a:r>
                      <a:endParaRPr lang="en-ZA" dirty="0">
                        <a:solidFill>
                          <a:srgbClr val="144B26"/>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dirty="0" smtClean="0">
                          <a:solidFill>
                            <a:srgbClr val="144B26"/>
                          </a:solidFill>
                          <a:latin typeface="Century Gothic" panose="020B0502020202020204" pitchFamily="34" charset="0"/>
                        </a:rPr>
                        <a:t>Targets achieved</a:t>
                      </a:r>
                      <a:endParaRPr lang="en-ZA" dirty="0">
                        <a:solidFill>
                          <a:srgbClr val="144B26"/>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dirty="0" smtClean="0">
                          <a:solidFill>
                            <a:srgbClr val="144B26"/>
                          </a:solidFill>
                          <a:latin typeface="Century Gothic" panose="020B0502020202020204" pitchFamily="34" charset="0"/>
                        </a:rPr>
                        <a:t>Targets not achieved</a:t>
                      </a:r>
                      <a:endParaRPr lang="en-ZA" dirty="0">
                        <a:solidFill>
                          <a:srgbClr val="144B26"/>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2572">
                <a:tc>
                  <a:txBody>
                    <a:bodyPr/>
                    <a:lstStyle/>
                    <a:p>
                      <a:pPr algn="ctr"/>
                      <a:r>
                        <a:rPr lang="en-ZA" b="1" dirty="0" smtClean="0">
                          <a:latin typeface="Century Gothic" panose="020B0502020202020204" pitchFamily="34" charset="0"/>
                        </a:rPr>
                        <a:t>05 </a:t>
                      </a:r>
                      <a:endParaRPr lang="en-ZA" b="1"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b="1" dirty="0" smtClean="0">
                          <a:latin typeface="Century Gothic" panose="020B0502020202020204" pitchFamily="34" charset="0"/>
                        </a:rPr>
                        <a:t>04</a:t>
                      </a:r>
                      <a:endParaRPr lang="en-ZA" b="1"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F32C"/>
                    </a:solidFill>
                  </a:tcPr>
                </a:tc>
                <a:tc>
                  <a:txBody>
                    <a:bodyPr/>
                    <a:lstStyle/>
                    <a:p>
                      <a:pPr algn="ctr"/>
                      <a:r>
                        <a:rPr lang="en-ZA" b="1" dirty="0" smtClean="0">
                          <a:latin typeface="Century Gothic" panose="020B0502020202020204" pitchFamily="34" charset="0"/>
                        </a:rPr>
                        <a:t>01</a:t>
                      </a:r>
                      <a:endParaRPr lang="en-ZA" b="1"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
        <p:nvSpPr>
          <p:cNvPr id="6" name="Slide Number Placeholder 5"/>
          <p:cNvSpPr>
            <a:spLocks noGrp="1"/>
          </p:cNvSpPr>
          <p:nvPr>
            <p:ph type="sldNum" sz="quarter" idx="12"/>
          </p:nvPr>
        </p:nvSpPr>
        <p:spPr>
          <a:xfrm>
            <a:off x="8538173" y="6406488"/>
            <a:ext cx="512638" cy="365125"/>
          </a:xfrm>
        </p:spPr>
        <p:txBody>
          <a:bodyPr/>
          <a:lstStyle/>
          <a:p>
            <a:fld id="{7CDEE3CD-9AE7-E148-8D38-A96A94875DA4}" type="slidenum">
              <a:rPr lang="en-US" sz="1050" smtClean="0">
                <a:solidFill>
                  <a:schemeClr val="tx1"/>
                </a:solidFill>
              </a:rPr>
              <a:pPr/>
              <a:t>16</a:t>
            </a:fld>
            <a:endParaRPr lang="en-US" sz="1050" dirty="0">
              <a:solidFill>
                <a:schemeClr val="tx1"/>
              </a:solidFill>
            </a:endParaRPr>
          </a:p>
        </p:txBody>
      </p:sp>
      <p:pic>
        <p:nvPicPr>
          <p:cNvPr id="9" name="Picture 8" descr="head.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6848" y="1433"/>
            <a:ext cx="2104573" cy="565976"/>
          </a:xfrm>
          <a:prstGeom prst="rect">
            <a:avLst/>
          </a:prstGeom>
        </p:spPr>
      </p:pic>
      <p:pic>
        <p:nvPicPr>
          <p:cNvPr id="7" name="Picture 6" descr="show bar.jpg"/>
          <p:cNvPicPr>
            <a:picLocks noChangeAspect="1"/>
          </p:cNvPicPr>
          <p:nvPr/>
        </p:nvPicPr>
        <p:blipFill rotWithShape="1">
          <a:blip r:embed="rId4">
            <a:extLst>
              <a:ext uri="{28A0092B-C50C-407E-A947-70E740481C1C}">
                <a14:useLocalDpi xmlns:a14="http://schemas.microsoft.com/office/drawing/2010/main" val="0"/>
              </a:ext>
            </a:extLst>
          </a:blip>
          <a:srcRect l="92218"/>
          <a:stretch/>
        </p:blipFill>
        <p:spPr>
          <a:xfrm>
            <a:off x="8328944" y="21247"/>
            <a:ext cx="815056" cy="620200"/>
          </a:xfrm>
          <a:prstGeom prst="rect">
            <a:avLst/>
          </a:prstGeom>
        </p:spPr>
      </p:pic>
    </p:spTree>
    <p:extLst>
      <p:ext uri="{BB962C8B-B14F-4D97-AF65-F5344CB8AC3E}">
        <p14:creationId xmlns:p14="http://schemas.microsoft.com/office/powerpoint/2010/main" val="22277114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3284" y="739702"/>
            <a:ext cx="7588644" cy="5146024"/>
          </a:xfrm>
          <a:prstGeom prst="rect">
            <a:avLst/>
          </a:prstGeom>
          <a:solidFill>
            <a:schemeClr val="bg1"/>
          </a:solidFill>
        </p:spPr>
        <p:txBody>
          <a:bodyPr wrap="square">
            <a:spAutoFit/>
          </a:bodyPr>
          <a:lstStyle/>
          <a:p>
            <a:pPr algn="just" defTabSz="914400" eaLnBrk="0" fontAlgn="base" hangingPunct="0">
              <a:spcBef>
                <a:spcPct val="20000"/>
              </a:spcBef>
              <a:spcAft>
                <a:spcPct val="0"/>
              </a:spcAft>
              <a:defRPr/>
            </a:pPr>
            <a:r>
              <a:rPr lang="en-ZA" altLang="en-US" sz="2000" b="1" kern="0" dirty="0" smtClean="0">
                <a:solidFill>
                  <a:srgbClr val="000000"/>
                </a:solidFill>
                <a:latin typeface="Century Gothic" panose="020B0502020202020204" pitchFamily="34" charset="0"/>
              </a:rPr>
              <a:t>                                </a:t>
            </a:r>
            <a:r>
              <a:rPr lang="en-ZA" altLang="en-US" sz="2000" b="1" dirty="0" smtClean="0">
                <a:solidFill>
                  <a:srgbClr val="008000"/>
                </a:solidFill>
                <a:latin typeface="Arial"/>
                <a:ea typeface="+mj-ea"/>
                <a:cs typeface="Arial"/>
              </a:rPr>
              <a:t>ESM: PERFORMANCE OVERVIEW</a:t>
            </a:r>
          </a:p>
          <a:p>
            <a:pPr marL="342900" indent="-342900" algn="just" defTabSz="914400" eaLnBrk="0" fontAlgn="base" hangingPunct="0">
              <a:lnSpc>
                <a:spcPct val="150000"/>
              </a:lnSpc>
              <a:spcBef>
                <a:spcPct val="20000"/>
              </a:spcBef>
              <a:spcAft>
                <a:spcPct val="0"/>
              </a:spcAft>
              <a:buFont typeface="Wingdings" panose="05000000000000000000" pitchFamily="2" charset="2"/>
              <a:buChar char="q"/>
              <a:defRPr/>
            </a:pPr>
            <a:r>
              <a:rPr lang="en-ZA" altLang="en-US" sz="1500" kern="0" dirty="0" smtClean="0">
                <a:solidFill>
                  <a:srgbClr val="000000"/>
                </a:solidFill>
                <a:latin typeface="Arial" panose="020B0604020202020204" pitchFamily="34" charset="0"/>
                <a:cs typeface="Arial" panose="020B0604020202020204" pitchFamily="34" charset="0"/>
              </a:rPr>
              <a:t>The </a:t>
            </a:r>
            <a:r>
              <a:rPr lang="en-ZA" altLang="en-US" sz="1500" kern="0" dirty="0">
                <a:solidFill>
                  <a:srgbClr val="000000"/>
                </a:solidFill>
                <a:latin typeface="Arial" panose="020B0604020202020204" pitchFamily="34" charset="0"/>
                <a:cs typeface="Arial" panose="020B0604020202020204" pitchFamily="34" charset="0"/>
              </a:rPr>
              <a:t>Department committed </a:t>
            </a:r>
            <a:r>
              <a:rPr lang="en-ZA" altLang="en-US" sz="1500" kern="0" dirty="0" smtClean="0">
                <a:solidFill>
                  <a:srgbClr val="000000"/>
                </a:solidFill>
                <a:latin typeface="Arial" panose="020B0604020202020204" pitchFamily="34" charset="0"/>
                <a:cs typeface="Arial" panose="020B0604020202020204" pitchFamily="34" charset="0"/>
              </a:rPr>
              <a:t>itself to achieve 6 targeted performance indicators during the 2016/17FY. </a:t>
            </a:r>
            <a:endParaRPr lang="en-ZA" altLang="en-US" sz="1500" kern="0" dirty="0">
              <a:solidFill>
                <a:srgbClr val="000000"/>
              </a:solidFill>
              <a:latin typeface="Arial" panose="020B0604020202020204" pitchFamily="34" charset="0"/>
              <a:cs typeface="Arial" panose="020B0604020202020204" pitchFamily="34" charset="0"/>
            </a:endParaRPr>
          </a:p>
          <a:p>
            <a:pPr marL="342900" indent="-342900" algn="just" defTabSz="914400" eaLnBrk="0" fontAlgn="base" hangingPunct="0">
              <a:lnSpc>
                <a:spcPct val="150000"/>
              </a:lnSpc>
              <a:spcBef>
                <a:spcPct val="20000"/>
              </a:spcBef>
              <a:spcAft>
                <a:spcPct val="0"/>
              </a:spcAft>
              <a:buFont typeface="Wingdings" panose="05000000000000000000" pitchFamily="2" charset="2"/>
              <a:buChar char="q"/>
              <a:defRPr/>
            </a:pPr>
            <a:r>
              <a:rPr lang="en-ZA" altLang="en-US" sz="1500" kern="0" dirty="0">
                <a:solidFill>
                  <a:srgbClr val="000000"/>
                </a:solidFill>
                <a:latin typeface="Arial" panose="020B0604020202020204" pitchFamily="34" charset="0"/>
                <a:cs typeface="Arial" panose="020B0604020202020204" pitchFamily="34" charset="0"/>
              </a:rPr>
              <a:t>Of the 6</a:t>
            </a:r>
            <a:r>
              <a:rPr lang="en-ZA" altLang="en-US" sz="1500" kern="0" dirty="0" smtClean="0">
                <a:solidFill>
                  <a:srgbClr val="000000"/>
                </a:solidFill>
                <a:latin typeface="Arial" panose="020B0604020202020204" pitchFamily="34" charset="0"/>
                <a:cs typeface="Arial" panose="020B0604020202020204" pitchFamily="34" charset="0"/>
              </a:rPr>
              <a:t> targeted </a:t>
            </a:r>
            <a:r>
              <a:rPr lang="en-ZA" altLang="en-US" sz="1500" kern="0" dirty="0">
                <a:solidFill>
                  <a:srgbClr val="000000"/>
                </a:solidFill>
                <a:latin typeface="Arial" panose="020B0604020202020204" pitchFamily="34" charset="0"/>
                <a:cs typeface="Arial" panose="020B0604020202020204" pitchFamily="34" charset="0"/>
              </a:rPr>
              <a:t>performance </a:t>
            </a:r>
            <a:r>
              <a:rPr lang="en-ZA" altLang="en-US" sz="1500" kern="0" dirty="0" smtClean="0">
                <a:solidFill>
                  <a:srgbClr val="000000"/>
                </a:solidFill>
                <a:latin typeface="Arial" panose="020B0604020202020204" pitchFamily="34" charset="0"/>
                <a:cs typeface="Arial" panose="020B0604020202020204" pitchFamily="34" charset="0"/>
              </a:rPr>
              <a:t>indicators, 3 target were achieved </a:t>
            </a:r>
            <a:r>
              <a:rPr lang="en-ZA" altLang="en-US" sz="1500" kern="0" dirty="0">
                <a:solidFill>
                  <a:srgbClr val="000000"/>
                </a:solidFill>
                <a:latin typeface="Arial" panose="020B0604020202020204" pitchFamily="34" charset="0"/>
                <a:cs typeface="Arial" panose="020B0604020202020204" pitchFamily="34" charset="0"/>
              </a:rPr>
              <a:t>which </a:t>
            </a:r>
            <a:r>
              <a:rPr lang="en-ZA" altLang="en-US" sz="1500" kern="0" dirty="0" smtClean="0">
                <a:solidFill>
                  <a:srgbClr val="000000"/>
                </a:solidFill>
                <a:latin typeface="Arial" panose="020B0604020202020204" pitchFamily="34" charset="0"/>
                <a:cs typeface="Arial" panose="020B0604020202020204" pitchFamily="34" charset="0"/>
              </a:rPr>
              <a:t>constitutes 50% </a:t>
            </a:r>
            <a:r>
              <a:rPr lang="en-ZA" altLang="en-US" sz="1500" kern="0" dirty="0">
                <a:solidFill>
                  <a:srgbClr val="000000"/>
                </a:solidFill>
                <a:latin typeface="Arial" panose="020B0604020202020204" pitchFamily="34" charset="0"/>
                <a:cs typeface="Arial" panose="020B0604020202020204" pitchFamily="34" charset="0"/>
              </a:rPr>
              <a:t>of the </a:t>
            </a:r>
            <a:r>
              <a:rPr lang="en-ZA" altLang="en-US" sz="1500" kern="0" dirty="0" smtClean="0">
                <a:solidFill>
                  <a:srgbClr val="000000"/>
                </a:solidFill>
                <a:latin typeface="Arial" panose="020B0604020202020204" pitchFamily="34" charset="0"/>
                <a:cs typeface="Arial" panose="020B0604020202020204" pitchFamily="34" charset="0"/>
              </a:rPr>
              <a:t>overall achievement for </a:t>
            </a:r>
            <a:r>
              <a:rPr lang="en-ZA" altLang="en-US" sz="1500" kern="0" dirty="0">
                <a:solidFill>
                  <a:srgbClr val="000000"/>
                </a:solidFill>
                <a:latin typeface="Arial" panose="020B0604020202020204" pitchFamily="34" charset="0"/>
                <a:cs typeface="Arial" panose="020B0604020202020204" pitchFamily="34" charset="0"/>
              </a:rPr>
              <a:t>the </a:t>
            </a:r>
            <a:r>
              <a:rPr lang="en-ZA" altLang="en-US" sz="1500" kern="0" dirty="0" smtClean="0">
                <a:solidFill>
                  <a:srgbClr val="000000"/>
                </a:solidFill>
                <a:latin typeface="Arial" panose="020B0604020202020204" pitchFamily="34" charset="0"/>
                <a:cs typeface="Arial" panose="020B0604020202020204" pitchFamily="34" charset="0"/>
              </a:rPr>
              <a:t>2016/17FY</a:t>
            </a:r>
            <a:r>
              <a:rPr lang="en-ZA" altLang="en-US" sz="1500" kern="0" dirty="0">
                <a:solidFill>
                  <a:srgbClr val="000000"/>
                </a:solidFill>
                <a:latin typeface="Arial" panose="020B0604020202020204" pitchFamily="34" charset="0"/>
                <a:cs typeface="Arial" panose="020B0604020202020204" pitchFamily="34" charset="0"/>
              </a:rPr>
              <a:t>. </a:t>
            </a:r>
            <a:endParaRPr lang="en-ZA" altLang="en-US" sz="1500" kern="0" dirty="0" smtClean="0">
              <a:solidFill>
                <a:srgbClr val="000000"/>
              </a:solidFill>
              <a:latin typeface="Arial" panose="020B0604020202020204" pitchFamily="34" charset="0"/>
              <a:cs typeface="Arial" panose="020B0604020202020204" pitchFamily="34" charset="0"/>
            </a:endParaRPr>
          </a:p>
          <a:p>
            <a:pPr defTabSz="914400" fontAlgn="base">
              <a:spcBef>
                <a:spcPct val="0"/>
              </a:spcBef>
              <a:spcAft>
                <a:spcPct val="0"/>
              </a:spcAft>
            </a:pPr>
            <a:endParaRPr lang="en-ZA" altLang="en-US" sz="1600" kern="0" dirty="0">
              <a:solidFill>
                <a:srgbClr val="000000"/>
              </a:solidFill>
              <a:latin typeface="Arial" panose="020B0604020202020204" pitchFamily="34" charset="0"/>
              <a:cs typeface="Arial" panose="020B0604020202020204" pitchFamily="34" charset="0"/>
            </a:endParaRPr>
          </a:p>
          <a:p>
            <a:pPr defTabSz="914400" fontAlgn="base">
              <a:spcBef>
                <a:spcPct val="0"/>
              </a:spcBef>
              <a:spcAft>
                <a:spcPct val="0"/>
              </a:spcAft>
            </a:pPr>
            <a:endParaRPr lang="en-ZA" altLang="en-US" sz="1600" kern="0" dirty="0" smtClean="0">
              <a:solidFill>
                <a:srgbClr val="000000"/>
              </a:solidFill>
              <a:latin typeface="Arial" panose="020B0604020202020204" pitchFamily="34" charset="0"/>
              <a:cs typeface="Arial" panose="020B0604020202020204" pitchFamily="34" charset="0"/>
            </a:endParaRPr>
          </a:p>
          <a:p>
            <a:pPr defTabSz="914400" fontAlgn="base">
              <a:spcBef>
                <a:spcPct val="0"/>
              </a:spcBef>
              <a:spcAft>
                <a:spcPct val="0"/>
              </a:spcAft>
            </a:pPr>
            <a:endParaRPr lang="en-ZA" altLang="en-US" sz="1600" kern="0" dirty="0">
              <a:solidFill>
                <a:srgbClr val="000000"/>
              </a:solidFill>
              <a:latin typeface="Arial" panose="020B0604020202020204" pitchFamily="34" charset="0"/>
              <a:cs typeface="Arial" panose="020B0604020202020204" pitchFamily="34" charset="0"/>
            </a:endParaRPr>
          </a:p>
          <a:p>
            <a:pPr defTabSz="914400" fontAlgn="base">
              <a:spcBef>
                <a:spcPct val="0"/>
              </a:spcBef>
              <a:spcAft>
                <a:spcPct val="0"/>
              </a:spcAft>
            </a:pPr>
            <a:endParaRPr lang="en-ZA" altLang="en-US" sz="1600" kern="0" dirty="0" smtClean="0">
              <a:solidFill>
                <a:srgbClr val="000000"/>
              </a:solidFill>
              <a:latin typeface="Arial" panose="020B0604020202020204" pitchFamily="34" charset="0"/>
              <a:cs typeface="Arial" panose="020B0604020202020204" pitchFamily="34" charset="0"/>
            </a:endParaRPr>
          </a:p>
          <a:p>
            <a:pPr defTabSz="914400" fontAlgn="base">
              <a:spcBef>
                <a:spcPct val="0"/>
              </a:spcBef>
              <a:spcAft>
                <a:spcPct val="0"/>
              </a:spcAft>
            </a:pPr>
            <a:r>
              <a:rPr lang="en-ZA" altLang="en-US" sz="1600" b="1" kern="0" dirty="0" smtClean="0">
                <a:solidFill>
                  <a:srgbClr val="000000"/>
                </a:solidFill>
                <a:latin typeface="Arial" panose="020B0604020202020204" pitchFamily="34" charset="0"/>
                <a:cs typeface="Arial" panose="020B0604020202020204" pitchFamily="34" charset="0"/>
              </a:rPr>
              <a:t>  </a:t>
            </a:r>
          </a:p>
          <a:p>
            <a:pPr defTabSz="914400" fontAlgn="base">
              <a:spcBef>
                <a:spcPct val="0"/>
              </a:spcBef>
              <a:spcAft>
                <a:spcPct val="0"/>
              </a:spcAft>
            </a:pPr>
            <a:r>
              <a:rPr lang="en-ZA" altLang="en-US" sz="1600" kern="0" dirty="0" smtClean="0">
                <a:solidFill>
                  <a:srgbClr val="000000"/>
                </a:solidFill>
                <a:latin typeface="Arial" panose="020B0604020202020204" pitchFamily="34" charset="0"/>
                <a:cs typeface="Arial" panose="020B0604020202020204" pitchFamily="34" charset="0"/>
              </a:rPr>
              <a:t> </a:t>
            </a:r>
          </a:p>
          <a:p>
            <a:pPr defTabSz="914400" fontAlgn="base">
              <a:spcBef>
                <a:spcPct val="0"/>
              </a:spcBef>
              <a:spcAft>
                <a:spcPct val="0"/>
              </a:spcAft>
            </a:pPr>
            <a:r>
              <a:rPr lang="en-ZA" altLang="en-US" kern="0" dirty="0" smtClean="0">
                <a:solidFill>
                  <a:srgbClr val="000000"/>
                </a:solidFill>
                <a:latin typeface="Arial" panose="020B0604020202020204" pitchFamily="34" charset="0"/>
                <a:cs typeface="Arial" panose="020B0604020202020204" pitchFamily="34" charset="0"/>
              </a:rPr>
              <a:t>Departmental Performance </a:t>
            </a:r>
            <a:r>
              <a:rPr lang="en-ZA" altLang="en-US" sz="1600" kern="0" dirty="0" smtClean="0">
                <a:solidFill>
                  <a:srgbClr val="000000"/>
                </a:solidFill>
                <a:latin typeface="Arial" panose="020B0604020202020204" pitchFamily="34" charset="0"/>
                <a:cs typeface="Arial" panose="020B0604020202020204" pitchFamily="34" charset="0"/>
              </a:rPr>
              <a:t>= </a:t>
            </a:r>
            <a:r>
              <a:rPr lang="en-ZA" u="sng" dirty="0" smtClean="0">
                <a:solidFill>
                  <a:srgbClr val="000000"/>
                </a:solidFill>
                <a:latin typeface="Arial" panose="020B0604020202020204" pitchFamily="34" charset="0"/>
                <a:ea typeface="ＭＳ Ｐゴシック"/>
                <a:cs typeface="Arial" panose="020B0604020202020204" pitchFamily="34" charset="0"/>
              </a:rPr>
              <a:t>No</a:t>
            </a:r>
            <a:r>
              <a:rPr lang="en-ZA" u="sng" dirty="0">
                <a:solidFill>
                  <a:srgbClr val="000000"/>
                </a:solidFill>
                <a:latin typeface="Arial" panose="020B0604020202020204" pitchFamily="34" charset="0"/>
                <a:ea typeface="ＭＳ Ｐゴシック"/>
                <a:cs typeface="Arial" panose="020B0604020202020204" pitchFamily="34" charset="0"/>
              </a:rPr>
              <a:t>. of  targets achieved </a:t>
            </a:r>
            <a:r>
              <a:rPr lang="en-ZA" dirty="0">
                <a:solidFill>
                  <a:srgbClr val="000000"/>
                </a:solidFill>
                <a:latin typeface="Arial" panose="020B0604020202020204" pitchFamily="34" charset="0"/>
                <a:ea typeface="ＭＳ Ｐゴシック"/>
                <a:cs typeface="Arial" panose="020B0604020202020204" pitchFamily="34" charset="0"/>
              </a:rPr>
              <a:t> x 100       </a:t>
            </a:r>
          </a:p>
          <a:p>
            <a:pPr defTabSz="914400" fontAlgn="base">
              <a:spcBef>
                <a:spcPct val="0"/>
              </a:spcBef>
              <a:spcAft>
                <a:spcPct val="0"/>
              </a:spcAft>
            </a:pPr>
            <a:r>
              <a:rPr lang="en-ZA" dirty="0">
                <a:solidFill>
                  <a:srgbClr val="000000"/>
                </a:solidFill>
                <a:latin typeface="Arial" panose="020B0604020202020204" pitchFamily="34" charset="0"/>
                <a:ea typeface="ＭＳ Ｐゴシック"/>
                <a:cs typeface="Arial" panose="020B0604020202020204" pitchFamily="34" charset="0"/>
              </a:rPr>
              <a:t>			     </a:t>
            </a:r>
            <a:r>
              <a:rPr lang="en-ZA" dirty="0" smtClean="0">
                <a:solidFill>
                  <a:srgbClr val="000000"/>
                </a:solidFill>
                <a:latin typeface="Arial" panose="020B0604020202020204" pitchFamily="34" charset="0"/>
                <a:ea typeface="ＭＳ Ｐゴシック"/>
                <a:cs typeface="Arial" panose="020B0604020202020204" pitchFamily="34" charset="0"/>
              </a:rPr>
              <a:t> </a:t>
            </a:r>
            <a:r>
              <a:rPr lang="en-ZA" dirty="0">
                <a:solidFill>
                  <a:srgbClr val="000000"/>
                </a:solidFill>
                <a:latin typeface="Arial" panose="020B0604020202020204" pitchFamily="34" charset="0"/>
                <a:ea typeface="ＭＳ Ｐゴシック"/>
                <a:cs typeface="Arial" panose="020B0604020202020204" pitchFamily="34" charset="0"/>
              </a:rPr>
              <a:t>Total no of targets set</a:t>
            </a:r>
          </a:p>
          <a:p>
            <a:pPr algn="just" defTabSz="914400" eaLnBrk="0" fontAlgn="base" hangingPunct="0">
              <a:spcBef>
                <a:spcPct val="20000"/>
              </a:spcBef>
              <a:spcAft>
                <a:spcPct val="0"/>
              </a:spcAft>
              <a:defRPr/>
            </a:pPr>
            <a:r>
              <a:rPr lang="en-ZA" altLang="en-US" sz="1600" kern="0" dirty="0" smtClean="0">
                <a:solidFill>
                  <a:srgbClr val="000000"/>
                </a:solidFill>
                <a:latin typeface="Arial" panose="020B0604020202020204" pitchFamily="34" charset="0"/>
                <a:cs typeface="Arial" panose="020B0604020202020204" pitchFamily="34" charset="0"/>
              </a:rPr>
              <a:t>                                                  </a:t>
            </a:r>
            <a:r>
              <a:rPr lang="en-ZA" dirty="0" smtClean="0">
                <a:solidFill>
                  <a:srgbClr val="000000"/>
                </a:solidFill>
                <a:latin typeface="Arial" panose="020B0604020202020204" pitchFamily="34" charset="0"/>
                <a:ea typeface="ＭＳ Ｐゴシック"/>
                <a:cs typeface="Arial" panose="020B0604020202020204" pitchFamily="34" charset="0"/>
              </a:rPr>
              <a:t>    = </a:t>
            </a:r>
            <a:r>
              <a:rPr lang="en-ZA" u="sng" dirty="0">
                <a:solidFill>
                  <a:srgbClr val="000000"/>
                </a:solidFill>
                <a:latin typeface="Arial" panose="020B0604020202020204" pitchFamily="34" charset="0"/>
                <a:ea typeface="ＭＳ Ｐゴシック"/>
                <a:cs typeface="Arial" panose="020B0604020202020204" pitchFamily="34" charset="0"/>
              </a:rPr>
              <a:t>3</a:t>
            </a:r>
            <a:r>
              <a:rPr lang="en-ZA" u="sng" dirty="0" smtClean="0">
                <a:solidFill>
                  <a:srgbClr val="000000"/>
                </a:solidFill>
                <a:latin typeface="Arial" panose="020B0604020202020204" pitchFamily="34" charset="0"/>
                <a:ea typeface="ＭＳ Ｐゴシック"/>
                <a:cs typeface="Arial" panose="020B0604020202020204" pitchFamily="34" charset="0"/>
              </a:rPr>
              <a:t> </a:t>
            </a:r>
            <a:r>
              <a:rPr lang="en-ZA" dirty="0" smtClean="0">
                <a:solidFill>
                  <a:srgbClr val="000000"/>
                </a:solidFill>
                <a:latin typeface="Arial" panose="020B0604020202020204" pitchFamily="34" charset="0"/>
                <a:ea typeface="ＭＳ Ｐゴシック"/>
                <a:cs typeface="Arial" panose="020B0604020202020204" pitchFamily="34" charset="0"/>
              </a:rPr>
              <a:t>x 100 </a:t>
            </a:r>
            <a:endParaRPr lang="en-ZA" u="sng" dirty="0" smtClean="0">
              <a:solidFill>
                <a:srgbClr val="000000"/>
              </a:solidFill>
              <a:latin typeface="Arial" panose="020B0604020202020204" pitchFamily="34" charset="0"/>
              <a:ea typeface="ＭＳ Ｐゴシック"/>
              <a:cs typeface="Arial" panose="020B0604020202020204" pitchFamily="34" charset="0"/>
            </a:endParaRPr>
          </a:p>
          <a:p>
            <a:pPr defTabSz="914400" fontAlgn="base">
              <a:spcBef>
                <a:spcPct val="0"/>
              </a:spcBef>
              <a:spcAft>
                <a:spcPct val="0"/>
              </a:spcAft>
            </a:pPr>
            <a:r>
              <a:rPr lang="en-ZA" dirty="0" smtClean="0">
                <a:solidFill>
                  <a:srgbClr val="000000"/>
                </a:solidFill>
                <a:latin typeface="Arial" panose="020B0604020202020204" pitchFamily="34" charset="0"/>
                <a:ea typeface="ＭＳ Ｐゴシック"/>
                <a:cs typeface="Arial" panose="020B0604020202020204" pitchFamily="34" charset="0"/>
              </a:rPr>
              <a:t>			         </a:t>
            </a:r>
            <a:r>
              <a:rPr lang="en-ZA" dirty="0">
                <a:solidFill>
                  <a:srgbClr val="000000"/>
                </a:solidFill>
                <a:latin typeface="Arial" panose="020B0604020202020204" pitchFamily="34" charset="0"/>
                <a:ea typeface="ＭＳ Ｐゴシック"/>
                <a:cs typeface="Arial" panose="020B0604020202020204" pitchFamily="34" charset="0"/>
              </a:rPr>
              <a:t>6</a:t>
            </a:r>
            <a:endParaRPr lang="en-ZA" dirty="0" smtClean="0">
              <a:solidFill>
                <a:srgbClr val="000000"/>
              </a:solidFill>
              <a:latin typeface="Arial" panose="020B0604020202020204" pitchFamily="34" charset="0"/>
              <a:ea typeface="ＭＳ Ｐゴシック"/>
              <a:cs typeface="Arial" panose="020B0604020202020204" pitchFamily="34" charset="0"/>
            </a:endParaRPr>
          </a:p>
          <a:p>
            <a:pPr algn="just" defTabSz="914400" eaLnBrk="0" fontAlgn="base" hangingPunct="0">
              <a:spcBef>
                <a:spcPct val="20000"/>
              </a:spcBef>
              <a:spcAft>
                <a:spcPct val="0"/>
              </a:spcAft>
              <a:defRPr/>
            </a:pPr>
            <a:r>
              <a:rPr lang="en-ZA" altLang="en-US" sz="1600" kern="0" dirty="0" smtClean="0">
                <a:solidFill>
                  <a:srgbClr val="000000"/>
                </a:solidFill>
                <a:latin typeface="Arial" panose="020B0604020202020204" pitchFamily="34" charset="0"/>
                <a:cs typeface="Arial" panose="020B0604020202020204" pitchFamily="34" charset="0"/>
              </a:rPr>
              <a:t>                                                      </a:t>
            </a:r>
            <a:r>
              <a:rPr lang="en-ZA" altLang="en-US" kern="0" dirty="0" smtClean="0">
                <a:solidFill>
                  <a:srgbClr val="000000"/>
                </a:solidFill>
                <a:latin typeface="Arial" panose="020B0604020202020204" pitchFamily="34" charset="0"/>
                <a:cs typeface="Arial" panose="020B0604020202020204" pitchFamily="34" charset="0"/>
              </a:rPr>
              <a:t>= 50%</a:t>
            </a:r>
            <a:endParaRPr lang="en-ZA" altLang="en-US" kern="0" dirty="0">
              <a:solidFill>
                <a:srgbClr val="000000"/>
              </a:solidFill>
              <a:latin typeface="Arial" panose="020B0604020202020204" pitchFamily="34" charset="0"/>
              <a:cs typeface="Arial" panose="020B0604020202020204" pitchFamily="34" charset="0"/>
            </a:endParaRPr>
          </a:p>
          <a:p>
            <a:pPr algn="just" defTabSz="914400" eaLnBrk="0" fontAlgn="base" hangingPunct="0">
              <a:spcBef>
                <a:spcPct val="20000"/>
              </a:spcBef>
              <a:spcAft>
                <a:spcPct val="0"/>
              </a:spcAft>
              <a:defRPr/>
            </a:pPr>
            <a:r>
              <a:rPr lang="en-ZA" altLang="en-US" sz="1600" kern="0" dirty="0" smtClean="0">
                <a:solidFill>
                  <a:srgbClr val="000000"/>
                </a:solidFill>
                <a:latin typeface="Arial" panose="020B0604020202020204" pitchFamily="34" charset="0"/>
                <a:cs typeface="Arial" panose="020B0604020202020204" pitchFamily="34" charset="0"/>
              </a:rPr>
              <a:t>ESM Branch achieved 50% on the overall performance for the </a:t>
            </a:r>
            <a:r>
              <a:rPr lang="en-ZA" altLang="en-US" sz="1500" kern="0" dirty="0" smtClean="0">
                <a:solidFill>
                  <a:srgbClr val="000000"/>
                </a:solidFill>
                <a:latin typeface="Arial" panose="020B0604020202020204" pitchFamily="34" charset="0"/>
                <a:cs typeface="Arial" panose="020B0604020202020204" pitchFamily="34" charset="0"/>
              </a:rPr>
              <a:t>2016/17FY. </a:t>
            </a:r>
            <a:endParaRPr lang="en-ZA" altLang="en-US" sz="2000" kern="0" dirty="0">
              <a:solidFill>
                <a:srgbClr val="000000"/>
              </a:solidFill>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60047987"/>
              </p:ext>
            </p:extLst>
          </p:nvPr>
        </p:nvGraphicFramePr>
        <p:xfrm>
          <a:off x="318976" y="2838203"/>
          <a:ext cx="7337418" cy="926275"/>
        </p:xfrm>
        <a:graphic>
          <a:graphicData uri="http://schemas.openxmlformats.org/drawingml/2006/table">
            <a:tbl>
              <a:tblPr firstRow="1" bandRow="1">
                <a:tableStyleId>{5C22544A-7EE6-4342-B048-85BDC9FD1C3A}</a:tableStyleId>
              </a:tblPr>
              <a:tblGrid>
                <a:gridCol w="2422049"/>
                <a:gridCol w="2273588"/>
                <a:gridCol w="2641781"/>
              </a:tblGrid>
              <a:tr h="473703">
                <a:tc>
                  <a:txBody>
                    <a:bodyPr/>
                    <a:lstStyle/>
                    <a:p>
                      <a:r>
                        <a:rPr lang="en-ZA" dirty="0" smtClean="0">
                          <a:solidFill>
                            <a:srgbClr val="144B26"/>
                          </a:solidFill>
                          <a:latin typeface="Century Gothic" panose="020B0502020202020204" pitchFamily="34" charset="0"/>
                        </a:rPr>
                        <a:t>Planned targets</a:t>
                      </a:r>
                      <a:endParaRPr lang="en-ZA" dirty="0">
                        <a:solidFill>
                          <a:srgbClr val="144B26"/>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dirty="0" smtClean="0">
                          <a:solidFill>
                            <a:srgbClr val="144B26"/>
                          </a:solidFill>
                          <a:latin typeface="Century Gothic" panose="020B0502020202020204" pitchFamily="34" charset="0"/>
                        </a:rPr>
                        <a:t>Targets achieved</a:t>
                      </a:r>
                      <a:endParaRPr lang="en-ZA" dirty="0">
                        <a:solidFill>
                          <a:srgbClr val="144B26"/>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ZA" dirty="0" smtClean="0">
                          <a:solidFill>
                            <a:srgbClr val="144B26"/>
                          </a:solidFill>
                          <a:latin typeface="Century Gothic" panose="020B0502020202020204" pitchFamily="34" charset="0"/>
                        </a:rPr>
                        <a:t>Targets not achieved</a:t>
                      </a:r>
                      <a:endParaRPr lang="en-ZA" dirty="0">
                        <a:solidFill>
                          <a:srgbClr val="144B26"/>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2572">
                <a:tc>
                  <a:txBody>
                    <a:bodyPr/>
                    <a:lstStyle/>
                    <a:p>
                      <a:pPr algn="ctr"/>
                      <a:r>
                        <a:rPr lang="en-ZA" b="1" dirty="0" smtClean="0">
                          <a:latin typeface="Century Gothic" panose="020B0502020202020204" pitchFamily="34" charset="0"/>
                        </a:rPr>
                        <a:t>06 </a:t>
                      </a:r>
                      <a:endParaRPr lang="en-ZA" b="1"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b="1" dirty="0" smtClean="0">
                          <a:latin typeface="Century Gothic" panose="020B0502020202020204" pitchFamily="34" charset="0"/>
                        </a:rPr>
                        <a:t>03</a:t>
                      </a:r>
                      <a:endParaRPr lang="en-ZA" b="1"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1F32C"/>
                    </a:solidFill>
                  </a:tcPr>
                </a:tc>
                <a:tc>
                  <a:txBody>
                    <a:bodyPr/>
                    <a:lstStyle/>
                    <a:p>
                      <a:pPr algn="ctr"/>
                      <a:r>
                        <a:rPr lang="en-ZA" b="1" dirty="0" smtClean="0">
                          <a:latin typeface="Century Gothic" panose="020B0502020202020204" pitchFamily="34" charset="0"/>
                        </a:rPr>
                        <a:t>03</a:t>
                      </a:r>
                      <a:endParaRPr lang="en-ZA" b="1"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
        <p:nvSpPr>
          <p:cNvPr id="6" name="Slide Number Placeholder 5"/>
          <p:cNvSpPr>
            <a:spLocks noGrp="1"/>
          </p:cNvSpPr>
          <p:nvPr>
            <p:ph type="sldNum" sz="quarter" idx="12"/>
          </p:nvPr>
        </p:nvSpPr>
        <p:spPr>
          <a:xfrm>
            <a:off x="8606999" y="6447337"/>
            <a:ext cx="512638" cy="365125"/>
          </a:xfrm>
        </p:spPr>
        <p:txBody>
          <a:bodyPr/>
          <a:lstStyle/>
          <a:p>
            <a:fld id="{7CDEE3CD-9AE7-E148-8D38-A96A94875DA4}" type="slidenum">
              <a:rPr lang="en-US" sz="1050" smtClean="0">
                <a:solidFill>
                  <a:schemeClr val="tx1"/>
                </a:solidFill>
              </a:rPr>
              <a:pPr/>
              <a:t>17</a:t>
            </a:fld>
            <a:endParaRPr lang="en-US" sz="1050" dirty="0">
              <a:solidFill>
                <a:schemeClr val="tx1"/>
              </a:solidFill>
            </a:endParaRPr>
          </a:p>
        </p:txBody>
      </p:sp>
      <p:pic>
        <p:nvPicPr>
          <p:cNvPr id="8" name="Picture 7" descr="head.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2104573" cy="739702"/>
          </a:xfrm>
          <a:prstGeom prst="rect">
            <a:avLst/>
          </a:prstGeom>
        </p:spPr>
      </p:pic>
      <p:pic>
        <p:nvPicPr>
          <p:cNvPr id="11" name="Picture 10" descr="show bar.jpg"/>
          <p:cNvPicPr>
            <a:picLocks noChangeAspect="1"/>
          </p:cNvPicPr>
          <p:nvPr/>
        </p:nvPicPr>
        <p:blipFill rotWithShape="1">
          <a:blip r:embed="rId4">
            <a:extLst>
              <a:ext uri="{28A0092B-C50C-407E-A947-70E740481C1C}">
                <a14:useLocalDpi xmlns:a14="http://schemas.microsoft.com/office/drawing/2010/main" val="0"/>
              </a:ext>
            </a:extLst>
          </a:blip>
          <a:srcRect l="92218"/>
          <a:stretch/>
        </p:blipFill>
        <p:spPr>
          <a:xfrm>
            <a:off x="8304581" y="59751"/>
            <a:ext cx="815056" cy="620200"/>
          </a:xfrm>
          <a:prstGeom prst="rect">
            <a:avLst/>
          </a:prstGeom>
        </p:spPr>
      </p:pic>
    </p:spTree>
    <p:extLst>
      <p:ext uri="{BB962C8B-B14F-4D97-AF65-F5344CB8AC3E}">
        <p14:creationId xmlns:p14="http://schemas.microsoft.com/office/powerpoint/2010/main" val="36748668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9342" y="2217751"/>
            <a:ext cx="7705315" cy="707886"/>
          </a:xfrm>
          <a:prstGeom prst="rect">
            <a:avLst/>
          </a:prstGeom>
        </p:spPr>
        <p:txBody>
          <a:bodyPr wrap="none">
            <a:spAutoFit/>
          </a:bodyPr>
          <a:lstStyle/>
          <a:p>
            <a:pPr algn="ctr">
              <a:spcBef>
                <a:spcPct val="0"/>
              </a:spcBef>
            </a:pPr>
            <a:r>
              <a:rPr lang="en-ZA" altLang="en-US" sz="4000" b="1" cap="all" dirty="0">
                <a:solidFill>
                  <a:srgbClr val="00B050"/>
                </a:solidFill>
                <a:latin typeface="+mj-lt"/>
                <a:ea typeface="+mj-ea"/>
                <a:cs typeface="+mj-cs"/>
              </a:rPr>
              <a:t>HUMAN RESOURCE MANAGEMENT</a:t>
            </a:r>
            <a:endParaRPr lang="en-ZA" sz="4000" b="1" cap="all" dirty="0">
              <a:solidFill>
                <a:srgbClr val="00B050"/>
              </a:solidFill>
              <a:latin typeface="+mj-lt"/>
              <a:ea typeface="+mj-ea"/>
              <a:cs typeface="+mj-cs"/>
            </a:endParaRPr>
          </a:p>
        </p:txBody>
      </p:sp>
      <p:sp>
        <p:nvSpPr>
          <p:cNvPr id="3" name="Slide Number Placeholder 2"/>
          <p:cNvSpPr>
            <a:spLocks noGrp="1"/>
          </p:cNvSpPr>
          <p:nvPr>
            <p:ph type="sldNum" sz="quarter" idx="12"/>
          </p:nvPr>
        </p:nvSpPr>
        <p:spPr>
          <a:xfrm>
            <a:off x="8631362" y="6420041"/>
            <a:ext cx="512638" cy="365125"/>
          </a:xfrm>
        </p:spPr>
        <p:txBody>
          <a:bodyPr/>
          <a:lstStyle/>
          <a:p>
            <a:fld id="{7CDEE3CD-9AE7-E148-8D38-A96A94875DA4}" type="slidenum">
              <a:rPr lang="en-US" sz="1050" smtClean="0">
                <a:solidFill>
                  <a:schemeClr val="tx1"/>
                </a:solidFill>
              </a:rPr>
              <a:t>18</a:t>
            </a:fld>
            <a:endParaRPr lang="en-US" sz="1050" dirty="0">
              <a:solidFill>
                <a:schemeClr val="tx1"/>
              </a:solidFill>
            </a:endParaRPr>
          </a:p>
        </p:txBody>
      </p:sp>
      <p:pic>
        <p:nvPicPr>
          <p:cNvPr id="12" name="Picture 11" descr="head.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11903"/>
            <a:ext cx="2104573" cy="739702"/>
          </a:xfrm>
          <a:prstGeom prst="rect">
            <a:avLst/>
          </a:prstGeom>
        </p:spPr>
      </p:pic>
      <p:pic>
        <p:nvPicPr>
          <p:cNvPr id="13" name="Picture 12" descr="show bar.jpg"/>
          <p:cNvPicPr>
            <a:picLocks noChangeAspect="1"/>
          </p:cNvPicPr>
          <p:nvPr/>
        </p:nvPicPr>
        <p:blipFill rotWithShape="1">
          <a:blip r:embed="rId3">
            <a:extLst>
              <a:ext uri="{28A0092B-C50C-407E-A947-70E740481C1C}">
                <a14:useLocalDpi xmlns:a14="http://schemas.microsoft.com/office/drawing/2010/main" val="0"/>
              </a:ext>
            </a:extLst>
          </a:blip>
          <a:srcRect l="92218"/>
          <a:stretch/>
        </p:blipFill>
        <p:spPr>
          <a:xfrm>
            <a:off x="8328944" y="0"/>
            <a:ext cx="815056" cy="620200"/>
          </a:xfrm>
          <a:prstGeom prst="rect">
            <a:avLst/>
          </a:prstGeom>
        </p:spPr>
      </p:pic>
    </p:spTree>
    <p:extLst>
      <p:ext uri="{BB962C8B-B14F-4D97-AF65-F5344CB8AC3E}">
        <p14:creationId xmlns:p14="http://schemas.microsoft.com/office/powerpoint/2010/main" val="767941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head.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54695"/>
            <a:ext cx="2104573" cy="739702"/>
          </a:xfrm>
          <a:prstGeom prst="rect">
            <a:avLst/>
          </a:prstGeom>
        </p:spPr>
      </p:pic>
      <p:sp>
        <p:nvSpPr>
          <p:cNvPr id="3" name="Rectangle 2"/>
          <p:cNvSpPr/>
          <p:nvPr/>
        </p:nvSpPr>
        <p:spPr>
          <a:xfrm>
            <a:off x="2975578" y="264019"/>
            <a:ext cx="4492022" cy="369332"/>
          </a:xfrm>
          <a:prstGeom prst="rect">
            <a:avLst/>
          </a:prstGeom>
        </p:spPr>
        <p:txBody>
          <a:bodyPr wrap="square">
            <a:spAutoFit/>
          </a:bodyPr>
          <a:lstStyle/>
          <a:p>
            <a:pPr algn="ctr">
              <a:spcBef>
                <a:spcPct val="0"/>
              </a:spcBef>
            </a:pPr>
            <a:r>
              <a:rPr lang="en-ZA" altLang="en-US" b="1" cap="all" dirty="0">
                <a:solidFill>
                  <a:srgbClr val="00B050"/>
                </a:solidFill>
                <a:latin typeface="Arial" panose="020B0604020202020204" pitchFamily="34" charset="0"/>
                <a:ea typeface="+mj-ea"/>
                <a:cs typeface="Arial" panose="020B0604020202020204" pitchFamily="34" charset="0"/>
              </a:rPr>
              <a:t>Employment and Vacancies</a:t>
            </a:r>
            <a:endParaRPr lang="en-ZA" b="1" cap="all" dirty="0">
              <a:solidFill>
                <a:srgbClr val="00B050"/>
              </a:solidFill>
              <a:latin typeface="Arial" panose="020B0604020202020204" pitchFamily="34" charset="0"/>
              <a:ea typeface="+mj-ea"/>
              <a:cs typeface="Arial" panose="020B0604020202020204" pitchFamily="34" charset="0"/>
            </a:endParaRPr>
          </a:p>
        </p:txBody>
      </p:sp>
      <p:sp>
        <p:nvSpPr>
          <p:cNvPr id="4" name="Slide Number Placeholder 3"/>
          <p:cNvSpPr>
            <a:spLocks noGrp="1"/>
          </p:cNvSpPr>
          <p:nvPr>
            <p:ph type="sldNum" sz="quarter" idx="12"/>
          </p:nvPr>
        </p:nvSpPr>
        <p:spPr>
          <a:xfrm>
            <a:off x="8631362" y="6433689"/>
            <a:ext cx="512638" cy="365125"/>
          </a:xfrm>
        </p:spPr>
        <p:txBody>
          <a:bodyPr/>
          <a:lstStyle/>
          <a:p>
            <a:fld id="{7CDEE3CD-9AE7-E148-8D38-A96A94875DA4}" type="slidenum">
              <a:rPr lang="en-US" sz="1050" smtClean="0">
                <a:solidFill>
                  <a:schemeClr val="tx1"/>
                </a:solidFill>
              </a:rPr>
              <a:t>19</a:t>
            </a:fld>
            <a:endParaRPr lang="en-US" sz="1050" dirty="0">
              <a:solidFill>
                <a:schemeClr val="tx1"/>
              </a:solidFill>
            </a:endParaRPr>
          </a:p>
        </p:txBody>
      </p:sp>
      <p:sp>
        <p:nvSpPr>
          <p:cNvPr id="8" name="Rectangle 1"/>
          <p:cNvSpPr>
            <a:spLocks noChangeArrowheads="1"/>
          </p:cNvSpPr>
          <p:nvPr/>
        </p:nvSpPr>
        <p:spPr bwMode="auto">
          <a:xfrm>
            <a:off x="158081" y="1192903"/>
            <a:ext cx="822959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200" b="1" i="1"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Arial" panose="020B0604020202020204" pitchFamily="34" charset="0"/>
              </a:rPr>
              <a:t>Table 3.2.1 Employment and vacancies by programme as on 31 March 2017</a:t>
            </a:r>
            <a:endParaRPr kumimoji="0" lang="en-ZA" altLang="en-US" sz="1200" b="0" i="0" u="none" strike="noStrike" cap="none" normalizeH="0" baseline="0" dirty="0" smtClean="0">
              <a:ln>
                <a:noFill/>
              </a:ln>
              <a:solidFill>
                <a:schemeClr val="tx1"/>
              </a:solidFill>
              <a:effectLst/>
              <a:latin typeface="Century Gothic" panose="020B0502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068482403"/>
              </p:ext>
            </p:extLst>
          </p:nvPr>
        </p:nvGraphicFramePr>
        <p:xfrm>
          <a:off x="158081" y="1473956"/>
          <a:ext cx="8578390" cy="4456391"/>
        </p:xfrm>
        <a:graphic>
          <a:graphicData uri="http://schemas.openxmlformats.org/drawingml/2006/table">
            <a:tbl>
              <a:tblPr firstRow="1" firstCol="1" bandRow="1" bandCol="1">
                <a:tableStyleId>{5C22544A-7EE6-4342-B048-85BDC9FD1C3A}</a:tableStyleId>
              </a:tblPr>
              <a:tblGrid>
                <a:gridCol w="1758570"/>
                <a:gridCol w="1737980"/>
                <a:gridCol w="1747716"/>
                <a:gridCol w="1642916"/>
                <a:gridCol w="1691208"/>
              </a:tblGrid>
              <a:tr h="1194050">
                <a:tc>
                  <a:txBody>
                    <a:bodyPr/>
                    <a:lstStyle/>
                    <a:p>
                      <a:pPr>
                        <a:lnSpc>
                          <a:spcPct val="115000"/>
                        </a:lnSpc>
                        <a:spcAft>
                          <a:spcPts val="0"/>
                        </a:spcAft>
                      </a:pPr>
                      <a:r>
                        <a:rPr lang="en-ZA" sz="1600" dirty="0">
                          <a:solidFill>
                            <a:schemeClr val="tx1"/>
                          </a:solidFill>
                          <a:effectLst/>
                          <a:latin typeface="Arial Narrow" panose="020B0606020202030204" pitchFamily="34" charset="0"/>
                        </a:rPr>
                        <a:t>Programme</a:t>
                      </a:r>
                      <a:endParaRPr lang="en-ZA" sz="1600" dirty="0">
                        <a:solidFill>
                          <a:schemeClr val="tx1"/>
                        </a:solidFill>
                        <a:effectLst/>
                        <a:latin typeface="Arial Narrow" panose="020B0606020202030204" pitchFamily="34" charset="0"/>
                        <a:ea typeface="Calibri" panose="020F0502020204030204" pitchFamily="34" charset="0"/>
                      </a:endParaRPr>
                    </a:p>
                  </a:txBody>
                  <a:tcPr marL="68580" marR="68580" marT="0" marB="0"/>
                </a:tc>
                <a:tc>
                  <a:txBody>
                    <a:bodyPr/>
                    <a:lstStyle/>
                    <a:p>
                      <a:pPr algn="ctr">
                        <a:lnSpc>
                          <a:spcPct val="115000"/>
                        </a:lnSpc>
                        <a:spcAft>
                          <a:spcPts val="0"/>
                        </a:spcAft>
                      </a:pPr>
                      <a:r>
                        <a:rPr lang="en-ZA" sz="1600" dirty="0">
                          <a:solidFill>
                            <a:schemeClr val="tx1"/>
                          </a:solidFill>
                          <a:effectLst/>
                          <a:latin typeface="Arial Narrow" panose="020B0606020202030204" pitchFamily="34" charset="0"/>
                        </a:rPr>
                        <a:t>Number of posts on approved establishment</a:t>
                      </a:r>
                      <a:endParaRPr lang="en-ZA" sz="1600" dirty="0">
                        <a:solidFill>
                          <a:schemeClr val="tx1"/>
                        </a:solidFill>
                        <a:effectLst/>
                        <a:latin typeface="Arial Narrow" panose="020B0606020202030204" pitchFamily="34" charset="0"/>
                        <a:ea typeface="Calibri" panose="020F0502020204030204" pitchFamily="34" charset="0"/>
                      </a:endParaRPr>
                    </a:p>
                  </a:txBody>
                  <a:tcPr marL="68580" marR="68580" marT="0" marB="0"/>
                </a:tc>
                <a:tc>
                  <a:txBody>
                    <a:bodyPr/>
                    <a:lstStyle/>
                    <a:p>
                      <a:pPr algn="ctr">
                        <a:lnSpc>
                          <a:spcPct val="115000"/>
                        </a:lnSpc>
                        <a:spcAft>
                          <a:spcPts val="0"/>
                        </a:spcAft>
                      </a:pPr>
                      <a:r>
                        <a:rPr lang="en-ZA" sz="1600">
                          <a:solidFill>
                            <a:schemeClr val="tx1"/>
                          </a:solidFill>
                          <a:effectLst/>
                          <a:latin typeface="Arial Narrow" panose="020B0606020202030204" pitchFamily="34" charset="0"/>
                        </a:rPr>
                        <a:t>Number of posts filled</a:t>
                      </a:r>
                      <a:endParaRPr lang="en-ZA" sz="1600">
                        <a:solidFill>
                          <a:schemeClr val="tx1"/>
                        </a:solidFill>
                        <a:effectLst/>
                        <a:latin typeface="Arial Narrow" panose="020B0606020202030204" pitchFamily="34" charset="0"/>
                        <a:ea typeface="Calibri" panose="020F0502020204030204" pitchFamily="34" charset="0"/>
                      </a:endParaRPr>
                    </a:p>
                  </a:txBody>
                  <a:tcPr marL="68580" marR="68580" marT="0" marB="0"/>
                </a:tc>
                <a:tc>
                  <a:txBody>
                    <a:bodyPr/>
                    <a:lstStyle/>
                    <a:p>
                      <a:pPr algn="ctr">
                        <a:lnSpc>
                          <a:spcPct val="115000"/>
                        </a:lnSpc>
                        <a:spcAft>
                          <a:spcPts val="0"/>
                        </a:spcAft>
                      </a:pPr>
                      <a:r>
                        <a:rPr lang="en-ZA" sz="1600">
                          <a:solidFill>
                            <a:schemeClr val="tx1"/>
                          </a:solidFill>
                          <a:effectLst/>
                          <a:latin typeface="Arial Narrow" panose="020B0606020202030204" pitchFamily="34" charset="0"/>
                        </a:rPr>
                        <a:t>Vacancy Rate</a:t>
                      </a:r>
                      <a:endParaRPr lang="en-ZA" sz="1600">
                        <a:solidFill>
                          <a:schemeClr val="tx1"/>
                        </a:solidFill>
                        <a:effectLst/>
                        <a:latin typeface="Arial Narrow" panose="020B0606020202030204" pitchFamily="34" charset="0"/>
                        <a:ea typeface="Calibri" panose="020F0502020204030204" pitchFamily="34" charset="0"/>
                      </a:endParaRPr>
                    </a:p>
                  </a:txBody>
                  <a:tcPr marL="68580" marR="68580" marT="0" marB="0"/>
                </a:tc>
                <a:tc>
                  <a:txBody>
                    <a:bodyPr/>
                    <a:lstStyle/>
                    <a:p>
                      <a:pPr algn="ctr">
                        <a:lnSpc>
                          <a:spcPct val="115000"/>
                        </a:lnSpc>
                        <a:spcAft>
                          <a:spcPts val="0"/>
                        </a:spcAft>
                      </a:pPr>
                      <a:r>
                        <a:rPr lang="en-ZA" sz="1600">
                          <a:solidFill>
                            <a:schemeClr val="tx1"/>
                          </a:solidFill>
                          <a:effectLst/>
                          <a:latin typeface="Arial Narrow" panose="020B0606020202030204" pitchFamily="34" charset="0"/>
                        </a:rPr>
                        <a:t>Number of employees additional to the establishment</a:t>
                      </a:r>
                      <a:endParaRPr lang="en-ZA" sz="1600">
                        <a:solidFill>
                          <a:schemeClr val="tx1"/>
                        </a:solidFill>
                        <a:effectLst/>
                        <a:latin typeface="Arial Narrow" panose="020B0606020202030204" pitchFamily="34" charset="0"/>
                        <a:ea typeface="Calibri" panose="020F0502020204030204" pitchFamily="34" charset="0"/>
                      </a:endParaRPr>
                    </a:p>
                  </a:txBody>
                  <a:tcPr marL="68580" marR="68580" marT="0" marB="0"/>
                </a:tc>
              </a:tr>
              <a:tr h="767749">
                <a:tc>
                  <a:txBody>
                    <a:bodyPr/>
                    <a:lstStyle/>
                    <a:p>
                      <a:r>
                        <a:rPr lang="en-US" sz="1600" dirty="0">
                          <a:solidFill>
                            <a:schemeClr val="tx1"/>
                          </a:solidFill>
                          <a:effectLst/>
                          <a:latin typeface="Arial Narrow" panose="020B0606020202030204" pitchFamily="34" charset="0"/>
                        </a:rPr>
                        <a:t>1. Administration</a:t>
                      </a:r>
                      <a:endParaRPr lang="en-ZA" sz="1600" dirty="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chemeClr val="tx1"/>
                          </a:solidFill>
                          <a:effectLst/>
                          <a:latin typeface="Arial Narrow" panose="020B0606020202030204" pitchFamily="34" charset="0"/>
                        </a:rPr>
                        <a:t>103</a:t>
                      </a:r>
                      <a:endParaRPr lang="en-ZA" sz="1600" dirty="0">
                        <a:solidFill>
                          <a:schemeClr val="tx1"/>
                        </a:solidFill>
                        <a:effectLst/>
                        <a:latin typeface="Arial Narrow" panose="020B0606020202030204" pitchFamily="34" charset="0"/>
                        <a:ea typeface="Calibri" panose="020F0502020204030204" pitchFamily="34" charset="0"/>
                      </a:endParaRPr>
                    </a:p>
                  </a:txBody>
                  <a:tcPr marL="68580" marR="68580" marT="0" marB="0" anchor="ctr"/>
                </a:tc>
                <a:tc>
                  <a:txBody>
                    <a:bodyPr/>
                    <a:lstStyle/>
                    <a:p>
                      <a:pPr marL="0" algn="ctr" defTabSz="457200" rtl="0" eaLnBrk="1" latinLnBrk="0" hangingPunct="1">
                        <a:lnSpc>
                          <a:spcPct val="115000"/>
                        </a:lnSpc>
                        <a:spcAft>
                          <a:spcPts val="0"/>
                        </a:spcAft>
                      </a:pPr>
                      <a:r>
                        <a:rPr lang="en-ZA" sz="1600" kern="1200" dirty="0">
                          <a:solidFill>
                            <a:schemeClr val="tx1"/>
                          </a:solidFill>
                          <a:effectLst/>
                          <a:latin typeface="Arial Narrow" panose="020B0606020202030204" pitchFamily="34" charset="0"/>
                          <a:ea typeface="+mn-ea"/>
                          <a:cs typeface="+mn-cs"/>
                        </a:rPr>
                        <a:t>84</a:t>
                      </a:r>
                    </a:p>
                  </a:txBody>
                  <a:tcPr marL="68580" marR="68580" marT="0" marB="0" anchor="ctr"/>
                </a:tc>
                <a:tc>
                  <a:txBody>
                    <a:bodyPr/>
                    <a:lstStyle/>
                    <a:p>
                      <a:pPr marL="0" algn="ctr" defTabSz="457200" rtl="0" eaLnBrk="1" latinLnBrk="0" hangingPunct="1">
                        <a:lnSpc>
                          <a:spcPct val="115000"/>
                        </a:lnSpc>
                        <a:spcAft>
                          <a:spcPts val="0"/>
                        </a:spcAft>
                      </a:pPr>
                      <a:r>
                        <a:rPr lang="en-ZA" sz="1600" kern="1200" dirty="0">
                          <a:solidFill>
                            <a:schemeClr val="tx1"/>
                          </a:solidFill>
                          <a:effectLst/>
                          <a:latin typeface="Arial Narrow" panose="020B0606020202030204" pitchFamily="34" charset="0"/>
                          <a:ea typeface="+mn-ea"/>
                          <a:cs typeface="+mn-cs"/>
                        </a:rPr>
                        <a:t>18.4%</a:t>
                      </a:r>
                    </a:p>
                  </a:txBody>
                  <a:tcPr marL="68580" marR="68580" marT="0" marB="0" anchor="ctr"/>
                </a:tc>
                <a:tc>
                  <a:txBody>
                    <a:bodyPr/>
                    <a:lstStyle/>
                    <a:p>
                      <a:pPr marL="0" algn="ctr" defTabSz="457200" rtl="0" eaLnBrk="1" latinLnBrk="0" hangingPunct="1">
                        <a:lnSpc>
                          <a:spcPct val="115000"/>
                        </a:lnSpc>
                        <a:spcAft>
                          <a:spcPts val="0"/>
                        </a:spcAft>
                      </a:pPr>
                      <a:r>
                        <a:rPr lang="en-ZA" sz="1600" kern="1200">
                          <a:solidFill>
                            <a:schemeClr val="tx1"/>
                          </a:solidFill>
                          <a:effectLst/>
                          <a:latin typeface="Arial Narrow" panose="020B0606020202030204" pitchFamily="34" charset="0"/>
                          <a:ea typeface="+mn-ea"/>
                          <a:cs typeface="+mn-cs"/>
                        </a:rPr>
                        <a:t>45</a:t>
                      </a:r>
                    </a:p>
                  </a:txBody>
                  <a:tcPr marL="68580" marR="68580" marT="0" marB="0" anchor="ctr"/>
                </a:tc>
              </a:tr>
              <a:tr h="767749">
                <a:tc>
                  <a:txBody>
                    <a:bodyPr/>
                    <a:lstStyle/>
                    <a:p>
                      <a:r>
                        <a:rPr lang="en-US" sz="1600">
                          <a:solidFill>
                            <a:schemeClr val="tx1"/>
                          </a:solidFill>
                          <a:effectLst/>
                          <a:latin typeface="Arial Narrow" panose="020B0606020202030204" pitchFamily="34" charset="0"/>
                        </a:rPr>
                        <a:t>2. SES</a:t>
                      </a:r>
                      <a:endParaRPr lang="en-ZA" sz="160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chemeClr val="tx1"/>
                          </a:solidFill>
                          <a:effectLst/>
                          <a:latin typeface="Arial Narrow" panose="020B0606020202030204" pitchFamily="34" charset="0"/>
                        </a:rPr>
                        <a:t>20</a:t>
                      </a:r>
                      <a:endParaRPr lang="en-ZA" sz="1600" dirty="0">
                        <a:solidFill>
                          <a:schemeClr val="tx1"/>
                        </a:solidFill>
                        <a:effectLst/>
                        <a:latin typeface="Arial Narrow" panose="020B0606020202030204" pitchFamily="34" charset="0"/>
                        <a:ea typeface="Calibri" panose="020F0502020204030204" pitchFamily="34" charset="0"/>
                      </a:endParaRPr>
                    </a:p>
                  </a:txBody>
                  <a:tcPr marL="68580" marR="68580" marT="0" marB="0" anchor="ctr"/>
                </a:tc>
                <a:tc>
                  <a:txBody>
                    <a:bodyPr/>
                    <a:lstStyle/>
                    <a:p>
                      <a:pPr marL="0" algn="ctr" defTabSz="457200" rtl="0" eaLnBrk="1" latinLnBrk="0" hangingPunct="1">
                        <a:lnSpc>
                          <a:spcPct val="115000"/>
                        </a:lnSpc>
                        <a:spcAft>
                          <a:spcPts val="0"/>
                        </a:spcAft>
                      </a:pPr>
                      <a:r>
                        <a:rPr lang="en-ZA" sz="1600" kern="1200" dirty="0">
                          <a:solidFill>
                            <a:schemeClr val="tx1"/>
                          </a:solidFill>
                          <a:effectLst/>
                          <a:latin typeface="Arial Narrow" panose="020B0606020202030204" pitchFamily="34" charset="0"/>
                          <a:ea typeface="+mn-ea"/>
                          <a:cs typeface="+mn-cs"/>
                        </a:rPr>
                        <a:t>17</a:t>
                      </a:r>
                    </a:p>
                  </a:txBody>
                  <a:tcPr marL="68580" marR="68580" marT="0" marB="0" anchor="ctr"/>
                </a:tc>
                <a:tc>
                  <a:txBody>
                    <a:bodyPr/>
                    <a:lstStyle/>
                    <a:p>
                      <a:pPr marL="0" algn="ctr" defTabSz="457200" rtl="0" eaLnBrk="1" latinLnBrk="0" hangingPunct="1">
                        <a:lnSpc>
                          <a:spcPct val="115000"/>
                        </a:lnSpc>
                        <a:spcAft>
                          <a:spcPts val="0"/>
                        </a:spcAft>
                      </a:pPr>
                      <a:r>
                        <a:rPr lang="en-ZA" sz="1600" kern="1200" dirty="0">
                          <a:solidFill>
                            <a:schemeClr val="tx1"/>
                          </a:solidFill>
                          <a:effectLst/>
                          <a:latin typeface="Arial Narrow" panose="020B0606020202030204" pitchFamily="34" charset="0"/>
                          <a:ea typeface="+mn-ea"/>
                          <a:cs typeface="+mn-cs"/>
                        </a:rPr>
                        <a:t>15.0%</a:t>
                      </a:r>
                    </a:p>
                  </a:txBody>
                  <a:tcPr marL="68580" marR="68580" marT="0" marB="0" anchor="ctr"/>
                </a:tc>
                <a:tc>
                  <a:txBody>
                    <a:bodyPr/>
                    <a:lstStyle/>
                    <a:p>
                      <a:pPr marL="0" algn="ctr" defTabSz="457200" rtl="0" eaLnBrk="1" latinLnBrk="0" hangingPunct="1">
                        <a:lnSpc>
                          <a:spcPct val="115000"/>
                        </a:lnSpc>
                        <a:spcAft>
                          <a:spcPts val="0"/>
                        </a:spcAft>
                      </a:pPr>
                      <a:r>
                        <a:rPr lang="en-ZA" sz="1600" kern="1200" dirty="0">
                          <a:solidFill>
                            <a:schemeClr val="tx1"/>
                          </a:solidFill>
                          <a:effectLst/>
                          <a:latin typeface="Arial Narrow" panose="020B0606020202030204" pitchFamily="34" charset="0"/>
                          <a:ea typeface="+mn-ea"/>
                          <a:cs typeface="+mn-cs"/>
                        </a:rPr>
                        <a:t>22</a:t>
                      </a:r>
                    </a:p>
                  </a:txBody>
                  <a:tcPr marL="68580" marR="68580" marT="0" marB="0" anchor="ctr"/>
                </a:tc>
              </a:tr>
              <a:tr h="767749">
                <a:tc>
                  <a:txBody>
                    <a:bodyPr/>
                    <a:lstStyle/>
                    <a:p>
                      <a:r>
                        <a:rPr lang="en-US" sz="1600">
                          <a:solidFill>
                            <a:schemeClr val="tx1"/>
                          </a:solidFill>
                          <a:effectLst/>
                          <a:latin typeface="Arial Narrow" panose="020B0606020202030204" pitchFamily="34" charset="0"/>
                        </a:rPr>
                        <a:t>3. ESM </a:t>
                      </a:r>
                      <a:endParaRPr lang="en-ZA" sz="1600">
                        <a:solidFill>
                          <a:schemeClr val="tx1"/>
                        </a:solidFill>
                        <a:effectLst/>
                        <a:latin typeface="Arial Narrow" panose="020B0606020202030204" pitchFamily="34" charset="0"/>
                        <a:ea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chemeClr val="tx1"/>
                          </a:solidFill>
                          <a:effectLst/>
                          <a:latin typeface="Arial Narrow" panose="020B0606020202030204" pitchFamily="34" charset="0"/>
                        </a:rPr>
                        <a:t>46</a:t>
                      </a:r>
                      <a:endParaRPr lang="en-ZA" sz="1600" dirty="0">
                        <a:solidFill>
                          <a:schemeClr val="tx1"/>
                        </a:solidFill>
                        <a:effectLst/>
                        <a:latin typeface="Arial Narrow" panose="020B0606020202030204" pitchFamily="34" charset="0"/>
                        <a:ea typeface="Calibri" panose="020F0502020204030204" pitchFamily="34" charset="0"/>
                      </a:endParaRPr>
                    </a:p>
                  </a:txBody>
                  <a:tcPr marL="68580" marR="68580" marT="0" marB="0" anchor="ctr"/>
                </a:tc>
                <a:tc>
                  <a:txBody>
                    <a:bodyPr/>
                    <a:lstStyle/>
                    <a:p>
                      <a:pPr marL="0" algn="ctr" defTabSz="457200" rtl="0" eaLnBrk="1" latinLnBrk="0" hangingPunct="1">
                        <a:lnSpc>
                          <a:spcPct val="115000"/>
                        </a:lnSpc>
                        <a:spcAft>
                          <a:spcPts val="0"/>
                        </a:spcAft>
                      </a:pPr>
                      <a:r>
                        <a:rPr lang="en-ZA" sz="1600" kern="1200" dirty="0">
                          <a:solidFill>
                            <a:schemeClr val="tx1"/>
                          </a:solidFill>
                          <a:effectLst/>
                          <a:latin typeface="Arial Narrow" panose="020B0606020202030204" pitchFamily="34" charset="0"/>
                          <a:ea typeface="+mn-ea"/>
                          <a:cs typeface="+mn-cs"/>
                        </a:rPr>
                        <a:t>32</a:t>
                      </a:r>
                    </a:p>
                  </a:txBody>
                  <a:tcPr marL="68580" marR="68580" marT="0" marB="0" anchor="ctr"/>
                </a:tc>
                <a:tc>
                  <a:txBody>
                    <a:bodyPr/>
                    <a:lstStyle/>
                    <a:p>
                      <a:pPr marL="0" algn="ctr" defTabSz="457200" rtl="0" eaLnBrk="1" latinLnBrk="0" hangingPunct="1">
                        <a:lnSpc>
                          <a:spcPct val="115000"/>
                        </a:lnSpc>
                        <a:spcAft>
                          <a:spcPts val="0"/>
                        </a:spcAft>
                      </a:pPr>
                      <a:r>
                        <a:rPr lang="en-ZA" sz="1600" kern="1200" dirty="0" smtClean="0">
                          <a:solidFill>
                            <a:schemeClr val="tx1"/>
                          </a:solidFill>
                          <a:effectLst/>
                          <a:latin typeface="Arial Narrow" panose="020B0606020202030204" pitchFamily="34" charset="0"/>
                          <a:ea typeface="+mn-ea"/>
                          <a:cs typeface="+mn-cs"/>
                        </a:rPr>
                        <a:t>30.4</a:t>
                      </a:r>
                      <a:r>
                        <a:rPr lang="en-ZA" sz="1600" kern="1200" dirty="0">
                          <a:solidFill>
                            <a:schemeClr val="tx1"/>
                          </a:solidFill>
                          <a:effectLst/>
                          <a:latin typeface="Arial Narrow" panose="020B0606020202030204" pitchFamily="34" charset="0"/>
                          <a:ea typeface="+mn-ea"/>
                          <a:cs typeface="+mn-cs"/>
                        </a:rPr>
                        <a:t>%</a:t>
                      </a:r>
                    </a:p>
                  </a:txBody>
                  <a:tcPr marL="68580" marR="68580" marT="0" marB="0" anchor="ctr"/>
                </a:tc>
                <a:tc>
                  <a:txBody>
                    <a:bodyPr/>
                    <a:lstStyle/>
                    <a:p>
                      <a:pPr marL="0" algn="ctr" defTabSz="457200" rtl="0" eaLnBrk="1" latinLnBrk="0" hangingPunct="1">
                        <a:lnSpc>
                          <a:spcPct val="115000"/>
                        </a:lnSpc>
                        <a:spcAft>
                          <a:spcPts val="0"/>
                        </a:spcAft>
                      </a:pPr>
                      <a:r>
                        <a:rPr lang="en-ZA" sz="1600" kern="1200" dirty="0">
                          <a:solidFill>
                            <a:schemeClr val="tx1"/>
                          </a:solidFill>
                          <a:effectLst/>
                          <a:latin typeface="Arial Narrow" panose="020B0606020202030204" pitchFamily="34" charset="0"/>
                          <a:ea typeface="+mn-ea"/>
                          <a:cs typeface="+mn-cs"/>
                        </a:rPr>
                        <a:t>7</a:t>
                      </a:r>
                    </a:p>
                  </a:txBody>
                  <a:tcPr marL="68580" marR="68580" marT="0" marB="0" anchor="ctr"/>
                </a:tc>
              </a:tr>
              <a:tr h="959094">
                <a:tc>
                  <a:txBody>
                    <a:bodyPr/>
                    <a:lstStyle/>
                    <a:p>
                      <a:pPr>
                        <a:lnSpc>
                          <a:spcPct val="150000"/>
                        </a:lnSpc>
                        <a:spcAft>
                          <a:spcPts val="0"/>
                        </a:spcAft>
                      </a:pPr>
                      <a:r>
                        <a:rPr lang="en-ZA" sz="1600" dirty="0">
                          <a:solidFill>
                            <a:schemeClr val="tx1"/>
                          </a:solidFill>
                          <a:effectLst/>
                          <a:latin typeface="Arial Narrow" panose="020B0606020202030204" pitchFamily="34" charset="0"/>
                        </a:rPr>
                        <a:t>Total</a:t>
                      </a:r>
                      <a:endParaRPr lang="en-ZA" sz="1600" dirty="0">
                        <a:solidFill>
                          <a:schemeClr val="tx1"/>
                        </a:solidFill>
                        <a:effectLst/>
                        <a:latin typeface="Arial Narrow" panose="020B0606020202030204" pitchFamily="34" charset="0"/>
                        <a:ea typeface="Calibri" panose="020F0502020204030204" pitchFamily="34" charset="0"/>
                      </a:endParaRPr>
                    </a:p>
                  </a:txBody>
                  <a:tcPr marL="68580" marR="68580" marT="0" marB="0" anchor="ctr"/>
                </a:tc>
                <a:tc>
                  <a:txBody>
                    <a:bodyPr/>
                    <a:lstStyle/>
                    <a:p>
                      <a:pPr algn="ctr">
                        <a:lnSpc>
                          <a:spcPct val="115000"/>
                        </a:lnSpc>
                        <a:spcAft>
                          <a:spcPts val="0"/>
                        </a:spcAft>
                      </a:pPr>
                      <a:r>
                        <a:rPr lang="en-ZA" sz="1600" dirty="0">
                          <a:solidFill>
                            <a:schemeClr val="tx1"/>
                          </a:solidFill>
                          <a:effectLst/>
                          <a:latin typeface="Arial Narrow" panose="020B0606020202030204" pitchFamily="34" charset="0"/>
                        </a:rPr>
                        <a:t>169</a:t>
                      </a:r>
                      <a:endParaRPr lang="en-ZA" sz="1600" dirty="0">
                        <a:solidFill>
                          <a:schemeClr val="tx1"/>
                        </a:solidFill>
                        <a:effectLst/>
                        <a:latin typeface="Arial Narrow" panose="020B0606020202030204" pitchFamily="34" charset="0"/>
                        <a:ea typeface="Calibri" panose="020F0502020204030204" pitchFamily="34" charset="0"/>
                      </a:endParaRPr>
                    </a:p>
                  </a:txBody>
                  <a:tcPr marL="68580" marR="68580" marT="0" marB="0" anchor="ctr"/>
                </a:tc>
                <a:tc>
                  <a:txBody>
                    <a:bodyPr/>
                    <a:lstStyle/>
                    <a:p>
                      <a:pPr marL="0" algn="ctr" defTabSz="457200" rtl="0" eaLnBrk="1" latinLnBrk="0" hangingPunct="1">
                        <a:lnSpc>
                          <a:spcPct val="115000"/>
                        </a:lnSpc>
                        <a:spcAft>
                          <a:spcPts val="0"/>
                        </a:spcAft>
                      </a:pPr>
                      <a:r>
                        <a:rPr lang="en-ZA" sz="1600" kern="1200">
                          <a:solidFill>
                            <a:schemeClr val="tx1"/>
                          </a:solidFill>
                          <a:effectLst/>
                          <a:latin typeface="Arial Narrow" panose="020B0606020202030204" pitchFamily="34" charset="0"/>
                          <a:ea typeface="+mn-ea"/>
                          <a:cs typeface="+mn-cs"/>
                        </a:rPr>
                        <a:t>133</a:t>
                      </a:r>
                    </a:p>
                  </a:txBody>
                  <a:tcPr marL="68580" marR="68580" marT="0" marB="0" anchor="ctr"/>
                </a:tc>
                <a:tc>
                  <a:txBody>
                    <a:bodyPr/>
                    <a:lstStyle/>
                    <a:p>
                      <a:pPr marL="0" algn="ctr" defTabSz="457200" rtl="0" eaLnBrk="1" latinLnBrk="0" hangingPunct="1">
                        <a:lnSpc>
                          <a:spcPct val="115000"/>
                        </a:lnSpc>
                        <a:spcAft>
                          <a:spcPts val="0"/>
                        </a:spcAft>
                      </a:pPr>
                      <a:r>
                        <a:rPr lang="en-ZA" sz="1600" kern="1200" dirty="0">
                          <a:solidFill>
                            <a:schemeClr val="tx1"/>
                          </a:solidFill>
                          <a:effectLst/>
                          <a:latin typeface="Arial Narrow" panose="020B0606020202030204" pitchFamily="34" charset="0"/>
                          <a:ea typeface="+mn-ea"/>
                          <a:cs typeface="+mn-cs"/>
                        </a:rPr>
                        <a:t>21.3%</a:t>
                      </a:r>
                    </a:p>
                  </a:txBody>
                  <a:tcPr marL="68580" marR="68580" marT="0" marB="0" anchor="ctr"/>
                </a:tc>
                <a:tc>
                  <a:txBody>
                    <a:bodyPr/>
                    <a:lstStyle/>
                    <a:p>
                      <a:pPr marL="0" algn="ctr" defTabSz="457200" rtl="0" eaLnBrk="1" latinLnBrk="0" hangingPunct="1">
                        <a:lnSpc>
                          <a:spcPct val="115000"/>
                        </a:lnSpc>
                        <a:spcAft>
                          <a:spcPts val="0"/>
                        </a:spcAft>
                      </a:pPr>
                      <a:r>
                        <a:rPr lang="en-ZA" sz="1600" kern="1200" dirty="0">
                          <a:solidFill>
                            <a:schemeClr val="tx1"/>
                          </a:solidFill>
                          <a:effectLst/>
                          <a:latin typeface="Arial Narrow" panose="020B0606020202030204" pitchFamily="34" charset="0"/>
                          <a:ea typeface="+mn-ea"/>
                          <a:cs typeface="+mn-cs"/>
                        </a:rPr>
                        <a:t>74</a:t>
                      </a:r>
                    </a:p>
                  </a:txBody>
                  <a:tcPr marL="68580" marR="68580" marT="0" marB="0" anchor="ctr"/>
                </a:tc>
              </a:tr>
            </a:tbl>
          </a:graphicData>
        </a:graphic>
      </p:graphicFrame>
      <p:pic>
        <p:nvPicPr>
          <p:cNvPr id="11" name="Picture 10" descr="show bar.jpg"/>
          <p:cNvPicPr>
            <a:picLocks noChangeAspect="1"/>
          </p:cNvPicPr>
          <p:nvPr/>
        </p:nvPicPr>
        <p:blipFill rotWithShape="1">
          <a:blip r:embed="rId3">
            <a:extLst>
              <a:ext uri="{28A0092B-C50C-407E-A947-70E740481C1C}">
                <a14:useLocalDpi xmlns:a14="http://schemas.microsoft.com/office/drawing/2010/main" val="0"/>
              </a:ext>
            </a:extLst>
          </a:blip>
          <a:srcRect l="92218"/>
          <a:stretch/>
        </p:blipFill>
        <p:spPr>
          <a:xfrm>
            <a:off x="8328944" y="7598"/>
            <a:ext cx="815056" cy="620200"/>
          </a:xfrm>
          <a:prstGeom prst="rect">
            <a:avLst/>
          </a:prstGeom>
        </p:spPr>
      </p:pic>
    </p:spTree>
    <p:extLst>
      <p:ext uri="{BB962C8B-B14F-4D97-AF65-F5344CB8AC3E}">
        <p14:creationId xmlns:p14="http://schemas.microsoft.com/office/powerpoint/2010/main" val="2847581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523" y="443948"/>
            <a:ext cx="4820312" cy="664648"/>
          </a:xfrm>
        </p:spPr>
        <p:txBody>
          <a:bodyPr>
            <a:normAutofit/>
          </a:bodyPr>
          <a:lstStyle/>
          <a:p>
            <a:pPr algn="ctr"/>
            <a:r>
              <a:rPr lang="en-US" sz="2400" b="1" dirty="0" smtClean="0">
                <a:solidFill>
                  <a:srgbClr val="008000"/>
                </a:solidFill>
                <a:latin typeface="Arial"/>
                <a:cs typeface="Arial"/>
              </a:rPr>
              <a:t>PRESENTATION OUTLINE</a:t>
            </a:r>
            <a:endParaRPr lang="en-US" sz="2400" b="1" dirty="0">
              <a:solidFill>
                <a:srgbClr val="008000"/>
              </a:solidFill>
              <a:latin typeface="Arial"/>
              <a:cs typeface="Arial"/>
            </a:endParaRPr>
          </a:p>
        </p:txBody>
      </p:sp>
      <p:sp>
        <p:nvSpPr>
          <p:cNvPr id="3" name="Content Placeholder 2"/>
          <p:cNvSpPr>
            <a:spLocks noGrp="1"/>
          </p:cNvSpPr>
          <p:nvPr>
            <p:ph idx="1"/>
          </p:nvPr>
        </p:nvSpPr>
        <p:spPr>
          <a:xfrm>
            <a:off x="855662" y="1409701"/>
            <a:ext cx="7831137" cy="4695682"/>
          </a:xfrm>
        </p:spPr>
        <p:txBody>
          <a:bodyPr>
            <a:normAutofit/>
          </a:bodyPr>
          <a:lstStyle/>
          <a:p>
            <a:pPr>
              <a:lnSpc>
                <a:spcPct val="120000"/>
              </a:lnSpc>
            </a:pPr>
            <a:r>
              <a:rPr lang="en-US" altLang="en-US" sz="2000" dirty="0">
                <a:solidFill>
                  <a:srgbClr val="008000"/>
                </a:solidFill>
                <a:latin typeface="Arial" panose="020B0604020202020204" pitchFamily="34" charset="0"/>
                <a:cs typeface="Arial" panose="020B0604020202020204" pitchFamily="34" charset="0"/>
              </a:rPr>
              <a:t>Aim</a:t>
            </a:r>
            <a:r>
              <a:rPr lang="en-US" altLang="en-US" sz="2000" dirty="0">
                <a:solidFill>
                  <a:schemeClr val="tx1"/>
                </a:solidFill>
                <a:latin typeface="Arial" panose="020B0604020202020204" pitchFamily="34" charset="0"/>
                <a:cs typeface="Arial" panose="020B0604020202020204" pitchFamily="34" charset="0"/>
              </a:rPr>
              <a:t> </a:t>
            </a:r>
            <a:r>
              <a:rPr lang="en-US" altLang="en-US" sz="2000" dirty="0">
                <a:solidFill>
                  <a:srgbClr val="008000"/>
                </a:solidFill>
                <a:latin typeface="Arial" panose="020B0604020202020204" pitchFamily="34" charset="0"/>
                <a:cs typeface="Arial" panose="020B0604020202020204" pitchFamily="34" charset="0"/>
              </a:rPr>
              <a:t>of the presentation</a:t>
            </a:r>
          </a:p>
          <a:p>
            <a:pPr>
              <a:lnSpc>
                <a:spcPct val="120000"/>
              </a:lnSpc>
            </a:pPr>
            <a:r>
              <a:rPr lang="en-US" altLang="en-US" sz="2000" dirty="0">
                <a:solidFill>
                  <a:srgbClr val="008000"/>
                </a:solidFill>
                <a:latin typeface="Arial" panose="020B0604020202020204" pitchFamily="34" charset="0"/>
                <a:cs typeface="Arial" panose="020B0604020202020204" pitchFamily="34" charset="0"/>
              </a:rPr>
              <a:t>General Information</a:t>
            </a:r>
          </a:p>
          <a:p>
            <a:pPr>
              <a:lnSpc>
                <a:spcPct val="120000"/>
              </a:lnSpc>
            </a:pPr>
            <a:r>
              <a:rPr lang="en-US" altLang="en-US" sz="2000" dirty="0">
                <a:solidFill>
                  <a:srgbClr val="008000"/>
                </a:solidFill>
                <a:latin typeface="Arial" panose="020B0604020202020204" pitchFamily="34" charset="0"/>
                <a:cs typeface="Arial" panose="020B0604020202020204" pitchFamily="34" charset="0"/>
              </a:rPr>
              <a:t>Appropriation Statement </a:t>
            </a:r>
          </a:p>
          <a:p>
            <a:pPr>
              <a:lnSpc>
                <a:spcPct val="120000"/>
              </a:lnSpc>
            </a:pPr>
            <a:r>
              <a:rPr lang="en-ZA" sz="2000" dirty="0">
                <a:solidFill>
                  <a:srgbClr val="008000"/>
                </a:solidFill>
                <a:latin typeface="Arial" panose="020B0604020202020204" pitchFamily="34" charset="0"/>
                <a:cs typeface="Arial" panose="020B0604020202020204" pitchFamily="34" charset="0"/>
              </a:rPr>
              <a:t>Explanation of Material Variances</a:t>
            </a:r>
            <a:endParaRPr lang="en-US" altLang="en-US" sz="2000" dirty="0">
              <a:solidFill>
                <a:srgbClr val="008000"/>
              </a:solidFill>
              <a:latin typeface="Arial" panose="020B0604020202020204" pitchFamily="34" charset="0"/>
              <a:cs typeface="Arial" panose="020B0604020202020204" pitchFamily="34" charset="0"/>
            </a:endParaRPr>
          </a:p>
          <a:p>
            <a:pPr>
              <a:lnSpc>
                <a:spcPct val="120000"/>
              </a:lnSpc>
            </a:pPr>
            <a:r>
              <a:rPr lang="en-US" altLang="en-US" sz="2000" dirty="0">
                <a:solidFill>
                  <a:srgbClr val="008000"/>
                </a:solidFill>
                <a:latin typeface="Arial" panose="020B0604020202020204" pitchFamily="34" charset="0"/>
                <a:cs typeface="Arial" panose="020B0604020202020204" pitchFamily="34" charset="0"/>
              </a:rPr>
              <a:t>AGSA Audit Findings </a:t>
            </a:r>
          </a:p>
          <a:p>
            <a:pPr>
              <a:lnSpc>
                <a:spcPct val="120000"/>
              </a:lnSpc>
            </a:pPr>
            <a:r>
              <a:rPr lang="en-US" altLang="en-US" sz="2000" dirty="0">
                <a:solidFill>
                  <a:srgbClr val="008000"/>
                </a:solidFill>
                <a:latin typeface="Arial" panose="020B0604020202020204" pitchFamily="34" charset="0"/>
                <a:cs typeface="Arial" panose="020B0604020202020204" pitchFamily="34" charset="0"/>
              </a:rPr>
              <a:t>Contribution to Executive Authority Priorities</a:t>
            </a:r>
          </a:p>
          <a:p>
            <a:pPr>
              <a:lnSpc>
                <a:spcPct val="120000"/>
              </a:lnSpc>
            </a:pPr>
            <a:r>
              <a:rPr lang="en-US" altLang="en-US" sz="2000" dirty="0">
                <a:solidFill>
                  <a:srgbClr val="008000"/>
                </a:solidFill>
                <a:latin typeface="Arial" panose="020B0604020202020204" pitchFamily="34" charset="0"/>
                <a:cs typeface="Arial" panose="020B0604020202020204" pitchFamily="34" charset="0"/>
              </a:rPr>
              <a:t>Performance Information</a:t>
            </a:r>
          </a:p>
          <a:p>
            <a:pPr>
              <a:lnSpc>
                <a:spcPct val="120000"/>
              </a:lnSpc>
            </a:pPr>
            <a:r>
              <a:rPr lang="en-US" altLang="en-US" sz="2000" dirty="0">
                <a:solidFill>
                  <a:srgbClr val="008000"/>
                </a:solidFill>
                <a:latin typeface="Arial" panose="020B0604020202020204" pitchFamily="34" charset="0"/>
                <a:cs typeface="Arial" panose="020B0604020202020204" pitchFamily="34" charset="0"/>
              </a:rPr>
              <a:t>Human Resource Management</a:t>
            </a:r>
          </a:p>
          <a:p>
            <a:pPr marL="0" indent="0">
              <a:lnSpc>
                <a:spcPct val="120000"/>
              </a:lnSpc>
              <a:buNone/>
            </a:pPr>
            <a:endParaRPr lang="en-US" altLang="en-US"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7CDEE3CD-9AE7-E148-8D38-A96A94875DA4}" type="slidenum">
              <a:rPr lang="en-US" smtClean="0"/>
              <a:t>2</a:t>
            </a:fld>
            <a:endParaRPr lang="en-US" dirty="0"/>
          </a:p>
        </p:txBody>
      </p:sp>
      <p:pic>
        <p:nvPicPr>
          <p:cNvPr id="12" name="Picture 11" descr="head.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63284" y="1433"/>
            <a:ext cx="2104573" cy="739702"/>
          </a:xfrm>
          <a:prstGeom prst="rect">
            <a:avLst/>
          </a:prstGeom>
        </p:spPr>
      </p:pic>
      <p:pic>
        <p:nvPicPr>
          <p:cNvPr id="7" name="Picture 6" descr="show bar.jpg"/>
          <p:cNvPicPr>
            <a:picLocks noChangeAspect="1"/>
          </p:cNvPicPr>
          <p:nvPr/>
        </p:nvPicPr>
        <p:blipFill rotWithShape="1">
          <a:blip r:embed="rId3">
            <a:extLst>
              <a:ext uri="{28A0092B-C50C-407E-A947-70E740481C1C}">
                <a14:useLocalDpi xmlns:a14="http://schemas.microsoft.com/office/drawing/2010/main" val="0"/>
              </a:ext>
            </a:extLst>
          </a:blip>
          <a:srcRect l="92218"/>
          <a:stretch/>
        </p:blipFill>
        <p:spPr>
          <a:xfrm>
            <a:off x="8279271" y="38827"/>
            <a:ext cx="815056" cy="620200"/>
          </a:xfrm>
          <a:prstGeom prst="rect">
            <a:avLst/>
          </a:prstGeom>
        </p:spPr>
      </p:pic>
    </p:spTree>
    <p:extLst>
      <p:ext uri="{BB962C8B-B14F-4D97-AF65-F5344CB8AC3E}">
        <p14:creationId xmlns:p14="http://schemas.microsoft.com/office/powerpoint/2010/main" val="26662328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631362" y="6420041"/>
            <a:ext cx="512638" cy="365125"/>
          </a:xfrm>
        </p:spPr>
        <p:txBody>
          <a:bodyPr/>
          <a:lstStyle/>
          <a:p>
            <a:fld id="{7CDEE3CD-9AE7-E148-8D38-A96A94875DA4}" type="slidenum">
              <a:rPr lang="en-US" sz="1050" smtClean="0">
                <a:solidFill>
                  <a:schemeClr val="tx1"/>
                </a:solidFill>
              </a:rPr>
              <a:t>20</a:t>
            </a:fld>
            <a:endParaRPr lang="en-US" sz="1050" dirty="0">
              <a:solidFill>
                <a:schemeClr val="tx1"/>
              </a:solidFill>
            </a:endParaRPr>
          </a:p>
        </p:txBody>
      </p:sp>
      <p:pic>
        <p:nvPicPr>
          <p:cNvPr id="12" name="Picture 11" descr="head.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11903"/>
            <a:ext cx="2104573" cy="739702"/>
          </a:xfrm>
          <a:prstGeom prst="rect">
            <a:avLst/>
          </a:prstGeom>
        </p:spPr>
      </p:pic>
      <p:pic>
        <p:nvPicPr>
          <p:cNvPr id="13" name="Picture 12" descr="show bar.jpg"/>
          <p:cNvPicPr>
            <a:picLocks noChangeAspect="1"/>
          </p:cNvPicPr>
          <p:nvPr/>
        </p:nvPicPr>
        <p:blipFill rotWithShape="1">
          <a:blip r:embed="rId3">
            <a:extLst>
              <a:ext uri="{28A0092B-C50C-407E-A947-70E740481C1C}">
                <a14:useLocalDpi xmlns:a14="http://schemas.microsoft.com/office/drawing/2010/main" val="0"/>
              </a:ext>
            </a:extLst>
          </a:blip>
          <a:srcRect l="92218"/>
          <a:stretch/>
        </p:blipFill>
        <p:spPr>
          <a:xfrm>
            <a:off x="8328944" y="0"/>
            <a:ext cx="815056" cy="620200"/>
          </a:xfrm>
          <a:prstGeom prst="rect">
            <a:avLst/>
          </a:prstGeom>
        </p:spPr>
      </p:pic>
      <p:sp>
        <p:nvSpPr>
          <p:cNvPr id="4" name="Rectangle 3"/>
          <p:cNvSpPr/>
          <p:nvPr/>
        </p:nvSpPr>
        <p:spPr>
          <a:xfrm>
            <a:off x="768626" y="251791"/>
            <a:ext cx="8063947" cy="2495555"/>
          </a:xfrm>
          <a:prstGeom prst="rect">
            <a:avLst/>
          </a:prstGeom>
        </p:spPr>
        <p:txBody>
          <a:bodyPr wrap="square">
            <a:spAutoFit/>
          </a:bodyPr>
          <a:lstStyle/>
          <a:p>
            <a:pPr marR="0" lvl="0" algn="ctr">
              <a:lnSpc>
                <a:spcPct val="115000"/>
              </a:lnSpc>
              <a:spcBef>
                <a:spcPct val="0"/>
              </a:spcBef>
              <a:spcAft>
                <a:spcPts val="1000"/>
              </a:spcAft>
              <a:buClr>
                <a:srgbClr val="C45911"/>
              </a:buClr>
              <a:buSzPts val="1100"/>
            </a:pPr>
            <a:r>
              <a:rPr lang="en-ZA" b="1" cap="all" dirty="0">
                <a:solidFill>
                  <a:srgbClr val="00B050"/>
                </a:solidFill>
                <a:latin typeface="Arial" panose="020B0604020202020204" pitchFamily="34" charset="0"/>
                <a:ea typeface="+mj-ea"/>
                <a:cs typeface="Arial" panose="020B0604020202020204" pitchFamily="34" charset="0"/>
              </a:rPr>
              <a:t>Filling of SMS </a:t>
            </a:r>
            <a:r>
              <a:rPr lang="en-GB" b="1" cap="all" dirty="0">
                <a:solidFill>
                  <a:srgbClr val="00B050"/>
                </a:solidFill>
                <a:latin typeface="Arial" panose="020B0604020202020204" pitchFamily="34" charset="0"/>
                <a:ea typeface="+mj-ea"/>
                <a:cs typeface="Arial" panose="020B0604020202020204" pitchFamily="34" charset="0"/>
              </a:rPr>
              <a:t> </a:t>
            </a:r>
            <a:r>
              <a:rPr lang="en-ZA" b="1" cap="all" dirty="0">
                <a:solidFill>
                  <a:srgbClr val="00B050"/>
                </a:solidFill>
                <a:latin typeface="Arial" panose="020B0604020202020204" pitchFamily="34" charset="0"/>
                <a:ea typeface="+mj-ea"/>
                <a:cs typeface="Arial" panose="020B0604020202020204" pitchFamily="34" charset="0"/>
              </a:rPr>
              <a:t>Posts</a:t>
            </a:r>
          </a:p>
          <a:p>
            <a:pPr marR="0" lvl="0" algn="just">
              <a:lnSpc>
                <a:spcPct val="115000"/>
              </a:lnSpc>
              <a:spcBef>
                <a:spcPts val="0"/>
              </a:spcBef>
              <a:spcAft>
                <a:spcPts val="1000"/>
              </a:spcAft>
              <a:buClr>
                <a:srgbClr val="C45911"/>
              </a:buClr>
              <a:buSzPts val="1100"/>
            </a:pPr>
            <a:endParaRPr lang="en-ZA" dirty="0">
              <a:solidFill>
                <a:srgbClr val="C45911"/>
              </a:solidFill>
              <a:latin typeface="Arial" panose="020B0604020202020204" pitchFamily="34" charset="0"/>
              <a:ea typeface="Calibri" panose="020F0502020204030204" pitchFamily="34" charset="0"/>
            </a:endParaRPr>
          </a:p>
          <a:p>
            <a:pPr marR="0" lvl="0" algn="just">
              <a:lnSpc>
                <a:spcPct val="115000"/>
              </a:lnSpc>
              <a:spcBef>
                <a:spcPts val="0"/>
              </a:spcBef>
              <a:spcAft>
                <a:spcPts val="1000"/>
              </a:spcAft>
              <a:buClr>
                <a:srgbClr val="C45911"/>
              </a:buClr>
              <a:buSzPts val="1100"/>
            </a:pPr>
            <a:endParaRPr lang="en-ZA" dirty="0" smtClean="0">
              <a:solidFill>
                <a:srgbClr val="C45911"/>
              </a:solidFill>
              <a:latin typeface="Arial" panose="020B0604020202020204" pitchFamily="34" charset="0"/>
              <a:ea typeface="Calibri" panose="020F0502020204030204" pitchFamily="34" charset="0"/>
            </a:endParaRPr>
          </a:p>
          <a:p>
            <a:pPr marR="0" lvl="0" algn="just">
              <a:lnSpc>
                <a:spcPct val="115000"/>
              </a:lnSpc>
              <a:spcBef>
                <a:spcPts val="0"/>
              </a:spcBef>
              <a:spcAft>
                <a:spcPts val="1000"/>
              </a:spcAft>
              <a:buClr>
                <a:srgbClr val="C45911"/>
              </a:buClr>
              <a:buSzPts val="1100"/>
            </a:pPr>
            <a:endParaRPr lang="en-ZA" dirty="0">
              <a:solidFill>
                <a:srgbClr val="C45911"/>
              </a:solidFill>
              <a:latin typeface="Arial" panose="020B0604020202020204" pitchFamily="34" charset="0"/>
              <a:ea typeface="Calibri" panose="020F0502020204030204" pitchFamily="34" charset="0"/>
            </a:endParaRPr>
          </a:p>
          <a:p>
            <a:pPr marR="0" lvl="0" algn="just">
              <a:lnSpc>
                <a:spcPct val="115000"/>
              </a:lnSpc>
              <a:spcBef>
                <a:spcPts val="0"/>
              </a:spcBef>
              <a:spcAft>
                <a:spcPts val="1000"/>
              </a:spcAft>
              <a:buClr>
                <a:srgbClr val="C45911"/>
              </a:buClr>
              <a:buSzPts val="1100"/>
            </a:pPr>
            <a:endParaRPr lang="en-US" dirty="0">
              <a:solidFill>
                <a:srgbClr val="000000"/>
              </a:solidFill>
              <a:latin typeface="Arial" panose="020B0604020202020204" pitchFamily="34" charset="0"/>
              <a:ea typeface="Calibri" panose="020F0502020204030204" pitchFamily="34" charset="0"/>
            </a:endParaRPr>
          </a:p>
          <a:p>
            <a:r>
              <a:rPr lang="en-GB" sz="1100" dirty="0">
                <a:latin typeface="Arial" panose="020B0604020202020204" pitchFamily="34" charset="0"/>
                <a:ea typeface="Times New Roman" panose="02020603050405020304" pitchFamily="18" charset="0"/>
                <a:cs typeface="Times New Roman" panose="02020603050405020304" pitchFamily="18" charset="0"/>
              </a:rPr>
              <a:t> </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766978788"/>
              </p:ext>
            </p:extLst>
          </p:nvPr>
        </p:nvGraphicFramePr>
        <p:xfrm>
          <a:off x="291546" y="1397000"/>
          <a:ext cx="8242854" cy="3886104"/>
        </p:xfrm>
        <a:graphic>
          <a:graphicData uri="http://schemas.openxmlformats.org/drawingml/2006/table">
            <a:tbl>
              <a:tblPr firstRow="1" bandRow="1">
                <a:tableStyleId>{5C22544A-7EE6-4342-B048-85BDC9FD1C3A}</a:tableStyleId>
              </a:tblPr>
              <a:tblGrid>
                <a:gridCol w="1373809"/>
                <a:gridCol w="1373809"/>
                <a:gridCol w="1373809"/>
                <a:gridCol w="1373809"/>
                <a:gridCol w="1373809"/>
                <a:gridCol w="1373809"/>
              </a:tblGrid>
              <a:tr h="482784">
                <a:tc>
                  <a:txBody>
                    <a:bodyPr/>
                    <a:lstStyle/>
                    <a:p>
                      <a:pPr marL="0" marR="0" algn="ctr">
                        <a:lnSpc>
                          <a:spcPct val="115000"/>
                        </a:lnSpc>
                        <a:spcBef>
                          <a:spcPts val="0"/>
                        </a:spcBef>
                        <a:spcAft>
                          <a:spcPts val="0"/>
                        </a:spcAft>
                      </a:pPr>
                      <a:r>
                        <a:rPr lang="en-ZA" sz="1400" b="1">
                          <a:solidFill>
                            <a:srgbClr val="000000"/>
                          </a:solidFill>
                          <a:effectLst/>
                          <a:latin typeface="Arial" panose="020B0604020202020204" pitchFamily="34" charset="0"/>
                          <a:ea typeface="Calibri" panose="020F0502020204030204" pitchFamily="34" charset="0"/>
                        </a:rPr>
                        <a:t>SMS Level</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ZA" sz="1400" b="1">
                          <a:solidFill>
                            <a:srgbClr val="000000"/>
                          </a:solidFill>
                          <a:effectLst/>
                          <a:latin typeface="Arial" panose="020B0604020202020204" pitchFamily="34" charset="0"/>
                          <a:ea typeface="Calibri" panose="020F0502020204030204" pitchFamily="34" charset="0"/>
                        </a:rPr>
                        <a:t>Total number of funded SMS posts </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ZA" sz="1400" b="1">
                          <a:solidFill>
                            <a:srgbClr val="000000"/>
                          </a:solidFill>
                          <a:effectLst/>
                          <a:latin typeface="Arial" panose="020B0604020202020204" pitchFamily="34" charset="0"/>
                          <a:ea typeface="Calibri" panose="020F0502020204030204" pitchFamily="34" charset="0"/>
                        </a:rPr>
                        <a:t>Total number of  SMS posts filled </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ZA" sz="1400" b="1">
                          <a:solidFill>
                            <a:srgbClr val="000000"/>
                          </a:solidFill>
                          <a:effectLst/>
                          <a:latin typeface="Arial" panose="020B0604020202020204" pitchFamily="34" charset="0"/>
                          <a:ea typeface="Calibri" panose="020F0502020204030204" pitchFamily="34" charset="0"/>
                        </a:rPr>
                        <a:t>% of SMS posts filled </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ZA" sz="1400" b="1">
                          <a:solidFill>
                            <a:srgbClr val="000000"/>
                          </a:solidFill>
                          <a:effectLst/>
                          <a:latin typeface="Arial" panose="020B0604020202020204" pitchFamily="34" charset="0"/>
                          <a:ea typeface="Calibri" panose="020F0502020204030204" pitchFamily="34" charset="0"/>
                        </a:rPr>
                        <a:t>Total number of SMS posts vacant </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0"/>
                        </a:spcAft>
                      </a:pPr>
                      <a:r>
                        <a:rPr lang="en-ZA" sz="1400" b="1">
                          <a:solidFill>
                            <a:srgbClr val="000000"/>
                          </a:solidFill>
                          <a:effectLst/>
                          <a:latin typeface="Arial" panose="020B0604020202020204" pitchFamily="34" charset="0"/>
                          <a:ea typeface="Calibri" panose="020F0502020204030204" pitchFamily="34" charset="0"/>
                        </a:rPr>
                        <a:t>% of SMS posts vacant</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tc>
              </a:tr>
              <a:tr h="482784">
                <a:tc>
                  <a:txBody>
                    <a:bodyPr/>
                    <a:lstStyle/>
                    <a:p>
                      <a:pPr marL="0" marR="0">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Director-General/ head of department</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1</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1</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100%</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r>
              <a:tr h="482784">
                <a:tc>
                  <a:txBody>
                    <a:bodyPr/>
                    <a:lstStyle/>
                    <a:p>
                      <a:pPr marL="0" marR="0">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Salary level 16</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r>
              <a:tr h="482784">
                <a:tc>
                  <a:txBody>
                    <a:bodyPr/>
                    <a:lstStyle/>
                    <a:p>
                      <a:pPr marL="0" marR="0">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Salary level 15</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3</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2</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66%</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1</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33%</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r>
              <a:tr h="482784">
                <a:tc>
                  <a:txBody>
                    <a:bodyPr/>
                    <a:lstStyle/>
                    <a:p>
                      <a:pPr marL="0" marR="0">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Salary level 14</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9</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6</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66%</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3</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a:solidFill>
                            <a:srgbClr val="000000"/>
                          </a:solidFill>
                          <a:effectLst/>
                          <a:latin typeface="Arial" panose="020B0604020202020204" pitchFamily="34" charset="0"/>
                          <a:ea typeface="Calibri" panose="020F0502020204030204" pitchFamily="34" charset="0"/>
                        </a:rPr>
                        <a:t>33%</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r>
              <a:tr h="482784">
                <a:tc>
                  <a:txBody>
                    <a:bodyPr/>
                    <a:lstStyle/>
                    <a:p>
                      <a:pPr marL="0" marR="0">
                        <a:lnSpc>
                          <a:spcPct val="115000"/>
                        </a:lnSpc>
                        <a:spcBef>
                          <a:spcPts val="0"/>
                        </a:spcBef>
                        <a:spcAft>
                          <a:spcPts val="0"/>
                        </a:spcAft>
                      </a:pPr>
                      <a:r>
                        <a:rPr lang="en-ZA" sz="1400" dirty="0">
                          <a:solidFill>
                            <a:srgbClr val="000000"/>
                          </a:solidFill>
                          <a:effectLst/>
                          <a:latin typeface="Arial" panose="020B0604020202020204" pitchFamily="34" charset="0"/>
                          <a:ea typeface="Calibri" panose="020F0502020204030204" pitchFamily="34" charset="0"/>
                        </a:rPr>
                        <a:t>Salary level 13</a:t>
                      </a:r>
                      <a:endParaRPr lang="en-US"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dirty="0">
                          <a:solidFill>
                            <a:srgbClr val="000000"/>
                          </a:solidFill>
                          <a:effectLst/>
                          <a:latin typeface="Arial" panose="020B0604020202020204" pitchFamily="34" charset="0"/>
                          <a:ea typeface="Calibri" panose="020F0502020204030204" pitchFamily="34" charset="0"/>
                        </a:rPr>
                        <a:t>18</a:t>
                      </a:r>
                      <a:endParaRPr lang="en-US"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dirty="0">
                          <a:solidFill>
                            <a:srgbClr val="000000"/>
                          </a:solidFill>
                          <a:effectLst/>
                          <a:latin typeface="Arial" panose="020B0604020202020204" pitchFamily="34" charset="0"/>
                          <a:ea typeface="Calibri" panose="020F0502020204030204" pitchFamily="34" charset="0"/>
                        </a:rPr>
                        <a:t>13</a:t>
                      </a:r>
                      <a:endParaRPr lang="en-US"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dirty="0">
                          <a:solidFill>
                            <a:srgbClr val="000000"/>
                          </a:solidFill>
                          <a:effectLst/>
                          <a:latin typeface="Arial" panose="020B0604020202020204" pitchFamily="34" charset="0"/>
                          <a:ea typeface="Calibri" panose="020F0502020204030204" pitchFamily="34" charset="0"/>
                        </a:rPr>
                        <a:t>72%</a:t>
                      </a:r>
                      <a:endParaRPr lang="en-US"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dirty="0">
                          <a:solidFill>
                            <a:srgbClr val="000000"/>
                          </a:solidFill>
                          <a:effectLst/>
                          <a:latin typeface="Arial" panose="020B0604020202020204" pitchFamily="34" charset="0"/>
                          <a:ea typeface="Calibri" panose="020F0502020204030204" pitchFamily="34" charset="0"/>
                        </a:rPr>
                        <a:t>5</a:t>
                      </a:r>
                      <a:endParaRPr lang="en-US"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dirty="0">
                          <a:solidFill>
                            <a:srgbClr val="000000"/>
                          </a:solidFill>
                          <a:effectLst/>
                          <a:latin typeface="Arial" panose="020B0604020202020204" pitchFamily="34" charset="0"/>
                          <a:ea typeface="Calibri" panose="020F0502020204030204" pitchFamily="34" charset="0"/>
                        </a:rPr>
                        <a:t>28%</a:t>
                      </a:r>
                      <a:endParaRPr lang="en-US"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tc>
              </a:tr>
              <a:tr h="482784">
                <a:tc>
                  <a:txBody>
                    <a:bodyPr/>
                    <a:lstStyle/>
                    <a:p>
                      <a:pPr marL="0" marR="0">
                        <a:lnSpc>
                          <a:spcPct val="115000"/>
                        </a:lnSpc>
                        <a:spcBef>
                          <a:spcPts val="0"/>
                        </a:spcBef>
                        <a:spcAft>
                          <a:spcPts val="0"/>
                        </a:spcAft>
                      </a:pPr>
                      <a:r>
                        <a:rPr lang="en-ZA" sz="1400" b="1">
                          <a:solidFill>
                            <a:srgbClr val="000000"/>
                          </a:solidFill>
                          <a:effectLst/>
                          <a:latin typeface="Arial" panose="020B0604020202020204" pitchFamily="34" charset="0"/>
                          <a:ea typeface="Calibri" panose="020F0502020204030204" pitchFamily="34" charset="0"/>
                        </a:rPr>
                        <a:t>Total</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b="1">
                          <a:solidFill>
                            <a:srgbClr val="000000"/>
                          </a:solidFill>
                          <a:effectLst/>
                          <a:latin typeface="Arial" panose="020B0604020202020204" pitchFamily="34" charset="0"/>
                          <a:ea typeface="Calibri" panose="020F0502020204030204" pitchFamily="34" charset="0"/>
                        </a:rPr>
                        <a:t>31</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b="1">
                          <a:solidFill>
                            <a:srgbClr val="000000"/>
                          </a:solidFill>
                          <a:effectLst/>
                          <a:latin typeface="Arial" panose="020B0604020202020204" pitchFamily="34" charset="0"/>
                          <a:ea typeface="Calibri" panose="020F0502020204030204" pitchFamily="34" charset="0"/>
                        </a:rPr>
                        <a:t>21</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b="1">
                          <a:solidFill>
                            <a:srgbClr val="000000"/>
                          </a:solidFill>
                          <a:effectLst/>
                          <a:latin typeface="Arial" panose="020B0604020202020204" pitchFamily="34" charset="0"/>
                          <a:ea typeface="Calibri" panose="020F0502020204030204" pitchFamily="34" charset="0"/>
                        </a:rPr>
                        <a:t>68%</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b="1">
                          <a:solidFill>
                            <a:srgbClr val="000000"/>
                          </a:solidFill>
                          <a:effectLst/>
                          <a:latin typeface="Arial" panose="020B0604020202020204" pitchFamily="34" charset="0"/>
                          <a:ea typeface="Calibri" panose="020F0502020204030204" pitchFamily="34" charset="0"/>
                        </a:rPr>
                        <a:t>10</a:t>
                      </a:r>
                      <a:endParaRPr lang="en-US" sz="1400">
                        <a:solidFill>
                          <a:srgbClr val="000000"/>
                        </a:solidFill>
                        <a:effectLst/>
                        <a:latin typeface="Arial" panose="020B0604020202020204" pitchFamily="34" charset="0"/>
                        <a:ea typeface="Calibri" panose="020F0502020204030204" pitchFamily="34" charset="0"/>
                      </a:endParaRPr>
                    </a:p>
                  </a:txBody>
                  <a:tcPr marL="68580" marR="68580" marT="0" marB="0" anchor="ctr"/>
                </a:tc>
                <a:tc>
                  <a:txBody>
                    <a:bodyPr/>
                    <a:lstStyle/>
                    <a:p>
                      <a:pPr marL="0" marR="0" algn="ctr">
                        <a:lnSpc>
                          <a:spcPct val="115000"/>
                        </a:lnSpc>
                        <a:spcBef>
                          <a:spcPts val="0"/>
                        </a:spcBef>
                        <a:spcAft>
                          <a:spcPts val="0"/>
                        </a:spcAft>
                      </a:pPr>
                      <a:r>
                        <a:rPr lang="en-ZA" sz="1400" b="1" dirty="0">
                          <a:solidFill>
                            <a:srgbClr val="000000"/>
                          </a:solidFill>
                          <a:effectLst/>
                          <a:latin typeface="Arial" panose="020B0604020202020204" pitchFamily="34" charset="0"/>
                          <a:ea typeface="Calibri" panose="020F0502020204030204" pitchFamily="34" charset="0"/>
                        </a:rPr>
                        <a:t>32%</a:t>
                      </a:r>
                      <a:endParaRPr lang="en-US" sz="1400" dirty="0">
                        <a:solidFill>
                          <a:srgbClr val="000000"/>
                        </a:solidFill>
                        <a:effectLst/>
                        <a:latin typeface="Arial" panose="020B0604020202020204" pitchFamily="34" charset="0"/>
                        <a:ea typeface="Calibri" panose="020F0502020204030204" pitchFamily="34" charset="0"/>
                      </a:endParaRPr>
                    </a:p>
                  </a:txBody>
                  <a:tcPr marL="68580" marR="68580" marT="0" marB="0" anchor="ctr"/>
                </a:tc>
              </a:tr>
            </a:tbl>
          </a:graphicData>
        </a:graphic>
      </p:graphicFrame>
    </p:spTree>
    <p:extLst>
      <p:ext uri="{BB962C8B-B14F-4D97-AF65-F5344CB8AC3E}">
        <p14:creationId xmlns:p14="http://schemas.microsoft.com/office/powerpoint/2010/main" val="3829394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199" y="897711"/>
            <a:ext cx="4572001" cy="2500312"/>
          </a:xfrm>
        </p:spPr>
        <p:txBody>
          <a:bodyPr>
            <a:noAutofit/>
          </a:bodyPr>
          <a:lstStyle/>
          <a:p>
            <a:pPr algn="ctr"/>
            <a:r>
              <a:rPr lang="en-US" sz="7200" dirty="0" smtClean="0">
                <a:solidFill>
                  <a:srgbClr val="008000"/>
                </a:solidFill>
                <a:latin typeface="Arial" panose="020B0604020202020204" pitchFamily="34" charset="0"/>
                <a:cs typeface="Arial" panose="020B0604020202020204" pitchFamily="34" charset="0"/>
              </a:rPr>
              <a:t>Thank you</a:t>
            </a:r>
            <a:endParaRPr lang="en-US" sz="7200" dirty="0">
              <a:solidFill>
                <a:srgbClr val="00800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8519136" y="6406393"/>
            <a:ext cx="512638" cy="365125"/>
          </a:xfrm>
        </p:spPr>
        <p:txBody>
          <a:bodyPr/>
          <a:lstStyle/>
          <a:p>
            <a:fld id="{7CDEE3CD-9AE7-E148-8D38-A96A94875DA4}" type="slidenum">
              <a:rPr lang="en-US" sz="1050" smtClean="0">
                <a:solidFill>
                  <a:schemeClr val="tx1"/>
                </a:solidFill>
              </a:rPr>
              <a:t>21</a:t>
            </a:fld>
            <a:endParaRPr lang="en-US" sz="1050" dirty="0">
              <a:solidFill>
                <a:schemeClr val="tx1"/>
              </a:solidFill>
            </a:endParaRPr>
          </a:p>
        </p:txBody>
      </p:sp>
      <p:pic>
        <p:nvPicPr>
          <p:cNvPr id="12" name="Picture 11" descr="show bar.jpg"/>
          <p:cNvPicPr>
            <a:picLocks noChangeAspect="1"/>
          </p:cNvPicPr>
          <p:nvPr/>
        </p:nvPicPr>
        <p:blipFill rotWithShape="1">
          <a:blip r:embed="rId2">
            <a:extLst>
              <a:ext uri="{28A0092B-C50C-407E-A947-70E740481C1C}">
                <a14:useLocalDpi xmlns:a14="http://schemas.microsoft.com/office/drawing/2010/main" val="0"/>
              </a:ext>
            </a:extLst>
          </a:blip>
          <a:srcRect l="92218"/>
          <a:stretch/>
        </p:blipFill>
        <p:spPr>
          <a:xfrm>
            <a:off x="8328944" y="0"/>
            <a:ext cx="815056" cy="620200"/>
          </a:xfrm>
          <a:prstGeom prst="rect">
            <a:avLst/>
          </a:prstGeom>
        </p:spPr>
      </p:pic>
      <p:pic>
        <p:nvPicPr>
          <p:cNvPr id="13" name="Picture 12" descr="head.jp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9912" y="12935"/>
            <a:ext cx="2104573" cy="739702"/>
          </a:xfrm>
          <a:prstGeom prst="rect">
            <a:avLst/>
          </a:prstGeom>
        </p:spPr>
      </p:pic>
    </p:spTree>
    <p:extLst>
      <p:ext uri="{BB962C8B-B14F-4D97-AF65-F5344CB8AC3E}">
        <p14:creationId xmlns:p14="http://schemas.microsoft.com/office/powerpoint/2010/main" val="1637014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4122" y="1020417"/>
            <a:ext cx="6447181" cy="583095"/>
          </a:xfrm>
        </p:spPr>
        <p:txBody>
          <a:bodyPr>
            <a:noAutofit/>
          </a:bodyPr>
          <a:lstStyle/>
          <a:p>
            <a:pPr marL="342900" lvl="0" indent="-342900" algn="ctr">
              <a:spcBef>
                <a:spcPct val="20000"/>
              </a:spcBef>
              <a:defRPr/>
            </a:pPr>
            <a:r>
              <a:rPr lang="en-ZA" sz="2800" b="1" dirty="0" smtClean="0">
                <a:solidFill>
                  <a:srgbClr val="008000"/>
                </a:solidFill>
                <a:latin typeface="Arial"/>
                <a:cs typeface="Arial"/>
              </a:rPr>
              <a:t>AIM OF THE PRESENTATION </a:t>
            </a:r>
            <a:r>
              <a:rPr lang="en-US" sz="2800" b="1" dirty="0" smtClean="0">
                <a:solidFill>
                  <a:srgbClr val="008000"/>
                </a:solidFill>
                <a:latin typeface="Arial"/>
                <a:cs typeface="Arial"/>
              </a:rPr>
              <a:t> </a:t>
            </a:r>
            <a:endParaRPr lang="en-US" sz="2800" b="1" dirty="0">
              <a:solidFill>
                <a:srgbClr val="008000"/>
              </a:solidFill>
              <a:latin typeface="Arial"/>
              <a:cs typeface="Arial"/>
            </a:endParaRPr>
          </a:p>
        </p:txBody>
      </p:sp>
      <p:sp>
        <p:nvSpPr>
          <p:cNvPr id="3" name="Content Placeholder 2"/>
          <p:cNvSpPr>
            <a:spLocks noGrp="1"/>
          </p:cNvSpPr>
          <p:nvPr>
            <p:ph idx="1"/>
          </p:nvPr>
        </p:nvSpPr>
        <p:spPr>
          <a:xfrm>
            <a:off x="197893" y="1881808"/>
            <a:ext cx="7090011" cy="3199195"/>
          </a:xfrm>
        </p:spPr>
        <p:txBody>
          <a:bodyPr>
            <a:normAutofit/>
          </a:bodyPr>
          <a:lstStyle/>
          <a:p>
            <a:pPr algn="just">
              <a:lnSpc>
                <a:spcPct val="150000"/>
              </a:lnSpc>
            </a:pPr>
            <a:r>
              <a:rPr lang="en-ZA" altLang="en-US" sz="2000" dirty="0">
                <a:latin typeface="Arial" panose="020B0604020202020204" pitchFamily="34" charset="0"/>
                <a:cs typeface="Arial" panose="020B0604020202020204" pitchFamily="34" charset="0"/>
              </a:rPr>
              <a:t>To  provide an </a:t>
            </a:r>
            <a:r>
              <a:rPr lang="en-ZA" altLang="en-US" sz="2000" dirty="0" smtClean="0">
                <a:latin typeface="Arial" panose="020B0604020202020204" pitchFamily="34" charset="0"/>
                <a:cs typeface="Arial" panose="020B0604020202020204" pitchFamily="34" charset="0"/>
              </a:rPr>
              <a:t>overview on </a:t>
            </a:r>
            <a:r>
              <a:rPr lang="en-ZA" altLang="en-US" sz="2000" dirty="0">
                <a:latin typeface="Arial" panose="020B0604020202020204" pitchFamily="34" charset="0"/>
                <a:cs typeface="Arial" panose="020B0604020202020204" pitchFamily="34" charset="0"/>
              </a:rPr>
              <a:t>the </a:t>
            </a:r>
            <a:r>
              <a:rPr lang="en-ZA" altLang="en-US" sz="2000" dirty="0" smtClean="0">
                <a:latin typeface="Arial" panose="020B0604020202020204" pitchFamily="34" charset="0"/>
                <a:cs typeface="Arial" panose="020B0604020202020204" pitchFamily="34" charset="0"/>
              </a:rPr>
              <a:t>performance of Department </a:t>
            </a:r>
            <a:r>
              <a:rPr lang="en-ZA" altLang="en-US" sz="2000" dirty="0">
                <a:latin typeface="Arial" panose="020B0604020202020204" pitchFamily="34" charset="0"/>
                <a:cs typeface="Arial" panose="020B0604020202020204" pitchFamily="34" charset="0"/>
              </a:rPr>
              <a:t>of Military Veterans </a:t>
            </a:r>
            <a:r>
              <a:rPr lang="en-ZA" altLang="en-US" sz="2000" dirty="0" smtClean="0">
                <a:latin typeface="Arial" panose="020B0604020202020204" pitchFamily="34" charset="0"/>
                <a:cs typeface="Arial" panose="020B0604020202020204" pitchFamily="34" charset="0"/>
              </a:rPr>
              <a:t>for </a:t>
            </a:r>
            <a:r>
              <a:rPr lang="en-ZA" altLang="en-US" sz="2000" dirty="0">
                <a:latin typeface="Arial" panose="020B0604020202020204" pitchFamily="34" charset="0"/>
                <a:cs typeface="Arial" panose="020B0604020202020204" pitchFamily="34" charset="0"/>
              </a:rPr>
              <a:t>the period ending 31 March </a:t>
            </a:r>
            <a:r>
              <a:rPr lang="en-ZA" altLang="en-US" sz="2000" dirty="0" smtClean="0">
                <a:latin typeface="Arial" panose="020B0604020202020204" pitchFamily="34" charset="0"/>
                <a:cs typeface="Arial" panose="020B0604020202020204" pitchFamily="34" charset="0"/>
              </a:rPr>
              <a:t>2017.</a:t>
            </a:r>
            <a:endParaRPr lang="en-GB" altLang="en-US" sz="2000" dirty="0">
              <a:latin typeface="Arial" panose="020B0604020202020204" pitchFamily="34" charset="0"/>
              <a:cs typeface="Arial" panose="020B0604020202020204" pitchFamily="34" charset="0"/>
            </a:endParaRPr>
          </a:p>
          <a:p>
            <a:pPr marL="0" indent="0">
              <a:buNone/>
              <a:defRPr/>
            </a:pPr>
            <a:endParaRPr lang="en-ZA" sz="2000" dirty="0">
              <a:solidFill>
                <a:prstClr val="black"/>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8464545" y="6388245"/>
            <a:ext cx="512638" cy="365125"/>
          </a:xfrm>
        </p:spPr>
        <p:txBody>
          <a:bodyPr/>
          <a:lstStyle/>
          <a:p>
            <a:fld id="{7CDEE3CD-9AE7-E148-8D38-A96A94875DA4}" type="slidenum">
              <a:rPr lang="en-US" sz="1100" smtClean="0">
                <a:solidFill>
                  <a:schemeClr val="tx1"/>
                </a:solidFill>
              </a:rPr>
              <a:t>3</a:t>
            </a:fld>
            <a:endParaRPr lang="en-US" sz="1100" dirty="0">
              <a:solidFill>
                <a:schemeClr val="tx1"/>
              </a:solidFill>
            </a:endParaRPr>
          </a:p>
        </p:txBody>
      </p:sp>
      <p:pic>
        <p:nvPicPr>
          <p:cNvPr id="14" name="Picture 13" descr="head.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63284" y="1433"/>
            <a:ext cx="2104573" cy="739702"/>
          </a:xfrm>
          <a:prstGeom prst="rect">
            <a:avLst/>
          </a:prstGeom>
        </p:spPr>
      </p:pic>
      <p:pic>
        <p:nvPicPr>
          <p:cNvPr id="6" name="Picture 5" descr="show bar.jpg"/>
          <p:cNvPicPr>
            <a:picLocks noChangeAspect="1"/>
          </p:cNvPicPr>
          <p:nvPr/>
        </p:nvPicPr>
        <p:blipFill rotWithShape="1">
          <a:blip r:embed="rId3">
            <a:extLst>
              <a:ext uri="{28A0092B-C50C-407E-A947-70E740481C1C}">
                <a14:useLocalDpi xmlns:a14="http://schemas.microsoft.com/office/drawing/2010/main" val="0"/>
              </a:ext>
            </a:extLst>
          </a:blip>
          <a:srcRect l="92218"/>
          <a:stretch/>
        </p:blipFill>
        <p:spPr>
          <a:xfrm>
            <a:off x="8328944" y="7598"/>
            <a:ext cx="815056" cy="620200"/>
          </a:xfrm>
          <a:prstGeom prst="rect">
            <a:avLst/>
          </a:prstGeom>
        </p:spPr>
      </p:pic>
    </p:spTree>
    <p:extLst>
      <p:ext uri="{BB962C8B-B14F-4D97-AF65-F5344CB8AC3E}">
        <p14:creationId xmlns:p14="http://schemas.microsoft.com/office/powerpoint/2010/main" val="999080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957" y="330553"/>
            <a:ext cx="5261113" cy="801755"/>
          </a:xfrm>
        </p:spPr>
        <p:txBody>
          <a:bodyPr>
            <a:noAutofit/>
          </a:bodyPr>
          <a:lstStyle/>
          <a:p>
            <a:pPr marL="342900" indent="-342900" algn="ctr">
              <a:spcBef>
                <a:spcPct val="20000"/>
              </a:spcBef>
              <a:defRPr/>
            </a:pPr>
            <a:r>
              <a:rPr lang="en-ZA" sz="2400" b="1" dirty="0" smtClean="0">
                <a:solidFill>
                  <a:srgbClr val="008000"/>
                </a:solidFill>
                <a:latin typeface="Arial" panose="020B0604020202020204" pitchFamily="34" charset="0"/>
                <a:cs typeface="Arial" panose="020B0604020202020204" pitchFamily="34" charset="0"/>
              </a:rPr>
              <a:t>GENERAL </a:t>
            </a:r>
            <a:r>
              <a:rPr lang="en-ZA" sz="2400" b="1" dirty="0">
                <a:solidFill>
                  <a:srgbClr val="008000"/>
                </a:solidFill>
                <a:latin typeface="Arial" panose="020B0604020202020204" pitchFamily="34" charset="0"/>
                <a:cs typeface="Arial" panose="020B0604020202020204" pitchFamily="34" charset="0"/>
              </a:rPr>
              <a:t>INFORMATION</a:t>
            </a: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r>
              <a:rPr lang="en-ZA" sz="2400" dirty="0" smtClean="0">
                <a:solidFill>
                  <a:prstClr val="black"/>
                </a:solidFill>
                <a:latin typeface="Arial" panose="020B0604020202020204" pitchFamily="34" charset="0"/>
                <a:ea typeface="+mn-ea"/>
                <a:cs typeface="Arial" panose="020B0604020202020204" pitchFamily="34" charset="0"/>
              </a:rPr>
              <a:t/>
            </a:r>
            <a:br>
              <a:rPr lang="en-ZA" sz="2400" dirty="0" smtClean="0">
                <a:solidFill>
                  <a:prstClr val="black"/>
                </a:solidFill>
                <a:latin typeface="Arial" panose="020B0604020202020204" pitchFamily="34" charset="0"/>
                <a:ea typeface="+mn-ea"/>
                <a:cs typeface="Arial" panose="020B0604020202020204" pitchFamily="34" charset="0"/>
              </a:rPr>
            </a:br>
            <a:endParaRPr lang="en-US" sz="2400" b="1" dirty="0">
              <a:solidFill>
                <a:srgbClr val="008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3284" y="895669"/>
            <a:ext cx="8488907" cy="5168995"/>
          </a:xfrm>
        </p:spPr>
        <p:txBody>
          <a:bodyPr>
            <a:normAutofit fontScale="92500" lnSpcReduction="10000"/>
          </a:bodyPr>
          <a:lstStyle/>
          <a:p>
            <a:pPr marL="0" fontAlgn="t">
              <a:spcBef>
                <a:spcPts val="0"/>
              </a:spcBef>
              <a:spcAft>
                <a:spcPts val="0"/>
              </a:spcAft>
              <a:defRPr/>
            </a:pPr>
            <a:r>
              <a:rPr lang="en-ZA" sz="2000" b="1" dirty="0" smtClean="0">
                <a:latin typeface="Arial" panose="020B0604020202020204" pitchFamily="34" charset="0"/>
                <a:cs typeface="Arial" panose="020B0604020202020204" pitchFamily="34" charset="0"/>
              </a:rPr>
              <a:t>Vision</a:t>
            </a:r>
            <a:endParaRPr lang="en-ZA" sz="2000" b="1" dirty="0">
              <a:latin typeface="Arial" panose="020B0604020202020204" pitchFamily="34" charset="0"/>
              <a:cs typeface="Arial" panose="020B0604020202020204" pitchFamily="34" charset="0"/>
            </a:endParaRPr>
          </a:p>
          <a:p>
            <a:pPr marL="0" indent="0" algn="just">
              <a:lnSpc>
                <a:spcPct val="115000"/>
              </a:lnSpc>
              <a:spcAft>
                <a:spcPts val="0"/>
              </a:spcAft>
              <a:buFontTx/>
              <a:buNone/>
              <a:defRPr/>
            </a:pPr>
            <a:r>
              <a:rPr lang="en-ZA" sz="1800" dirty="0">
                <a:latin typeface="Arial" panose="020B0604020202020204" pitchFamily="34" charset="0"/>
                <a:ea typeface="Calibri"/>
                <a:cs typeface="Arial" panose="020B0604020202020204" pitchFamily="34" charset="0"/>
              </a:rPr>
              <a:t>"A dignified, unified, empowered and self-sufficient military veterans’ community</a:t>
            </a:r>
            <a:r>
              <a:rPr lang="en-ZA" sz="1800" dirty="0" smtClean="0">
                <a:latin typeface="Arial" panose="020B0604020202020204" pitchFamily="34" charset="0"/>
                <a:ea typeface="Calibri"/>
                <a:cs typeface="Arial" panose="020B0604020202020204" pitchFamily="34" charset="0"/>
              </a:rPr>
              <a:t>”</a:t>
            </a:r>
          </a:p>
          <a:p>
            <a:pPr marL="0" indent="0" algn="just">
              <a:lnSpc>
                <a:spcPct val="115000"/>
              </a:lnSpc>
              <a:spcAft>
                <a:spcPts val="0"/>
              </a:spcAft>
              <a:buFontTx/>
              <a:buNone/>
              <a:defRPr/>
            </a:pPr>
            <a:endParaRPr lang="en-ZA" sz="1800" dirty="0">
              <a:latin typeface="Arial" panose="020B0604020202020204" pitchFamily="34" charset="0"/>
              <a:ea typeface="Calibri"/>
              <a:cs typeface="Arial" panose="020B0604020202020204" pitchFamily="34" charset="0"/>
            </a:endParaRPr>
          </a:p>
          <a:p>
            <a:pPr marL="0" fontAlgn="t">
              <a:spcBef>
                <a:spcPts val="0"/>
              </a:spcBef>
              <a:spcAft>
                <a:spcPts val="0"/>
              </a:spcAft>
              <a:defRPr/>
            </a:pPr>
            <a:r>
              <a:rPr lang="en-ZA" sz="2000" b="1" dirty="0">
                <a:latin typeface="Arial" panose="020B0604020202020204" pitchFamily="34" charset="0"/>
                <a:cs typeface="Arial" panose="020B0604020202020204" pitchFamily="34" charset="0"/>
              </a:rPr>
              <a:t>Mission</a:t>
            </a:r>
          </a:p>
          <a:p>
            <a:pPr marL="0" indent="0" algn="just">
              <a:lnSpc>
                <a:spcPct val="115000"/>
              </a:lnSpc>
              <a:spcAft>
                <a:spcPts val="0"/>
              </a:spcAft>
              <a:buFontTx/>
              <a:buNone/>
              <a:defRPr/>
            </a:pPr>
            <a:r>
              <a:rPr lang="en-ZA" sz="1800" dirty="0">
                <a:latin typeface="Arial" panose="020B0604020202020204" pitchFamily="34" charset="0"/>
                <a:ea typeface="Calibri"/>
                <a:cs typeface="Arial" panose="020B0604020202020204" pitchFamily="34" charset="0"/>
              </a:rPr>
              <a:t>“To facilitate delivery and co-ordinate all activities that recognize and entrench the restoration of dignity and appreciation of the contribution of Military Veterans to our freedom and Nation Building</a:t>
            </a:r>
            <a:r>
              <a:rPr lang="en-ZA" sz="1800" dirty="0" smtClean="0">
                <a:latin typeface="Arial" panose="020B0604020202020204" pitchFamily="34" charset="0"/>
                <a:ea typeface="Calibri"/>
                <a:cs typeface="Arial" panose="020B0604020202020204" pitchFamily="34" charset="0"/>
              </a:rPr>
              <a:t>”.</a:t>
            </a:r>
          </a:p>
          <a:p>
            <a:pPr marL="0" indent="0" algn="just">
              <a:lnSpc>
                <a:spcPct val="115000"/>
              </a:lnSpc>
              <a:spcAft>
                <a:spcPts val="0"/>
              </a:spcAft>
              <a:buFontTx/>
              <a:buNone/>
              <a:defRPr/>
            </a:pPr>
            <a:endParaRPr lang="en-ZA" sz="1800" dirty="0">
              <a:latin typeface="Arial" panose="020B0604020202020204" pitchFamily="34" charset="0"/>
              <a:ea typeface="Calibri"/>
              <a:cs typeface="Arial" panose="020B0604020202020204" pitchFamily="34" charset="0"/>
            </a:endParaRPr>
          </a:p>
          <a:p>
            <a:pPr marL="0" fontAlgn="t">
              <a:spcBef>
                <a:spcPts val="0"/>
              </a:spcBef>
              <a:spcAft>
                <a:spcPts val="0"/>
              </a:spcAft>
              <a:defRPr/>
            </a:pPr>
            <a:r>
              <a:rPr lang="en-ZA" sz="2000" b="1" dirty="0">
                <a:latin typeface="Arial" panose="020B0604020202020204" pitchFamily="34" charset="0"/>
                <a:cs typeface="Arial" panose="020B0604020202020204" pitchFamily="34" charset="0"/>
              </a:rPr>
              <a:t>Values</a:t>
            </a:r>
          </a:p>
          <a:p>
            <a:pPr marL="0" indent="0" algn="just">
              <a:spcAft>
                <a:spcPts val="0"/>
              </a:spcAft>
              <a:buFontTx/>
              <a:buNone/>
              <a:defRPr/>
            </a:pPr>
            <a:r>
              <a:rPr lang="en-ZA" sz="1800" b="1" i="1" dirty="0">
                <a:solidFill>
                  <a:srgbClr val="000000"/>
                </a:solidFill>
                <a:latin typeface="Arial" panose="020B0604020202020204" pitchFamily="34" charset="0"/>
                <a:ea typeface="Calibri"/>
                <a:cs typeface="Arial" panose="020B0604020202020204" pitchFamily="34" charset="0"/>
              </a:rPr>
              <a:t>Service Charter that Underpins the Delivery of Services to Military Veterans </a:t>
            </a:r>
            <a:endParaRPr lang="en-ZA" sz="1800" dirty="0">
              <a:solidFill>
                <a:srgbClr val="000000"/>
              </a:solidFill>
              <a:latin typeface="Arial" panose="020B0604020202020204" pitchFamily="34" charset="0"/>
              <a:ea typeface="Calibri"/>
              <a:cs typeface="Arial" panose="020B0604020202020204" pitchFamily="34" charset="0"/>
            </a:endParaRPr>
          </a:p>
          <a:p>
            <a:pPr marL="0" indent="0" algn="just">
              <a:spcAft>
                <a:spcPts val="0"/>
              </a:spcAft>
              <a:buFontTx/>
              <a:buNone/>
              <a:defRPr/>
            </a:pPr>
            <a:r>
              <a:rPr lang="en-ZA" sz="1800" dirty="0" smtClean="0">
                <a:latin typeface="Arial" panose="020B0604020202020204" pitchFamily="34" charset="0"/>
                <a:ea typeface="Calibri"/>
                <a:cs typeface="Arial" panose="020B0604020202020204" pitchFamily="34" charset="0"/>
              </a:rPr>
              <a:t>We, </a:t>
            </a:r>
            <a:r>
              <a:rPr lang="en-ZA" sz="1800" dirty="0">
                <a:latin typeface="Arial" panose="020B0604020202020204" pitchFamily="34" charset="0"/>
                <a:ea typeface="Calibri"/>
                <a:cs typeface="Arial" panose="020B0604020202020204" pitchFamily="34" charset="0"/>
              </a:rPr>
              <a:t>as Department, pledge to: </a:t>
            </a:r>
          </a:p>
          <a:p>
            <a:pPr algn="just">
              <a:spcAft>
                <a:spcPts val="0"/>
              </a:spcAft>
              <a:defRPr/>
            </a:pPr>
            <a:r>
              <a:rPr lang="en-ZA" sz="1800" dirty="0">
                <a:latin typeface="Arial" panose="020B0604020202020204" pitchFamily="34" charset="0"/>
                <a:ea typeface="Calibri"/>
                <a:cs typeface="Arial" panose="020B0604020202020204" pitchFamily="34" charset="0"/>
              </a:rPr>
              <a:t>Manage and administer the affairs of Military Veterans with dignity and compassion and to ensure that the unique needs of all Military Veterans are provided for. </a:t>
            </a:r>
          </a:p>
          <a:p>
            <a:pPr algn="just">
              <a:spcAft>
                <a:spcPts val="0"/>
              </a:spcAft>
              <a:defRPr/>
            </a:pPr>
            <a:r>
              <a:rPr lang="en-ZA" sz="1800" dirty="0">
                <a:latin typeface="Arial" panose="020B0604020202020204" pitchFamily="34" charset="0"/>
                <a:ea typeface="Calibri"/>
                <a:cs typeface="Arial" panose="020B0604020202020204" pitchFamily="34" charset="0"/>
              </a:rPr>
              <a:t>This will be achieved through overall coordination and facilitation of the activities of Government and that of the private sector to ensure the provision of coherent assistance to all Military Veterans.</a:t>
            </a:r>
            <a:endParaRPr lang="en-ZA" sz="1600" dirty="0">
              <a:solidFill>
                <a:prstClr val="black"/>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8450015" y="6317803"/>
            <a:ext cx="512638" cy="365125"/>
          </a:xfrm>
        </p:spPr>
        <p:txBody>
          <a:bodyPr/>
          <a:lstStyle/>
          <a:p>
            <a:fld id="{7CDEE3CD-9AE7-E148-8D38-A96A94875DA4}" type="slidenum">
              <a:rPr lang="en-US" sz="1100" smtClean="0">
                <a:solidFill>
                  <a:schemeClr val="tx1"/>
                </a:solidFill>
              </a:rPr>
              <a:t>4</a:t>
            </a:fld>
            <a:endParaRPr lang="en-US" sz="1100" dirty="0">
              <a:solidFill>
                <a:schemeClr val="tx1"/>
              </a:solidFill>
            </a:endParaRPr>
          </a:p>
        </p:txBody>
      </p:sp>
      <p:pic>
        <p:nvPicPr>
          <p:cNvPr id="10" name="Picture 9" descr="head.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63284" y="82528"/>
            <a:ext cx="2104573" cy="739702"/>
          </a:xfrm>
          <a:prstGeom prst="rect">
            <a:avLst/>
          </a:prstGeom>
        </p:spPr>
      </p:pic>
      <p:pic>
        <p:nvPicPr>
          <p:cNvPr id="6" name="Picture 5" descr="show bar.jpg"/>
          <p:cNvPicPr>
            <a:picLocks noChangeAspect="1"/>
          </p:cNvPicPr>
          <p:nvPr/>
        </p:nvPicPr>
        <p:blipFill rotWithShape="1">
          <a:blip r:embed="rId3">
            <a:extLst>
              <a:ext uri="{28A0092B-C50C-407E-A947-70E740481C1C}">
                <a14:useLocalDpi xmlns:a14="http://schemas.microsoft.com/office/drawing/2010/main" val="0"/>
              </a:ext>
            </a:extLst>
          </a:blip>
          <a:srcRect l="92218"/>
          <a:stretch/>
        </p:blipFill>
        <p:spPr>
          <a:xfrm>
            <a:off x="8244663" y="0"/>
            <a:ext cx="815056" cy="620200"/>
          </a:xfrm>
          <a:prstGeom prst="rect">
            <a:avLst/>
          </a:prstGeom>
        </p:spPr>
      </p:pic>
    </p:spTree>
    <p:extLst>
      <p:ext uri="{BB962C8B-B14F-4D97-AF65-F5344CB8AC3E}">
        <p14:creationId xmlns:p14="http://schemas.microsoft.com/office/powerpoint/2010/main" val="593334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857" y="310100"/>
            <a:ext cx="5261113" cy="801755"/>
          </a:xfrm>
        </p:spPr>
        <p:txBody>
          <a:bodyPr>
            <a:noAutofit/>
          </a:bodyPr>
          <a:lstStyle/>
          <a:p>
            <a:pPr marL="342900" indent="-342900" algn="ctr">
              <a:spcBef>
                <a:spcPct val="20000"/>
              </a:spcBef>
              <a:defRPr/>
            </a:pPr>
            <a:r>
              <a:rPr lang="en-ZA" sz="2400" b="1" dirty="0" smtClean="0">
                <a:solidFill>
                  <a:srgbClr val="008000"/>
                </a:solidFill>
                <a:latin typeface="Arial" panose="020B0604020202020204" pitchFamily="34" charset="0"/>
                <a:cs typeface="Arial" panose="020B0604020202020204" pitchFamily="34" charset="0"/>
              </a:rPr>
              <a:t>APPROPRIATION STATEMENT…2</a:t>
            </a: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r>
              <a:rPr lang="en-ZA" sz="2400" dirty="0" smtClean="0">
                <a:solidFill>
                  <a:prstClr val="black"/>
                </a:solidFill>
                <a:latin typeface="Arial" panose="020B0604020202020204" pitchFamily="34" charset="0"/>
                <a:ea typeface="+mn-ea"/>
                <a:cs typeface="Arial" panose="020B0604020202020204" pitchFamily="34" charset="0"/>
              </a:rPr>
              <a:t/>
            </a:r>
            <a:br>
              <a:rPr lang="en-ZA" sz="2400" dirty="0" smtClean="0">
                <a:solidFill>
                  <a:prstClr val="black"/>
                </a:solidFill>
                <a:latin typeface="Arial" panose="020B0604020202020204" pitchFamily="34" charset="0"/>
                <a:ea typeface="+mn-ea"/>
                <a:cs typeface="Arial" panose="020B0604020202020204" pitchFamily="34" charset="0"/>
              </a:rPr>
            </a:br>
            <a:endParaRPr lang="en-US" sz="2400" b="1" dirty="0">
              <a:solidFill>
                <a:srgbClr val="008000"/>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4895829"/>
              </p:ext>
            </p:extLst>
          </p:nvPr>
        </p:nvGraphicFramePr>
        <p:xfrm>
          <a:off x="0" y="895350"/>
          <a:ext cx="9143999" cy="4703692"/>
        </p:xfrm>
        <a:graphic>
          <a:graphicData uri="http://schemas.openxmlformats.org/drawingml/2006/table">
            <a:tbl>
              <a:tblPr firstRow="1" bandRow="1">
                <a:tableStyleId>{5C22544A-7EE6-4342-B048-85BDC9FD1C3A}</a:tableStyleId>
              </a:tblPr>
              <a:tblGrid>
                <a:gridCol w="1006305"/>
                <a:gridCol w="884152"/>
                <a:gridCol w="1097532"/>
                <a:gridCol w="1027545"/>
                <a:gridCol w="1237109"/>
                <a:gridCol w="892340"/>
                <a:gridCol w="892341"/>
                <a:gridCol w="1000119"/>
                <a:gridCol w="1106556"/>
              </a:tblGrid>
              <a:tr h="425530">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1100" b="1" spc="-25" dirty="0" smtClean="0">
                        <a:solidFill>
                          <a:schemeClr val="bg1"/>
                        </a:solidFill>
                        <a:effectLst/>
                        <a:latin typeface="Arial"/>
                        <a:ea typeface="Times New Roman"/>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100" b="1" spc="-25" dirty="0" smtClean="0">
                        <a:solidFill>
                          <a:schemeClr val="bg1"/>
                        </a:solidFill>
                        <a:effectLst/>
                        <a:latin typeface="Arial"/>
                        <a:ea typeface="Times New Roman"/>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100" b="1" spc="-25" dirty="0" smtClean="0">
                        <a:solidFill>
                          <a:schemeClr val="bg1"/>
                        </a:solidFill>
                        <a:effectLst/>
                        <a:latin typeface="Arial"/>
                        <a:ea typeface="Times New Roman"/>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100" b="1" spc="-25" dirty="0" smtClean="0">
                          <a:solidFill>
                            <a:schemeClr val="bg1"/>
                          </a:solidFill>
                          <a:effectLst/>
                          <a:latin typeface="Arial"/>
                          <a:ea typeface="Times New Roman"/>
                          <a:cs typeface="Arial"/>
                        </a:rPr>
                        <a:t>Programme Name</a:t>
                      </a:r>
                      <a:endParaRPr lang="en-US" sz="1100" b="1" spc="-25" dirty="0" smtClean="0">
                        <a:solidFill>
                          <a:schemeClr val="bg1"/>
                        </a:solidFill>
                        <a:effectLst/>
                        <a:latin typeface="Arial"/>
                        <a:ea typeface="Times New Roman"/>
                        <a:cs typeface="Times New Roman"/>
                      </a:endParaRPr>
                    </a:p>
                    <a:p>
                      <a:endParaRPr lang="en-US" sz="1100" dirty="0"/>
                    </a:p>
                  </a:txBody>
                  <a:tcPr/>
                </a:tc>
                <a:tc gridSpan="4">
                  <a:txBody>
                    <a:bodyPr/>
                    <a:lstStyle/>
                    <a:p>
                      <a:pPr algn="ctr"/>
                      <a:r>
                        <a:rPr lang="en-US" sz="1200" dirty="0" smtClean="0">
                          <a:latin typeface="Arial" panose="020B0604020202020204" pitchFamily="34" charset="0"/>
                          <a:cs typeface="Arial" panose="020B0604020202020204" pitchFamily="34" charset="0"/>
                        </a:rPr>
                        <a:t>2016/17</a:t>
                      </a:r>
                      <a:endParaRPr lang="en-US" sz="1200" dirty="0">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sz="1200" dirty="0" smtClean="0">
                          <a:latin typeface="Arial" panose="020B0604020202020204" pitchFamily="34" charset="0"/>
                          <a:cs typeface="Arial" panose="020B0604020202020204" pitchFamily="34" charset="0"/>
                        </a:rPr>
                        <a:t>2015/16</a:t>
                      </a:r>
                      <a:endParaRPr lang="en-US" sz="1200" dirty="0">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endParaRPr lang="en-US" dirty="0"/>
                    </a:p>
                  </a:txBody>
                  <a:tcPr/>
                </a:tc>
                <a:tc hMerge="1">
                  <a:txBody>
                    <a:bodyPr/>
                    <a:lstStyle/>
                    <a:p>
                      <a:pPr algn="ctr"/>
                      <a:endParaRPr lang="en-US" sz="1200" dirty="0">
                        <a:latin typeface="Arial" panose="020B0604020202020204" pitchFamily="34" charset="0"/>
                        <a:cs typeface="Arial" panose="020B0604020202020204" pitchFamily="34" charset="0"/>
                      </a:endParaRPr>
                    </a:p>
                  </a:txBody>
                  <a:tcPr/>
                </a:tc>
              </a:tr>
              <a:tr h="1073153">
                <a:tc vMerge="1">
                  <a:txBody>
                    <a:bodyPr/>
                    <a:lstStyle/>
                    <a:p>
                      <a:endParaRPr lang="en-US"/>
                    </a:p>
                  </a:txBody>
                  <a:tcPr/>
                </a:tc>
                <a:tc>
                  <a:txBody>
                    <a:bodyPr/>
                    <a:lstStyle/>
                    <a:p>
                      <a:pPr marL="20955" marR="0" algn="just">
                        <a:lnSpc>
                          <a:spcPct val="150000"/>
                        </a:lnSpc>
                        <a:spcBef>
                          <a:spcPts val="0"/>
                        </a:spcBef>
                        <a:spcAft>
                          <a:spcPts val="0"/>
                        </a:spcAft>
                      </a:pPr>
                      <a:r>
                        <a:rPr lang="en-GB" sz="1100" b="1" spc="-25" dirty="0">
                          <a:effectLst/>
                          <a:latin typeface="Arial"/>
                          <a:ea typeface="Times New Roman"/>
                          <a:cs typeface="Arial"/>
                        </a:rPr>
                        <a:t>Final</a:t>
                      </a:r>
                      <a:br>
                        <a:rPr lang="en-GB" sz="1100" b="1" spc="-25" dirty="0">
                          <a:effectLst/>
                          <a:latin typeface="Arial"/>
                          <a:ea typeface="Times New Roman"/>
                          <a:cs typeface="Arial"/>
                        </a:rPr>
                      </a:br>
                      <a:r>
                        <a:rPr lang="en-GB" sz="1100" b="1" spc="-25" dirty="0">
                          <a:effectLst/>
                          <a:latin typeface="Arial"/>
                          <a:ea typeface="Times New Roman"/>
                          <a:cs typeface="Arial"/>
                        </a:rPr>
                        <a:t>Appropriation</a:t>
                      </a:r>
                      <a:endParaRPr lang="en-US" sz="1100" b="1" spc="-25" dirty="0">
                        <a:effectLst/>
                        <a:latin typeface="Arial"/>
                        <a:ea typeface="Times New Roman"/>
                        <a:cs typeface="Times New Roman"/>
                      </a:endParaRPr>
                    </a:p>
                  </a:txBody>
                  <a:tcPr marL="68580" marR="68580" marT="0" marB="0"/>
                </a:tc>
                <a:tc>
                  <a:txBody>
                    <a:bodyPr/>
                    <a:lstStyle/>
                    <a:p>
                      <a:pPr marL="20955" marR="0" algn="just">
                        <a:lnSpc>
                          <a:spcPct val="150000"/>
                        </a:lnSpc>
                        <a:spcBef>
                          <a:spcPts val="0"/>
                        </a:spcBef>
                        <a:spcAft>
                          <a:spcPts val="0"/>
                        </a:spcAft>
                      </a:pPr>
                      <a:r>
                        <a:rPr lang="en-GB" sz="1100" b="1" spc="-25" dirty="0">
                          <a:effectLst/>
                          <a:latin typeface="Arial"/>
                          <a:ea typeface="Times New Roman"/>
                          <a:cs typeface="Arial"/>
                        </a:rPr>
                        <a:t>Actual </a:t>
                      </a:r>
                      <a:endParaRPr lang="en-US" sz="1100" b="1" spc="-25" dirty="0">
                        <a:effectLst/>
                        <a:latin typeface="Arial"/>
                        <a:ea typeface="Times New Roman"/>
                        <a:cs typeface="Times New Roman"/>
                      </a:endParaRPr>
                    </a:p>
                    <a:p>
                      <a:pPr marL="20638" marR="0" indent="0" algn="just">
                        <a:lnSpc>
                          <a:spcPct val="150000"/>
                        </a:lnSpc>
                        <a:spcBef>
                          <a:spcPts val="0"/>
                        </a:spcBef>
                        <a:spcAft>
                          <a:spcPts val="0"/>
                        </a:spcAft>
                      </a:pPr>
                      <a:r>
                        <a:rPr lang="en-GB" sz="1100" b="1" spc="-25" dirty="0">
                          <a:effectLst/>
                          <a:latin typeface="Arial"/>
                          <a:ea typeface="Times New Roman"/>
                          <a:cs typeface="Arial"/>
                        </a:rPr>
                        <a:t>Expenditure</a:t>
                      </a:r>
                      <a:endParaRPr lang="en-US" sz="1100" b="1" spc="-25" dirty="0">
                        <a:effectLst/>
                        <a:latin typeface="Arial"/>
                        <a:ea typeface="Times New Roman"/>
                        <a:cs typeface="Times New Roman"/>
                      </a:endParaRPr>
                    </a:p>
                  </a:txBody>
                  <a:tcPr marL="68580" marR="68580" marT="0" marB="0"/>
                </a:tc>
                <a:tc>
                  <a:txBody>
                    <a:bodyPr/>
                    <a:lstStyle/>
                    <a:p>
                      <a:pPr marL="20955" marR="0" algn="just">
                        <a:lnSpc>
                          <a:spcPct val="150000"/>
                        </a:lnSpc>
                        <a:spcBef>
                          <a:spcPts val="0"/>
                        </a:spcBef>
                        <a:spcAft>
                          <a:spcPts val="0"/>
                        </a:spcAft>
                      </a:pPr>
                      <a:r>
                        <a:rPr lang="en-GB" sz="1100" b="1" spc="-25" dirty="0">
                          <a:effectLst/>
                          <a:latin typeface="Arial"/>
                          <a:ea typeface="Times New Roman"/>
                          <a:cs typeface="Arial"/>
                        </a:rPr>
                        <a:t>(Over)/ </a:t>
                      </a:r>
                      <a:endParaRPr lang="en-GB" sz="1100" b="1" spc="-25" dirty="0" smtClean="0">
                        <a:effectLst/>
                        <a:latin typeface="Arial"/>
                        <a:ea typeface="Times New Roman"/>
                        <a:cs typeface="Arial"/>
                      </a:endParaRPr>
                    </a:p>
                    <a:p>
                      <a:pPr marL="20955" marR="0" algn="just">
                        <a:lnSpc>
                          <a:spcPct val="150000"/>
                        </a:lnSpc>
                        <a:spcBef>
                          <a:spcPts val="0"/>
                        </a:spcBef>
                        <a:spcAft>
                          <a:spcPts val="0"/>
                        </a:spcAft>
                      </a:pPr>
                      <a:r>
                        <a:rPr lang="en-GB" sz="1100" b="1" spc="-25" dirty="0" smtClean="0">
                          <a:effectLst/>
                          <a:latin typeface="Arial"/>
                          <a:ea typeface="Times New Roman"/>
                          <a:cs typeface="Arial"/>
                        </a:rPr>
                        <a:t>Under </a:t>
                      </a:r>
                      <a:r>
                        <a:rPr lang="en-GB" sz="1100" b="1" spc="-25" dirty="0">
                          <a:effectLst/>
                          <a:latin typeface="Arial"/>
                          <a:ea typeface="Times New Roman"/>
                          <a:cs typeface="Arial"/>
                        </a:rPr>
                        <a:t>Expenditure </a:t>
                      </a:r>
                      <a:endParaRPr lang="en-US" sz="1100" b="1" spc="-25" dirty="0">
                        <a:effectLst/>
                        <a:latin typeface="Arial"/>
                        <a:ea typeface="Times New Roman"/>
                        <a:cs typeface="Times New Roman"/>
                      </a:endParaRPr>
                    </a:p>
                  </a:txBody>
                  <a:tcPr marL="68580" marR="68580" marT="0" marB="0"/>
                </a:tc>
                <a:tc>
                  <a:txBody>
                    <a:bodyPr/>
                    <a:lstStyle/>
                    <a:p>
                      <a:pPr marL="20955" marR="0" algn="just" defTabSz="457200" rtl="0" eaLnBrk="1" latinLnBrk="0" hangingPunct="1">
                        <a:lnSpc>
                          <a:spcPct val="150000"/>
                        </a:lnSpc>
                        <a:spcBef>
                          <a:spcPts val="0"/>
                        </a:spcBef>
                        <a:spcAft>
                          <a:spcPts val="0"/>
                        </a:spcAft>
                      </a:pPr>
                      <a:r>
                        <a:rPr lang="en-US" sz="1100" b="1" kern="1200" spc="-25" dirty="0" smtClean="0">
                          <a:solidFill>
                            <a:schemeClr val="tx1"/>
                          </a:solidFill>
                          <a:effectLst/>
                          <a:latin typeface="Arial"/>
                          <a:ea typeface="Times New Roman"/>
                          <a:cs typeface="Arial"/>
                        </a:rPr>
                        <a:t>Expenditure </a:t>
                      </a:r>
                    </a:p>
                    <a:p>
                      <a:pPr marL="20955" marR="0" algn="just" defTabSz="457200" rtl="0" eaLnBrk="1" latinLnBrk="0" hangingPunct="1">
                        <a:lnSpc>
                          <a:spcPct val="150000"/>
                        </a:lnSpc>
                        <a:spcBef>
                          <a:spcPts val="0"/>
                        </a:spcBef>
                        <a:spcAft>
                          <a:spcPts val="0"/>
                        </a:spcAft>
                      </a:pPr>
                      <a:r>
                        <a:rPr lang="en-US" sz="1100" b="1" kern="1200" spc="-25" dirty="0" smtClean="0">
                          <a:solidFill>
                            <a:schemeClr val="tx1"/>
                          </a:solidFill>
                          <a:effectLst/>
                          <a:latin typeface="Arial"/>
                          <a:ea typeface="Times New Roman"/>
                          <a:cs typeface="Arial"/>
                        </a:rPr>
                        <a:t>As % Of Final Appropriation</a:t>
                      </a:r>
                      <a:endParaRPr lang="en-US" sz="1100" b="1" kern="1200" spc="-25" dirty="0">
                        <a:solidFill>
                          <a:schemeClr val="tx1"/>
                        </a:solidFill>
                        <a:effectLst/>
                        <a:latin typeface="Arial"/>
                        <a:ea typeface="Times New Roman"/>
                        <a:cs typeface="Arial"/>
                      </a:endParaRPr>
                    </a:p>
                  </a:txBody>
                  <a:tcPr marL="68580" marR="68580" marT="0" marB="0"/>
                </a:tc>
                <a:tc>
                  <a:txBody>
                    <a:bodyPr/>
                    <a:lstStyle/>
                    <a:p>
                      <a:pPr marL="20955" marR="0" algn="just">
                        <a:lnSpc>
                          <a:spcPct val="150000"/>
                        </a:lnSpc>
                        <a:spcBef>
                          <a:spcPts val="0"/>
                        </a:spcBef>
                        <a:spcAft>
                          <a:spcPts val="0"/>
                        </a:spcAft>
                      </a:pPr>
                      <a:r>
                        <a:rPr lang="en-GB" sz="1100" b="1" spc="-25" dirty="0">
                          <a:effectLst/>
                          <a:latin typeface="Arial"/>
                          <a:ea typeface="Times New Roman"/>
                          <a:cs typeface="Arial"/>
                        </a:rPr>
                        <a:t>Final</a:t>
                      </a:r>
                      <a:br>
                        <a:rPr lang="en-GB" sz="1100" b="1" spc="-25" dirty="0">
                          <a:effectLst/>
                          <a:latin typeface="Arial"/>
                          <a:ea typeface="Times New Roman"/>
                          <a:cs typeface="Arial"/>
                        </a:rPr>
                      </a:br>
                      <a:r>
                        <a:rPr lang="en-GB" sz="1100" b="1" spc="-25" dirty="0">
                          <a:effectLst/>
                          <a:latin typeface="Arial"/>
                          <a:ea typeface="Times New Roman"/>
                          <a:cs typeface="Arial"/>
                        </a:rPr>
                        <a:t>Appropriation</a:t>
                      </a:r>
                      <a:endParaRPr lang="en-US" sz="1100" b="1" spc="-25" dirty="0">
                        <a:effectLst/>
                        <a:latin typeface="Arial"/>
                        <a:ea typeface="Times New Roman"/>
                        <a:cs typeface="Times New Roman"/>
                      </a:endParaRPr>
                    </a:p>
                  </a:txBody>
                  <a:tcPr marL="68580" marR="68580" marT="0" marB="0"/>
                </a:tc>
                <a:tc>
                  <a:txBody>
                    <a:bodyPr/>
                    <a:lstStyle/>
                    <a:p>
                      <a:pPr marL="20955" marR="0" algn="just">
                        <a:lnSpc>
                          <a:spcPct val="150000"/>
                        </a:lnSpc>
                        <a:spcBef>
                          <a:spcPts val="0"/>
                        </a:spcBef>
                        <a:spcAft>
                          <a:spcPts val="0"/>
                        </a:spcAft>
                      </a:pPr>
                      <a:r>
                        <a:rPr lang="en-GB" sz="1100" b="1" spc="-25" dirty="0">
                          <a:effectLst/>
                          <a:latin typeface="Arial"/>
                          <a:ea typeface="Times New Roman"/>
                          <a:cs typeface="Arial"/>
                        </a:rPr>
                        <a:t>Actual </a:t>
                      </a:r>
                      <a:endParaRPr lang="en-US" sz="1100" b="1" spc="-25" dirty="0">
                        <a:effectLst/>
                        <a:latin typeface="Arial"/>
                        <a:ea typeface="Times New Roman"/>
                        <a:cs typeface="Times New Roman"/>
                      </a:endParaRPr>
                    </a:p>
                    <a:p>
                      <a:pPr marL="20955" marR="0" algn="just">
                        <a:lnSpc>
                          <a:spcPct val="150000"/>
                        </a:lnSpc>
                        <a:spcBef>
                          <a:spcPts val="0"/>
                        </a:spcBef>
                        <a:spcAft>
                          <a:spcPts val="0"/>
                        </a:spcAft>
                      </a:pPr>
                      <a:r>
                        <a:rPr lang="en-GB" sz="1100" b="1" spc="-25" dirty="0" err="1" smtClean="0">
                          <a:effectLst/>
                          <a:latin typeface="Arial"/>
                          <a:ea typeface="Times New Roman"/>
                          <a:cs typeface="Arial"/>
                        </a:rPr>
                        <a:t>Expendi</a:t>
                      </a:r>
                      <a:r>
                        <a:rPr lang="en-GB" sz="1100" b="1" spc="-25" dirty="0" smtClean="0">
                          <a:effectLst/>
                          <a:latin typeface="Arial"/>
                          <a:ea typeface="Times New Roman"/>
                          <a:cs typeface="Arial"/>
                        </a:rPr>
                        <a:t> </a:t>
                      </a:r>
                      <a:r>
                        <a:rPr lang="en-GB" sz="1100" b="1" spc="-25" dirty="0" err="1" smtClean="0">
                          <a:effectLst/>
                          <a:latin typeface="Arial"/>
                          <a:ea typeface="Times New Roman"/>
                          <a:cs typeface="Arial"/>
                        </a:rPr>
                        <a:t>ture</a:t>
                      </a:r>
                      <a:endParaRPr lang="en-US" sz="1100" b="1" spc="-25" dirty="0">
                        <a:effectLst/>
                        <a:latin typeface="Arial"/>
                        <a:ea typeface="Times New Roman"/>
                        <a:cs typeface="Times New Roman"/>
                      </a:endParaRPr>
                    </a:p>
                  </a:txBody>
                  <a:tcPr marL="68580" marR="68580" marT="0" marB="0"/>
                </a:tc>
                <a:tc>
                  <a:txBody>
                    <a:bodyPr/>
                    <a:lstStyle/>
                    <a:p>
                      <a:pPr marL="20955" marR="0" algn="just">
                        <a:lnSpc>
                          <a:spcPct val="150000"/>
                        </a:lnSpc>
                        <a:spcBef>
                          <a:spcPts val="0"/>
                        </a:spcBef>
                        <a:spcAft>
                          <a:spcPts val="0"/>
                        </a:spcAft>
                      </a:pPr>
                      <a:r>
                        <a:rPr lang="en-GB" sz="1100" b="1" spc="-25" dirty="0">
                          <a:effectLst/>
                          <a:latin typeface="Arial"/>
                          <a:ea typeface="Times New Roman"/>
                          <a:cs typeface="Arial"/>
                        </a:rPr>
                        <a:t>(Over)/Under Expenditure </a:t>
                      </a:r>
                      <a:endParaRPr lang="en-US" sz="1100" b="1" spc="-25" dirty="0">
                        <a:effectLst/>
                        <a:latin typeface="Arial"/>
                        <a:ea typeface="Times New Roman"/>
                        <a:cs typeface="Times New Roman"/>
                      </a:endParaRPr>
                    </a:p>
                  </a:txBody>
                  <a:tcPr marL="68580" marR="68580" marT="0" marB="0"/>
                </a:tc>
                <a:tc>
                  <a:txBody>
                    <a:bodyPr/>
                    <a:lstStyle/>
                    <a:p>
                      <a:pPr marL="20955" marR="0" algn="just" defTabSz="457200" rtl="0" eaLnBrk="1" latinLnBrk="0" hangingPunct="1">
                        <a:lnSpc>
                          <a:spcPct val="150000"/>
                        </a:lnSpc>
                        <a:spcBef>
                          <a:spcPts val="0"/>
                        </a:spcBef>
                        <a:spcAft>
                          <a:spcPts val="0"/>
                        </a:spcAft>
                      </a:pPr>
                      <a:r>
                        <a:rPr lang="en-US" sz="1100" b="1" kern="1200" spc="-25" dirty="0" smtClean="0">
                          <a:solidFill>
                            <a:schemeClr val="tx1"/>
                          </a:solidFill>
                          <a:effectLst/>
                          <a:latin typeface="Arial"/>
                          <a:ea typeface="Times New Roman"/>
                          <a:cs typeface="Arial"/>
                        </a:rPr>
                        <a:t>Expenditure </a:t>
                      </a:r>
                    </a:p>
                    <a:p>
                      <a:pPr marL="20955" marR="0" algn="just" defTabSz="457200" rtl="0" eaLnBrk="1" latinLnBrk="0" hangingPunct="1">
                        <a:lnSpc>
                          <a:spcPct val="150000"/>
                        </a:lnSpc>
                        <a:spcBef>
                          <a:spcPts val="0"/>
                        </a:spcBef>
                        <a:spcAft>
                          <a:spcPts val="0"/>
                        </a:spcAft>
                      </a:pPr>
                      <a:r>
                        <a:rPr lang="en-US" sz="1100" b="1" kern="1200" spc="-25" dirty="0" smtClean="0">
                          <a:solidFill>
                            <a:schemeClr val="tx1"/>
                          </a:solidFill>
                          <a:effectLst/>
                          <a:latin typeface="Arial"/>
                          <a:ea typeface="Times New Roman"/>
                          <a:cs typeface="Arial"/>
                        </a:rPr>
                        <a:t>As % Of Final Appropriation</a:t>
                      </a:r>
                      <a:endParaRPr lang="en-US" sz="1100" b="1" kern="1200" spc="-25" dirty="0">
                        <a:solidFill>
                          <a:schemeClr val="tx1"/>
                        </a:solidFill>
                        <a:effectLst/>
                        <a:latin typeface="Arial"/>
                        <a:ea typeface="Times New Roman"/>
                        <a:cs typeface="Arial"/>
                      </a:endParaRPr>
                    </a:p>
                  </a:txBody>
                  <a:tcPr marL="68580" marR="68580" marT="0" marB="0"/>
                </a:tc>
              </a:tr>
              <a:tr h="490381">
                <a:tc>
                  <a:txBody>
                    <a:bodyPr/>
                    <a:lstStyle/>
                    <a:p>
                      <a:endParaRPr lang="en-US" sz="1100"/>
                    </a:p>
                  </a:txBody>
                  <a:tcPr/>
                </a:tc>
                <a:tc>
                  <a:txBody>
                    <a:bodyPr/>
                    <a:lstStyle/>
                    <a:p>
                      <a:pPr marL="0" marR="0" indent="20955" algn="just">
                        <a:lnSpc>
                          <a:spcPct val="150000"/>
                        </a:lnSpc>
                        <a:spcBef>
                          <a:spcPts val="0"/>
                        </a:spcBef>
                        <a:spcAft>
                          <a:spcPts val="0"/>
                        </a:spcAft>
                      </a:pPr>
                      <a:r>
                        <a:rPr lang="en-GB" sz="1100" b="1" spc="-25">
                          <a:effectLst/>
                          <a:latin typeface="Arial"/>
                          <a:ea typeface="Times New Roman"/>
                          <a:cs typeface="Arial"/>
                        </a:rPr>
                        <a:t>R’000</a:t>
                      </a:r>
                      <a:endParaRPr lang="en-US" sz="1100" b="1" spc="-25">
                        <a:effectLst/>
                        <a:latin typeface="Arial"/>
                        <a:ea typeface="Times New Roman"/>
                        <a:cs typeface="Times New Roman"/>
                      </a:endParaRPr>
                    </a:p>
                  </a:txBody>
                  <a:tcPr marL="68580" marR="68580" marT="0" marB="0"/>
                </a:tc>
                <a:tc>
                  <a:txBody>
                    <a:bodyPr/>
                    <a:lstStyle/>
                    <a:p>
                      <a:pPr marL="0" marR="0" indent="20955" algn="just">
                        <a:lnSpc>
                          <a:spcPct val="150000"/>
                        </a:lnSpc>
                        <a:spcBef>
                          <a:spcPts val="0"/>
                        </a:spcBef>
                        <a:spcAft>
                          <a:spcPts val="0"/>
                        </a:spcAft>
                      </a:pPr>
                      <a:r>
                        <a:rPr lang="en-GB" sz="1100" b="1" spc="-25">
                          <a:effectLst/>
                          <a:latin typeface="Arial"/>
                          <a:ea typeface="Times New Roman"/>
                          <a:cs typeface="Arial"/>
                        </a:rPr>
                        <a:t>R’000</a:t>
                      </a:r>
                      <a:endParaRPr lang="en-US" sz="1100" b="1" spc="-25">
                        <a:effectLst/>
                        <a:latin typeface="Arial"/>
                        <a:ea typeface="Times New Roman"/>
                        <a:cs typeface="Times New Roman"/>
                      </a:endParaRPr>
                    </a:p>
                  </a:txBody>
                  <a:tcPr marL="68580" marR="68580" marT="0" marB="0"/>
                </a:tc>
                <a:tc>
                  <a:txBody>
                    <a:bodyPr/>
                    <a:lstStyle/>
                    <a:p>
                      <a:pPr marL="0" marR="0" indent="20955" algn="just">
                        <a:lnSpc>
                          <a:spcPct val="150000"/>
                        </a:lnSpc>
                        <a:spcBef>
                          <a:spcPts val="0"/>
                        </a:spcBef>
                        <a:spcAft>
                          <a:spcPts val="0"/>
                        </a:spcAft>
                      </a:pPr>
                      <a:r>
                        <a:rPr lang="en-GB" sz="1100" b="1" spc="-25" dirty="0">
                          <a:effectLst/>
                          <a:latin typeface="Arial"/>
                          <a:ea typeface="Times New Roman"/>
                          <a:cs typeface="Arial"/>
                        </a:rPr>
                        <a:t>R’000</a:t>
                      </a:r>
                      <a:endParaRPr lang="en-US" sz="1100" b="1" spc="-25" dirty="0">
                        <a:effectLst/>
                        <a:latin typeface="Arial"/>
                        <a:ea typeface="Times New Roman"/>
                        <a:cs typeface="Times New Roman"/>
                      </a:endParaRPr>
                    </a:p>
                  </a:txBody>
                  <a:tcPr marL="68580" marR="68580" marT="0" marB="0"/>
                </a:tc>
                <a:tc>
                  <a:txBody>
                    <a:bodyPr/>
                    <a:lstStyle/>
                    <a:p>
                      <a:pPr marL="0" marR="0" indent="20955" algn="just">
                        <a:lnSpc>
                          <a:spcPct val="150000"/>
                        </a:lnSpc>
                        <a:spcBef>
                          <a:spcPts val="0"/>
                        </a:spcBef>
                        <a:spcAft>
                          <a:spcPts val="0"/>
                        </a:spcAft>
                      </a:pPr>
                      <a:r>
                        <a:rPr lang="en-US" sz="1100" b="1" kern="1200" spc="-25" noProof="0" dirty="0" smtClean="0">
                          <a:solidFill>
                            <a:schemeClr val="tx1"/>
                          </a:solidFill>
                          <a:effectLst/>
                          <a:latin typeface="Arial"/>
                          <a:ea typeface="Times New Roman"/>
                          <a:cs typeface="Arial"/>
                        </a:rPr>
                        <a:t>%        </a:t>
                      </a:r>
                      <a:r>
                        <a:rPr kumimoji="0" lang="en-US" sz="1100" b="1" i="0" u="none" strike="noStrike" kern="1200" cap="none" spc="-25" normalizeH="0" baseline="0" noProof="0" dirty="0" smtClean="0">
                          <a:ln>
                            <a:noFill/>
                          </a:ln>
                          <a:solidFill>
                            <a:prstClr val="black"/>
                          </a:solidFill>
                          <a:effectLst/>
                          <a:uLnTx/>
                          <a:uFillTx/>
                          <a:latin typeface="Arial"/>
                          <a:ea typeface="Times New Roman"/>
                          <a:cs typeface="Times New Roman"/>
                        </a:rPr>
                        <a:t>                  </a:t>
                      </a:r>
                      <a:endParaRPr lang="en-US" sz="1100" b="1" spc="-25" dirty="0">
                        <a:effectLst/>
                        <a:latin typeface="Arial"/>
                        <a:ea typeface="Times New Roman"/>
                        <a:cs typeface="Times New Roman"/>
                      </a:endParaRPr>
                    </a:p>
                  </a:txBody>
                  <a:tcPr marL="68580" marR="68580" marT="0" marB="0"/>
                </a:tc>
                <a:tc>
                  <a:txBody>
                    <a:bodyPr/>
                    <a:lstStyle/>
                    <a:p>
                      <a:pPr marL="0" marR="0" indent="20955" algn="just">
                        <a:lnSpc>
                          <a:spcPct val="150000"/>
                        </a:lnSpc>
                        <a:spcBef>
                          <a:spcPts val="0"/>
                        </a:spcBef>
                        <a:spcAft>
                          <a:spcPts val="0"/>
                        </a:spcAft>
                      </a:pPr>
                      <a:r>
                        <a:rPr lang="en-GB" sz="1100" b="1" spc="-25" dirty="0">
                          <a:effectLst/>
                          <a:latin typeface="Arial"/>
                          <a:ea typeface="Times New Roman"/>
                          <a:cs typeface="Arial"/>
                        </a:rPr>
                        <a:t>R’000</a:t>
                      </a:r>
                      <a:endParaRPr lang="en-US" sz="1100" b="1" spc="-25" dirty="0">
                        <a:effectLst/>
                        <a:latin typeface="Arial"/>
                        <a:ea typeface="Times New Roman"/>
                        <a:cs typeface="Times New Roman"/>
                      </a:endParaRPr>
                    </a:p>
                  </a:txBody>
                  <a:tcPr marL="68580" marR="68580" marT="0" marB="0"/>
                </a:tc>
                <a:tc>
                  <a:txBody>
                    <a:bodyPr/>
                    <a:lstStyle/>
                    <a:p>
                      <a:pPr marL="0" marR="0" indent="20955" algn="just">
                        <a:lnSpc>
                          <a:spcPct val="150000"/>
                        </a:lnSpc>
                        <a:spcBef>
                          <a:spcPts val="0"/>
                        </a:spcBef>
                        <a:spcAft>
                          <a:spcPts val="0"/>
                        </a:spcAft>
                      </a:pPr>
                      <a:r>
                        <a:rPr lang="en-GB" sz="1100" b="1" spc="-25" dirty="0">
                          <a:effectLst/>
                          <a:latin typeface="Arial"/>
                          <a:ea typeface="Times New Roman"/>
                          <a:cs typeface="Arial"/>
                        </a:rPr>
                        <a:t>R’000</a:t>
                      </a:r>
                      <a:endParaRPr lang="en-US" sz="1100" b="1" spc="-25" dirty="0">
                        <a:effectLst/>
                        <a:latin typeface="Arial"/>
                        <a:ea typeface="Times New Roman"/>
                        <a:cs typeface="Times New Roman"/>
                      </a:endParaRPr>
                    </a:p>
                  </a:txBody>
                  <a:tcPr marL="68580" marR="68580" marT="0" marB="0"/>
                </a:tc>
                <a:tc>
                  <a:txBody>
                    <a:bodyPr/>
                    <a:lstStyle/>
                    <a:p>
                      <a:pPr marL="0" marR="0" indent="20955" algn="just">
                        <a:lnSpc>
                          <a:spcPct val="150000"/>
                        </a:lnSpc>
                        <a:spcBef>
                          <a:spcPts val="0"/>
                        </a:spcBef>
                        <a:spcAft>
                          <a:spcPts val="0"/>
                        </a:spcAft>
                      </a:pPr>
                      <a:r>
                        <a:rPr lang="en-GB" sz="1100" b="1" spc="-25" dirty="0">
                          <a:effectLst/>
                          <a:latin typeface="Arial"/>
                          <a:ea typeface="Times New Roman"/>
                          <a:cs typeface="Arial"/>
                        </a:rPr>
                        <a:t>R’000</a:t>
                      </a:r>
                      <a:endParaRPr lang="en-US" sz="1100" b="1" spc="-25" dirty="0">
                        <a:effectLst/>
                        <a:latin typeface="Arial"/>
                        <a:ea typeface="Times New Roman"/>
                        <a:cs typeface="Times New Roman"/>
                      </a:endParaRPr>
                    </a:p>
                  </a:txBody>
                  <a:tcPr marL="68580" marR="68580" marT="0" marB="0"/>
                </a:tc>
                <a:tc>
                  <a:txBody>
                    <a:bodyPr/>
                    <a:lstStyle/>
                    <a:p>
                      <a:pPr marL="0" marR="0" indent="20955" algn="just">
                        <a:lnSpc>
                          <a:spcPct val="150000"/>
                        </a:lnSpc>
                        <a:spcBef>
                          <a:spcPts val="0"/>
                        </a:spcBef>
                        <a:spcAft>
                          <a:spcPts val="0"/>
                        </a:spcAft>
                      </a:pPr>
                      <a:r>
                        <a:rPr lang="en-US" sz="1100" b="1" spc="-25" dirty="0" smtClean="0">
                          <a:effectLst/>
                          <a:latin typeface="Arial"/>
                          <a:ea typeface="Times New Roman"/>
                          <a:cs typeface="Times New Roman"/>
                        </a:rPr>
                        <a:t>R`000</a:t>
                      </a:r>
                      <a:endParaRPr lang="en-US" sz="1100" b="1" spc="-25" dirty="0">
                        <a:effectLst/>
                        <a:latin typeface="Arial"/>
                        <a:ea typeface="Times New Roman"/>
                        <a:cs typeface="Times New Roman"/>
                      </a:endParaRPr>
                    </a:p>
                  </a:txBody>
                  <a:tcPr marL="68580" marR="68580" marT="0" marB="0"/>
                </a:tc>
              </a:tr>
              <a:tr h="717805">
                <a:tc>
                  <a:txBody>
                    <a:bodyPr/>
                    <a:lstStyle/>
                    <a:p>
                      <a:pPr marL="0" marR="0" indent="-57150" algn="just">
                        <a:lnSpc>
                          <a:spcPct val="150000"/>
                        </a:lnSpc>
                        <a:spcBef>
                          <a:spcPts val="0"/>
                        </a:spcBef>
                        <a:spcAft>
                          <a:spcPts val="0"/>
                        </a:spcAft>
                      </a:pPr>
                      <a:r>
                        <a:rPr lang="en-GB" sz="1100" b="1" spc="-25" dirty="0" smtClean="0">
                          <a:effectLst/>
                          <a:latin typeface="Arial"/>
                          <a:ea typeface="Times New Roman"/>
                          <a:cs typeface="Arial"/>
                        </a:rPr>
                        <a:t>Programme </a:t>
                      </a:r>
                      <a:r>
                        <a:rPr lang="en-GB" sz="1100" b="1" spc="-25" dirty="0">
                          <a:effectLst/>
                          <a:latin typeface="Arial"/>
                          <a:ea typeface="Times New Roman"/>
                          <a:cs typeface="Arial"/>
                        </a:rPr>
                        <a:t>1: </a:t>
                      </a:r>
                      <a:r>
                        <a:rPr lang="en-GB" sz="1100" b="1" spc="-25" dirty="0" smtClean="0">
                          <a:effectLst/>
                          <a:latin typeface="Arial"/>
                          <a:ea typeface="Times New Roman"/>
                          <a:cs typeface="Arial"/>
                        </a:rPr>
                        <a:t>Admin</a:t>
                      </a:r>
                      <a:endParaRPr lang="en-US" sz="1100" b="1" spc="-25" dirty="0">
                        <a:effectLst/>
                        <a:latin typeface="Arial"/>
                        <a:ea typeface="Times New Roman"/>
                        <a:cs typeface="Times New Roman"/>
                      </a:endParaRPr>
                    </a:p>
                  </a:txBody>
                  <a:tcPr marL="68580" marR="68580" marT="0" marB="0" anchor="ctr"/>
                </a:tc>
                <a:tc>
                  <a:txBody>
                    <a:bodyPr/>
                    <a:lstStyle/>
                    <a:p>
                      <a:pPr marL="0" marR="0" algn="ctr">
                        <a:lnSpc>
                          <a:spcPts val="1300"/>
                        </a:lnSpc>
                        <a:spcBef>
                          <a:spcPts val="0"/>
                        </a:spcBef>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159 332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158 056</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1 276</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99.2%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157 490</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130 977</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l"/>
                      <a:r>
                        <a:rPr lang="en-US" sz="1100" dirty="0" smtClean="0">
                          <a:latin typeface="Arial" panose="020B0604020202020204" pitchFamily="34" charset="0"/>
                          <a:cs typeface="Arial" panose="020B0604020202020204" pitchFamily="34" charset="0"/>
                        </a:rPr>
                        <a:t>26 513</a:t>
                      </a:r>
                      <a:endParaRPr lang="en-US" sz="1100" dirty="0">
                        <a:latin typeface="Arial" panose="020B0604020202020204" pitchFamily="34" charset="0"/>
                        <a:cs typeface="Arial" panose="020B0604020202020204" pitchFamily="34" charset="0"/>
                      </a:endParaRPr>
                    </a:p>
                  </a:txBody>
                  <a:tcPr anchor="ctr"/>
                </a:tc>
                <a:tc>
                  <a:txBody>
                    <a:bodyPr/>
                    <a:lstStyle/>
                    <a:p>
                      <a:pPr algn="l"/>
                      <a:r>
                        <a:rPr lang="en-US" sz="1100" dirty="0" smtClean="0">
                          <a:latin typeface="Arial" panose="020B0604020202020204" pitchFamily="34" charset="0"/>
                          <a:cs typeface="Arial" panose="020B0604020202020204" pitchFamily="34" charset="0"/>
                        </a:rPr>
                        <a:t>83,2%</a:t>
                      </a:r>
                      <a:endParaRPr lang="en-US" sz="1100" dirty="0">
                        <a:latin typeface="Arial" panose="020B0604020202020204" pitchFamily="34" charset="0"/>
                        <a:cs typeface="Arial" panose="020B0604020202020204" pitchFamily="34" charset="0"/>
                      </a:endParaRPr>
                    </a:p>
                  </a:txBody>
                  <a:tcPr anchor="ctr"/>
                </a:tc>
              </a:tr>
              <a:tr h="774660">
                <a:tc>
                  <a:txBody>
                    <a:bodyPr/>
                    <a:lstStyle/>
                    <a:p>
                      <a:pPr marL="0" marR="0" indent="-57150" algn="just" defTabSz="457200" rtl="0" eaLnBrk="1" latinLnBrk="0" hangingPunct="1">
                        <a:lnSpc>
                          <a:spcPct val="150000"/>
                        </a:lnSpc>
                        <a:spcBef>
                          <a:spcPts val="0"/>
                        </a:spcBef>
                        <a:spcAft>
                          <a:spcPts val="0"/>
                        </a:spcAft>
                      </a:pPr>
                      <a:r>
                        <a:rPr lang="en-GB" sz="1100" b="1" kern="1200" spc="-25" dirty="0" smtClean="0">
                          <a:solidFill>
                            <a:schemeClr val="tx1"/>
                          </a:solidFill>
                          <a:effectLst/>
                          <a:latin typeface="Arial"/>
                          <a:ea typeface="Times New Roman"/>
                          <a:cs typeface="Arial"/>
                        </a:rPr>
                        <a:t>Programme </a:t>
                      </a:r>
                      <a:r>
                        <a:rPr lang="en-GB" sz="1100" b="1" kern="1200" spc="-25" dirty="0">
                          <a:solidFill>
                            <a:schemeClr val="tx1"/>
                          </a:solidFill>
                          <a:effectLst/>
                          <a:latin typeface="Arial"/>
                          <a:ea typeface="Times New Roman"/>
                          <a:cs typeface="Arial"/>
                        </a:rPr>
                        <a:t>2: </a:t>
                      </a:r>
                      <a:r>
                        <a:rPr lang="en-GB" sz="1100" b="1" kern="1200" spc="-25" dirty="0" smtClean="0">
                          <a:solidFill>
                            <a:schemeClr val="tx1"/>
                          </a:solidFill>
                          <a:effectLst/>
                          <a:latin typeface="Arial"/>
                          <a:ea typeface="Times New Roman"/>
                          <a:cs typeface="Arial"/>
                        </a:rPr>
                        <a:t>SES</a:t>
                      </a:r>
                      <a:endParaRPr lang="en-US" sz="1100" b="1" kern="1200" spc="-25" dirty="0">
                        <a:solidFill>
                          <a:schemeClr val="tx1"/>
                        </a:solidFill>
                        <a:effectLst/>
                        <a:latin typeface="Arial"/>
                        <a:ea typeface="Times New Roman"/>
                        <a:cs typeface="Arial"/>
                      </a:endParaRPr>
                    </a:p>
                  </a:txBody>
                  <a:tcPr marL="68580" marR="68580" marT="0" marB="0" anchor="ctr"/>
                </a:tc>
                <a:tc>
                  <a:txBody>
                    <a:bodyPr/>
                    <a:lstStyle/>
                    <a:p>
                      <a:pPr marL="0" marR="0" algn="ctr">
                        <a:lnSpc>
                          <a:spcPts val="1200"/>
                        </a:lnSpc>
                        <a:spcBef>
                          <a:spcPts val="0"/>
                        </a:spcBef>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313 541</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243 472</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70 069</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77.7%</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266 305</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136 177</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l"/>
                      <a:r>
                        <a:rPr lang="en-US" sz="1100" dirty="0" smtClean="0">
                          <a:latin typeface="Arial" panose="020B0604020202020204" pitchFamily="34" charset="0"/>
                          <a:cs typeface="Arial" panose="020B0604020202020204" pitchFamily="34" charset="0"/>
                        </a:rPr>
                        <a:t>130 128</a:t>
                      </a:r>
                      <a:endParaRPr lang="en-US" sz="1100" dirty="0">
                        <a:latin typeface="Arial" panose="020B0604020202020204" pitchFamily="34" charset="0"/>
                        <a:cs typeface="Arial" panose="020B0604020202020204" pitchFamily="34" charset="0"/>
                      </a:endParaRPr>
                    </a:p>
                  </a:txBody>
                  <a:tcPr anchor="ctr"/>
                </a:tc>
                <a:tc>
                  <a:txBody>
                    <a:bodyPr/>
                    <a:lstStyle/>
                    <a:p>
                      <a:pPr algn="l"/>
                      <a:r>
                        <a:rPr lang="en-US" sz="1100" dirty="0" smtClean="0">
                          <a:latin typeface="Arial" panose="020B0604020202020204" pitchFamily="34" charset="0"/>
                          <a:cs typeface="Arial" panose="020B0604020202020204" pitchFamily="34" charset="0"/>
                        </a:rPr>
                        <a:t>51,1%</a:t>
                      </a:r>
                      <a:endParaRPr lang="en-US" sz="1100" dirty="0">
                        <a:latin typeface="Arial" panose="020B0604020202020204" pitchFamily="34" charset="0"/>
                        <a:cs typeface="Arial" panose="020B0604020202020204" pitchFamily="34" charset="0"/>
                      </a:endParaRPr>
                    </a:p>
                  </a:txBody>
                  <a:tcPr anchor="ctr"/>
                </a:tc>
              </a:tr>
              <a:tr h="824409">
                <a:tc>
                  <a:txBody>
                    <a:bodyPr/>
                    <a:lstStyle/>
                    <a:p>
                      <a:pPr marL="0" marR="0" indent="-57150" algn="just" defTabSz="457200" rtl="0" eaLnBrk="1" latinLnBrk="0" hangingPunct="1">
                        <a:lnSpc>
                          <a:spcPct val="150000"/>
                        </a:lnSpc>
                        <a:spcBef>
                          <a:spcPts val="0"/>
                        </a:spcBef>
                        <a:spcAft>
                          <a:spcPts val="0"/>
                        </a:spcAft>
                      </a:pPr>
                      <a:r>
                        <a:rPr lang="en-GB" sz="1100" b="1" kern="1200" spc="-25" dirty="0">
                          <a:solidFill>
                            <a:schemeClr val="tx1"/>
                          </a:solidFill>
                          <a:effectLst/>
                          <a:latin typeface="Arial"/>
                          <a:ea typeface="Times New Roman"/>
                          <a:cs typeface="Arial"/>
                        </a:rPr>
                        <a:t>Programme 3: </a:t>
                      </a:r>
                      <a:r>
                        <a:rPr lang="en-GB" sz="1100" b="1" kern="1200" spc="-25" dirty="0" smtClean="0">
                          <a:solidFill>
                            <a:schemeClr val="tx1"/>
                          </a:solidFill>
                          <a:effectLst/>
                          <a:latin typeface="Arial"/>
                          <a:ea typeface="Times New Roman"/>
                          <a:cs typeface="Arial"/>
                        </a:rPr>
                        <a:t>ESM</a:t>
                      </a:r>
                      <a:endParaRPr lang="en-US" sz="1100" b="1" kern="1200" spc="-25" dirty="0">
                        <a:solidFill>
                          <a:schemeClr val="tx1"/>
                        </a:solidFill>
                        <a:effectLst/>
                        <a:latin typeface="Arial"/>
                        <a:ea typeface="Times New Roman"/>
                        <a:cs typeface="Arial"/>
                      </a:endParaRPr>
                    </a:p>
                  </a:txBody>
                  <a:tcPr marL="68580" marR="68580" marT="0" marB="0" anchor="ctr"/>
                </a:tc>
                <a:tc>
                  <a:txBody>
                    <a:bodyPr/>
                    <a:lstStyle/>
                    <a:p>
                      <a:pPr marL="0" marR="0" algn="ctr">
                        <a:lnSpc>
                          <a:spcPts val="1200"/>
                        </a:lnSpc>
                        <a:spcBef>
                          <a:spcPts val="0"/>
                        </a:spcBef>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124 734</a:t>
                      </a:r>
                      <a:endParaRPr lang="en-US"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103 093</a:t>
                      </a:r>
                      <a:endParaRPr lang="en-US"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21 641</a:t>
                      </a:r>
                      <a:endParaRPr lang="en-US"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82.6%</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158 406</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80 797</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l"/>
                      <a:r>
                        <a:rPr lang="en-US" sz="1100" dirty="0" smtClean="0">
                          <a:latin typeface="Arial" panose="020B0604020202020204" pitchFamily="34" charset="0"/>
                          <a:cs typeface="Arial" panose="020B0604020202020204" pitchFamily="34" charset="0"/>
                        </a:rPr>
                        <a:t>77 609</a:t>
                      </a:r>
                      <a:endParaRPr lang="en-US" sz="1100" dirty="0">
                        <a:latin typeface="Arial" panose="020B0604020202020204" pitchFamily="34" charset="0"/>
                        <a:cs typeface="Arial" panose="020B0604020202020204" pitchFamily="34" charset="0"/>
                      </a:endParaRPr>
                    </a:p>
                  </a:txBody>
                  <a:tcPr anchor="ctr"/>
                </a:tc>
                <a:tc>
                  <a:txBody>
                    <a:bodyPr/>
                    <a:lstStyle/>
                    <a:p>
                      <a:pPr algn="l"/>
                      <a:r>
                        <a:rPr lang="en-US" sz="1100" dirty="0" smtClean="0">
                          <a:latin typeface="Arial" panose="020B0604020202020204" pitchFamily="34" charset="0"/>
                          <a:cs typeface="Arial" panose="020B0604020202020204" pitchFamily="34" charset="0"/>
                        </a:rPr>
                        <a:t>51,0%</a:t>
                      </a:r>
                      <a:endParaRPr lang="en-US" sz="1100" dirty="0">
                        <a:latin typeface="Arial" panose="020B0604020202020204" pitchFamily="34" charset="0"/>
                        <a:cs typeface="Arial" panose="020B0604020202020204" pitchFamily="34" charset="0"/>
                      </a:endParaRPr>
                    </a:p>
                  </a:txBody>
                  <a:tcPr anchor="ctr"/>
                </a:tc>
              </a:tr>
              <a:tr h="397754">
                <a:tc>
                  <a:txBody>
                    <a:bodyPr/>
                    <a:lstStyle/>
                    <a:p>
                      <a:pPr marL="0" marR="0" algn="just">
                        <a:lnSpc>
                          <a:spcPct val="150000"/>
                        </a:lnSpc>
                        <a:spcBef>
                          <a:spcPts val="0"/>
                        </a:spcBef>
                        <a:spcAft>
                          <a:spcPts val="0"/>
                        </a:spcAft>
                      </a:pPr>
                      <a:r>
                        <a:rPr lang="en-GB" sz="1100" b="1" spc="-25" dirty="0">
                          <a:effectLst/>
                          <a:latin typeface="Arial"/>
                          <a:ea typeface="Times New Roman"/>
                          <a:cs typeface="Arial"/>
                        </a:rPr>
                        <a:t>Total</a:t>
                      </a:r>
                      <a:endParaRPr lang="en-US" sz="1100" b="1" spc="-25" dirty="0">
                        <a:effectLst/>
                        <a:latin typeface="Arial"/>
                        <a:ea typeface="Times New Roman"/>
                        <a:cs typeface="Times New Roman"/>
                      </a:endParaRPr>
                    </a:p>
                  </a:txBody>
                  <a:tcPr marL="68580" marR="68580" marT="0" marB="0" anchor="ctr"/>
                </a:tc>
                <a:tc>
                  <a:txBody>
                    <a:bodyPr/>
                    <a:lstStyle/>
                    <a:p>
                      <a:pPr marL="0" marR="0" algn="ctr">
                        <a:lnSpc>
                          <a:spcPts val="1200"/>
                        </a:lnSpc>
                        <a:spcBef>
                          <a:spcPts val="0"/>
                        </a:spcBef>
                        <a:spcAft>
                          <a:spcPts val="0"/>
                        </a:spcAft>
                      </a:pPr>
                      <a:r>
                        <a:rPr lang="en-GB" sz="1100" b="1" dirty="0">
                          <a:effectLst/>
                          <a:latin typeface="Arial" panose="020B0604020202020204" pitchFamily="34" charset="0"/>
                          <a:ea typeface="Times New Roman" panose="02020603050405020304" pitchFamily="18" charset="0"/>
                          <a:cs typeface="Arial" panose="020B0604020202020204" pitchFamily="34" charset="0"/>
                        </a:rPr>
                        <a:t>597 607</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GB" sz="1100" b="1" dirty="0">
                          <a:effectLst/>
                          <a:latin typeface="Arial" panose="020B0604020202020204" pitchFamily="34" charset="0"/>
                          <a:ea typeface="Times New Roman" panose="02020603050405020304" pitchFamily="18" charset="0"/>
                          <a:cs typeface="Arial" panose="020B0604020202020204" pitchFamily="34" charset="0"/>
                        </a:rPr>
                        <a:t>504 621</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GB" sz="1100" b="1" dirty="0">
                          <a:effectLst/>
                          <a:latin typeface="Arial" panose="020B0604020202020204" pitchFamily="34" charset="0"/>
                          <a:ea typeface="Times New Roman" panose="02020603050405020304" pitchFamily="18" charset="0"/>
                          <a:cs typeface="Arial" panose="020B0604020202020204" pitchFamily="34" charset="0"/>
                        </a:rPr>
                        <a:t>92 986</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GB" sz="1100" b="1" kern="1200" dirty="0" smtClean="0">
                          <a:solidFill>
                            <a:schemeClr val="dk1"/>
                          </a:solidFill>
                          <a:effectLst/>
                          <a:latin typeface="Arial" panose="020B0604020202020204" pitchFamily="34" charset="0"/>
                          <a:ea typeface="+mn-ea"/>
                          <a:cs typeface="Arial" panose="020B0604020202020204" pitchFamily="34" charset="0"/>
                        </a:rPr>
                        <a:t>84.4%</a:t>
                      </a:r>
                      <a:r>
                        <a:rPr lang="en-GB" sz="1100" b="1" dirty="0">
                          <a:effectLst/>
                          <a:latin typeface="Arial" panose="020B0604020202020204" pitchFamily="34" charset="0"/>
                          <a:ea typeface="Times New Roman" panose="02020603050405020304" pitchFamily="18" charset="0"/>
                          <a:cs typeface="Arial" panose="020B0604020202020204" pitchFamily="34" charset="0"/>
                        </a:rPr>
                        <a:t> </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GB" sz="1100" b="1" dirty="0">
                          <a:effectLst/>
                          <a:latin typeface="Arial" panose="020B0604020202020204" pitchFamily="34" charset="0"/>
                          <a:ea typeface="Times New Roman" panose="02020603050405020304" pitchFamily="18" charset="0"/>
                          <a:cs typeface="Arial" panose="020B0604020202020204" pitchFamily="34" charset="0"/>
                        </a:rPr>
                        <a:t>582 201</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GB" sz="1100" b="1" dirty="0">
                          <a:effectLst/>
                          <a:latin typeface="Arial" panose="020B0604020202020204" pitchFamily="34" charset="0"/>
                          <a:ea typeface="Times New Roman" panose="02020603050405020304" pitchFamily="18" charset="0"/>
                          <a:cs typeface="Arial" panose="020B0604020202020204" pitchFamily="34" charset="0"/>
                        </a:rPr>
                        <a:t>347 951</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l"/>
                      <a:r>
                        <a:rPr lang="en-US" sz="1100" b="1" dirty="0" smtClean="0">
                          <a:latin typeface="Arial" panose="020B0604020202020204" pitchFamily="34" charset="0"/>
                          <a:cs typeface="Arial" panose="020B0604020202020204" pitchFamily="34" charset="0"/>
                        </a:rPr>
                        <a:t>234 250</a:t>
                      </a:r>
                      <a:endParaRPr lang="en-US" sz="1100" b="1" dirty="0">
                        <a:latin typeface="Arial" panose="020B0604020202020204" pitchFamily="34" charset="0"/>
                        <a:cs typeface="Arial" panose="020B0604020202020204" pitchFamily="34" charset="0"/>
                      </a:endParaRPr>
                    </a:p>
                  </a:txBody>
                  <a:tcPr anchor="ctr"/>
                </a:tc>
                <a:tc>
                  <a:txBody>
                    <a:bodyPr/>
                    <a:lstStyle/>
                    <a:p>
                      <a:pPr algn="l"/>
                      <a:r>
                        <a:rPr lang="en-US" sz="1100" b="1" dirty="0" smtClean="0">
                          <a:latin typeface="Arial" panose="020B0604020202020204" pitchFamily="34" charset="0"/>
                          <a:cs typeface="Arial" panose="020B0604020202020204" pitchFamily="34" charset="0"/>
                        </a:rPr>
                        <a:t>59,8%</a:t>
                      </a:r>
                      <a:endParaRPr lang="en-US" sz="1100" b="1" dirty="0">
                        <a:latin typeface="Arial" panose="020B0604020202020204" pitchFamily="34" charset="0"/>
                        <a:cs typeface="Arial" panose="020B0604020202020204" pitchFamily="34" charset="0"/>
                      </a:endParaRPr>
                    </a:p>
                  </a:txBody>
                  <a:tcPr anchor="ctr"/>
                </a:tc>
              </a:tr>
            </a:tbl>
          </a:graphicData>
        </a:graphic>
      </p:graphicFrame>
      <p:sp>
        <p:nvSpPr>
          <p:cNvPr id="5" name="Slide Number Placeholder 4"/>
          <p:cNvSpPr>
            <a:spLocks noGrp="1"/>
          </p:cNvSpPr>
          <p:nvPr>
            <p:ph type="sldNum" sz="quarter" idx="12"/>
          </p:nvPr>
        </p:nvSpPr>
        <p:spPr>
          <a:xfrm>
            <a:off x="8450015" y="6317803"/>
            <a:ext cx="512638" cy="365125"/>
          </a:xfrm>
        </p:spPr>
        <p:txBody>
          <a:bodyPr/>
          <a:lstStyle/>
          <a:p>
            <a:fld id="{7CDEE3CD-9AE7-E148-8D38-A96A94875DA4}" type="slidenum">
              <a:rPr lang="en-US" sz="1100" smtClean="0">
                <a:solidFill>
                  <a:schemeClr val="tx1"/>
                </a:solidFill>
              </a:rPr>
              <a:t>5</a:t>
            </a:fld>
            <a:endParaRPr lang="en-US" sz="1100" dirty="0">
              <a:solidFill>
                <a:schemeClr val="tx1"/>
              </a:solidFill>
            </a:endParaRPr>
          </a:p>
        </p:txBody>
      </p:sp>
      <p:pic>
        <p:nvPicPr>
          <p:cNvPr id="10" name="Picture 9" descr="head.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63284" y="82528"/>
            <a:ext cx="2104573" cy="739702"/>
          </a:xfrm>
          <a:prstGeom prst="rect">
            <a:avLst/>
          </a:prstGeom>
        </p:spPr>
      </p:pic>
      <p:pic>
        <p:nvPicPr>
          <p:cNvPr id="6" name="Picture 5" descr="show bar.jpg"/>
          <p:cNvPicPr>
            <a:picLocks noChangeAspect="1"/>
          </p:cNvPicPr>
          <p:nvPr/>
        </p:nvPicPr>
        <p:blipFill rotWithShape="1">
          <a:blip r:embed="rId3">
            <a:extLst>
              <a:ext uri="{28A0092B-C50C-407E-A947-70E740481C1C}">
                <a14:useLocalDpi xmlns:a14="http://schemas.microsoft.com/office/drawing/2010/main" val="0"/>
              </a:ext>
            </a:extLst>
          </a:blip>
          <a:srcRect l="92218"/>
          <a:stretch/>
        </p:blipFill>
        <p:spPr>
          <a:xfrm>
            <a:off x="8244663" y="0"/>
            <a:ext cx="815056" cy="620200"/>
          </a:xfrm>
          <a:prstGeom prst="rect">
            <a:avLst/>
          </a:prstGeom>
        </p:spPr>
      </p:pic>
    </p:spTree>
    <p:extLst>
      <p:ext uri="{BB962C8B-B14F-4D97-AF65-F5344CB8AC3E}">
        <p14:creationId xmlns:p14="http://schemas.microsoft.com/office/powerpoint/2010/main" val="884224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957" y="330553"/>
            <a:ext cx="5261113" cy="801755"/>
          </a:xfrm>
        </p:spPr>
        <p:txBody>
          <a:bodyPr>
            <a:noAutofit/>
          </a:bodyPr>
          <a:lstStyle/>
          <a:p>
            <a:pPr marL="342900" indent="-342900" algn="ctr">
              <a:spcBef>
                <a:spcPct val="20000"/>
              </a:spcBef>
              <a:defRPr/>
            </a:pPr>
            <a:r>
              <a:rPr lang="en-ZA" sz="2400" b="1" dirty="0" smtClean="0">
                <a:solidFill>
                  <a:srgbClr val="008000"/>
                </a:solidFill>
                <a:latin typeface="Arial" panose="020B0604020202020204" pitchFamily="34" charset="0"/>
                <a:cs typeface="Arial" panose="020B0604020202020204" pitchFamily="34" charset="0"/>
              </a:rPr>
              <a:t>APPROPRIATION STATEMENT</a:t>
            </a: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r>
              <a:rPr lang="en-ZA" sz="2400" dirty="0" smtClean="0">
                <a:solidFill>
                  <a:prstClr val="black"/>
                </a:solidFill>
                <a:latin typeface="Arial" panose="020B0604020202020204" pitchFamily="34" charset="0"/>
                <a:ea typeface="+mn-ea"/>
                <a:cs typeface="Arial" panose="020B0604020202020204" pitchFamily="34" charset="0"/>
              </a:rPr>
              <a:t/>
            </a:r>
            <a:br>
              <a:rPr lang="en-ZA" sz="2400" dirty="0" smtClean="0">
                <a:solidFill>
                  <a:prstClr val="black"/>
                </a:solidFill>
                <a:latin typeface="Arial" panose="020B0604020202020204" pitchFamily="34" charset="0"/>
                <a:ea typeface="+mn-ea"/>
                <a:cs typeface="Arial" panose="020B0604020202020204" pitchFamily="34" charset="0"/>
              </a:rPr>
            </a:br>
            <a:endParaRPr lang="en-US" sz="2400" b="1" dirty="0">
              <a:solidFill>
                <a:srgbClr val="008000"/>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6007294"/>
              </p:ext>
            </p:extLst>
          </p:nvPr>
        </p:nvGraphicFramePr>
        <p:xfrm>
          <a:off x="0" y="895350"/>
          <a:ext cx="9144002" cy="5445666"/>
        </p:xfrm>
        <a:graphic>
          <a:graphicData uri="http://schemas.openxmlformats.org/drawingml/2006/table">
            <a:tbl>
              <a:tblPr firstRow="1" bandRow="1">
                <a:tableStyleId>{5C22544A-7EE6-4342-B048-85BDC9FD1C3A}</a:tableStyleId>
              </a:tblPr>
              <a:tblGrid>
                <a:gridCol w="1223589"/>
                <a:gridCol w="1115426"/>
                <a:gridCol w="1108665"/>
                <a:gridCol w="1027545"/>
                <a:gridCol w="1149226"/>
                <a:gridCol w="824740"/>
                <a:gridCol w="865300"/>
                <a:gridCol w="730097"/>
                <a:gridCol w="1099414"/>
              </a:tblGrid>
              <a:tr h="413097">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1200" b="1" spc="-25" dirty="0" smtClean="0">
                        <a:solidFill>
                          <a:schemeClr val="bg1"/>
                        </a:solidFill>
                        <a:effectLst/>
                        <a:latin typeface="Arial"/>
                        <a:ea typeface="Times New Roman"/>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b="1" spc="-25" dirty="0" smtClean="0">
                        <a:solidFill>
                          <a:schemeClr val="bg1"/>
                        </a:solidFill>
                        <a:effectLst/>
                        <a:latin typeface="Arial"/>
                        <a:ea typeface="Times New Roman"/>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b="1" spc="-25" dirty="0" smtClean="0">
                        <a:solidFill>
                          <a:schemeClr val="bg1"/>
                        </a:solidFill>
                        <a:effectLst/>
                        <a:latin typeface="Arial"/>
                        <a:ea typeface="Times New Roman"/>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spc="-25" dirty="0" smtClean="0">
                          <a:solidFill>
                            <a:schemeClr val="bg1"/>
                          </a:solidFill>
                          <a:effectLst/>
                          <a:latin typeface="Arial"/>
                          <a:ea typeface="Times New Roman"/>
                          <a:cs typeface="Arial"/>
                        </a:rPr>
                        <a:t>Economic Classification </a:t>
                      </a:r>
                      <a:endParaRPr lang="en-US" sz="1200" b="1" spc="-25" dirty="0" smtClean="0">
                        <a:solidFill>
                          <a:schemeClr val="bg1"/>
                        </a:solidFill>
                        <a:effectLst/>
                        <a:latin typeface="Arial"/>
                        <a:ea typeface="Times New Roman"/>
                        <a:cs typeface="Times New Roman"/>
                      </a:endParaRPr>
                    </a:p>
                    <a:p>
                      <a:endParaRPr lang="en-US" dirty="0"/>
                    </a:p>
                  </a:txBody>
                  <a:tcPr/>
                </a:tc>
                <a:tc gridSpan="4">
                  <a:txBody>
                    <a:bodyPr/>
                    <a:lstStyle/>
                    <a:p>
                      <a:pPr algn="ctr"/>
                      <a:r>
                        <a:rPr lang="en-US" sz="1200" dirty="0" smtClean="0">
                          <a:latin typeface="Arial" panose="020B0604020202020204" pitchFamily="34" charset="0"/>
                          <a:cs typeface="Arial" panose="020B0604020202020204" pitchFamily="34" charset="0"/>
                        </a:rPr>
                        <a:t>2016/17</a:t>
                      </a:r>
                      <a:endParaRPr lang="en-US" sz="1200" dirty="0">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3">
                  <a:txBody>
                    <a:bodyPr/>
                    <a:lstStyle/>
                    <a:p>
                      <a:pPr algn="ctr"/>
                      <a:r>
                        <a:rPr lang="en-US" sz="1200" dirty="0" smtClean="0">
                          <a:latin typeface="Arial" panose="020B0604020202020204" pitchFamily="34" charset="0"/>
                          <a:cs typeface="Arial" panose="020B0604020202020204" pitchFamily="34" charset="0"/>
                        </a:rPr>
                        <a:t>2015/16</a:t>
                      </a:r>
                      <a:endParaRPr lang="en-US" sz="1200" dirty="0">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endParaRPr lang="en-US" dirty="0"/>
                    </a:p>
                  </a:txBody>
                  <a:tcPr/>
                </a:tc>
                <a:tc>
                  <a:txBody>
                    <a:bodyPr/>
                    <a:lstStyle/>
                    <a:p>
                      <a:pPr algn="ctr"/>
                      <a:endParaRPr lang="en-US" sz="1200" dirty="0">
                        <a:latin typeface="Arial" panose="020B0604020202020204" pitchFamily="34" charset="0"/>
                        <a:cs typeface="Arial" panose="020B0604020202020204" pitchFamily="34" charset="0"/>
                      </a:endParaRPr>
                    </a:p>
                  </a:txBody>
                  <a:tcPr/>
                </a:tc>
              </a:tr>
              <a:tr h="919851">
                <a:tc vMerge="1">
                  <a:txBody>
                    <a:bodyPr/>
                    <a:lstStyle/>
                    <a:p>
                      <a:endParaRPr lang="en-US"/>
                    </a:p>
                  </a:txBody>
                  <a:tcPr/>
                </a:tc>
                <a:tc>
                  <a:txBody>
                    <a:bodyPr/>
                    <a:lstStyle/>
                    <a:p>
                      <a:pPr marL="20955" marR="0" algn="just">
                        <a:lnSpc>
                          <a:spcPct val="150000"/>
                        </a:lnSpc>
                        <a:spcBef>
                          <a:spcPts val="0"/>
                        </a:spcBef>
                        <a:spcAft>
                          <a:spcPts val="0"/>
                        </a:spcAft>
                      </a:pPr>
                      <a:r>
                        <a:rPr lang="en-GB" sz="1100" b="1" spc="-25" dirty="0">
                          <a:effectLst/>
                          <a:latin typeface="Arial"/>
                          <a:ea typeface="Times New Roman"/>
                          <a:cs typeface="Arial"/>
                        </a:rPr>
                        <a:t>Final</a:t>
                      </a:r>
                      <a:br>
                        <a:rPr lang="en-GB" sz="1100" b="1" spc="-25" dirty="0">
                          <a:effectLst/>
                          <a:latin typeface="Arial"/>
                          <a:ea typeface="Times New Roman"/>
                          <a:cs typeface="Arial"/>
                        </a:rPr>
                      </a:br>
                      <a:r>
                        <a:rPr lang="en-GB" sz="1100" b="1" spc="-25" dirty="0">
                          <a:effectLst/>
                          <a:latin typeface="Arial"/>
                          <a:ea typeface="Times New Roman"/>
                          <a:cs typeface="Arial"/>
                        </a:rPr>
                        <a:t>Appropriation</a:t>
                      </a:r>
                      <a:endParaRPr lang="en-US" sz="1100" b="1" spc="-25" dirty="0">
                        <a:effectLst/>
                        <a:latin typeface="Arial"/>
                        <a:ea typeface="Times New Roman"/>
                        <a:cs typeface="Times New Roman"/>
                      </a:endParaRPr>
                    </a:p>
                  </a:txBody>
                  <a:tcPr marL="68580" marR="68580" marT="0" marB="0"/>
                </a:tc>
                <a:tc>
                  <a:txBody>
                    <a:bodyPr/>
                    <a:lstStyle/>
                    <a:p>
                      <a:pPr marL="20955" marR="0" algn="just">
                        <a:lnSpc>
                          <a:spcPct val="150000"/>
                        </a:lnSpc>
                        <a:spcBef>
                          <a:spcPts val="0"/>
                        </a:spcBef>
                        <a:spcAft>
                          <a:spcPts val="0"/>
                        </a:spcAft>
                      </a:pPr>
                      <a:r>
                        <a:rPr lang="en-GB" sz="1100" b="1" spc="-25" dirty="0">
                          <a:effectLst/>
                          <a:latin typeface="Arial"/>
                          <a:ea typeface="Times New Roman"/>
                          <a:cs typeface="Arial"/>
                        </a:rPr>
                        <a:t>Actual </a:t>
                      </a:r>
                      <a:endParaRPr lang="en-US" sz="1100" b="1" spc="-25" dirty="0">
                        <a:effectLst/>
                        <a:latin typeface="Arial"/>
                        <a:ea typeface="Times New Roman"/>
                        <a:cs typeface="Times New Roman"/>
                      </a:endParaRPr>
                    </a:p>
                    <a:p>
                      <a:pPr marL="20638" marR="0" indent="0" algn="just">
                        <a:lnSpc>
                          <a:spcPct val="150000"/>
                        </a:lnSpc>
                        <a:spcBef>
                          <a:spcPts val="0"/>
                        </a:spcBef>
                        <a:spcAft>
                          <a:spcPts val="0"/>
                        </a:spcAft>
                      </a:pPr>
                      <a:r>
                        <a:rPr lang="en-GB" sz="1100" b="1" spc="-25" dirty="0">
                          <a:effectLst/>
                          <a:latin typeface="Arial"/>
                          <a:ea typeface="Times New Roman"/>
                          <a:cs typeface="Arial"/>
                        </a:rPr>
                        <a:t>Expenditure</a:t>
                      </a:r>
                      <a:endParaRPr lang="en-US" sz="1100" b="1" spc="-25" dirty="0">
                        <a:effectLst/>
                        <a:latin typeface="Arial"/>
                        <a:ea typeface="Times New Roman"/>
                        <a:cs typeface="Times New Roman"/>
                      </a:endParaRPr>
                    </a:p>
                  </a:txBody>
                  <a:tcPr marL="68580" marR="68580" marT="0" marB="0"/>
                </a:tc>
                <a:tc>
                  <a:txBody>
                    <a:bodyPr/>
                    <a:lstStyle/>
                    <a:p>
                      <a:pPr marL="20955" marR="0" algn="just">
                        <a:lnSpc>
                          <a:spcPct val="150000"/>
                        </a:lnSpc>
                        <a:spcBef>
                          <a:spcPts val="0"/>
                        </a:spcBef>
                        <a:spcAft>
                          <a:spcPts val="0"/>
                        </a:spcAft>
                      </a:pPr>
                      <a:r>
                        <a:rPr lang="en-GB" sz="1100" b="1" spc="-25" dirty="0">
                          <a:effectLst/>
                          <a:latin typeface="Arial"/>
                          <a:ea typeface="Times New Roman"/>
                          <a:cs typeface="Arial"/>
                        </a:rPr>
                        <a:t>(Over)/ </a:t>
                      </a:r>
                      <a:endParaRPr lang="en-GB" sz="1100" b="1" spc="-25" dirty="0" smtClean="0">
                        <a:effectLst/>
                        <a:latin typeface="Arial"/>
                        <a:ea typeface="Times New Roman"/>
                        <a:cs typeface="Arial"/>
                      </a:endParaRPr>
                    </a:p>
                    <a:p>
                      <a:pPr marL="20955" marR="0" algn="just">
                        <a:lnSpc>
                          <a:spcPct val="150000"/>
                        </a:lnSpc>
                        <a:spcBef>
                          <a:spcPts val="0"/>
                        </a:spcBef>
                        <a:spcAft>
                          <a:spcPts val="0"/>
                        </a:spcAft>
                      </a:pPr>
                      <a:r>
                        <a:rPr lang="en-GB" sz="1100" b="1" spc="-25" dirty="0" smtClean="0">
                          <a:effectLst/>
                          <a:latin typeface="Arial"/>
                          <a:ea typeface="Times New Roman"/>
                          <a:cs typeface="Arial"/>
                        </a:rPr>
                        <a:t>Under </a:t>
                      </a:r>
                      <a:r>
                        <a:rPr lang="en-GB" sz="1100" b="1" spc="-25" dirty="0">
                          <a:effectLst/>
                          <a:latin typeface="Arial"/>
                          <a:ea typeface="Times New Roman"/>
                          <a:cs typeface="Arial"/>
                        </a:rPr>
                        <a:t>Expenditure </a:t>
                      </a:r>
                      <a:endParaRPr lang="en-US" sz="1100" b="1" spc="-25" dirty="0">
                        <a:effectLst/>
                        <a:latin typeface="Arial"/>
                        <a:ea typeface="Times New Roman"/>
                        <a:cs typeface="Times New Roman"/>
                      </a:endParaRPr>
                    </a:p>
                  </a:txBody>
                  <a:tcPr marL="68580" marR="68580" marT="0" marB="0"/>
                </a:tc>
                <a:tc>
                  <a:txBody>
                    <a:bodyPr/>
                    <a:lstStyle/>
                    <a:p>
                      <a:pPr marL="20955" marR="0" algn="just" defTabSz="457200" rtl="0" eaLnBrk="1" latinLnBrk="0" hangingPunct="1">
                        <a:lnSpc>
                          <a:spcPct val="150000"/>
                        </a:lnSpc>
                        <a:spcBef>
                          <a:spcPts val="0"/>
                        </a:spcBef>
                        <a:spcAft>
                          <a:spcPts val="0"/>
                        </a:spcAft>
                      </a:pPr>
                      <a:r>
                        <a:rPr lang="en-US" sz="1100" b="1" kern="1200" spc="-25" dirty="0" smtClean="0">
                          <a:solidFill>
                            <a:schemeClr val="tx1"/>
                          </a:solidFill>
                          <a:effectLst/>
                          <a:latin typeface="Arial"/>
                          <a:ea typeface="Times New Roman"/>
                          <a:cs typeface="Arial"/>
                        </a:rPr>
                        <a:t>Expenditure </a:t>
                      </a:r>
                    </a:p>
                    <a:p>
                      <a:pPr marL="20955" marR="0" algn="just" defTabSz="457200" rtl="0" eaLnBrk="1" latinLnBrk="0" hangingPunct="1">
                        <a:lnSpc>
                          <a:spcPct val="150000"/>
                        </a:lnSpc>
                        <a:spcBef>
                          <a:spcPts val="0"/>
                        </a:spcBef>
                        <a:spcAft>
                          <a:spcPts val="0"/>
                        </a:spcAft>
                      </a:pPr>
                      <a:r>
                        <a:rPr lang="en-US" sz="1100" b="1" kern="1200" spc="-25" dirty="0" smtClean="0">
                          <a:solidFill>
                            <a:schemeClr val="tx1"/>
                          </a:solidFill>
                          <a:effectLst/>
                          <a:latin typeface="Arial"/>
                          <a:ea typeface="Times New Roman"/>
                          <a:cs typeface="Arial"/>
                        </a:rPr>
                        <a:t>As % Of Final Appropriation</a:t>
                      </a:r>
                      <a:endParaRPr lang="en-US" sz="1100" b="1" kern="1200" spc="-25" dirty="0">
                        <a:solidFill>
                          <a:schemeClr val="tx1"/>
                        </a:solidFill>
                        <a:effectLst/>
                        <a:latin typeface="Arial"/>
                        <a:ea typeface="Times New Roman"/>
                        <a:cs typeface="Arial"/>
                      </a:endParaRPr>
                    </a:p>
                  </a:txBody>
                  <a:tcPr marL="68580" marR="68580" marT="0" marB="0"/>
                </a:tc>
                <a:tc>
                  <a:txBody>
                    <a:bodyPr/>
                    <a:lstStyle/>
                    <a:p>
                      <a:pPr marL="20955" marR="0" algn="just">
                        <a:lnSpc>
                          <a:spcPct val="150000"/>
                        </a:lnSpc>
                        <a:spcBef>
                          <a:spcPts val="0"/>
                        </a:spcBef>
                        <a:spcAft>
                          <a:spcPts val="0"/>
                        </a:spcAft>
                      </a:pPr>
                      <a:r>
                        <a:rPr lang="en-GB" sz="1100" b="1" spc="-25" dirty="0">
                          <a:effectLst/>
                          <a:latin typeface="Arial"/>
                          <a:ea typeface="Times New Roman"/>
                          <a:cs typeface="Arial"/>
                        </a:rPr>
                        <a:t>Final</a:t>
                      </a:r>
                      <a:br>
                        <a:rPr lang="en-GB" sz="1100" b="1" spc="-25" dirty="0">
                          <a:effectLst/>
                          <a:latin typeface="Arial"/>
                          <a:ea typeface="Times New Roman"/>
                          <a:cs typeface="Arial"/>
                        </a:rPr>
                      </a:br>
                      <a:r>
                        <a:rPr lang="en-GB" sz="1100" b="1" spc="-25" dirty="0">
                          <a:effectLst/>
                          <a:latin typeface="Arial"/>
                          <a:ea typeface="Times New Roman"/>
                          <a:cs typeface="Arial"/>
                        </a:rPr>
                        <a:t>Appropriation</a:t>
                      </a:r>
                      <a:endParaRPr lang="en-US" sz="1100" b="1" spc="-25" dirty="0">
                        <a:effectLst/>
                        <a:latin typeface="Arial"/>
                        <a:ea typeface="Times New Roman"/>
                        <a:cs typeface="Times New Roman"/>
                      </a:endParaRPr>
                    </a:p>
                  </a:txBody>
                  <a:tcPr marL="68580" marR="68580" marT="0" marB="0"/>
                </a:tc>
                <a:tc>
                  <a:txBody>
                    <a:bodyPr/>
                    <a:lstStyle/>
                    <a:p>
                      <a:pPr marL="20955" marR="0" algn="just">
                        <a:lnSpc>
                          <a:spcPct val="150000"/>
                        </a:lnSpc>
                        <a:spcBef>
                          <a:spcPts val="0"/>
                        </a:spcBef>
                        <a:spcAft>
                          <a:spcPts val="0"/>
                        </a:spcAft>
                      </a:pPr>
                      <a:r>
                        <a:rPr lang="en-GB" sz="1100" b="1" spc="-25" dirty="0">
                          <a:effectLst/>
                          <a:latin typeface="Arial"/>
                          <a:ea typeface="Times New Roman"/>
                          <a:cs typeface="Arial"/>
                        </a:rPr>
                        <a:t>Actual </a:t>
                      </a:r>
                      <a:endParaRPr lang="en-US" sz="1100" b="1" spc="-25" dirty="0">
                        <a:effectLst/>
                        <a:latin typeface="Arial"/>
                        <a:ea typeface="Times New Roman"/>
                        <a:cs typeface="Times New Roman"/>
                      </a:endParaRPr>
                    </a:p>
                    <a:p>
                      <a:pPr marL="20955" marR="0" algn="just">
                        <a:lnSpc>
                          <a:spcPct val="150000"/>
                        </a:lnSpc>
                        <a:spcBef>
                          <a:spcPts val="0"/>
                        </a:spcBef>
                        <a:spcAft>
                          <a:spcPts val="0"/>
                        </a:spcAft>
                      </a:pPr>
                      <a:r>
                        <a:rPr lang="en-GB" sz="1100" b="1" spc="-25" dirty="0">
                          <a:effectLst/>
                          <a:latin typeface="Arial"/>
                          <a:ea typeface="Times New Roman"/>
                          <a:cs typeface="Arial"/>
                        </a:rPr>
                        <a:t>Expenditure</a:t>
                      </a:r>
                      <a:endParaRPr lang="en-US" sz="1100" b="1" spc="-25" dirty="0">
                        <a:effectLst/>
                        <a:latin typeface="Arial"/>
                        <a:ea typeface="Times New Roman"/>
                        <a:cs typeface="Times New Roman"/>
                      </a:endParaRPr>
                    </a:p>
                  </a:txBody>
                  <a:tcPr marL="68580" marR="68580" marT="0" marB="0"/>
                </a:tc>
                <a:tc>
                  <a:txBody>
                    <a:bodyPr/>
                    <a:lstStyle/>
                    <a:p>
                      <a:pPr marL="20955" marR="0" algn="just">
                        <a:lnSpc>
                          <a:spcPct val="150000"/>
                        </a:lnSpc>
                        <a:spcBef>
                          <a:spcPts val="0"/>
                        </a:spcBef>
                        <a:spcAft>
                          <a:spcPts val="0"/>
                        </a:spcAft>
                      </a:pPr>
                      <a:r>
                        <a:rPr lang="en-GB" sz="1100" b="1" spc="-25" dirty="0">
                          <a:effectLst/>
                          <a:latin typeface="Arial"/>
                          <a:ea typeface="Times New Roman"/>
                          <a:cs typeface="Arial"/>
                        </a:rPr>
                        <a:t>(</a:t>
                      </a:r>
                      <a:r>
                        <a:rPr lang="en-GB" sz="1100" b="1" spc="-25">
                          <a:effectLst/>
                          <a:latin typeface="Arial"/>
                          <a:ea typeface="Times New Roman"/>
                          <a:cs typeface="Arial"/>
                        </a:rPr>
                        <a:t>Over</a:t>
                      </a:r>
                      <a:r>
                        <a:rPr lang="en-GB" sz="1100" b="1" spc="-25" smtClean="0">
                          <a:effectLst/>
                          <a:latin typeface="Arial"/>
                          <a:ea typeface="Times New Roman"/>
                          <a:cs typeface="Arial"/>
                        </a:rPr>
                        <a:t>)/ Under </a:t>
                      </a:r>
                      <a:r>
                        <a:rPr lang="en-GB" sz="1100" b="1" spc="-25" dirty="0">
                          <a:effectLst/>
                          <a:latin typeface="Arial"/>
                          <a:ea typeface="Times New Roman"/>
                          <a:cs typeface="Arial"/>
                        </a:rPr>
                        <a:t>Expenditure </a:t>
                      </a:r>
                      <a:endParaRPr lang="en-US" sz="1100" b="1" spc="-25" dirty="0">
                        <a:effectLst/>
                        <a:latin typeface="Arial"/>
                        <a:ea typeface="Times New Roman"/>
                        <a:cs typeface="Times New Roman"/>
                      </a:endParaRPr>
                    </a:p>
                  </a:txBody>
                  <a:tcPr marL="68580" marR="68580" marT="0" marB="0"/>
                </a:tc>
                <a:tc>
                  <a:txBody>
                    <a:bodyPr/>
                    <a:lstStyle/>
                    <a:p>
                      <a:pPr marL="20955" marR="0" algn="just" defTabSz="457200" rtl="0" eaLnBrk="1" latinLnBrk="0" hangingPunct="1">
                        <a:lnSpc>
                          <a:spcPct val="150000"/>
                        </a:lnSpc>
                        <a:spcBef>
                          <a:spcPts val="0"/>
                        </a:spcBef>
                        <a:spcAft>
                          <a:spcPts val="0"/>
                        </a:spcAft>
                      </a:pPr>
                      <a:r>
                        <a:rPr lang="en-US" sz="1100" b="1" kern="1200" spc="-25" dirty="0" smtClean="0">
                          <a:solidFill>
                            <a:schemeClr val="tx1"/>
                          </a:solidFill>
                          <a:effectLst/>
                          <a:latin typeface="Arial"/>
                          <a:ea typeface="Times New Roman"/>
                          <a:cs typeface="Arial"/>
                        </a:rPr>
                        <a:t>Expenditure </a:t>
                      </a:r>
                    </a:p>
                    <a:p>
                      <a:pPr marL="20955" marR="0" algn="just" defTabSz="457200" rtl="0" eaLnBrk="1" latinLnBrk="0" hangingPunct="1">
                        <a:lnSpc>
                          <a:spcPct val="150000"/>
                        </a:lnSpc>
                        <a:spcBef>
                          <a:spcPts val="0"/>
                        </a:spcBef>
                        <a:spcAft>
                          <a:spcPts val="0"/>
                        </a:spcAft>
                      </a:pPr>
                      <a:r>
                        <a:rPr lang="en-US" sz="1100" b="1" kern="1200" spc="-25" dirty="0" smtClean="0">
                          <a:solidFill>
                            <a:schemeClr val="tx1"/>
                          </a:solidFill>
                          <a:effectLst/>
                          <a:latin typeface="Arial"/>
                          <a:ea typeface="Times New Roman"/>
                          <a:cs typeface="Arial"/>
                        </a:rPr>
                        <a:t>As % Of Final Appropriation</a:t>
                      </a:r>
                      <a:endParaRPr lang="en-US" sz="1100" b="1" kern="1200" spc="-25" dirty="0">
                        <a:solidFill>
                          <a:schemeClr val="tx1"/>
                        </a:solidFill>
                        <a:effectLst/>
                        <a:latin typeface="Arial"/>
                        <a:ea typeface="Times New Roman"/>
                        <a:cs typeface="Arial"/>
                      </a:endParaRPr>
                    </a:p>
                  </a:txBody>
                  <a:tcPr marL="68580" marR="68580" marT="0" marB="0"/>
                </a:tc>
              </a:tr>
              <a:tr h="386132">
                <a:tc>
                  <a:txBody>
                    <a:bodyPr/>
                    <a:lstStyle/>
                    <a:p>
                      <a:endParaRPr lang="en-US" sz="1100" dirty="0"/>
                    </a:p>
                  </a:txBody>
                  <a:tcPr/>
                </a:tc>
                <a:tc>
                  <a:txBody>
                    <a:bodyPr/>
                    <a:lstStyle/>
                    <a:p>
                      <a:pPr marL="0" marR="0" indent="20955" algn="just">
                        <a:lnSpc>
                          <a:spcPct val="150000"/>
                        </a:lnSpc>
                        <a:spcBef>
                          <a:spcPts val="0"/>
                        </a:spcBef>
                        <a:spcAft>
                          <a:spcPts val="0"/>
                        </a:spcAft>
                      </a:pPr>
                      <a:r>
                        <a:rPr lang="en-GB" sz="1100" b="1" spc="-25">
                          <a:effectLst/>
                          <a:latin typeface="Arial"/>
                          <a:ea typeface="Times New Roman"/>
                          <a:cs typeface="Arial"/>
                        </a:rPr>
                        <a:t>R’000</a:t>
                      </a:r>
                      <a:endParaRPr lang="en-US" sz="1100" b="1" spc="-25">
                        <a:effectLst/>
                        <a:latin typeface="Arial"/>
                        <a:ea typeface="Times New Roman"/>
                        <a:cs typeface="Times New Roman"/>
                      </a:endParaRPr>
                    </a:p>
                  </a:txBody>
                  <a:tcPr marL="68580" marR="68580" marT="0" marB="0"/>
                </a:tc>
                <a:tc>
                  <a:txBody>
                    <a:bodyPr/>
                    <a:lstStyle/>
                    <a:p>
                      <a:pPr marL="0" marR="0" indent="20955" algn="just">
                        <a:lnSpc>
                          <a:spcPct val="150000"/>
                        </a:lnSpc>
                        <a:spcBef>
                          <a:spcPts val="0"/>
                        </a:spcBef>
                        <a:spcAft>
                          <a:spcPts val="0"/>
                        </a:spcAft>
                      </a:pPr>
                      <a:r>
                        <a:rPr lang="en-GB" sz="1100" b="1" spc="-25">
                          <a:effectLst/>
                          <a:latin typeface="Arial"/>
                          <a:ea typeface="Times New Roman"/>
                          <a:cs typeface="Arial"/>
                        </a:rPr>
                        <a:t>R’000</a:t>
                      </a:r>
                      <a:endParaRPr lang="en-US" sz="1100" b="1" spc="-25">
                        <a:effectLst/>
                        <a:latin typeface="Arial"/>
                        <a:ea typeface="Times New Roman"/>
                        <a:cs typeface="Times New Roman"/>
                      </a:endParaRPr>
                    </a:p>
                  </a:txBody>
                  <a:tcPr marL="68580" marR="68580" marT="0" marB="0"/>
                </a:tc>
                <a:tc>
                  <a:txBody>
                    <a:bodyPr/>
                    <a:lstStyle/>
                    <a:p>
                      <a:pPr marL="0" marR="0" indent="20955" algn="just">
                        <a:lnSpc>
                          <a:spcPct val="150000"/>
                        </a:lnSpc>
                        <a:spcBef>
                          <a:spcPts val="0"/>
                        </a:spcBef>
                        <a:spcAft>
                          <a:spcPts val="0"/>
                        </a:spcAft>
                      </a:pPr>
                      <a:r>
                        <a:rPr lang="en-GB" sz="1100" b="1" spc="-25" dirty="0">
                          <a:effectLst/>
                          <a:latin typeface="Arial"/>
                          <a:ea typeface="Times New Roman"/>
                          <a:cs typeface="Arial"/>
                        </a:rPr>
                        <a:t>R’000</a:t>
                      </a:r>
                      <a:endParaRPr lang="en-US" sz="1100" b="1" spc="-25" dirty="0">
                        <a:effectLst/>
                        <a:latin typeface="Arial"/>
                        <a:ea typeface="Times New Roman"/>
                        <a:cs typeface="Times New Roman"/>
                      </a:endParaRPr>
                    </a:p>
                  </a:txBody>
                  <a:tcPr marL="68580" marR="68580" marT="0" marB="0"/>
                </a:tc>
                <a:tc>
                  <a:txBody>
                    <a:bodyPr/>
                    <a:lstStyle/>
                    <a:p>
                      <a:pPr marL="0" marR="0" indent="20955" algn="just">
                        <a:lnSpc>
                          <a:spcPct val="150000"/>
                        </a:lnSpc>
                        <a:spcBef>
                          <a:spcPts val="0"/>
                        </a:spcBef>
                        <a:spcAft>
                          <a:spcPts val="0"/>
                        </a:spcAft>
                      </a:pPr>
                      <a:r>
                        <a:rPr lang="en-US" sz="1100" b="1" kern="1200" spc="-25" noProof="0" dirty="0" smtClean="0">
                          <a:solidFill>
                            <a:schemeClr val="tx1"/>
                          </a:solidFill>
                          <a:effectLst/>
                          <a:latin typeface="Arial"/>
                          <a:ea typeface="Times New Roman"/>
                          <a:cs typeface="Arial"/>
                        </a:rPr>
                        <a:t>%        </a:t>
                      </a:r>
                      <a:r>
                        <a:rPr kumimoji="0" lang="en-US" sz="1100" b="1" i="0" u="none" strike="noStrike" kern="1200" cap="none" spc="-25" normalizeH="0" baseline="0" noProof="0" dirty="0" smtClean="0">
                          <a:ln>
                            <a:noFill/>
                          </a:ln>
                          <a:solidFill>
                            <a:prstClr val="black"/>
                          </a:solidFill>
                          <a:effectLst/>
                          <a:uLnTx/>
                          <a:uFillTx/>
                          <a:latin typeface="Arial"/>
                          <a:ea typeface="Times New Roman"/>
                          <a:cs typeface="Times New Roman"/>
                        </a:rPr>
                        <a:t>                  </a:t>
                      </a:r>
                      <a:endParaRPr lang="en-US" sz="1100" b="1" spc="-25" dirty="0">
                        <a:effectLst/>
                        <a:latin typeface="Arial"/>
                        <a:ea typeface="Times New Roman"/>
                        <a:cs typeface="Times New Roman"/>
                      </a:endParaRPr>
                    </a:p>
                  </a:txBody>
                  <a:tcPr marL="68580" marR="68580" marT="0" marB="0"/>
                </a:tc>
                <a:tc>
                  <a:txBody>
                    <a:bodyPr/>
                    <a:lstStyle/>
                    <a:p>
                      <a:pPr marL="0" marR="0" indent="20955" algn="just">
                        <a:lnSpc>
                          <a:spcPct val="150000"/>
                        </a:lnSpc>
                        <a:spcBef>
                          <a:spcPts val="0"/>
                        </a:spcBef>
                        <a:spcAft>
                          <a:spcPts val="0"/>
                        </a:spcAft>
                      </a:pPr>
                      <a:r>
                        <a:rPr lang="en-GB" sz="1100" b="1" spc="-25" dirty="0">
                          <a:effectLst/>
                          <a:latin typeface="Arial"/>
                          <a:ea typeface="Times New Roman"/>
                          <a:cs typeface="Arial"/>
                        </a:rPr>
                        <a:t>R’000</a:t>
                      </a:r>
                      <a:endParaRPr lang="en-US" sz="1100" b="1" spc="-25" dirty="0">
                        <a:effectLst/>
                        <a:latin typeface="Arial"/>
                        <a:ea typeface="Times New Roman"/>
                        <a:cs typeface="Times New Roman"/>
                      </a:endParaRPr>
                    </a:p>
                  </a:txBody>
                  <a:tcPr marL="68580" marR="68580" marT="0" marB="0"/>
                </a:tc>
                <a:tc>
                  <a:txBody>
                    <a:bodyPr/>
                    <a:lstStyle/>
                    <a:p>
                      <a:pPr marL="0" marR="0" indent="20955" algn="just">
                        <a:lnSpc>
                          <a:spcPct val="150000"/>
                        </a:lnSpc>
                        <a:spcBef>
                          <a:spcPts val="0"/>
                        </a:spcBef>
                        <a:spcAft>
                          <a:spcPts val="0"/>
                        </a:spcAft>
                      </a:pPr>
                      <a:r>
                        <a:rPr lang="en-GB" sz="1100" b="1" spc="-25" dirty="0">
                          <a:effectLst/>
                          <a:latin typeface="Arial"/>
                          <a:ea typeface="Times New Roman"/>
                          <a:cs typeface="Arial"/>
                        </a:rPr>
                        <a:t>R’000</a:t>
                      </a:r>
                      <a:endParaRPr lang="en-US" sz="1100" b="1" spc="-25" dirty="0">
                        <a:effectLst/>
                        <a:latin typeface="Arial"/>
                        <a:ea typeface="Times New Roman"/>
                        <a:cs typeface="Times New Roman"/>
                      </a:endParaRPr>
                    </a:p>
                  </a:txBody>
                  <a:tcPr marL="68580" marR="68580" marT="0" marB="0"/>
                </a:tc>
                <a:tc>
                  <a:txBody>
                    <a:bodyPr/>
                    <a:lstStyle/>
                    <a:p>
                      <a:pPr marL="0" marR="0" indent="20955" algn="just">
                        <a:lnSpc>
                          <a:spcPct val="150000"/>
                        </a:lnSpc>
                        <a:spcBef>
                          <a:spcPts val="0"/>
                        </a:spcBef>
                        <a:spcAft>
                          <a:spcPts val="0"/>
                        </a:spcAft>
                      </a:pPr>
                      <a:r>
                        <a:rPr lang="en-GB" sz="1100" b="1" spc="-25" dirty="0">
                          <a:effectLst/>
                          <a:latin typeface="Arial"/>
                          <a:ea typeface="Times New Roman"/>
                          <a:cs typeface="Arial"/>
                        </a:rPr>
                        <a:t>R’000</a:t>
                      </a:r>
                      <a:endParaRPr lang="en-US" sz="1100" b="1" spc="-25" dirty="0">
                        <a:effectLst/>
                        <a:latin typeface="Arial"/>
                        <a:ea typeface="Times New Roman"/>
                        <a:cs typeface="Times New Roman"/>
                      </a:endParaRPr>
                    </a:p>
                  </a:txBody>
                  <a:tcPr marL="68580" marR="68580" marT="0" marB="0"/>
                </a:tc>
                <a:tc>
                  <a:txBody>
                    <a:bodyPr/>
                    <a:lstStyle/>
                    <a:p>
                      <a:pPr marL="0" marR="0" indent="20955" algn="just">
                        <a:lnSpc>
                          <a:spcPct val="150000"/>
                        </a:lnSpc>
                        <a:spcBef>
                          <a:spcPts val="0"/>
                        </a:spcBef>
                        <a:spcAft>
                          <a:spcPts val="0"/>
                        </a:spcAft>
                      </a:pPr>
                      <a:r>
                        <a:rPr lang="en-US" sz="1100" b="1" kern="1200" spc="-25" noProof="0" dirty="0" smtClean="0">
                          <a:solidFill>
                            <a:schemeClr val="tx1"/>
                          </a:solidFill>
                          <a:effectLst/>
                          <a:latin typeface="Arial"/>
                          <a:ea typeface="Times New Roman"/>
                          <a:cs typeface="Arial"/>
                        </a:rPr>
                        <a:t>%        </a:t>
                      </a:r>
                      <a:r>
                        <a:rPr kumimoji="0" lang="en-US" sz="1100" b="1" i="0" u="none" strike="noStrike" kern="1200" cap="none" spc="-25" normalizeH="0" baseline="0" noProof="0" dirty="0" smtClean="0">
                          <a:ln>
                            <a:noFill/>
                          </a:ln>
                          <a:solidFill>
                            <a:prstClr val="black"/>
                          </a:solidFill>
                          <a:effectLst/>
                          <a:uLnTx/>
                          <a:uFillTx/>
                          <a:latin typeface="Arial"/>
                          <a:ea typeface="Times New Roman"/>
                          <a:cs typeface="Times New Roman"/>
                        </a:rPr>
                        <a:t>                  </a:t>
                      </a:r>
                      <a:endParaRPr lang="en-US" sz="1100" b="1" spc="-25" dirty="0">
                        <a:effectLst/>
                        <a:latin typeface="Arial"/>
                        <a:ea typeface="Times New Roman"/>
                        <a:cs typeface="Times New Roman"/>
                      </a:endParaRPr>
                    </a:p>
                  </a:txBody>
                  <a:tcPr marL="68580" marR="68580" marT="0" marB="0"/>
                </a:tc>
              </a:tr>
              <a:tr h="791409">
                <a:tc>
                  <a:txBody>
                    <a:bodyPr/>
                    <a:lstStyle/>
                    <a:p>
                      <a:pPr>
                        <a:lnSpc>
                          <a:spcPct val="150000"/>
                        </a:lnSpc>
                      </a:pPr>
                      <a:r>
                        <a:rPr lang="en-ZA" sz="1100" b="1" dirty="0" smtClean="0">
                          <a:latin typeface="Arial" panose="020B0604020202020204" pitchFamily="34" charset="0"/>
                          <a:cs typeface="Arial" panose="020B0604020202020204" pitchFamily="34" charset="0"/>
                        </a:rPr>
                        <a:t>Compensation of Employees</a:t>
                      </a:r>
                      <a:endParaRPr lang="en-GB" sz="1100" b="1" dirty="0">
                        <a:latin typeface="Arial" panose="020B0604020202020204" pitchFamily="34"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109 051</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108463</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588</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99.5%</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97 485</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100 638</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r>
                        <a:rPr lang="en-US" sz="1100" dirty="0" smtClean="0">
                          <a:latin typeface="Arial" panose="020B0604020202020204" pitchFamily="34" charset="0"/>
                          <a:cs typeface="Arial" panose="020B0604020202020204" pitchFamily="34" charset="0"/>
                        </a:rPr>
                        <a:t>(3 153)</a:t>
                      </a:r>
                      <a:endParaRPr lang="en-US" sz="1100" dirty="0">
                        <a:latin typeface="Arial" panose="020B0604020202020204" pitchFamily="34" charset="0"/>
                        <a:cs typeface="Arial" panose="020B0604020202020204" pitchFamily="34" charset="0"/>
                      </a:endParaRPr>
                    </a:p>
                  </a:txBody>
                  <a:tcPr anchor="ctr"/>
                </a:tc>
                <a:tc>
                  <a:txBody>
                    <a:bodyPr/>
                    <a:lstStyle/>
                    <a:p>
                      <a:r>
                        <a:rPr lang="en-US" sz="1100" dirty="0" smtClean="0">
                          <a:latin typeface="Arial" panose="020B0604020202020204" pitchFamily="34" charset="0"/>
                          <a:cs typeface="Arial" panose="020B0604020202020204" pitchFamily="34" charset="0"/>
                        </a:rPr>
                        <a:t>103,2%</a:t>
                      </a:r>
                      <a:endParaRPr lang="en-US" sz="1100" dirty="0">
                        <a:latin typeface="Arial" panose="020B0604020202020204" pitchFamily="34" charset="0"/>
                        <a:cs typeface="Arial" panose="020B0604020202020204" pitchFamily="34" charset="0"/>
                      </a:endParaRPr>
                    </a:p>
                  </a:txBody>
                  <a:tcPr anchor="ctr"/>
                </a:tc>
              </a:tr>
              <a:tr h="786522">
                <a:tc>
                  <a:txBody>
                    <a:bodyPr/>
                    <a:lstStyle/>
                    <a:p>
                      <a:pPr>
                        <a:lnSpc>
                          <a:spcPct val="150000"/>
                        </a:lnSpc>
                      </a:pPr>
                      <a:r>
                        <a:rPr lang="en-ZA" sz="1100" b="1" dirty="0" smtClean="0">
                          <a:latin typeface="Arial" panose="020B0604020202020204" pitchFamily="34" charset="0"/>
                          <a:cs typeface="Arial" panose="020B0604020202020204" pitchFamily="34" charset="0"/>
                        </a:rPr>
                        <a:t>Goods and Services</a:t>
                      </a:r>
                      <a:endParaRPr lang="en-GB" sz="1100" b="1" dirty="0">
                        <a:latin typeface="Arial" panose="020B0604020202020204" pitchFamily="34"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246 628</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218 485</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28 143</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88.6%</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255</a:t>
                      </a:r>
                      <a:r>
                        <a:rPr lang="en-US" sz="1100" baseline="0" dirty="0" smtClean="0">
                          <a:effectLst/>
                          <a:latin typeface="Arial" panose="020B0604020202020204" pitchFamily="34" charset="0"/>
                          <a:ea typeface="Times New Roman" panose="02020603050405020304" pitchFamily="18" charset="0"/>
                          <a:cs typeface="Arial" panose="020B0604020202020204" pitchFamily="34" charset="0"/>
                        </a:rPr>
                        <a:t> 627</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179 608</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r>
                        <a:rPr lang="en-US" sz="1100" dirty="0" smtClean="0">
                          <a:latin typeface="Arial" panose="020B0604020202020204" pitchFamily="34" charset="0"/>
                          <a:cs typeface="Arial" panose="020B0604020202020204" pitchFamily="34" charset="0"/>
                        </a:rPr>
                        <a:t>70 019</a:t>
                      </a:r>
                      <a:endParaRPr lang="en-US" sz="1100" dirty="0">
                        <a:latin typeface="Arial" panose="020B0604020202020204" pitchFamily="34" charset="0"/>
                        <a:cs typeface="Arial" panose="020B0604020202020204" pitchFamily="34" charset="0"/>
                      </a:endParaRPr>
                    </a:p>
                  </a:txBody>
                  <a:tcPr anchor="ctr"/>
                </a:tc>
                <a:tc>
                  <a:txBody>
                    <a:bodyPr/>
                    <a:lstStyle/>
                    <a:p>
                      <a:r>
                        <a:rPr lang="en-US" sz="1100" dirty="0" smtClean="0">
                          <a:latin typeface="Arial" panose="020B0604020202020204" pitchFamily="34" charset="0"/>
                          <a:cs typeface="Arial" panose="020B0604020202020204" pitchFamily="34" charset="0"/>
                        </a:rPr>
                        <a:t>70,3%</a:t>
                      </a:r>
                      <a:endParaRPr lang="en-US" sz="1100" dirty="0">
                        <a:latin typeface="Arial" panose="020B0604020202020204" pitchFamily="34" charset="0"/>
                        <a:cs typeface="Arial" panose="020B0604020202020204" pitchFamily="34" charset="0"/>
                      </a:endParaRPr>
                    </a:p>
                  </a:txBody>
                  <a:tcPr anchor="ctr"/>
                </a:tc>
              </a:tr>
              <a:tr h="807220">
                <a:tc>
                  <a:txBody>
                    <a:bodyPr/>
                    <a:lstStyle/>
                    <a:p>
                      <a:pPr>
                        <a:lnSpc>
                          <a:spcPct val="150000"/>
                        </a:lnSpc>
                      </a:pPr>
                      <a:r>
                        <a:rPr lang="en-ZA" sz="1100" b="1" dirty="0" smtClean="0">
                          <a:latin typeface="Arial" panose="020B0604020202020204" pitchFamily="34" charset="0"/>
                          <a:cs typeface="Arial" panose="020B0604020202020204" pitchFamily="34" charset="0"/>
                        </a:rPr>
                        <a:t>Transfers and Subsidies</a:t>
                      </a:r>
                      <a:endParaRPr lang="en-GB" sz="1100" b="1" dirty="0">
                        <a:latin typeface="Arial" panose="020B0604020202020204" pitchFamily="34"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229</a:t>
                      </a:r>
                      <a:r>
                        <a:rPr lang="en-US" sz="1100" baseline="0" dirty="0" smtClean="0">
                          <a:effectLst/>
                          <a:latin typeface="Arial" panose="020B0604020202020204" pitchFamily="34" charset="0"/>
                          <a:ea typeface="Times New Roman" panose="02020603050405020304" pitchFamily="18" charset="0"/>
                          <a:cs typeface="Arial" panose="020B0604020202020204" pitchFamily="34" charset="0"/>
                        </a:rPr>
                        <a:t> 915</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166 135</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63 780</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72.3%</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218 483</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57 570</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r>
                        <a:rPr lang="en-US" sz="1100" dirty="0" smtClean="0">
                          <a:latin typeface="Arial" panose="020B0604020202020204" pitchFamily="34" charset="0"/>
                          <a:cs typeface="Arial" panose="020B0604020202020204" pitchFamily="34" charset="0"/>
                        </a:rPr>
                        <a:t>160 913</a:t>
                      </a:r>
                      <a:endParaRPr lang="en-US" sz="1100" dirty="0">
                        <a:latin typeface="Arial" panose="020B0604020202020204" pitchFamily="34" charset="0"/>
                        <a:cs typeface="Arial" panose="020B0604020202020204" pitchFamily="34" charset="0"/>
                      </a:endParaRPr>
                    </a:p>
                  </a:txBody>
                  <a:tcPr anchor="ctr"/>
                </a:tc>
                <a:tc>
                  <a:txBody>
                    <a:bodyPr/>
                    <a:lstStyle/>
                    <a:p>
                      <a:r>
                        <a:rPr lang="en-US" sz="1100" dirty="0" smtClean="0">
                          <a:latin typeface="Arial" panose="020B0604020202020204" pitchFamily="34" charset="0"/>
                          <a:cs typeface="Arial" panose="020B0604020202020204" pitchFamily="34" charset="0"/>
                        </a:rPr>
                        <a:t>26,3%</a:t>
                      </a:r>
                      <a:endParaRPr lang="en-US" sz="1100" dirty="0">
                        <a:latin typeface="Arial" panose="020B0604020202020204" pitchFamily="34" charset="0"/>
                        <a:cs typeface="Arial" panose="020B0604020202020204" pitchFamily="34" charset="0"/>
                      </a:endParaRPr>
                    </a:p>
                  </a:txBody>
                  <a:tcPr anchor="ctr"/>
                </a:tc>
              </a:tr>
              <a:tr h="869314">
                <a:tc>
                  <a:txBody>
                    <a:bodyPr/>
                    <a:lstStyle/>
                    <a:p>
                      <a:pPr>
                        <a:lnSpc>
                          <a:spcPct val="150000"/>
                        </a:lnSpc>
                      </a:pPr>
                      <a:r>
                        <a:rPr lang="en-ZA" sz="1100" b="1" dirty="0" smtClean="0">
                          <a:latin typeface="Arial" panose="020B0604020202020204" pitchFamily="34" charset="0"/>
                          <a:cs typeface="Arial" panose="020B0604020202020204" pitchFamily="34" charset="0"/>
                        </a:rPr>
                        <a:t>Payment of Capital Assets</a:t>
                      </a:r>
                      <a:endParaRPr lang="en-GB" sz="1100" b="1" dirty="0">
                        <a:latin typeface="Arial" panose="020B0604020202020204" pitchFamily="34"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12 013</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11 538</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475</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96.0%</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10 606</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US" sz="1100" dirty="0" smtClean="0">
                          <a:effectLst/>
                          <a:latin typeface="Arial" panose="020B0604020202020204" pitchFamily="34" charset="0"/>
                          <a:ea typeface="Times New Roman" panose="02020603050405020304" pitchFamily="18" charset="0"/>
                          <a:cs typeface="Arial" panose="020B0604020202020204" pitchFamily="34" charset="0"/>
                        </a:rPr>
                        <a:t>10 131</a:t>
                      </a:r>
                      <a:endParaRPr lang="en-US"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a:r>
                        <a:rPr lang="en-US" sz="1100" dirty="0" smtClean="0">
                          <a:latin typeface="Arial" panose="020B0604020202020204" pitchFamily="34" charset="0"/>
                          <a:cs typeface="Arial" panose="020B0604020202020204" pitchFamily="34" charset="0"/>
                        </a:rPr>
                        <a:t>475</a:t>
                      </a:r>
                      <a:endParaRPr lang="en-US" sz="1100" dirty="0">
                        <a:latin typeface="Arial" panose="020B0604020202020204" pitchFamily="34" charset="0"/>
                        <a:cs typeface="Arial" panose="020B0604020202020204" pitchFamily="34" charset="0"/>
                      </a:endParaRPr>
                    </a:p>
                  </a:txBody>
                  <a:tcPr anchor="ctr"/>
                </a:tc>
                <a:tc>
                  <a:txBody>
                    <a:bodyPr/>
                    <a:lstStyle/>
                    <a:p>
                      <a:pPr algn="just"/>
                      <a:r>
                        <a:rPr lang="en-US" sz="1100" dirty="0" smtClean="0">
                          <a:latin typeface="Arial" panose="020B0604020202020204" pitchFamily="34" charset="0"/>
                          <a:cs typeface="Arial" panose="020B0604020202020204" pitchFamily="34" charset="0"/>
                        </a:rPr>
                        <a:t>95,5%</a:t>
                      </a:r>
                      <a:endParaRPr lang="en-US" sz="1100" dirty="0">
                        <a:latin typeface="Arial" panose="020B0604020202020204" pitchFamily="34" charset="0"/>
                        <a:cs typeface="Arial" panose="020B0604020202020204" pitchFamily="34" charset="0"/>
                      </a:endParaRPr>
                    </a:p>
                  </a:txBody>
                  <a:tcPr anchor="ctr"/>
                </a:tc>
              </a:tr>
              <a:tr h="386132">
                <a:tc>
                  <a:txBody>
                    <a:bodyPr/>
                    <a:lstStyle/>
                    <a:p>
                      <a:pPr>
                        <a:lnSpc>
                          <a:spcPct val="150000"/>
                        </a:lnSpc>
                      </a:pPr>
                      <a:r>
                        <a:rPr lang="en-US" sz="1100" b="1" dirty="0" smtClean="0">
                          <a:latin typeface="Arial" panose="020B0604020202020204" pitchFamily="34" charset="0"/>
                          <a:cs typeface="Arial" panose="020B0604020202020204" pitchFamily="34" charset="0"/>
                        </a:rPr>
                        <a:t>Total</a:t>
                      </a:r>
                      <a:r>
                        <a:rPr lang="en-US" sz="1100" b="1" baseline="0" dirty="0" smtClean="0">
                          <a:latin typeface="Arial" panose="020B0604020202020204" pitchFamily="34" charset="0"/>
                          <a:cs typeface="Arial" panose="020B0604020202020204" pitchFamily="34" charset="0"/>
                        </a:rPr>
                        <a:t> </a:t>
                      </a:r>
                      <a:endParaRPr lang="en-US" sz="1100" b="1" dirty="0">
                        <a:latin typeface="Arial" panose="020B0604020202020204" pitchFamily="34" charset="0"/>
                        <a:cs typeface="Arial" panose="020B0604020202020204" pitchFamily="34" charset="0"/>
                      </a:endParaRPr>
                    </a:p>
                  </a:txBody>
                  <a:tcPr/>
                </a:tc>
                <a:tc>
                  <a:txBody>
                    <a:bodyPr/>
                    <a:lstStyle/>
                    <a:p>
                      <a:pPr marL="0" marR="0" algn="ctr">
                        <a:lnSpc>
                          <a:spcPts val="1200"/>
                        </a:lnSpc>
                        <a:spcBef>
                          <a:spcPts val="0"/>
                        </a:spcBef>
                        <a:spcAft>
                          <a:spcPts val="0"/>
                        </a:spcAft>
                      </a:pPr>
                      <a:r>
                        <a:rPr lang="en-US" sz="1100" b="1" dirty="0" smtClean="0">
                          <a:effectLst/>
                          <a:latin typeface="Arial" panose="020B0604020202020204" pitchFamily="34" charset="0"/>
                          <a:ea typeface="Times New Roman" panose="02020603050405020304" pitchFamily="18" charset="0"/>
                          <a:cs typeface="Arial" panose="020B0604020202020204" pitchFamily="34" charset="0"/>
                        </a:rPr>
                        <a:t>597 607</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b="1" dirty="0" smtClean="0">
                          <a:effectLst/>
                          <a:latin typeface="Arial" panose="020B0604020202020204" pitchFamily="34" charset="0"/>
                          <a:ea typeface="Times New Roman" panose="02020603050405020304" pitchFamily="18" charset="0"/>
                          <a:cs typeface="Arial" panose="020B0604020202020204" pitchFamily="34" charset="0"/>
                        </a:rPr>
                        <a:t>504 621</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b="1" dirty="0" smtClean="0">
                          <a:effectLst/>
                          <a:latin typeface="Arial" panose="020B0604020202020204" pitchFamily="34" charset="0"/>
                          <a:ea typeface="Times New Roman" panose="02020603050405020304" pitchFamily="18" charset="0"/>
                          <a:cs typeface="Arial" panose="020B0604020202020204" pitchFamily="34" charset="0"/>
                        </a:rPr>
                        <a:t>92 986</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b="1" dirty="0" smtClean="0">
                          <a:effectLst/>
                          <a:latin typeface="Arial" panose="020B0604020202020204" pitchFamily="34" charset="0"/>
                          <a:ea typeface="Times New Roman" panose="02020603050405020304" pitchFamily="18" charset="0"/>
                          <a:cs typeface="Arial" panose="020B0604020202020204" pitchFamily="34" charset="0"/>
                        </a:rPr>
                        <a:t>84.4%</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b="1" dirty="0" smtClean="0">
                          <a:effectLst/>
                          <a:latin typeface="Arial" panose="020B0604020202020204" pitchFamily="34" charset="0"/>
                          <a:ea typeface="Times New Roman" panose="02020603050405020304" pitchFamily="18" charset="0"/>
                          <a:cs typeface="Arial" panose="020B0604020202020204" pitchFamily="34" charset="0"/>
                        </a:rPr>
                        <a:t>582</a:t>
                      </a:r>
                      <a:r>
                        <a:rPr lang="en-US" sz="1100" b="1" baseline="0" dirty="0" smtClean="0">
                          <a:effectLst/>
                          <a:latin typeface="Arial" panose="020B0604020202020204" pitchFamily="34" charset="0"/>
                          <a:ea typeface="Times New Roman" panose="02020603050405020304" pitchFamily="18" charset="0"/>
                          <a:cs typeface="Arial" panose="020B0604020202020204" pitchFamily="34" charset="0"/>
                        </a:rPr>
                        <a:t> 201</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200"/>
                        </a:lnSpc>
                        <a:spcBef>
                          <a:spcPts val="0"/>
                        </a:spcBef>
                        <a:spcAft>
                          <a:spcPts val="0"/>
                        </a:spcAft>
                      </a:pPr>
                      <a:r>
                        <a:rPr lang="en-US" sz="1100" b="1" dirty="0" smtClean="0">
                          <a:effectLst/>
                          <a:latin typeface="Arial" panose="020B0604020202020204" pitchFamily="34" charset="0"/>
                          <a:ea typeface="Times New Roman" panose="02020603050405020304" pitchFamily="18" charset="0"/>
                          <a:cs typeface="Arial" panose="020B0604020202020204" pitchFamily="34" charset="0"/>
                        </a:rPr>
                        <a:t>347 951</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r>
                        <a:rPr lang="en-US" sz="1100" b="1" dirty="0" smtClean="0">
                          <a:latin typeface="Arial" panose="020B0604020202020204" pitchFamily="34" charset="0"/>
                          <a:cs typeface="Arial" panose="020B0604020202020204" pitchFamily="34" charset="0"/>
                        </a:rPr>
                        <a:t>234 250</a:t>
                      </a:r>
                      <a:endParaRPr lang="en-US" sz="1100" b="1" dirty="0">
                        <a:latin typeface="Arial" panose="020B0604020202020204" pitchFamily="34" charset="0"/>
                        <a:cs typeface="Arial" panose="020B0604020202020204" pitchFamily="34" charset="0"/>
                      </a:endParaRPr>
                    </a:p>
                  </a:txBody>
                  <a:tcPr anchor="ctr"/>
                </a:tc>
                <a:tc>
                  <a:txBody>
                    <a:bodyPr/>
                    <a:lstStyle/>
                    <a:p>
                      <a:r>
                        <a:rPr lang="en-US" sz="1100" b="1" dirty="0" smtClean="0">
                          <a:latin typeface="Arial" panose="020B0604020202020204" pitchFamily="34" charset="0"/>
                          <a:cs typeface="Arial" panose="020B0604020202020204" pitchFamily="34" charset="0"/>
                        </a:rPr>
                        <a:t>59,8%</a:t>
                      </a:r>
                      <a:endParaRPr lang="en-US" sz="1100" b="1" dirty="0">
                        <a:latin typeface="Arial" panose="020B0604020202020204" pitchFamily="34" charset="0"/>
                        <a:cs typeface="Arial" panose="020B0604020202020204" pitchFamily="34" charset="0"/>
                      </a:endParaRPr>
                    </a:p>
                  </a:txBody>
                  <a:tcPr anchor="ctr"/>
                </a:tc>
              </a:tr>
            </a:tbl>
          </a:graphicData>
        </a:graphic>
      </p:graphicFrame>
      <p:sp>
        <p:nvSpPr>
          <p:cNvPr id="5" name="Slide Number Placeholder 4"/>
          <p:cNvSpPr>
            <a:spLocks noGrp="1"/>
          </p:cNvSpPr>
          <p:nvPr>
            <p:ph type="sldNum" sz="quarter" idx="12"/>
          </p:nvPr>
        </p:nvSpPr>
        <p:spPr>
          <a:xfrm>
            <a:off x="8450015" y="6317803"/>
            <a:ext cx="512638" cy="365125"/>
          </a:xfrm>
        </p:spPr>
        <p:txBody>
          <a:bodyPr/>
          <a:lstStyle/>
          <a:p>
            <a:fld id="{7CDEE3CD-9AE7-E148-8D38-A96A94875DA4}" type="slidenum">
              <a:rPr lang="en-US" sz="1100" smtClean="0">
                <a:solidFill>
                  <a:schemeClr val="tx1"/>
                </a:solidFill>
              </a:rPr>
              <a:t>6</a:t>
            </a:fld>
            <a:endParaRPr lang="en-US" sz="1100" dirty="0">
              <a:solidFill>
                <a:schemeClr val="tx1"/>
              </a:solidFill>
            </a:endParaRPr>
          </a:p>
        </p:txBody>
      </p:sp>
      <p:pic>
        <p:nvPicPr>
          <p:cNvPr id="10" name="Picture 9" descr="head.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63284" y="82528"/>
            <a:ext cx="2104573" cy="739702"/>
          </a:xfrm>
          <a:prstGeom prst="rect">
            <a:avLst/>
          </a:prstGeom>
        </p:spPr>
      </p:pic>
      <p:pic>
        <p:nvPicPr>
          <p:cNvPr id="6" name="Picture 5" descr="show bar.jpg"/>
          <p:cNvPicPr>
            <a:picLocks noChangeAspect="1"/>
          </p:cNvPicPr>
          <p:nvPr/>
        </p:nvPicPr>
        <p:blipFill rotWithShape="1">
          <a:blip r:embed="rId3">
            <a:extLst>
              <a:ext uri="{28A0092B-C50C-407E-A947-70E740481C1C}">
                <a14:useLocalDpi xmlns:a14="http://schemas.microsoft.com/office/drawing/2010/main" val="0"/>
              </a:ext>
            </a:extLst>
          </a:blip>
          <a:srcRect l="92218"/>
          <a:stretch/>
        </p:blipFill>
        <p:spPr>
          <a:xfrm>
            <a:off x="8244663" y="0"/>
            <a:ext cx="815056" cy="620200"/>
          </a:xfrm>
          <a:prstGeom prst="rect">
            <a:avLst/>
          </a:prstGeom>
        </p:spPr>
      </p:pic>
    </p:spTree>
    <p:extLst>
      <p:ext uri="{BB962C8B-B14F-4D97-AF65-F5344CB8AC3E}">
        <p14:creationId xmlns:p14="http://schemas.microsoft.com/office/powerpoint/2010/main" val="599262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957" y="330553"/>
            <a:ext cx="5724939" cy="801755"/>
          </a:xfrm>
        </p:spPr>
        <p:txBody>
          <a:bodyPr>
            <a:noAutofit/>
          </a:bodyPr>
          <a:lstStyle/>
          <a:p>
            <a:pPr marL="342900" indent="-342900" algn="ctr">
              <a:spcBef>
                <a:spcPct val="20000"/>
              </a:spcBef>
              <a:defRPr/>
            </a:pPr>
            <a:r>
              <a:rPr lang="en-ZA" sz="2000" b="1" dirty="0" smtClean="0">
                <a:solidFill>
                  <a:srgbClr val="008000"/>
                </a:solidFill>
                <a:latin typeface="Arial" panose="020B0604020202020204" pitchFamily="34" charset="0"/>
                <a:cs typeface="Arial" panose="020B0604020202020204" pitchFamily="34" charset="0"/>
              </a:rPr>
              <a:t>EXPLANATION OF MATERIAL VARIANCES</a:t>
            </a:r>
            <a:r>
              <a:rPr lang="en-ZA" sz="2000" b="1" dirty="0">
                <a:latin typeface="Arial" panose="020B0604020202020204" pitchFamily="34" charset="0"/>
                <a:cs typeface="Arial" panose="020B0604020202020204" pitchFamily="34" charset="0"/>
              </a:rPr>
              <a:t/>
            </a:r>
            <a:br>
              <a:rPr lang="en-ZA" sz="2000" b="1" dirty="0">
                <a:latin typeface="Arial" panose="020B0604020202020204" pitchFamily="34" charset="0"/>
                <a:cs typeface="Arial" panose="020B0604020202020204" pitchFamily="34" charset="0"/>
              </a:rPr>
            </a:br>
            <a:r>
              <a:rPr lang="en-ZA" sz="2400" dirty="0" smtClean="0">
                <a:solidFill>
                  <a:prstClr val="black"/>
                </a:solidFill>
                <a:latin typeface="Arial" panose="020B0604020202020204" pitchFamily="34" charset="0"/>
                <a:ea typeface="+mn-ea"/>
                <a:cs typeface="Arial" panose="020B0604020202020204" pitchFamily="34" charset="0"/>
              </a:rPr>
              <a:t/>
            </a:r>
            <a:br>
              <a:rPr lang="en-ZA" sz="2400" dirty="0" smtClean="0">
                <a:solidFill>
                  <a:prstClr val="black"/>
                </a:solidFill>
                <a:latin typeface="Arial" panose="020B0604020202020204" pitchFamily="34" charset="0"/>
                <a:ea typeface="+mn-ea"/>
                <a:cs typeface="Arial" panose="020B0604020202020204" pitchFamily="34" charset="0"/>
              </a:rPr>
            </a:br>
            <a:endParaRPr lang="en-US" sz="2400" b="1" dirty="0">
              <a:solidFill>
                <a:srgbClr val="008000"/>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0778928"/>
              </p:ext>
            </p:extLst>
          </p:nvPr>
        </p:nvGraphicFramePr>
        <p:xfrm>
          <a:off x="163284" y="907772"/>
          <a:ext cx="8799371" cy="5447638"/>
        </p:xfrm>
        <a:graphic>
          <a:graphicData uri="http://schemas.openxmlformats.org/drawingml/2006/table">
            <a:tbl>
              <a:tblPr firstRow="1" bandRow="1">
                <a:tableStyleId>{5C22544A-7EE6-4342-B048-85BDC9FD1C3A}</a:tableStyleId>
              </a:tblPr>
              <a:tblGrid>
                <a:gridCol w="2043781"/>
                <a:gridCol w="1753032"/>
                <a:gridCol w="1804342"/>
                <a:gridCol w="1727377"/>
                <a:gridCol w="1470839"/>
              </a:tblGrid>
              <a:tr h="539960">
                <a:tc>
                  <a:txBody>
                    <a:bodyPr/>
                    <a:lstStyle/>
                    <a:p>
                      <a:r>
                        <a:rPr lang="en-GB" sz="1200" b="1" kern="1200" dirty="0" smtClean="0">
                          <a:solidFill>
                            <a:schemeClr val="lt1"/>
                          </a:solidFill>
                          <a:effectLst/>
                          <a:latin typeface="Arial" panose="020B0604020202020204" pitchFamily="34" charset="0"/>
                          <a:ea typeface="+mn-ea"/>
                          <a:cs typeface="Arial" panose="020B0604020202020204" pitchFamily="34" charset="0"/>
                        </a:rPr>
                        <a:t>Per programme</a:t>
                      </a:r>
                      <a:endParaRPr lang="en-US" sz="1200" dirty="0">
                        <a:latin typeface="Arial" panose="020B0604020202020204" pitchFamily="34" charset="0"/>
                        <a:cs typeface="Arial" panose="020B0604020202020204" pitchFamily="34" charset="0"/>
                      </a:endParaRPr>
                    </a:p>
                  </a:txBody>
                  <a:tcPr/>
                </a:tc>
                <a:tc>
                  <a:txBody>
                    <a:bodyPr/>
                    <a:lstStyle/>
                    <a:p>
                      <a:pPr marL="0" marR="0" algn="ctr">
                        <a:lnSpc>
                          <a:spcPts val="1300"/>
                        </a:lnSpc>
                        <a:spcBef>
                          <a:spcPts val="0"/>
                        </a:spcBef>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Final Appropriation</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ts val="1300"/>
                        </a:lnSpc>
                        <a:spcBef>
                          <a:spcPts val="0"/>
                        </a:spcBef>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Actual Expenditure</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ts val="1300"/>
                        </a:lnSpc>
                        <a:spcBef>
                          <a:spcPts val="0"/>
                        </a:spcBef>
                        <a:spcAft>
                          <a:spcPts val="0"/>
                        </a:spcAft>
                      </a:pPr>
                      <a:r>
                        <a:rPr lang="en-GB" sz="1200" b="1">
                          <a:effectLst/>
                          <a:latin typeface="Arial" panose="020B0604020202020204" pitchFamily="34" charset="0"/>
                          <a:ea typeface="Times New Roman" panose="02020603050405020304" pitchFamily="18" charset="0"/>
                          <a:cs typeface="Arial" panose="020B0604020202020204" pitchFamily="34" charset="0"/>
                        </a:rPr>
                        <a:t>Variance  R’000</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lgn="ctr">
                        <a:lnSpc>
                          <a:spcPts val="1300"/>
                        </a:lnSpc>
                        <a:spcBef>
                          <a:spcPts val="0"/>
                        </a:spcBef>
                        <a:spcAft>
                          <a:spcPts val="0"/>
                        </a:spcAft>
                      </a:pPr>
                      <a:r>
                        <a:rPr lang="en-GB" sz="1200" b="1">
                          <a:effectLst/>
                          <a:latin typeface="Arial" panose="020B0604020202020204" pitchFamily="34" charset="0"/>
                          <a:ea typeface="Times New Roman" panose="02020603050405020304" pitchFamily="18" charset="0"/>
                          <a:cs typeface="Arial" panose="020B0604020202020204" pitchFamily="34" charset="0"/>
                        </a:rPr>
                        <a:t>Variance as a % of Final Appropriation</a:t>
                      </a:r>
                      <a:endParaRPr lang="en-US"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421133">
                <a:tc>
                  <a:txBody>
                    <a:bodyPr/>
                    <a:lstStyle/>
                    <a:p>
                      <a:pPr marL="0" marR="0" indent="0">
                        <a:lnSpc>
                          <a:spcPts val="1300"/>
                        </a:lnSpc>
                        <a:spcBef>
                          <a:spcPts val="0"/>
                        </a:spcBef>
                        <a:spcAft>
                          <a:spcPts val="0"/>
                        </a:spcAft>
                      </a:pPr>
                      <a:r>
                        <a:rPr lang="en-GB" sz="1400" b="1" dirty="0">
                          <a:effectLst/>
                          <a:latin typeface="Arial" panose="020B0604020202020204" pitchFamily="34" charset="0"/>
                          <a:ea typeface="Times New Roman" panose="02020603050405020304" pitchFamily="18" charset="0"/>
                          <a:cs typeface="Arial" panose="020B0604020202020204" pitchFamily="34" charset="0"/>
                        </a:rPr>
                        <a:t>Administration</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159 332</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158 068</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1 276</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400">
                          <a:effectLst/>
                          <a:latin typeface="Arial" panose="020B0604020202020204" pitchFamily="34" charset="0"/>
                          <a:ea typeface="Times New Roman" panose="02020603050405020304" pitchFamily="18" charset="0"/>
                          <a:cs typeface="Arial" panose="020B0604020202020204" pitchFamily="34" charset="0"/>
                        </a:rPr>
                        <a:t>0.8%</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421133">
                <a:tc>
                  <a:txBody>
                    <a:bodyPr/>
                    <a:lstStyle/>
                    <a:p>
                      <a:pPr marL="0" marR="0" indent="0">
                        <a:lnSpc>
                          <a:spcPts val="1300"/>
                        </a:lnSpc>
                        <a:spcBef>
                          <a:spcPts val="0"/>
                        </a:spcBef>
                        <a:spcAft>
                          <a:spcPts val="0"/>
                        </a:spcAft>
                      </a:pPr>
                      <a:r>
                        <a:rPr lang="en-GB" sz="1400" b="1" dirty="0" smtClean="0">
                          <a:effectLst/>
                          <a:latin typeface="Arial" panose="020B0604020202020204" pitchFamily="34" charset="0"/>
                          <a:ea typeface="Times New Roman" panose="02020603050405020304" pitchFamily="18" charset="0"/>
                          <a:cs typeface="Arial" panose="020B0604020202020204" pitchFamily="34" charset="0"/>
                        </a:rPr>
                        <a:t>SES</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313 541</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243 472</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70 069</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400">
                          <a:effectLst/>
                          <a:latin typeface="Arial" panose="020B0604020202020204" pitchFamily="34" charset="0"/>
                          <a:ea typeface="Times New Roman" panose="02020603050405020304" pitchFamily="18" charset="0"/>
                          <a:cs typeface="Arial" panose="020B0604020202020204" pitchFamily="34" charset="0"/>
                        </a:rPr>
                        <a:t>22.3%</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421133">
                <a:tc>
                  <a:txBody>
                    <a:bodyPr/>
                    <a:lstStyle/>
                    <a:p>
                      <a:pPr marL="0" marR="0" indent="0">
                        <a:lnSpc>
                          <a:spcPts val="1300"/>
                        </a:lnSpc>
                        <a:spcBef>
                          <a:spcPts val="0"/>
                        </a:spcBef>
                        <a:spcAft>
                          <a:spcPts val="0"/>
                        </a:spcAft>
                      </a:pPr>
                      <a:r>
                        <a:rPr lang="en-GB" sz="1400" b="1" dirty="0" smtClean="0">
                          <a:effectLst/>
                          <a:latin typeface="Arial" panose="020B0604020202020204" pitchFamily="34" charset="0"/>
                          <a:ea typeface="Times New Roman" panose="02020603050405020304" pitchFamily="18" charset="0"/>
                          <a:cs typeface="Arial" panose="020B0604020202020204" pitchFamily="34" charset="0"/>
                        </a:rPr>
                        <a:t>ESM</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124 734</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400">
                          <a:effectLst/>
                          <a:latin typeface="Arial" panose="020B0604020202020204" pitchFamily="34" charset="0"/>
                          <a:ea typeface="Times New Roman" panose="02020603050405020304" pitchFamily="18" charset="0"/>
                          <a:cs typeface="Arial" panose="020B0604020202020204" pitchFamily="34" charset="0"/>
                        </a:rPr>
                        <a:t>103 093</a:t>
                      </a:r>
                      <a:endParaRPr lang="en-US"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21 641</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a:lnSpc>
                          <a:spcPts val="1300"/>
                        </a:lnSpc>
                        <a:spcBef>
                          <a:spcPts val="0"/>
                        </a:spcBef>
                        <a:spcAft>
                          <a:spcPts val="0"/>
                        </a:spcAft>
                      </a:pPr>
                      <a:r>
                        <a:rPr lang="en-GB" sz="1400" dirty="0">
                          <a:effectLst/>
                          <a:latin typeface="Arial" panose="020B0604020202020204" pitchFamily="34" charset="0"/>
                          <a:ea typeface="Times New Roman" panose="02020603050405020304" pitchFamily="18" charset="0"/>
                          <a:cs typeface="Arial" panose="020B0604020202020204" pitchFamily="34" charset="0"/>
                        </a:rPr>
                        <a:t>17.4%</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421133">
                <a:tc>
                  <a:txBody>
                    <a:bodyPr/>
                    <a:lstStyle/>
                    <a:p>
                      <a:endParaRPr lang="en-US"/>
                    </a:p>
                  </a:txBody>
                  <a:tcPr/>
                </a:tc>
                <a:tc>
                  <a:txBody>
                    <a:bodyPr/>
                    <a:lstStyle/>
                    <a:p>
                      <a:pPr marL="0" marR="0" algn="ctr">
                        <a:lnSpc>
                          <a:spcPts val="1300"/>
                        </a:lnSpc>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ts val="1300"/>
                        </a:lnSpc>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68580" marR="68580" marT="0" marB="0"/>
                </a:tc>
              </a:tr>
              <a:tr h="1162991">
                <a:tc>
                  <a:txBody>
                    <a:bodyPr/>
                    <a:lstStyle/>
                    <a:p>
                      <a:r>
                        <a:rPr lang="en-US" sz="1600" dirty="0" smtClean="0">
                          <a:latin typeface="Arial" panose="020B0604020202020204" pitchFamily="34" charset="0"/>
                          <a:cs typeface="Arial" panose="020B0604020202020204" pitchFamily="34" charset="0"/>
                        </a:rPr>
                        <a:t>Admin</a:t>
                      </a:r>
                      <a:endParaRPr lang="en-US" sz="1600" dirty="0">
                        <a:latin typeface="Arial" panose="020B0604020202020204" pitchFamily="34" charset="0"/>
                        <a:cs typeface="Arial" panose="020B0604020202020204" pitchFamily="34" charset="0"/>
                      </a:endParaRPr>
                    </a:p>
                  </a:txBody>
                  <a:tcPr/>
                </a:tc>
                <a:tc gridSpan="4">
                  <a:txBody>
                    <a:bodyPr/>
                    <a:lstStyle/>
                    <a:p>
                      <a:r>
                        <a:rPr lang="en-GB" sz="1600" kern="1200" dirty="0" smtClean="0">
                          <a:solidFill>
                            <a:schemeClr val="dk1"/>
                          </a:solidFill>
                          <a:effectLst/>
                          <a:latin typeface="Arial" panose="020B0604020202020204" pitchFamily="34" charset="0"/>
                          <a:ea typeface="+mn-ea"/>
                          <a:cs typeface="Arial" panose="020B0604020202020204" pitchFamily="34" charset="0"/>
                        </a:rPr>
                        <a:t>A marginal underspend in Administration vs final appropriation mainly related to the reclassification of communication invoices. Overall Administration spend was ahead of budget due SITA accrual being paid in the year under review</a:t>
                      </a:r>
                      <a:endParaRPr lang="en-US" sz="1600" dirty="0">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897164">
                <a:tc>
                  <a:txBody>
                    <a:bodyPr/>
                    <a:lstStyle/>
                    <a:p>
                      <a:r>
                        <a:rPr lang="en-US" sz="1600" dirty="0" smtClean="0">
                          <a:latin typeface="Arial" panose="020B0604020202020204" pitchFamily="34" charset="0"/>
                          <a:cs typeface="Arial" panose="020B0604020202020204" pitchFamily="34" charset="0"/>
                        </a:rPr>
                        <a:t>SES</a:t>
                      </a:r>
                      <a:endParaRPr lang="en-US" sz="1600" dirty="0">
                        <a:latin typeface="Arial" panose="020B0604020202020204" pitchFamily="34" charset="0"/>
                        <a:cs typeface="Arial" panose="020B0604020202020204" pitchFamily="34" charset="0"/>
                      </a:endParaRPr>
                    </a:p>
                  </a:txBody>
                  <a:tcPr/>
                </a:tc>
                <a:tc gridSpan="4">
                  <a:txBody>
                    <a:bodyPr/>
                    <a:lstStyle/>
                    <a:p>
                      <a:r>
                        <a:rPr lang="en-GB" sz="1600" kern="1200" dirty="0" smtClean="0">
                          <a:solidFill>
                            <a:schemeClr val="dk1"/>
                          </a:solidFill>
                          <a:effectLst/>
                          <a:latin typeface="Arial" panose="020B0604020202020204" pitchFamily="34" charset="0"/>
                          <a:ea typeface="+mn-ea"/>
                          <a:cs typeface="Arial" panose="020B0604020202020204" pitchFamily="34" charset="0"/>
                        </a:rPr>
                        <a:t>Socio-Economic Support underspend of R70.1m was mainly driven by the system error at NSFAS, which led to the inability by NSFAS to disburse the funds.</a:t>
                      </a:r>
                      <a:endParaRPr lang="en-US" sz="1600" dirty="0">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1162991">
                <a:tc>
                  <a:txBody>
                    <a:bodyPr/>
                    <a:lstStyle/>
                    <a:p>
                      <a:r>
                        <a:rPr lang="en-US" sz="1600" dirty="0" smtClean="0">
                          <a:latin typeface="Arial" panose="020B0604020202020204" pitchFamily="34" charset="0"/>
                          <a:cs typeface="Arial" panose="020B0604020202020204" pitchFamily="34" charset="0"/>
                        </a:rPr>
                        <a:t>ESM</a:t>
                      </a:r>
                      <a:endParaRPr lang="en-US" sz="1600" dirty="0">
                        <a:latin typeface="Arial" panose="020B0604020202020204" pitchFamily="34" charset="0"/>
                        <a:cs typeface="Arial" panose="020B0604020202020204" pitchFamily="34" charset="0"/>
                      </a:endParaRPr>
                    </a:p>
                  </a:txBody>
                  <a:tcPr/>
                </a:tc>
                <a:tc gridSpan="4">
                  <a:txBody>
                    <a:bodyPr/>
                    <a:lstStyle/>
                    <a:p>
                      <a:r>
                        <a:rPr lang="en-GB" sz="1600" kern="1200" dirty="0" smtClean="0">
                          <a:solidFill>
                            <a:schemeClr val="dk1"/>
                          </a:solidFill>
                          <a:effectLst/>
                          <a:latin typeface="Arial" panose="020B0604020202020204" pitchFamily="34" charset="0"/>
                          <a:ea typeface="+mn-ea"/>
                          <a:cs typeface="Arial" panose="020B0604020202020204" pitchFamily="34" charset="0"/>
                        </a:rPr>
                        <a:t>Empowerment and Stakeholder Management underspend was driven by slow delivery on benefits such as Skills and Business Development and a slow activities in Provincial Offices due to offices not yet procured. Offices in three (3) Provinces have now been procured</a:t>
                      </a:r>
                      <a:endParaRPr lang="en-US" sz="1600" dirty="0">
                        <a:latin typeface="Arial" panose="020B0604020202020204" pitchFamily="34" charset="0"/>
                        <a:cs typeface="Arial" panose="020B0604020202020204"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
        <p:nvSpPr>
          <p:cNvPr id="5" name="Slide Number Placeholder 4"/>
          <p:cNvSpPr>
            <a:spLocks noGrp="1"/>
          </p:cNvSpPr>
          <p:nvPr>
            <p:ph type="sldNum" sz="quarter" idx="12"/>
          </p:nvPr>
        </p:nvSpPr>
        <p:spPr>
          <a:xfrm>
            <a:off x="8450015" y="6317803"/>
            <a:ext cx="512638" cy="365125"/>
          </a:xfrm>
        </p:spPr>
        <p:txBody>
          <a:bodyPr/>
          <a:lstStyle/>
          <a:p>
            <a:fld id="{7CDEE3CD-9AE7-E148-8D38-A96A94875DA4}" type="slidenum">
              <a:rPr lang="en-US" sz="1100" smtClean="0">
                <a:solidFill>
                  <a:schemeClr val="tx1"/>
                </a:solidFill>
              </a:rPr>
              <a:t>7</a:t>
            </a:fld>
            <a:endParaRPr lang="en-US" sz="1100" dirty="0">
              <a:solidFill>
                <a:schemeClr val="tx1"/>
              </a:solidFill>
            </a:endParaRPr>
          </a:p>
        </p:txBody>
      </p:sp>
      <p:pic>
        <p:nvPicPr>
          <p:cNvPr id="10" name="Picture 9" descr="head.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63284" y="82528"/>
            <a:ext cx="2104573" cy="739702"/>
          </a:xfrm>
          <a:prstGeom prst="rect">
            <a:avLst/>
          </a:prstGeom>
        </p:spPr>
      </p:pic>
      <p:pic>
        <p:nvPicPr>
          <p:cNvPr id="6" name="Picture 5" descr="show bar.jpg"/>
          <p:cNvPicPr>
            <a:picLocks noChangeAspect="1"/>
          </p:cNvPicPr>
          <p:nvPr/>
        </p:nvPicPr>
        <p:blipFill rotWithShape="1">
          <a:blip r:embed="rId3">
            <a:extLst>
              <a:ext uri="{28A0092B-C50C-407E-A947-70E740481C1C}">
                <a14:useLocalDpi xmlns:a14="http://schemas.microsoft.com/office/drawing/2010/main" val="0"/>
              </a:ext>
            </a:extLst>
          </a:blip>
          <a:srcRect l="92218"/>
          <a:stretch/>
        </p:blipFill>
        <p:spPr>
          <a:xfrm>
            <a:off x="8244663" y="0"/>
            <a:ext cx="815056" cy="620200"/>
          </a:xfrm>
          <a:prstGeom prst="rect">
            <a:avLst/>
          </a:prstGeom>
        </p:spPr>
      </p:pic>
    </p:spTree>
    <p:extLst>
      <p:ext uri="{BB962C8B-B14F-4D97-AF65-F5344CB8AC3E}">
        <p14:creationId xmlns:p14="http://schemas.microsoft.com/office/powerpoint/2010/main" val="3098660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957" y="330553"/>
            <a:ext cx="5261113" cy="801755"/>
          </a:xfrm>
        </p:spPr>
        <p:txBody>
          <a:bodyPr>
            <a:noAutofit/>
          </a:bodyPr>
          <a:lstStyle/>
          <a:p>
            <a:pPr marL="342900" indent="-342900" algn="ctr">
              <a:spcBef>
                <a:spcPct val="20000"/>
              </a:spcBef>
              <a:defRPr/>
            </a:pPr>
            <a:r>
              <a:rPr lang="en-ZA" sz="2400" b="1" dirty="0" smtClean="0">
                <a:solidFill>
                  <a:srgbClr val="008000"/>
                </a:solidFill>
                <a:latin typeface="Arial" panose="020B0604020202020204" pitchFamily="34" charset="0"/>
                <a:cs typeface="Arial" panose="020B0604020202020204" pitchFamily="34" charset="0"/>
              </a:rPr>
              <a:t>AGSA AUDIT FINDINGS </a:t>
            </a: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r>
              <a:rPr lang="en-ZA" sz="2400" dirty="0" smtClean="0">
                <a:solidFill>
                  <a:prstClr val="black"/>
                </a:solidFill>
                <a:latin typeface="Arial" panose="020B0604020202020204" pitchFamily="34" charset="0"/>
                <a:ea typeface="+mn-ea"/>
                <a:cs typeface="Arial" panose="020B0604020202020204" pitchFamily="34" charset="0"/>
              </a:rPr>
              <a:t/>
            </a:r>
            <a:br>
              <a:rPr lang="en-ZA" sz="2400" dirty="0" smtClean="0">
                <a:solidFill>
                  <a:prstClr val="black"/>
                </a:solidFill>
                <a:latin typeface="Arial" panose="020B0604020202020204" pitchFamily="34" charset="0"/>
                <a:ea typeface="+mn-ea"/>
                <a:cs typeface="Arial" panose="020B0604020202020204" pitchFamily="34" charset="0"/>
              </a:rPr>
            </a:br>
            <a:endParaRPr lang="en-US" sz="2400" b="1" dirty="0">
              <a:solidFill>
                <a:srgbClr val="008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3284" y="895669"/>
            <a:ext cx="8488907" cy="5168995"/>
          </a:xfrm>
        </p:spPr>
        <p:txBody>
          <a:bodyPr>
            <a:normAutofit/>
          </a:bodyPr>
          <a:lstStyle/>
          <a:p>
            <a:pPr marL="0" indent="0" algn="just">
              <a:lnSpc>
                <a:spcPct val="150000"/>
              </a:lnSpc>
              <a:buNone/>
              <a:defRPr/>
            </a:pPr>
            <a:endParaRPr lang="en-ZA" altLang="en-US" sz="2000" dirty="0">
              <a:latin typeface="Century Gothic" pitchFamily="34" charset="0"/>
            </a:endParaRPr>
          </a:p>
          <a:p>
            <a:pPr algn="just">
              <a:lnSpc>
                <a:spcPct val="150000"/>
              </a:lnSpc>
              <a:defRPr/>
            </a:pPr>
            <a:r>
              <a:rPr lang="en-ZA" altLang="en-US" sz="2000" dirty="0" smtClean="0">
                <a:latin typeface="Arial" panose="020B0604020202020204" pitchFamily="34" charset="0"/>
                <a:cs typeface="Arial" panose="020B0604020202020204" pitchFamily="34" charset="0"/>
              </a:rPr>
              <a:t>During the 2016/17FY the department received an unqualified audit opinion as expressed by the AGSA</a:t>
            </a:r>
            <a:endParaRPr lang="en-ZA" sz="2000" dirty="0" smtClean="0">
              <a:solidFill>
                <a:schemeClr val="tx1"/>
              </a:solidFill>
              <a:latin typeface="Arial" panose="020B0604020202020204" pitchFamily="34" charset="0"/>
              <a:cs typeface="Arial" panose="020B0604020202020204" pitchFamily="34" charset="0"/>
            </a:endParaRPr>
          </a:p>
          <a:p>
            <a:pPr algn="just">
              <a:lnSpc>
                <a:spcPct val="150000"/>
              </a:lnSpc>
              <a:defRPr/>
            </a:pPr>
            <a:r>
              <a:rPr lang="en-ZA" altLang="en-US" sz="2000" dirty="0" smtClean="0">
                <a:solidFill>
                  <a:schemeClr val="tx1"/>
                </a:solidFill>
                <a:latin typeface="Arial" panose="020B0604020202020204" pitchFamily="34" charset="0"/>
                <a:cs typeface="Arial" panose="020B0604020202020204" pitchFamily="34" charset="0"/>
              </a:rPr>
              <a:t>This is clearly an improvement from the number of qualifying items from 2014/15FY of two (2) items to one (1) item in 2015/16FY</a:t>
            </a:r>
            <a:r>
              <a:rPr lang="en-ZA" altLang="en-US" sz="2000" dirty="0" smtClean="0">
                <a:solidFill>
                  <a:schemeClr val="tx1"/>
                </a:solidFill>
                <a:latin typeface="Century Gothic" pitchFamily="34" charset="0"/>
              </a:rPr>
              <a:t>.</a:t>
            </a:r>
            <a:endParaRPr lang="en-ZA" altLang="en-US" sz="2400" dirty="0">
              <a:solidFill>
                <a:schemeClr val="tx1"/>
              </a:solidFill>
              <a:latin typeface="Century Gothic" pitchFamily="34" charset="0"/>
            </a:endParaRPr>
          </a:p>
        </p:txBody>
      </p:sp>
      <p:sp>
        <p:nvSpPr>
          <p:cNvPr id="5" name="Slide Number Placeholder 4"/>
          <p:cNvSpPr>
            <a:spLocks noGrp="1"/>
          </p:cNvSpPr>
          <p:nvPr>
            <p:ph type="sldNum" sz="quarter" idx="12"/>
          </p:nvPr>
        </p:nvSpPr>
        <p:spPr>
          <a:xfrm>
            <a:off x="8450015" y="6317803"/>
            <a:ext cx="512638" cy="365125"/>
          </a:xfrm>
        </p:spPr>
        <p:txBody>
          <a:bodyPr/>
          <a:lstStyle/>
          <a:p>
            <a:fld id="{7CDEE3CD-9AE7-E148-8D38-A96A94875DA4}" type="slidenum">
              <a:rPr lang="en-US" sz="1100" smtClean="0">
                <a:solidFill>
                  <a:schemeClr val="tx1"/>
                </a:solidFill>
              </a:rPr>
              <a:t>8</a:t>
            </a:fld>
            <a:endParaRPr lang="en-US" sz="1100" dirty="0">
              <a:solidFill>
                <a:schemeClr val="tx1"/>
              </a:solidFill>
            </a:endParaRPr>
          </a:p>
        </p:txBody>
      </p:sp>
      <p:pic>
        <p:nvPicPr>
          <p:cNvPr id="10" name="Picture 9" descr="head.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63284" y="82528"/>
            <a:ext cx="2104573" cy="739702"/>
          </a:xfrm>
          <a:prstGeom prst="rect">
            <a:avLst/>
          </a:prstGeom>
        </p:spPr>
      </p:pic>
      <p:pic>
        <p:nvPicPr>
          <p:cNvPr id="6" name="Picture 5" descr="show bar.jpg"/>
          <p:cNvPicPr>
            <a:picLocks noChangeAspect="1"/>
          </p:cNvPicPr>
          <p:nvPr/>
        </p:nvPicPr>
        <p:blipFill rotWithShape="1">
          <a:blip r:embed="rId3">
            <a:extLst>
              <a:ext uri="{28A0092B-C50C-407E-A947-70E740481C1C}">
                <a14:useLocalDpi xmlns:a14="http://schemas.microsoft.com/office/drawing/2010/main" val="0"/>
              </a:ext>
            </a:extLst>
          </a:blip>
          <a:srcRect l="92218"/>
          <a:stretch/>
        </p:blipFill>
        <p:spPr>
          <a:xfrm>
            <a:off x="8244663" y="0"/>
            <a:ext cx="815056" cy="620200"/>
          </a:xfrm>
          <a:prstGeom prst="rect">
            <a:avLst/>
          </a:prstGeom>
        </p:spPr>
      </p:pic>
    </p:spTree>
    <p:extLst>
      <p:ext uri="{BB962C8B-B14F-4D97-AF65-F5344CB8AC3E}">
        <p14:creationId xmlns:p14="http://schemas.microsoft.com/office/powerpoint/2010/main" val="1663139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957" y="330553"/>
            <a:ext cx="5261113" cy="801755"/>
          </a:xfrm>
        </p:spPr>
        <p:txBody>
          <a:bodyPr>
            <a:noAutofit/>
          </a:bodyPr>
          <a:lstStyle/>
          <a:p>
            <a:pPr marL="342900" indent="-342900" algn="ctr">
              <a:spcBef>
                <a:spcPct val="20000"/>
              </a:spcBef>
              <a:defRPr/>
            </a:pPr>
            <a:r>
              <a:rPr lang="en-ZA" sz="2400" b="1" dirty="0" smtClean="0">
                <a:solidFill>
                  <a:srgbClr val="008000"/>
                </a:solidFill>
                <a:latin typeface="Arial" panose="020B0604020202020204" pitchFamily="34" charset="0"/>
                <a:cs typeface="Arial" panose="020B0604020202020204" pitchFamily="34" charset="0"/>
              </a:rPr>
              <a:t>AUDIT FINDINGS ANALYSIS </a:t>
            </a: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r>
              <a:rPr lang="en-ZA" sz="2400" dirty="0" smtClean="0">
                <a:solidFill>
                  <a:prstClr val="black"/>
                </a:solidFill>
                <a:latin typeface="Arial" panose="020B0604020202020204" pitchFamily="34" charset="0"/>
                <a:ea typeface="+mn-ea"/>
                <a:cs typeface="Arial" panose="020B0604020202020204" pitchFamily="34" charset="0"/>
              </a:rPr>
              <a:t/>
            </a:r>
            <a:br>
              <a:rPr lang="en-ZA" sz="2400" dirty="0" smtClean="0">
                <a:solidFill>
                  <a:prstClr val="black"/>
                </a:solidFill>
                <a:latin typeface="Arial" panose="020B0604020202020204" pitchFamily="34" charset="0"/>
                <a:ea typeface="+mn-ea"/>
                <a:cs typeface="Arial" panose="020B0604020202020204" pitchFamily="34" charset="0"/>
              </a:rPr>
            </a:br>
            <a:endParaRPr lang="en-US" sz="2400" b="1" dirty="0">
              <a:solidFill>
                <a:srgbClr val="008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3284" y="895669"/>
            <a:ext cx="8488907" cy="5168995"/>
          </a:xfrm>
        </p:spPr>
        <p:txBody>
          <a:bodyPr>
            <a:normAutofit/>
          </a:bodyPr>
          <a:lstStyle/>
          <a:p>
            <a:pPr marL="0" indent="0" algn="just">
              <a:buNone/>
              <a:defRPr/>
            </a:pPr>
            <a:r>
              <a:rPr lang="en-ZA" altLang="en-US" sz="2000" dirty="0" smtClean="0">
                <a:latin typeface="Arial" panose="020B0604020202020204" pitchFamily="34" charset="0"/>
                <a:cs typeface="Arial" panose="020B0604020202020204" pitchFamily="34" charset="0"/>
              </a:rPr>
              <a:t>Overall performance of the Department as compared to the previous financial years: </a:t>
            </a:r>
            <a:endParaRPr lang="en-ZA" altLang="en-US"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8450015" y="6317803"/>
            <a:ext cx="512638" cy="365125"/>
          </a:xfrm>
        </p:spPr>
        <p:txBody>
          <a:bodyPr/>
          <a:lstStyle/>
          <a:p>
            <a:fld id="{7CDEE3CD-9AE7-E148-8D38-A96A94875DA4}" type="slidenum">
              <a:rPr lang="en-US" sz="1100" smtClean="0">
                <a:solidFill>
                  <a:schemeClr val="tx1"/>
                </a:solidFill>
              </a:rPr>
              <a:t>9</a:t>
            </a:fld>
            <a:endParaRPr lang="en-US" sz="1100" dirty="0">
              <a:solidFill>
                <a:schemeClr val="tx1"/>
              </a:solidFill>
            </a:endParaRPr>
          </a:p>
        </p:txBody>
      </p:sp>
      <p:pic>
        <p:nvPicPr>
          <p:cNvPr id="10" name="Picture 9" descr="head.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63284" y="82528"/>
            <a:ext cx="2104573" cy="739702"/>
          </a:xfrm>
          <a:prstGeom prst="rect">
            <a:avLst/>
          </a:prstGeom>
        </p:spPr>
      </p:pic>
      <p:pic>
        <p:nvPicPr>
          <p:cNvPr id="6" name="Picture 5" descr="show bar.jpg"/>
          <p:cNvPicPr>
            <a:picLocks noChangeAspect="1"/>
          </p:cNvPicPr>
          <p:nvPr/>
        </p:nvPicPr>
        <p:blipFill rotWithShape="1">
          <a:blip r:embed="rId3">
            <a:extLst>
              <a:ext uri="{28A0092B-C50C-407E-A947-70E740481C1C}">
                <a14:useLocalDpi xmlns:a14="http://schemas.microsoft.com/office/drawing/2010/main" val="0"/>
              </a:ext>
            </a:extLst>
          </a:blip>
          <a:srcRect l="92218"/>
          <a:stretch/>
        </p:blipFill>
        <p:spPr>
          <a:xfrm>
            <a:off x="8244663" y="0"/>
            <a:ext cx="815056" cy="62020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224540075"/>
              </p:ext>
            </p:extLst>
          </p:nvPr>
        </p:nvGraphicFramePr>
        <p:xfrm>
          <a:off x="609601" y="2060714"/>
          <a:ext cx="7840414" cy="3942520"/>
        </p:xfrm>
        <a:graphic>
          <a:graphicData uri="http://schemas.openxmlformats.org/drawingml/2006/table">
            <a:tbl>
              <a:tblPr firstRow="1" firstCol="1" bandRow="1"/>
              <a:tblGrid>
                <a:gridCol w="1232451"/>
                <a:gridCol w="314345"/>
                <a:gridCol w="1163645"/>
                <a:gridCol w="397343"/>
                <a:gridCol w="1170741"/>
                <a:gridCol w="1074085"/>
                <a:gridCol w="2487804"/>
              </a:tblGrid>
              <a:tr h="492815">
                <a:tc rowSpan="8">
                  <a:txBody>
                    <a:bodyPr/>
                    <a:lstStyle/>
                    <a:p>
                      <a:pPr marL="0" marR="0" algn="ctr">
                        <a:lnSpc>
                          <a:spcPct val="115000"/>
                        </a:lnSpc>
                        <a:spcBef>
                          <a:spcPts val="0"/>
                        </a:spcBef>
                        <a:spcAft>
                          <a:spcPts val="0"/>
                        </a:spcAft>
                      </a:pPr>
                      <a:r>
                        <a:rPr lang="en-ZA"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2016/17</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15000"/>
                        </a:lnSpc>
                      </a:pPr>
                      <a:endParaRPr lang="en-US" sz="700">
                        <a:effectLst/>
                        <a:latin typeface="Calibri" panose="020F050202020403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8">
                  <a:txBody>
                    <a:bodyPr/>
                    <a:lstStyle/>
                    <a:p>
                      <a:pPr marL="0" marR="0" algn="ctr">
                        <a:lnSpc>
                          <a:spcPct val="115000"/>
                        </a:lnSpc>
                        <a:spcBef>
                          <a:spcPts val="0"/>
                        </a:spcBef>
                        <a:spcAft>
                          <a:spcPts val="0"/>
                        </a:spcAft>
                      </a:pPr>
                      <a:r>
                        <a:rPr lang="en-ZA"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2015/16</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nSpc>
                          <a:spcPct val="115000"/>
                        </a:lnSpc>
                      </a:pPr>
                      <a:endParaRPr lang="en-US" sz="700">
                        <a:effectLst/>
                        <a:latin typeface="Calibri" panose="020F050202020403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8">
                  <a:txBody>
                    <a:bodyPr/>
                    <a:lstStyle/>
                    <a:p>
                      <a:pPr marL="0" marR="0" algn="ctr">
                        <a:lnSpc>
                          <a:spcPct val="115000"/>
                        </a:lnSpc>
                        <a:spcBef>
                          <a:spcPts val="0"/>
                        </a:spcBef>
                        <a:spcAft>
                          <a:spcPts val="0"/>
                        </a:spcAft>
                      </a:pPr>
                      <a:r>
                        <a:rPr lang="en-ZA"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2014/15</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a:lnSpc>
                          <a:spcPct val="115000"/>
                        </a:lnSpc>
                      </a:pPr>
                      <a:endParaRPr lang="en-US" sz="700">
                        <a:effectLst/>
                        <a:latin typeface="Calibri" panose="020F0502020204030204" pitchFamily="34" charset="0"/>
                      </a:endParaRPr>
                    </a:p>
                  </a:txBody>
                  <a:tcPr marL="45904" marR="4590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r>
                        <a:rPr lang="en-US" sz="1400" dirty="0" smtClean="0">
                          <a:effectLst/>
                          <a:latin typeface="Arial" panose="020B0604020202020204" pitchFamily="34" charset="0"/>
                          <a:cs typeface="Arial" panose="020B0604020202020204" pitchFamily="34" charset="0"/>
                        </a:rPr>
                        <a:t>Types</a:t>
                      </a:r>
                      <a:r>
                        <a:rPr lang="en-US" sz="1400" baseline="0" dirty="0" smtClean="0">
                          <a:effectLst/>
                          <a:latin typeface="Arial" panose="020B0604020202020204" pitchFamily="34" charset="0"/>
                          <a:cs typeface="Arial" panose="020B0604020202020204" pitchFamily="34" charset="0"/>
                        </a:rPr>
                        <a:t> of audit outcomes</a:t>
                      </a:r>
                      <a:endParaRPr lang="en-US" sz="1400" dirty="0">
                        <a:effectLst/>
                        <a:latin typeface="Arial" panose="020B0604020202020204" pitchFamily="34" charset="0"/>
                        <a:cs typeface="Arial" panose="020B0604020202020204" pitchFamily="34" charset="0"/>
                      </a:endParaRPr>
                    </a:p>
                  </a:txBody>
                  <a:tcPr marL="45904" marR="4590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815">
                <a:tc vMerge="1">
                  <a:txBody>
                    <a:bodyPr/>
                    <a:lstStyle/>
                    <a:p>
                      <a:endParaRPr lang="en-US"/>
                    </a:p>
                  </a:txBody>
                  <a:tcPr/>
                </a:tc>
                <a:tc>
                  <a:txBody>
                    <a:bodyPr/>
                    <a:lstStyle/>
                    <a:p>
                      <a:pPr>
                        <a:lnSpc>
                          <a:spcPct val="115000"/>
                        </a:lnSpc>
                      </a:pPr>
                      <a:endParaRPr lang="en-US" sz="700">
                        <a:effectLst/>
                        <a:latin typeface="Calibri" panose="020F050202020403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nSpc>
                          <a:spcPct val="115000"/>
                        </a:lnSpc>
                      </a:pPr>
                      <a:endParaRPr lang="en-US" sz="700">
                        <a:effectLst/>
                        <a:latin typeface="Calibri" panose="020F050202020403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nSpc>
                          <a:spcPct val="115000"/>
                        </a:lnSpc>
                      </a:pPr>
                      <a:endParaRPr lang="en-US" sz="700">
                        <a:effectLst/>
                        <a:latin typeface="Calibri" panose="020F050202020403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Unqualified with findings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C000"/>
                    </a:solidFill>
                  </a:tcPr>
                </a:tc>
              </a:tr>
              <a:tr h="492815">
                <a:tc vMerge="1">
                  <a:txBody>
                    <a:bodyPr/>
                    <a:lstStyle/>
                    <a:p>
                      <a:endParaRPr lang="en-US"/>
                    </a:p>
                  </a:txBody>
                  <a:tcPr/>
                </a:tc>
                <a:tc>
                  <a:txBody>
                    <a:bodyPr/>
                    <a:lstStyle/>
                    <a:p>
                      <a:pPr>
                        <a:lnSpc>
                          <a:spcPct val="115000"/>
                        </a:lnSpc>
                      </a:pPr>
                      <a:endParaRPr lang="en-US" sz="1400" dirty="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nSpc>
                          <a:spcPct val="115000"/>
                        </a:lnSpc>
                      </a:pPr>
                      <a:endParaRPr lang="en-US" sz="1400" dirty="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nSpc>
                          <a:spcPct val="115000"/>
                        </a:lnSpc>
                      </a:pPr>
                      <a:endParaRPr lang="en-US" sz="1400" dirty="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US" sz="1400">
                        <a:effectLst/>
                        <a:latin typeface="Arial" panose="020B0604020202020204" pitchFamily="34" charset="0"/>
                        <a:cs typeface="Arial" panose="020B0604020202020204" pitchFamily="34" charset="0"/>
                      </a:endParaRPr>
                    </a:p>
                  </a:txBody>
                  <a:tcPr marL="45904" marR="4590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815">
                <a:tc vMerge="1">
                  <a:txBody>
                    <a:bodyPr/>
                    <a:lstStyle/>
                    <a:p>
                      <a:endParaRPr lang="en-US"/>
                    </a:p>
                  </a:txBody>
                  <a:tcPr/>
                </a:tc>
                <a:tc>
                  <a:txBody>
                    <a:bodyPr/>
                    <a:lstStyle/>
                    <a:p>
                      <a:pPr>
                        <a:lnSpc>
                          <a:spcPct val="115000"/>
                        </a:lnSpc>
                      </a:pPr>
                      <a:endParaRPr lang="en-US" sz="140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nSpc>
                          <a:spcPct val="115000"/>
                        </a:lnSpc>
                      </a:pPr>
                      <a:endParaRPr lang="en-US" sz="140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nSpc>
                          <a:spcPct val="115000"/>
                        </a:lnSpc>
                      </a:pPr>
                      <a:endParaRPr lang="en-US" sz="1400" dirty="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ZA" sz="1400"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Qualified with findings</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92786"/>
                    </a:solidFill>
                  </a:tcPr>
                </a:tc>
              </a:tr>
              <a:tr h="492815">
                <a:tc vMerge="1">
                  <a:txBody>
                    <a:bodyPr/>
                    <a:lstStyle/>
                    <a:p>
                      <a:endParaRPr lang="en-US"/>
                    </a:p>
                  </a:txBody>
                  <a:tcPr/>
                </a:tc>
                <a:tc>
                  <a:txBody>
                    <a:bodyPr/>
                    <a:lstStyle/>
                    <a:p>
                      <a:pPr>
                        <a:lnSpc>
                          <a:spcPct val="115000"/>
                        </a:lnSpc>
                      </a:pPr>
                      <a:endParaRPr lang="en-US" sz="140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nSpc>
                          <a:spcPct val="115000"/>
                        </a:lnSpc>
                      </a:pPr>
                      <a:endParaRPr lang="en-US" sz="140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nSpc>
                          <a:spcPct val="115000"/>
                        </a:lnSpc>
                      </a:pPr>
                      <a:endParaRPr lang="en-US" sz="140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US" sz="1400" dirty="0">
                        <a:effectLst/>
                        <a:latin typeface="Arial" panose="020B0604020202020204" pitchFamily="34" charset="0"/>
                        <a:cs typeface="Arial" panose="020B0604020202020204" pitchFamily="34" charset="0"/>
                      </a:endParaRPr>
                    </a:p>
                  </a:txBody>
                  <a:tcPr marL="45904" marR="4590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815">
                <a:tc vMerge="1">
                  <a:txBody>
                    <a:bodyPr/>
                    <a:lstStyle/>
                    <a:p>
                      <a:endParaRPr lang="en-US"/>
                    </a:p>
                  </a:txBody>
                  <a:tcPr/>
                </a:tc>
                <a:tc>
                  <a:txBody>
                    <a:bodyPr/>
                    <a:lstStyle/>
                    <a:p>
                      <a:pPr>
                        <a:lnSpc>
                          <a:spcPct val="115000"/>
                        </a:lnSpc>
                      </a:pPr>
                      <a:endParaRPr lang="en-US" sz="140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nSpc>
                          <a:spcPct val="115000"/>
                        </a:lnSpc>
                      </a:pPr>
                      <a:endParaRPr lang="en-US" sz="140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nSpc>
                          <a:spcPct val="115000"/>
                        </a:lnSpc>
                      </a:pPr>
                      <a:endParaRPr lang="en-US" sz="140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Adverse with findings</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E3F91"/>
                    </a:solidFill>
                  </a:tcPr>
                </a:tc>
              </a:tr>
              <a:tr h="492815">
                <a:tc vMerge="1">
                  <a:txBody>
                    <a:bodyPr/>
                    <a:lstStyle/>
                    <a:p>
                      <a:endParaRPr lang="en-US"/>
                    </a:p>
                  </a:txBody>
                  <a:tcPr/>
                </a:tc>
                <a:tc>
                  <a:txBody>
                    <a:bodyPr/>
                    <a:lstStyle/>
                    <a:p>
                      <a:pPr>
                        <a:lnSpc>
                          <a:spcPct val="115000"/>
                        </a:lnSpc>
                      </a:pPr>
                      <a:endParaRPr lang="en-US" sz="140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nSpc>
                          <a:spcPct val="115000"/>
                        </a:lnSpc>
                      </a:pPr>
                      <a:endParaRPr lang="en-US" sz="140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nSpc>
                          <a:spcPct val="115000"/>
                        </a:lnSpc>
                      </a:pPr>
                      <a:endParaRPr lang="en-US" sz="140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US" sz="1400" dirty="0">
                        <a:effectLst/>
                        <a:latin typeface="Arial" panose="020B0604020202020204" pitchFamily="34" charset="0"/>
                        <a:cs typeface="Arial" panose="020B0604020202020204" pitchFamily="34" charset="0"/>
                      </a:endParaRPr>
                    </a:p>
                  </a:txBody>
                  <a:tcPr marL="45904" marR="4590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815">
                <a:tc vMerge="1">
                  <a:txBody>
                    <a:bodyPr/>
                    <a:lstStyle/>
                    <a:p>
                      <a:endParaRPr lang="en-US"/>
                    </a:p>
                  </a:txBody>
                  <a:tcPr/>
                </a:tc>
                <a:tc>
                  <a:txBody>
                    <a:bodyPr/>
                    <a:lstStyle/>
                    <a:p>
                      <a:pPr>
                        <a:lnSpc>
                          <a:spcPct val="115000"/>
                        </a:lnSpc>
                      </a:pPr>
                      <a:endParaRPr lang="en-US" sz="140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nSpc>
                          <a:spcPct val="115000"/>
                        </a:lnSpc>
                      </a:pPr>
                      <a:endParaRPr lang="en-US" sz="140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nSpc>
                          <a:spcPct val="115000"/>
                        </a:lnSpc>
                      </a:pPr>
                      <a:endParaRPr lang="en-US" sz="1400">
                        <a:effectLst/>
                        <a:latin typeface="Arial" panose="020B060402020202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Disclaimed with findings</a:t>
                      </a:r>
                      <a:endParaRPr lang="en-US" sz="1400" dirty="0">
                        <a:effectLst/>
                        <a:latin typeface="Arial" panose="020B0604020202020204" pitchFamily="34" charset="0"/>
                        <a:ea typeface="Calibri" panose="020F0502020204030204" pitchFamily="34" charset="0"/>
                        <a:cs typeface="Arial" panose="020B0604020202020204" pitchFamily="34" charset="0"/>
                      </a:endParaRPr>
                    </a:p>
                  </a:txBody>
                  <a:tcPr marL="45904" marR="459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001B"/>
                    </a:solidFill>
                  </a:tcPr>
                </a:tc>
              </a:tr>
            </a:tbl>
          </a:graphicData>
        </a:graphic>
      </p:graphicFrame>
    </p:spTree>
    <p:extLst>
      <p:ext uri="{BB962C8B-B14F-4D97-AF65-F5344CB8AC3E}">
        <p14:creationId xmlns:p14="http://schemas.microsoft.com/office/powerpoint/2010/main" val="521565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5179</TotalTime>
  <Words>1986</Words>
  <Application>Microsoft Office PowerPoint</Application>
  <PresentationFormat>On-screen Show (4:3)</PresentationFormat>
  <Paragraphs>461</Paragraphs>
  <Slides>21</Slides>
  <Notes>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21</vt:i4>
      </vt:variant>
    </vt:vector>
  </HeadingPairs>
  <TitlesOfParts>
    <vt:vector size="33" baseType="lpstr">
      <vt:lpstr>ＭＳ Ｐゴシック</vt:lpstr>
      <vt:lpstr>Arial</vt:lpstr>
      <vt:lpstr>Arial Narrow</vt:lpstr>
      <vt:lpstr>Calibri</vt:lpstr>
      <vt:lpstr>Century Gothic</vt:lpstr>
      <vt:lpstr>MS Mincho</vt:lpstr>
      <vt:lpstr>Symbol</vt:lpstr>
      <vt:lpstr>Times New Roman</vt:lpstr>
      <vt:lpstr>Trebuchet MS</vt:lpstr>
      <vt:lpstr>Wingdings</vt:lpstr>
      <vt:lpstr>Wingdings 3</vt:lpstr>
      <vt:lpstr>Facet</vt:lpstr>
      <vt:lpstr>PRESENTATION TO PCD&amp;MV   DEPARTMENT OF MILITARY VETERANS   ANNUAL REPORT FOR 2016/17fy</vt:lpstr>
      <vt:lpstr>PRESENTATION OUTLINE</vt:lpstr>
      <vt:lpstr>AIM OF THE PRESENTATION  </vt:lpstr>
      <vt:lpstr>GENERAL INFORMATION  </vt:lpstr>
      <vt:lpstr>APPROPRIATION STATEMENT…2  </vt:lpstr>
      <vt:lpstr>APPROPRIATION STATEMENT  </vt:lpstr>
      <vt:lpstr>EXPLANATION OF MATERIAL VARIANCES  </vt:lpstr>
      <vt:lpstr>AGSA AUDIT FINDINGS   </vt:lpstr>
      <vt:lpstr>AUDIT FINDINGS ANALYSIS   </vt:lpstr>
      <vt:lpstr>AUDIT FINDINGS ANALYSIS…2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Mxolisi Mkhonza</dc:creator>
  <cp:lastModifiedBy>Admin</cp:lastModifiedBy>
  <cp:revision>196</cp:revision>
  <cp:lastPrinted>2017-10-06T07:47:09Z</cp:lastPrinted>
  <dcterms:created xsi:type="dcterms:W3CDTF">2014-04-24T11:19:10Z</dcterms:created>
  <dcterms:modified xsi:type="dcterms:W3CDTF">2017-10-06T11:56:18Z</dcterms:modified>
</cp:coreProperties>
</file>