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3" r:id="rId2"/>
  </p:sldMasterIdLst>
  <p:notesMasterIdLst>
    <p:notesMasterId r:id="rId18"/>
  </p:notesMasterIdLst>
  <p:handoutMasterIdLst>
    <p:handoutMasterId r:id="rId19"/>
  </p:handoutMasterIdLst>
  <p:sldIdLst>
    <p:sldId id="404" r:id="rId3"/>
    <p:sldId id="406" r:id="rId4"/>
    <p:sldId id="370" r:id="rId5"/>
    <p:sldId id="403" r:id="rId6"/>
    <p:sldId id="371" r:id="rId7"/>
    <p:sldId id="330" r:id="rId8"/>
    <p:sldId id="395" r:id="rId9"/>
    <p:sldId id="396" r:id="rId10"/>
    <p:sldId id="397" r:id="rId11"/>
    <p:sldId id="398" r:id="rId12"/>
    <p:sldId id="399" r:id="rId13"/>
    <p:sldId id="400" r:id="rId14"/>
    <p:sldId id="401" r:id="rId15"/>
    <p:sldId id="402" r:id="rId16"/>
    <p:sldId id="351" r:id="rId17"/>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83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676" y="-990"/>
      </p:cViewPr>
      <p:guideLst>
        <p:guide orient="horz" pos="1620"/>
        <p:guide pos="2880"/>
      </p:guideLst>
    </p:cSldViewPr>
  </p:slideViewPr>
  <p:notesTextViewPr>
    <p:cViewPr>
      <p:scale>
        <a:sx n="1" d="1"/>
        <a:sy n="1" d="1"/>
      </p:scale>
      <p:origin x="0" y="0"/>
    </p:cViewPr>
  </p:notesTextViewPr>
  <p:notesViewPr>
    <p:cSldViewPr>
      <p:cViewPr varScale="1">
        <p:scale>
          <a:sx n="71" d="100"/>
          <a:sy n="71" d="100"/>
        </p:scale>
        <p:origin x="-2274" y="-114"/>
      </p:cViewPr>
      <p:guideLst>
        <p:guide orient="horz" pos="3110"/>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3633"/>
          </a:xfrm>
          <a:prstGeom prst="rect">
            <a:avLst/>
          </a:prstGeom>
        </p:spPr>
        <p:txBody>
          <a:bodyPr vert="horz" lIns="90019" tIns="45009" rIns="90019" bIns="45009" rtlCol="0"/>
          <a:lstStyle>
            <a:lvl1pPr algn="l">
              <a:defRPr sz="1200"/>
            </a:lvl1pPr>
          </a:lstStyle>
          <a:p>
            <a:endParaRPr lang="en-GB"/>
          </a:p>
        </p:txBody>
      </p:sp>
      <p:sp>
        <p:nvSpPr>
          <p:cNvPr id="3" name="Date Placeholder 2"/>
          <p:cNvSpPr>
            <a:spLocks noGrp="1"/>
          </p:cNvSpPr>
          <p:nvPr>
            <p:ph type="dt" sz="quarter" idx="1"/>
          </p:nvPr>
        </p:nvSpPr>
        <p:spPr>
          <a:xfrm>
            <a:off x="3850446" y="2"/>
            <a:ext cx="2945659" cy="493633"/>
          </a:xfrm>
          <a:prstGeom prst="rect">
            <a:avLst/>
          </a:prstGeom>
        </p:spPr>
        <p:txBody>
          <a:bodyPr vert="horz" lIns="90019" tIns="45009" rIns="90019" bIns="45009" rtlCol="0"/>
          <a:lstStyle>
            <a:lvl1pPr algn="r">
              <a:defRPr sz="1200"/>
            </a:lvl1pPr>
          </a:lstStyle>
          <a:p>
            <a:fld id="{AF14D5C0-49C2-47A3-9396-DCA663C2416C}" type="datetimeFigureOut">
              <a:rPr lang="en-GB" smtClean="0"/>
              <a:pPr/>
              <a:t>11/10/2017</a:t>
            </a:fld>
            <a:endParaRPr lang="en-GB"/>
          </a:p>
        </p:txBody>
      </p:sp>
      <p:sp>
        <p:nvSpPr>
          <p:cNvPr id="4" name="Footer Placeholder 3"/>
          <p:cNvSpPr>
            <a:spLocks noGrp="1"/>
          </p:cNvSpPr>
          <p:nvPr>
            <p:ph type="ftr" sz="quarter" idx="2"/>
          </p:nvPr>
        </p:nvSpPr>
        <p:spPr>
          <a:xfrm>
            <a:off x="3" y="9377319"/>
            <a:ext cx="2945659" cy="493633"/>
          </a:xfrm>
          <a:prstGeom prst="rect">
            <a:avLst/>
          </a:prstGeom>
        </p:spPr>
        <p:txBody>
          <a:bodyPr vert="horz" lIns="90019" tIns="45009" rIns="90019" bIns="45009"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377319"/>
            <a:ext cx="2945659" cy="493633"/>
          </a:xfrm>
          <a:prstGeom prst="rect">
            <a:avLst/>
          </a:prstGeom>
        </p:spPr>
        <p:txBody>
          <a:bodyPr vert="horz" lIns="90019" tIns="45009" rIns="90019" bIns="45009" rtlCol="0" anchor="b"/>
          <a:lstStyle>
            <a:lvl1pPr algn="r">
              <a:defRPr sz="1200"/>
            </a:lvl1pPr>
          </a:lstStyle>
          <a:p>
            <a:fld id="{C1C1A35A-2F85-44E6-9053-72D4C29FBCD1}" type="slidenum">
              <a:rPr lang="en-GB" smtClean="0"/>
              <a:pPr/>
              <a:t>‹#›</a:t>
            </a:fld>
            <a:endParaRPr lang="en-GB"/>
          </a:p>
        </p:txBody>
      </p:sp>
    </p:spTree>
    <p:extLst>
      <p:ext uri="{BB962C8B-B14F-4D97-AF65-F5344CB8AC3E}">
        <p14:creationId xmlns:p14="http://schemas.microsoft.com/office/powerpoint/2010/main" xmlns="" val="1196458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3633"/>
          </a:xfrm>
          <a:prstGeom prst="rect">
            <a:avLst/>
          </a:prstGeom>
        </p:spPr>
        <p:txBody>
          <a:bodyPr vert="horz" lIns="90019" tIns="45009" rIns="90019" bIns="45009" rtlCol="0"/>
          <a:lstStyle>
            <a:lvl1pPr algn="l">
              <a:defRPr sz="1200"/>
            </a:lvl1pPr>
          </a:lstStyle>
          <a:p>
            <a:endParaRPr lang="en-GB"/>
          </a:p>
        </p:txBody>
      </p:sp>
      <p:sp>
        <p:nvSpPr>
          <p:cNvPr id="3" name="Date Placeholder 2"/>
          <p:cNvSpPr>
            <a:spLocks noGrp="1"/>
          </p:cNvSpPr>
          <p:nvPr>
            <p:ph type="dt" idx="1"/>
          </p:nvPr>
        </p:nvSpPr>
        <p:spPr>
          <a:xfrm>
            <a:off x="3850446" y="2"/>
            <a:ext cx="2945659" cy="493633"/>
          </a:xfrm>
          <a:prstGeom prst="rect">
            <a:avLst/>
          </a:prstGeom>
        </p:spPr>
        <p:txBody>
          <a:bodyPr vert="horz" lIns="90019" tIns="45009" rIns="90019" bIns="45009" rtlCol="0"/>
          <a:lstStyle>
            <a:lvl1pPr algn="r">
              <a:defRPr sz="1200"/>
            </a:lvl1pPr>
          </a:lstStyle>
          <a:p>
            <a:fld id="{B17693D3-2A68-473A-AD26-797D9247727A}" type="datetimeFigureOut">
              <a:rPr lang="en-GB" smtClean="0"/>
              <a:pPr/>
              <a:t>11/10/2017</a:t>
            </a:fld>
            <a:endParaRPr lang="en-GB"/>
          </a:p>
        </p:txBody>
      </p:sp>
      <p:sp>
        <p:nvSpPr>
          <p:cNvPr id="4" name="Slide Image Placeholder 3"/>
          <p:cNvSpPr>
            <a:spLocks noGrp="1" noRot="1" noChangeAspect="1"/>
          </p:cNvSpPr>
          <p:nvPr>
            <p:ph type="sldImg" idx="2"/>
          </p:nvPr>
        </p:nvSpPr>
        <p:spPr>
          <a:xfrm>
            <a:off x="104775" y="739775"/>
            <a:ext cx="6588125" cy="3705225"/>
          </a:xfrm>
          <a:prstGeom prst="rect">
            <a:avLst/>
          </a:prstGeom>
          <a:noFill/>
          <a:ln w="12700">
            <a:solidFill>
              <a:prstClr val="black"/>
            </a:solidFill>
          </a:ln>
        </p:spPr>
        <p:txBody>
          <a:bodyPr vert="horz" lIns="90019" tIns="45009" rIns="90019" bIns="45009" rtlCol="0" anchor="ctr"/>
          <a:lstStyle/>
          <a:p>
            <a:endParaRPr lang="en-GB"/>
          </a:p>
        </p:txBody>
      </p:sp>
      <p:sp>
        <p:nvSpPr>
          <p:cNvPr id="5" name="Notes Placeholder 4"/>
          <p:cNvSpPr>
            <a:spLocks noGrp="1"/>
          </p:cNvSpPr>
          <p:nvPr>
            <p:ph type="body" sz="quarter" idx="3"/>
          </p:nvPr>
        </p:nvSpPr>
        <p:spPr>
          <a:xfrm>
            <a:off x="679768" y="4689518"/>
            <a:ext cx="5438140" cy="4442698"/>
          </a:xfrm>
          <a:prstGeom prst="rect">
            <a:avLst/>
          </a:prstGeom>
        </p:spPr>
        <p:txBody>
          <a:bodyPr vert="horz" lIns="90019" tIns="45009" rIns="90019" bIns="450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377319"/>
            <a:ext cx="2945659" cy="493633"/>
          </a:xfrm>
          <a:prstGeom prst="rect">
            <a:avLst/>
          </a:prstGeom>
        </p:spPr>
        <p:txBody>
          <a:bodyPr vert="horz" lIns="90019" tIns="45009" rIns="90019" bIns="45009"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377319"/>
            <a:ext cx="2945659" cy="493633"/>
          </a:xfrm>
          <a:prstGeom prst="rect">
            <a:avLst/>
          </a:prstGeom>
        </p:spPr>
        <p:txBody>
          <a:bodyPr vert="horz" lIns="90019" tIns="45009" rIns="90019" bIns="45009" rtlCol="0" anchor="b"/>
          <a:lstStyle>
            <a:lvl1pPr algn="r">
              <a:defRPr sz="1200"/>
            </a:lvl1pPr>
          </a:lstStyle>
          <a:p>
            <a:fld id="{2D7160B8-5E1D-4662-ACA2-0E0AEBFDAD6E}" type="slidenum">
              <a:rPr lang="en-GB" smtClean="0"/>
              <a:pPr/>
              <a:t>‹#›</a:t>
            </a:fld>
            <a:endParaRPr lang="en-GB"/>
          </a:p>
        </p:txBody>
      </p:sp>
    </p:spTree>
    <p:extLst>
      <p:ext uri="{BB962C8B-B14F-4D97-AF65-F5344CB8AC3E}">
        <p14:creationId xmlns:p14="http://schemas.microsoft.com/office/powerpoint/2010/main" xmlns="" val="381458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04775" y="739775"/>
            <a:ext cx="6588125" cy="37052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72859-A9F6-4E3E-9B6F-0CA7D8E1A6B1}" type="slidenum">
              <a:rPr lang="en-US" altLang="en-US" smtClean="0"/>
              <a:pPr eaLnBrk="1" hangingPunct="1"/>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04775" y="739775"/>
            <a:ext cx="6588125" cy="37052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Create a shared understanding of the challenges affecting the land restitution process, the causes of these and prioritise the most pertinent challenges. </a:t>
            </a:r>
          </a:p>
          <a:p>
            <a:r>
              <a:rPr lang="en-ZA" altLang="en-US" smtClean="0"/>
              <a:t>Understand and analyse the Previous and Current initiatives to clear the backlog. </a:t>
            </a:r>
          </a:p>
          <a:p>
            <a:r>
              <a:rPr lang="en-ZA" altLang="en-US" smtClean="0"/>
              <a:t>Analyse the current settlement options and explore potential alternatives. </a:t>
            </a:r>
          </a:p>
          <a:p>
            <a:r>
              <a:rPr lang="en-ZA" altLang="en-US" smtClean="0"/>
              <a:t>Agree on the Design principles that will guide the Solution Design</a:t>
            </a:r>
          </a:p>
          <a:p>
            <a:r>
              <a:rPr lang="en-ZA" altLang="en-US" smtClean="0"/>
              <a:t>Explore potential solutions to improve the process and the enablers. </a:t>
            </a:r>
          </a:p>
          <a:p>
            <a:endParaRPr lang="en-Z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241288-68E8-4B97-A1B8-1ED6B4A8ABB6}" type="slidenum">
              <a:rPr lang="en-ZA" altLang="en-US" smtClean="0">
                <a:solidFill>
                  <a:srgbClr val="000000"/>
                </a:solidFill>
              </a:rPr>
              <a:pPr eaLnBrk="1" hangingPunct="1"/>
              <a:t>2</a:t>
            </a:fld>
            <a:endParaRPr lang="en-ZA"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Risk and audit needs authority/clout to work across functions, not from support services as it might be marginalised if a bottom-up approach is taken. Risk &amp; Audit should be seen as a governing capability more than a support capability to drive good practice</a:t>
            </a:r>
          </a:p>
          <a:p>
            <a:endParaRPr lang="en-ZA" dirty="0"/>
          </a:p>
        </p:txBody>
      </p:sp>
      <p:sp>
        <p:nvSpPr>
          <p:cNvPr id="4" name="Slide Number Placeholder 3"/>
          <p:cNvSpPr>
            <a:spLocks noGrp="1"/>
          </p:cNvSpPr>
          <p:nvPr>
            <p:ph type="sldNum" sz="quarter" idx="10"/>
          </p:nvPr>
        </p:nvSpPr>
        <p:spPr/>
        <p:txBody>
          <a:bodyPr/>
          <a:lstStyle/>
          <a:p>
            <a:fld id="{026D5777-3378-4B9E-9A2B-6EED9C557A8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85476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26D5777-3378-4B9E-9A2B-6EED9C557A8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80459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07950" y="739775"/>
            <a:ext cx="6581775"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787D7A-BB92-4A2E-987B-E119BA70BCCD}" type="slidenum">
              <a:rPr lang="en-US" altLang="en-US" smtClean="0">
                <a:solidFill>
                  <a:prstClr val="black"/>
                </a:solidFill>
                <a:latin typeface="Arial" charset="0"/>
              </a:rPr>
              <a:pPr eaLnBrk="1" hangingPunct="1">
                <a:spcBef>
                  <a:spcPct val="0"/>
                </a:spcBef>
              </a:pPr>
              <a:t>14</a:t>
            </a:fld>
            <a:endParaRPr lang="en-US" altLang="en-US"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smtClean="0"/>
              <a:t>Title of presentation</a:t>
            </a:r>
            <a:endParaRPr lang="en-GB" dirty="0"/>
          </a:p>
        </p:txBody>
      </p:sp>
    </p:spTree>
    <p:extLst>
      <p:ext uri="{BB962C8B-B14F-4D97-AF65-F5344CB8AC3E}">
        <p14:creationId xmlns:p14="http://schemas.microsoft.com/office/powerpoint/2010/main" xmlns="" val="241817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xmlns="" val="158596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ZA">
              <a:solidFill>
                <a:prstClr val="black"/>
              </a:solidFill>
            </a:endParaRPr>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r>
              <a:rPr lang="en-ZA" smtClean="0">
                <a:solidFill>
                  <a:prstClr val="black"/>
                </a:solidFill>
              </a:rPr>
              <a:t>Expenditure as at 30 November 2016</a:t>
            </a:r>
            <a:endParaRPr lang="en-ZA">
              <a:solidFill>
                <a:prstClr val="black"/>
              </a:solidFill>
            </a:endParaRPr>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5C896C31-E70E-44D4-AFB4-411D59B7C5A8}" type="slidenum">
              <a:rPr lang="en-ZA">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xmlns="" val="62066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598"/>
            <a:ext cx="6995120" cy="3391025"/>
          </a:xfrm>
          <a:prstGeom prst="rect">
            <a:avLst/>
          </a:prstGeom>
        </p:spPr>
        <p:txBody>
          <a:bodyPr vert="horz" lIns="91440" tIns="45720" rIns="91440" bIns="45720" rtlCol="0">
            <a:normAutofit/>
          </a:bodyPr>
          <a:lstStyle/>
          <a:p>
            <a:pPr lvl="0"/>
            <a:r>
              <a:rPr lang="en-US" dirty="0" smtClean="0"/>
              <a:t>Body text</a:t>
            </a:r>
            <a:endParaRPr lang="en-GB" dirty="0"/>
          </a:p>
        </p:txBody>
      </p:sp>
    </p:spTree>
    <p:extLst>
      <p:ext uri="{BB962C8B-B14F-4D97-AF65-F5344CB8AC3E}">
        <p14:creationId xmlns:p14="http://schemas.microsoft.com/office/powerpoint/2010/main" xmlns="" val="35643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xmlns="" val="163884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xmlns="" val="29280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graphicFrame>
        <p:nvGraphicFramePr>
          <p:cNvPr id="6" name="Object 6" hidden="1"/>
          <p:cNvGraphicFramePr>
            <a:graphicFrameLocks noChangeAspect="1"/>
          </p:cNvGraphicFramePr>
          <p:nvPr userDrawn="1"/>
        </p:nvGraphicFramePr>
        <p:xfrm>
          <a:off x="1589" y="1192"/>
          <a:ext cx="1587" cy="1190"/>
        </p:xfrm>
        <a:graphic>
          <a:graphicData uri="http://schemas.openxmlformats.org/presentationml/2006/ole">
            <p:oleObj spid="_x0000_s8220" name="think-cell Slide" r:id="rId3" imgW="360" imgH="360" progId="">
              <p:embed/>
            </p:oleObj>
          </a:graphicData>
        </a:graphic>
      </p:graphicFrame>
      <p:sp>
        <p:nvSpPr>
          <p:cNvPr id="15" name="Text Placeholder 8"/>
          <p:cNvSpPr>
            <a:spLocks noGrp="1"/>
          </p:cNvSpPr>
          <p:nvPr>
            <p:ph type="body" sz="quarter" idx="13"/>
          </p:nvPr>
        </p:nvSpPr>
        <p:spPr>
          <a:xfrm>
            <a:off x="195840" y="633527"/>
            <a:ext cx="8751572" cy="378000"/>
          </a:xfrm>
          <a:prstGeom prst="rect">
            <a:avLst/>
          </a:prstGeom>
        </p:spPr>
        <p:txBody>
          <a:bodyPr lIns="36000" tIns="36000" rIns="36000" bIns="36000">
            <a:noAutofit/>
          </a:bodyPr>
          <a:lstStyle>
            <a:lvl1pPr marL="0" indent="0">
              <a:buNone/>
              <a:defRPr sz="1600" b="0">
                <a:solidFill>
                  <a:srgbClr val="575757"/>
                </a:solidFill>
              </a:defRPr>
            </a:lvl1pPr>
          </a:lstStyle>
          <a:p>
            <a:pPr lvl="0"/>
            <a:r>
              <a:rPr lang="en-US" smtClean="0"/>
              <a:t>Click to edit Master text styles</a:t>
            </a:r>
          </a:p>
        </p:txBody>
      </p:sp>
      <p:sp>
        <p:nvSpPr>
          <p:cNvPr id="16" name="Title Placeholder 1"/>
          <p:cNvSpPr>
            <a:spLocks noGrp="1"/>
          </p:cNvSpPr>
          <p:nvPr>
            <p:ph type="title"/>
          </p:nvPr>
        </p:nvSpPr>
        <p:spPr>
          <a:xfrm>
            <a:off x="195840" y="86916"/>
            <a:ext cx="8751572" cy="335757"/>
          </a:xfrm>
          <a:prstGeom prst="rect">
            <a:avLst/>
          </a:prstGeom>
        </p:spPr>
        <p:txBody>
          <a:bodyPr lIns="36000" tIns="36000" rIns="36000" bIns="36000" rtlCol="0" anchor="t">
            <a:noAutofit/>
          </a:bodyPr>
          <a:lstStyle>
            <a:lvl1pPr>
              <a:defRPr/>
            </a:lvl1pPr>
          </a:lstStyle>
          <a:p>
            <a:r>
              <a:rPr lang="en-US" smtClean="0"/>
              <a:t>Click to edit Master title style</a:t>
            </a:r>
            <a:endParaRPr lang="en-US" dirty="0"/>
          </a:p>
        </p:txBody>
      </p:sp>
      <p:sp>
        <p:nvSpPr>
          <p:cNvPr id="5" name="Text Placeholder 7"/>
          <p:cNvSpPr>
            <a:spLocks noGrp="1"/>
          </p:cNvSpPr>
          <p:nvPr>
            <p:ph type="body" sz="quarter" idx="23"/>
          </p:nvPr>
        </p:nvSpPr>
        <p:spPr>
          <a:xfrm>
            <a:off x="1255647" y="4739946"/>
            <a:ext cx="7673953" cy="208292"/>
          </a:xfrm>
        </p:spPr>
        <p:txBody>
          <a:bodyPr lIns="36000" tIns="36000" rIns="36000" bIns="36000">
            <a:normAutofit/>
          </a:bodyPr>
          <a:lstStyle>
            <a:lvl1pPr>
              <a:spcAft>
                <a:spcPts val="0"/>
              </a:spcAft>
              <a:defRPr sz="800" b="1">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xmlns="" val="10452814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9" y="1193"/>
          <a:ext cx="1587" cy="1190"/>
        </p:xfrm>
        <a:graphic>
          <a:graphicData uri="http://schemas.openxmlformats.org/presentationml/2006/ole">
            <p:oleObj spid="_x0000_s9234" name="think-cell Slide" r:id="rId3" imgW="360" imgH="360" progId="">
              <p:embed/>
            </p:oleObj>
          </a:graphicData>
        </a:graphic>
      </p:graphicFrame>
      <p:sp>
        <p:nvSpPr>
          <p:cNvPr id="7" name="Title 1"/>
          <p:cNvSpPr>
            <a:spLocks noGrp="1"/>
          </p:cNvSpPr>
          <p:nvPr>
            <p:ph type="ctrTitle"/>
          </p:nvPr>
        </p:nvSpPr>
        <p:spPr>
          <a:xfrm>
            <a:off x="230400" y="107966"/>
            <a:ext cx="8712432" cy="318549"/>
          </a:xfrm>
          <a:prstGeom prst="rect">
            <a:avLst/>
          </a:prstGeom>
        </p:spPr>
        <p:txBody>
          <a:bodyPr anchor="t">
            <a:noAutofit/>
          </a:bodyPr>
          <a:lstStyle>
            <a:lvl1pPr algn="l">
              <a:defRPr sz="2177"/>
            </a:lvl1pPr>
          </a:lstStyle>
          <a:p>
            <a:r>
              <a:rPr lang="en-US" dirty="0" smtClean="0"/>
              <a:t>Click to edit Master title style</a:t>
            </a:r>
            <a:endParaRPr lang="en-US" dirty="0"/>
          </a:p>
        </p:txBody>
      </p:sp>
      <p:sp>
        <p:nvSpPr>
          <p:cNvPr id="9" name="Subtitle 2"/>
          <p:cNvSpPr>
            <a:spLocks noGrp="1"/>
          </p:cNvSpPr>
          <p:nvPr>
            <p:ph type="subTitle" idx="1"/>
          </p:nvPr>
        </p:nvSpPr>
        <p:spPr>
          <a:xfrm>
            <a:off x="230400" y="630742"/>
            <a:ext cx="8712000" cy="378000"/>
          </a:xfrm>
          <a:prstGeom prst="rect">
            <a:avLst/>
          </a:prstGeom>
        </p:spPr>
        <p:txBody>
          <a:bodyPr/>
          <a:lstStyle>
            <a:lvl1pPr marL="0" indent="0" algn="l">
              <a:spcBef>
                <a:spcPts val="0"/>
              </a:spcBef>
              <a:buNone/>
              <a:defRPr sz="1451" b="1">
                <a:solidFill>
                  <a:schemeClr val="tx1">
                    <a:lumMod val="65000"/>
                    <a:lumOff val="35000"/>
                  </a:schemeClr>
                </a:solidFill>
                <a:latin typeface="Arial" panose="020B0604020202020204" pitchFamily="34" charset="0"/>
                <a:cs typeface="Arial" panose="020B0604020202020204" pitchFamily="34" charset="0"/>
              </a:defRPr>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dirty="0" smtClean="0"/>
              <a:t>Click to edit Master subtitle style</a:t>
            </a:r>
            <a:endParaRPr lang="en-US" dirty="0"/>
          </a:p>
        </p:txBody>
      </p:sp>
      <p:sp>
        <p:nvSpPr>
          <p:cNvPr id="10" name="Text Placeholder 4"/>
          <p:cNvSpPr>
            <a:spLocks noGrp="1"/>
          </p:cNvSpPr>
          <p:nvPr>
            <p:ph type="body" sz="quarter" idx="11"/>
          </p:nvPr>
        </p:nvSpPr>
        <p:spPr>
          <a:xfrm>
            <a:off x="2678126" y="4502899"/>
            <a:ext cx="6264275" cy="270272"/>
          </a:xfrm>
          <a:prstGeom prst="rect">
            <a:avLst/>
          </a:prstGeom>
        </p:spPr>
        <p:txBody>
          <a:bodyPr anchor="ctr"/>
          <a:lstStyle>
            <a:lvl1pPr marL="0" indent="0">
              <a:spcBef>
                <a:spcPts val="0"/>
              </a:spcBef>
              <a:buNone/>
              <a:defRPr sz="907">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xmlns="" val="3008485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ubtitle &amp; 1 column - large">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195840" y="86916"/>
            <a:ext cx="8751572" cy="334800"/>
          </a:xfrm>
          <a:prstGeom prst="rect">
            <a:avLst/>
          </a:prstGeom>
        </p:spPr>
        <p:txBody>
          <a:bodyPr vert="horz" lIns="30357" tIns="30357" rIns="30357" bIns="30357" rtlCol="0" anchor="t" anchorCtr="0">
            <a:noAutofit/>
          </a:bodyPr>
          <a:lstStyle>
            <a:lvl1pPr>
              <a:defRPr sz="2000"/>
            </a:lvl1pPr>
          </a:lstStyle>
          <a:p>
            <a:r>
              <a:rPr lang="en-US" noProof="0" dirty="0" smtClean="0"/>
              <a:t>Contents</a:t>
            </a:r>
            <a:endParaRPr lang="en-US"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71270" y="850554"/>
            <a:ext cx="1772711" cy="111791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171270" y="2082764"/>
            <a:ext cx="1772711" cy="109984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171270" y="3321998"/>
            <a:ext cx="1772711" cy="1092820"/>
          </a:xfrm>
          <a:prstGeom prst="rect">
            <a:avLst/>
          </a:prstGeom>
        </p:spPr>
      </p:pic>
    </p:spTree>
    <p:extLst>
      <p:ext uri="{BB962C8B-B14F-4D97-AF65-F5344CB8AC3E}">
        <p14:creationId xmlns:p14="http://schemas.microsoft.com/office/powerpoint/2010/main" xmlns="" val="414425815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smtClean="0"/>
              <a:t>Title of presentation</a:t>
            </a:r>
            <a:endParaRPr lang="en-GB" dirty="0"/>
          </a:p>
        </p:txBody>
      </p:sp>
    </p:spTree>
    <p:extLst>
      <p:ext uri="{BB962C8B-B14F-4D97-AF65-F5344CB8AC3E}">
        <p14:creationId xmlns:p14="http://schemas.microsoft.com/office/powerpoint/2010/main" xmlns="" val="158164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xmlns="" val="203780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pPr/>
              <a:t>‹#›</a:t>
            </a:fld>
            <a:endParaRPr lang="en-GB" dirty="0"/>
          </a:p>
        </p:txBody>
      </p:sp>
    </p:spTree>
    <p:extLst>
      <p:ext uri="{BB962C8B-B14F-4D97-AF65-F5344CB8AC3E}">
        <p14:creationId xmlns:p14="http://schemas.microsoft.com/office/powerpoint/2010/main" xmlns="" val="205838784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5" r:id="rId4"/>
    <p:sldLayoutId id="2147483680" r:id="rId5"/>
    <p:sldLayoutId id="2147483681" r:id="rId6"/>
    <p:sldLayoutId id="2147483682" r:id="rId7"/>
  </p:sldLayoutIdLst>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xmlns="" val="8724710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Lst>
  <p:hf hd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755576" y="3507854"/>
            <a:ext cx="7992888" cy="1872208"/>
          </a:xfrm>
        </p:spPr>
        <p:txBody>
          <a:bodyPr>
            <a:noAutofit/>
          </a:bodyPr>
          <a:lstStyle/>
          <a:p>
            <a:pPr lvl="0" fontAlgn="base">
              <a:spcAft>
                <a:spcPct val="0"/>
              </a:spcAft>
            </a:pPr>
            <a:r>
              <a:rPr lang="en-GB" sz="1700" dirty="0" smtClean="0">
                <a:latin typeface="+mj-lt"/>
              </a:rPr>
              <a:t/>
            </a:r>
            <a:br>
              <a:rPr lang="en-GB" sz="1700" dirty="0" smtClean="0">
                <a:latin typeface="+mj-lt"/>
              </a:rPr>
            </a:br>
            <a:r>
              <a:rPr lang="en-GB" sz="1400" dirty="0" smtClean="0">
                <a:latin typeface="+mj-lt"/>
              </a:rPr>
              <a:t>Operation Phakisa report</a:t>
            </a:r>
            <a:r>
              <a:rPr lang="en-GB" sz="1400" dirty="0">
                <a:latin typeface="+mj-lt"/>
              </a:rPr>
              <a:t/>
            </a:r>
            <a:br>
              <a:rPr lang="en-GB" sz="1400" dirty="0">
                <a:latin typeface="+mj-lt"/>
              </a:rPr>
            </a:br>
            <a:r>
              <a:rPr lang="en-GB" sz="1400" dirty="0">
                <a:latin typeface="+mj-lt"/>
              </a:rPr>
              <a:t/>
            </a:r>
            <a:br>
              <a:rPr lang="en-GB" sz="1400" dirty="0">
                <a:latin typeface="+mj-lt"/>
              </a:rPr>
            </a:br>
            <a:r>
              <a:rPr lang="en-GB" sz="1400" dirty="0" smtClean="0">
                <a:latin typeface="+mj-lt"/>
              </a:rPr>
              <a:t>PRESENTATION TO THE Portfolio </a:t>
            </a:r>
            <a:r>
              <a:rPr lang="en-GB" sz="1400" dirty="0">
                <a:latin typeface="+mj-lt"/>
              </a:rPr>
              <a:t>Committee </a:t>
            </a:r>
            <a:r>
              <a:rPr lang="en-GB" sz="1400" dirty="0" smtClean="0">
                <a:latin typeface="+mj-lt"/>
              </a:rPr>
              <a:t>ON RURAL DEVELOPMENT AND LAND REFORM</a:t>
            </a:r>
            <a:r>
              <a:rPr lang="en-GB" sz="1400" dirty="0">
                <a:latin typeface="+mj-lt"/>
              </a:rPr>
              <a:t/>
            </a:r>
            <a:br>
              <a:rPr lang="en-GB" sz="1400" dirty="0">
                <a:latin typeface="+mj-lt"/>
              </a:rPr>
            </a:br>
            <a:r>
              <a:rPr lang="en-GB" sz="1400" dirty="0" smtClean="0">
                <a:latin typeface="+mj-lt"/>
              </a:rPr>
              <a:t/>
            </a:r>
            <a:br>
              <a:rPr lang="en-GB" sz="1400" dirty="0" smtClean="0">
                <a:latin typeface="+mj-lt"/>
              </a:rPr>
            </a:br>
            <a:r>
              <a:rPr lang="en-GB" sz="1400" dirty="0" smtClean="0">
                <a:latin typeface="+mj-lt"/>
              </a:rPr>
              <a:t>10 </a:t>
            </a:r>
            <a:r>
              <a:rPr lang="en-GB" sz="1400" dirty="0">
                <a:latin typeface="+mj-lt"/>
              </a:rPr>
              <a:t>OCTOBER 2017</a:t>
            </a:r>
            <a:r>
              <a:rPr lang="en-GB" sz="1700" dirty="0"/>
              <a:t/>
            </a:r>
            <a:br>
              <a:rPr lang="en-GB" sz="1700" dirty="0"/>
            </a:br>
            <a:endParaRPr lang="en-GB" sz="1700" dirty="0"/>
          </a:p>
        </p:txBody>
      </p:sp>
    </p:spTree>
    <p:extLst>
      <p:ext uri="{BB962C8B-B14F-4D97-AF65-F5344CB8AC3E}">
        <p14:creationId xmlns:p14="http://schemas.microsoft.com/office/powerpoint/2010/main" xmlns="" val="246834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98560" y="1844317"/>
            <a:ext cx="7336595" cy="514350"/>
          </a:xfrm>
          <a:solidFill>
            <a:srgbClr val="00B050"/>
          </a:solidFill>
        </p:spPr>
        <p:txBody>
          <a:bodyPr>
            <a:normAutofit/>
          </a:bodyPr>
          <a:lstStyle/>
          <a:p>
            <a:r>
              <a:rPr lang="en-ZA" sz="1200" dirty="0"/>
              <a:t>                                                3 feet plan progress</a:t>
            </a:r>
            <a:endParaRPr lang="en-ZA" sz="1300" dirty="0"/>
          </a:p>
        </p:txBody>
      </p:sp>
    </p:spTree>
    <p:extLst>
      <p:ext uri="{BB962C8B-B14F-4D97-AF65-F5344CB8AC3E}">
        <p14:creationId xmlns:p14="http://schemas.microsoft.com/office/powerpoint/2010/main" xmlns="" val="55443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95486"/>
            <a:ext cx="8136904" cy="432048"/>
          </a:xfrm>
        </p:spPr>
        <p:txBody>
          <a:bodyPr>
            <a:noAutofit/>
          </a:bodyPr>
          <a:lstStyle/>
          <a:p>
            <a:pPr algn="ctr"/>
            <a:r>
              <a:rPr lang="en-ZA" sz="1600" dirty="0"/>
              <a:t/>
            </a:r>
            <a:br>
              <a:rPr lang="en-ZA" sz="1600" dirty="0"/>
            </a:br>
            <a:endParaRPr lang="en-ZA" sz="1600" dirty="0"/>
          </a:p>
        </p:txBody>
      </p:sp>
      <p:sp>
        <p:nvSpPr>
          <p:cNvPr id="7" name="Rectangle 6"/>
          <p:cNvSpPr/>
          <p:nvPr/>
        </p:nvSpPr>
        <p:spPr>
          <a:xfrm>
            <a:off x="251520" y="1"/>
            <a:ext cx="8640960" cy="584747"/>
          </a:xfrm>
          <a:prstGeom prst="rect">
            <a:avLst/>
          </a:prstGeom>
          <a:solidFill>
            <a:srgbClr val="00B050"/>
          </a:solidFill>
        </p:spPr>
        <p:txBody>
          <a:bodyPr wrap="square" lIns="91413" tIns="45706" rIns="91413" bIns="45706">
            <a:spAutoFit/>
          </a:bodyPr>
          <a:lstStyle/>
          <a:p>
            <a:r>
              <a:rPr lang="en-ZA" sz="1600" b="1" dirty="0"/>
              <a:t>INITIATIVE: FAST TRACKING THE SETTLEMENT OF OUTSTANDING RESTITUTION CLAIMS IN A SUSTAINABLE MANNER</a:t>
            </a:r>
          </a:p>
        </p:txBody>
      </p:sp>
      <p:graphicFrame>
        <p:nvGraphicFramePr>
          <p:cNvPr id="9" name="Table 8"/>
          <p:cNvGraphicFramePr>
            <a:graphicFrameLocks noGrp="1"/>
          </p:cNvGraphicFramePr>
          <p:nvPr>
            <p:extLst>
              <p:ext uri="{D42A27DB-BD31-4B8C-83A1-F6EECF244321}">
                <p14:modId xmlns:p14="http://schemas.microsoft.com/office/powerpoint/2010/main" xmlns="" val="3627048457"/>
              </p:ext>
            </p:extLst>
          </p:nvPr>
        </p:nvGraphicFramePr>
        <p:xfrm>
          <a:off x="108619" y="659131"/>
          <a:ext cx="8955977" cy="3643887"/>
        </p:xfrm>
        <a:graphic>
          <a:graphicData uri="http://schemas.openxmlformats.org/drawingml/2006/table">
            <a:tbl>
              <a:tblPr firstRow="1" firstCol="1" bandRow="1">
                <a:tableStyleId>{5C22544A-7EE6-4342-B048-85BDC9FD1C3A}</a:tableStyleId>
              </a:tblPr>
              <a:tblGrid>
                <a:gridCol w="2872504"/>
                <a:gridCol w="6083473"/>
              </a:tblGrid>
              <a:tr h="175976">
                <a:tc>
                  <a:txBody>
                    <a:bodyPr/>
                    <a:lstStyle/>
                    <a:p>
                      <a:pPr>
                        <a:lnSpc>
                          <a:spcPct val="115000"/>
                        </a:lnSpc>
                        <a:spcAft>
                          <a:spcPts val="0"/>
                        </a:spcAft>
                      </a:pPr>
                      <a:r>
                        <a:rPr lang="en-ZA" sz="1000" dirty="0">
                          <a:solidFill>
                            <a:schemeClr val="tx1"/>
                          </a:solidFill>
                          <a:effectLst/>
                        </a:rPr>
                        <a:t>Activity</a:t>
                      </a:r>
                      <a:endParaRPr lang="en-ZA" sz="1000" dirty="0">
                        <a:solidFill>
                          <a:schemeClr val="tx1"/>
                        </a:solidFill>
                        <a:effectLst/>
                        <a:latin typeface="Calibri"/>
                        <a:ea typeface="Calibri"/>
                        <a:cs typeface="Times New Roman"/>
                      </a:endParaRPr>
                    </a:p>
                  </a:txBody>
                  <a:tcPr marL="28079" marR="28079" marT="0" marB="0">
                    <a:solidFill>
                      <a:schemeClr val="accent4">
                        <a:lumMod val="20000"/>
                        <a:lumOff val="80000"/>
                      </a:schemeClr>
                    </a:solidFill>
                  </a:tcPr>
                </a:tc>
                <a:tc>
                  <a:txBody>
                    <a:bodyPr/>
                    <a:lstStyle/>
                    <a:p>
                      <a:pPr algn="ctr">
                        <a:lnSpc>
                          <a:spcPct val="115000"/>
                        </a:lnSpc>
                        <a:spcAft>
                          <a:spcPts val="0"/>
                        </a:spcAft>
                      </a:pPr>
                      <a:r>
                        <a:rPr lang="en-ZA" sz="1000" dirty="0">
                          <a:solidFill>
                            <a:schemeClr val="tx1"/>
                          </a:solidFill>
                          <a:effectLst/>
                        </a:rPr>
                        <a:t>3 feet Activity Progress</a:t>
                      </a:r>
                      <a:endParaRPr lang="en-ZA" sz="1000" dirty="0">
                        <a:solidFill>
                          <a:schemeClr val="tx1"/>
                        </a:solidFill>
                        <a:effectLst/>
                        <a:latin typeface="Calibri"/>
                        <a:ea typeface="Calibri"/>
                        <a:cs typeface="Times New Roman"/>
                      </a:endParaRPr>
                    </a:p>
                  </a:txBody>
                  <a:tcPr marL="28079" marR="28079" marT="0" marB="0">
                    <a:solidFill>
                      <a:schemeClr val="accent4">
                        <a:lumMod val="20000"/>
                        <a:lumOff val="80000"/>
                      </a:schemeClr>
                    </a:solidFill>
                  </a:tcPr>
                </a:tc>
              </a:tr>
              <a:tr h="1774508">
                <a:tc>
                  <a:txBody>
                    <a:bodyPr/>
                    <a:lstStyle/>
                    <a:p>
                      <a:pPr>
                        <a:lnSpc>
                          <a:spcPct val="115000"/>
                        </a:lnSpc>
                        <a:spcAft>
                          <a:spcPts val="0"/>
                        </a:spcAft>
                      </a:pPr>
                      <a:r>
                        <a:rPr lang="en-ZA" sz="1100" dirty="0">
                          <a:solidFill>
                            <a:schemeClr val="tx1"/>
                          </a:solidFill>
                          <a:effectLst/>
                        </a:rPr>
                        <a:t>CONDUCT AND FINALIZE ALL OUTSTANDING RESEARCH </a:t>
                      </a:r>
                      <a:r>
                        <a:rPr lang="en-ZA" sz="1100" dirty="0" smtClean="0">
                          <a:solidFill>
                            <a:schemeClr val="tx1"/>
                          </a:solidFill>
                          <a:effectLst/>
                        </a:rPr>
                        <a:t>(916) BY 31 DECEMBER 2017</a:t>
                      </a:r>
                      <a:endParaRPr lang="en-ZA" sz="1100" dirty="0">
                        <a:solidFill>
                          <a:schemeClr val="tx1"/>
                        </a:solidFill>
                        <a:effectLst/>
                      </a:endParaRPr>
                    </a:p>
                    <a:p>
                      <a:pPr>
                        <a:lnSpc>
                          <a:spcPct val="115000"/>
                        </a:lnSpc>
                        <a:spcAft>
                          <a:spcPts val="0"/>
                        </a:spcAft>
                      </a:pPr>
                      <a:r>
                        <a:rPr lang="en-ZA" sz="1100" dirty="0">
                          <a:solidFill>
                            <a:schemeClr val="tx1"/>
                          </a:solidFill>
                          <a:effectLst/>
                        </a:rPr>
                        <a:t> </a:t>
                      </a:r>
                    </a:p>
                    <a:p>
                      <a:pPr>
                        <a:lnSpc>
                          <a:spcPct val="115000"/>
                        </a:lnSpc>
                        <a:spcAft>
                          <a:spcPts val="0"/>
                        </a:spcAft>
                      </a:pPr>
                      <a:r>
                        <a:rPr lang="en-ZA" sz="1100" dirty="0">
                          <a:solidFill>
                            <a:schemeClr val="tx1"/>
                          </a:solidFill>
                          <a:effectLst/>
                        </a:rPr>
                        <a:t> </a:t>
                      </a:r>
                      <a:endParaRPr lang="en-ZA" sz="1100" dirty="0">
                        <a:solidFill>
                          <a:schemeClr val="tx1"/>
                        </a:solidFill>
                        <a:effectLst/>
                        <a:latin typeface="Calibri"/>
                        <a:ea typeface="Calibri"/>
                        <a:cs typeface="Times New Roman"/>
                      </a:endParaRPr>
                    </a:p>
                  </a:txBody>
                  <a:tcPr marL="28079" marR="28079" marT="0" marB="0">
                    <a:solidFill>
                      <a:schemeClr val="bg2"/>
                    </a:solidFill>
                  </a:tcPr>
                </a:tc>
                <a:tc>
                  <a:txBody>
                    <a:bodyPr/>
                    <a:lstStyle/>
                    <a:p>
                      <a:pPr marL="342900" lvl="0" indent="-342900">
                        <a:lnSpc>
                          <a:spcPct val="115000"/>
                        </a:lnSpc>
                        <a:spcAft>
                          <a:spcPts val="0"/>
                        </a:spcAft>
                        <a:buFont typeface="Times New Roman"/>
                        <a:buChar char="-"/>
                        <a:tabLst>
                          <a:tab pos="457200" algn="l"/>
                        </a:tabLst>
                      </a:pPr>
                      <a:r>
                        <a:rPr lang="en-ZA" sz="1100" dirty="0" smtClean="0">
                          <a:solidFill>
                            <a:schemeClr val="tx1"/>
                          </a:solidFill>
                          <a:effectLst/>
                        </a:rPr>
                        <a:t>As of 30 September 2017, 269 from 916 target research reports has been approved.  Acceleration implementation plan by Commission are currently being implemented.</a:t>
                      </a:r>
                    </a:p>
                    <a:p>
                      <a:pPr marL="342900" lvl="0" indent="-342900">
                        <a:lnSpc>
                          <a:spcPct val="115000"/>
                        </a:lnSpc>
                        <a:spcAft>
                          <a:spcPts val="0"/>
                        </a:spcAft>
                        <a:buFont typeface="Times New Roman"/>
                        <a:buChar char="-"/>
                        <a:tabLst>
                          <a:tab pos="457200" algn="l"/>
                        </a:tabLst>
                      </a:pPr>
                      <a:r>
                        <a:rPr lang="en-ZA" sz="1100" dirty="0" smtClean="0">
                          <a:solidFill>
                            <a:schemeClr val="tx1"/>
                          </a:solidFill>
                          <a:effectLst/>
                        </a:rPr>
                        <a:t>Policy on untraceable claimants  has been developed, SABC Radio &amp; TV, Commercial Print (newspaper adverts), Commercial Radio and TV, Community Radio &amp; TV,  Outdoor Production, Creative and Diversity Print on untraceable claimants – all adverts  are currently running.</a:t>
                      </a:r>
                    </a:p>
                    <a:p>
                      <a:pPr marL="342900" lvl="0" indent="-342900">
                        <a:lnSpc>
                          <a:spcPct val="115000"/>
                        </a:lnSpc>
                        <a:spcAft>
                          <a:spcPts val="0"/>
                        </a:spcAft>
                        <a:buFont typeface="Times New Roman"/>
                        <a:buChar char="-"/>
                        <a:tabLst>
                          <a:tab pos="457200" algn="l"/>
                        </a:tabLst>
                      </a:pPr>
                      <a:endParaRPr lang="en-ZA" sz="1100" dirty="0">
                        <a:solidFill>
                          <a:schemeClr val="tx1"/>
                        </a:solidFill>
                        <a:effectLst/>
                        <a:latin typeface="Calibri"/>
                        <a:ea typeface="Calibri"/>
                        <a:cs typeface="Times New Roman"/>
                      </a:endParaRPr>
                    </a:p>
                  </a:txBody>
                  <a:tcPr marL="28079" marR="28079" marT="0" marB="0"/>
                </a:tc>
              </a:tr>
              <a:tr h="1693403">
                <a:tc>
                  <a:txBody>
                    <a:bodyPr/>
                    <a:lstStyle/>
                    <a:p>
                      <a:pPr>
                        <a:lnSpc>
                          <a:spcPct val="115000"/>
                        </a:lnSpc>
                        <a:spcAft>
                          <a:spcPts val="0"/>
                        </a:spcAft>
                      </a:pPr>
                      <a:r>
                        <a:rPr lang="en-ZA" sz="1100" dirty="0">
                          <a:solidFill>
                            <a:schemeClr val="tx1"/>
                          </a:solidFill>
                          <a:effectLst/>
                        </a:rPr>
                        <a:t>CONDUCT AND FINALIZE OUTSOURCING VERIFICATION IN THE </a:t>
                      </a:r>
                      <a:r>
                        <a:rPr lang="en-ZA" sz="1100" dirty="0" smtClean="0">
                          <a:solidFill>
                            <a:schemeClr val="tx1"/>
                          </a:solidFill>
                          <a:effectLst/>
                        </a:rPr>
                        <a:t>NEXT 48 </a:t>
                      </a:r>
                      <a:r>
                        <a:rPr lang="en-ZA" sz="1100" dirty="0">
                          <a:solidFill>
                            <a:schemeClr val="tx1"/>
                          </a:solidFill>
                          <a:effectLst/>
                        </a:rPr>
                        <a:t>MONTHS</a:t>
                      </a:r>
                      <a:endParaRPr lang="en-ZA" sz="1100" dirty="0">
                        <a:solidFill>
                          <a:schemeClr val="tx1"/>
                        </a:solidFill>
                        <a:effectLst/>
                        <a:latin typeface="Calibri"/>
                        <a:ea typeface="Calibri"/>
                        <a:cs typeface="Times New Roman"/>
                      </a:endParaRPr>
                    </a:p>
                  </a:txBody>
                  <a:tcPr marL="28079" marR="28079" marT="0" marB="0">
                    <a:solidFill>
                      <a:schemeClr val="bg2"/>
                    </a:solidFill>
                  </a:tcPr>
                </a:tc>
                <a:tc>
                  <a:txBody>
                    <a:bodyPr/>
                    <a:lstStyle/>
                    <a:p>
                      <a:pPr marL="342900" lvl="0" indent="-342900">
                        <a:lnSpc>
                          <a:spcPct val="115000"/>
                        </a:lnSpc>
                        <a:spcAft>
                          <a:spcPts val="0"/>
                        </a:spcAft>
                        <a:buFont typeface="Arial"/>
                        <a:buChar char="•"/>
                        <a:tabLst>
                          <a:tab pos="457200" algn="l"/>
                        </a:tabLst>
                      </a:pPr>
                      <a:r>
                        <a:rPr lang="en-ZA" sz="1100" dirty="0" smtClean="0">
                          <a:solidFill>
                            <a:schemeClr val="tx1"/>
                          </a:solidFill>
                          <a:effectLst/>
                        </a:rPr>
                        <a:t>Draft verification policy has been completed.</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Claimant Verification of community claimants to be outsourced due to the complexity of the claims.</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This will involve staff re-deployment.</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This initiative is depended on the completion of the departmental re-engineering project.</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Progress on this will be tracked by checking the number of claims verified over a period of time- ongoing. </a:t>
                      </a:r>
                      <a:endParaRPr lang="en-ZA" sz="1100" dirty="0">
                        <a:solidFill>
                          <a:schemeClr val="tx1"/>
                        </a:solidFill>
                        <a:effectLst/>
                        <a:latin typeface="Calibri"/>
                        <a:ea typeface="Calibri"/>
                        <a:cs typeface="Times New Roman"/>
                      </a:endParaRPr>
                    </a:p>
                  </a:txBody>
                  <a:tcPr marL="28079" marR="28079" marT="0" marB="0"/>
                </a:tc>
              </a:tr>
            </a:tbl>
          </a:graphicData>
        </a:graphic>
      </p:graphicFrame>
    </p:spTree>
    <p:extLst>
      <p:ext uri="{BB962C8B-B14F-4D97-AF65-F5344CB8AC3E}">
        <p14:creationId xmlns:p14="http://schemas.microsoft.com/office/powerpoint/2010/main" xmlns="" val="3737061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95486"/>
            <a:ext cx="8136904" cy="432048"/>
          </a:xfrm>
        </p:spPr>
        <p:txBody>
          <a:bodyPr>
            <a:noAutofit/>
          </a:bodyPr>
          <a:lstStyle/>
          <a:p>
            <a:pPr algn="ctr"/>
            <a:r>
              <a:rPr lang="en-ZA" sz="1600" dirty="0"/>
              <a:t/>
            </a:r>
            <a:br>
              <a:rPr lang="en-ZA" sz="1600" dirty="0"/>
            </a:br>
            <a:endParaRPr lang="en-ZA" sz="1600" dirty="0"/>
          </a:p>
        </p:txBody>
      </p:sp>
      <p:sp>
        <p:nvSpPr>
          <p:cNvPr id="7" name="Rectangle 6"/>
          <p:cNvSpPr/>
          <p:nvPr/>
        </p:nvSpPr>
        <p:spPr>
          <a:xfrm>
            <a:off x="201037" y="1"/>
            <a:ext cx="8712968" cy="584747"/>
          </a:xfrm>
          <a:prstGeom prst="rect">
            <a:avLst/>
          </a:prstGeom>
          <a:solidFill>
            <a:srgbClr val="00B050"/>
          </a:solidFill>
        </p:spPr>
        <p:txBody>
          <a:bodyPr wrap="square" lIns="91413" tIns="45706" rIns="91413" bIns="45706">
            <a:spAutoFit/>
          </a:bodyPr>
          <a:lstStyle/>
          <a:p>
            <a:r>
              <a:rPr lang="en-ZA" sz="1600" b="1" dirty="0"/>
              <a:t>INITIATIVE: FAST TRACKING THE SETTLEMENT OF OUTSTANDING RESTITUTION CLAIMS IN A SUSTAINABLE MANNER</a:t>
            </a:r>
          </a:p>
        </p:txBody>
      </p:sp>
      <p:graphicFrame>
        <p:nvGraphicFramePr>
          <p:cNvPr id="9" name="Table 8"/>
          <p:cNvGraphicFramePr>
            <a:graphicFrameLocks noGrp="1"/>
          </p:cNvGraphicFramePr>
          <p:nvPr>
            <p:extLst>
              <p:ext uri="{D42A27DB-BD31-4B8C-83A1-F6EECF244321}">
                <p14:modId xmlns:p14="http://schemas.microsoft.com/office/powerpoint/2010/main" xmlns="" val="3476833056"/>
              </p:ext>
            </p:extLst>
          </p:nvPr>
        </p:nvGraphicFramePr>
        <p:xfrm>
          <a:off x="148525" y="612033"/>
          <a:ext cx="8995474" cy="4427944"/>
        </p:xfrm>
        <a:graphic>
          <a:graphicData uri="http://schemas.openxmlformats.org/drawingml/2006/table">
            <a:tbl>
              <a:tblPr firstRow="1" firstCol="1" bandRow="1">
                <a:tableStyleId>{5C22544A-7EE6-4342-B048-85BDC9FD1C3A}</a:tableStyleId>
              </a:tblPr>
              <a:tblGrid>
                <a:gridCol w="2864495"/>
                <a:gridCol w="6130979"/>
              </a:tblGrid>
              <a:tr h="202315">
                <a:tc>
                  <a:txBody>
                    <a:bodyPr/>
                    <a:lstStyle/>
                    <a:p>
                      <a:pPr>
                        <a:lnSpc>
                          <a:spcPct val="115000"/>
                        </a:lnSpc>
                        <a:spcAft>
                          <a:spcPts val="0"/>
                        </a:spcAft>
                      </a:pPr>
                      <a:r>
                        <a:rPr lang="en-ZA" sz="1100" dirty="0">
                          <a:solidFill>
                            <a:schemeClr val="tx1"/>
                          </a:solidFill>
                          <a:effectLst/>
                        </a:rPr>
                        <a:t>Activity</a:t>
                      </a:r>
                      <a:endParaRPr lang="en-ZA" sz="1100" dirty="0">
                        <a:solidFill>
                          <a:schemeClr val="tx1"/>
                        </a:solidFill>
                        <a:effectLst/>
                        <a:latin typeface="Calibri"/>
                        <a:ea typeface="Calibri"/>
                        <a:cs typeface="Times New Roman"/>
                      </a:endParaRPr>
                    </a:p>
                  </a:txBody>
                  <a:tcPr marL="28079" marR="28079" marT="0" marB="0">
                    <a:solidFill>
                      <a:schemeClr val="accent4">
                        <a:lumMod val="20000"/>
                        <a:lumOff val="80000"/>
                      </a:schemeClr>
                    </a:solidFill>
                  </a:tcPr>
                </a:tc>
                <a:tc>
                  <a:txBody>
                    <a:bodyPr/>
                    <a:lstStyle/>
                    <a:p>
                      <a:pPr algn="ctr">
                        <a:lnSpc>
                          <a:spcPct val="115000"/>
                        </a:lnSpc>
                        <a:spcAft>
                          <a:spcPts val="0"/>
                        </a:spcAft>
                      </a:pPr>
                      <a:r>
                        <a:rPr lang="en-ZA" sz="1100" dirty="0">
                          <a:solidFill>
                            <a:schemeClr val="tx1"/>
                          </a:solidFill>
                          <a:effectLst/>
                        </a:rPr>
                        <a:t>3 feet Activity Progress</a:t>
                      </a:r>
                      <a:endParaRPr lang="en-ZA" sz="1100" dirty="0">
                        <a:solidFill>
                          <a:schemeClr val="tx1"/>
                        </a:solidFill>
                        <a:effectLst/>
                        <a:latin typeface="Calibri"/>
                        <a:ea typeface="Calibri"/>
                        <a:cs typeface="Times New Roman"/>
                      </a:endParaRPr>
                    </a:p>
                  </a:txBody>
                  <a:tcPr marL="28079" marR="28079" marT="0" marB="0">
                    <a:solidFill>
                      <a:schemeClr val="accent4">
                        <a:lumMod val="20000"/>
                        <a:lumOff val="80000"/>
                      </a:schemeClr>
                    </a:solidFill>
                  </a:tcPr>
                </a:tc>
              </a:tr>
              <a:tr h="2753445">
                <a:tc>
                  <a:txBody>
                    <a:bodyPr/>
                    <a:lstStyle/>
                    <a:p>
                      <a:pPr>
                        <a:lnSpc>
                          <a:spcPct val="115000"/>
                        </a:lnSpc>
                        <a:spcAft>
                          <a:spcPts val="0"/>
                        </a:spcAft>
                      </a:pPr>
                      <a:endParaRPr lang="en-ZA" sz="1100" dirty="0" smtClean="0">
                        <a:solidFill>
                          <a:schemeClr val="tx1"/>
                        </a:solidFill>
                        <a:effectLst/>
                      </a:endParaRPr>
                    </a:p>
                    <a:p>
                      <a:pPr>
                        <a:lnSpc>
                          <a:spcPct val="115000"/>
                        </a:lnSpc>
                        <a:spcAft>
                          <a:spcPts val="0"/>
                        </a:spcAft>
                      </a:pPr>
                      <a:r>
                        <a:rPr lang="en-ZA" sz="1100" dirty="0" smtClean="0">
                          <a:solidFill>
                            <a:schemeClr val="tx1"/>
                          </a:solidFill>
                          <a:effectLst/>
                        </a:rPr>
                        <a:t>SETTLE </a:t>
                      </a:r>
                      <a:r>
                        <a:rPr lang="en-ZA" sz="1100" dirty="0">
                          <a:solidFill>
                            <a:schemeClr val="tx1"/>
                          </a:solidFill>
                          <a:effectLst/>
                        </a:rPr>
                        <a:t>AND FINALIZE ALL OUTSTANDING CLAIMS </a:t>
                      </a:r>
                      <a:r>
                        <a:rPr lang="en-ZA" sz="1100" b="1" i="0" cap="all" dirty="0" smtClean="0">
                          <a:solidFill>
                            <a:schemeClr val="tx1"/>
                          </a:solidFill>
                          <a:latin typeface="Arial" panose="020B0604020202020204" pitchFamily="34" charset="0"/>
                          <a:cs typeface="Arial" panose="020B0604020202020204" pitchFamily="34" charset="0"/>
                        </a:rPr>
                        <a:t>(6558) in</a:t>
                      </a:r>
                      <a:r>
                        <a:rPr lang="en-ZA" sz="1100" b="1" i="0" cap="all" baseline="0" dirty="0" smtClean="0">
                          <a:solidFill>
                            <a:schemeClr val="tx1"/>
                          </a:solidFill>
                          <a:latin typeface="Arial" panose="020B0604020202020204" pitchFamily="34" charset="0"/>
                          <a:cs typeface="Arial" panose="020B0604020202020204" pitchFamily="34" charset="0"/>
                        </a:rPr>
                        <a:t> the next 48 months</a:t>
                      </a:r>
                      <a:endParaRPr lang="en-ZA" sz="1100" i="0" cap="all" dirty="0">
                        <a:solidFill>
                          <a:schemeClr val="tx1"/>
                        </a:solidFill>
                        <a:effectLst/>
                        <a:latin typeface="Calibri"/>
                        <a:ea typeface="Calibri"/>
                        <a:cs typeface="Times New Roman"/>
                      </a:endParaRPr>
                    </a:p>
                  </a:txBody>
                  <a:tcPr marL="28079" marR="28079" marT="0" marB="0">
                    <a:solidFill>
                      <a:schemeClr val="bg2"/>
                    </a:solidFill>
                  </a:tcPr>
                </a:tc>
                <a:tc>
                  <a:txBody>
                    <a:bodyPr/>
                    <a:lstStyle/>
                    <a:p>
                      <a:pPr marL="342900" lvl="0" indent="-342900">
                        <a:lnSpc>
                          <a:spcPct val="115000"/>
                        </a:lnSpc>
                        <a:spcAft>
                          <a:spcPts val="0"/>
                        </a:spcAft>
                        <a:buFont typeface="Arial"/>
                        <a:buChar char="•"/>
                        <a:tabLst>
                          <a:tab pos="457200" algn="l"/>
                        </a:tabLst>
                      </a:pPr>
                      <a:endParaRPr lang="en-ZA" sz="1100" dirty="0" smtClean="0">
                        <a:solidFill>
                          <a:schemeClr val="tx1"/>
                        </a:solidFill>
                        <a:effectLst/>
                      </a:endParaRPr>
                    </a:p>
                    <a:p>
                      <a:pPr marL="342900" lvl="0" indent="-342900">
                        <a:lnSpc>
                          <a:spcPct val="115000"/>
                        </a:lnSpc>
                        <a:spcAft>
                          <a:spcPts val="0"/>
                        </a:spcAft>
                        <a:buFont typeface="Arial"/>
                        <a:buChar char="•"/>
                        <a:tabLst>
                          <a:tab pos="457200" algn="l"/>
                        </a:tabLst>
                      </a:pPr>
                      <a:r>
                        <a:rPr lang="en-ZA" sz="1100" dirty="0" smtClean="0">
                          <a:solidFill>
                            <a:schemeClr val="tx1"/>
                          </a:solidFill>
                          <a:effectLst/>
                        </a:rPr>
                        <a:t>As of 30 June 2017, 6558 claims where outstanding of which 1820 are on Phase two : screening phase, 115 Phase 3: determination of qualification and 4623 Phase 4: negotiations. 2152 claims will be settled and finalize in the next 24 months.</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The Hybrid Settlement Option and Models are linked to the three on-going state holder engagement dialogues. </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Written delegations to Provinces for Research reports, Gazette Notices, Section 42Ds, Sale and Settlement Agreements  is in progress and linked to the approval of an operating model.</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The Commission is looking at the option of appointing Regional Land Claims Commissioners per Province.</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This activity to finalize all claims (Transfer of land / Payment of financial Compensation) This is ongoing.</a:t>
                      </a:r>
                      <a:endParaRPr lang="en-ZA" sz="1100" dirty="0">
                        <a:solidFill>
                          <a:schemeClr val="tx1"/>
                        </a:solidFill>
                        <a:effectLst/>
                        <a:latin typeface="Calibri"/>
                        <a:ea typeface="Calibri"/>
                        <a:cs typeface="Times New Roman"/>
                      </a:endParaRPr>
                    </a:p>
                  </a:txBody>
                  <a:tcPr marL="28079" marR="28079" marT="0" marB="0"/>
                </a:tc>
              </a:tr>
              <a:tr h="1472184">
                <a:tc>
                  <a:txBody>
                    <a:bodyPr/>
                    <a:lstStyle/>
                    <a:p>
                      <a:pPr>
                        <a:lnSpc>
                          <a:spcPct val="115000"/>
                        </a:lnSpc>
                        <a:spcAft>
                          <a:spcPts val="0"/>
                        </a:spcAft>
                      </a:pPr>
                      <a:r>
                        <a:rPr lang="en-ZA" sz="1100" dirty="0">
                          <a:solidFill>
                            <a:schemeClr val="tx1"/>
                          </a:solidFill>
                          <a:effectLst/>
                        </a:rPr>
                        <a:t>RE-DESIGN RESTITUTION BUSINESSS PROCESS</a:t>
                      </a:r>
                      <a:endParaRPr lang="en-ZA" sz="1100" dirty="0">
                        <a:solidFill>
                          <a:schemeClr val="tx1"/>
                        </a:solidFill>
                        <a:effectLst/>
                        <a:latin typeface="Calibri"/>
                        <a:ea typeface="Calibri"/>
                        <a:cs typeface="Times New Roman"/>
                      </a:endParaRPr>
                    </a:p>
                  </a:txBody>
                  <a:tcPr marL="28079" marR="28079" marT="0" marB="0">
                    <a:solidFill>
                      <a:schemeClr val="bg2"/>
                    </a:solidFill>
                  </a:tcPr>
                </a:tc>
                <a:tc>
                  <a:txBody>
                    <a:bodyPr/>
                    <a:lstStyle/>
                    <a:p>
                      <a:pPr marL="342900" lvl="0" indent="-342900">
                        <a:lnSpc>
                          <a:spcPct val="115000"/>
                        </a:lnSpc>
                        <a:spcAft>
                          <a:spcPts val="0"/>
                        </a:spcAft>
                        <a:buFont typeface="Arial"/>
                        <a:buChar char="•"/>
                        <a:tabLst>
                          <a:tab pos="457200" algn="l"/>
                        </a:tabLst>
                      </a:pPr>
                      <a:r>
                        <a:rPr lang="en-ZA" sz="1100" dirty="0">
                          <a:solidFill>
                            <a:schemeClr val="tx1"/>
                          </a:solidFill>
                          <a:effectLst/>
                        </a:rPr>
                        <a:t>Commission’s business process reviewed as part of the Restitution mini Phakisa</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A preferred Commission interim operating and long term model have been established towards chapter 9 institution. </a:t>
                      </a:r>
                      <a:endParaRPr lang="en-ZA" sz="1100" dirty="0">
                        <a:solidFill>
                          <a:schemeClr val="tx1"/>
                        </a:solidFill>
                        <a:effectLst/>
                      </a:endParaRPr>
                    </a:p>
                    <a:p>
                      <a:pPr marL="342900" lvl="0" indent="-342900">
                        <a:lnSpc>
                          <a:spcPct val="115000"/>
                        </a:lnSpc>
                        <a:spcAft>
                          <a:spcPts val="0"/>
                        </a:spcAft>
                        <a:buFont typeface="Arial"/>
                        <a:buChar char="•"/>
                        <a:tabLst>
                          <a:tab pos="457200" algn="l"/>
                        </a:tabLst>
                      </a:pPr>
                      <a:r>
                        <a:rPr lang="en-ZA" sz="1100" dirty="0">
                          <a:solidFill>
                            <a:schemeClr val="tx1"/>
                          </a:solidFill>
                          <a:effectLst/>
                        </a:rPr>
                        <a:t>Implementation of the operating model, once approved, will be on an ongoing basis</a:t>
                      </a:r>
                      <a:r>
                        <a:rPr lang="en-ZA" sz="1100" dirty="0" smtClean="0">
                          <a:solidFill>
                            <a:schemeClr val="tx1"/>
                          </a:solidFill>
                          <a:effectLst/>
                        </a:rPr>
                        <a:t>.</a:t>
                      </a:r>
                    </a:p>
                    <a:p>
                      <a:pPr marL="342900" lvl="0" indent="-342900">
                        <a:lnSpc>
                          <a:spcPct val="115000"/>
                        </a:lnSpc>
                        <a:spcAft>
                          <a:spcPts val="0"/>
                        </a:spcAft>
                        <a:buFont typeface="Arial"/>
                        <a:buChar char="•"/>
                        <a:tabLst>
                          <a:tab pos="457200" algn="l"/>
                        </a:tabLst>
                      </a:pPr>
                      <a:r>
                        <a:rPr lang="en-ZA" sz="1100" dirty="0" smtClean="0">
                          <a:solidFill>
                            <a:schemeClr val="tx1"/>
                          </a:solidFill>
                          <a:effectLst/>
                        </a:rPr>
                        <a:t>Project Charter has</a:t>
                      </a:r>
                      <a:r>
                        <a:rPr lang="en-ZA" sz="1100" baseline="0" dirty="0" smtClean="0">
                          <a:solidFill>
                            <a:schemeClr val="tx1"/>
                          </a:solidFill>
                          <a:effectLst/>
                        </a:rPr>
                        <a:t> been developed between CRLR and G-Tech.</a:t>
                      </a:r>
                    </a:p>
                    <a:p>
                      <a:pPr marL="342900" lvl="0" indent="-342900">
                        <a:lnSpc>
                          <a:spcPct val="115000"/>
                        </a:lnSpc>
                        <a:spcAft>
                          <a:spcPts val="0"/>
                        </a:spcAft>
                        <a:buFont typeface="Arial"/>
                        <a:buChar char="•"/>
                        <a:tabLst>
                          <a:tab pos="457200" algn="l"/>
                        </a:tabLst>
                      </a:pPr>
                      <a:r>
                        <a:rPr lang="en-ZA" sz="1100" baseline="0" dirty="0" smtClean="0">
                          <a:solidFill>
                            <a:schemeClr val="tx1"/>
                          </a:solidFill>
                          <a:effectLst/>
                        </a:rPr>
                        <a:t>Details project plan will be finalised soon.</a:t>
                      </a:r>
                      <a:endParaRPr lang="en-ZA" sz="1100" dirty="0">
                        <a:solidFill>
                          <a:schemeClr val="tx1"/>
                        </a:solidFill>
                        <a:effectLst/>
                      </a:endParaRPr>
                    </a:p>
                    <a:p>
                      <a:pPr>
                        <a:lnSpc>
                          <a:spcPct val="115000"/>
                        </a:lnSpc>
                        <a:spcAft>
                          <a:spcPts val="0"/>
                        </a:spcAft>
                      </a:pPr>
                      <a:r>
                        <a:rPr lang="en-ZA" sz="1100" dirty="0">
                          <a:solidFill>
                            <a:schemeClr val="tx1"/>
                          </a:solidFill>
                          <a:effectLst/>
                        </a:rPr>
                        <a:t> </a:t>
                      </a:r>
                      <a:endParaRPr lang="en-ZA" sz="1100" dirty="0">
                        <a:solidFill>
                          <a:schemeClr val="tx1"/>
                        </a:solidFill>
                        <a:effectLst/>
                        <a:latin typeface="Calibri"/>
                        <a:ea typeface="Calibri"/>
                        <a:cs typeface="Times New Roman"/>
                      </a:endParaRPr>
                    </a:p>
                  </a:txBody>
                  <a:tcPr marL="28079" marR="28079" marT="0" marB="0"/>
                </a:tc>
              </a:tr>
            </a:tbl>
          </a:graphicData>
        </a:graphic>
      </p:graphicFrame>
    </p:spTree>
    <p:extLst>
      <p:ext uri="{BB962C8B-B14F-4D97-AF65-F5344CB8AC3E}">
        <p14:creationId xmlns:p14="http://schemas.microsoft.com/office/powerpoint/2010/main" xmlns="" val="2976680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98560" y="1844317"/>
            <a:ext cx="7336595" cy="514350"/>
          </a:xfrm>
          <a:solidFill>
            <a:srgbClr val="00B050"/>
          </a:solidFill>
        </p:spPr>
        <p:txBody>
          <a:bodyPr>
            <a:normAutofit/>
          </a:bodyPr>
          <a:lstStyle/>
          <a:p>
            <a:r>
              <a:rPr lang="en-ZA" sz="1200" dirty="0"/>
              <a:t>                                                Implementing Phakisa Outcomes </a:t>
            </a:r>
            <a:endParaRPr lang="en-ZA" sz="1300" dirty="0"/>
          </a:p>
        </p:txBody>
      </p:sp>
    </p:spTree>
    <p:extLst>
      <p:ext uri="{BB962C8B-B14F-4D97-AF65-F5344CB8AC3E}">
        <p14:creationId xmlns:p14="http://schemas.microsoft.com/office/powerpoint/2010/main" xmlns="" val="247667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Implementing Operation </a:t>
            </a:r>
            <a:r>
              <a:rPr lang="en-ZA" sz="2400" dirty="0" err="1"/>
              <a:t>Phakisa</a:t>
            </a:r>
            <a:r>
              <a:rPr lang="en-ZA" sz="2400" dirty="0"/>
              <a:t> Outcomes</a:t>
            </a:r>
            <a:r>
              <a:rPr lang="en-ZA" sz="2400" dirty="0">
                <a:solidFill>
                  <a:srgbClr val="009A44"/>
                </a:solidFill>
              </a:rPr>
              <a:t/>
            </a:r>
            <a:br>
              <a:rPr lang="en-ZA" sz="2400" dirty="0">
                <a:solidFill>
                  <a:srgbClr val="009A44"/>
                </a:solidFill>
              </a:rPr>
            </a:b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558803256"/>
              </p:ext>
            </p:extLst>
          </p:nvPr>
        </p:nvGraphicFramePr>
        <p:xfrm>
          <a:off x="251853" y="772909"/>
          <a:ext cx="5646802" cy="4673383"/>
        </p:xfrm>
        <a:graphic>
          <a:graphicData uri="http://schemas.openxmlformats.org/drawingml/2006/table">
            <a:tbl>
              <a:tblPr firstRow="1" bandRow="1">
                <a:tableStyleId>{5C22544A-7EE6-4342-B048-85BDC9FD1C3A}</a:tableStyleId>
              </a:tblPr>
              <a:tblGrid>
                <a:gridCol w="5646802">
                  <a:extLst>
                    <a:ext uri="{9D8B030D-6E8A-4147-A177-3AD203B41FA5}">
                      <a16:colId xmlns="" xmlns:a16="http://schemas.microsoft.com/office/drawing/2014/main" val="20000"/>
                    </a:ext>
                  </a:extLst>
                </a:gridCol>
              </a:tblGrid>
              <a:tr h="3102588">
                <a:tc>
                  <a:txBody>
                    <a:bodyPr/>
                    <a:lstStyle/>
                    <a:p>
                      <a:r>
                        <a:rPr lang="en-ZA" sz="1400" b="0" i="0" u="none" strike="noStrike" kern="1200" baseline="0" dirty="0" smtClean="0">
                          <a:solidFill>
                            <a:schemeClr val="tx1"/>
                          </a:solidFill>
                          <a:latin typeface="+mn-lt"/>
                          <a:ea typeface="+mn-ea"/>
                          <a:cs typeface="+mn-cs"/>
                        </a:rPr>
                        <a:t>1. A project management unit (PMU) will direct, field</a:t>
                      </a:r>
                    </a:p>
                    <a:p>
                      <a:r>
                        <a:rPr lang="en-ZA" sz="1400" b="0" i="0" u="none" strike="noStrike" kern="1200" baseline="0" dirty="0" smtClean="0">
                          <a:solidFill>
                            <a:schemeClr val="tx1"/>
                          </a:solidFill>
                          <a:latin typeface="+mn-lt"/>
                          <a:ea typeface="+mn-ea"/>
                          <a:cs typeface="+mn-cs"/>
                        </a:rPr>
                        <a:t>technical support and coordinate the approach using work streams</a:t>
                      </a:r>
                    </a:p>
                    <a:p>
                      <a:r>
                        <a:rPr lang="en-ZA" sz="1400" b="0" i="0" u="none" strike="noStrike" kern="1200" baseline="0" dirty="0" smtClean="0">
                          <a:solidFill>
                            <a:schemeClr val="tx1"/>
                          </a:solidFill>
                          <a:latin typeface="+mn-lt"/>
                          <a:ea typeface="+mn-ea"/>
                          <a:cs typeface="+mn-cs"/>
                        </a:rPr>
                        <a:t>2.  The PMU will chaired by the DLCC supported by the GTAC team leader</a:t>
                      </a:r>
                    </a:p>
                    <a:p>
                      <a:pPr marL="285750" indent="-285750" algn="l" defTabSz="914400" rtl="0" eaLnBrk="1" latinLnBrk="0" hangingPunct="1">
                        <a:buFont typeface="Arial" pitchFamily="34" charset="0"/>
                        <a:buChar char="•"/>
                      </a:pPr>
                      <a:r>
                        <a:rPr lang="en-ZA" sz="1400" b="0" i="0" u="none" strike="noStrike" kern="1200" baseline="0" dirty="0" smtClean="0">
                          <a:solidFill>
                            <a:schemeClr val="tx1"/>
                          </a:solidFill>
                          <a:latin typeface="+mn-lt"/>
                          <a:ea typeface="+mn-ea"/>
                          <a:cs typeface="+mn-cs"/>
                        </a:rPr>
                        <a:t>Members will be GTAC technical advisors and officials from the CRLR</a:t>
                      </a:r>
                    </a:p>
                    <a:p>
                      <a:pPr marL="0" indent="0" algn="l" defTabSz="914400" rtl="0" eaLnBrk="1" latinLnBrk="0" hangingPunct="1">
                        <a:buFont typeface="Arial" pitchFamily="34" charset="0"/>
                        <a:buNone/>
                      </a:pPr>
                      <a:r>
                        <a:rPr lang="en-ZA" sz="1400" b="0" i="0" u="none" strike="noStrike" kern="1200" baseline="0" dirty="0" smtClean="0">
                          <a:solidFill>
                            <a:schemeClr val="tx1"/>
                          </a:solidFill>
                          <a:latin typeface="+mn-lt"/>
                          <a:ea typeface="+mn-ea"/>
                          <a:cs typeface="+mn-cs"/>
                        </a:rPr>
                        <a:t>PMU will be organised into work streams focusing on:</a:t>
                      </a:r>
                    </a:p>
                    <a:p>
                      <a:pPr marL="285750" indent="-285750">
                        <a:buFont typeface="Arial" pitchFamily="34" charset="0"/>
                        <a:buChar char="•"/>
                      </a:pPr>
                      <a:r>
                        <a:rPr lang="en-ZA" sz="1400" b="0" i="0" u="none" strike="noStrike" kern="1200" baseline="0" dirty="0" smtClean="0">
                          <a:solidFill>
                            <a:schemeClr val="tx1"/>
                          </a:solidFill>
                          <a:latin typeface="+mn-lt"/>
                          <a:ea typeface="+mn-ea"/>
                          <a:cs typeface="+mn-cs"/>
                        </a:rPr>
                        <a:t>Operations management;</a:t>
                      </a:r>
                    </a:p>
                    <a:p>
                      <a:pPr marL="285750" indent="-285750">
                        <a:buFont typeface="Arial" pitchFamily="34" charset="0"/>
                        <a:buChar char="•"/>
                      </a:pPr>
                      <a:r>
                        <a:rPr lang="en-ZA" sz="1400" b="0" i="0" u="none" strike="noStrike" kern="1200" baseline="0" dirty="0" smtClean="0">
                          <a:solidFill>
                            <a:schemeClr val="tx1"/>
                          </a:solidFill>
                          <a:latin typeface="+mn-lt"/>
                          <a:ea typeface="+mn-ea"/>
                          <a:cs typeface="+mn-cs"/>
                        </a:rPr>
                        <a:t>Change and People management;</a:t>
                      </a:r>
                    </a:p>
                    <a:p>
                      <a:pPr marL="285750" indent="-285750">
                        <a:buFont typeface="Arial" pitchFamily="34" charset="0"/>
                        <a:buChar char="•"/>
                      </a:pPr>
                      <a:r>
                        <a:rPr lang="en-ZA" sz="1400" b="0" i="0" u="none" strike="noStrike" kern="1200" baseline="0" dirty="0" smtClean="0">
                          <a:solidFill>
                            <a:schemeClr val="tx1"/>
                          </a:solidFill>
                          <a:latin typeface="+mn-lt"/>
                          <a:ea typeface="+mn-ea"/>
                          <a:cs typeface="+mn-cs"/>
                        </a:rPr>
                        <a:t>Funding options and Piloting funding options; and</a:t>
                      </a:r>
                    </a:p>
                    <a:p>
                      <a:pPr marL="285750" indent="-285750">
                        <a:buFont typeface="Arial" pitchFamily="34" charset="0"/>
                        <a:buChar char="•"/>
                      </a:pPr>
                      <a:r>
                        <a:rPr lang="en-ZA" sz="1400" b="0" i="0" u="none" strike="noStrike" kern="1200" baseline="0" dirty="0" smtClean="0">
                          <a:solidFill>
                            <a:schemeClr val="tx1"/>
                          </a:solidFill>
                          <a:latin typeface="+mn-lt"/>
                          <a:ea typeface="+mn-ea"/>
                          <a:cs typeface="+mn-cs"/>
                        </a:rPr>
                        <a:t>Organisational form.</a:t>
                      </a:r>
                    </a:p>
                    <a:p>
                      <a:r>
                        <a:rPr lang="en-ZA" sz="1400" b="0" i="0" u="none" strike="noStrike" kern="1200" baseline="0" dirty="0" smtClean="0">
                          <a:solidFill>
                            <a:schemeClr val="tx1"/>
                          </a:solidFill>
                          <a:latin typeface="+mn-lt"/>
                          <a:ea typeface="+mn-ea"/>
                          <a:cs typeface="+mn-cs"/>
                        </a:rPr>
                        <a:t>3.  A project charter will be concluded between the GTAC and the     CRLR by 30 December 2017</a:t>
                      </a:r>
                      <a:endParaRPr lang="en-GB" sz="1200" b="1" kern="1200" dirty="0" smtClean="0">
                        <a:solidFill>
                          <a:schemeClr val="tx1"/>
                        </a:solidFill>
                        <a:latin typeface="Arial" panose="020B0604020202020204" pitchFamily="34" charset="0"/>
                        <a:ea typeface="+mn-ea"/>
                        <a:cs typeface="Arial" panose="020B0604020202020204" pitchFamily="34" charset="0"/>
                      </a:endParaRPr>
                    </a:p>
                  </a:txBody>
                  <a:tcPr marL="75237" marR="75237" marT="31104" marB="311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A44"/>
                    </a:solidFill>
                  </a:tcPr>
                </a:tc>
                <a:extLst>
                  <a:ext uri="{0D108BD9-81ED-4DB2-BD59-A6C34878D82A}">
                    <a16:rowId xmlns="" xmlns:a16="http://schemas.microsoft.com/office/drawing/2014/main" val="10000"/>
                  </a:ext>
                </a:extLst>
              </a:tr>
              <a:tr h="314159">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200" b="1" kern="1200" dirty="0" smtClean="0">
                        <a:solidFill>
                          <a:srgbClr val="009A44"/>
                        </a:solidFill>
                        <a:latin typeface="Arial" panose="020B0604020202020204" pitchFamily="34" charset="0"/>
                        <a:ea typeface="+mn-ea"/>
                        <a:cs typeface="Arial" panose="020B0604020202020204" pitchFamily="34" charset="0"/>
                      </a:endParaRPr>
                    </a:p>
                  </a:txBody>
                  <a:tcPr marL="75237" marR="75237" marT="31104" marB="311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14159">
                <a:tc>
                  <a:txBody>
                    <a:bodyPr/>
                    <a:lstStyle/>
                    <a:p>
                      <a:pPr marL="342900" indent="-342900">
                        <a:buFont typeface="+mj-lt"/>
                        <a:buAutoNum type="arabicPeriod" startAt="3"/>
                      </a:pPr>
                      <a:endParaRPr lang="en-GB" sz="1200" b="1" dirty="0">
                        <a:solidFill>
                          <a:srgbClr val="009A44"/>
                        </a:solidFill>
                        <a:latin typeface="Arial" panose="020B0604020202020204" pitchFamily="34" charset="0"/>
                        <a:cs typeface="Arial" panose="020B0604020202020204" pitchFamily="34" charset="0"/>
                      </a:endParaRPr>
                    </a:p>
                  </a:txBody>
                  <a:tcPr marL="75237" marR="75237" marT="31104" marB="311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1415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lang="en-GB" sz="1200" b="1" kern="1200" dirty="0" smtClean="0">
                        <a:solidFill>
                          <a:srgbClr val="009A44"/>
                        </a:solidFill>
                        <a:latin typeface="Arial" panose="020B0604020202020204" pitchFamily="34" charset="0"/>
                        <a:ea typeface="+mn-ea"/>
                        <a:cs typeface="Arial" panose="020B0604020202020204" pitchFamily="34" charset="0"/>
                      </a:endParaRPr>
                    </a:p>
                  </a:txBody>
                  <a:tcPr marL="75237" marR="75237" marT="31104" marB="311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924703892"/>
                  </a:ext>
                </a:extLst>
              </a:tr>
              <a:tr h="31415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endParaRPr lang="en-GB" sz="1200" b="1" kern="1200" dirty="0" smtClean="0">
                        <a:solidFill>
                          <a:srgbClr val="009A44"/>
                        </a:solidFill>
                        <a:latin typeface="Arial" panose="020B0604020202020204" pitchFamily="34" charset="0"/>
                        <a:ea typeface="+mn-ea"/>
                        <a:cs typeface="Arial" panose="020B0604020202020204" pitchFamily="34" charset="0"/>
                      </a:endParaRPr>
                    </a:p>
                  </a:txBody>
                  <a:tcPr marL="75237" marR="75237" marT="31104" marB="311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73233203"/>
                  </a:ext>
                </a:extLst>
              </a:tr>
              <a:tr h="31415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GB" sz="1200" b="1" kern="1200" dirty="0" smtClean="0">
                        <a:solidFill>
                          <a:srgbClr val="009A44"/>
                        </a:solidFill>
                        <a:latin typeface="Arial" panose="020B0604020202020204" pitchFamily="34" charset="0"/>
                        <a:ea typeface="+mn-ea"/>
                        <a:cs typeface="Arial" panose="020B0604020202020204" pitchFamily="34" charset="0"/>
                      </a:endParaRPr>
                    </a:p>
                  </a:txBody>
                  <a:tcPr marL="75237" marR="75237" marT="31104" marB="311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37604851"/>
                  </a:ext>
                </a:extLst>
              </a:tr>
            </a:tbl>
          </a:graphicData>
        </a:graphic>
      </p:graphicFrame>
    </p:spTree>
    <p:extLst>
      <p:ext uri="{BB962C8B-B14F-4D97-AF65-F5344CB8AC3E}">
        <p14:creationId xmlns:p14="http://schemas.microsoft.com/office/powerpoint/2010/main" xmlns="" val="24519694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Content Placeholder 4"/>
          <p:cNvSpPr>
            <a:spLocks noGrp="1"/>
          </p:cNvSpPr>
          <p:nvPr>
            <p:ph idx="4294967295"/>
          </p:nvPr>
        </p:nvSpPr>
        <p:spPr>
          <a:xfrm>
            <a:off x="323528" y="1059582"/>
            <a:ext cx="8229600" cy="3017292"/>
          </a:xfrm>
        </p:spPr>
        <p:txBody>
          <a:bodyPr/>
          <a:lstStyle/>
          <a:p>
            <a:pPr marL="0" lvl="1" indent="0" algn="just">
              <a:buFont typeface="Arial" pitchFamily="34" charset="0"/>
              <a:buNone/>
              <a:defRPr/>
            </a:pPr>
            <a:endParaRPr lang="en-US" sz="5400" dirty="0"/>
          </a:p>
          <a:p>
            <a:pPr marL="0" lvl="1" indent="0" algn="ctr">
              <a:buFont typeface="Arial" pitchFamily="34" charset="0"/>
              <a:buNone/>
              <a:defRPr/>
            </a:pPr>
            <a:r>
              <a:rPr lang="en-US" sz="4000" b="1" dirty="0" smtClean="0"/>
              <a:t>THANK YOU</a:t>
            </a:r>
          </a:p>
          <a:p>
            <a:pPr algn="just">
              <a:buFont typeface="Arial" pitchFamily="34" charset="0"/>
              <a:buChar char="•"/>
              <a:defRPr/>
            </a:pPr>
            <a:endParaRPr lang="en-US" altLang="en-US" sz="2800" dirty="0" smtClean="0"/>
          </a:p>
          <a:p>
            <a:pPr marL="0" indent="0">
              <a:buFont typeface="Arial" pitchFamily="34" charset="0"/>
              <a:buNone/>
              <a:defRPr/>
            </a:pPr>
            <a:endParaRPr lang="en-US" altLang="en-US" sz="3600" dirty="0" smtClean="0"/>
          </a:p>
        </p:txBody>
      </p:sp>
    </p:spTree>
    <p:extLst>
      <p:ext uri="{BB962C8B-B14F-4D97-AF65-F5344CB8AC3E}">
        <p14:creationId xmlns:p14="http://schemas.microsoft.com/office/powerpoint/2010/main" xmlns="" val="2789886480"/>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889" y="4467225"/>
            <a:ext cx="877887" cy="511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itle 2"/>
          <p:cNvSpPr>
            <a:spLocks noGrp="1"/>
          </p:cNvSpPr>
          <p:nvPr>
            <p:ph type="title"/>
          </p:nvPr>
        </p:nvSpPr>
        <p:spPr>
          <a:xfrm>
            <a:off x="539552" y="195486"/>
            <a:ext cx="8001000" cy="720080"/>
          </a:xfrm>
          <a:solidFill>
            <a:srgbClr val="00B050"/>
          </a:solidFill>
        </p:spPr>
        <p:txBody>
          <a:bodyPr>
            <a:normAutofit/>
          </a:bodyPr>
          <a:lstStyle/>
          <a:p>
            <a:pPr algn="just"/>
            <a:r>
              <a:rPr kumimoji="1" lang="en-US" altLang="en-US" sz="3200" dirty="0" smtClean="0">
                <a:solidFill>
                  <a:srgbClr val="000000"/>
                </a:solidFill>
                <a:latin typeface="Candara" pitchFamily="34" charset="0"/>
              </a:rPr>
              <a:t>Operation PHAKISA :</a:t>
            </a:r>
            <a:endParaRPr lang="en-ZA" altLang="en-US" sz="3200" b="1" dirty="0" smtClean="0"/>
          </a:p>
        </p:txBody>
      </p:sp>
      <p:sp>
        <p:nvSpPr>
          <p:cNvPr id="30730" name="Content Placeholder 2"/>
          <p:cNvSpPr>
            <a:spLocks noGrp="1"/>
          </p:cNvSpPr>
          <p:nvPr>
            <p:ph idx="1"/>
          </p:nvPr>
        </p:nvSpPr>
        <p:spPr>
          <a:xfrm>
            <a:off x="442913" y="951310"/>
            <a:ext cx="8229600" cy="3771900"/>
          </a:xfrm>
        </p:spPr>
        <p:txBody>
          <a:bodyPr>
            <a:normAutofit fontScale="85000" lnSpcReduction="20000"/>
          </a:bodyPr>
          <a:lstStyle/>
          <a:p>
            <a:pPr algn="just">
              <a:spcBef>
                <a:spcPct val="0"/>
              </a:spcBef>
              <a:spcAft>
                <a:spcPct val="25000"/>
              </a:spcAft>
              <a:defRPr/>
            </a:pPr>
            <a:r>
              <a:rPr lang="en-ZA" sz="2000" dirty="0" smtClean="0">
                <a:solidFill>
                  <a:schemeClr val="tx1"/>
                </a:solidFill>
                <a:latin typeface="+mn-lt"/>
              </a:rPr>
              <a:t>The </a:t>
            </a:r>
            <a:r>
              <a:rPr lang="en-ZA" sz="2000" b="1" dirty="0" smtClean="0">
                <a:solidFill>
                  <a:schemeClr val="tx1"/>
                </a:solidFill>
                <a:latin typeface="+mn-lt"/>
              </a:rPr>
              <a:t>DRDLR</a:t>
            </a:r>
            <a:r>
              <a:rPr lang="en-ZA" sz="2000" dirty="0" smtClean="0">
                <a:solidFill>
                  <a:schemeClr val="tx1"/>
                </a:solidFill>
                <a:latin typeface="+mn-lt"/>
              </a:rPr>
              <a:t> in collaboration with </a:t>
            </a:r>
            <a:r>
              <a:rPr lang="en-ZA" sz="2000" b="1" dirty="0" smtClean="0">
                <a:solidFill>
                  <a:schemeClr val="tx1"/>
                </a:solidFill>
                <a:latin typeface="+mn-lt"/>
              </a:rPr>
              <a:t>DAFF</a:t>
            </a:r>
            <a:r>
              <a:rPr lang="en-ZA" sz="2000" dirty="0" smtClean="0">
                <a:solidFill>
                  <a:schemeClr val="tx1"/>
                </a:solidFill>
                <a:latin typeface="+mn-lt"/>
              </a:rPr>
              <a:t> were mandated to implement an Operation </a:t>
            </a:r>
            <a:r>
              <a:rPr lang="en-ZA" sz="2000" dirty="0" err="1" smtClean="0">
                <a:solidFill>
                  <a:schemeClr val="tx1"/>
                </a:solidFill>
                <a:latin typeface="+mn-lt"/>
              </a:rPr>
              <a:t>Phakisa</a:t>
            </a:r>
            <a:r>
              <a:rPr lang="en-ZA" sz="2000" dirty="0" smtClean="0">
                <a:solidFill>
                  <a:schemeClr val="tx1"/>
                </a:solidFill>
                <a:latin typeface="+mn-lt"/>
              </a:rPr>
              <a:t> for the sector. </a:t>
            </a:r>
          </a:p>
          <a:p>
            <a:pPr algn="just">
              <a:spcBef>
                <a:spcPct val="0"/>
              </a:spcBef>
              <a:spcAft>
                <a:spcPct val="25000"/>
              </a:spcAft>
              <a:defRPr/>
            </a:pPr>
            <a:r>
              <a:rPr lang="en-ZA" sz="2000" dirty="0" smtClean="0">
                <a:solidFill>
                  <a:schemeClr val="tx1"/>
                </a:solidFill>
                <a:latin typeface="+mn-lt"/>
              </a:rPr>
              <a:t>The intention of </a:t>
            </a:r>
            <a:r>
              <a:rPr lang="en-ZA" sz="2000" dirty="0" err="1" smtClean="0">
                <a:solidFill>
                  <a:schemeClr val="tx1"/>
                </a:solidFill>
                <a:latin typeface="+mn-lt"/>
              </a:rPr>
              <a:t>Phakisa</a:t>
            </a:r>
            <a:r>
              <a:rPr lang="en-ZA" sz="2000" dirty="0" smtClean="0">
                <a:solidFill>
                  <a:schemeClr val="tx1"/>
                </a:solidFill>
                <a:latin typeface="+mn-lt"/>
              </a:rPr>
              <a:t> is about finding better ways to implement the Restitution Mandate.</a:t>
            </a:r>
          </a:p>
          <a:p>
            <a:pPr algn="just">
              <a:spcBef>
                <a:spcPct val="0"/>
              </a:spcBef>
              <a:spcAft>
                <a:spcPct val="25000"/>
              </a:spcAft>
              <a:defRPr/>
            </a:pPr>
            <a:endParaRPr lang="en-ZA" sz="2000" dirty="0" smtClean="0">
              <a:solidFill>
                <a:schemeClr val="tx1"/>
              </a:solidFill>
              <a:latin typeface="+mn-lt"/>
            </a:endParaRPr>
          </a:p>
          <a:p>
            <a:pPr algn="just">
              <a:spcBef>
                <a:spcPct val="0"/>
              </a:spcBef>
              <a:spcAft>
                <a:spcPct val="25000"/>
              </a:spcAft>
              <a:defRPr/>
            </a:pPr>
            <a:r>
              <a:rPr kumimoji="1" lang="en-ZA" altLang="en-US" sz="2000" dirty="0" smtClean="0">
                <a:solidFill>
                  <a:schemeClr val="tx1"/>
                </a:solidFill>
                <a:latin typeface="+mn-lt"/>
              </a:rPr>
              <a:t>A facilitated </a:t>
            </a:r>
            <a:r>
              <a:rPr kumimoji="1" lang="en-ZA" altLang="en-US" sz="2000" dirty="0" err="1" smtClean="0">
                <a:solidFill>
                  <a:schemeClr val="tx1"/>
                </a:solidFill>
                <a:latin typeface="+mn-lt"/>
              </a:rPr>
              <a:t>Phakisa</a:t>
            </a:r>
            <a:r>
              <a:rPr kumimoji="1" lang="en-ZA" altLang="en-US" sz="2000" dirty="0" smtClean="0">
                <a:solidFill>
                  <a:schemeClr val="tx1"/>
                </a:solidFill>
                <a:latin typeface="+mn-lt"/>
              </a:rPr>
              <a:t> Mini Lab was  conducted,  and recommendations for fast tracking settlement of claims are in place.</a:t>
            </a:r>
            <a:endParaRPr kumimoji="1" lang="en-US" altLang="en-US" sz="2000" dirty="0" smtClean="0">
              <a:solidFill>
                <a:schemeClr val="tx1"/>
              </a:solidFill>
              <a:latin typeface="+mn-lt"/>
            </a:endParaRPr>
          </a:p>
          <a:p>
            <a:pPr marL="0" indent="0" algn="just">
              <a:spcBef>
                <a:spcPct val="0"/>
              </a:spcBef>
              <a:spcAft>
                <a:spcPct val="25000"/>
              </a:spcAft>
              <a:buFont typeface="Arial" charset="0"/>
              <a:buNone/>
              <a:defRPr/>
            </a:pPr>
            <a:r>
              <a:rPr kumimoji="1" lang="en-US" altLang="en-US" sz="2000" b="1" dirty="0" smtClean="0">
                <a:solidFill>
                  <a:schemeClr val="tx1"/>
                </a:solidFill>
                <a:latin typeface="+mn-lt"/>
              </a:rPr>
              <a:t>Acceleration strategy</a:t>
            </a:r>
          </a:p>
          <a:p>
            <a:pPr marL="0" indent="0" algn="just">
              <a:spcBef>
                <a:spcPct val="0"/>
              </a:spcBef>
              <a:spcAft>
                <a:spcPct val="25000"/>
              </a:spcAft>
              <a:buFont typeface="Arial" charset="0"/>
              <a:buNone/>
              <a:defRPr/>
            </a:pPr>
            <a:r>
              <a:rPr kumimoji="1" lang="en-US" altLang="en-US" sz="2000" dirty="0" smtClean="0">
                <a:solidFill>
                  <a:schemeClr val="tx1"/>
                </a:solidFill>
                <a:latin typeface="+mn-lt"/>
              </a:rPr>
              <a:t> An acceleration strategy has been adopted for the settlement of the remaining land claims submitted before the cut-off date of 1998.</a:t>
            </a:r>
          </a:p>
          <a:p>
            <a:pPr marL="0" indent="0" algn="just">
              <a:spcBef>
                <a:spcPct val="0"/>
              </a:spcBef>
              <a:spcAft>
                <a:spcPct val="25000"/>
              </a:spcAft>
              <a:buFont typeface="Arial" charset="0"/>
              <a:buNone/>
              <a:defRPr/>
            </a:pPr>
            <a:r>
              <a:rPr kumimoji="1" lang="en-US" altLang="en-US" sz="2000" b="1" dirty="0" smtClean="0">
                <a:solidFill>
                  <a:schemeClr val="tx1"/>
                </a:solidFill>
                <a:latin typeface="+mn-lt"/>
              </a:rPr>
              <a:t>New Commission: </a:t>
            </a:r>
          </a:p>
          <a:p>
            <a:pPr algn="just">
              <a:spcBef>
                <a:spcPct val="0"/>
              </a:spcBef>
              <a:spcAft>
                <a:spcPct val="25000"/>
              </a:spcAft>
              <a:defRPr/>
            </a:pPr>
            <a:r>
              <a:rPr kumimoji="1" lang="en-US" altLang="en-US" sz="2000" dirty="0" smtClean="0">
                <a:solidFill>
                  <a:schemeClr val="tx1"/>
                </a:solidFill>
                <a:latin typeface="+mn-lt"/>
              </a:rPr>
              <a:t>Ministers Budget Policy Speech of 19 May 2017. Move towards </a:t>
            </a:r>
            <a:r>
              <a:rPr lang="en-GB" sz="2000" dirty="0" smtClean="0">
                <a:solidFill>
                  <a:schemeClr val="tx1"/>
                </a:solidFill>
                <a:latin typeface="+mn-lt"/>
              </a:rPr>
              <a:t> </a:t>
            </a:r>
            <a:r>
              <a:rPr lang="en-GB" sz="2000" dirty="0">
                <a:solidFill>
                  <a:schemeClr val="tx1"/>
                </a:solidFill>
                <a:latin typeface="+mn-lt"/>
              </a:rPr>
              <a:t>transforming the Land Claims Commission into a Chapter 9 </a:t>
            </a:r>
            <a:r>
              <a:rPr lang="en-GB" sz="2000" dirty="0" smtClean="0">
                <a:solidFill>
                  <a:schemeClr val="tx1"/>
                </a:solidFill>
                <a:latin typeface="+mn-lt"/>
              </a:rPr>
              <a:t>Institution.</a:t>
            </a:r>
            <a:r>
              <a:rPr kumimoji="1" lang="en-US" altLang="en-US" sz="2000" dirty="0" smtClean="0">
                <a:solidFill>
                  <a:schemeClr val="tx1"/>
                </a:solidFill>
                <a:latin typeface="+mn-lt"/>
              </a:rPr>
              <a:t>  An Operating Model have been developed for the Autonomous Commission as well as an interim model.</a:t>
            </a:r>
          </a:p>
          <a:p>
            <a:pPr algn="just">
              <a:spcBef>
                <a:spcPct val="0"/>
              </a:spcBef>
              <a:spcAft>
                <a:spcPct val="25000"/>
              </a:spcAft>
              <a:defRPr/>
            </a:pPr>
            <a:endParaRPr kumimoji="1" lang="en-US" altLang="en-US" sz="2300" dirty="0" smtClean="0">
              <a:solidFill>
                <a:srgbClr val="000000"/>
              </a:solidFill>
              <a:latin typeface="Candara" pitchFamily="34" charset="0"/>
            </a:endParaRPr>
          </a:p>
        </p:txBody>
      </p:sp>
      <p:sp>
        <p:nvSpPr>
          <p:cNvPr id="2" name="Slide Number Placeholder 1"/>
          <p:cNvSpPr>
            <a:spLocks noGrp="1"/>
          </p:cNvSpPr>
          <p:nvPr>
            <p:ph type="sldNum" sz="quarter" idx="4294967295"/>
          </p:nvPr>
        </p:nvSpPr>
        <p:spPr>
          <a:xfrm>
            <a:off x="6553200" y="4767263"/>
            <a:ext cx="2133600" cy="273844"/>
          </a:xfrm>
          <a:prstGeom prst="rect">
            <a:avLst/>
          </a:prstGeom>
        </p:spPr>
        <p:txBody>
          <a:bodyPr/>
          <a:lstStyle/>
          <a:p>
            <a:pPr>
              <a:defRPr/>
            </a:pPr>
            <a:fld id="{4D58727F-E114-4923-92F4-5F5534B0C9FA}" type="slidenum">
              <a:rPr lang="en-ZA" smtClean="0"/>
              <a:pPr>
                <a:defRPr/>
              </a:pPr>
              <a:t>1</a:t>
            </a:fld>
            <a:endParaRPr lang="en-ZA" dirty="0"/>
          </a:p>
        </p:txBody>
      </p:sp>
    </p:spTree>
    <p:extLst>
      <p:ext uri="{BB962C8B-B14F-4D97-AF65-F5344CB8AC3E}">
        <p14:creationId xmlns:p14="http://schemas.microsoft.com/office/powerpoint/2010/main" xmlns="" val="2410323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601663" y="123478"/>
            <a:ext cx="7329064" cy="335756"/>
          </a:xfrm>
          <a:solidFill>
            <a:srgbClr val="00B050"/>
          </a:solidFill>
        </p:spPr>
        <p:txBody>
          <a:bodyPr/>
          <a:lstStyle/>
          <a:p>
            <a:r>
              <a:rPr lang="en-ZA" altLang="en-US" dirty="0" smtClean="0"/>
              <a:t>Outcomes of the Mini Phakisa</a:t>
            </a:r>
          </a:p>
        </p:txBody>
      </p:sp>
      <p:sp>
        <p:nvSpPr>
          <p:cNvPr id="4" name="Text Placeholder 3"/>
          <p:cNvSpPr>
            <a:spLocks noGrp="1"/>
          </p:cNvSpPr>
          <p:nvPr>
            <p:ph type="body" sz="quarter" idx="23"/>
          </p:nvPr>
        </p:nvSpPr>
        <p:spPr>
          <a:xfrm>
            <a:off x="2990850" y="4538663"/>
            <a:ext cx="5549900" cy="189310"/>
          </a:xfrm>
        </p:spPr>
        <p:txBody>
          <a:bodyPr>
            <a:normAutofit lnSpcReduction="10000"/>
          </a:bodyPr>
          <a:lstStyle/>
          <a:p>
            <a:pPr>
              <a:defRPr/>
            </a:pPr>
            <a:endParaRPr lang="en-ZA" dirty="0"/>
          </a:p>
        </p:txBody>
      </p:sp>
      <p:grpSp>
        <p:nvGrpSpPr>
          <p:cNvPr id="31748" name="Group 11"/>
          <p:cNvGrpSpPr>
            <a:grpSpLocks/>
          </p:cNvGrpSpPr>
          <p:nvPr/>
        </p:nvGrpSpPr>
        <p:grpSpPr bwMode="auto">
          <a:xfrm>
            <a:off x="601663" y="1041798"/>
            <a:ext cx="6680200" cy="520303"/>
            <a:chOff x="755576" y="1196752"/>
            <a:chExt cx="7642225" cy="765175"/>
          </a:xfrm>
        </p:grpSpPr>
        <p:sp>
          <p:nvSpPr>
            <p:cNvPr id="23" name="AutoShape 23"/>
            <p:cNvSpPr>
              <a:spLocks noChangeArrowheads="1"/>
            </p:cNvSpPr>
            <p:nvPr/>
          </p:nvSpPr>
          <p:spPr bwMode="auto">
            <a:xfrm>
              <a:off x="1198709" y="1196752"/>
              <a:ext cx="7199092" cy="719650"/>
            </a:xfrm>
            <a:prstGeom prst="rect">
              <a:avLst/>
            </a:prstGeom>
            <a:solidFill>
              <a:srgbClr val="FFFFFF"/>
            </a:solidFill>
            <a:ln w="9525" cap="flat" cmpd="sng" algn="ctr">
              <a:solidFill>
                <a:srgbClr val="BFBFBF"/>
              </a:solidFill>
              <a:prstDash val="solid"/>
              <a:miter lim="800000"/>
              <a:headEnd/>
              <a:tailEnd/>
            </a:ln>
            <a:effectLst>
              <a:outerShdw blurRad="50800" dist="38100" dir="2700000" algn="tl" rotWithShape="0">
                <a:prstClr val="black">
                  <a:alpha val="40000"/>
                </a:prstClr>
              </a:outerShdw>
            </a:effectLst>
          </p:spPr>
          <p:txBody>
            <a:bodyPr lIns="82904" tIns="41451" rIns="82904" bIns="41451" anchor="ctr"/>
            <a:lstStyle/>
            <a:p>
              <a:pPr lvl="1">
                <a:defRPr/>
              </a:pPr>
              <a:r>
                <a:rPr lang="en-ZA" sz="998" dirty="0">
                  <a:solidFill>
                    <a:prstClr val="black"/>
                  </a:solidFill>
                  <a:cs typeface="Arial" pitchFamily="34" charset="0"/>
                </a:rPr>
                <a:t>Develop an operating model that will assist the Commission to be better poised to deal with its current and future challenges of backlog resolution </a:t>
              </a:r>
            </a:p>
          </p:txBody>
        </p:sp>
        <p:sp>
          <p:nvSpPr>
            <p:cNvPr id="24" name="Oval 23"/>
            <p:cNvSpPr>
              <a:spLocks noChangeArrowheads="1"/>
            </p:cNvSpPr>
            <p:nvPr/>
          </p:nvSpPr>
          <p:spPr bwMode="auto">
            <a:xfrm>
              <a:off x="755576" y="1331576"/>
              <a:ext cx="628377" cy="630351"/>
            </a:xfrm>
            <a:prstGeom prst="ellipse">
              <a:avLst/>
            </a:prstGeom>
            <a:solidFill>
              <a:srgbClr val="70AD47"/>
            </a:solidFill>
            <a:ln w="12700" cap="flat" cmpd="sng" algn="ctr">
              <a:noFill/>
              <a:prstDash val="solid"/>
              <a:round/>
              <a:headEnd type="none" w="med" len="med"/>
              <a:tailEnd type="none" w="med" len="med"/>
            </a:ln>
            <a:effectLst/>
          </p:spPr>
          <p:txBody>
            <a:bodyPr lIns="73947" tIns="73947" rIns="73947" bIns="73947" anchor="ctr" anchorCtr="1"/>
            <a:lstStyle/>
            <a:p>
              <a:pPr algn="ctr" defTabSz="924341" eaLnBrk="0" hangingPunct="0">
                <a:lnSpc>
                  <a:spcPct val="106000"/>
                </a:lnSpc>
                <a:defRPr/>
              </a:pPr>
              <a:r>
                <a:rPr lang="en-AU" altLang="ja-JP" sz="1089" b="1" kern="0" dirty="0">
                  <a:solidFill>
                    <a:srgbClr val="FFFFFF"/>
                  </a:solidFill>
                  <a:cs typeface="Arial" panose="020B0604020202020204" pitchFamily="34" charset="0"/>
                </a:rPr>
                <a:t>1</a:t>
              </a:r>
            </a:p>
          </p:txBody>
        </p:sp>
      </p:grpSp>
      <p:grpSp>
        <p:nvGrpSpPr>
          <p:cNvPr id="31749" name="Group 12"/>
          <p:cNvGrpSpPr>
            <a:grpSpLocks/>
          </p:cNvGrpSpPr>
          <p:nvPr/>
        </p:nvGrpSpPr>
        <p:grpSpPr bwMode="auto">
          <a:xfrm>
            <a:off x="601663" y="1744266"/>
            <a:ext cx="6680200" cy="521494"/>
            <a:chOff x="755576" y="2168847"/>
            <a:chExt cx="7642225" cy="765175"/>
          </a:xfrm>
        </p:grpSpPr>
        <p:sp>
          <p:nvSpPr>
            <p:cNvPr id="26" name="AutoShape 23"/>
            <p:cNvSpPr>
              <a:spLocks noChangeArrowheads="1"/>
            </p:cNvSpPr>
            <p:nvPr/>
          </p:nvSpPr>
          <p:spPr bwMode="auto">
            <a:xfrm>
              <a:off x="1198709" y="2168847"/>
              <a:ext cx="7199092" cy="719754"/>
            </a:xfrm>
            <a:prstGeom prst="rect">
              <a:avLst/>
            </a:prstGeom>
            <a:solidFill>
              <a:srgbClr val="FFFFFF"/>
            </a:solidFill>
            <a:ln w="9525" cap="flat" cmpd="sng" algn="ctr">
              <a:solidFill>
                <a:srgbClr val="BFBFBF"/>
              </a:solidFill>
              <a:prstDash val="solid"/>
              <a:miter lim="800000"/>
              <a:headEnd/>
              <a:tailEnd/>
            </a:ln>
            <a:effectLst>
              <a:outerShdw blurRad="50800" dist="38100" dir="2700000" algn="tl" rotWithShape="0">
                <a:prstClr val="black">
                  <a:alpha val="40000"/>
                </a:prstClr>
              </a:outerShdw>
            </a:effectLst>
          </p:spPr>
          <p:txBody>
            <a:bodyPr lIns="82904" tIns="41451" rIns="82904" bIns="41451" anchor="ctr"/>
            <a:lstStyle/>
            <a:p>
              <a:pPr lvl="1">
                <a:defRPr/>
              </a:pPr>
              <a:r>
                <a:rPr lang="en-US" sz="998" dirty="0">
                  <a:solidFill>
                    <a:prstClr val="black"/>
                  </a:solidFill>
                </a:rPr>
                <a:t>Redesign the claim process to facilitate the fast tracking of the claims in backlog </a:t>
              </a:r>
            </a:p>
          </p:txBody>
        </p:sp>
        <p:sp>
          <p:nvSpPr>
            <p:cNvPr id="27" name="Oval 26"/>
            <p:cNvSpPr>
              <a:spLocks noChangeArrowheads="1"/>
            </p:cNvSpPr>
            <p:nvPr/>
          </p:nvSpPr>
          <p:spPr bwMode="auto">
            <a:xfrm>
              <a:off x="755576" y="2303364"/>
              <a:ext cx="628377" cy="630658"/>
            </a:xfrm>
            <a:prstGeom prst="ellipse">
              <a:avLst/>
            </a:prstGeom>
            <a:solidFill>
              <a:srgbClr val="70AD47"/>
            </a:solidFill>
            <a:ln w="12700" cap="flat" cmpd="sng" algn="ctr">
              <a:noFill/>
              <a:prstDash val="solid"/>
              <a:round/>
              <a:headEnd type="none" w="med" len="med"/>
              <a:tailEnd type="none" w="med" len="med"/>
            </a:ln>
            <a:effectLst/>
          </p:spPr>
          <p:txBody>
            <a:bodyPr lIns="73947" tIns="73947" rIns="73947" bIns="73947" anchor="ctr" anchorCtr="1"/>
            <a:lstStyle/>
            <a:p>
              <a:pPr algn="ctr" defTabSz="924341" eaLnBrk="0" hangingPunct="0">
                <a:lnSpc>
                  <a:spcPct val="106000"/>
                </a:lnSpc>
                <a:defRPr/>
              </a:pPr>
              <a:r>
                <a:rPr lang="en-AU" altLang="ja-JP" sz="1089" b="1" kern="0" dirty="0">
                  <a:solidFill>
                    <a:srgbClr val="FFFFFF"/>
                  </a:solidFill>
                  <a:cs typeface="Arial" panose="020B0604020202020204" pitchFamily="34" charset="0"/>
                </a:rPr>
                <a:t>2</a:t>
              </a:r>
            </a:p>
          </p:txBody>
        </p:sp>
      </p:grpSp>
      <p:grpSp>
        <p:nvGrpSpPr>
          <p:cNvPr id="31750" name="Group 27"/>
          <p:cNvGrpSpPr>
            <a:grpSpLocks/>
          </p:cNvGrpSpPr>
          <p:nvPr/>
        </p:nvGrpSpPr>
        <p:grpSpPr bwMode="auto">
          <a:xfrm>
            <a:off x="601663" y="2447925"/>
            <a:ext cx="6680200" cy="520304"/>
            <a:chOff x="755576" y="1196752"/>
            <a:chExt cx="7642225" cy="765175"/>
          </a:xfrm>
        </p:grpSpPr>
        <p:sp>
          <p:nvSpPr>
            <p:cNvPr id="29" name="AutoShape 23"/>
            <p:cNvSpPr>
              <a:spLocks noChangeArrowheads="1"/>
            </p:cNvSpPr>
            <p:nvPr/>
          </p:nvSpPr>
          <p:spPr bwMode="auto">
            <a:xfrm>
              <a:off x="1198709" y="1196752"/>
              <a:ext cx="7199092" cy="719650"/>
            </a:xfrm>
            <a:prstGeom prst="rect">
              <a:avLst/>
            </a:prstGeom>
            <a:solidFill>
              <a:srgbClr val="FFFFFF"/>
            </a:solidFill>
            <a:ln w="9525" cap="flat" cmpd="sng" algn="ctr">
              <a:solidFill>
                <a:srgbClr val="BFBFBF"/>
              </a:solidFill>
              <a:prstDash val="solid"/>
              <a:miter lim="800000"/>
              <a:headEnd/>
              <a:tailEnd/>
            </a:ln>
            <a:effectLst>
              <a:outerShdw blurRad="50800" dist="38100" dir="2700000" algn="tl" rotWithShape="0">
                <a:prstClr val="black">
                  <a:alpha val="40000"/>
                </a:prstClr>
              </a:outerShdw>
            </a:effectLst>
          </p:spPr>
          <p:txBody>
            <a:bodyPr lIns="82904" tIns="41451" rIns="82904" bIns="41451" anchor="ctr"/>
            <a:lstStyle/>
            <a:p>
              <a:pPr lvl="1">
                <a:defRPr/>
              </a:pPr>
              <a:r>
                <a:rPr lang="en-ZA" sz="998" dirty="0">
                  <a:solidFill>
                    <a:prstClr val="black"/>
                  </a:solidFill>
                </a:rPr>
                <a:t>	</a:t>
              </a:r>
            </a:p>
            <a:p>
              <a:pPr lvl="1">
                <a:defRPr/>
              </a:pPr>
              <a:r>
                <a:rPr lang="en-ZA" sz="998" dirty="0">
                  <a:solidFill>
                    <a:prstClr val="black"/>
                  </a:solidFill>
                </a:rPr>
                <a:t>	 </a:t>
              </a:r>
            </a:p>
            <a:p>
              <a:pPr lvl="1">
                <a:defRPr/>
              </a:pPr>
              <a:r>
                <a:rPr lang="en-US" sz="998" dirty="0">
                  <a:solidFill>
                    <a:prstClr val="black"/>
                  </a:solidFill>
                </a:rPr>
                <a:t>Propose key capabilities required to support the redesigned process.</a:t>
              </a:r>
            </a:p>
            <a:p>
              <a:pPr lvl="1">
                <a:defRPr/>
              </a:pPr>
              <a:endParaRPr lang="en-ZA" sz="998" dirty="0">
                <a:solidFill>
                  <a:prstClr val="black"/>
                </a:solidFill>
              </a:endParaRPr>
            </a:p>
            <a:p>
              <a:pPr>
                <a:defRPr/>
              </a:pPr>
              <a:endParaRPr lang="en-ZA" sz="1633" dirty="0">
                <a:solidFill>
                  <a:prstClr val="black"/>
                </a:solidFill>
              </a:endParaRPr>
            </a:p>
          </p:txBody>
        </p:sp>
        <p:sp>
          <p:nvSpPr>
            <p:cNvPr id="30" name="Oval 29"/>
            <p:cNvSpPr>
              <a:spLocks noChangeArrowheads="1"/>
            </p:cNvSpPr>
            <p:nvPr/>
          </p:nvSpPr>
          <p:spPr bwMode="auto">
            <a:xfrm>
              <a:off x="755576" y="1331577"/>
              <a:ext cx="628377" cy="630350"/>
            </a:xfrm>
            <a:prstGeom prst="ellipse">
              <a:avLst/>
            </a:prstGeom>
            <a:solidFill>
              <a:srgbClr val="70AD47"/>
            </a:solidFill>
            <a:ln w="12700" cap="flat" cmpd="sng" algn="ctr">
              <a:noFill/>
              <a:prstDash val="solid"/>
              <a:round/>
              <a:headEnd type="none" w="med" len="med"/>
              <a:tailEnd type="none" w="med" len="med"/>
            </a:ln>
            <a:effectLst/>
          </p:spPr>
          <p:txBody>
            <a:bodyPr lIns="73947" tIns="73947" rIns="73947" bIns="73947" anchor="ctr" anchorCtr="1"/>
            <a:lstStyle/>
            <a:p>
              <a:pPr algn="ctr" defTabSz="924341" eaLnBrk="0" hangingPunct="0">
                <a:lnSpc>
                  <a:spcPct val="106000"/>
                </a:lnSpc>
                <a:defRPr/>
              </a:pPr>
              <a:r>
                <a:rPr lang="en-AU" altLang="ja-JP" sz="1089" b="1" kern="0" dirty="0">
                  <a:solidFill>
                    <a:srgbClr val="FFFFFF"/>
                  </a:solidFill>
                  <a:cs typeface="Arial" panose="020B0604020202020204" pitchFamily="34" charset="0"/>
                </a:rPr>
                <a:t>3</a:t>
              </a:r>
            </a:p>
          </p:txBody>
        </p:sp>
      </p:grpSp>
      <p:grpSp>
        <p:nvGrpSpPr>
          <p:cNvPr id="31751" name="Group 30"/>
          <p:cNvGrpSpPr>
            <a:grpSpLocks/>
          </p:cNvGrpSpPr>
          <p:nvPr/>
        </p:nvGrpSpPr>
        <p:grpSpPr bwMode="auto">
          <a:xfrm>
            <a:off x="601663" y="3151585"/>
            <a:ext cx="6680200" cy="520303"/>
            <a:chOff x="755576" y="1196752"/>
            <a:chExt cx="7642225" cy="765175"/>
          </a:xfrm>
        </p:grpSpPr>
        <p:sp>
          <p:nvSpPr>
            <p:cNvPr id="32" name="AutoShape 23"/>
            <p:cNvSpPr>
              <a:spLocks noChangeArrowheads="1"/>
            </p:cNvSpPr>
            <p:nvPr/>
          </p:nvSpPr>
          <p:spPr bwMode="auto">
            <a:xfrm>
              <a:off x="1198709" y="1196752"/>
              <a:ext cx="7199092" cy="719650"/>
            </a:xfrm>
            <a:prstGeom prst="rect">
              <a:avLst/>
            </a:prstGeom>
            <a:solidFill>
              <a:srgbClr val="FFFFFF"/>
            </a:solidFill>
            <a:ln w="9525" cap="flat" cmpd="sng" algn="ctr">
              <a:solidFill>
                <a:srgbClr val="BFBFBF"/>
              </a:solidFill>
              <a:prstDash val="solid"/>
              <a:miter lim="800000"/>
              <a:headEnd/>
              <a:tailEnd/>
            </a:ln>
            <a:effectLst>
              <a:outerShdw blurRad="50800" dist="38100" dir="2700000" algn="tl" rotWithShape="0">
                <a:prstClr val="black">
                  <a:alpha val="40000"/>
                </a:prstClr>
              </a:outerShdw>
            </a:effectLst>
          </p:spPr>
          <p:txBody>
            <a:bodyPr lIns="82904" tIns="41451" rIns="82904" bIns="41451" anchor="ctr"/>
            <a:lstStyle/>
            <a:p>
              <a:pPr lvl="1">
                <a:defRPr/>
              </a:pPr>
              <a:r>
                <a:rPr lang="en-ZA" sz="998" dirty="0">
                  <a:solidFill>
                    <a:prstClr val="black"/>
                  </a:solidFill>
                </a:rPr>
                <a:t>	</a:t>
              </a:r>
            </a:p>
            <a:p>
              <a:pPr lvl="1">
                <a:defRPr/>
              </a:pPr>
              <a:r>
                <a:rPr lang="en-ZA" sz="998" dirty="0">
                  <a:solidFill>
                    <a:prstClr val="black"/>
                  </a:solidFill>
                </a:rPr>
                <a:t>	 </a:t>
              </a:r>
            </a:p>
            <a:p>
              <a:pPr lvl="1">
                <a:defRPr/>
              </a:pPr>
              <a:endParaRPr lang="en-US" sz="998" dirty="0">
                <a:solidFill>
                  <a:prstClr val="black"/>
                </a:solidFill>
              </a:endParaRPr>
            </a:p>
            <a:p>
              <a:pPr lvl="1">
                <a:defRPr/>
              </a:pPr>
              <a:r>
                <a:rPr lang="en-US" sz="998" dirty="0">
                  <a:solidFill>
                    <a:prstClr val="black"/>
                  </a:solidFill>
                </a:rPr>
                <a:t>Proposed governance structures that will guide the Commission’s internal operations and its interaction with other institutions that impact its operations.</a:t>
              </a:r>
            </a:p>
            <a:p>
              <a:pPr lvl="1">
                <a:defRPr/>
              </a:pPr>
              <a:endParaRPr lang="en-ZA" sz="998" dirty="0">
                <a:solidFill>
                  <a:prstClr val="black"/>
                </a:solidFill>
              </a:endParaRPr>
            </a:p>
            <a:p>
              <a:pPr lvl="1">
                <a:defRPr/>
              </a:pPr>
              <a:r>
                <a:rPr lang="en-ZA" sz="998" dirty="0">
                  <a:solidFill>
                    <a:prstClr val="black"/>
                  </a:solidFill>
                </a:rPr>
                <a:t>.</a:t>
              </a:r>
            </a:p>
            <a:p>
              <a:pPr>
                <a:defRPr/>
              </a:pPr>
              <a:endParaRPr lang="en-ZA" sz="1633" dirty="0">
                <a:solidFill>
                  <a:prstClr val="black"/>
                </a:solidFill>
              </a:endParaRPr>
            </a:p>
          </p:txBody>
        </p:sp>
        <p:sp>
          <p:nvSpPr>
            <p:cNvPr id="33" name="Oval 32"/>
            <p:cNvSpPr>
              <a:spLocks noChangeArrowheads="1"/>
            </p:cNvSpPr>
            <p:nvPr/>
          </p:nvSpPr>
          <p:spPr bwMode="auto">
            <a:xfrm>
              <a:off x="755576" y="1331576"/>
              <a:ext cx="628377" cy="630351"/>
            </a:xfrm>
            <a:prstGeom prst="ellipse">
              <a:avLst/>
            </a:prstGeom>
            <a:solidFill>
              <a:srgbClr val="70AD47"/>
            </a:solidFill>
            <a:ln w="12700" cap="flat" cmpd="sng" algn="ctr">
              <a:noFill/>
              <a:prstDash val="solid"/>
              <a:round/>
              <a:headEnd type="none" w="med" len="med"/>
              <a:tailEnd type="none" w="med" len="med"/>
            </a:ln>
            <a:effectLst/>
          </p:spPr>
          <p:txBody>
            <a:bodyPr lIns="73947" tIns="73947" rIns="73947" bIns="73947" anchor="ctr" anchorCtr="1"/>
            <a:lstStyle/>
            <a:p>
              <a:pPr algn="ctr" defTabSz="924341" eaLnBrk="0" hangingPunct="0">
                <a:lnSpc>
                  <a:spcPct val="106000"/>
                </a:lnSpc>
                <a:defRPr/>
              </a:pPr>
              <a:r>
                <a:rPr lang="en-AU" altLang="ja-JP" sz="1089" b="1" kern="0" dirty="0">
                  <a:solidFill>
                    <a:srgbClr val="FFFFFF"/>
                  </a:solidFill>
                  <a:cs typeface="Arial" panose="020B0604020202020204" pitchFamily="34" charset="0"/>
                </a:rPr>
                <a:t>4</a:t>
              </a:r>
            </a:p>
          </p:txBody>
        </p:sp>
      </p:grpSp>
      <p:grpSp>
        <p:nvGrpSpPr>
          <p:cNvPr id="31752" name="Group 33"/>
          <p:cNvGrpSpPr>
            <a:grpSpLocks/>
          </p:cNvGrpSpPr>
          <p:nvPr/>
        </p:nvGrpSpPr>
        <p:grpSpPr bwMode="auto">
          <a:xfrm>
            <a:off x="601663" y="3854054"/>
            <a:ext cx="6680200" cy="520303"/>
            <a:chOff x="755576" y="1196752"/>
            <a:chExt cx="7642225" cy="765175"/>
          </a:xfrm>
        </p:grpSpPr>
        <p:sp>
          <p:nvSpPr>
            <p:cNvPr id="35" name="AutoShape 23"/>
            <p:cNvSpPr>
              <a:spLocks noChangeArrowheads="1"/>
            </p:cNvSpPr>
            <p:nvPr/>
          </p:nvSpPr>
          <p:spPr bwMode="auto">
            <a:xfrm>
              <a:off x="1198709" y="1196752"/>
              <a:ext cx="7199092" cy="719650"/>
            </a:xfrm>
            <a:prstGeom prst="rect">
              <a:avLst/>
            </a:prstGeom>
            <a:solidFill>
              <a:srgbClr val="FFFFFF"/>
            </a:solidFill>
            <a:ln w="9525" cap="flat" cmpd="sng" algn="ctr">
              <a:solidFill>
                <a:srgbClr val="BFBFBF"/>
              </a:solidFill>
              <a:prstDash val="solid"/>
              <a:miter lim="800000"/>
              <a:headEnd/>
              <a:tailEnd/>
            </a:ln>
            <a:effectLst>
              <a:outerShdw blurRad="50800" dist="38100" dir="2700000" algn="tl" rotWithShape="0">
                <a:prstClr val="black">
                  <a:alpha val="40000"/>
                </a:prstClr>
              </a:outerShdw>
            </a:effectLst>
          </p:spPr>
          <p:txBody>
            <a:bodyPr lIns="82904" tIns="41451" rIns="82904" bIns="41451" anchor="ctr"/>
            <a:lstStyle/>
            <a:p>
              <a:pPr lvl="1">
                <a:defRPr/>
              </a:pPr>
              <a:r>
                <a:rPr lang="en-ZA" sz="998" dirty="0">
                  <a:solidFill>
                    <a:prstClr val="black"/>
                  </a:solidFill>
                </a:rPr>
                <a:t>	</a:t>
              </a:r>
            </a:p>
            <a:p>
              <a:pPr lvl="1">
                <a:defRPr/>
              </a:pPr>
              <a:r>
                <a:rPr lang="en-ZA" sz="998" dirty="0">
                  <a:solidFill>
                    <a:prstClr val="black"/>
                  </a:solidFill>
                </a:rPr>
                <a:t>	 </a:t>
              </a:r>
            </a:p>
            <a:p>
              <a:pPr lvl="1">
                <a:defRPr/>
              </a:pPr>
              <a:endParaRPr lang="en-US" sz="998" dirty="0">
                <a:solidFill>
                  <a:prstClr val="black"/>
                </a:solidFill>
              </a:endParaRPr>
            </a:p>
            <a:p>
              <a:pPr lvl="1">
                <a:defRPr/>
              </a:pPr>
              <a:r>
                <a:rPr lang="en-US" sz="998" dirty="0">
                  <a:solidFill>
                    <a:prstClr val="black"/>
                  </a:solidFill>
                </a:rPr>
                <a:t>High level implementation plans to guide the  Commission to implement the proposals. </a:t>
              </a:r>
            </a:p>
            <a:p>
              <a:pPr lvl="1">
                <a:defRPr/>
              </a:pPr>
              <a:endParaRPr lang="en-ZA" sz="998" dirty="0">
                <a:solidFill>
                  <a:prstClr val="black"/>
                </a:solidFill>
              </a:endParaRPr>
            </a:p>
            <a:p>
              <a:pPr lvl="1">
                <a:defRPr/>
              </a:pPr>
              <a:r>
                <a:rPr lang="en-ZA" sz="998" dirty="0">
                  <a:solidFill>
                    <a:prstClr val="black"/>
                  </a:solidFill>
                </a:rPr>
                <a:t>.</a:t>
              </a:r>
            </a:p>
            <a:p>
              <a:pPr>
                <a:defRPr/>
              </a:pPr>
              <a:endParaRPr lang="en-ZA" sz="1633" dirty="0">
                <a:solidFill>
                  <a:prstClr val="black"/>
                </a:solidFill>
              </a:endParaRPr>
            </a:p>
          </p:txBody>
        </p:sp>
        <p:sp>
          <p:nvSpPr>
            <p:cNvPr id="36" name="Oval 35"/>
            <p:cNvSpPr>
              <a:spLocks noChangeArrowheads="1"/>
            </p:cNvSpPr>
            <p:nvPr/>
          </p:nvSpPr>
          <p:spPr bwMode="auto">
            <a:xfrm>
              <a:off x="755576" y="1331576"/>
              <a:ext cx="628377" cy="630351"/>
            </a:xfrm>
            <a:prstGeom prst="ellipse">
              <a:avLst/>
            </a:prstGeom>
            <a:solidFill>
              <a:srgbClr val="70AD47"/>
            </a:solidFill>
            <a:ln w="12700" cap="flat" cmpd="sng" algn="ctr">
              <a:noFill/>
              <a:prstDash val="solid"/>
              <a:round/>
              <a:headEnd type="none" w="med" len="med"/>
              <a:tailEnd type="none" w="med" len="med"/>
            </a:ln>
            <a:effectLst/>
          </p:spPr>
          <p:txBody>
            <a:bodyPr lIns="73947" tIns="73947" rIns="73947" bIns="73947" anchor="ctr" anchorCtr="1"/>
            <a:lstStyle/>
            <a:p>
              <a:pPr algn="ctr" defTabSz="924341" eaLnBrk="0" hangingPunct="0">
                <a:lnSpc>
                  <a:spcPct val="106000"/>
                </a:lnSpc>
                <a:defRPr/>
              </a:pPr>
              <a:r>
                <a:rPr lang="en-AU" altLang="ja-JP" sz="1089" b="1" kern="0" dirty="0">
                  <a:solidFill>
                    <a:srgbClr val="FFFFFF"/>
                  </a:solidFill>
                  <a:cs typeface="Arial" panose="020B0604020202020204" pitchFamily="34" charset="0"/>
                </a:rPr>
                <a:t>5</a:t>
              </a:r>
            </a:p>
          </p:txBody>
        </p:sp>
      </p:grpSp>
    </p:spTree>
    <p:extLst>
      <p:ext uri="{BB962C8B-B14F-4D97-AF65-F5344CB8AC3E}">
        <p14:creationId xmlns:p14="http://schemas.microsoft.com/office/powerpoint/2010/main" xmlns="" val="15666207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87532"/>
            <a:ext cx="7848872" cy="461665"/>
          </a:xfrm>
          <a:prstGeom prst="rect">
            <a:avLst/>
          </a:prstGeom>
        </p:spPr>
        <p:txBody>
          <a:bodyPr wrap="square">
            <a:spAutoFit/>
          </a:bodyPr>
          <a:lstStyle/>
          <a:p>
            <a:pPr algn="just">
              <a:spcAft>
                <a:spcPts val="0"/>
              </a:spcAft>
            </a:pPr>
            <a:r>
              <a:rPr lang="en-ZA" sz="1200" dirty="0" smtClean="0">
                <a:ea typeface="Calibri"/>
                <a:cs typeface="Times New Roman"/>
              </a:rPr>
              <a:t>The table below reflect a total of </a:t>
            </a:r>
            <a:r>
              <a:rPr lang="en-ZA" sz="1200" b="1" dirty="0" smtClean="0">
                <a:ea typeface="Calibri"/>
                <a:cs typeface="Times New Roman"/>
              </a:rPr>
              <a:t>6558</a:t>
            </a:r>
            <a:r>
              <a:rPr lang="en-ZA" sz="1200" dirty="0" smtClean="0">
                <a:ea typeface="Calibri"/>
                <a:cs typeface="Times New Roman"/>
              </a:rPr>
              <a:t> outstanding claims as at 30 June 2017 as per the Restitution Business Process.  The alignment of claims in terms of the Restitution Business Process is an on-going process</a:t>
            </a:r>
            <a:r>
              <a:rPr lang="en-ZA" sz="1200" b="1" dirty="0" smtClean="0">
                <a:ea typeface="Calibri"/>
                <a:cs typeface="Times New Roman"/>
              </a:rPr>
              <a:t>.</a:t>
            </a:r>
            <a:endParaRPr lang="en-ZA" sz="1200" b="1" dirty="0">
              <a:effectLst/>
              <a:ea typeface="Calibri"/>
              <a:cs typeface="Times New Roman"/>
            </a:endParaRPr>
          </a:p>
        </p:txBody>
      </p:sp>
      <p:sp>
        <p:nvSpPr>
          <p:cNvPr id="5" name="Rectangle 4"/>
          <p:cNvSpPr/>
          <p:nvPr/>
        </p:nvSpPr>
        <p:spPr>
          <a:xfrm>
            <a:off x="437084" y="109541"/>
            <a:ext cx="8064896" cy="565539"/>
          </a:xfrm>
          <a:prstGeom prst="rect">
            <a:avLst/>
          </a:prstGeom>
          <a:solidFill>
            <a:srgbClr val="00B050"/>
          </a:solidFill>
        </p:spPr>
        <p:txBody>
          <a:bodyPr wrap="square">
            <a:spAutoFit/>
          </a:bodyPr>
          <a:lstStyle/>
          <a:p>
            <a:pPr algn="ctr">
              <a:lnSpc>
                <a:spcPct val="115000"/>
              </a:lnSpc>
            </a:pPr>
            <a:r>
              <a:rPr lang="en-GB" sz="1400" b="1" dirty="0">
                <a:latin typeface="Arial Narrow"/>
                <a:ea typeface="Calibri"/>
              </a:rPr>
              <a:t>OUTSTANDING CLAIMS </a:t>
            </a:r>
            <a:r>
              <a:rPr lang="en-GB" sz="1400" b="1" dirty="0">
                <a:solidFill>
                  <a:prstClr val="black"/>
                </a:solidFill>
                <a:latin typeface="Arial Narrow"/>
                <a:ea typeface="Calibri"/>
                <a:cs typeface="Times New Roman"/>
              </a:rPr>
              <a:t>AS AT 30</a:t>
            </a:r>
            <a:r>
              <a:rPr lang="en-GB" sz="1400" b="1" baseline="30000" dirty="0">
                <a:solidFill>
                  <a:prstClr val="black"/>
                </a:solidFill>
                <a:latin typeface="Arial Narrow"/>
                <a:ea typeface="Calibri"/>
                <a:cs typeface="Times New Roman"/>
              </a:rPr>
              <a:t>th</a:t>
            </a:r>
            <a:r>
              <a:rPr lang="en-GB" sz="1400" b="1" dirty="0">
                <a:solidFill>
                  <a:prstClr val="black"/>
                </a:solidFill>
                <a:latin typeface="Arial Narrow"/>
                <a:ea typeface="Calibri"/>
                <a:cs typeface="Times New Roman"/>
              </a:rPr>
              <a:t> JUNE 2017</a:t>
            </a:r>
            <a:endParaRPr lang="en-ZA" sz="1400" b="1" dirty="0">
              <a:solidFill>
                <a:prstClr val="black"/>
              </a:solidFill>
              <a:latin typeface="Arial Narrow"/>
              <a:ea typeface="Calibri"/>
              <a:cs typeface="Times New Roman"/>
            </a:endParaRPr>
          </a:p>
          <a:p>
            <a:pPr algn="ctr">
              <a:lnSpc>
                <a:spcPct val="115000"/>
              </a:lnSpc>
            </a:pPr>
            <a:r>
              <a:rPr lang="en-GB" sz="1400" b="1" dirty="0">
                <a:latin typeface="Arial Narrow"/>
                <a:ea typeface="Calibri"/>
              </a:rPr>
              <a:t>(LODGMENTS - 31</a:t>
            </a:r>
            <a:r>
              <a:rPr lang="en-GB" sz="1400" b="1" baseline="30000" dirty="0">
                <a:latin typeface="Arial Narrow"/>
                <a:ea typeface="Calibri"/>
              </a:rPr>
              <a:t>ST</a:t>
            </a:r>
            <a:r>
              <a:rPr lang="en-GB" sz="1400" b="1" dirty="0">
                <a:latin typeface="Arial Narrow"/>
                <a:ea typeface="Calibri"/>
              </a:rPr>
              <a:t> DECEMBER 1998 IN TERMS OF THE RESTITUTION BUSINESS PHASE)</a:t>
            </a:r>
          </a:p>
        </p:txBody>
      </p:sp>
      <p:graphicFrame>
        <p:nvGraphicFramePr>
          <p:cNvPr id="3" name="Table 2"/>
          <p:cNvGraphicFramePr>
            <a:graphicFrameLocks noGrp="1"/>
          </p:cNvGraphicFramePr>
          <p:nvPr>
            <p:extLst>
              <p:ext uri="{D42A27DB-BD31-4B8C-83A1-F6EECF244321}">
                <p14:modId xmlns:p14="http://schemas.microsoft.com/office/powerpoint/2010/main" xmlns="" val="761720231"/>
              </p:ext>
            </p:extLst>
          </p:nvPr>
        </p:nvGraphicFramePr>
        <p:xfrm>
          <a:off x="601316" y="1237658"/>
          <a:ext cx="7736432" cy="2846258"/>
        </p:xfrm>
        <a:graphic>
          <a:graphicData uri="http://schemas.openxmlformats.org/drawingml/2006/table">
            <a:tbl>
              <a:tblPr/>
              <a:tblGrid>
                <a:gridCol w="1773636"/>
                <a:gridCol w="1520260"/>
                <a:gridCol w="1684900"/>
                <a:gridCol w="1423186"/>
                <a:gridCol w="1334450"/>
              </a:tblGrid>
              <a:tr h="212000">
                <a:tc rowSpan="2">
                  <a:txBody>
                    <a:bodyPr/>
                    <a:lstStyle/>
                    <a:p>
                      <a:pPr algn="ctr" rtl="0" fontAlgn="ctr"/>
                      <a:r>
                        <a:rPr lang="en-ZA" sz="1200" b="1" i="0" u="none" strike="noStrike" dirty="0">
                          <a:solidFill>
                            <a:srgbClr val="000000"/>
                          </a:solidFill>
                          <a:effectLst/>
                          <a:latin typeface="Calibri"/>
                        </a:rPr>
                        <a:t>Province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Calibri"/>
                        </a:rPr>
                        <a:t>Phase Two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Calibri"/>
                        </a:rPr>
                        <a:t>Phase Three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a:solidFill>
                            <a:srgbClr val="000000"/>
                          </a:solidFill>
                          <a:effectLst/>
                          <a:latin typeface="Calibri"/>
                        </a:rPr>
                        <a:t>Phase Four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ctr" rtl="0" fontAlgn="ctr"/>
                      <a:r>
                        <a:rPr lang="en-ZA" sz="1200" b="1" i="0" u="none" strike="noStrike" dirty="0">
                          <a:solidFill>
                            <a:srgbClr val="000000"/>
                          </a:solidFill>
                          <a:effectLst/>
                          <a:latin typeface="Calibri"/>
                        </a:rPr>
                        <a:t>Total outstanding as at </a:t>
                      </a:r>
                      <a:r>
                        <a:rPr lang="en-ZA" sz="1200" b="1" i="0" u="none" strike="noStrike" dirty="0" smtClean="0">
                          <a:solidFill>
                            <a:srgbClr val="000000"/>
                          </a:solidFill>
                          <a:effectLst/>
                          <a:latin typeface="Calibri"/>
                        </a:rPr>
                        <a:t>30</a:t>
                      </a:r>
                      <a:r>
                        <a:rPr lang="en-ZA" sz="1200" b="1" i="0" u="none" strike="noStrike" baseline="30000" dirty="0" smtClean="0">
                          <a:solidFill>
                            <a:srgbClr val="000000"/>
                          </a:solidFill>
                          <a:effectLst/>
                          <a:latin typeface="Calibri"/>
                        </a:rPr>
                        <a:t>th</a:t>
                      </a:r>
                      <a:r>
                        <a:rPr lang="en-ZA" sz="1200" b="1" i="0" u="none" strike="noStrike" baseline="0" dirty="0" smtClean="0">
                          <a:solidFill>
                            <a:srgbClr val="000000"/>
                          </a:solidFill>
                          <a:effectLst/>
                          <a:latin typeface="Calibri"/>
                        </a:rPr>
                        <a:t> June </a:t>
                      </a:r>
                      <a:r>
                        <a:rPr lang="en-ZA" sz="1200" b="1" i="0" u="none" strike="noStrike" dirty="0" smtClean="0">
                          <a:solidFill>
                            <a:srgbClr val="000000"/>
                          </a:solidFill>
                          <a:effectLst/>
                          <a:latin typeface="Calibri"/>
                        </a:rPr>
                        <a:t>2017</a:t>
                      </a: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14258">
                <a:tc vMerge="1">
                  <a:txBody>
                    <a:bodyPr/>
                    <a:lstStyle/>
                    <a:p>
                      <a:endParaRPr lang="en-ZA"/>
                    </a:p>
                  </a:txBody>
                  <a:tcPr/>
                </a:tc>
                <a:tc>
                  <a:txBody>
                    <a:bodyPr/>
                    <a:lstStyle/>
                    <a:p>
                      <a:pPr algn="ctr" rtl="0" fontAlgn="ctr"/>
                      <a:r>
                        <a:rPr lang="en-ZA" sz="1000" b="1" i="0" u="none" strike="noStrike" dirty="0">
                          <a:solidFill>
                            <a:srgbClr val="000000"/>
                          </a:solidFill>
                          <a:effectLst/>
                          <a:latin typeface="Calibri"/>
                        </a:rPr>
                        <a:t>Screening and Categorisation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1" i="0" u="none" strike="noStrike" dirty="0">
                          <a:solidFill>
                            <a:srgbClr val="000000"/>
                          </a:solidFill>
                          <a:effectLst/>
                          <a:latin typeface="Calibri"/>
                        </a:rPr>
                        <a:t>Determination of Qualification in terms of Section 2 of the Restitution 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1" i="0" u="none" strike="noStrike" dirty="0">
                          <a:solidFill>
                            <a:srgbClr val="000000"/>
                          </a:solidFill>
                          <a:effectLst/>
                          <a:latin typeface="Calibri"/>
                        </a:rPr>
                        <a:t>Negotiations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r>
              <a:tr h="212000">
                <a:tc>
                  <a:txBody>
                    <a:bodyPr/>
                    <a:lstStyle/>
                    <a:p>
                      <a:pPr algn="l" rtl="0" fontAlgn="b"/>
                      <a:r>
                        <a:rPr lang="en-ZA" sz="1200" b="0" i="0" u="none" strike="noStrike" dirty="0">
                          <a:solidFill>
                            <a:srgbClr val="000000"/>
                          </a:solidFill>
                          <a:effectLst/>
                          <a:latin typeface="Calibri"/>
                        </a:rPr>
                        <a:t>Eastern Cape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000000"/>
                          </a:solidFill>
                          <a:effectLst/>
                          <a:latin typeface="Calibri"/>
                        </a:rPr>
                        <a:t>168</a:t>
                      </a:r>
                      <a:endParaRPr lang="en-ZA" sz="9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497</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665</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a:solidFill>
                            <a:srgbClr val="000000"/>
                          </a:solidFill>
                          <a:effectLst/>
                          <a:latin typeface="Calibri"/>
                        </a:rPr>
                        <a:t>Free State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rgbClr val="FF0000"/>
                          </a:solidFill>
                          <a:effectLst/>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chemeClr val="tx1"/>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a:solidFill>
                            <a:schemeClr val="tx1"/>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a:solidFill>
                            <a:srgbClr val="000000"/>
                          </a:solidFill>
                          <a:effectLst/>
                          <a:latin typeface="Calibri"/>
                        </a:rPr>
                        <a:t>Gauteng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000000"/>
                          </a:solidFill>
                          <a:effectLst/>
                          <a:latin typeface="Calibri"/>
                        </a:rPr>
                        <a:t>47</a:t>
                      </a:r>
                      <a:endParaRPr lang="en-ZA" sz="9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144</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191</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a:solidFill>
                            <a:srgbClr val="000000"/>
                          </a:solidFill>
                          <a:effectLst/>
                          <a:latin typeface="Calibri"/>
                        </a:rPr>
                        <a:t>KwaZulu Natal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000000"/>
                          </a:solidFill>
                          <a:effectLst/>
                          <a:latin typeface="Calibri"/>
                        </a:rPr>
                        <a:t>103</a:t>
                      </a:r>
                      <a:endParaRPr lang="en-ZA" sz="9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a:solidFill>
                            <a:srgbClr val="000000"/>
                          </a:solidFill>
                          <a:effectLst/>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1644</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1862</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dirty="0">
                          <a:solidFill>
                            <a:srgbClr val="000000"/>
                          </a:solidFill>
                          <a:effectLst/>
                          <a:latin typeface="Calibri"/>
                        </a:rPr>
                        <a:t>Limpopo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FF0000"/>
                          </a:solidFill>
                          <a:effectLst/>
                          <a:latin typeface="Calibri"/>
                        </a:rPr>
                        <a:t>-184</a:t>
                      </a:r>
                      <a:endParaRPr lang="en-ZA" sz="900" b="0" i="0" u="none" strike="noStrike" dirty="0">
                        <a:solidFill>
                          <a:srgbClr val="FF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chemeClr val="tx1"/>
                          </a:solidFill>
                          <a:effectLst/>
                          <a:latin typeface="Calibri"/>
                        </a:rPr>
                        <a:t>519</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chemeClr val="tx1"/>
                          </a:solidFill>
                          <a:effectLst/>
                          <a:latin typeface="Calibri"/>
                        </a:rPr>
                        <a:t>499</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a:solidFill>
                            <a:srgbClr val="000000"/>
                          </a:solidFill>
                          <a:effectLst/>
                          <a:latin typeface="Calibri"/>
                        </a:rPr>
                        <a:t>Mpumalanga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000000"/>
                          </a:solidFill>
                          <a:effectLst/>
                          <a:latin typeface="Calibri"/>
                        </a:rPr>
                        <a:t>1174</a:t>
                      </a:r>
                      <a:endParaRPr lang="en-ZA" sz="9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1181</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2355</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a:solidFill>
                            <a:srgbClr val="000000"/>
                          </a:solidFill>
                          <a:effectLst/>
                          <a:latin typeface="Calibri"/>
                        </a:rPr>
                        <a:t>Northern Cape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FF0000"/>
                          </a:solidFill>
                          <a:effectLst/>
                          <a:latin typeface="Calibri"/>
                        </a:rPr>
                        <a:t>-57</a:t>
                      </a:r>
                      <a:endParaRPr lang="en-ZA" sz="900" b="0" i="0" u="none" strike="noStrike" dirty="0">
                        <a:solidFill>
                          <a:srgbClr val="FF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chemeClr val="tx1"/>
                          </a:solidFill>
                          <a:effectLst/>
                          <a:latin typeface="Calibri"/>
                        </a:rPr>
                        <a:t>151</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chemeClr val="tx1"/>
                          </a:solidFill>
                          <a:effectLst/>
                          <a:latin typeface="Calibri"/>
                        </a:rPr>
                        <a:t>148</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dirty="0">
                          <a:solidFill>
                            <a:srgbClr val="000000"/>
                          </a:solidFill>
                          <a:effectLst/>
                          <a:latin typeface="Calibri"/>
                        </a:rPr>
                        <a:t>North West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FF0000"/>
                          </a:solidFill>
                          <a:effectLst/>
                          <a:latin typeface="Calibri"/>
                        </a:rPr>
                        <a:t>-102</a:t>
                      </a:r>
                      <a:endParaRPr lang="en-ZA" sz="900" b="0" i="0" u="none" strike="noStrike" dirty="0">
                        <a:solidFill>
                          <a:srgbClr val="FF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chemeClr val="tx1"/>
                          </a:solidFill>
                          <a:effectLst/>
                          <a:latin typeface="Calibri"/>
                        </a:rPr>
                        <a:t>135</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chemeClr val="tx1"/>
                          </a:solidFill>
                          <a:effectLst/>
                          <a:latin typeface="Calibri"/>
                        </a:rPr>
                        <a:t>133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0" i="0" u="none" strike="noStrike" dirty="0">
                          <a:solidFill>
                            <a:srgbClr val="000000"/>
                          </a:solidFill>
                          <a:effectLst/>
                          <a:latin typeface="Calibri"/>
                        </a:rPr>
                        <a:t>Western Cape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smtClean="0">
                          <a:solidFill>
                            <a:srgbClr val="000000"/>
                          </a:solidFill>
                          <a:effectLst/>
                          <a:latin typeface="Calibri"/>
                        </a:rPr>
                        <a:t>353</a:t>
                      </a:r>
                      <a:endParaRPr lang="en-ZA" sz="9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339</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ZA" sz="900" b="0" i="0" u="none" strike="noStrike" dirty="0" smtClean="0">
                          <a:solidFill>
                            <a:schemeClr val="tx1"/>
                          </a:solidFill>
                          <a:effectLst/>
                          <a:latin typeface="Calibri"/>
                        </a:rPr>
                        <a:t>692</a:t>
                      </a:r>
                      <a:endParaRPr lang="en-ZA" sz="90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2000">
                <a:tc>
                  <a:txBody>
                    <a:bodyPr/>
                    <a:lstStyle/>
                    <a:p>
                      <a:pPr algn="l" rtl="0" fontAlgn="b"/>
                      <a:r>
                        <a:rPr lang="en-ZA" sz="1200" b="1" i="0" u="none" strike="noStrike" dirty="0">
                          <a:solidFill>
                            <a:srgbClr val="000000"/>
                          </a:solidFill>
                          <a:effectLst/>
                          <a:latin typeface="Calibri"/>
                        </a:rPr>
                        <a:t>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900" b="1" i="0" u="none" strike="noStrike" dirty="0" smtClean="0">
                          <a:solidFill>
                            <a:srgbClr val="000000"/>
                          </a:solidFill>
                          <a:effectLst/>
                          <a:latin typeface="Calibri"/>
                        </a:rPr>
                        <a:t>1820</a:t>
                      </a:r>
                      <a:endParaRPr lang="en-ZA" sz="900" b="1" i="0" u="none" strike="noStrike" dirty="0" smtClean="0">
                        <a:solidFill>
                          <a:srgbClr val="FF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ZA" sz="1000" b="1" i="0" u="none" strike="noStrike" dirty="0" smtClean="0">
                          <a:solidFill>
                            <a:srgbClr val="000000"/>
                          </a:solidFill>
                          <a:effectLst/>
                          <a:latin typeface="Calibri"/>
                        </a:rPr>
                        <a:t>115</a:t>
                      </a:r>
                      <a:endParaRPr lang="en-ZA"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900" b="1" i="0" u="none" strike="noStrike" dirty="0" smtClean="0">
                          <a:solidFill>
                            <a:srgbClr val="000000"/>
                          </a:solidFill>
                          <a:effectLst/>
                          <a:latin typeface="Calibri"/>
                        </a:rPr>
                        <a:t>4623</a:t>
                      </a:r>
                      <a:endParaRPr lang="en-ZA" sz="9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900" b="1" i="0" u="none" strike="noStrike" dirty="0" smtClean="0">
                          <a:solidFill>
                            <a:srgbClr val="000000"/>
                          </a:solidFill>
                          <a:effectLst/>
                          <a:latin typeface="Calibri"/>
                        </a:rPr>
                        <a:t>6558</a:t>
                      </a:r>
                      <a:endParaRPr lang="en-ZA" sz="900" b="1" i="0" u="none" strike="noStrike" dirty="0">
                        <a:solidFill>
                          <a:srgbClr val="FF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2" name="TextBox 1"/>
          <p:cNvSpPr txBox="1"/>
          <p:nvPr/>
        </p:nvSpPr>
        <p:spPr>
          <a:xfrm>
            <a:off x="611560" y="4083918"/>
            <a:ext cx="7056784" cy="669414"/>
          </a:xfrm>
          <a:prstGeom prst="rect">
            <a:avLst/>
          </a:prstGeom>
          <a:noFill/>
        </p:spPr>
        <p:txBody>
          <a:bodyPr wrap="square" rtlCol="0">
            <a:spAutoFit/>
          </a:bodyPr>
          <a:lstStyle/>
          <a:p>
            <a:pPr algn="just"/>
            <a:r>
              <a:rPr lang="en-ZA" sz="1050" b="1" u="sng" dirty="0" smtClean="0"/>
              <a:t>Note</a:t>
            </a:r>
            <a:r>
              <a:rPr lang="en-ZA" sz="1050" dirty="0" smtClean="0"/>
              <a:t>: </a:t>
            </a:r>
          </a:p>
          <a:p>
            <a:pPr algn="just"/>
            <a:r>
              <a:rPr lang="en-ZA" sz="900" dirty="0" smtClean="0"/>
              <a:t>A total of </a:t>
            </a:r>
            <a:r>
              <a:rPr lang="en-ZA" sz="900" b="1" dirty="0" smtClean="0"/>
              <a:t>25</a:t>
            </a:r>
            <a:r>
              <a:rPr lang="en-ZA" sz="900" dirty="0" smtClean="0"/>
              <a:t> claims were researched, i.e. LP (20), NC (3) and NW (2) irrespective of the negative totals reflected under Phase 2.  For FS there was no research.  This will therefore balance the figure of </a:t>
            </a:r>
            <a:r>
              <a:rPr lang="en-ZA" sz="900" b="1" u="sng" dirty="0" smtClean="0"/>
              <a:t>1845</a:t>
            </a:r>
            <a:r>
              <a:rPr lang="en-ZA" sz="900" dirty="0" smtClean="0"/>
              <a:t> minus the </a:t>
            </a:r>
            <a:r>
              <a:rPr lang="en-ZA" sz="900" b="1" u="sng" dirty="0" smtClean="0"/>
              <a:t>25</a:t>
            </a:r>
            <a:r>
              <a:rPr lang="en-ZA" sz="900" dirty="0" smtClean="0"/>
              <a:t> researched, giving a total of </a:t>
            </a:r>
            <a:r>
              <a:rPr lang="en-ZA" sz="900" b="1" u="sng" dirty="0" smtClean="0"/>
              <a:t>1820</a:t>
            </a:r>
            <a:r>
              <a:rPr lang="en-ZA" sz="900" dirty="0" smtClean="0"/>
              <a:t>.  However the 25 was considered for the total outstanding claim count resulting in 6558 (i.e. 6607 minus 49 settlements)  </a:t>
            </a:r>
          </a:p>
        </p:txBody>
      </p:sp>
    </p:spTree>
    <p:extLst>
      <p:ext uri="{BB962C8B-B14F-4D97-AF65-F5344CB8AC3E}">
        <p14:creationId xmlns:p14="http://schemas.microsoft.com/office/powerpoint/2010/main" xmlns="" val="38900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83568" y="2139702"/>
            <a:ext cx="7992888" cy="514350"/>
          </a:xfrm>
          <a:prstGeom prst="rect">
            <a:avLst/>
          </a:prstGeom>
          <a:solidFill>
            <a:srgbClr val="00B050"/>
          </a:solidFill>
        </p:spPr>
        <p:txBody>
          <a:bodyPr vert="horz" lIns="91440" tIns="45720" rIns="91440" bIns="45720" rtlCol="0" anchor="ctr">
            <a:normAutofit fontScale="97500"/>
          </a:bodyPr>
          <a:lst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a:lstStyle>
          <a:p>
            <a:pPr algn="ctr"/>
            <a:r>
              <a:rPr lang="en-ZA" altLang="en-US" sz="1400" dirty="0">
                <a:solidFill>
                  <a:prstClr val="black"/>
                </a:solidFill>
              </a:rPr>
              <a:t>ACCELERATION PLAN </a:t>
            </a:r>
            <a:r>
              <a:rPr lang="en-ZA" altLang="en-US" sz="1400" dirty="0" smtClean="0">
                <a:solidFill>
                  <a:prstClr val="black"/>
                </a:solidFill>
              </a:rPr>
              <a:t>FOR THE </a:t>
            </a:r>
            <a:r>
              <a:rPr lang="en-ZA" altLang="en-US" sz="1400" dirty="0">
                <a:solidFill>
                  <a:prstClr val="black"/>
                </a:solidFill>
              </a:rPr>
              <a:t>SETTLEMENT OF </a:t>
            </a:r>
            <a:r>
              <a:rPr lang="en-ZA" altLang="en-US" sz="1400" dirty="0" smtClean="0">
                <a:solidFill>
                  <a:prstClr val="black"/>
                </a:solidFill>
              </a:rPr>
              <a:t>CLAIMS lodged </a:t>
            </a:r>
            <a:r>
              <a:rPr lang="en-ZA" altLang="en-US" sz="1400" dirty="0">
                <a:solidFill>
                  <a:prstClr val="black"/>
                </a:solidFill>
              </a:rPr>
              <a:t>31 December 1998</a:t>
            </a:r>
            <a:endParaRPr lang="en-ZA" altLang="en-US" sz="1400" dirty="0" smtClean="0">
              <a:solidFill>
                <a:srgbClr val="00B050"/>
              </a:solidFill>
            </a:endParaRPr>
          </a:p>
        </p:txBody>
      </p:sp>
    </p:spTree>
    <p:extLst>
      <p:ext uri="{BB962C8B-B14F-4D97-AF65-F5344CB8AC3E}">
        <p14:creationId xmlns:p14="http://schemas.microsoft.com/office/powerpoint/2010/main" xmlns="" val="142741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001" y="699542"/>
            <a:ext cx="7392391" cy="3756669"/>
          </a:xfrm>
          <a:prstGeom prst="rect">
            <a:avLst/>
          </a:prstGeom>
        </p:spPr>
        <p:txBody>
          <a:bodyPr wrap="square">
            <a:spAutoFit/>
          </a:bodyPr>
          <a:lstStyle/>
          <a:p>
            <a:pPr algn="just">
              <a:lnSpc>
                <a:spcPct val="80000"/>
              </a:lnSpc>
              <a:spcBef>
                <a:spcPct val="0"/>
              </a:spcBef>
              <a:spcAft>
                <a:spcPct val="25000"/>
              </a:spcAft>
              <a:defRPr/>
            </a:pPr>
            <a:r>
              <a:rPr lang="en-ZA" sz="1700" dirty="0"/>
              <a:t>As a strategy to accelerate, streamline and standardise the settlement of the remainder outstanding claims, the Commission has undertaken to identify the following: </a:t>
            </a:r>
            <a:endParaRPr lang="en-US" sz="1700" dirty="0"/>
          </a:p>
          <a:p>
            <a:pPr marL="342900" indent="-342900" algn="just">
              <a:lnSpc>
                <a:spcPct val="150000"/>
              </a:lnSpc>
              <a:buFont typeface="+mj-lt"/>
              <a:buAutoNum type="arabicPeriod"/>
            </a:pPr>
            <a:r>
              <a:rPr lang="en-US" sz="1450" dirty="0" smtClean="0"/>
              <a:t>All remainder outstanding </a:t>
            </a:r>
            <a:r>
              <a:rPr lang="en-US" sz="1450" dirty="0"/>
              <a:t>claims in terms of  </a:t>
            </a:r>
            <a:r>
              <a:rPr lang="en-US" sz="1450" dirty="0" smtClean="0"/>
              <a:t>rural </a:t>
            </a:r>
            <a:r>
              <a:rPr lang="en-US" sz="1450" dirty="0"/>
              <a:t>or </a:t>
            </a:r>
            <a:r>
              <a:rPr lang="en-US" sz="1450" dirty="0" smtClean="0"/>
              <a:t>urban (district based);</a:t>
            </a:r>
            <a:endParaRPr lang="en-US" sz="1450" dirty="0"/>
          </a:p>
          <a:p>
            <a:pPr marL="342900" indent="-342900" algn="just">
              <a:lnSpc>
                <a:spcPct val="150000"/>
              </a:lnSpc>
              <a:buFont typeface="+mj-lt"/>
              <a:buAutoNum type="arabicPeriod"/>
            </a:pPr>
            <a:r>
              <a:rPr lang="en-US" sz="1450" dirty="0" smtClean="0"/>
              <a:t>The type of rights lost, e.g. registered </a:t>
            </a:r>
            <a:r>
              <a:rPr lang="en-US" sz="1450" dirty="0"/>
              <a:t>and unregistered </a:t>
            </a:r>
            <a:r>
              <a:rPr lang="en-US" sz="1450" dirty="0" smtClean="0"/>
              <a:t>rights;</a:t>
            </a:r>
            <a:endParaRPr lang="en-ZA" sz="1450" dirty="0"/>
          </a:p>
          <a:p>
            <a:pPr marL="342900" indent="-342900" algn="just">
              <a:lnSpc>
                <a:spcPct val="150000"/>
              </a:lnSpc>
              <a:buFont typeface="+mj-lt"/>
              <a:buAutoNum type="arabicPeriod"/>
            </a:pPr>
            <a:r>
              <a:rPr lang="en-US" sz="1450" dirty="0" smtClean="0"/>
              <a:t>The commodity type (e.g. conservation, forestry, mining </a:t>
            </a:r>
            <a:r>
              <a:rPr lang="en-US" sz="1450" dirty="0" err="1" smtClean="0"/>
              <a:t>etc</a:t>
            </a:r>
            <a:r>
              <a:rPr lang="en-US" sz="1450" dirty="0" smtClean="0"/>
              <a:t>) of all phased settlements;</a:t>
            </a:r>
            <a:endParaRPr lang="en-ZA" sz="1450" dirty="0"/>
          </a:p>
          <a:p>
            <a:pPr marL="342900" indent="-342900" algn="just">
              <a:lnSpc>
                <a:spcPct val="150000"/>
              </a:lnSpc>
              <a:buFont typeface="+mj-lt"/>
              <a:buAutoNum type="arabicPeriod"/>
            </a:pPr>
            <a:r>
              <a:rPr lang="en-US" sz="1450" dirty="0" smtClean="0"/>
              <a:t>The commodity types for outstanding </a:t>
            </a:r>
            <a:r>
              <a:rPr lang="en-US" sz="1450" dirty="0"/>
              <a:t>claims (pure</a:t>
            </a:r>
            <a:r>
              <a:rPr lang="en-US" sz="1450" dirty="0" smtClean="0"/>
              <a:t>);</a:t>
            </a:r>
            <a:endParaRPr lang="en-ZA" sz="1450" dirty="0"/>
          </a:p>
          <a:p>
            <a:pPr marL="342900" indent="-342900" algn="just">
              <a:lnSpc>
                <a:spcPct val="150000"/>
              </a:lnSpc>
              <a:buFont typeface="+mj-lt"/>
              <a:buAutoNum type="arabicPeriod"/>
            </a:pPr>
            <a:r>
              <a:rPr lang="en-ZA" sz="1450" dirty="0" smtClean="0"/>
              <a:t>Prioritise </a:t>
            </a:r>
            <a:r>
              <a:rPr lang="en-ZA" sz="1450" dirty="0"/>
              <a:t>the settlement </a:t>
            </a:r>
            <a:r>
              <a:rPr lang="en-ZA" sz="1450" dirty="0" smtClean="0"/>
              <a:t>of State </a:t>
            </a:r>
            <a:r>
              <a:rPr lang="en-ZA" sz="1450" dirty="0"/>
              <a:t>land </a:t>
            </a:r>
            <a:r>
              <a:rPr lang="en-ZA" sz="1450" dirty="0" smtClean="0"/>
              <a:t>claims;  </a:t>
            </a:r>
          </a:p>
          <a:p>
            <a:pPr marL="342900" indent="-342900" algn="just">
              <a:lnSpc>
                <a:spcPct val="150000"/>
              </a:lnSpc>
              <a:buFont typeface="+mj-lt"/>
              <a:buAutoNum type="arabicPeriod"/>
            </a:pPr>
            <a:r>
              <a:rPr lang="en-US" sz="1450" dirty="0" smtClean="0"/>
              <a:t>Regional </a:t>
            </a:r>
            <a:r>
              <a:rPr lang="en-US" sz="1450" dirty="0"/>
              <a:t>champions for each commodity type.</a:t>
            </a:r>
          </a:p>
          <a:p>
            <a:pPr marL="342900" indent="-342900" algn="just">
              <a:lnSpc>
                <a:spcPct val="150000"/>
              </a:lnSpc>
              <a:buFont typeface="+mj-lt"/>
              <a:buAutoNum type="arabicPeriod"/>
            </a:pPr>
            <a:r>
              <a:rPr lang="en-ZA" sz="1450" dirty="0" smtClean="0"/>
              <a:t>All role players, stakeholders and/or investment partners during the options workshops, who then become part of the settlement in line with RETM.</a:t>
            </a:r>
          </a:p>
        </p:txBody>
      </p:sp>
      <p:sp>
        <p:nvSpPr>
          <p:cNvPr id="2" name="TextBox 1"/>
          <p:cNvSpPr txBox="1"/>
          <p:nvPr/>
        </p:nvSpPr>
        <p:spPr>
          <a:xfrm>
            <a:off x="705694" y="231128"/>
            <a:ext cx="7394698" cy="307777"/>
          </a:xfrm>
          <a:prstGeom prst="rect">
            <a:avLst/>
          </a:prstGeom>
          <a:solidFill>
            <a:srgbClr val="00B050"/>
          </a:solidFill>
        </p:spPr>
        <p:txBody>
          <a:bodyPr wrap="square" rtlCol="0">
            <a:spAutoFit/>
          </a:bodyPr>
          <a:lstStyle/>
          <a:p>
            <a:pPr algn="ctr"/>
            <a:r>
              <a:rPr lang="en-GB" sz="1400" b="1" dirty="0" smtClean="0">
                <a:solidFill>
                  <a:prstClr val="black"/>
                </a:solidFill>
                <a:latin typeface="Arial Narrow"/>
                <a:ea typeface="Calibri"/>
                <a:cs typeface="Times New Roman"/>
              </a:rPr>
              <a:t>STRATEGY TO ACCELERATE THE SETTLEMENT OF CLAIMS  </a:t>
            </a:r>
            <a:endParaRPr lang="en-GB" sz="1400" b="1" dirty="0">
              <a:solidFill>
                <a:prstClr val="black"/>
              </a:solidFill>
              <a:latin typeface="Arial Narrow"/>
              <a:ea typeface="Calibri"/>
              <a:cs typeface="Times New Roman"/>
            </a:endParaRPr>
          </a:p>
        </p:txBody>
      </p:sp>
    </p:spTree>
    <p:extLst>
      <p:ext uri="{BB962C8B-B14F-4D97-AF65-F5344CB8AC3E}">
        <p14:creationId xmlns:p14="http://schemas.microsoft.com/office/powerpoint/2010/main" xmlns="" val="681845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p:cNvSpPr>
            <a:spLocks noGrp="1"/>
          </p:cNvSpPr>
          <p:nvPr>
            <p:ph type="ctrTitle"/>
          </p:nvPr>
        </p:nvSpPr>
        <p:spPr/>
        <p:txBody>
          <a:bodyPr/>
          <a:lstStyle/>
          <a:p>
            <a:r>
              <a:rPr lang="en-ZA" dirty="0" smtClean="0"/>
              <a:t>Proposed Operating Model – Option 1</a:t>
            </a:r>
            <a:endParaRPr lang="en-ZA" dirty="0"/>
          </a:p>
        </p:txBody>
      </p:sp>
      <p:sp>
        <p:nvSpPr>
          <p:cNvPr id="74" name="Subtitle 73"/>
          <p:cNvSpPr>
            <a:spLocks noGrp="1"/>
          </p:cNvSpPr>
          <p:nvPr>
            <p:ph type="subTitle" idx="1"/>
          </p:nvPr>
        </p:nvSpPr>
        <p:spPr>
          <a:xfrm>
            <a:off x="230401" y="811087"/>
            <a:ext cx="8712000" cy="386775"/>
          </a:xfrm>
        </p:spPr>
        <p:txBody>
          <a:bodyPr>
            <a:noAutofit/>
          </a:bodyPr>
          <a:lstStyle/>
          <a:p>
            <a:r>
              <a:rPr lang="en-ZA" b="0" dirty="0" smtClean="0"/>
              <a:t>The operating model demonstrates clear requirements for each function with links only proposed to enhance collaboration</a:t>
            </a:r>
            <a:endParaRPr lang="en-ZA" b="0" dirty="0"/>
          </a:p>
        </p:txBody>
      </p:sp>
      <p:sp>
        <p:nvSpPr>
          <p:cNvPr id="9" name="Rectangle 8"/>
          <p:cNvSpPr/>
          <p:nvPr/>
        </p:nvSpPr>
        <p:spPr>
          <a:xfrm>
            <a:off x="6089689" y="1905343"/>
            <a:ext cx="2542257" cy="2347784"/>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905" b="1" dirty="0">
                <a:solidFill>
                  <a:prstClr val="black"/>
                </a:solidFill>
                <a:cs typeface="Arial" panose="020B0604020202020204" pitchFamily="34" charset="0"/>
              </a:rPr>
              <a:t>Support Services</a:t>
            </a:r>
          </a:p>
        </p:txBody>
      </p:sp>
      <p:sp>
        <p:nvSpPr>
          <p:cNvPr id="10" name="Rectangle 9"/>
          <p:cNvSpPr/>
          <p:nvPr/>
        </p:nvSpPr>
        <p:spPr>
          <a:xfrm>
            <a:off x="1046130" y="1501916"/>
            <a:ext cx="7585817" cy="380660"/>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905" b="1" dirty="0">
                <a:solidFill>
                  <a:prstClr val="black"/>
                </a:solidFill>
                <a:cs typeface="Arial" panose="020B0604020202020204" pitchFamily="34" charset="0"/>
              </a:rPr>
              <a:t>Office of the Commissioner</a:t>
            </a:r>
          </a:p>
        </p:txBody>
      </p:sp>
      <p:sp>
        <p:nvSpPr>
          <p:cNvPr id="11" name="Rectangle 10"/>
          <p:cNvSpPr/>
          <p:nvPr/>
        </p:nvSpPr>
        <p:spPr>
          <a:xfrm>
            <a:off x="1053895" y="1905343"/>
            <a:ext cx="2411752" cy="2347784"/>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Claims Coordination </a:t>
            </a:r>
          </a:p>
        </p:txBody>
      </p:sp>
      <p:sp>
        <p:nvSpPr>
          <p:cNvPr id="12" name="Rectangle 11"/>
          <p:cNvSpPr/>
          <p:nvPr/>
        </p:nvSpPr>
        <p:spPr>
          <a:xfrm>
            <a:off x="629800" y="1256394"/>
            <a:ext cx="8002149" cy="219618"/>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ctr" anchorCtr="0"/>
          <a:lstStyle/>
          <a:p>
            <a:pPr algn="ctr"/>
            <a:r>
              <a:rPr lang="en-ZA" sz="905" b="1" dirty="0">
                <a:solidFill>
                  <a:prstClr val="black"/>
                </a:solidFill>
                <a:cs typeface="Arial" panose="020B0604020202020204" pitchFamily="34" charset="0"/>
              </a:rPr>
              <a:t>Department of Rural Development and Land Reform</a:t>
            </a:r>
          </a:p>
        </p:txBody>
      </p:sp>
      <p:sp>
        <p:nvSpPr>
          <p:cNvPr id="15" name="Rounded Rectangle 14"/>
          <p:cNvSpPr/>
          <p:nvPr/>
        </p:nvSpPr>
        <p:spPr>
          <a:xfrm>
            <a:off x="1422785" y="1662857"/>
            <a:ext cx="1007115" cy="196955"/>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Strategy</a:t>
            </a:r>
            <a:endParaRPr lang="en-US" sz="864" dirty="0">
              <a:solidFill>
                <a:prstClr val="white"/>
              </a:solidFill>
              <a:cs typeface="Arial" panose="020B0604020202020204" pitchFamily="34" charset="0"/>
            </a:endParaRPr>
          </a:p>
        </p:txBody>
      </p:sp>
      <p:sp>
        <p:nvSpPr>
          <p:cNvPr id="19" name="Rounded Rectangle 18"/>
          <p:cNvSpPr/>
          <p:nvPr/>
        </p:nvSpPr>
        <p:spPr>
          <a:xfrm>
            <a:off x="6152700" y="2370617"/>
            <a:ext cx="1055504" cy="183767"/>
          </a:xfrm>
          <a:prstGeom prst="roundRect">
            <a:avLst/>
          </a:prstGeom>
          <a:solidFill>
            <a:srgbClr val="FFCD00"/>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Human Resources</a:t>
            </a:r>
            <a:endParaRPr lang="en-US" sz="864" dirty="0">
              <a:solidFill>
                <a:prstClr val="white"/>
              </a:solidFill>
              <a:cs typeface="Arial" panose="020B0604020202020204" pitchFamily="34" charset="0"/>
            </a:endParaRPr>
          </a:p>
        </p:txBody>
      </p:sp>
      <p:sp>
        <p:nvSpPr>
          <p:cNvPr id="20" name="Rounded Rectangle 19"/>
          <p:cNvSpPr/>
          <p:nvPr/>
        </p:nvSpPr>
        <p:spPr>
          <a:xfrm>
            <a:off x="7336652" y="2128488"/>
            <a:ext cx="1065673" cy="169967"/>
          </a:xfrm>
          <a:prstGeom prst="roundRect">
            <a:avLst/>
          </a:prstGeom>
          <a:solidFill>
            <a:srgbClr val="FFC000"/>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Finance</a:t>
            </a:r>
            <a:endParaRPr lang="en-US" sz="864" dirty="0">
              <a:solidFill>
                <a:prstClr val="white"/>
              </a:solidFill>
              <a:cs typeface="Arial" panose="020B0604020202020204" pitchFamily="34" charset="0"/>
            </a:endParaRPr>
          </a:p>
        </p:txBody>
      </p:sp>
      <p:sp>
        <p:nvSpPr>
          <p:cNvPr id="24" name="Rectangle 23"/>
          <p:cNvSpPr/>
          <p:nvPr/>
        </p:nvSpPr>
        <p:spPr>
          <a:xfrm>
            <a:off x="3541935" y="1907278"/>
            <a:ext cx="2498704" cy="2345393"/>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Settlement Sign - Off</a:t>
            </a:r>
          </a:p>
        </p:txBody>
      </p:sp>
      <p:sp>
        <p:nvSpPr>
          <p:cNvPr id="27" name="Rounded Rectangle 26"/>
          <p:cNvSpPr/>
          <p:nvPr/>
        </p:nvSpPr>
        <p:spPr>
          <a:xfrm>
            <a:off x="2294301" y="2130428"/>
            <a:ext cx="961353"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Information Management</a:t>
            </a:r>
            <a:endParaRPr lang="en-US" sz="864" dirty="0">
              <a:solidFill>
                <a:prstClr val="white"/>
              </a:solidFill>
              <a:cs typeface="Arial" panose="020B0604020202020204" pitchFamily="34" charset="0"/>
            </a:endParaRPr>
          </a:p>
        </p:txBody>
      </p:sp>
      <p:sp>
        <p:nvSpPr>
          <p:cNvPr id="30" name="Rounded Rectangle 29"/>
          <p:cNvSpPr/>
          <p:nvPr/>
        </p:nvSpPr>
        <p:spPr>
          <a:xfrm>
            <a:off x="4288756" y="2113339"/>
            <a:ext cx="1006602" cy="222158"/>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Claim Authorisation</a:t>
            </a:r>
            <a:endParaRPr lang="en-US" sz="864" dirty="0">
              <a:solidFill>
                <a:prstClr val="white"/>
              </a:solidFill>
              <a:cs typeface="Arial" panose="020B0604020202020204" pitchFamily="34" charset="0"/>
            </a:endParaRPr>
          </a:p>
        </p:txBody>
      </p:sp>
      <p:sp>
        <p:nvSpPr>
          <p:cNvPr id="31" name="Rounded Rectangle 30"/>
          <p:cNvSpPr/>
          <p:nvPr/>
        </p:nvSpPr>
        <p:spPr>
          <a:xfrm>
            <a:off x="1141724" y="3505435"/>
            <a:ext cx="1018171"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Pre – Settlement Management</a:t>
            </a:r>
            <a:endParaRPr lang="en-US" sz="864" dirty="0">
              <a:solidFill>
                <a:prstClr val="white"/>
              </a:solidFill>
              <a:cs typeface="Arial" panose="020B0604020202020204" pitchFamily="34" charset="0"/>
            </a:endParaRPr>
          </a:p>
        </p:txBody>
      </p:sp>
      <p:sp>
        <p:nvSpPr>
          <p:cNvPr id="32" name="Rounded Rectangle 31"/>
          <p:cNvSpPr/>
          <p:nvPr/>
        </p:nvSpPr>
        <p:spPr>
          <a:xfrm>
            <a:off x="2246243" y="3506437"/>
            <a:ext cx="1007115"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Information Management</a:t>
            </a:r>
            <a:endParaRPr lang="en-US" sz="864" dirty="0">
              <a:solidFill>
                <a:prstClr val="white"/>
              </a:solidFill>
              <a:cs typeface="Arial" panose="020B0604020202020204" pitchFamily="34" charset="0"/>
            </a:endParaRPr>
          </a:p>
        </p:txBody>
      </p:sp>
      <p:sp>
        <p:nvSpPr>
          <p:cNvPr id="36" name="Rounded Rectangle 35"/>
          <p:cNvSpPr/>
          <p:nvPr/>
        </p:nvSpPr>
        <p:spPr>
          <a:xfrm>
            <a:off x="6137385" y="2123355"/>
            <a:ext cx="1055504" cy="174062"/>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IT Services</a:t>
            </a:r>
            <a:endParaRPr lang="en-US" sz="864" dirty="0">
              <a:solidFill>
                <a:prstClr val="white"/>
              </a:solidFill>
              <a:cs typeface="Arial" panose="020B0604020202020204" pitchFamily="34" charset="0"/>
            </a:endParaRPr>
          </a:p>
        </p:txBody>
      </p:sp>
      <p:sp>
        <p:nvSpPr>
          <p:cNvPr id="46" name="Rounded Rectangle 45"/>
          <p:cNvSpPr/>
          <p:nvPr/>
        </p:nvSpPr>
        <p:spPr>
          <a:xfrm>
            <a:off x="7368896" y="2375146"/>
            <a:ext cx="1055504" cy="169538"/>
          </a:xfrm>
          <a:prstGeom prst="roundRect">
            <a:avLst/>
          </a:prstGeom>
          <a:solidFill>
            <a:srgbClr val="FFC000"/>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Procurement</a:t>
            </a:r>
            <a:endParaRPr lang="en-US" sz="864" dirty="0">
              <a:solidFill>
                <a:prstClr val="white"/>
              </a:solidFill>
              <a:cs typeface="Arial" panose="020B0604020202020204" pitchFamily="34" charset="0"/>
            </a:endParaRPr>
          </a:p>
        </p:txBody>
      </p:sp>
      <p:sp>
        <p:nvSpPr>
          <p:cNvPr id="40" name="Rounded Rectangle 39"/>
          <p:cNvSpPr/>
          <p:nvPr/>
        </p:nvSpPr>
        <p:spPr>
          <a:xfrm>
            <a:off x="1243750" y="2123355"/>
            <a:ext cx="961353" cy="222158"/>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Contact Centre</a:t>
            </a:r>
            <a:endParaRPr lang="en-US" sz="864" dirty="0">
              <a:solidFill>
                <a:prstClr val="white"/>
              </a:solidFill>
              <a:cs typeface="Arial" panose="020B0604020202020204" pitchFamily="34" charset="0"/>
            </a:endParaRPr>
          </a:p>
        </p:txBody>
      </p:sp>
      <p:sp>
        <p:nvSpPr>
          <p:cNvPr id="44" name="Rounded Rectangle 43"/>
          <p:cNvSpPr/>
          <p:nvPr/>
        </p:nvSpPr>
        <p:spPr>
          <a:xfrm>
            <a:off x="3754412" y="3512343"/>
            <a:ext cx="1007115"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Quality Assurance</a:t>
            </a:r>
            <a:endParaRPr lang="en-US" sz="864" dirty="0">
              <a:solidFill>
                <a:prstClr val="white"/>
              </a:solidFill>
              <a:cs typeface="Arial" panose="020B0604020202020204" pitchFamily="34" charset="0"/>
            </a:endParaRPr>
          </a:p>
        </p:txBody>
      </p:sp>
      <p:sp>
        <p:nvSpPr>
          <p:cNvPr id="47" name="Rounded Rectangle 46"/>
          <p:cNvSpPr/>
          <p:nvPr/>
        </p:nvSpPr>
        <p:spPr>
          <a:xfrm>
            <a:off x="3362060" y="1662857"/>
            <a:ext cx="1007115" cy="196955"/>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Stakeholder Management</a:t>
            </a:r>
            <a:endParaRPr lang="en-US" sz="864" dirty="0">
              <a:solidFill>
                <a:prstClr val="white"/>
              </a:solidFill>
              <a:cs typeface="Arial" panose="020B0604020202020204" pitchFamily="34" charset="0"/>
            </a:endParaRPr>
          </a:p>
        </p:txBody>
      </p:sp>
      <p:sp>
        <p:nvSpPr>
          <p:cNvPr id="42" name="Rectangle 41"/>
          <p:cNvSpPr/>
          <p:nvPr/>
        </p:nvSpPr>
        <p:spPr>
          <a:xfrm rot="16200000">
            <a:off x="6587" y="2125128"/>
            <a:ext cx="1594230" cy="347806"/>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Office of the Commissioner - National</a:t>
            </a:r>
          </a:p>
        </p:txBody>
      </p:sp>
      <p:sp>
        <p:nvSpPr>
          <p:cNvPr id="48" name="Rectangle 47"/>
          <p:cNvSpPr/>
          <p:nvPr/>
        </p:nvSpPr>
        <p:spPr>
          <a:xfrm rot="16200000">
            <a:off x="235184" y="3520308"/>
            <a:ext cx="1120591" cy="344134"/>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Provincial Offices</a:t>
            </a:r>
          </a:p>
        </p:txBody>
      </p:sp>
      <p:sp>
        <p:nvSpPr>
          <p:cNvPr id="49" name="Rounded Rectangle 48"/>
          <p:cNvSpPr/>
          <p:nvPr/>
        </p:nvSpPr>
        <p:spPr>
          <a:xfrm>
            <a:off x="4837816" y="3505435"/>
            <a:ext cx="1007115"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Legal</a:t>
            </a:r>
          </a:p>
          <a:p>
            <a:pPr algn="ctr"/>
            <a:r>
              <a:rPr lang="en-ZA" sz="864" dirty="0">
                <a:solidFill>
                  <a:prstClr val="white"/>
                </a:solidFill>
                <a:cs typeface="Arial" panose="020B0604020202020204" pitchFamily="34" charset="0"/>
              </a:rPr>
              <a:t>(Restitution)</a:t>
            </a:r>
            <a:endParaRPr lang="en-US" sz="864" dirty="0">
              <a:solidFill>
                <a:prstClr val="white"/>
              </a:solidFill>
              <a:cs typeface="Arial" panose="020B0604020202020204" pitchFamily="34" charset="0"/>
            </a:endParaRPr>
          </a:p>
        </p:txBody>
      </p:sp>
      <p:sp>
        <p:nvSpPr>
          <p:cNvPr id="50" name="Rounded Rectangle 49"/>
          <p:cNvSpPr/>
          <p:nvPr/>
        </p:nvSpPr>
        <p:spPr>
          <a:xfrm>
            <a:off x="4274580" y="2669436"/>
            <a:ext cx="1006602"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Quality Assurance</a:t>
            </a:r>
            <a:endParaRPr lang="en-US" sz="864" dirty="0">
              <a:solidFill>
                <a:prstClr val="white"/>
              </a:solidFill>
              <a:cs typeface="Arial" panose="020B0604020202020204" pitchFamily="34" charset="0"/>
            </a:endParaRPr>
          </a:p>
        </p:txBody>
      </p:sp>
      <p:sp>
        <p:nvSpPr>
          <p:cNvPr id="51" name="Rounded Rectangle 50"/>
          <p:cNvSpPr/>
          <p:nvPr/>
        </p:nvSpPr>
        <p:spPr>
          <a:xfrm>
            <a:off x="4903426" y="2394030"/>
            <a:ext cx="1006602"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Legal (Restitution)</a:t>
            </a:r>
            <a:endParaRPr lang="en-US" sz="864" dirty="0">
              <a:solidFill>
                <a:prstClr val="white"/>
              </a:solidFill>
              <a:cs typeface="Arial" panose="020B0604020202020204" pitchFamily="34" charset="0"/>
            </a:endParaRPr>
          </a:p>
        </p:txBody>
      </p:sp>
      <p:sp>
        <p:nvSpPr>
          <p:cNvPr id="2" name="Rectangle 1"/>
          <p:cNvSpPr/>
          <p:nvPr/>
        </p:nvSpPr>
        <p:spPr bwMode="gray">
          <a:xfrm>
            <a:off x="3363223" y="4483975"/>
            <a:ext cx="157618" cy="102596"/>
          </a:xfrm>
          <a:prstGeom prst="rect">
            <a:avLst/>
          </a:prstGeom>
          <a:solidFill>
            <a:srgbClr val="005D28"/>
          </a:solidFill>
          <a:ln w="19050" algn="ctr">
            <a:no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39" name="Rectangle 38"/>
          <p:cNvSpPr/>
          <p:nvPr/>
        </p:nvSpPr>
        <p:spPr bwMode="gray">
          <a:xfrm>
            <a:off x="5510558" y="4483975"/>
            <a:ext cx="157618" cy="102596"/>
          </a:xfrm>
          <a:prstGeom prst="rect">
            <a:avLst/>
          </a:prstGeom>
          <a:solidFill>
            <a:srgbClr val="70AD47"/>
          </a:solidFill>
          <a:ln w="19050" algn="ctr">
            <a:no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3" name="TextBox 2"/>
          <p:cNvSpPr txBox="1"/>
          <p:nvPr/>
        </p:nvSpPr>
        <p:spPr>
          <a:xfrm>
            <a:off x="3599514" y="4483974"/>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Permanent functions</a:t>
            </a:r>
          </a:p>
        </p:txBody>
      </p:sp>
      <p:sp>
        <p:nvSpPr>
          <p:cNvPr id="52" name="TextBox 51"/>
          <p:cNvSpPr txBox="1"/>
          <p:nvPr/>
        </p:nvSpPr>
        <p:spPr>
          <a:xfrm>
            <a:off x="5794833" y="4482109"/>
            <a:ext cx="2557489"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Temporary functions - for a finite period</a:t>
            </a:r>
          </a:p>
        </p:txBody>
      </p:sp>
      <p:sp>
        <p:nvSpPr>
          <p:cNvPr id="54" name="Rounded Rectangle 53"/>
          <p:cNvSpPr/>
          <p:nvPr/>
        </p:nvSpPr>
        <p:spPr>
          <a:xfrm>
            <a:off x="6152700" y="2644903"/>
            <a:ext cx="1055504" cy="181789"/>
          </a:xfrm>
          <a:prstGeom prst="round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Change Management</a:t>
            </a:r>
            <a:endParaRPr lang="en-US" sz="864" dirty="0">
              <a:solidFill>
                <a:prstClr val="white"/>
              </a:solidFill>
              <a:cs typeface="Arial" panose="020B0604020202020204" pitchFamily="34" charset="0"/>
            </a:endParaRPr>
          </a:p>
        </p:txBody>
      </p:sp>
      <p:sp>
        <p:nvSpPr>
          <p:cNvPr id="59" name="Rounded Rectangle 58"/>
          <p:cNvSpPr/>
          <p:nvPr/>
        </p:nvSpPr>
        <p:spPr>
          <a:xfrm>
            <a:off x="7164436" y="1688473"/>
            <a:ext cx="1073162" cy="17553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Restitution Policy</a:t>
            </a:r>
            <a:endParaRPr lang="en-US" sz="864" dirty="0">
              <a:solidFill>
                <a:prstClr val="white"/>
              </a:solidFill>
              <a:cs typeface="Arial" panose="020B0604020202020204" pitchFamily="34" charset="0"/>
            </a:endParaRPr>
          </a:p>
        </p:txBody>
      </p:sp>
      <p:sp>
        <p:nvSpPr>
          <p:cNvPr id="61" name="Rounded Rectangle 60"/>
          <p:cNvSpPr/>
          <p:nvPr/>
        </p:nvSpPr>
        <p:spPr>
          <a:xfrm>
            <a:off x="5225161" y="1688542"/>
            <a:ext cx="1073162" cy="17553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Monitoring &amp; Evaluation</a:t>
            </a:r>
            <a:endParaRPr lang="en-US" sz="864" dirty="0">
              <a:solidFill>
                <a:prstClr val="white"/>
              </a:solidFill>
              <a:cs typeface="Arial" panose="020B0604020202020204" pitchFamily="34" charset="0"/>
            </a:endParaRPr>
          </a:p>
        </p:txBody>
      </p:sp>
      <p:sp>
        <p:nvSpPr>
          <p:cNvPr id="53" name="Rectangle 52"/>
          <p:cNvSpPr/>
          <p:nvPr/>
        </p:nvSpPr>
        <p:spPr bwMode="gray">
          <a:xfrm>
            <a:off x="3362060" y="4686176"/>
            <a:ext cx="157618" cy="102596"/>
          </a:xfrm>
          <a:prstGeom prst="rect">
            <a:avLst/>
          </a:prstGeom>
          <a:solidFill>
            <a:srgbClr val="FFC000"/>
          </a:solidFill>
          <a:ln w="19050" algn="ctr">
            <a:solidFill>
              <a:srgbClr val="005D28"/>
            </a:solid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56" name="TextBox 55"/>
          <p:cNvSpPr txBox="1"/>
          <p:nvPr/>
        </p:nvSpPr>
        <p:spPr>
          <a:xfrm>
            <a:off x="3599514" y="4681745"/>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Deployed functions</a:t>
            </a:r>
          </a:p>
        </p:txBody>
      </p:sp>
      <p:sp>
        <p:nvSpPr>
          <p:cNvPr id="60" name="Rounded Rectangle 59"/>
          <p:cNvSpPr/>
          <p:nvPr/>
        </p:nvSpPr>
        <p:spPr>
          <a:xfrm>
            <a:off x="4293217" y="3213981"/>
            <a:ext cx="1002140" cy="223072"/>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Claim Settlement</a:t>
            </a:r>
            <a:endParaRPr lang="en-US" sz="864" dirty="0">
              <a:solidFill>
                <a:prstClr val="white"/>
              </a:solidFill>
              <a:cs typeface="Arial" panose="020B0604020202020204" pitchFamily="34" charset="0"/>
            </a:endParaRPr>
          </a:p>
        </p:txBody>
      </p:sp>
      <p:cxnSp>
        <p:nvCxnSpPr>
          <p:cNvPr id="5" name="Straight Connector 4"/>
          <p:cNvCxnSpPr/>
          <p:nvPr/>
        </p:nvCxnSpPr>
        <p:spPr>
          <a:xfrm>
            <a:off x="1062402" y="3132080"/>
            <a:ext cx="2403245" cy="0"/>
          </a:xfrm>
          <a:prstGeom prst="line">
            <a:avLst/>
          </a:prstGeom>
          <a:ln w="28575">
            <a:solidFill>
              <a:srgbClr val="005D28"/>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47057" y="3126523"/>
            <a:ext cx="2493583" cy="5558"/>
          </a:xfrm>
          <a:prstGeom prst="line">
            <a:avLst/>
          </a:prstGeom>
          <a:ln w="28575">
            <a:solidFill>
              <a:srgbClr val="005D28"/>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33088" y="3126523"/>
            <a:ext cx="2471619" cy="5558"/>
          </a:xfrm>
          <a:prstGeom prst="line">
            <a:avLst/>
          </a:prstGeom>
          <a:ln w="28575">
            <a:solidFill>
              <a:srgbClr val="005D28"/>
            </a:solidFill>
            <a:prstDash val="dash"/>
          </a:ln>
        </p:spPr>
        <p:style>
          <a:lnRef idx="1">
            <a:schemeClr val="accent1"/>
          </a:lnRef>
          <a:fillRef idx="0">
            <a:schemeClr val="accent1"/>
          </a:fillRef>
          <a:effectRef idx="0">
            <a:schemeClr val="accent1"/>
          </a:effectRef>
          <a:fontRef idx="minor">
            <a:schemeClr val="tx1"/>
          </a:fontRef>
        </p:style>
      </p:cxnSp>
      <p:sp>
        <p:nvSpPr>
          <p:cNvPr id="8" name="Left-Right Arrow 7"/>
          <p:cNvSpPr/>
          <p:nvPr/>
        </p:nvSpPr>
        <p:spPr bwMode="gray">
          <a:xfrm>
            <a:off x="3113197" y="3230149"/>
            <a:ext cx="725091" cy="206903"/>
          </a:xfrm>
          <a:prstGeom prst="leftRightArrow">
            <a:avLst/>
          </a:prstGeom>
          <a:solidFill>
            <a:srgbClr val="005D28"/>
          </a:solidFill>
          <a:ln w="19050" algn="ctr">
            <a:noFill/>
            <a:miter lim="800000"/>
            <a:headEnd/>
            <a:tailEnd/>
          </a:ln>
        </p:spPr>
        <p:txBody>
          <a:bodyPr rot="0" spcFirstLastPara="0" vertOverflow="overflow" horzOverflow="overflow" vert="horz" wrap="square" lIns="73147" tIns="73147" rIns="73147" bIns="73147"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ZA" sz="1316" b="1" dirty="0">
              <a:solidFill>
                <a:prstClr val="white"/>
              </a:solidFill>
            </a:endParaRPr>
          </a:p>
        </p:txBody>
      </p:sp>
      <p:sp>
        <p:nvSpPr>
          <p:cNvPr id="64" name="Left-Right Arrow 63"/>
          <p:cNvSpPr/>
          <p:nvPr/>
        </p:nvSpPr>
        <p:spPr bwMode="gray">
          <a:xfrm>
            <a:off x="5440838" y="4681744"/>
            <a:ext cx="297056" cy="126803"/>
          </a:xfrm>
          <a:prstGeom prst="leftRightArrow">
            <a:avLst/>
          </a:prstGeom>
          <a:solidFill>
            <a:srgbClr val="005D28"/>
          </a:solidFill>
          <a:ln w="19050" algn="ctr">
            <a:noFill/>
            <a:miter lim="800000"/>
            <a:headEnd/>
            <a:tailEnd/>
          </a:ln>
        </p:spPr>
        <p:txBody>
          <a:bodyPr rot="0" spcFirstLastPara="0" vertOverflow="overflow" horzOverflow="overflow" vert="horz" wrap="square" lIns="73147" tIns="73147" rIns="73147" bIns="73147"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ZA" sz="1316" b="1" dirty="0">
              <a:solidFill>
                <a:prstClr val="white"/>
              </a:solidFill>
            </a:endParaRPr>
          </a:p>
        </p:txBody>
      </p:sp>
      <p:sp>
        <p:nvSpPr>
          <p:cNvPr id="65" name="TextBox 64"/>
          <p:cNvSpPr txBox="1"/>
          <p:nvPr/>
        </p:nvSpPr>
        <p:spPr>
          <a:xfrm>
            <a:off x="5792306" y="4673387"/>
            <a:ext cx="2557489"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Function complementarity</a:t>
            </a:r>
          </a:p>
        </p:txBody>
      </p:sp>
      <p:sp>
        <p:nvSpPr>
          <p:cNvPr id="55" name="Rectangle 54"/>
          <p:cNvSpPr/>
          <p:nvPr/>
        </p:nvSpPr>
        <p:spPr bwMode="gray">
          <a:xfrm>
            <a:off x="1611039" y="4474103"/>
            <a:ext cx="157618" cy="102596"/>
          </a:xfrm>
          <a:prstGeom prst="rect">
            <a:avLst/>
          </a:prstGeom>
          <a:solidFill>
            <a:schemeClr val="bg1">
              <a:lumMod val="65000"/>
            </a:schemeClr>
          </a:solidFill>
          <a:ln w="19050" algn="ctr">
            <a:solidFill>
              <a:srgbClr val="005D28"/>
            </a:solid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57" name="TextBox 56"/>
          <p:cNvSpPr txBox="1"/>
          <p:nvPr/>
        </p:nvSpPr>
        <p:spPr>
          <a:xfrm>
            <a:off x="1811685" y="4482108"/>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New or revised functions</a:t>
            </a:r>
          </a:p>
        </p:txBody>
      </p:sp>
      <p:sp>
        <p:nvSpPr>
          <p:cNvPr id="58" name="Rounded Rectangle 57"/>
          <p:cNvSpPr/>
          <p:nvPr/>
        </p:nvSpPr>
        <p:spPr>
          <a:xfrm>
            <a:off x="3754413" y="2402377"/>
            <a:ext cx="1006602" cy="222158"/>
          </a:xfrm>
          <a:prstGeom prst="roundRect">
            <a:avLst/>
          </a:prstGeom>
          <a:solidFill>
            <a:schemeClr val="bg1">
              <a:lumMod val="65000"/>
            </a:schemeClr>
          </a:solidFill>
          <a:ln>
            <a:solidFill>
              <a:srgbClr val="2C5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Actuarial Planning</a:t>
            </a:r>
            <a:endParaRPr lang="en-US" sz="864" dirty="0">
              <a:solidFill>
                <a:prstClr val="white"/>
              </a:solidFill>
              <a:cs typeface="Arial" panose="020B0604020202020204" pitchFamily="34" charset="0"/>
            </a:endParaRPr>
          </a:p>
        </p:txBody>
      </p:sp>
      <p:sp>
        <p:nvSpPr>
          <p:cNvPr id="66" name="Rounded Rectangle 65"/>
          <p:cNvSpPr/>
          <p:nvPr/>
        </p:nvSpPr>
        <p:spPr>
          <a:xfrm>
            <a:off x="7378813" y="2644903"/>
            <a:ext cx="1045588" cy="181789"/>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Communications</a:t>
            </a:r>
            <a:endParaRPr lang="en-US" sz="864" dirty="0">
              <a:solidFill>
                <a:prstClr val="white"/>
              </a:solidFill>
              <a:cs typeface="Arial" panose="020B0604020202020204" pitchFamily="34" charset="0"/>
            </a:endParaRPr>
          </a:p>
        </p:txBody>
      </p:sp>
      <p:sp>
        <p:nvSpPr>
          <p:cNvPr id="67" name="Rounded Rectangle 66"/>
          <p:cNvSpPr/>
          <p:nvPr/>
        </p:nvSpPr>
        <p:spPr>
          <a:xfrm>
            <a:off x="1689848" y="2389546"/>
            <a:ext cx="1055504" cy="217001"/>
          </a:xfrm>
          <a:prstGeom prst="round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Provincial Coordination</a:t>
            </a:r>
            <a:endParaRPr lang="en-US" sz="864" dirty="0">
              <a:solidFill>
                <a:prstClr val="white"/>
              </a:solidFill>
              <a:cs typeface="Arial" panose="020B0604020202020204" pitchFamily="34" charset="0"/>
            </a:endParaRPr>
          </a:p>
        </p:txBody>
      </p:sp>
    </p:spTree>
    <p:extLst>
      <p:ext uri="{BB962C8B-B14F-4D97-AF65-F5344CB8AC3E}">
        <p14:creationId xmlns:p14="http://schemas.microsoft.com/office/powerpoint/2010/main" xmlns="" val="294003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p:cNvSpPr>
            <a:spLocks noGrp="1"/>
          </p:cNvSpPr>
          <p:nvPr>
            <p:ph type="ctrTitle"/>
          </p:nvPr>
        </p:nvSpPr>
        <p:spPr/>
        <p:txBody>
          <a:bodyPr/>
          <a:lstStyle/>
          <a:p>
            <a:r>
              <a:rPr lang="en-ZA" dirty="0"/>
              <a:t>Proposed Operating Model – Option </a:t>
            </a:r>
            <a:r>
              <a:rPr lang="en-ZA" dirty="0" smtClean="0"/>
              <a:t>2</a:t>
            </a:r>
            <a:endParaRPr lang="en-ZA" dirty="0"/>
          </a:p>
        </p:txBody>
      </p:sp>
      <p:sp>
        <p:nvSpPr>
          <p:cNvPr id="74" name="Subtitle 73"/>
          <p:cNvSpPr>
            <a:spLocks noGrp="1"/>
          </p:cNvSpPr>
          <p:nvPr>
            <p:ph type="subTitle" idx="1"/>
          </p:nvPr>
        </p:nvSpPr>
        <p:spPr>
          <a:xfrm>
            <a:off x="230400" y="777672"/>
            <a:ext cx="8712432" cy="399952"/>
          </a:xfrm>
        </p:spPr>
        <p:txBody>
          <a:bodyPr>
            <a:noAutofit/>
          </a:bodyPr>
          <a:lstStyle/>
          <a:p>
            <a:r>
              <a:rPr lang="en-ZA" b="0" dirty="0" smtClean="0"/>
              <a:t>The Operating model has a governance or advisory structure that enables the organisation to participate in activities such as investments</a:t>
            </a:r>
            <a:endParaRPr lang="en-ZA" b="0" dirty="0"/>
          </a:p>
        </p:txBody>
      </p:sp>
      <p:sp>
        <p:nvSpPr>
          <p:cNvPr id="50" name="Rectangle 49"/>
          <p:cNvSpPr/>
          <p:nvPr/>
        </p:nvSpPr>
        <p:spPr bwMode="auto">
          <a:xfrm>
            <a:off x="869738" y="2093653"/>
            <a:ext cx="7109045" cy="506081"/>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864" b="1" dirty="0">
                <a:solidFill>
                  <a:prstClr val="black"/>
                </a:solidFill>
                <a:cs typeface="Arial" panose="020B0604020202020204" pitchFamily="34" charset="0"/>
              </a:rPr>
              <a:t>Commissioner</a:t>
            </a:r>
            <a:endParaRPr lang="en-US" sz="864" b="1" dirty="0">
              <a:solidFill>
                <a:prstClr val="black"/>
              </a:solidFill>
              <a:cs typeface="Arial" panose="020B0604020202020204" pitchFamily="34" charset="0"/>
            </a:endParaRPr>
          </a:p>
        </p:txBody>
      </p:sp>
      <p:sp>
        <p:nvSpPr>
          <p:cNvPr id="51" name="Rectangle 50"/>
          <p:cNvSpPr/>
          <p:nvPr/>
        </p:nvSpPr>
        <p:spPr bwMode="auto">
          <a:xfrm>
            <a:off x="869739" y="2629214"/>
            <a:ext cx="2316232" cy="1734290"/>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29621" rIns="59242" bIns="59242" rtlCol="0" anchor="t" anchorCtr="0"/>
          <a:lstStyle/>
          <a:p>
            <a:pPr algn="ctr"/>
            <a:r>
              <a:rPr lang="en-ZA" sz="864" b="1" dirty="0">
                <a:solidFill>
                  <a:prstClr val="black"/>
                </a:solidFill>
                <a:cs typeface="Arial" panose="020B0604020202020204" pitchFamily="34" charset="0"/>
              </a:rPr>
              <a:t> Operations</a:t>
            </a:r>
          </a:p>
        </p:txBody>
      </p:sp>
      <p:sp>
        <p:nvSpPr>
          <p:cNvPr id="53" name="Rectangle 52"/>
          <p:cNvSpPr/>
          <p:nvPr/>
        </p:nvSpPr>
        <p:spPr bwMode="auto">
          <a:xfrm>
            <a:off x="5637340" y="2629214"/>
            <a:ext cx="2340060" cy="1734290"/>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29621" rIns="59242" bIns="59242" rtlCol="0" anchor="t" anchorCtr="0"/>
          <a:lstStyle/>
          <a:p>
            <a:pPr algn="ctr"/>
            <a:r>
              <a:rPr lang="en-ZA" sz="864" b="1" dirty="0">
                <a:solidFill>
                  <a:prstClr val="black"/>
                </a:solidFill>
                <a:cs typeface="Arial" panose="020B0604020202020204" pitchFamily="34" charset="0"/>
              </a:rPr>
              <a:t>Fund Management</a:t>
            </a:r>
          </a:p>
        </p:txBody>
      </p:sp>
      <p:sp>
        <p:nvSpPr>
          <p:cNvPr id="54" name="Rectangle 53"/>
          <p:cNvSpPr/>
          <p:nvPr/>
        </p:nvSpPr>
        <p:spPr bwMode="auto">
          <a:xfrm>
            <a:off x="869738" y="1520000"/>
            <a:ext cx="7109045" cy="509709"/>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ctr" anchorCtr="0"/>
          <a:lstStyle/>
          <a:p>
            <a:pPr algn="ctr"/>
            <a:r>
              <a:rPr lang="en-ZA" sz="905" b="1" dirty="0">
                <a:solidFill>
                  <a:prstClr val="black"/>
                </a:solidFill>
                <a:cs typeface="Arial" panose="020B0604020202020204" pitchFamily="34" charset="0"/>
              </a:rPr>
              <a:t>Governance / Advisory Structure </a:t>
            </a:r>
          </a:p>
        </p:txBody>
      </p:sp>
      <p:sp>
        <p:nvSpPr>
          <p:cNvPr id="61" name="Rounded Rectangle 60"/>
          <p:cNvSpPr/>
          <p:nvPr/>
        </p:nvSpPr>
        <p:spPr>
          <a:xfrm>
            <a:off x="2059309" y="2869544"/>
            <a:ext cx="1090691" cy="177726"/>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Contact centre </a:t>
            </a:r>
          </a:p>
        </p:txBody>
      </p:sp>
      <p:sp>
        <p:nvSpPr>
          <p:cNvPr id="62" name="Rounded Rectangle 61"/>
          <p:cNvSpPr/>
          <p:nvPr/>
        </p:nvSpPr>
        <p:spPr>
          <a:xfrm>
            <a:off x="6288758" y="2881280"/>
            <a:ext cx="1089830" cy="167795"/>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Actuarial planning</a:t>
            </a:r>
            <a:endParaRPr lang="en-US" sz="864" dirty="0">
              <a:solidFill>
                <a:prstClr val="white"/>
              </a:solidFill>
              <a:cs typeface="Arial" panose="020B0604020202020204" pitchFamily="34" charset="0"/>
            </a:endParaRPr>
          </a:p>
        </p:txBody>
      </p:sp>
      <p:sp>
        <p:nvSpPr>
          <p:cNvPr id="64" name="Rectangle 63"/>
          <p:cNvSpPr/>
          <p:nvPr/>
        </p:nvSpPr>
        <p:spPr bwMode="auto">
          <a:xfrm>
            <a:off x="3217921" y="2627297"/>
            <a:ext cx="2374108" cy="1738568"/>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864" b="1" dirty="0">
                <a:solidFill>
                  <a:prstClr val="black"/>
                </a:solidFill>
                <a:cs typeface="Arial" panose="020B0604020202020204" pitchFamily="34" charset="0"/>
              </a:rPr>
              <a:t>Support Services</a:t>
            </a:r>
            <a:endParaRPr lang="en-US" sz="864" b="1" dirty="0">
              <a:solidFill>
                <a:prstClr val="black"/>
              </a:solidFill>
              <a:cs typeface="Arial" panose="020B0604020202020204" pitchFamily="34" charset="0"/>
            </a:endParaRPr>
          </a:p>
        </p:txBody>
      </p:sp>
      <p:sp>
        <p:nvSpPr>
          <p:cNvPr id="67" name="Rounded Rectangle 66"/>
          <p:cNvSpPr/>
          <p:nvPr/>
        </p:nvSpPr>
        <p:spPr>
          <a:xfrm>
            <a:off x="3325128" y="2869523"/>
            <a:ext cx="1095977" cy="177726"/>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Human Resources</a:t>
            </a:r>
            <a:endParaRPr lang="en-US" sz="864" dirty="0">
              <a:solidFill>
                <a:prstClr val="white"/>
              </a:solidFill>
              <a:cs typeface="Arial" panose="020B0604020202020204" pitchFamily="34" charset="0"/>
            </a:endParaRPr>
          </a:p>
        </p:txBody>
      </p:sp>
      <p:sp>
        <p:nvSpPr>
          <p:cNvPr id="71" name="Rounded Rectangle 70"/>
          <p:cNvSpPr/>
          <p:nvPr/>
        </p:nvSpPr>
        <p:spPr>
          <a:xfrm>
            <a:off x="3326510" y="3088235"/>
            <a:ext cx="1095977" cy="177726"/>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Communications</a:t>
            </a:r>
            <a:endParaRPr lang="en-US" sz="864" dirty="0">
              <a:solidFill>
                <a:prstClr val="white"/>
              </a:solidFill>
              <a:cs typeface="Arial" panose="020B0604020202020204" pitchFamily="34" charset="0"/>
            </a:endParaRPr>
          </a:p>
        </p:txBody>
      </p:sp>
      <p:sp>
        <p:nvSpPr>
          <p:cNvPr id="72" name="Rounded Rectangle 71"/>
          <p:cNvSpPr/>
          <p:nvPr/>
        </p:nvSpPr>
        <p:spPr>
          <a:xfrm>
            <a:off x="2059309" y="3085207"/>
            <a:ext cx="1095977" cy="177726"/>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Project management</a:t>
            </a:r>
            <a:endParaRPr lang="en-US" sz="864" dirty="0">
              <a:solidFill>
                <a:prstClr val="white"/>
              </a:solidFill>
              <a:cs typeface="Arial" panose="020B0604020202020204" pitchFamily="34" charset="0"/>
            </a:endParaRPr>
          </a:p>
        </p:txBody>
      </p:sp>
      <p:sp>
        <p:nvSpPr>
          <p:cNvPr id="76" name="Rounded Rectangle 75"/>
          <p:cNvSpPr/>
          <p:nvPr/>
        </p:nvSpPr>
        <p:spPr>
          <a:xfrm>
            <a:off x="910307" y="2869544"/>
            <a:ext cx="1095977" cy="177726"/>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Co-ordination  services</a:t>
            </a:r>
            <a:endParaRPr lang="en-US" sz="864" dirty="0">
              <a:solidFill>
                <a:prstClr val="white"/>
              </a:solidFill>
              <a:cs typeface="Arial" panose="020B0604020202020204" pitchFamily="34" charset="0"/>
            </a:endParaRPr>
          </a:p>
        </p:txBody>
      </p:sp>
      <p:sp>
        <p:nvSpPr>
          <p:cNvPr id="83" name="Rounded Rectangle 82"/>
          <p:cNvSpPr/>
          <p:nvPr/>
        </p:nvSpPr>
        <p:spPr>
          <a:xfrm>
            <a:off x="6288758" y="3090063"/>
            <a:ext cx="1089830" cy="201179"/>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Investment</a:t>
            </a:r>
          </a:p>
          <a:p>
            <a:pPr algn="ctr"/>
            <a:r>
              <a:rPr lang="en-ZA" sz="864" dirty="0">
                <a:solidFill>
                  <a:prstClr val="white"/>
                </a:solidFill>
                <a:cs typeface="Arial" panose="020B0604020202020204" pitchFamily="34" charset="0"/>
              </a:rPr>
              <a:t>Management</a:t>
            </a:r>
            <a:endParaRPr lang="en-US" sz="864" dirty="0">
              <a:solidFill>
                <a:prstClr val="white"/>
              </a:solidFill>
              <a:cs typeface="Arial" panose="020B0604020202020204" pitchFamily="34" charset="0"/>
            </a:endParaRPr>
          </a:p>
        </p:txBody>
      </p:sp>
      <p:sp>
        <p:nvSpPr>
          <p:cNvPr id="85" name="Rectangle 84"/>
          <p:cNvSpPr/>
          <p:nvPr/>
        </p:nvSpPr>
        <p:spPr>
          <a:xfrm>
            <a:off x="846001" y="1252041"/>
            <a:ext cx="7156522" cy="207155"/>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ctr" anchorCtr="0"/>
          <a:lstStyle/>
          <a:p>
            <a:pPr algn="ctr"/>
            <a:r>
              <a:rPr lang="en-ZA" sz="905" b="1" dirty="0">
                <a:solidFill>
                  <a:prstClr val="black"/>
                </a:solidFill>
                <a:cs typeface="Arial" panose="020B0604020202020204" pitchFamily="34" charset="0"/>
              </a:rPr>
              <a:t>Minister</a:t>
            </a:r>
          </a:p>
        </p:txBody>
      </p:sp>
      <p:sp>
        <p:nvSpPr>
          <p:cNvPr id="47" name="Rounded Rectangle 46"/>
          <p:cNvSpPr/>
          <p:nvPr/>
        </p:nvSpPr>
        <p:spPr bwMode="auto">
          <a:xfrm>
            <a:off x="840119" y="1487434"/>
            <a:ext cx="7168287" cy="560003"/>
          </a:xfrm>
          <a:prstGeom prst="roundRect">
            <a:avLst>
              <a:gd name="adj" fmla="val 0"/>
            </a:avLst>
          </a:prstGeom>
          <a:noFill/>
          <a:ln w="28575" cap="flat" cmpd="sng" algn="ctr">
            <a:solidFill>
              <a:srgbClr val="009A44"/>
            </a:solidFill>
            <a:prstDash val="solid"/>
          </a:ln>
          <a:effectLst/>
        </p:spPr>
        <p:txBody>
          <a:bodyPr rtlCol="0" anchor="t"/>
          <a:lstStyle/>
          <a:p>
            <a:pPr algn="ctr"/>
            <a:endParaRPr lang="en-US" sz="905" b="1" kern="0" dirty="0">
              <a:solidFill>
                <a:prstClr val="black"/>
              </a:solidFill>
            </a:endParaRPr>
          </a:p>
        </p:txBody>
      </p:sp>
      <p:sp>
        <p:nvSpPr>
          <p:cNvPr id="56" name="Rounded Rectangle 55"/>
          <p:cNvSpPr/>
          <p:nvPr/>
        </p:nvSpPr>
        <p:spPr>
          <a:xfrm>
            <a:off x="4467796" y="3084762"/>
            <a:ext cx="1065292" cy="177008"/>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IT Services</a:t>
            </a:r>
            <a:endParaRPr lang="en-US" sz="864" dirty="0">
              <a:solidFill>
                <a:prstClr val="white"/>
              </a:solidFill>
              <a:cs typeface="Arial" panose="020B0604020202020204" pitchFamily="34" charset="0"/>
            </a:endParaRPr>
          </a:p>
        </p:txBody>
      </p:sp>
      <p:sp>
        <p:nvSpPr>
          <p:cNvPr id="86" name="Rounded Rectangle 85"/>
          <p:cNvSpPr/>
          <p:nvPr/>
        </p:nvSpPr>
        <p:spPr>
          <a:xfrm>
            <a:off x="1143731" y="2350215"/>
            <a:ext cx="1095977" cy="19994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4" dirty="0">
                <a:solidFill>
                  <a:prstClr val="white"/>
                </a:solidFill>
                <a:cs typeface="Arial" panose="020B0604020202020204" pitchFamily="34" charset="0"/>
              </a:rPr>
              <a:t>Strategy</a:t>
            </a:r>
          </a:p>
        </p:txBody>
      </p:sp>
      <p:sp>
        <p:nvSpPr>
          <p:cNvPr id="87" name="Rounded Rectangle 86"/>
          <p:cNvSpPr/>
          <p:nvPr/>
        </p:nvSpPr>
        <p:spPr>
          <a:xfrm>
            <a:off x="2509115" y="2350215"/>
            <a:ext cx="1095977" cy="19994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Monitoring and Evaluation</a:t>
            </a:r>
            <a:endParaRPr lang="en-US" sz="864" dirty="0">
              <a:solidFill>
                <a:prstClr val="white"/>
              </a:solidFill>
              <a:cs typeface="Arial" panose="020B0604020202020204" pitchFamily="34" charset="0"/>
            </a:endParaRPr>
          </a:p>
        </p:txBody>
      </p:sp>
      <p:sp>
        <p:nvSpPr>
          <p:cNvPr id="88" name="Rounded Rectangle 87"/>
          <p:cNvSpPr/>
          <p:nvPr/>
        </p:nvSpPr>
        <p:spPr>
          <a:xfrm>
            <a:off x="4467796" y="2869522"/>
            <a:ext cx="1065292" cy="177008"/>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Procurement</a:t>
            </a:r>
            <a:endParaRPr lang="en-US" sz="864" dirty="0">
              <a:solidFill>
                <a:prstClr val="white"/>
              </a:solidFill>
              <a:cs typeface="Arial" panose="020B0604020202020204" pitchFamily="34" charset="0"/>
            </a:endParaRPr>
          </a:p>
        </p:txBody>
      </p:sp>
      <p:sp>
        <p:nvSpPr>
          <p:cNvPr id="40" name="Rounded Rectangle 39"/>
          <p:cNvSpPr/>
          <p:nvPr/>
        </p:nvSpPr>
        <p:spPr>
          <a:xfrm>
            <a:off x="6624871" y="2346302"/>
            <a:ext cx="1095977" cy="19994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Stakeholder Engagement</a:t>
            </a:r>
            <a:endParaRPr lang="en-US" sz="864" dirty="0">
              <a:solidFill>
                <a:prstClr val="white"/>
              </a:solidFill>
              <a:cs typeface="Arial" panose="020B0604020202020204" pitchFamily="34" charset="0"/>
            </a:endParaRPr>
          </a:p>
        </p:txBody>
      </p:sp>
      <p:sp>
        <p:nvSpPr>
          <p:cNvPr id="41" name="Rounded Rectangle 40"/>
          <p:cNvSpPr/>
          <p:nvPr/>
        </p:nvSpPr>
        <p:spPr>
          <a:xfrm>
            <a:off x="3332587" y="3306949"/>
            <a:ext cx="1095977" cy="177726"/>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Finance</a:t>
            </a:r>
            <a:endParaRPr lang="en-US" sz="864" dirty="0">
              <a:solidFill>
                <a:prstClr val="white"/>
              </a:solidFill>
              <a:cs typeface="Arial" panose="020B0604020202020204" pitchFamily="34" charset="0"/>
            </a:endParaRPr>
          </a:p>
        </p:txBody>
      </p:sp>
      <p:sp>
        <p:nvSpPr>
          <p:cNvPr id="63" name="Rounded Rectangle 62"/>
          <p:cNvSpPr/>
          <p:nvPr/>
        </p:nvSpPr>
        <p:spPr>
          <a:xfrm>
            <a:off x="909380" y="3090173"/>
            <a:ext cx="1095977" cy="177726"/>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Legal</a:t>
            </a:r>
            <a:endParaRPr lang="en-US" sz="864" dirty="0">
              <a:solidFill>
                <a:prstClr val="white"/>
              </a:solidFill>
              <a:cs typeface="Arial" panose="020B0604020202020204" pitchFamily="34" charset="0"/>
            </a:endParaRPr>
          </a:p>
        </p:txBody>
      </p:sp>
      <p:sp>
        <p:nvSpPr>
          <p:cNvPr id="65" name="Rounded Rectangle 64"/>
          <p:cNvSpPr/>
          <p:nvPr/>
        </p:nvSpPr>
        <p:spPr>
          <a:xfrm>
            <a:off x="2054023" y="3293734"/>
            <a:ext cx="1095977" cy="177726"/>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Information Management</a:t>
            </a:r>
            <a:endParaRPr lang="en-US" sz="864" dirty="0">
              <a:solidFill>
                <a:prstClr val="white"/>
              </a:solidFill>
              <a:cs typeface="Arial" panose="020B0604020202020204" pitchFamily="34" charset="0"/>
            </a:endParaRPr>
          </a:p>
        </p:txBody>
      </p:sp>
      <p:sp>
        <p:nvSpPr>
          <p:cNvPr id="68" name="Rounded Rectangle 67"/>
          <p:cNvSpPr/>
          <p:nvPr/>
        </p:nvSpPr>
        <p:spPr>
          <a:xfrm>
            <a:off x="909380" y="3293734"/>
            <a:ext cx="1095977" cy="177726"/>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Quality Assurance</a:t>
            </a:r>
            <a:endParaRPr lang="en-US" sz="864" dirty="0">
              <a:solidFill>
                <a:prstClr val="white"/>
              </a:solidFill>
              <a:cs typeface="Arial" panose="020B0604020202020204" pitchFamily="34" charset="0"/>
            </a:endParaRPr>
          </a:p>
        </p:txBody>
      </p:sp>
      <p:sp>
        <p:nvSpPr>
          <p:cNvPr id="80" name="Rectangle 79"/>
          <p:cNvSpPr/>
          <p:nvPr/>
        </p:nvSpPr>
        <p:spPr>
          <a:xfrm rot="16200000">
            <a:off x="7349246" y="2781957"/>
            <a:ext cx="1749013" cy="347806"/>
          </a:xfrm>
          <a:prstGeom prst="rect">
            <a:avLst/>
          </a:prstGeom>
          <a:solidFill>
            <a:schemeClr val="bg1">
              <a:lumMod val="95000"/>
            </a:schemeClr>
          </a:solidFill>
          <a:ln w="28575">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Office of the Commissioner - National</a:t>
            </a:r>
          </a:p>
        </p:txBody>
      </p:sp>
      <p:sp>
        <p:nvSpPr>
          <p:cNvPr id="84" name="Rectangle 83"/>
          <p:cNvSpPr/>
          <p:nvPr/>
        </p:nvSpPr>
        <p:spPr>
          <a:xfrm rot="16200000">
            <a:off x="7968546" y="3938592"/>
            <a:ext cx="510408" cy="344134"/>
          </a:xfrm>
          <a:prstGeom prst="rect">
            <a:avLst/>
          </a:prstGeom>
          <a:solidFill>
            <a:schemeClr val="bg1">
              <a:lumMod val="95000"/>
            </a:schemeClr>
          </a:solidFill>
          <a:ln w="28575">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Provincial Offices</a:t>
            </a:r>
          </a:p>
        </p:txBody>
      </p:sp>
      <p:sp>
        <p:nvSpPr>
          <p:cNvPr id="91" name="Rectangle 90"/>
          <p:cNvSpPr/>
          <p:nvPr/>
        </p:nvSpPr>
        <p:spPr>
          <a:xfrm rot="16200000">
            <a:off x="7834766" y="1475834"/>
            <a:ext cx="795397" cy="347806"/>
          </a:xfrm>
          <a:prstGeom prst="rect">
            <a:avLst/>
          </a:prstGeom>
          <a:solidFill>
            <a:schemeClr val="bg1">
              <a:lumMod val="95000"/>
            </a:schemeClr>
          </a:solidFill>
          <a:ln w="28575">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Governance Structures</a:t>
            </a:r>
          </a:p>
        </p:txBody>
      </p:sp>
      <p:sp>
        <p:nvSpPr>
          <p:cNvPr id="46" name="Rounded Rectangle 45"/>
          <p:cNvSpPr/>
          <p:nvPr/>
        </p:nvSpPr>
        <p:spPr>
          <a:xfrm>
            <a:off x="5259487" y="2338009"/>
            <a:ext cx="1095977" cy="19994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Secretariat</a:t>
            </a:r>
            <a:endParaRPr lang="en-US" sz="864" dirty="0">
              <a:solidFill>
                <a:prstClr val="white"/>
              </a:solidFill>
              <a:cs typeface="Arial" panose="020B0604020202020204" pitchFamily="34" charset="0"/>
            </a:endParaRPr>
          </a:p>
        </p:txBody>
      </p:sp>
      <p:sp>
        <p:nvSpPr>
          <p:cNvPr id="58" name="Rounded Rectangle 57"/>
          <p:cNvSpPr/>
          <p:nvPr/>
        </p:nvSpPr>
        <p:spPr>
          <a:xfrm>
            <a:off x="3874498" y="2362420"/>
            <a:ext cx="1073162" cy="17553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Restitution Policy</a:t>
            </a:r>
            <a:endParaRPr lang="en-US" sz="864" dirty="0">
              <a:solidFill>
                <a:prstClr val="white"/>
              </a:solidFill>
              <a:cs typeface="Arial" panose="020B0604020202020204" pitchFamily="34" charset="0"/>
            </a:endParaRPr>
          </a:p>
        </p:txBody>
      </p:sp>
      <p:cxnSp>
        <p:nvCxnSpPr>
          <p:cNvPr id="60" name="Straight Connector 59"/>
          <p:cNvCxnSpPr/>
          <p:nvPr/>
        </p:nvCxnSpPr>
        <p:spPr>
          <a:xfrm>
            <a:off x="878343" y="3826740"/>
            <a:ext cx="7100441" cy="3628"/>
          </a:xfrm>
          <a:prstGeom prst="line">
            <a:avLst/>
          </a:prstGeom>
          <a:ln w="28575">
            <a:solidFill>
              <a:srgbClr val="005D28"/>
            </a:solidFill>
            <a:prstDash val="dash"/>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909379" y="3877116"/>
            <a:ext cx="1095977" cy="202549"/>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Pre – Settlement Management</a:t>
            </a:r>
            <a:endParaRPr lang="en-US" sz="864" dirty="0">
              <a:solidFill>
                <a:prstClr val="white"/>
              </a:solidFill>
              <a:cs typeface="Arial" panose="020B0604020202020204" pitchFamily="34" charset="0"/>
            </a:endParaRPr>
          </a:p>
        </p:txBody>
      </p:sp>
      <p:sp>
        <p:nvSpPr>
          <p:cNvPr id="70" name="Rounded Rectangle 69"/>
          <p:cNvSpPr/>
          <p:nvPr/>
        </p:nvSpPr>
        <p:spPr>
          <a:xfrm>
            <a:off x="2123761" y="3859847"/>
            <a:ext cx="1007115" cy="202549"/>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Information Management</a:t>
            </a:r>
            <a:endParaRPr lang="en-US" sz="864" dirty="0">
              <a:solidFill>
                <a:prstClr val="white"/>
              </a:solidFill>
              <a:cs typeface="Arial" panose="020B0604020202020204" pitchFamily="34" charset="0"/>
            </a:endParaRPr>
          </a:p>
        </p:txBody>
      </p:sp>
      <p:sp>
        <p:nvSpPr>
          <p:cNvPr id="77" name="Rounded Rectangle 76"/>
          <p:cNvSpPr/>
          <p:nvPr/>
        </p:nvSpPr>
        <p:spPr>
          <a:xfrm>
            <a:off x="909378" y="4126415"/>
            <a:ext cx="1095977" cy="202549"/>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Quality Assurance</a:t>
            </a:r>
            <a:endParaRPr lang="en-US" sz="864" dirty="0">
              <a:solidFill>
                <a:prstClr val="white"/>
              </a:solidFill>
              <a:cs typeface="Arial" panose="020B0604020202020204" pitchFamily="34" charset="0"/>
            </a:endParaRPr>
          </a:p>
        </p:txBody>
      </p:sp>
      <p:sp>
        <p:nvSpPr>
          <p:cNvPr id="79" name="Rounded Rectangle 78"/>
          <p:cNvSpPr/>
          <p:nvPr/>
        </p:nvSpPr>
        <p:spPr>
          <a:xfrm>
            <a:off x="2121636" y="4126415"/>
            <a:ext cx="1007115" cy="202549"/>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Legal</a:t>
            </a:r>
          </a:p>
          <a:p>
            <a:pPr algn="ctr"/>
            <a:r>
              <a:rPr lang="en-ZA" sz="864" dirty="0">
                <a:solidFill>
                  <a:prstClr val="white"/>
                </a:solidFill>
                <a:cs typeface="Arial" panose="020B0604020202020204" pitchFamily="34" charset="0"/>
              </a:rPr>
              <a:t>(Restitution)</a:t>
            </a:r>
            <a:endParaRPr lang="en-US" sz="864" dirty="0">
              <a:solidFill>
                <a:prstClr val="white"/>
              </a:solidFill>
              <a:cs typeface="Arial" panose="020B0604020202020204" pitchFamily="34" charset="0"/>
            </a:endParaRPr>
          </a:p>
        </p:txBody>
      </p:sp>
      <p:sp>
        <p:nvSpPr>
          <p:cNvPr id="89" name="Rounded Rectangle 88"/>
          <p:cNvSpPr/>
          <p:nvPr/>
        </p:nvSpPr>
        <p:spPr>
          <a:xfrm>
            <a:off x="4473876" y="3304067"/>
            <a:ext cx="1059215" cy="180264"/>
          </a:xfrm>
          <a:prstGeom prst="round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Change Management</a:t>
            </a:r>
            <a:endParaRPr lang="en-US" sz="864" dirty="0">
              <a:solidFill>
                <a:prstClr val="white"/>
              </a:solidFill>
              <a:cs typeface="Arial" panose="020B0604020202020204" pitchFamily="34" charset="0"/>
            </a:endParaRPr>
          </a:p>
        </p:txBody>
      </p:sp>
      <p:sp>
        <p:nvSpPr>
          <p:cNvPr id="38" name="Rectangle 37"/>
          <p:cNvSpPr/>
          <p:nvPr/>
        </p:nvSpPr>
        <p:spPr bwMode="gray">
          <a:xfrm>
            <a:off x="3363223" y="4483975"/>
            <a:ext cx="157618" cy="102596"/>
          </a:xfrm>
          <a:prstGeom prst="rect">
            <a:avLst/>
          </a:prstGeom>
          <a:solidFill>
            <a:srgbClr val="005D28"/>
          </a:solidFill>
          <a:ln w="19050" algn="ctr">
            <a:no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39" name="Rectangle 38"/>
          <p:cNvSpPr/>
          <p:nvPr/>
        </p:nvSpPr>
        <p:spPr bwMode="gray">
          <a:xfrm>
            <a:off x="5510558" y="4483975"/>
            <a:ext cx="157618" cy="102596"/>
          </a:xfrm>
          <a:prstGeom prst="rect">
            <a:avLst/>
          </a:prstGeom>
          <a:solidFill>
            <a:srgbClr val="70AD47"/>
          </a:solidFill>
          <a:ln w="19050" algn="ctr">
            <a:no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42" name="TextBox 41"/>
          <p:cNvSpPr txBox="1"/>
          <p:nvPr/>
        </p:nvSpPr>
        <p:spPr>
          <a:xfrm>
            <a:off x="3599514" y="4483974"/>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Permanent functions</a:t>
            </a:r>
          </a:p>
        </p:txBody>
      </p:sp>
      <p:sp>
        <p:nvSpPr>
          <p:cNvPr id="43" name="TextBox 42"/>
          <p:cNvSpPr txBox="1"/>
          <p:nvPr/>
        </p:nvSpPr>
        <p:spPr>
          <a:xfrm>
            <a:off x="5794833" y="4482109"/>
            <a:ext cx="2557489"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Temporary functions - for a finite period</a:t>
            </a:r>
          </a:p>
        </p:txBody>
      </p:sp>
      <p:sp>
        <p:nvSpPr>
          <p:cNvPr id="44" name="Rectangle 43"/>
          <p:cNvSpPr/>
          <p:nvPr/>
        </p:nvSpPr>
        <p:spPr bwMode="gray">
          <a:xfrm>
            <a:off x="1611039" y="4474103"/>
            <a:ext cx="157618" cy="102596"/>
          </a:xfrm>
          <a:prstGeom prst="rect">
            <a:avLst/>
          </a:prstGeom>
          <a:solidFill>
            <a:schemeClr val="bg1">
              <a:lumMod val="65000"/>
            </a:schemeClr>
          </a:solidFill>
          <a:ln w="19050" algn="ctr">
            <a:solidFill>
              <a:srgbClr val="005D28"/>
            </a:solid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45" name="TextBox 44"/>
          <p:cNvSpPr txBox="1"/>
          <p:nvPr/>
        </p:nvSpPr>
        <p:spPr>
          <a:xfrm>
            <a:off x="1811685" y="4482108"/>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New or revised functions</a:t>
            </a:r>
          </a:p>
        </p:txBody>
      </p:sp>
    </p:spTree>
    <p:extLst>
      <p:ext uri="{BB962C8B-B14F-4D97-AF65-F5344CB8AC3E}">
        <p14:creationId xmlns:p14="http://schemas.microsoft.com/office/powerpoint/2010/main" xmlns="" val="105866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Proposed Operating Model – Option </a:t>
            </a:r>
            <a:r>
              <a:rPr lang="en-ZA" dirty="0" smtClean="0"/>
              <a:t>3</a:t>
            </a:r>
            <a:endParaRPr lang="en-ZA" dirty="0"/>
          </a:p>
        </p:txBody>
      </p:sp>
      <p:sp>
        <p:nvSpPr>
          <p:cNvPr id="3" name="Subtitle 2"/>
          <p:cNvSpPr>
            <a:spLocks noGrp="1"/>
          </p:cNvSpPr>
          <p:nvPr>
            <p:ph type="subTitle" idx="1"/>
          </p:nvPr>
        </p:nvSpPr>
        <p:spPr/>
        <p:txBody>
          <a:bodyPr>
            <a:noAutofit/>
          </a:bodyPr>
          <a:lstStyle/>
          <a:p>
            <a:r>
              <a:rPr lang="en-ZA" b="0" dirty="0" smtClean="0"/>
              <a:t>The model makes provision for the Commission to be accountable only to Parliament. It also has an operational focus with the CEO at the helm of operational oversight</a:t>
            </a:r>
            <a:endParaRPr lang="en-ZA" b="0" dirty="0"/>
          </a:p>
        </p:txBody>
      </p:sp>
      <p:sp>
        <p:nvSpPr>
          <p:cNvPr id="5" name="Rectangle 4"/>
          <p:cNvSpPr/>
          <p:nvPr/>
        </p:nvSpPr>
        <p:spPr>
          <a:xfrm>
            <a:off x="3300014" y="2263333"/>
            <a:ext cx="1697028" cy="2137254"/>
          </a:xfrm>
          <a:prstGeom prst="rect">
            <a:avLst/>
          </a:prstGeom>
          <a:solidFill>
            <a:schemeClr val="bg1">
              <a:lumMod val="9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Support Services</a:t>
            </a:r>
          </a:p>
        </p:txBody>
      </p:sp>
      <p:sp>
        <p:nvSpPr>
          <p:cNvPr id="6" name="Rectangle 5"/>
          <p:cNvSpPr/>
          <p:nvPr/>
        </p:nvSpPr>
        <p:spPr>
          <a:xfrm>
            <a:off x="1046130" y="1859907"/>
            <a:ext cx="7585817" cy="380660"/>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905" b="1" dirty="0">
                <a:solidFill>
                  <a:prstClr val="black"/>
                </a:solidFill>
                <a:cs typeface="Arial" panose="020B0604020202020204" pitchFamily="34" charset="0"/>
              </a:rPr>
              <a:t>CEO</a:t>
            </a:r>
          </a:p>
        </p:txBody>
      </p:sp>
      <p:sp>
        <p:nvSpPr>
          <p:cNvPr id="7" name="Rectangle 6"/>
          <p:cNvSpPr/>
          <p:nvPr/>
        </p:nvSpPr>
        <p:spPr>
          <a:xfrm>
            <a:off x="1039220" y="2263333"/>
            <a:ext cx="2217802" cy="2137254"/>
          </a:xfrm>
          <a:prstGeom prst="rect">
            <a:avLst/>
          </a:prstGeom>
          <a:solidFill>
            <a:schemeClr val="bg1">
              <a:lumMod val="95000"/>
            </a:schemeClr>
          </a:solidFill>
          <a:ln w="28575">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Operations</a:t>
            </a:r>
          </a:p>
        </p:txBody>
      </p:sp>
      <p:sp>
        <p:nvSpPr>
          <p:cNvPr id="8" name="Rectangle 7"/>
          <p:cNvSpPr/>
          <p:nvPr/>
        </p:nvSpPr>
        <p:spPr>
          <a:xfrm>
            <a:off x="1046130" y="1216735"/>
            <a:ext cx="5996286" cy="371650"/>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ctr" anchorCtr="0"/>
          <a:lstStyle/>
          <a:p>
            <a:pPr algn="ctr"/>
            <a:r>
              <a:rPr lang="en-ZA" sz="905" b="1" dirty="0">
                <a:solidFill>
                  <a:prstClr val="black"/>
                </a:solidFill>
                <a:cs typeface="Arial" panose="020B0604020202020204" pitchFamily="34" charset="0"/>
              </a:rPr>
              <a:t>Parliament </a:t>
            </a:r>
          </a:p>
        </p:txBody>
      </p:sp>
      <p:sp>
        <p:nvSpPr>
          <p:cNvPr id="9" name="Rounded Rectangle 8"/>
          <p:cNvSpPr/>
          <p:nvPr/>
        </p:nvSpPr>
        <p:spPr>
          <a:xfrm>
            <a:off x="3007720" y="2019369"/>
            <a:ext cx="1007115" cy="196955"/>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Strategy</a:t>
            </a:r>
            <a:endParaRPr lang="en-US" sz="864" dirty="0">
              <a:solidFill>
                <a:prstClr val="white"/>
              </a:solidFill>
              <a:cs typeface="Arial" panose="020B0604020202020204" pitchFamily="34" charset="0"/>
            </a:endParaRPr>
          </a:p>
        </p:txBody>
      </p:sp>
      <p:sp>
        <p:nvSpPr>
          <p:cNvPr id="10" name="Rounded Rectangle 9"/>
          <p:cNvSpPr/>
          <p:nvPr/>
        </p:nvSpPr>
        <p:spPr>
          <a:xfrm>
            <a:off x="3610790" y="2678548"/>
            <a:ext cx="1055504" cy="183767"/>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Human Resources</a:t>
            </a:r>
            <a:endParaRPr lang="en-US" sz="864" dirty="0">
              <a:solidFill>
                <a:prstClr val="white"/>
              </a:solidFill>
              <a:cs typeface="Arial" panose="020B0604020202020204" pitchFamily="34" charset="0"/>
            </a:endParaRPr>
          </a:p>
        </p:txBody>
      </p:sp>
      <p:sp>
        <p:nvSpPr>
          <p:cNvPr id="13" name="Rounded Rectangle 12"/>
          <p:cNvSpPr/>
          <p:nvPr/>
        </p:nvSpPr>
        <p:spPr>
          <a:xfrm>
            <a:off x="1107003" y="2508142"/>
            <a:ext cx="1005238"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Information Management</a:t>
            </a:r>
            <a:endParaRPr lang="en-US" sz="864" dirty="0">
              <a:solidFill>
                <a:prstClr val="white"/>
              </a:solidFill>
              <a:cs typeface="Arial" panose="020B0604020202020204" pitchFamily="34" charset="0"/>
            </a:endParaRPr>
          </a:p>
        </p:txBody>
      </p:sp>
      <p:sp>
        <p:nvSpPr>
          <p:cNvPr id="15" name="Rounded Rectangle 14"/>
          <p:cNvSpPr/>
          <p:nvPr/>
        </p:nvSpPr>
        <p:spPr>
          <a:xfrm>
            <a:off x="1092608" y="3915015"/>
            <a:ext cx="1018171"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Pre – Settlement Management</a:t>
            </a:r>
            <a:endParaRPr lang="en-US" sz="864" dirty="0">
              <a:solidFill>
                <a:prstClr val="white"/>
              </a:solidFill>
              <a:cs typeface="Arial" panose="020B0604020202020204" pitchFamily="34" charset="0"/>
            </a:endParaRPr>
          </a:p>
        </p:txBody>
      </p:sp>
      <p:sp>
        <p:nvSpPr>
          <p:cNvPr id="16" name="Rounded Rectangle 15"/>
          <p:cNvSpPr/>
          <p:nvPr/>
        </p:nvSpPr>
        <p:spPr>
          <a:xfrm>
            <a:off x="2194891" y="3905104"/>
            <a:ext cx="1007115"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Information Management</a:t>
            </a:r>
            <a:endParaRPr lang="en-US" sz="864" dirty="0">
              <a:solidFill>
                <a:prstClr val="white"/>
              </a:solidFill>
              <a:cs typeface="Arial" panose="020B0604020202020204" pitchFamily="34" charset="0"/>
            </a:endParaRPr>
          </a:p>
        </p:txBody>
      </p:sp>
      <p:sp>
        <p:nvSpPr>
          <p:cNvPr id="19" name="Rounded Rectangle 18"/>
          <p:cNvSpPr/>
          <p:nvPr/>
        </p:nvSpPr>
        <p:spPr>
          <a:xfrm>
            <a:off x="3610790" y="2474811"/>
            <a:ext cx="1055504" cy="174062"/>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IT Services</a:t>
            </a:r>
            <a:endParaRPr lang="en-US" sz="864" dirty="0">
              <a:solidFill>
                <a:prstClr val="white"/>
              </a:solidFill>
              <a:cs typeface="Arial" panose="020B0604020202020204" pitchFamily="34" charset="0"/>
            </a:endParaRPr>
          </a:p>
        </p:txBody>
      </p:sp>
      <p:sp>
        <p:nvSpPr>
          <p:cNvPr id="22" name="Rounded Rectangle 21"/>
          <p:cNvSpPr/>
          <p:nvPr/>
        </p:nvSpPr>
        <p:spPr>
          <a:xfrm>
            <a:off x="3610790" y="2899135"/>
            <a:ext cx="1055504" cy="174062"/>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Procurement</a:t>
            </a:r>
            <a:endParaRPr lang="en-US" sz="864" dirty="0">
              <a:solidFill>
                <a:prstClr val="white"/>
              </a:solidFill>
              <a:cs typeface="Arial" panose="020B0604020202020204" pitchFamily="34" charset="0"/>
            </a:endParaRPr>
          </a:p>
        </p:txBody>
      </p:sp>
      <p:sp>
        <p:nvSpPr>
          <p:cNvPr id="23" name="Rounded Rectangle 22"/>
          <p:cNvSpPr/>
          <p:nvPr/>
        </p:nvSpPr>
        <p:spPr>
          <a:xfrm>
            <a:off x="2180024" y="2497529"/>
            <a:ext cx="1002147" cy="222158"/>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Contact Centre</a:t>
            </a:r>
            <a:endParaRPr lang="en-US" sz="864" dirty="0">
              <a:solidFill>
                <a:prstClr val="white"/>
              </a:solidFill>
              <a:cs typeface="Arial" panose="020B0604020202020204" pitchFamily="34" charset="0"/>
            </a:endParaRPr>
          </a:p>
        </p:txBody>
      </p:sp>
      <p:sp>
        <p:nvSpPr>
          <p:cNvPr id="24" name="Rounded Rectangle 23"/>
          <p:cNvSpPr/>
          <p:nvPr/>
        </p:nvSpPr>
        <p:spPr>
          <a:xfrm>
            <a:off x="1100687" y="3618485"/>
            <a:ext cx="1007115"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Quality Assurance</a:t>
            </a:r>
            <a:endParaRPr lang="en-US" sz="864" dirty="0">
              <a:solidFill>
                <a:prstClr val="white"/>
              </a:solidFill>
              <a:cs typeface="Arial" panose="020B0604020202020204" pitchFamily="34" charset="0"/>
            </a:endParaRPr>
          </a:p>
        </p:txBody>
      </p:sp>
      <p:sp>
        <p:nvSpPr>
          <p:cNvPr id="25" name="Rounded Rectangle 24"/>
          <p:cNvSpPr/>
          <p:nvPr/>
        </p:nvSpPr>
        <p:spPr>
          <a:xfrm>
            <a:off x="5615332" y="2013355"/>
            <a:ext cx="1158702" cy="196955"/>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Stakeholder Management</a:t>
            </a:r>
            <a:endParaRPr lang="en-US" sz="864" dirty="0">
              <a:solidFill>
                <a:prstClr val="white"/>
              </a:solidFill>
              <a:cs typeface="Arial" panose="020B0604020202020204" pitchFamily="34" charset="0"/>
            </a:endParaRPr>
          </a:p>
        </p:txBody>
      </p:sp>
      <p:sp>
        <p:nvSpPr>
          <p:cNvPr id="26" name="Rectangle 25"/>
          <p:cNvSpPr/>
          <p:nvPr/>
        </p:nvSpPr>
        <p:spPr>
          <a:xfrm rot="16200000">
            <a:off x="-34963" y="2524668"/>
            <a:ext cx="1677331" cy="347806"/>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Office of the Commissioner - National</a:t>
            </a:r>
          </a:p>
        </p:txBody>
      </p:sp>
      <p:sp>
        <p:nvSpPr>
          <p:cNvPr id="27" name="Rectangle 26"/>
          <p:cNvSpPr/>
          <p:nvPr/>
        </p:nvSpPr>
        <p:spPr>
          <a:xfrm rot="16200000">
            <a:off x="389370" y="3805006"/>
            <a:ext cx="828879" cy="360794"/>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Provincial Offices</a:t>
            </a:r>
          </a:p>
        </p:txBody>
      </p:sp>
      <p:sp>
        <p:nvSpPr>
          <p:cNvPr id="28" name="Rounded Rectangle 27"/>
          <p:cNvSpPr/>
          <p:nvPr/>
        </p:nvSpPr>
        <p:spPr>
          <a:xfrm>
            <a:off x="2206865" y="3609939"/>
            <a:ext cx="1007115"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Legal</a:t>
            </a:r>
          </a:p>
          <a:p>
            <a:pPr algn="ctr"/>
            <a:r>
              <a:rPr lang="en-ZA" sz="864" dirty="0">
                <a:solidFill>
                  <a:prstClr val="white"/>
                </a:solidFill>
                <a:cs typeface="Arial" panose="020B0604020202020204" pitchFamily="34" charset="0"/>
              </a:rPr>
              <a:t>(Restitution)</a:t>
            </a:r>
            <a:endParaRPr lang="en-US" sz="864" dirty="0">
              <a:solidFill>
                <a:prstClr val="white"/>
              </a:solidFill>
              <a:cs typeface="Arial" panose="020B0604020202020204" pitchFamily="34" charset="0"/>
            </a:endParaRPr>
          </a:p>
        </p:txBody>
      </p:sp>
      <p:sp>
        <p:nvSpPr>
          <p:cNvPr id="29" name="Rounded Rectangle 28"/>
          <p:cNvSpPr/>
          <p:nvPr/>
        </p:nvSpPr>
        <p:spPr>
          <a:xfrm>
            <a:off x="1092676" y="2781001"/>
            <a:ext cx="991652"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Quality Assurance</a:t>
            </a:r>
            <a:endParaRPr lang="en-US" sz="864" dirty="0">
              <a:solidFill>
                <a:prstClr val="white"/>
              </a:solidFill>
              <a:cs typeface="Arial" panose="020B0604020202020204" pitchFamily="34" charset="0"/>
            </a:endParaRPr>
          </a:p>
        </p:txBody>
      </p:sp>
      <p:sp>
        <p:nvSpPr>
          <p:cNvPr id="30" name="Rounded Rectangle 29"/>
          <p:cNvSpPr/>
          <p:nvPr/>
        </p:nvSpPr>
        <p:spPr>
          <a:xfrm>
            <a:off x="2175568" y="2786860"/>
            <a:ext cx="1006602" cy="222158"/>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Legal (Restitution)</a:t>
            </a:r>
            <a:endParaRPr lang="en-US" sz="864" dirty="0">
              <a:solidFill>
                <a:prstClr val="white"/>
              </a:solidFill>
              <a:cs typeface="Arial" panose="020B0604020202020204" pitchFamily="34" charset="0"/>
            </a:endParaRPr>
          </a:p>
        </p:txBody>
      </p:sp>
      <p:cxnSp>
        <p:nvCxnSpPr>
          <p:cNvPr id="35" name="Straight Connector 34"/>
          <p:cNvCxnSpPr/>
          <p:nvPr/>
        </p:nvCxnSpPr>
        <p:spPr>
          <a:xfrm>
            <a:off x="1046131" y="3574600"/>
            <a:ext cx="2403245" cy="0"/>
          </a:xfrm>
          <a:prstGeom prst="line">
            <a:avLst/>
          </a:prstGeom>
          <a:ln w="28575">
            <a:solidFill>
              <a:srgbClr val="005D28"/>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068716" y="2270826"/>
            <a:ext cx="1650303" cy="2137254"/>
          </a:xfrm>
          <a:prstGeom prst="rect">
            <a:avLst/>
          </a:prstGeom>
          <a:solidFill>
            <a:schemeClr val="bg1">
              <a:lumMod val="95000"/>
            </a:schemeClr>
          </a:solidFill>
          <a:ln w="28575">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905" b="1" dirty="0">
                <a:solidFill>
                  <a:prstClr val="black"/>
                </a:solidFill>
                <a:cs typeface="Arial" panose="020B0604020202020204" pitchFamily="34" charset="0"/>
              </a:rPr>
              <a:t>Finance</a:t>
            </a:r>
          </a:p>
        </p:txBody>
      </p:sp>
      <p:sp>
        <p:nvSpPr>
          <p:cNvPr id="39" name="Rectangle 38"/>
          <p:cNvSpPr/>
          <p:nvPr/>
        </p:nvSpPr>
        <p:spPr>
          <a:xfrm rot="16200000">
            <a:off x="498988" y="1355880"/>
            <a:ext cx="613102" cy="344134"/>
          </a:xfrm>
          <a:prstGeom prst="rect">
            <a:avLst/>
          </a:prstGeom>
          <a:solidFill>
            <a:schemeClr val="bg1">
              <a:lumMod val="95000"/>
            </a:schemeClr>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rtlCol="0" anchor="t" anchorCtr="0"/>
          <a:lstStyle/>
          <a:p>
            <a:pPr algn="ctr"/>
            <a:r>
              <a:rPr lang="en-ZA" sz="905" b="1" dirty="0">
                <a:solidFill>
                  <a:prstClr val="black"/>
                </a:solidFill>
                <a:cs typeface="Arial" panose="020B0604020202020204" pitchFamily="34" charset="0"/>
              </a:rPr>
              <a:t>Governance</a:t>
            </a:r>
          </a:p>
        </p:txBody>
      </p:sp>
      <p:sp>
        <p:nvSpPr>
          <p:cNvPr id="47" name="Rounded Rectangle 46"/>
          <p:cNvSpPr/>
          <p:nvPr/>
        </p:nvSpPr>
        <p:spPr>
          <a:xfrm>
            <a:off x="5406583" y="2489116"/>
            <a:ext cx="1002147" cy="193481"/>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4" dirty="0">
                <a:solidFill>
                  <a:prstClr val="white"/>
                </a:solidFill>
                <a:cs typeface="Arial" panose="020B0604020202020204" pitchFamily="34" charset="0"/>
              </a:rPr>
              <a:t>Revenue Management</a:t>
            </a:r>
          </a:p>
        </p:txBody>
      </p:sp>
      <p:sp>
        <p:nvSpPr>
          <p:cNvPr id="48" name="Rounded Rectangle 47"/>
          <p:cNvSpPr/>
          <p:nvPr/>
        </p:nvSpPr>
        <p:spPr>
          <a:xfrm>
            <a:off x="5406583" y="2726389"/>
            <a:ext cx="996566" cy="199949"/>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Finance</a:t>
            </a:r>
            <a:endParaRPr lang="en-US" sz="864" dirty="0">
              <a:solidFill>
                <a:prstClr val="white"/>
              </a:solidFill>
              <a:cs typeface="Arial" panose="020B0604020202020204" pitchFamily="34" charset="0"/>
            </a:endParaRPr>
          </a:p>
        </p:txBody>
      </p:sp>
      <p:sp>
        <p:nvSpPr>
          <p:cNvPr id="49" name="Rounded Rectangle 48"/>
          <p:cNvSpPr/>
          <p:nvPr/>
        </p:nvSpPr>
        <p:spPr>
          <a:xfrm>
            <a:off x="5410830" y="2982679"/>
            <a:ext cx="1002147" cy="191237"/>
          </a:xfrm>
          <a:prstGeom prst="roundRect">
            <a:avLst/>
          </a:prstGeom>
          <a:solidFill>
            <a:schemeClr val="bg1">
              <a:lumMod val="65000"/>
            </a:schemeClr>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Actuarial Planning</a:t>
            </a:r>
            <a:endParaRPr lang="en-US" sz="864" dirty="0">
              <a:solidFill>
                <a:prstClr val="white"/>
              </a:solidFill>
              <a:cs typeface="Arial" panose="020B0604020202020204" pitchFamily="34" charset="0"/>
            </a:endParaRPr>
          </a:p>
        </p:txBody>
      </p:sp>
      <p:sp>
        <p:nvSpPr>
          <p:cNvPr id="50" name="Rectangle 49"/>
          <p:cNvSpPr/>
          <p:nvPr/>
        </p:nvSpPr>
        <p:spPr>
          <a:xfrm>
            <a:off x="1046130" y="1617257"/>
            <a:ext cx="7585817" cy="211965"/>
          </a:xfrm>
          <a:prstGeom prst="rect">
            <a:avLst/>
          </a:prstGeom>
          <a:solidFill>
            <a:srgbClr val="FFFFD9"/>
          </a:solid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905" b="1" dirty="0">
                <a:solidFill>
                  <a:prstClr val="black"/>
                </a:solidFill>
                <a:cs typeface="Arial" panose="020B0604020202020204" pitchFamily="34" charset="0"/>
              </a:rPr>
              <a:t>Commissioner(s)</a:t>
            </a:r>
          </a:p>
        </p:txBody>
      </p:sp>
      <p:sp>
        <p:nvSpPr>
          <p:cNvPr id="52" name="Rounded Rectangle 51"/>
          <p:cNvSpPr/>
          <p:nvPr/>
        </p:nvSpPr>
        <p:spPr>
          <a:xfrm>
            <a:off x="3610291" y="3117898"/>
            <a:ext cx="1055504" cy="183767"/>
          </a:xfrm>
          <a:prstGeom prst="round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Change Management</a:t>
            </a:r>
            <a:endParaRPr lang="en-US" sz="864" dirty="0">
              <a:solidFill>
                <a:prstClr val="white"/>
              </a:solidFill>
              <a:cs typeface="Arial" panose="020B0604020202020204" pitchFamily="34" charset="0"/>
            </a:endParaRPr>
          </a:p>
        </p:txBody>
      </p:sp>
      <p:sp>
        <p:nvSpPr>
          <p:cNvPr id="54" name="Rounded Rectangle 53"/>
          <p:cNvSpPr/>
          <p:nvPr/>
        </p:nvSpPr>
        <p:spPr>
          <a:xfrm>
            <a:off x="1317273" y="2009335"/>
            <a:ext cx="1095977" cy="199942"/>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Monitoring and Evaluation</a:t>
            </a:r>
            <a:endParaRPr lang="en-US" sz="864" dirty="0">
              <a:solidFill>
                <a:prstClr val="white"/>
              </a:solidFill>
              <a:cs typeface="Arial" panose="020B0604020202020204" pitchFamily="34" charset="0"/>
            </a:endParaRPr>
          </a:p>
        </p:txBody>
      </p:sp>
      <p:sp>
        <p:nvSpPr>
          <p:cNvPr id="55" name="Rounded Rectangle 54"/>
          <p:cNvSpPr/>
          <p:nvPr/>
        </p:nvSpPr>
        <p:spPr>
          <a:xfrm>
            <a:off x="7301371" y="2006963"/>
            <a:ext cx="1073162" cy="209737"/>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Restitution Policy</a:t>
            </a:r>
            <a:endParaRPr lang="en-US" sz="864" dirty="0">
              <a:solidFill>
                <a:prstClr val="white"/>
              </a:solidFill>
              <a:cs typeface="Arial" panose="020B0604020202020204" pitchFamily="34" charset="0"/>
            </a:endParaRPr>
          </a:p>
        </p:txBody>
      </p:sp>
      <p:sp>
        <p:nvSpPr>
          <p:cNvPr id="56" name="Rectangle 55"/>
          <p:cNvSpPr/>
          <p:nvPr/>
        </p:nvSpPr>
        <p:spPr>
          <a:xfrm>
            <a:off x="7110941" y="1225848"/>
            <a:ext cx="1501205" cy="358934"/>
          </a:xfrm>
          <a:prstGeom prst="rect">
            <a:avLst/>
          </a:prstGeom>
          <a:noFill/>
          <a:ln w="19050">
            <a:solidFill>
              <a:srgbClr val="005D2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endParaRPr lang="en-ZA" sz="905" b="1" dirty="0">
              <a:solidFill>
                <a:prstClr val="black"/>
              </a:solidFill>
              <a:cs typeface="Arial" panose="020B0604020202020204" pitchFamily="34" charset="0"/>
            </a:endParaRPr>
          </a:p>
        </p:txBody>
      </p:sp>
      <p:sp>
        <p:nvSpPr>
          <p:cNvPr id="44" name="Rectangle 43"/>
          <p:cNvSpPr/>
          <p:nvPr/>
        </p:nvSpPr>
        <p:spPr>
          <a:xfrm>
            <a:off x="6774034" y="2262588"/>
            <a:ext cx="1847530" cy="2137254"/>
          </a:xfrm>
          <a:prstGeom prst="rect">
            <a:avLst/>
          </a:prstGeom>
          <a:solidFill>
            <a:schemeClr val="bg1">
              <a:lumMod val="95000"/>
            </a:schemeClr>
          </a:solidFill>
          <a:ln w="28575">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lIns="59242" tIns="59242" rIns="59242" bIns="59242" numCol="1" rtlCol="0" anchor="t" anchorCtr="0"/>
          <a:lstStyle/>
          <a:p>
            <a:pPr algn="ctr"/>
            <a:r>
              <a:rPr lang="en-ZA" sz="905" b="1" dirty="0">
                <a:solidFill>
                  <a:prstClr val="black"/>
                </a:solidFill>
                <a:cs typeface="Arial" panose="020B0604020202020204" pitchFamily="34" charset="0"/>
              </a:rPr>
              <a:t>RLCC – (X4) </a:t>
            </a:r>
          </a:p>
        </p:txBody>
      </p:sp>
      <p:sp>
        <p:nvSpPr>
          <p:cNvPr id="57" name="Rounded Rectangle 56"/>
          <p:cNvSpPr/>
          <p:nvPr/>
        </p:nvSpPr>
        <p:spPr>
          <a:xfrm>
            <a:off x="7336878" y="1317448"/>
            <a:ext cx="1002147" cy="194180"/>
          </a:xfrm>
          <a:prstGeom prst="roundRect">
            <a:avLst/>
          </a:prstGeom>
          <a:solidFill>
            <a:srgbClr val="ED8B00"/>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16" b="1" dirty="0">
                <a:solidFill>
                  <a:prstClr val="white"/>
                </a:solidFill>
                <a:cs typeface="Arial" panose="020B0604020202020204" pitchFamily="34" charset="0"/>
              </a:rPr>
              <a:t>Office of the </a:t>
            </a:r>
            <a:r>
              <a:rPr lang="en-ZA" sz="816" b="1" dirty="0" err="1">
                <a:solidFill>
                  <a:prstClr val="white"/>
                </a:solidFill>
                <a:cs typeface="Arial" panose="020B0604020202020204" pitchFamily="34" charset="0"/>
              </a:rPr>
              <a:t>Ombud</a:t>
            </a:r>
            <a:endParaRPr lang="en-ZA" sz="816" b="1" dirty="0">
              <a:solidFill>
                <a:prstClr val="white"/>
              </a:solidFill>
              <a:cs typeface="Arial" panose="020B0604020202020204" pitchFamily="34" charset="0"/>
            </a:endParaRPr>
          </a:p>
        </p:txBody>
      </p:sp>
      <p:cxnSp>
        <p:nvCxnSpPr>
          <p:cNvPr id="45" name="Straight Connector 44"/>
          <p:cNvCxnSpPr/>
          <p:nvPr/>
        </p:nvCxnSpPr>
        <p:spPr>
          <a:xfrm>
            <a:off x="3449375" y="3570963"/>
            <a:ext cx="5162770" cy="0"/>
          </a:xfrm>
          <a:prstGeom prst="line">
            <a:avLst/>
          </a:prstGeom>
          <a:ln w="28575">
            <a:solidFill>
              <a:srgbClr val="005D28"/>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234799" y="2473849"/>
            <a:ext cx="1002147" cy="196544"/>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Claim Sign Off</a:t>
            </a:r>
            <a:endParaRPr lang="en-US" sz="864" dirty="0">
              <a:solidFill>
                <a:prstClr val="white"/>
              </a:solidFill>
              <a:cs typeface="Arial" panose="020B0604020202020204" pitchFamily="34" charset="0"/>
            </a:endParaRPr>
          </a:p>
        </p:txBody>
      </p:sp>
      <p:sp>
        <p:nvSpPr>
          <p:cNvPr id="59" name="Rounded Rectangle 58"/>
          <p:cNvSpPr/>
          <p:nvPr/>
        </p:nvSpPr>
        <p:spPr>
          <a:xfrm>
            <a:off x="3610291" y="3340187"/>
            <a:ext cx="1055504" cy="183767"/>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64" dirty="0">
                <a:solidFill>
                  <a:prstClr val="white"/>
                </a:solidFill>
                <a:cs typeface="Arial" panose="020B0604020202020204" pitchFamily="34" charset="0"/>
              </a:rPr>
              <a:t>Communications</a:t>
            </a:r>
            <a:endParaRPr lang="en-US" sz="864" dirty="0">
              <a:solidFill>
                <a:prstClr val="white"/>
              </a:solidFill>
              <a:cs typeface="Arial" panose="020B0604020202020204" pitchFamily="34" charset="0"/>
            </a:endParaRPr>
          </a:p>
        </p:txBody>
      </p:sp>
      <p:sp>
        <p:nvSpPr>
          <p:cNvPr id="40" name="Rectangle 39"/>
          <p:cNvSpPr/>
          <p:nvPr/>
        </p:nvSpPr>
        <p:spPr bwMode="gray">
          <a:xfrm>
            <a:off x="3363223" y="4558625"/>
            <a:ext cx="157618" cy="102596"/>
          </a:xfrm>
          <a:prstGeom prst="rect">
            <a:avLst/>
          </a:prstGeom>
          <a:solidFill>
            <a:srgbClr val="005D28"/>
          </a:solidFill>
          <a:ln w="19050" algn="ctr">
            <a:no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41" name="Rectangle 40"/>
          <p:cNvSpPr/>
          <p:nvPr/>
        </p:nvSpPr>
        <p:spPr bwMode="gray">
          <a:xfrm>
            <a:off x="5510558" y="4558625"/>
            <a:ext cx="157618" cy="102596"/>
          </a:xfrm>
          <a:prstGeom prst="rect">
            <a:avLst/>
          </a:prstGeom>
          <a:solidFill>
            <a:srgbClr val="70AD47"/>
          </a:solidFill>
          <a:ln w="19050" algn="ctr">
            <a:no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42" name="TextBox 41"/>
          <p:cNvSpPr txBox="1"/>
          <p:nvPr/>
        </p:nvSpPr>
        <p:spPr>
          <a:xfrm>
            <a:off x="3599514" y="4558624"/>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Permanent functions</a:t>
            </a:r>
          </a:p>
        </p:txBody>
      </p:sp>
      <p:sp>
        <p:nvSpPr>
          <p:cNvPr id="46" name="TextBox 45"/>
          <p:cNvSpPr txBox="1"/>
          <p:nvPr/>
        </p:nvSpPr>
        <p:spPr>
          <a:xfrm>
            <a:off x="5794833" y="4556759"/>
            <a:ext cx="2557489"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Temporary functions - for a finite period</a:t>
            </a:r>
          </a:p>
        </p:txBody>
      </p:sp>
      <p:sp>
        <p:nvSpPr>
          <p:cNvPr id="51" name="Rectangle 50"/>
          <p:cNvSpPr/>
          <p:nvPr/>
        </p:nvSpPr>
        <p:spPr bwMode="gray">
          <a:xfrm>
            <a:off x="1611039" y="4548752"/>
            <a:ext cx="157618" cy="102596"/>
          </a:xfrm>
          <a:prstGeom prst="rect">
            <a:avLst/>
          </a:prstGeom>
          <a:solidFill>
            <a:schemeClr val="bg1">
              <a:lumMod val="65000"/>
            </a:schemeClr>
          </a:solidFill>
          <a:ln w="19050" algn="ctr">
            <a:solidFill>
              <a:srgbClr val="005D28"/>
            </a:solidFill>
            <a:miter lim="800000"/>
            <a:headEnd/>
            <a:tailEnd/>
          </a:ln>
        </p:spPr>
        <p:txBody>
          <a:bodyPr wrap="square" lIns="73147" tIns="73147" rIns="73147" bIns="73147" rtlCol="0" anchor="ctr"/>
          <a:lstStyle/>
          <a:p>
            <a:pPr algn="ctr">
              <a:lnSpc>
                <a:spcPct val="106000"/>
              </a:lnSpc>
              <a:buFont typeface="Wingdings 2" pitchFamily="18" charset="2"/>
              <a:buNone/>
            </a:pPr>
            <a:endParaRPr lang="en-ZA" sz="1316" b="1" dirty="0">
              <a:solidFill>
                <a:prstClr val="white"/>
              </a:solidFill>
            </a:endParaRPr>
          </a:p>
        </p:txBody>
      </p:sp>
      <p:sp>
        <p:nvSpPr>
          <p:cNvPr id="58" name="TextBox 57"/>
          <p:cNvSpPr txBox="1"/>
          <p:nvPr/>
        </p:nvSpPr>
        <p:spPr>
          <a:xfrm>
            <a:off x="1811685" y="4556758"/>
            <a:ext cx="1550374" cy="139269"/>
          </a:xfrm>
          <a:prstGeom prst="rect">
            <a:avLst/>
          </a:prstGeom>
          <a:noFill/>
        </p:spPr>
        <p:txBody>
          <a:bodyPr wrap="square" lIns="0" tIns="0" rIns="0" bIns="0" rtlCol="0">
            <a:spAutoFit/>
          </a:bodyPr>
          <a:lstStyle/>
          <a:p>
            <a:pPr>
              <a:spcBef>
                <a:spcPts val="493"/>
              </a:spcBef>
              <a:buSzPct val="100000"/>
            </a:pPr>
            <a:r>
              <a:rPr lang="en-ZA" sz="905" dirty="0">
                <a:solidFill>
                  <a:srgbClr val="313131"/>
                </a:solidFill>
              </a:rPr>
              <a:t>New or revised functions</a:t>
            </a:r>
          </a:p>
        </p:txBody>
      </p:sp>
    </p:spTree>
    <p:extLst>
      <p:ext uri="{BB962C8B-B14F-4D97-AF65-F5344CB8AC3E}">
        <p14:creationId xmlns:p14="http://schemas.microsoft.com/office/powerpoint/2010/main" xmlns="" val="113221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2485</TotalTime>
  <Words>1516</Words>
  <Application>Microsoft Office PowerPoint</Application>
  <PresentationFormat>On-screen Show (16:9)</PresentationFormat>
  <Paragraphs>281</Paragraphs>
  <Slides>15</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2_Office Theme</vt:lpstr>
      <vt:lpstr>think-cell Slide</vt:lpstr>
      <vt:lpstr> Operation Phakisa report  PRESENTATION TO THE Portfolio Committee ON RURAL DEVELOPMENT AND LAND REFORM  10 OCTOBER 2017 </vt:lpstr>
      <vt:lpstr>Operation PHAKISA :</vt:lpstr>
      <vt:lpstr>Outcomes of the Mini Phakisa</vt:lpstr>
      <vt:lpstr>Slide 3</vt:lpstr>
      <vt:lpstr>Slide 4</vt:lpstr>
      <vt:lpstr>Slide 5</vt:lpstr>
      <vt:lpstr>Proposed Operating Model – Option 1</vt:lpstr>
      <vt:lpstr>Proposed Operating Model – Option 2</vt:lpstr>
      <vt:lpstr>Proposed Operating Model – Option 3</vt:lpstr>
      <vt:lpstr>                                                3 feet plan progress</vt:lpstr>
      <vt:lpstr> </vt:lpstr>
      <vt:lpstr> </vt:lpstr>
      <vt:lpstr>                                                Implementing Phakisa Outcomes </vt:lpstr>
      <vt:lpstr>Implementing Operation Phakisa Outcomes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Designer 2</dc:creator>
  <cp:lastModifiedBy>PUMZA</cp:lastModifiedBy>
  <cp:revision>507</cp:revision>
  <cp:lastPrinted>2017-06-06T11:55:57Z</cp:lastPrinted>
  <dcterms:created xsi:type="dcterms:W3CDTF">2016-03-17T15:10:28Z</dcterms:created>
  <dcterms:modified xsi:type="dcterms:W3CDTF">2017-10-11T09:23:54Z</dcterms:modified>
</cp:coreProperties>
</file>