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17">
  <p:sldMasterIdLst>
    <p:sldMasterId id="2147483648" r:id="rId1"/>
    <p:sldMasterId id="2147483660" r:id="rId2"/>
    <p:sldMasterId id="2147483672" r:id="rId3"/>
    <p:sldMasterId id="2147483684" r:id="rId4"/>
    <p:sldMasterId id="2147483696" r:id="rId5"/>
    <p:sldMasterId id="2147483708" r:id="rId6"/>
  </p:sldMasterIdLst>
  <p:notesMasterIdLst>
    <p:notesMasterId r:id="rId36"/>
  </p:notesMasterIdLst>
  <p:handoutMasterIdLst>
    <p:handoutMasterId r:id="rId37"/>
  </p:handoutMasterIdLst>
  <p:sldIdLst>
    <p:sldId id="256" r:id="rId7"/>
    <p:sldId id="338" r:id="rId8"/>
    <p:sldId id="293" r:id="rId9"/>
    <p:sldId id="337" r:id="rId10"/>
    <p:sldId id="395" r:id="rId11"/>
    <p:sldId id="396" r:id="rId12"/>
    <p:sldId id="398" r:id="rId13"/>
    <p:sldId id="428" r:id="rId14"/>
    <p:sldId id="399" r:id="rId15"/>
    <p:sldId id="400" r:id="rId16"/>
    <p:sldId id="401" r:id="rId17"/>
    <p:sldId id="402" r:id="rId18"/>
    <p:sldId id="403" r:id="rId19"/>
    <p:sldId id="405" r:id="rId20"/>
    <p:sldId id="385" r:id="rId21"/>
    <p:sldId id="423" r:id="rId22"/>
    <p:sldId id="412" r:id="rId23"/>
    <p:sldId id="424" r:id="rId24"/>
    <p:sldId id="414" r:id="rId25"/>
    <p:sldId id="415" r:id="rId26"/>
    <p:sldId id="416" r:id="rId27"/>
    <p:sldId id="417" r:id="rId28"/>
    <p:sldId id="418" r:id="rId29"/>
    <p:sldId id="419" r:id="rId30"/>
    <p:sldId id="420" r:id="rId31"/>
    <p:sldId id="421" r:id="rId32"/>
    <p:sldId id="413" r:id="rId33"/>
    <p:sldId id="422" r:id="rId34"/>
    <p:sldId id="340" r:id="rId3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Snyman" initials="A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434" autoAdjust="0"/>
  </p:normalViewPr>
  <p:slideViewPr>
    <p:cSldViewPr snapToGrid="0" snapToObjects="1">
      <p:cViewPr varScale="1">
        <p:scale>
          <a:sx n="110" d="100"/>
          <a:sy n="110" d="100"/>
        </p:scale>
        <p:origin x="-166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B271F86-30EB-1542-ACEB-2BC3FD5D7EC9}" type="datetimeFigureOut">
              <a:rPr lang="en-US" smtClean="0"/>
              <a:pPr/>
              <a:t>10/12/2017</a:t>
            </a:fld>
            <a:endParaRPr lang="en-ZA"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25E540A-7F8C-2A43-95E2-EABEE8A82A6D}" type="slidenum">
              <a:rPr lang="en-ZA" smtClean="0"/>
              <a:pPr/>
              <a:t>‹#›</a:t>
            </a:fld>
            <a:endParaRPr lang="en-ZA" dirty="0"/>
          </a:p>
        </p:txBody>
      </p:sp>
    </p:spTree>
    <p:extLst>
      <p:ext uri="{BB962C8B-B14F-4D97-AF65-F5344CB8AC3E}">
        <p14:creationId xmlns:p14="http://schemas.microsoft.com/office/powerpoint/2010/main" xmlns="" val="33553261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A10A137-6B17-494C-9707-DF7FC0200866}" type="datetimeFigureOut">
              <a:rPr lang="en-US" smtClean="0"/>
              <a:pPr/>
              <a:t>10/12/2017</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D417F49-607C-BA4E-9F6F-C652B5C262A3}" type="slidenum">
              <a:rPr lang="en-ZA" smtClean="0"/>
              <a:pPr/>
              <a:t>‹#›</a:t>
            </a:fld>
            <a:endParaRPr lang="en-ZA" dirty="0"/>
          </a:p>
        </p:txBody>
      </p:sp>
    </p:spTree>
    <p:extLst>
      <p:ext uri="{BB962C8B-B14F-4D97-AF65-F5344CB8AC3E}">
        <p14:creationId xmlns:p14="http://schemas.microsoft.com/office/powerpoint/2010/main" xmlns="" val="24981227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47367E8-37C2-42C5-8B72-F81E09F1718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xmlns="" val="413878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132E3D8-CF12-497E-898C-01ECF5B7F8A0}" type="slidenum">
              <a:rPr lang="en-ZA" smtClean="0">
                <a:solidFill>
                  <a:prstClr val="black"/>
                </a:solidFill>
              </a:rPr>
              <a:pPr/>
              <a:t>20</a:t>
            </a:fld>
            <a:endParaRPr lang="en-ZA">
              <a:solidFill>
                <a:prstClr val="black"/>
              </a:solidFill>
            </a:endParaRPr>
          </a:p>
        </p:txBody>
      </p:sp>
    </p:spTree>
    <p:extLst>
      <p:ext uri="{BB962C8B-B14F-4D97-AF65-F5344CB8AC3E}">
        <p14:creationId xmlns:p14="http://schemas.microsoft.com/office/powerpoint/2010/main" xmlns="" val="102767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D417F49-607C-BA4E-9F6F-C652B5C262A3}" type="slidenum">
              <a:rPr lang="en-ZA" smtClean="0"/>
              <a:pPr/>
              <a:t>28</a:t>
            </a:fld>
            <a:endParaRPr lang="en-ZA" dirty="0"/>
          </a:p>
        </p:txBody>
      </p:sp>
    </p:spTree>
    <p:extLst>
      <p:ext uri="{BB962C8B-B14F-4D97-AF65-F5344CB8AC3E}">
        <p14:creationId xmlns:p14="http://schemas.microsoft.com/office/powerpoint/2010/main" xmlns="" val="366152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a:p>
            <a:endParaRPr lang="en-ZA" dirty="0" smtClean="0"/>
          </a:p>
          <a:p>
            <a:r>
              <a:rPr lang="en-ZA" dirty="0" smtClean="0"/>
              <a:t>The details of the targets not achieved will be discussed in more detail in the next slides.</a:t>
            </a:r>
          </a:p>
          <a:p>
            <a:endParaRPr lang="en-ZA" baseline="0" dirty="0" smtClean="0"/>
          </a:p>
        </p:txBody>
      </p:sp>
      <p:sp>
        <p:nvSpPr>
          <p:cNvPr id="4" name="Slide Number Placeholder 3"/>
          <p:cNvSpPr>
            <a:spLocks noGrp="1"/>
          </p:cNvSpPr>
          <p:nvPr>
            <p:ph type="sldNum" sz="quarter" idx="10"/>
          </p:nvPr>
        </p:nvSpPr>
        <p:spPr/>
        <p:txBody>
          <a:bodyPr/>
          <a:lstStyle/>
          <a:p>
            <a:fld id="{347367E8-37C2-42C5-8B72-F81E09F1718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xmlns="" val="35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a:p>
            <a:endParaRPr lang="en-ZA" dirty="0" smtClean="0"/>
          </a:p>
          <a:p>
            <a:r>
              <a:rPr lang="en-ZA" dirty="0" smtClean="0"/>
              <a:t>The details of the targets not achieved will be discussed in more detail in the next slides.</a:t>
            </a:r>
          </a:p>
          <a:p>
            <a:endParaRPr lang="en-ZA" baseline="0" dirty="0" smtClean="0"/>
          </a:p>
        </p:txBody>
      </p:sp>
      <p:sp>
        <p:nvSpPr>
          <p:cNvPr id="4" name="Slide Number Placeholder 3"/>
          <p:cNvSpPr>
            <a:spLocks noGrp="1"/>
          </p:cNvSpPr>
          <p:nvPr>
            <p:ph type="sldNum" sz="quarter" idx="10"/>
          </p:nvPr>
        </p:nvSpPr>
        <p:spPr/>
        <p:txBody>
          <a:bodyPr/>
          <a:lstStyle/>
          <a:p>
            <a:fld id="{347367E8-37C2-42C5-8B72-F81E09F1718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xmlns="" val="398978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a:p>
            <a:endParaRPr lang="en-ZA" dirty="0" smtClean="0"/>
          </a:p>
          <a:p>
            <a:r>
              <a:rPr lang="en-ZA" dirty="0" smtClean="0"/>
              <a:t>The details of the targets not achieved will be discussed in more detail in the next slides.</a:t>
            </a:r>
          </a:p>
          <a:p>
            <a:endParaRPr lang="en-ZA" baseline="0" dirty="0" smtClean="0"/>
          </a:p>
        </p:txBody>
      </p:sp>
      <p:sp>
        <p:nvSpPr>
          <p:cNvPr id="4" name="Slide Number Placeholder 3"/>
          <p:cNvSpPr>
            <a:spLocks noGrp="1"/>
          </p:cNvSpPr>
          <p:nvPr>
            <p:ph type="sldNum" sz="quarter" idx="10"/>
          </p:nvPr>
        </p:nvSpPr>
        <p:spPr/>
        <p:txBody>
          <a:bodyPr/>
          <a:lstStyle/>
          <a:p>
            <a:fld id="{347367E8-37C2-42C5-8B72-F81E09F1718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xmlns="" val="280851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a:p>
            <a:endParaRPr lang="en-ZA" dirty="0" smtClean="0"/>
          </a:p>
          <a:p>
            <a:r>
              <a:rPr lang="en-ZA" dirty="0" smtClean="0"/>
              <a:t>The details of the targets not achieved will be discussed in more detail in the next slides.</a:t>
            </a:r>
          </a:p>
          <a:p>
            <a:endParaRPr lang="en-ZA" baseline="0" dirty="0" smtClean="0"/>
          </a:p>
        </p:txBody>
      </p:sp>
      <p:sp>
        <p:nvSpPr>
          <p:cNvPr id="4" name="Slide Number Placeholder 3"/>
          <p:cNvSpPr>
            <a:spLocks noGrp="1"/>
          </p:cNvSpPr>
          <p:nvPr>
            <p:ph type="sldNum" sz="quarter" idx="10"/>
          </p:nvPr>
        </p:nvSpPr>
        <p:spPr/>
        <p:txBody>
          <a:bodyPr/>
          <a:lstStyle/>
          <a:p>
            <a:fld id="{347367E8-37C2-42C5-8B72-F81E09F1718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xmlns="" val="211435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a:p>
            <a:endParaRPr lang="en-ZA" dirty="0" smtClean="0"/>
          </a:p>
          <a:p>
            <a:r>
              <a:rPr lang="en-ZA" dirty="0" smtClean="0"/>
              <a:t>The details of the targets not achieved will be discussed in more detail in the next slides.</a:t>
            </a:r>
          </a:p>
          <a:p>
            <a:endParaRPr lang="en-ZA" baseline="0" dirty="0" smtClean="0"/>
          </a:p>
        </p:txBody>
      </p:sp>
      <p:sp>
        <p:nvSpPr>
          <p:cNvPr id="4" name="Slide Number Placeholder 3"/>
          <p:cNvSpPr>
            <a:spLocks noGrp="1"/>
          </p:cNvSpPr>
          <p:nvPr>
            <p:ph type="sldNum" sz="quarter" idx="10"/>
          </p:nvPr>
        </p:nvSpPr>
        <p:spPr/>
        <p:txBody>
          <a:bodyPr/>
          <a:lstStyle/>
          <a:p>
            <a:fld id="{347367E8-37C2-42C5-8B72-F81E09F1718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xmlns="" val="428682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a:p>
            <a:endParaRPr lang="en-ZA" dirty="0" smtClean="0"/>
          </a:p>
          <a:p>
            <a:r>
              <a:rPr lang="en-ZA" dirty="0" smtClean="0"/>
              <a:t>The details of the targets not achieved will be discussed in more detail in the next slides.</a:t>
            </a:r>
          </a:p>
          <a:p>
            <a:endParaRPr lang="en-ZA" baseline="0" dirty="0" smtClean="0"/>
          </a:p>
        </p:txBody>
      </p:sp>
      <p:sp>
        <p:nvSpPr>
          <p:cNvPr id="4" name="Slide Number Placeholder 3"/>
          <p:cNvSpPr>
            <a:spLocks noGrp="1"/>
          </p:cNvSpPr>
          <p:nvPr>
            <p:ph type="sldNum" sz="quarter" idx="10"/>
          </p:nvPr>
        </p:nvSpPr>
        <p:spPr/>
        <p:txBody>
          <a:bodyPr/>
          <a:lstStyle/>
          <a:p>
            <a:fld id="{347367E8-37C2-42C5-8B72-F81E09F1718C}"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2710662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a:p>
            <a:endParaRPr lang="en-ZA" dirty="0" smtClean="0"/>
          </a:p>
          <a:p>
            <a:r>
              <a:rPr lang="en-ZA" dirty="0" smtClean="0"/>
              <a:t>The details of the targets not achieved will be discussed in more detail in the next slides.</a:t>
            </a:r>
          </a:p>
          <a:p>
            <a:endParaRPr lang="en-ZA" baseline="0" dirty="0" smtClean="0"/>
          </a:p>
        </p:txBody>
      </p:sp>
      <p:sp>
        <p:nvSpPr>
          <p:cNvPr id="4" name="Slide Number Placeholder 3"/>
          <p:cNvSpPr>
            <a:spLocks noGrp="1"/>
          </p:cNvSpPr>
          <p:nvPr>
            <p:ph type="sldNum" sz="quarter" idx="10"/>
          </p:nvPr>
        </p:nvSpPr>
        <p:spPr/>
        <p:txBody>
          <a:bodyPr/>
          <a:lstStyle/>
          <a:p>
            <a:fld id="{347367E8-37C2-42C5-8B72-F81E09F1718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xmlns="" val="519065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D417F49-607C-BA4E-9F6F-C652B5C262A3}" type="slidenum">
              <a:rPr lang="en-ZA" smtClean="0">
                <a:solidFill>
                  <a:prstClr val="black"/>
                </a:solidFill>
              </a:rPr>
              <a:pPr/>
              <a:t>18</a:t>
            </a:fld>
            <a:endParaRPr lang="en-ZA">
              <a:solidFill>
                <a:prstClr val="black"/>
              </a:solidFill>
            </a:endParaRPr>
          </a:p>
        </p:txBody>
      </p:sp>
    </p:spTree>
    <p:extLst>
      <p:ext uri="{BB962C8B-B14F-4D97-AF65-F5344CB8AC3E}">
        <p14:creationId xmlns:p14="http://schemas.microsoft.com/office/powerpoint/2010/main" xmlns="" val="862048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312C945-B3D2-1F4B-BC33-25FFAE40602B}" type="datetime1">
              <a:rPr lang="en-US" smtClean="0"/>
              <a:pPr/>
              <a:t>10/12/2017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53C923-9B5D-C943-9CF2-7ED0EDF02EAB}" type="datetime1">
              <a:rPr lang="en-US" smtClean="0"/>
              <a:pPr/>
              <a:t>10/12/2017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C99DF4D-2A9A-D546-A3DB-32BCB828AC6B}" type="datetime1">
              <a:rPr lang="en-US" smtClean="0"/>
              <a:pPr/>
              <a:t>10/12/2017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312C945-B3D2-1F4B-BC33-25FFAE40602B}"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Tree>
    <p:extLst>
      <p:ext uri="{BB962C8B-B14F-4D97-AF65-F5344CB8AC3E}">
        <p14:creationId xmlns:p14="http://schemas.microsoft.com/office/powerpoint/2010/main" xmlns="" val="1640810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alpha val="70000"/>
            </a:schemeClr>
          </a:solidFill>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1D6BFAA-32A5-BB44-B883-9CEE3C1BD8A8}"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697590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1BD49-FB88-9D46-933C-E412DB01FD5F}"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794030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89A5825-9839-9445-A877-0063616D753E}" type="datetime1">
              <a:rPr lang="en-US" smtClean="0">
                <a:solidFill>
                  <a:prstClr val="black">
                    <a:tint val="75000"/>
                  </a:prstClr>
                </a:solidFill>
              </a:rPr>
              <a:pPr/>
              <a:t>10/12/2017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742088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A79A6AB-4316-6145-AAD3-8DAF0B940D08}" type="datetime1">
              <a:rPr lang="en-US" smtClean="0">
                <a:solidFill>
                  <a:prstClr val="black">
                    <a:tint val="75000"/>
                  </a:prstClr>
                </a:solidFill>
              </a:rPr>
              <a:pPr/>
              <a:t>10/12/2017</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717782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7B7C605-766F-EC43-9A4C-04AF0799C341}" type="datetime1">
              <a:rPr lang="en-US" smtClean="0">
                <a:solidFill>
                  <a:prstClr val="black">
                    <a:tint val="75000"/>
                  </a:prstClr>
                </a:solidFill>
              </a:rPr>
              <a:pPr/>
              <a:t>10/12/2017</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899433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34357-A638-A747-ABDA-5DEB1877EF58}" type="datetime1">
              <a:rPr lang="en-US" smtClean="0">
                <a:solidFill>
                  <a:prstClr val="black">
                    <a:tint val="75000"/>
                  </a:prstClr>
                </a:solidFill>
              </a:rPr>
              <a:pPr/>
              <a:t>10/12/2017</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101751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16B00-BF25-4E4E-AD3F-BC7016CBA531}" type="datetime1">
              <a:rPr lang="en-US" smtClean="0">
                <a:solidFill>
                  <a:prstClr val="black">
                    <a:tint val="75000"/>
                  </a:prstClr>
                </a:solidFill>
              </a:rPr>
              <a:pPr/>
              <a:t>10/12/2017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79492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4768" y="0"/>
            <a:ext cx="6809232" cy="731520"/>
          </a:xfrm>
          <a:solidFill>
            <a:schemeClr val="accent1">
              <a:alpha val="70000"/>
            </a:schemeClr>
          </a:solidFill>
        </p:spPr>
        <p:txBody>
          <a:bodyPr>
            <a:normAutofit/>
          </a:bodyPr>
          <a:lstStyle>
            <a:lvl1pPr>
              <a:defRPr sz="3200"/>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2334768" cy="731520"/>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A46E1-635B-8840-8E2C-D60CAF4F94D3}" type="datetime1">
              <a:rPr lang="en-US" smtClean="0">
                <a:solidFill>
                  <a:prstClr val="black">
                    <a:tint val="75000"/>
                  </a:prstClr>
                </a:solidFill>
              </a:rPr>
              <a:pPr/>
              <a:t>10/12/2017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328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53C923-9B5D-C943-9CF2-7ED0EDF02EAB}"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986770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C99DF4D-2A9A-D546-A3DB-32BCB828AC6B}"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825727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312C945-B3D2-1F4B-BC33-25FFAE40602B}"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Tree>
    <p:extLst>
      <p:ext uri="{BB962C8B-B14F-4D97-AF65-F5344CB8AC3E}">
        <p14:creationId xmlns:p14="http://schemas.microsoft.com/office/powerpoint/2010/main" xmlns="" val="1338248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alpha val="70000"/>
            </a:schemeClr>
          </a:solidFill>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1D6BFAA-32A5-BB44-B883-9CEE3C1BD8A8}"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194256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1BD49-FB88-9D46-933C-E412DB01FD5F}"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614584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89A5825-9839-9445-A877-0063616D753E}" type="datetime1">
              <a:rPr lang="en-US" smtClean="0">
                <a:solidFill>
                  <a:prstClr val="black">
                    <a:tint val="75000"/>
                  </a:prstClr>
                </a:solidFill>
              </a:rPr>
              <a:pPr/>
              <a:t>10/12/2017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08202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A79A6AB-4316-6145-AAD3-8DAF0B940D08}" type="datetime1">
              <a:rPr lang="en-US" smtClean="0">
                <a:solidFill>
                  <a:prstClr val="black">
                    <a:tint val="75000"/>
                  </a:prstClr>
                </a:solidFill>
              </a:rPr>
              <a:pPr/>
              <a:t>10/12/2017</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921827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7B7C605-766F-EC43-9A4C-04AF0799C341}" type="datetime1">
              <a:rPr lang="en-US" smtClean="0">
                <a:solidFill>
                  <a:prstClr val="black">
                    <a:tint val="75000"/>
                  </a:prstClr>
                </a:solidFill>
              </a:rPr>
              <a:pPr/>
              <a:t>10/12/2017</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23557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34357-A638-A747-ABDA-5DEB1877EF58}" type="datetime1">
              <a:rPr lang="en-US" smtClean="0">
                <a:solidFill>
                  <a:prstClr val="black">
                    <a:tint val="75000"/>
                  </a:prstClr>
                </a:solidFill>
              </a:rPr>
              <a:pPr/>
              <a:t>10/12/2017</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9187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1BD49-FB88-9D46-933C-E412DB01FD5F}" type="datetime1">
              <a:rPr lang="en-US" smtClean="0"/>
              <a:pPr/>
              <a:t>10/12/2017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16B00-BF25-4E4E-AD3F-BC7016CBA531}" type="datetime1">
              <a:rPr lang="en-US" smtClean="0">
                <a:solidFill>
                  <a:prstClr val="black">
                    <a:tint val="75000"/>
                  </a:prstClr>
                </a:solidFill>
              </a:rPr>
              <a:pPr/>
              <a:t>10/12/2017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176849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A46E1-635B-8840-8E2C-D60CAF4F94D3}" type="datetime1">
              <a:rPr lang="en-US" smtClean="0">
                <a:solidFill>
                  <a:prstClr val="black">
                    <a:tint val="75000"/>
                  </a:prstClr>
                </a:solidFill>
              </a:rPr>
              <a:pPr/>
              <a:t>10/12/2017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62049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53C923-9B5D-C943-9CF2-7ED0EDF02EAB}"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13099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C99DF4D-2A9A-D546-A3DB-32BCB828AC6B}"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02576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312C945-B3D2-1F4B-BC33-25FFAE40602B}"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Tree>
    <p:extLst>
      <p:ext uri="{BB962C8B-B14F-4D97-AF65-F5344CB8AC3E}">
        <p14:creationId xmlns:p14="http://schemas.microsoft.com/office/powerpoint/2010/main" xmlns="" val="3700126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alpha val="70000"/>
            </a:schemeClr>
          </a:solidFill>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1D6BFAA-32A5-BB44-B883-9CEE3C1BD8A8}"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85732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1BD49-FB88-9D46-933C-E412DB01FD5F}"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193201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89A5825-9839-9445-A877-0063616D753E}" type="datetime1">
              <a:rPr lang="en-US" smtClean="0">
                <a:solidFill>
                  <a:prstClr val="black">
                    <a:tint val="75000"/>
                  </a:prstClr>
                </a:solidFill>
              </a:rPr>
              <a:pPr/>
              <a:t>10/12/2017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1411862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A79A6AB-4316-6145-AAD3-8DAF0B940D08}" type="datetime1">
              <a:rPr lang="en-US" smtClean="0">
                <a:solidFill>
                  <a:prstClr val="black">
                    <a:tint val="75000"/>
                  </a:prstClr>
                </a:solidFill>
              </a:rPr>
              <a:pPr/>
              <a:t>10/12/2017</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339716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7B7C605-766F-EC43-9A4C-04AF0799C341}" type="datetime1">
              <a:rPr lang="en-US" smtClean="0">
                <a:solidFill>
                  <a:prstClr val="black">
                    <a:tint val="75000"/>
                  </a:prstClr>
                </a:solidFill>
              </a:rPr>
              <a:pPr/>
              <a:t>10/12/2017</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42944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89A5825-9839-9445-A877-0063616D753E}" type="datetime1">
              <a:rPr lang="en-US" smtClean="0"/>
              <a:pPr/>
              <a:t>10/12/2017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34357-A638-A747-ABDA-5DEB1877EF58}" type="datetime1">
              <a:rPr lang="en-US" smtClean="0">
                <a:solidFill>
                  <a:prstClr val="black">
                    <a:tint val="75000"/>
                  </a:prstClr>
                </a:solidFill>
              </a:rPr>
              <a:pPr/>
              <a:t>10/12/2017</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7223364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16B00-BF25-4E4E-AD3F-BC7016CBA531}" type="datetime1">
              <a:rPr lang="en-US" smtClean="0">
                <a:solidFill>
                  <a:prstClr val="black">
                    <a:tint val="75000"/>
                  </a:prstClr>
                </a:solidFill>
              </a:rPr>
              <a:pPr/>
              <a:t>10/12/2017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931633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A46E1-635B-8840-8E2C-D60CAF4F94D3}" type="datetime1">
              <a:rPr lang="en-US" smtClean="0">
                <a:solidFill>
                  <a:prstClr val="black">
                    <a:tint val="75000"/>
                  </a:prstClr>
                </a:solidFill>
              </a:rPr>
              <a:pPr/>
              <a:t>10/12/2017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5185758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53C923-9B5D-C943-9CF2-7ED0EDF02EAB}"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18808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C99DF4D-2A9A-D546-A3DB-32BCB828AC6B}"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232202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2016/03/31‹#›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50">
                <a:solidFill>
                  <a:schemeClr val="tx1"/>
                </a:solidFill>
              </a:defRPr>
            </a:lvl1pPr>
          </a:lstStyle>
          <a:p>
            <a:fld id="{4414807B-44EB-7242-827D-16A5EC7111B6}" type="slidenum">
              <a:rPr lang="en-ZA" smtClean="0">
                <a:solidFill>
                  <a:prstClr val="black"/>
                </a:solidFill>
              </a:rPr>
              <a:pPr/>
              <a:t>‹#›</a:t>
            </a:fld>
            <a:endParaRPr lang="en-ZA" dirty="0">
              <a:solidFill>
                <a:prstClr val="black"/>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Tree>
    <p:extLst>
      <p:ext uri="{BB962C8B-B14F-4D97-AF65-F5344CB8AC3E}">
        <p14:creationId xmlns:p14="http://schemas.microsoft.com/office/powerpoint/2010/main" xmlns="" val="972684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alpha val="70000"/>
            </a:schemeClr>
          </a:solidFill>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2016/03/31‹#›</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ZA" dirty="0"/>
          </a:p>
        </p:txBody>
      </p:sp>
    </p:spTree>
    <p:extLst>
      <p:ext uri="{BB962C8B-B14F-4D97-AF65-F5344CB8AC3E}">
        <p14:creationId xmlns:p14="http://schemas.microsoft.com/office/powerpoint/2010/main" xmlns="" val="1110929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2016/03/31‹#›</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Tree>
    <p:extLst>
      <p:ext uri="{BB962C8B-B14F-4D97-AF65-F5344CB8AC3E}">
        <p14:creationId xmlns:p14="http://schemas.microsoft.com/office/powerpoint/2010/main" xmlns="" val="42453693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2016/03/31‹#›</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14807B-44EB-7242-827D-16A5EC7111B6}" type="slidenum">
              <a:rPr lang="en-ZA" smtClean="0"/>
              <a:pPr/>
              <a:t>‹#›</a:t>
            </a:fld>
            <a:endParaRPr lang="en-ZA"/>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
        <p:nvSpPr>
          <p:cNvPr id="9"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AB0247-BF6D-4F1C-98CA-087A51A4E21A}" type="slidenum">
              <a:rPr lang="en-US" sz="788" smtClean="0">
                <a:solidFill>
                  <a:prstClr val="black">
                    <a:tint val="75000"/>
                  </a:prstClr>
                </a:solidFill>
              </a:rPr>
              <a:pPr/>
              <a:t>‹#›</a:t>
            </a:fld>
            <a:endParaRPr lang="en-US" sz="788" dirty="0" smtClean="0">
              <a:solidFill>
                <a:prstClr val="black">
                  <a:tint val="75000"/>
                </a:prstClr>
              </a:solidFill>
            </a:endParaRPr>
          </a:p>
        </p:txBody>
      </p:sp>
    </p:spTree>
    <p:extLst>
      <p:ext uri="{BB962C8B-B14F-4D97-AF65-F5344CB8AC3E}">
        <p14:creationId xmlns:p14="http://schemas.microsoft.com/office/powerpoint/2010/main" xmlns="" val="31312636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r>
              <a:rPr lang="en-US" dirty="0" smtClean="0">
                <a:solidFill>
                  <a:prstClr val="black">
                    <a:tint val="75000"/>
                  </a:prstClr>
                </a:solidFill>
              </a:rPr>
              <a:t>2016/03/31‹#›</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414807B-44EB-7242-827D-16A5EC7111B6}" type="slidenum">
              <a:rPr lang="en-ZA" smtClean="0"/>
              <a:pPr/>
              <a:t>‹#›</a:t>
            </a:fld>
            <a:endParaRPr lang="en-ZA"/>
          </a:p>
        </p:txBody>
      </p:sp>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
        <p:nvSpPr>
          <p:cNvPr id="11"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AB0247-BF6D-4F1C-98CA-087A51A4E21A}" type="slidenum">
              <a:rPr lang="en-US" sz="788" smtClean="0">
                <a:solidFill>
                  <a:prstClr val="black">
                    <a:tint val="75000"/>
                  </a:prstClr>
                </a:solidFill>
              </a:rPr>
              <a:pPr/>
              <a:t>‹#›</a:t>
            </a:fld>
            <a:endParaRPr lang="en-US" sz="788" dirty="0" smtClean="0">
              <a:solidFill>
                <a:prstClr val="black">
                  <a:tint val="75000"/>
                </a:prstClr>
              </a:solidFill>
            </a:endParaRPr>
          </a:p>
        </p:txBody>
      </p:sp>
    </p:spTree>
    <p:extLst>
      <p:ext uri="{BB962C8B-B14F-4D97-AF65-F5344CB8AC3E}">
        <p14:creationId xmlns:p14="http://schemas.microsoft.com/office/powerpoint/2010/main" xmlns="" val="52051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A79A6AB-4316-6145-AAD3-8DAF0B940D08}" type="datetime1">
              <a:rPr lang="en-US" smtClean="0"/>
              <a:pPr/>
              <a:t>10/12/2017</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r>
              <a:rPr lang="en-US" dirty="0" smtClean="0">
                <a:solidFill>
                  <a:prstClr val="black">
                    <a:tint val="75000"/>
                  </a:prstClr>
                </a:solidFill>
              </a:rPr>
              <a:t>2016/03/31‹#›</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414807B-44EB-7242-827D-16A5EC7111B6}" type="slidenum">
              <a:rPr lang="en-ZA" smtClean="0"/>
              <a:pPr/>
              <a:t>‹#›</a:t>
            </a:fld>
            <a:endParaRPr lang="en-ZA"/>
          </a:p>
        </p:txBody>
      </p:sp>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
        <p:nvSpPr>
          <p:cNvPr id="7"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AB0247-BF6D-4F1C-98CA-087A51A4E21A}" type="slidenum">
              <a:rPr lang="en-US" sz="788" smtClean="0">
                <a:solidFill>
                  <a:prstClr val="black">
                    <a:tint val="75000"/>
                  </a:prstClr>
                </a:solidFill>
              </a:rPr>
              <a:pPr/>
              <a:t>‹#›</a:t>
            </a:fld>
            <a:endParaRPr lang="en-US" sz="788" dirty="0" smtClean="0">
              <a:solidFill>
                <a:prstClr val="black">
                  <a:tint val="75000"/>
                </a:prstClr>
              </a:solidFill>
            </a:endParaRPr>
          </a:p>
        </p:txBody>
      </p:sp>
    </p:spTree>
    <p:extLst>
      <p:ext uri="{BB962C8B-B14F-4D97-AF65-F5344CB8AC3E}">
        <p14:creationId xmlns:p14="http://schemas.microsoft.com/office/powerpoint/2010/main" xmlns="" val="3826318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rPr>
              <a:t>2016/03/31‹#›</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414807B-44EB-7242-827D-16A5EC7111B6}" type="slidenum">
              <a:rPr lang="en-ZA" smtClean="0"/>
              <a:pPr/>
              <a:t>‹#›</a:t>
            </a:fld>
            <a:endParaRPr lang="en-ZA"/>
          </a:p>
        </p:txBody>
      </p:sp>
      <p:pic>
        <p:nvPicPr>
          <p:cNvPr id="5" name="Pictur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
        <p:nvSpPr>
          <p:cNvPr id="6"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AB0247-BF6D-4F1C-98CA-087A51A4E21A}" type="slidenum">
              <a:rPr lang="en-US" sz="788" smtClean="0">
                <a:solidFill>
                  <a:prstClr val="black">
                    <a:tint val="75000"/>
                  </a:prstClr>
                </a:solidFill>
              </a:rPr>
              <a:pPr/>
              <a:t>‹#›</a:t>
            </a:fld>
            <a:endParaRPr lang="en-US" sz="788" dirty="0" smtClean="0">
              <a:solidFill>
                <a:prstClr val="black">
                  <a:tint val="75000"/>
                </a:prstClr>
              </a:solidFill>
            </a:endParaRPr>
          </a:p>
        </p:txBody>
      </p:sp>
    </p:spTree>
    <p:extLst>
      <p:ext uri="{BB962C8B-B14F-4D97-AF65-F5344CB8AC3E}">
        <p14:creationId xmlns:p14="http://schemas.microsoft.com/office/powerpoint/2010/main" xmlns="" val="2806294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2016/03/31‹#›</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14807B-44EB-7242-827D-16A5EC7111B6}" type="slidenum">
              <a:rPr lang="en-ZA" smtClean="0"/>
              <a:pPr/>
              <a:t>‹#›</a:t>
            </a:fld>
            <a:endParaRPr lang="en-ZA"/>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6401"/>
            <a:ext cx="1751076" cy="731520"/>
          </a:xfrm>
          <a:prstGeom prst="rect">
            <a:avLst/>
          </a:prstGeom>
        </p:spPr>
      </p:pic>
      <p:sp>
        <p:nvSpPr>
          <p:cNvPr id="9"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AB0247-BF6D-4F1C-98CA-087A51A4E21A}" type="slidenum">
              <a:rPr lang="en-US" sz="788" smtClean="0">
                <a:solidFill>
                  <a:prstClr val="black">
                    <a:tint val="75000"/>
                  </a:prstClr>
                </a:solidFill>
              </a:rPr>
              <a:pPr/>
              <a:t>‹#›</a:t>
            </a:fld>
            <a:endParaRPr lang="en-US" sz="788" dirty="0" smtClean="0">
              <a:solidFill>
                <a:prstClr val="black">
                  <a:tint val="75000"/>
                </a:prstClr>
              </a:solidFill>
            </a:endParaRPr>
          </a:p>
        </p:txBody>
      </p:sp>
    </p:spTree>
    <p:extLst>
      <p:ext uri="{BB962C8B-B14F-4D97-AF65-F5344CB8AC3E}">
        <p14:creationId xmlns:p14="http://schemas.microsoft.com/office/powerpoint/2010/main" xmlns="" val="37957222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solidFill>
                  <a:prstClr val="black">
                    <a:tint val="75000"/>
                  </a:prstClr>
                </a:solidFill>
              </a:rPr>
              <a:t>2016/03/31‹#›</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14807B-44EB-7242-827D-16A5EC7111B6}" type="slidenum">
              <a:rPr lang="en-ZA" smtClean="0"/>
              <a:pPr/>
              <a:t>‹#›</a:t>
            </a:fld>
            <a:endParaRPr lang="en-ZA"/>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
        <p:nvSpPr>
          <p:cNvPr id="9"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AB0247-BF6D-4F1C-98CA-087A51A4E21A}" type="slidenum">
              <a:rPr lang="en-US" sz="788" smtClean="0">
                <a:solidFill>
                  <a:prstClr val="black">
                    <a:tint val="75000"/>
                  </a:prstClr>
                </a:solidFill>
              </a:rPr>
              <a:pPr/>
              <a:t>‹#›</a:t>
            </a:fld>
            <a:endParaRPr lang="en-US" sz="788" dirty="0" smtClean="0">
              <a:solidFill>
                <a:prstClr val="black">
                  <a:tint val="75000"/>
                </a:prstClr>
              </a:solidFill>
            </a:endParaRPr>
          </a:p>
        </p:txBody>
      </p:sp>
    </p:spTree>
    <p:extLst>
      <p:ext uri="{BB962C8B-B14F-4D97-AF65-F5344CB8AC3E}">
        <p14:creationId xmlns:p14="http://schemas.microsoft.com/office/powerpoint/2010/main" xmlns="" val="41633865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2016/03/31‹#›</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
        <p:nvSpPr>
          <p:cNvPr id="8"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AB0247-BF6D-4F1C-98CA-087A51A4E21A}" type="slidenum">
              <a:rPr lang="en-US" sz="788" smtClean="0">
                <a:solidFill>
                  <a:prstClr val="black">
                    <a:tint val="75000"/>
                  </a:prstClr>
                </a:solidFill>
              </a:rPr>
              <a:pPr/>
              <a:t>‹#›</a:t>
            </a:fld>
            <a:endParaRPr lang="en-US" sz="788" dirty="0" smtClean="0">
              <a:solidFill>
                <a:prstClr val="black">
                  <a:tint val="75000"/>
                </a:prstClr>
              </a:solidFill>
            </a:endParaRPr>
          </a:p>
        </p:txBody>
      </p:sp>
    </p:spTree>
    <p:extLst>
      <p:ext uri="{BB962C8B-B14F-4D97-AF65-F5344CB8AC3E}">
        <p14:creationId xmlns:p14="http://schemas.microsoft.com/office/powerpoint/2010/main" xmlns="" val="11237932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r>
              <a:rPr lang="en-US" dirty="0" smtClean="0">
                <a:solidFill>
                  <a:prstClr val="black">
                    <a:tint val="75000"/>
                  </a:prstClr>
                </a:solidFill>
              </a:rPr>
              <a:t>2016/03/31‹#›</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5240"/>
            <a:ext cx="1751076" cy="731520"/>
          </a:xfrm>
          <a:prstGeom prst="rect">
            <a:avLst/>
          </a:prstGeom>
        </p:spPr>
      </p:pic>
      <p:sp>
        <p:nvSpPr>
          <p:cNvPr id="8"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AB0247-BF6D-4F1C-98CA-087A51A4E21A}" type="slidenum">
              <a:rPr lang="en-US" sz="788" smtClean="0">
                <a:solidFill>
                  <a:prstClr val="black">
                    <a:tint val="75000"/>
                  </a:prstClr>
                </a:solidFill>
              </a:rPr>
              <a:pPr/>
              <a:t>‹#›</a:t>
            </a:fld>
            <a:endParaRPr lang="en-US" sz="788" dirty="0" smtClean="0">
              <a:solidFill>
                <a:prstClr val="black">
                  <a:tint val="75000"/>
                </a:prstClr>
              </a:solidFill>
            </a:endParaRPr>
          </a:p>
        </p:txBody>
      </p:sp>
    </p:spTree>
    <p:extLst>
      <p:ext uri="{BB962C8B-B14F-4D97-AF65-F5344CB8AC3E}">
        <p14:creationId xmlns:p14="http://schemas.microsoft.com/office/powerpoint/2010/main" xmlns="" val="6497182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312C945-B3D2-1F4B-BC33-25FFAE40602B}"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605186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alpha val="70000"/>
            </a:schemeClr>
          </a:solidFill>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1D6BFAA-32A5-BB44-B883-9CEE3C1BD8A8}"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175655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1BD49-FB88-9D46-933C-E412DB01FD5F}"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5470870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89A5825-9839-9445-A877-0063616D753E}" type="datetime1">
              <a:rPr lang="en-US" smtClean="0">
                <a:solidFill>
                  <a:prstClr val="black">
                    <a:tint val="75000"/>
                  </a:prstClr>
                </a:solidFill>
              </a:rPr>
              <a:pPr/>
              <a:t>10/12/2017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82700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7B7C605-766F-EC43-9A4C-04AF0799C341}" type="datetime1">
              <a:rPr lang="en-US" smtClean="0"/>
              <a:pPr/>
              <a:t>10/12/2017</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A79A6AB-4316-6145-AAD3-8DAF0B940D08}" type="datetime1">
              <a:rPr lang="en-US" smtClean="0">
                <a:solidFill>
                  <a:prstClr val="black">
                    <a:tint val="75000"/>
                  </a:prstClr>
                </a:solidFill>
              </a:rPr>
              <a:pPr/>
              <a:t>10/12/2017</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4581654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7B7C605-766F-EC43-9A4C-04AF0799C341}" type="datetime1">
              <a:rPr lang="en-US" smtClean="0">
                <a:solidFill>
                  <a:prstClr val="black">
                    <a:tint val="75000"/>
                  </a:prstClr>
                </a:solidFill>
              </a:rPr>
              <a:pPr/>
              <a:t>10/12/2017</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8883150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34357-A638-A747-ABDA-5DEB1877EF58}" type="datetime1">
              <a:rPr lang="en-US" smtClean="0">
                <a:solidFill>
                  <a:prstClr val="black">
                    <a:tint val="75000"/>
                  </a:prstClr>
                </a:solidFill>
              </a:rPr>
              <a:pPr/>
              <a:t>10/12/2017</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6552917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16B00-BF25-4E4E-AD3F-BC7016CBA531}" type="datetime1">
              <a:rPr lang="en-US" smtClean="0">
                <a:solidFill>
                  <a:prstClr val="black">
                    <a:tint val="75000"/>
                  </a:prstClr>
                </a:solidFill>
              </a:rPr>
              <a:pPr/>
              <a:t>10/12/2017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370479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A46E1-635B-8840-8E2C-D60CAF4F94D3}" type="datetime1">
              <a:rPr lang="en-US" smtClean="0">
                <a:solidFill>
                  <a:prstClr val="black">
                    <a:tint val="75000"/>
                  </a:prstClr>
                </a:solidFill>
              </a:rPr>
              <a:pPr/>
              <a:t>10/12/2017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2158683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53C923-9B5D-C943-9CF2-7ED0EDF02EAB}"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0622964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C99DF4D-2A9A-D546-A3DB-32BCB828AC6B}"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2552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34357-A638-A747-ABDA-5DEB1877EF58}" type="datetime1">
              <a:rPr lang="en-US" smtClean="0"/>
              <a:pPr/>
              <a:t>10/12/2017</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16B00-BF25-4E4E-AD3F-BC7016CBA531}" type="datetime1">
              <a:rPr lang="en-US" smtClean="0"/>
              <a:pPr/>
              <a:t>10/12/2017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A46E1-635B-8840-8E2C-D60CAF4F94D3}" type="datetime1">
              <a:rPr lang="en-US" smtClean="0"/>
              <a:pPr/>
              <a:t>10/12/2017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B2201-FA8D-3D49-B3A4-73E27D176CEB}" type="datetime1">
              <a:rPr lang="en-US" smtClean="0"/>
              <a:pPr/>
              <a:t>10/12/2017</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4807B-44EB-7242-827D-16A5EC7111B6}"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B2201-FA8D-3D49-B3A4-73E27D176CEB}"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35148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B2201-FA8D-3D49-B3A4-73E27D176CEB}"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9069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B2201-FA8D-3D49-B3A4-73E27D176CEB}"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0557020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2016/03/31‹#›</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50">
                <a:solidFill>
                  <a:srgbClr val="000000"/>
                </a:solidFill>
              </a:defRPr>
            </a:lvl1pPr>
          </a:lstStyle>
          <a:p>
            <a:fld id="{6D22F896-40B5-4ADD-8801-0D06FADFA095}"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Tree>
    <p:extLst>
      <p:ext uri="{BB962C8B-B14F-4D97-AF65-F5344CB8AC3E}">
        <p14:creationId xmlns:p14="http://schemas.microsoft.com/office/powerpoint/2010/main" xmlns="" val="33960322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B2201-FA8D-3D49-B3A4-73E27D176CEB}" type="datetime1">
              <a:rPr lang="en-US" smtClean="0">
                <a:solidFill>
                  <a:prstClr val="black">
                    <a:tint val="75000"/>
                  </a:prstClr>
                </a:solidFill>
              </a:rPr>
              <a:pPr/>
              <a:t>10/12/2017</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4807B-44EB-7242-827D-16A5EC7111B6}"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582664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descr="centre wide"/>
          <p:cNvSpPr txBox="1">
            <a:spLocks noChangeArrowheads="1"/>
          </p:cNvSpPr>
          <p:nvPr/>
        </p:nvSpPr>
        <p:spPr>
          <a:xfrm>
            <a:off x="0" y="0"/>
            <a:ext cx="9144000" cy="4417391"/>
          </a:xfrm>
          <a:prstGeom prst="rect">
            <a:avLst/>
          </a:prstGeom>
          <a:blipFill dpi="0" rotWithShape="0">
            <a:blip r:embed="rId2"/>
            <a:srcRect/>
            <a:stretch>
              <a:fillRect/>
            </a:stretch>
          </a:blipFill>
          <a:effectLst/>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ZA" sz="2000" b="0" i="0" u="none" strike="noStrike" kern="1200" cap="none" spc="0" normalizeH="0" baseline="0" noProof="0" dirty="0" smtClean="0">
                <a:ln>
                  <a:noFill/>
                </a:ln>
                <a:solidFill>
                  <a:schemeClr val="bg1"/>
                </a:solidFill>
                <a:effectLst/>
                <a:uLnTx/>
                <a:uFillTx/>
                <a:latin typeface="+mj-lt"/>
                <a:ea typeface="ＭＳ Ｐゴシック" pitchFamily="-112" charset="-128"/>
                <a:cs typeface="ＭＳ Ｐゴシック" pitchFamily="-112" charset="-128"/>
              </a:rPr>
              <a:t/>
            </a:r>
            <a:br>
              <a:rPr kumimoji="0" lang="en-ZA" sz="2000" b="0" i="0" u="none" strike="noStrike" kern="1200" cap="none" spc="0" normalizeH="0" baseline="0" noProof="0" dirty="0" smtClean="0">
                <a:ln>
                  <a:noFill/>
                </a:ln>
                <a:solidFill>
                  <a:schemeClr val="bg1"/>
                </a:solidFill>
                <a:effectLst/>
                <a:uLnTx/>
                <a:uFillTx/>
                <a:latin typeface="+mj-lt"/>
                <a:ea typeface="ＭＳ Ｐゴシック" pitchFamily="-112" charset="-128"/>
                <a:cs typeface="ＭＳ Ｐゴシック" pitchFamily="-112" charset="-128"/>
              </a:rPr>
            </a:br>
            <a:r>
              <a:rPr kumimoji="0" lang="en-ZA" sz="2000" b="0" i="0" u="none" strike="noStrike" kern="1200" cap="none" spc="0" normalizeH="0" baseline="0" noProof="0" dirty="0" smtClean="0">
                <a:ln>
                  <a:noFill/>
                </a:ln>
                <a:solidFill>
                  <a:schemeClr val="tx1"/>
                </a:solidFill>
                <a:effectLst>
                  <a:outerShdw blurRad="38100" dist="38100" dir="2700000" algn="tl">
                    <a:srgbClr val="DDDDDD"/>
                  </a:outerShdw>
                </a:effectLst>
                <a:uLnTx/>
                <a:uFillTx/>
                <a:latin typeface="+mj-lt"/>
                <a:ea typeface="ＭＳ Ｐゴシック" pitchFamily="-112" charset="-128"/>
                <a:cs typeface="ＭＳ Ｐゴシック" pitchFamily="-112" charset="-128"/>
              </a:rPr>
              <a:t/>
            </a:r>
            <a:br>
              <a:rPr kumimoji="0" lang="en-ZA" sz="2000" b="0" i="0" u="none" strike="noStrike" kern="1200" cap="none" spc="0" normalizeH="0" baseline="0" noProof="0" dirty="0" smtClean="0">
                <a:ln>
                  <a:noFill/>
                </a:ln>
                <a:solidFill>
                  <a:schemeClr val="tx1"/>
                </a:solidFill>
                <a:effectLst>
                  <a:outerShdw blurRad="38100" dist="38100" dir="2700000" algn="tl">
                    <a:srgbClr val="DDDDDD"/>
                  </a:outerShdw>
                </a:effectLst>
                <a:uLnTx/>
                <a:uFillTx/>
                <a:latin typeface="+mj-lt"/>
                <a:ea typeface="ＭＳ Ｐゴシック" pitchFamily="-112" charset="-128"/>
                <a:cs typeface="ＭＳ Ｐゴシック" pitchFamily="-112" charset="-128"/>
              </a:rPr>
            </a:br>
            <a:endParaRPr kumimoji="0" lang="en-ZA" sz="2000" b="0" i="0" u="none" strike="noStrike" kern="1200" cap="none" spc="0" normalizeH="0" baseline="0" noProof="0" dirty="0">
              <a:ln>
                <a:noFill/>
              </a:ln>
              <a:solidFill>
                <a:schemeClr val="tx1"/>
              </a:solidFill>
              <a:effectLst>
                <a:outerShdw blurRad="38100" dist="38100" dir="2700000" algn="tl">
                  <a:srgbClr val="DDDDDD"/>
                </a:outerShdw>
              </a:effectLst>
              <a:uLnTx/>
              <a:uFillTx/>
              <a:latin typeface="+mj-lt"/>
              <a:ea typeface="ＭＳ Ｐゴシック" pitchFamily="-112" charset="-128"/>
              <a:cs typeface="ＭＳ Ｐゴシック" pitchFamily="-112" charset="-128"/>
            </a:endParaRPr>
          </a:p>
        </p:txBody>
      </p:sp>
      <p:sp>
        <p:nvSpPr>
          <p:cNvPr id="2" name="Title 1"/>
          <p:cNvSpPr>
            <a:spLocks noGrp="1"/>
          </p:cNvSpPr>
          <p:nvPr>
            <p:ph type="ctrTitle"/>
          </p:nvPr>
        </p:nvSpPr>
        <p:spPr>
          <a:xfrm>
            <a:off x="651565" y="0"/>
            <a:ext cx="7772400" cy="1470025"/>
          </a:xfrm>
        </p:spPr>
        <p:txBody>
          <a:bodyPr/>
          <a:lstStyle/>
          <a:p>
            <a:r>
              <a:rPr lang="en-ZA" b="1" dirty="0" smtClean="0">
                <a:solidFill>
                  <a:schemeClr val="bg1"/>
                </a:solidFill>
              </a:rPr>
              <a:t>Presentation to Portfolio Committee</a:t>
            </a:r>
            <a:endParaRPr lang="en-ZA" b="1" dirty="0">
              <a:solidFill>
                <a:schemeClr val="bg1"/>
              </a:solidFill>
            </a:endParaRPr>
          </a:p>
        </p:txBody>
      </p:sp>
      <p:sp>
        <p:nvSpPr>
          <p:cNvPr id="3" name="Subtitle 2"/>
          <p:cNvSpPr>
            <a:spLocks noGrp="1"/>
          </p:cNvSpPr>
          <p:nvPr>
            <p:ph type="subTitle" idx="1"/>
          </p:nvPr>
        </p:nvSpPr>
        <p:spPr>
          <a:xfrm>
            <a:off x="1575463" y="4505735"/>
            <a:ext cx="6400800" cy="2338204"/>
          </a:xfrm>
        </p:spPr>
        <p:txBody>
          <a:bodyPr>
            <a:normAutofit fontScale="85000" lnSpcReduction="10000"/>
          </a:bodyPr>
          <a:lstStyle/>
          <a:p>
            <a:endParaRPr lang="en-ZA" sz="3500" b="1" dirty="0" smtClean="0">
              <a:solidFill>
                <a:schemeClr val="tx1"/>
              </a:solidFill>
            </a:endParaRPr>
          </a:p>
          <a:p>
            <a:r>
              <a:rPr lang="en-ZA" b="1" dirty="0" smtClean="0">
                <a:solidFill>
                  <a:schemeClr val="tx1"/>
                </a:solidFill>
              </a:rPr>
              <a:t>CENTRE FOR PUBLIC SERVICE INNOVATION</a:t>
            </a:r>
          </a:p>
          <a:p>
            <a:endParaRPr lang="en-ZA" dirty="0" smtClean="0">
              <a:solidFill>
                <a:schemeClr val="tx1">
                  <a:lumMod val="50000"/>
                  <a:lumOff val="50000"/>
                </a:schemeClr>
              </a:solidFill>
            </a:endParaRPr>
          </a:p>
          <a:p>
            <a:r>
              <a:rPr lang="en-ZA" b="1" dirty="0" smtClean="0">
                <a:solidFill>
                  <a:schemeClr val="tx1"/>
                </a:solidFill>
              </a:rPr>
              <a:t>ANNUAL REPORT</a:t>
            </a:r>
          </a:p>
          <a:p>
            <a:r>
              <a:rPr lang="en-ZA" b="1" dirty="0" smtClean="0">
                <a:solidFill>
                  <a:schemeClr val="tx1"/>
                </a:solidFill>
              </a:rPr>
              <a:t>(1 APRIL 2016 – 31 MARCH 2017)</a:t>
            </a:r>
          </a:p>
        </p:txBody>
      </p:sp>
      <p:pic>
        <p:nvPicPr>
          <p:cNvPr id="5" name="Picture 4" descr="CPSI-Logo-Transp.gif"/>
          <p:cNvPicPr>
            <a:picLocks noChangeAspect="1"/>
          </p:cNvPicPr>
          <p:nvPr/>
        </p:nvPicPr>
        <p:blipFill>
          <a:blip r:embed="rId3"/>
          <a:stretch>
            <a:fillRect/>
          </a:stretch>
        </p:blipFill>
        <p:spPr>
          <a:xfrm>
            <a:off x="8007070" y="4417390"/>
            <a:ext cx="1136929" cy="2440609"/>
          </a:xfrm>
          <a:prstGeom prst="rect">
            <a:avLst/>
          </a:prstGeom>
          <a:effectLst/>
        </p:spPr>
      </p:pic>
      <p:sp>
        <p:nvSpPr>
          <p:cNvPr id="7" name="Slide Number Placeholder 6"/>
          <p:cNvSpPr>
            <a:spLocks noGrp="1"/>
          </p:cNvSpPr>
          <p:nvPr>
            <p:ph type="sldNum" sz="quarter" idx="12"/>
          </p:nvPr>
        </p:nvSpPr>
        <p:spPr/>
        <p:txBody>
          <a:bodyPr/>
          <a:lstStyle/>
          <a:p>
            <a:r>
              <a:rPr lang="en-ZA" dirty="0" smtClean="0"/>
              <a:t>)</a:t>
            </a:r>
            <a:fld id="{4414807B-44EB-7242-827D-16A5EC7111B6}" type="slidenum">
              <a:rPr lang="en-ZA" smtClean="0"/>
              <a:pPr/>
              <a:t>1</a:t>
            </a:fld>
            <a:endParaRPr lang="en-ZA" dirty="0"/>
          </a:p>
        </p:txBody>
      </p:sp>
      <p:pic>
        <p:nvPicPr>
          <p:cNvPr id="8" name="Picture 7" descr="RSA-Code-of-Arms2.gif"/>
          <p:cNvPicPr>
            <a:picLocks noChangeAspect="1"/>
          </p:cNvPicPr>
          <p:nvPr/>
        </p:nvPicPr>
        <p:blipFill>
          <a:blip r:embed="rId4"/>
          <a:stretch>
            <a:fillRect/>
          </a:stretch>
        </p:blipFill>
        <p:spPr>
          <a:xfrm>
            <a:off x="0" y="4485346"/>
            <a:ext cx="1817730" cy="23726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1"/>
            <a:ext cx="8059271" cy="1006475"/>
          </a:xfrm>
        </p:spPr>
        <p:txBody>
          <a:bodyPr>
            <a:noAutofit/>
          </a:bodyPr>
          <a:lstStyle/>
          <a:p>
            <a:r>
              <a:rPr lang="en-US" sz="2800" b="1" dirty="0" smtClean="0">
                <a:solidFill>
                  <a:prstClr val="black"/>
                </a:solidFill>
              </a:rPr>
              <a:t>ACHIEVEMENTS</a:t>
            </a:r>
            <a:r>
              <a:rPr lang="en-US" sz="2800" b="1" dirty="0" smtClean="0"/>
              <a:t> AGAINST STRATEGIC OBJECTIVES</a:t>
            </a:r>
            <a:r>
              <a:rPr lang="en-US" sz="3200" b="1" dirty="0"/>
              <a:t>	</a:t>
            </a:r>
            <a:br>
              <a:rPr lang="en-US" sz="3200" b="1" dirty="0"/>
            </a:br>
            <a:r>
              <a:rPr lang="en-US" sz="2800" b="1" dirty="0" err="1"/>
              <a:t>Programme</a:t>
            </a:r>
            <a:r>
              <a:rPr lang="en-US" sz="2800" b="1" dirty="0"/>
              <a:t> 2</a:t>
            </a:r>
            <a:r>
              <a:rPr lang="en-US" sz="2800" dirty="0"/>
              <a:t>: Public Sector </a:t>
            </a:r>
            <a:r>
              <a:rPr lang="en-US" sz="2800" dirty="0" smtClean="0"/>
              <a:t>Innovation</a:t>
            </a:r>
            <a:r>
              <a:rPr lang="en-US" sz="3600" b="1" dirty="0" smtClean="0"/>
              <a:t>	</a:t>
            </a:r>
            <a:endParaRPr lang="en-US" sz="1600" b="1" dirty="0">
              <a:solidFill>
                <a:srgbClr val="FF0000"/>
              </a:solidFill>
            </a:endParaRPr>
          </a:p>
        </p:txBody>
      </p:sp>
      <p:sp>
        <p:nvSpPr>
          <p:cNvPr id="3" name="Slide Number Placeholder 2"/>
          <p:cNvSpPr>
            <a:spLocks noGrp="1"/>
          </p:cNvSpPr>
          <p:nvPr>
            <p:ph type="sldNum" sz="quarter" idx="12"/>
          </p:nvPr>
        </p:nvSpPr>
        <p:spPr/>
        <p:txBody>
          <a:bodyPr/>
          <a:lstStyle/>
          <a:p>
            <a:fld id="{D1D52C8D-1C69-4E92-BEA4-5FF4271562FF}" type="slidenum">
              <a:rPr lang="en-US" smtClean="0">
                <a:solidFill>
                  <a:prstClr val="black">
                    <a:tint val="75000"/>
                  </a:prstClr>
                </a:solidFill>
              </a:rPr>
              <a:pPr/>
              <a:t>10</a:t>
            </a:fld>
            <a:endParaRPr lang="en-US" dirty="0">
              <a:solidFill>
                <a:prstClr val="black">
                  <a:tint val="75000"/>
                </a:prstClr>
              </a:solidFill>
            </a:endParaRPr>
          </a:p>
        </p:txBody>
      </p:sp>
      <p:sp>
        <p:nvSpPr>
          <p:cNvPr id="5" name="Content Placeholder 4"/>
          <p:cNvSpPr>
            <a:spLocks noGrp="1"/>
          </p:cNvSpPr>
          <p:nvPr>
            <p:ph idx="1"/>
          </p:nvPr>
        </p:nvSpPr>
        <p:spPr>
          <a:xfrm>
            <a:off x="761999" y="1006475"/>
            <a:ext cx="8317006" cy="6335619"/>
          </a:xfrm>
        </p:spPr>
        <p:txBody>
          <a:bodyPr>
            <a:noAutofit/>
          </a:bodyPr>
          <a:lstStyle/>
          <a:p>
            <a:pPr marL="0" lvl="0" indent="0">
              <a:buNone/>
            </a:pPr>
            <a:r>
              <a:rPr lang="en-ZA" sz="1800" b="1" dirty="0" smtClean="0">
                <a:solidFill>
                  <a:srgbClr val="000000"/>
                </a:solidFill>
                <a:latin typeface="Arial" panose="020B0604020202020204" pitchFamily="34" charset="0"/>
              </a:rPr>
              <a:t>Replication projects</a:t>
            </a:r>
          </a:p>
          <a:p>
            <a:pPr marL="0" lvl="0" indent="0" algn="just">
              <a:buNone/>
            </a:pPr>
            <a:endParaRPr lang="en-ZA" sz="1000" dirty="0" smtClean="0">
              <a:solidFill>
                <a:srgbClr val="000000"/>
              </a:solidFill>
            </a:endParaRPr>
          </a:p>
          <a:p>
            <a:pPr lvl="0" algn="just"/>
            <a:r>
              <a:rPr lang="en-ZA" sz="1800" b="1" dirty="0" smtClean="0">
                <a:solidFill>
                  <a:srgbClr val="000000"/>
                </a:solidFill>
              </a:rPr>
              <a:t>The </a:t>
            </a:r>
            <a:r>
              <a:rPr lang="en-ZA" sz="1800" b="1" i="1" dirty="0">
                <a:solidFill>
                  <a:srgbClr val="000000"/>
                </a:solidFill>
              </a:rPr>
              <a:t>Saving Blood, Saving Live</a:t>
            </a:r>
            <a:r>
              <a:rPr lang="en-ZA" sz="1800" b="1" dirty="0">
                <a:solidFill>
                  <a:srgbClr val="000000"/>
                </a:solidFill>
              </a:rPr>
              <a:t>s </a:t>
            </a:r>
            <a:r>
              <a:rPr lang="en-ZA" sz="1800" b="1" dirty="0" smtClean="0">
                <a:solidFill>
                  <a:srgbClr val="000000"/>
                </a:solidFill>
              </a:rPr>
              <a:t>project</a:t>
            </a:r>
          </a:p>
          <a:p>
            <a:pPr lvl="1" algn="just"/>
            <a:r>
              <a:rPr lang="en-ZA" sz="1800" dirty="0" smtClean="0">
                <a:solidFill>
                  <a:srgbClr val="000000"/>
                </a:solidFill>
              </a:rPr>
              <a:t>The </a:t>
            </a:r>
            <a:r>
              <a:rPr lang="en-ZA" sz="1800" dirty="0">
                <a:solidFill>
                  <a:srgbClr val="000000"/>
                </a:solidFill>
              </a:rPr>
              <a:t>project innovatively ensures the efficient use of blood and blood products by medical staff and thus eliminates wastage. </a:t>
            </a:r>
            <a:endParaRPr lang="en-ZA" sz="1800" dirty="0" smtClean="0">
              <a:solidFill>
                <a:srgbClr val="000000"/>
              </a:solidFill>
            </a:endParaRPr>
          </a:p>
          <a:p>
            <a:pPr lvl="1" algn="just"/>
            <a:r>
              <a:rPr lang="en-ZA" sz="1800" dirty="0" smtClean="0">
                <a:solidFill>
                  <a:srgbClr val="000000"/>
                </a:solidFill>
              </a:rPr>
              <a:t>In </a:t>
            </a:r>
            <a:r>
              <a:rPr lang="en-ZA" sz="1800" dirty="0">
                <a:solidFill>
                  <a:srgbClr val="000000"/>
                </a:solidFill>
              </a:rPr>
              <a:t>the 2016/17 financial year, this solution was subsequently </a:t>
            </a:r>
            <a:r>
              <a:rPr lang="en-ZA" sz="1800" b="1" dirty="0">
                <a:solidFill>
                  <a:srgbClr val="000000"/>
                </a:solidFill>
              </a:rPr>
              <a:t>replicated</a:t>
            </a:r>
            <a:r>
              <a:rPr lang="en-ZA" sz="1800" dirty="0">
                <a:solidFill>
                  <a:srgbClr val="000000"/>
                </a:solidFill>
              </a:rPr>
              <a:t> at various hospitals in Gauteng, namely, </a:t>
            </a:r>
            <a:r>
              <a:rPr lang="en-ZA" sz="1800" b="1" dirty="0">
                <a:solidFill>
                  <a:srgbClr val="000000"/>
                </a:solidFill>
              </a:rPr>
              <a:t>Bertha </a:t>
            </a:r>
            <a:r>
              <a:rPr lang="en-ZA" sz="1800" b="1" dirty="0" err="1">
                <a:solidFill>
                  <a:srgbClr val="000000"/>
                </a:solidFill>
              </a:rPr>
              <a:t>Gxowa</a:t>
            </a:r>
            <a:r>
              <a:rPr lang="en-ZA" sz="1800" b="1" dirty="0">
                <a:solidFill>
                  <a:srgbClr val="000000"/>
                </a:solidFill>
              </a:rPr>
              <a:t> Hospital where about </a:t>
            </a:r>
            <a:r>
              <a:rPr lang="en-ZA" sz="1800" b="1" dirty="0" err="1">
                <a:solidFill>
                  <a:srgbClr val="000000"/>
                </a:solidFill>
              </a:rPr>
              <a:t>R117</a:t>
            </a:r>
            <a:r>
              <a:rPr lang="en-ZA" sz="1800" b="1" dirty="0">
                <a:solidFill>
                  <a:srgbClr val="000000"/>
                </a:solidFill>
              </a:rPr>
              <a:t> 671</a:t>
            </a:r>
            <a:r>
              <a:rPr lang="en-ZA" sz="1800" dirty="0">
                <a:solidFill>
                  <a:srgbClr val="000000"/>
                </a:solidFill>
              </a:rPr>
              <a:t> was saved between June 2016 and February 2017; </a:t>
            </a:r>
            <a:r>
              <a:rPr lang="en-ZA" sz="1800" b="1" dirty="0">
                <a:solidFill>
                  <a:srgbClr val="000000"/>
                </a:solidFill>
              </a:rPr>
              <a:t>Far East Rand hospital where </a:t>
            </a:r>
            <a:r>
              <a:rPr lang="en-ZA" sz="1800" b="1" dirty="0" err="1">
                <a:solidFill>
                  <a:srgbClr val="000000"/>
                </a:solidFill>
              </a:rPr>
              <a:t>R180</a:t>
            </a:r>
            <a:r>
              <a:rPr lang="en-ZA" sz="1800" b="1" dirty="0">
                <a:solidFill>
                  <a:srgbClr val="000000"/>
                </a:solidFill>
              </a:rPr>
              <a:t> 000</a:t>
            </a:r>
            <a:r>
              <a:rPr lang="en-ZA" sz="1800" dirty="0">
                <a:solidFill>
                  <a:srgbClr val="000000"/>
                </a:solidFill>
              </a:rPr>
              <a:t> was saved between November 2016 and February 2017; and </a:t>
            </a:r>
            <a:r>
              <a:rPr lang="en-ZA" sz="1800" b="1" dirty="0" err="1">
                <a:solidFill>
                  <a:srgbClr val="000000"/>
                </a:solidFill>
              </a:rPr>
              <a:t>Leratong</a:t>
            </a:r>
            <a:r>
              <a:rPr lang="en-ZA" sz="1800" b="1" dirty="0">
                <a:solidFill>
                  <a:srgbClr val="000000"/>
                </a:solidFill>
              </a:rPr>
              <a:t> Hospital with an estimated savings of </a:t>
            </a:r>
            <a:r>
              <a:rPr lang="en-ZA" sz="1800" b="1" dirty="0" err="1">
                <a:solidFill>
                  <a:srgbClr val="000000"/>
                </a:solidFill>
              </a:rPr>
              <a:t>R42</a:t>
            </a:r>
            <a:r>
              <a:rPr lang="en-ZA" sz="1800" b="1" dirty="0">
                <a:solidFill>
                  <a:srgbClr val="000000"/>
                </a:solidFill>
              </a:rPr>
              <a:t> 000 per month </a:t>
            </a:r>
            <a:r>
              <a:rPr lang="en-ZA" sz="1800" dirty="0">
                <a:solidFill>
                  <a:srgbClr val="000000"/>
                </a:solidFill>
              </a:rPr>
              <a:t>since November 2016. </a:t>
            </a:r>
            <a:endParaRPr lang="en-ZA" sz="1800" dirty="0" smtClean="0">
              <a:solidFill>
                <a:srgbClr val="000000"/>
              </a:solidFill>
            </a:endParaRPr>
          </a:p>
          <a:p>
            <a:pPr lvl="1" algn="just"/>
            <a:endParaRPr lang="en-ZA" sz="1800" dirty="0">
              <a:solidFill>
                <a:srgbClr val="000000"/>
              </a:solidFill>
            </a:endParaRPr>
          </a:p>
          <a:p>
            <a:pPr lvl="0" algn="just"/>
            <a:r>
              <a:rPr lang="en-ZA" sz="1800" b="1" dirty="0">
                <a:solidFill>
                  <a:srgbClr val="000000"/>
                </a:solidFill>
              </a:rPr>
              <a:t>High Volume Cataract Project </a:t>
            </a:r>
            <a:endParaRPr lang="en-ZA" sz="1800" dirty="0">
              <a:solidFill>
                <a:srgbClr val="000000"/>
              </a:solidFill>
            </a:endParaRPr>
          </a:p>
          <a:p>
            <a:pPr lvl="1" algn="just"/>
            <a:r>
              <a:rPr lang="en-ZA" sz="1800" dirty="0">
                <a:solidFill>
                  <a:srgbClr val="000000"/>
                </a:solidFill>
              </a:rPr>
              <a:t>T</a:t>
            </a:r>
            <a:r>
              <a:rPr lang="en-ZA" sz="1800" dirty="0" smtClean="0">
                <a:solidFill>
                  <a:srgbClr val="000000"/>
                </a:solidFill>
              </a:rPr>
              <a:t>he </a:t>
            </a:r>
            <a:r>
              <a:rPr lang="en-ZA" sz="1800" dirty="0" err="1" smtClean="0">
                <a:solidFill>
                  <a:srgbClr val="000000"/>
                </a:solidFill>
              </a:rPr>
              <a:t>CPSI</a:t>
            </a:r>
            <a:r>
              <a:rPr lang="en-ZA" sz="1800" dirty="0" smtClean="0">
                <a:solidFill>
                  <a:srgbClr val="000000"/>
                </a:solidFill>
              </a:rPr>
              <a:t> facilitated </a:t>
            </a:r>
            <a:r>
              <a:rPr lang="en-ZA" sz="1800" dirty="0">
                <a:solidFill>
                  <a:srgbClr val="000000"/>
                </a:solidFill>
              </a:rPr>
              <a:t>the replication </a:t>
            </a:r>
            <a:r>
              <a:rPr lang="en-ZA" sz="1800" dirty="0" smtClean="0">
                <a:solidFill>
                  <a:srgbClr val="000000"/>
                </a:solidFill>
              </a:rPr>
              <a:t>of the High Volume Cataract Project at </a:t>
            </a:r>
            <a:r>
              <a:rPr lang="en-ZA" sz="1800" dirty="0" err="1" smtClean="0">
                <a:solidFill>
                  <a:srgbClr val="000000"/>
                </a:solidFill>
              </a:rPr>
              <a:t>Bheki</a:t>
            </a:r>
            <a:r>
              <a:rPr lang="en-ZA" sz="1800" dirty="0" smtClean="0">
                <a:solidFill>
                  <a:srgbClr val="000000"/>
                </a:solidFill>
              </a:rPr>
              <a:t> </a:t>
            </a:r>
            <a:r>
              <a:rPr lang="en-ZA" sz="1800" dirty="0" err="1" smtClean="0">
                <a:solidFill>
                  <a:srgbClr val="000000"/>
                </a:solidFill>
              </a:rPr>
              <a:t>Mlangeni</a:t>
            </a:r>
            <a:r>
              <a:rPr lang="en-ZA" sz="1800" dirty="0" smtClean="0">
                <a:solidFill>
                  <a:srgbClr val="000000"/>
                </a:solidFill>
              </a:rPr>
              <a:t> Hospital in partnership with Chris Hani </a:t>
            </a:r>
            <a:r>
              <a:rPr lang="en-ZA" sz="1800" dirty="0" err="1" smtClean="0">
                <a:solidFill>
                  <a:srgbClr val="000000"/>
                </a:solidFill>
              </a:rPr>
              <a:t>Baragwanath</a:t>
            </a:r>
            <a:r>
              <a:rPr lang="en-ZA" sz="1800" dirty="0" smtClean="0">
                <a:solidFill>
                  <a:srgbClr val="000000"/>
                </a:solidFill>
              </a:rPr>
              <a:t> Hospital. This project ensures the efficient use of a theatre to double the number of cataract operations to assist in reducing a backlog of about 4000 eye operations in the Chris Hani </a:t>
            </a:r>
            <a:r>
              <a:rPr lang="en-ZA" sz="1800" dirty="0" err="1" smtClean="0">
                <a:solidFill>
                  <a:srgbClr val="000000"/>
                </a:solidFill>
              </a:rPr>
              <a:t>Baragwanath</a:t>
            </a:r>
            <a:r>
              <a:rPr lang="en-ZA" sz="1800" dirty="0" smtClean="0">
                <a:solidFill>
                  <a:srgbClr val="000000"/>
                </a:solidFill>
              </a:rPr>
              <a:t> Hospital. </a:t>
            </a:r>
          </a:p>
          <a:p>
            <a:pPr marL="457200" lvl="1" indent="0" algn="just">
              <a:buNone/>
            </a:pPr>
            <a:endParaRPr lang="en-ZA" sz="1800" dirty="0">
              <a:solidFill>
                <a:srgbClr val="000000"/>
              </a:solidFill>
            </a:endParaRPr>
          </a:p>
        </p:txBody>
      </p:sp>
      <p:sp>
        <p:nvSpPr>
          <p:cNvPr id="4" name="Rectangle 3"/>
          <p:cNvSpPr/>
          <p:nvPr/>
        </p:nvSpPr>
        <p:spPr>
          <a:xfrm>
            <a:off x="9844367" y="2625209"/>
            <a:ext cx="237566" cy="369332"/>
          </a:xfrm>
          <a:prstGeom prst="rect">
            <a:avLst/>
          </a:prstGeom>
        </p:spPr>
        <p:txBody>
          <a:bodyPr wrap="none">
            <a:spAutoFit/>
          </a:bodyPr>
          <a:lstStyle/>
          <a:p>
            <a:r>
              <a:rPr lang="en-GB" dirty="0">
                <a:solidFill>
                  <a:prstClr val="black"/>
                </a:solidFill>
              </a:rPr>
              <a:t> </a:t>
            </a:r>
            <a:endParaRPr lang="en-ZA" dirty="0">
              <a:solidFill>
                <a:prstClr val="black"/>
              </a:solidFill>
            </a:endParaRPr>
          </a:p>
        </p:txBody>
      </p:sp>
    </p:spTree>
    <p:extLst>
      <p:ext uri="{BB962C8B-B14F-4D97-AF65-F5344CB8AC3E}">
        <p14:creationId xmlns:p14="http://schemas.microsoft.com/office/powerpoint/2010/main" xmlns="" val="2602331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1"/>
            <a:ext cx="8059271" cy="1073711"/>
          </a:xfrm>
        </p:spPr>
        <p:txBody>
          <a:bodyPr>
            <a:noAutofit/>
          </a:bodyPr>
          <a:lstStyle/>
          <a:p>
            <a:r>
              <a:rPr lang="en-US" sz="2800" b="1" dirty="0" smtClean="0">
                <a:solidFill>
                  <a:prstClr val="black"/>
                </a:solidFill>
              </a:rPr>
              <a:t>ACHIEVEMENTS</a:t>
            </a:r>
            <a:r>
              <a:rPr lang="en-US" sz="2800" b="1" dirty="0" smtClean="0"/>
              <a:t> AGAINST STRATEGIC OBJECTIVES</a:t>
            </a:r>
            <a:r>
              <a:rPr lang="en-US" sz="3200" b="1" dirty="0"/>
              <a:t>	</a:t>
            </a:r>
            <a:br>
              <a:rPr lang="en-US" sz="3200" b="1" dirty="0"/>
            </a:br>
            <a:r>
              <a:rPr lang="en-US" sz="2800" b="1" dirty="0" err="1"/>
              <a:t>Programme</a:t>
            </a:r>
            <a:r>
              <a:rPr lang="en-US" sz="2800" b="1" dirty="0"/>
              <a:t> 2</a:t>
            </a:r>
            <a:r>
              <a:rPr lang="en-US" sz="2800" dirty="0"/>
              <a:t>: Public Sector </a:t>
            </a:r>
            <a:r>
              <a:rPr lang="en-US" sz="2800" dirty="0" smtClean="0"/>
              <a:t>Innovation</a:t>
            </a:r>
            <a:r>
              <a:rPr lang="en-US" sz="3600" b="1" dirty="0" smtClean="0"/>
              <a:t>	</a:t>
            </a:r>
            <a:endParaRPr lang="en-US" sz="1600" b="1" dirty="0">
              <a:solidFill>
                <a:srgbClr val="FF0000"/>
              </a:solidFill>
            </a:endParaRPr>
          </a:p>
        </p:txBody>
      </p:sp>
      <p:sp>
        <p:nvSpPr>
          <p:cNvPr id="3" name="Slide Number Placeholder 2"/>
          <p:cNvSpPr>
            <a:spLocks noGrp="1"/>
          </p:cNvSpPr>
          <p:nvPr>
            <p:ph type="sldNum" sz="quarter" idx="12"/>
          </p:nvPr>
        </p:nvSpPr>
        <p:spPr/>
        <p:txBody>
          <a:bodyPr/>
          <a:lstStyle/>
          <a:p>
            <a:fld id="{D1D52C8D-1C69-4E92-BEA4-5FF4271562FF}" type="slidenum">
              <a:rPr lang="en-US" smtClean="0">
                <a:solidFill>
                  <a:prstClr val="black">
                    <a:tint val="75000"/>
                  </a:prstClr>
                </a:solidFill>
              </a:rPr>
              <a:pPr/>
              <a:t>11</a:t>
            </a:fld>
            <a:endParaRPr lang="en-US" dirty="0">
              <a:solidFill>
                <a:prstClr val="black">
                  <a:tint val="75000"/>
                </a:prstClr>
              </a:solidFill>
            </a:endParaRPr>
          </a:p>
        </p:txBody>
      </p:sp>
      <p:sp>
        <p:nvSpPr>
          <p:cNvPr id="5" name="Content Placeholder 4"/>
          <p:cNvSpPr>
            <a:spLocks noGrp="1"/>
          </p:cNvSpPr>
          <p:nvPr>
            <p:ph idx="1"/>
          </p:nvPr>
        </p:nvSpPr>
        <p:spPr>
          <a:xfrm>
            <a:off x="633131" y="1073711"/>
            <a:ext cx="8317006" cy="6335619"/>
          </a:xfrm>
        </p:spPr>
        <p:txBody>
          <a:bodyPr>
            <a:noAutofit/>
          </a:bodyPr>
          <a:lstStyle/>
          <a:p>
            <a:pPr marL="0" lvl="0" indent="0">
              <a:buNone/>
            </a:pPr>
            <a:endParaRPr lang="en-ZA" sz="1400" b="1" dirty="0" smtClean="0">
              <a:solidFill>
                <a:srgbClr val="000000"/>
              </a:solidFill>
              <a:latin typeface="Arial" panose="020B0604020202020204" pitchFamily="34" charset="0"/>
            </a:endParaRPr>
          </a:p>
          <a:p>
            <a:pPr lvl="0" algn="just"/>
            <a:r>
              <a:rPr lang="en-ZA" sz="1800" b="1" dirty="0" smtClean="0">
                <a:solidFill>
                  <a:srgbClr val="000000"/>
                </a:solidFill>
              </a:rPr>
              <a:t>Schools Alarm Systems </a:t>
            </a:r>
            <a:endParaRPr lang="en-ZA" sz="1800" dirty="0" smtClean="0">
              <a:solidFill>
                <a:srgbClr val="000000"/>
              </a:solidFill>
            </a:endParaRPr>
          </a:p>
          <a:p>
            <a:pPr lvl="1" algn="just"/>
            <a:r>
              <a:rPr lang="en-ZA" sz="1800" dirty="0" smtClean="0">
                <a:solidFill>
                  <a:srgbClr val="000000"/>
                </a:solidFill>
              </a:rPr>
              <a:t>The </a:t>
            </a:r>
            <a:r>
              <a:rPr lang="en-ZA" sz="1800" dirty="0" err="1" smtClean="0">
                <a:solidFill>
                  <a:srgbClr val="000000"/>
                </a:solidFill>
              </a:rPr>
              <a:t>CPSI</a:t>
            </a:r>
            <a:r>
              <a:rPr lang="en-ZA" sz="1800" dirty="0" smtClean="0">
                <a:solidFill>
                  <a:srgbClr val="000000"/>
                </a:solidFill>
              </a:rPr>
              <a:t> further facilitated the replication of a </a:t>
            </a:r>
            <a:r>
              <a:rPr lang="en-ZA" sz="1800" b="1" dirty="0" smtClean="0">
                <a:solidFill>
                  <a:srgbClr val="000000"/>
                </a:solidFill>
              </a:rPr>
              <a:t>crime prevention solution </a:t>
            </a:r>
            <a:r>
              <a:rPr lang="en-ZA" sz="1800" dirty="0" smtClean="0">
                <a:solidFill>
                  <a:srgbClr val="000000"/>
                </a:solidFill>
              </a:rPr>
              <a:t>in 23 no-fee schools in Gauteng, in partnership with the provincial departments of Community Safety and Education as well as SAPS. The solution </a:t>
            </a:r>
            <a:r>
              <a:rPr lang="en-ZA" sz="1800" b="1" dirty="0" smtClean="0">
                <a:solidFill>
                  <a:srgbClr val="000000"/>
                </a:solidFill>
              </a:rPr>
              <a:t>connects these schools to sector policing vehicles, police stations and Community Policing Forums (</a:t>
            </a:r>
            <a:r>
              <a:rPr lang="en-ZA" sz="1800" b="1" dirty="0" err="1" smtClean="0">
                <a:solidFill>
                  <a:srgbClr val="000000"/>
                </a:solidFill>
              </a:rPr>
              <a:t>CPFs</a:t>
            </a:r>
            <a:r>
              <a:rPr lang="en-ZA" sz="1800" b="1" dirty="0" smtClean="0">
                <a:solidFill>
                  <a:srgbClr val="000000"/>
                </a:solidFill>
              </a:rPr>
              <a:t>)</a:t>
            </a:r>
            <a:r>
              <a:rPr lang="en-ZA" sz="1800" dirty="0" smtClean="0">
                <a:solidFill>
                  <a:srgbClr val="000000"/>
                </a:solidFill>
              </a:rPr>
              <a:t> for quicker response time to incidents of crime. In addition, </a:t>
            </a:r>
            <a:r>
              <a:rPr lang="en-ZA" sz="1800" b="1" dirty="0" smtClean="0">
                <a:solidFill>
                  <a:srgbClr val="000000"/>
                </a:solidFill>
              </a:rPr>
              <a:t>three thousand five hundred (3 500) personal alarms</a:t>
            </a:r>
            <a:r>
              <a:rPr lang="en-ZA" sz="1800" dirty="0" smtClean="0">
                <a:solidFill>
                  <a:srgbClr val="000000"/>
                </a:solidFill>
              </a:rPr>
              <a:t> have also been distributed to learners in these schools to help protect them from personal attacks between home and the schools.</a:t>
            </a:r>
            <a:endParaRPr lang="en-ZA" sz="1800" dirty="0" smtClean="0">
              <a:solidFill>
                <a:prstClr val="black"/>
              </a:solidFill>
              <a:ea typeface="Calibri" panose="020F0502020204030204" pitchFamily="34" charset="0"/>
              <a:cs typeface="Times New Roman" panose="02020603050405020304" pitchFamily="18" charset="0"/>
            </a:endParaRPr>
          </a:p>
          <a:p>
            <a:pPr marL="0" lvl="0" indent="0">
              <a:buNone/>
            </a:pPr>
            <a:endParaRPr lang="en-US" sz="1400" dirty="0"/>
          </a:p>
        </p:txBody>
      </p:sp>
      <p:sp>
        <p:nvSpPr>
          <p:cNvPr id="4" name="Rectangle 3"/>
          <p:cNvSpPr/>
          <p:nvPr/>
        </p:nvSpPr>
        <p:spPr>
          <a:xfrm>
            <a:off x="9844367" y="2625209"/>
            <a:ext cx="237566" cy="369332"/>
          </a:xfrm>
          <a:prstGeom prst="rect">
            <a:avLst/>
          </a:prstGeom>
        </p:spPr>
        <p:txBody>
          <a:bodyPr wrap="none">
            <a:spAutoFit/>
          </a:bodyPr>
          <a:lstStyle/>
          <a:p>
            <a:r>
              <a:rPr lang="en-GB" dirty="0">
                <a:solidFill>
                  <a:prstClr val="black"/>
                </a:solidFill>
              </a:rPr>
              <a:t> </a:t>
            </a:r>
            <a:endParaRPr lang="en-ZA" dirty="0">
              <a:solidFill>
                <a:prstClr val="black"/>
              </a:solidFill>
            </a:endParaRPr>
          </a:p>
        </p:txBody>
      </p:sp>
    </p:spTree>
    <p:extLst>
      <p:ext uri="{BB962C8B-B14F-4D97-AF65-F5344CB8AC3E}">
        <p14:creationId xmlns:p14="http://schemas.microsoft.com/office/powerpoint/2010/main" xmlns="" val="2731614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0"/>
            <a:ext cx="8059271" cy="1060264"/>
          </a:xfrm>
        </p:spPr>
        <p:txBody>
          <a:bodyPr>
            <a:noAutofit/>
          </a:bodyPr>
          <a:lstStyle/>
          <a:p>
            <a:r>
              <a:rPr lang="en-US" sz="2800" b="1" dirty="0" smtClean="0">
                <a:solidFill>
                  <a:prstClr val="black"/>
                </a:solidFill>
              </a:rPr>
              <a:t>ACHIEVEMENTS</a:t>
            </a:r>
            <a:r>
              <a:rPr lang="en-US" sz="2800" b="1" dirty="0" smtClean="0"/>
              <a:t> AGAINST STRATEGIC OBJECTIVES</a:t>
            </a:r>
            <a:r>
              <a:rPr lang="en-US" sz="3200" b="1" dirty="0"/>
              <a:t>	</a:t>
            </a:r>
            <a:br>
              <a:rPr lang="en-US" sz="3200" b="1" dirty="0"/>
            </a:br>
            <a:r>
              <a:rPr lang="en-US" sz="2800" b="1" dirty="0" err="1"/>
              <a:t>Programme</a:t>
            </a:r>
            <a:r>
              <a:rPr lang="en-US" sz="2800" b="1" dirty="0"/>
              <a:t> 2</a:t>
            </a:r>
            <a:r>
              <a:rPr lang="en-US" sz="2800" dirty="0"/>
              <a:t>: Public Sector </a:t>
            </a:r>
            <a:r>
              <a:rPr lang="en-US" sz="2800" dirty="0" smtClean="0"/>
              <a:t>Innovation</a:t>
            </a:r>
            <a:r>
              <a:rPr lang="en-US" sz="3600" b="1" dirty="0" smtClean="0"/>
              <a:t>	</a:t>
            </a:r>
            <a:endParaRPr lang="en-US" sz="1600" b="1" dirty="0">
              <a:solidFill>
                <a:srgbClr val="FF0000"/>
              </a:solidFill>
            </a:endParaRPr>
          </a:p>
        </p:txBody>
      </p:sp>
      <p:sp>
        <p:nvSpPr>
          <p:cNvPr id="3" name="Slide Number Placeholder 2"/>
          <p:cNvSpPr>
            <a:spLocks noGrp="1"/>
          </p:cNvSpPr>
          <p:nvPr>
            <p:ph type="sldNum" sz="quarter" idx="12"/>
          </p:nvPr>
        </p:nvSpPr>
        <p:spPr/>
        <p:txBody>
          <a:bodyPr/>
          <a:lstStyle/>
          <a:p>
            <a:fld id="{D1D52C8D-1C69-4E92-BEA4-5FF4271562FF}" type="slidenum">
              <a:rPr lang="en-US" smtClean="0">
                <a:solidFill>
                  <a:prstClr val="black">
                    <a:tint val="75000"/>
                  </a:prstClr>
                </a:solidFill>
              </a:rPr>
              <a:pPr/>
              <a:t>12</a:t>
            </a:fld>
            <a:endParaRPr lang="en-US" dirty="0">
              <a:solidFill>
                <a:prstClr val="black">
                  <a:tint val="75000"/>
                </a:prstClr>
              </a:solidFill>
            </a:endParaRPr>
          </a:p>
        </p:txBody>
      </p:sp>
      <p:sp>
        <p:nvSpPr>
          <p:cNvPr id="5" name="Content Placeholder 4"/>
          <p:cNvSpPr>
            <a:spLocks noGrp="1"/>
          </p:cNvSpPr>
          <p:nvPr>
            <p:ph idx="1"/>
          </p:nvPr>
        </p:nvSpPr>
        <p:spPr>
          <a:xfrm>
            <a:off x="504264" y="1060265"/>
            <a:ext cx="8639736" cy="5797736"/>
          </a:xfrm>
        </p:spPr>
        <p:txBody>
          <a:bodyPr>
            <a:noAutofit/>
          </a:bodyPr>
          <a:lstStyle/>
          <a:p>
            <a:pPr marL="0" lvl="0" indent="0" algn="just">
              <a:buNone/>
            </a:pPr>
            <a:r>
              <a:rPr lang="en-ZA" sz="2000" b="1" u="sng" dirty="0" smtClean="0">
                <a:solidFill>
                  <a:srgbClr val="000000"/>
                </a:solidFill>
              </a:rPr>
              <a:t>Innovation </a:t>
            </a:r>
            <a:r>
              <a:rPr lang="en-ZA" sz="2000" b="1" u="sng" dirty="0">
                <a:solidFill>
                  <a:srgbClr val="000000"/>
                </a:solidFill>
              </a:rPr>
              <a:t>knowledge programmes, products and platforms </a:t>
            </a:r>
            <a:endParaRPr lang="en-ZA" sz="2000" b="1" u="sng" dirty="0" smtClean="0">
              <a:solidFill>
                <a:srgbClr val="000000"/>
              </a:solidFill>
            </a:endParaRPr>
          </a:p>
          <a:p>
            <a:pPr marL="0" lvl="0" indent="0" algn="just">
              <a:buNone/>
            </a:pPr>
            <a:endParaRPr lang="en-ZA" sz="2000" u="sng" dirty="0">
              <a:solidFill>
                <a:srgbClr val="000000"/>
              </a:solidFill>
            </a:endParaRPr>
          </a:p>
          <a:p>
            <a:pPr marL="0" lvl="0" indent="0" algn="just">
              <a:buNone/>
            </a:pPr>
            <a:r>
              <a:rPr lang="en-ZA" sz="2000" b="1" dirty="0" smtClean="0">
                <a:solidFill>
                  <a:srgbClr val="000000"/>
                </a:solidFill>
              </a:rPr>
              <a:t>Sector-specific Workshops</a:t>
            </a:r>
            <a:endParaRPr lang="en-ZA" sz="2000" dirty="0" smtClean="0">
              <a:solidFill>
                <a:srgbClr val="000000"/>
              </a:solidFill>
            </a:endParaRPr>
          </a:p>
          <a:p>
            <a:pPr lvl="0" algn="just"/>
            <a:r>
              <a:rPr lang="en-ZA" sz="2000" dirty="0" smtClean="0">
                <a:solidFill>
                  <a:srgbClr val="000000"/>
                </a:solidFill>
              </a:rPr>
              <a:t>The </a:t>
            </a:r>
            <a:r>
              <a:rPr lang="en-ZA" sz="2000" dirty="0" err="1">
                <a:solidFill>
                  <a:srgbClr val="000000"/>
                </a:solidFill>
              </a:rPr>
              <a:t>CPSI</a:t>
            </a:r>
            <a:r>
              <a:rPr lang="en-ZA" sz="2000" dirty="0">
                <a:solidFill>
                  <a:srgbClr val="000000"/>
                </a:solidFill>
              </a:rPr>
              <a:t> conducted </a:t>
            </a:r>
            <a:r>
              <a:rPr lang="en-ZA" sz="2000" b="1" dirty="0">
                <a:solidFill>
                  <a:srgbClr val="000000"/>
                </a:solidFill>
              </a:rPr>
              <a:t>four sector-specific workshops </a:t>
            </a:r>
            <a:r>
              <a:rPr lang="en-ZA" sz="2000" dirty="0">
                <a:solidFill>
                  <a:srgbClr val="000000"/>
                </a:solidFill>
              </a:rPr>
              <a:t>for </a:t>
            </a:r>
            <a:r>
              <a:rPr lang="en-ZA" sz="2000" b="1" dirty="0">
                <a:solidFill>
                  <a:srgbClr val="000000"/>
                </a:solidFill>
              </a:rPr>
              <a:t>130 Hospital </a:t>
            </a:r>
            <a:r>
              <a:rPr lang="en-ZA" sz="2000" b="1" dirty="0" err="1">
                <a:solidFill>
                  <a:srgbClr val="000000"/>
                </a:solidFill>
              </a:rPr>
              <a:t>CEOs</a:t>
            </a:r>
            <a:r>
              <a:rPr lang="en-ZA" sz="2000" b="1" dirty="0">
                <a:solidFill>
                  <a:srgbClr val="000000"/>
                </a:solidFill>
              </a:rPr>
              <a:t>, Clinical Managers and other Health Officials in Limpopo, Mpumalanga and </a:t>
            </a:r>
            <a:r>
              <a:rPr lang="en-ZA" sz="2000" b="1" dirty="0" err="1">
                <a:solidFill>
                  <a:srgbClr val="000000"/>
                </a:solidFill>
              </a:rPr>
              <a:t>KZN</a:t>
            </a:r>
            <a:r>
              <a:rPr lang="en-ZA" sz="2000" b="1" dirty="0">
                <a:solidFill>
                  <a:srgbClr val="000000"/>
                </a:solidFill>
              </a:rPr>
              <a:t> </a:t>
            </a:r>
            <a:r>
              <a:rPr lang="en-ZA" sz="2000" dirty="0">
                <a:solidFill>
                  <a:srgbClr val="000000"/>
                </a:solidFill>
              </a:rPr>
              <a:t>where numerous health innovations, unearthed through the Annual Public Sector Innovation Awards Programme, were shared. The purpose of the workshops was to encourage the replication and mainstreaming of implemented public sector innovations within the Health Sector. </a:t>
            </a:r>
            <a:endParaRPr lang="en-ZA" sz="2000" dirty="0" smtClean="0">
              <a:solidFill>
                <a:srgbClr val="000000"/>
              </a:solidFill>
            </a:endParaRPr>
          </a:p>
          <a:p>
            <a:pPr marL="0" lvl="0" indent="0" algn="just">
              <a:buNone/>
            </a:pPr>
            <a:endParaRPr lang="en-ZA" sz="2000" dirty="0">
              <a:solidFill>
                <a:srgbClr val="000000"/>
              </a:solidFill>
            </a:endParaRPr>
          </a:p>
          <a:p>
            <a:pPr lvl="0" algn="just"/>
            <a:r>
              <a:rPr lang="en-ZA" sz="2000" dirty="0">
                <a:solidFill>
                  <a:srgbClr val="000000"/>
                </a:solidFill>
              </a:rPr>
              <a:t>Furthermore, </a:t>
            </a:r>
            <a:r>
              <a:rPr lang="en-ZA" sz="2000" dirty="0" smtClean="0">
                <a:solidFill>
                  <a:srgbClr val="000000"/>
                </a:solidFill>
              </a:rPr>
              <a:t>an </a:t>
            </a:r>
            <a:r>
              <a:rPr lang="en-ZA" sz="2000" dirty="0">
                <a:solidFill>
                  <a:srgbClr val="000000"/>
                </a:solidFill>
              </a:rPr>
              <a:t>innovation workshop was conducted for the </a:t>
            </a:r>
            <a:r>
              <a:rPr lang="en-ZA" sz="2000" b="1" dirty="0">
                <a:solidFill>
                  <a:srgbClr val="000000"/>
                </a:solidFill>
              </a:rPr>
              <a:t>Department of Home Affairs</a:t>
            </a:r>
            <a:r>
              <a:rPr lang="en-ZA" sz="2000" dirty="0">
                <a:solidFill>
                  <a:srgbClr val="000000"/>
                </a:solidFill>
              </a:rPr>
              <a:t> to </a:t>
            </a:r>
            <a:r>
              <a:rPr lang="en-ZA" sz="2000" dirty="0" smtClean="0">
                <a:solidFill>
                  <a:srgbClr val="000000"/>
                </a:solidFill>
              </a:rPr>
              <a:t>continue to embed the culture and practice of innovation in the Department.</a:t>
            </a:r>
            <a:endParaRPr lang="en-ZA" sz="2000" dirty="0">
              <a:solidFill>
                <a:srgbClr val="000000"/>
              </a:solidFill>
            </a:endParaRPr>
          </a:p>
        </p:txBody>
      </p:sp>
      <p:sp>
        <p:nvSpPr>
          <p:cNvPr id="4" name="Rectangle 3"/>
          <p:cNvSpPr/>
          <p:nvPr/>
        </p:nvSpPr>
        <p:spPr>
          <a:xfrm>
            <a:off x="9844367" y="2625209"/>
            <a:ext cx="237566" cy="369332"/>
          </a:xfrm>
          <a:prstGeom prst="rect">
            <a:avLst/>
          </a:prstGeom>
        </p:spPr>
        <p:txBody>
          <a:bodyPr wrap="none">
            <a:spAutoFit/>
          </a:bodyPr>
          <a:lstStyle/>
          <a:p>
            <a:r>
              <a:rPr lang="en-GB" dirty="0">
                <a:solidFill>
                  <a:prstClr val="black"/>
                </a:solidFill>
              </a:rPr>
              <a:t> </a:t>
            </a:r>
            <a:endParaRPr lang="en-ZA" dirty="0">
              <a:solidFill>
                <a:prstClr val="black"/>
              </a:solidFill>
            </a:endParaRPr>
          </a:p>
        </p:txBody>
      </p:sp>
    </p:spTree>
    <p:extLst>
      <p:ext uri="{BB962C8B-B14F-4D97-AF65-F5344CB8AC3E}">
        <p14:creationId xmlns:p14="http://schemas.microsoft.com/office/powerpoint/2010/main" xmlns="" val="4242131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1"/>
            <a:ext cx="8059271" cy="1183341"/>
          </a:xfrm>
        </p:spPr>
        <p:txBody>
          <a:bodyPr>
            <a:noAutofit/>
          </a:bodyPr>
          <a:lstStyle/>
          <a:p>
            <a:r>
              <a:rPr lang="en-US" sz="2800" b="1" dirty="0" smtClean="0">
                <a:solidFill>
                  <a:prstClr val="black"/>
                </a:solidFill>
              </a:rPr>
              <a:t>ACHIEVEMENTS</a:t>
            </a:r>
            <a:r>
              <a:rPr lang="en-US" sz="2800" b="1" dirty="0" smtClean="0"/>
              <a:t> AGAINST STRATEGIC OBJECTIVES</a:t>
            </a:r>
            <a:r>
              <a:rPr lang="en-US" sz="3200" b="1" dirty="0"/>
              <a:t>	</a:t>
            </a:r>
            <a:br>
              <a:rPr lang="en-US" sz="3200" b="1" dirty="0"/>
            </a:br>
            <a:r>
              <a:rPr lang="en-US" sz="2800" b="1" dirty="0" err="1"/>
              <a:t>Programme</a:t>
            </a:r>
            <a:r>
              <a:rPr lang="en-US" sz="2800" b="1" dirty="0"/>
              <a:t> 2</a:t>
            </a:r>
            <a:r>
              <a:rPr lang="en-US" sz="2800" dirty="0"/>
              <a:t>: Public Sector </a:t>
            </a:r>
            <a:r>
              <a:rPr lang="en-US" sz="2800" dirty="0" smtClean="0"/>
              <a:t>Innovation</a:t>
            </a:r>
            <a:r>
              <a:rPr lang="en-US" sz="3600" b="1" dirty="0" smtClean="0"/>
              <a:t>	</a:t>
            </a:r>
            <a:endParaRPr lang="en-US" sz="1600" b="1" dirty="0">
              <a:solidFill>
                <a:srgbClr val="FF0000"/>
              </a:solidFill>
            </a:endParaRPr>
          </a:p>
        </p:txBody>
      </p:sp>
      <p:sp>
        <p:nvSpPr>
          <p:cNvPr id="3" name="Slide Number Placeholder 2"/>
          <p:cNvSpPr>
            <a:spLocks noGrp="1"/>
          </p:cNvSpPr>
          <p:nvPr>
            <p:ph type="sldNum" sz="quarter" idx="12"/>
          </p:nvPr>
        </p:nvSpPr>
        <p:spPr/>
        <p:txBody>
          <a:bodyPr/>
          <a:lstStyle/>
          <a:p>
            <a:fld id="{D1D52C8D-1C69-4E92-BEA4-5FF4271562FF}" type="slidenum">
              <a:rPr lang="en-US" smtClean="0">
                <a:solidFill>
                  <a:prstClr val="black">
                    <a:tint val="75000"/>
                  </a:prstClr>
                </a:solidFill>
              </a:rPr>
              <a:pPr/>
              <a:t>13</a:t>
            </a:fld>
            <a:endParaRPr lang="en-US" dirty="0">
              <a:solidFill>
                <a:prstClr val="black">
                  <a:tint val="75000"/>
                </a:prstClr>
              </a:solidFill>
            </a:endParaRPr>
          </a:p>
        </p:txBody>
      </p:sp>
      <p:sp>
        <p:nvSpPr>
          <p:cNvPr id="5" name="Content Placeholder 4"/>
          <p:cNvSpPr>
            <a:spLocks noGrp="1"/>
          </p:cNvSpPr>
          <p:nvPr>
            <p:ph idx="1"/>
          </p:nvPr>
        </p:nvSpPr>
        <p:spPr>
          <a:xfrm>
            <a:off x="633131" y="1183341"/>
            <a:ext cx="8317006" cy="5822577"/>
          </a:xfrm>
        </p:spPr>
        <p:txBody>
          <a:bodyPr>
            <a:noAutofit/>
          </a:bodyPr>
          <a:lstStyle/>
          <a:p>
            <a:pPr lvl="0" algn="just"/>
            <a:r>
              <a:rPr lang="en-ZA" sz="1800" dirty="0" smtClean="0">
                <a:solidFill>
                  <a:srgbClr val="000000"/>
                </a:solidFill>
              </a:rPr>
              <a:t>The </a:t>
            </a:r>
            <a:r>
              <a:rPr lang="en-ZA" sz="1800" dirty="0" err="1">
                <a:solidFill>
                  <a:srgbClr val="000000"/>
                </a:solidFill>
              </a:rPr>
              <a:t>CPSI’s</a:t>
            </a:r>
            <a:r>
              <a:rPr lang="en-ZA" sz="1800" dirty="0">
                <a:solidFill>
                  <a:srgbClr val="000000"/>
                </a:solidFill>
              </a:rPr>
              <a:t> </a:t>
            </a:r>
            <a:r>
              <a:rPr lang="en-ZA" sz="1800" b="1" dirty="0">
                <a:solidFill>
                  <a:srgbClr val="000000"/>
                </a:solidFill>
              </a:rPr>
              <a:t>Annual Innovation Conference </a:t>
            </a:r>
            <a:r>
              <a:rPr lang="en-ZA" sz="1800" dirty="0" smtClean="0">
                <a:solidFill>
                  <a:srgbClr val="000000"/>
                </a:solidFill>
              </a:rPr>
              <a:t>which </a:t>
            </a:r>
            <a:r>
              <a:rPr lang="en-ZA" sz="1800" dirty="0">
                <a:solidFill>
                  <a:srgbClr val="000000"/>
                </a:solidFill>
              </a:rPr>
              <a:t>draws delegates from all three spheres of government as well as the private, </a:t>
            </a:r>
            <a:r>
              <a:rPr lang="en-ZA" sz="1800" dirty="0" smtClean="0">
                <a:solidFill>
                  <a:srgbClr val="000000"/>
                </a:solidFill>
              </a:rPr>
              <a:t>academic and non-governmental sectors, drew delegates from </a:t>
            </a:r>
            <a:r>
              <a:rPr lang="en-ZA" sz="1800" dirty="0" err="1" smtClean="0">
                <a:solidFill>
                  <a:srgbClr val="000000"/>
                </a:solidFill>
              </a:rPr>
              <a:t>SADC</a:t>
            </a:r>
            <a:r>
              <a:rPr lang="en-ZA" sz="1800" dirty="0" smtClean="0">
                <a:solidFill>
                  <a:srgbClr val="000000"/>
                </a:solidFill>
              </a:rPr>
              <a:t> </a:t>
            </a:r>
            <a:r>
              <a:rPr lang="en-ZA" sz="1800" dirty="0">
                <a:solidFill>
                  <a:srgbClr val="000000"/>
                </a:solidFill>
              </a:rPr>
              <a:t>countries and </a:t>
            </a:r>
            <a:r>
              <a:rPr lang="en-ZA" sz="1800" dirty="0" smtClean="0">
                <a:solidFill>
                  <a:srgbClr val="000000"/>
                </a:solidFill>
              </a:rPr>
              <a:t>the </a:t>
            </a:r>
            <a:r>
              <a:rPr lang="en-ZA" sz="1800" dirty="0">
                <a:solidFill>
                  <a:srgbClr val="000000"/>
                </a:solidFill>
              </a:rPr>
              <a:t>People’s Republic of </a:t>
            </a:r>
            <a:r>
              <a:rPr lang="en-ZA" sz="1800" dirty="0" smtClean="0">
                <a:solidFill>
                  <a:srgbClr val="000000"/>
                </a:solidFill>
              </a:rPr>
              <a:t>China in 2016. </a:t>
            </a:r>
            <a:r>
              <a:rPr lang="en-ZA" sz="1800" dirty="0">
                <a:solidFill>
                  <a:srgbClr val="000000"/>
                </a:solidFill>
              </a:rPr>
              <a:t>During the Ministerial Roundtable within the conference, the Minister for Public Service and Administration and Minister for Telecommunications and Postal Services engaged the delegates on the need for and the critical role of innovation in improving service delivery</a:t>
            </a:r>
            <a:r>
              <a:rPr lang="en-ZA" sz="1800" dirty="0" smtClean="0">
                <a:solidFill>
                  <a:srgbClr val="000000"/>
                </a:solidFill>
              </a:rPr>
              <a:t>.</a:t>
            </a:r>
          </a:p>
          <a:p>
            <a:pPr lvl="0" algn="just"/>
            <a:endParaRPr lang="en-ZA" sz="1200" dirty="0">
              <a:solidFill>
                <a:prstClr val="black"/>
              </a:solidFill>
              <a:ea typeface="Calibri" panose="020F0502020204030204" pitchFamily="34" charset="0"/>
              <a:cs typeface="Times New Roman" panose="02020603050405020304" pitchFamily="18" charset="0"/>
            </a:endParaRPr>
          </a:p>
          <a:p>
            <a:pPr lvl="0" algn="just"/>
            <a:r>
              <a:rPr lang="en-ZA" sz="1800" dirty="0">
                <a:solidFill>
                  <a:srgbClr val="000000"/>
                </a:solidFill>
              </a:rPr>
              <a:t>The </a:t>
            </a:r>
            <a:r>
              <a:rPr lang="en-ZA" sz="1800" b="1" dirty="0">
                <a:solidFill>
                  <a:srgbClr val="000000"/>
                </a:solidFill>
              </a:rPr>
              <a:t>2016 Public Sector Innovation Awards </a:t>
            </a:r>
            <a:r>
              <a:rPr lang="en-ZA" sz="1800" b="1" dirty="0" smtClean="0">
                <a:solidFill>
                  <a:srgbClr val="000000"/>
                </a:solidFill>
              </a:rPr>
              <a:t>Programme: </a:t>
            </a:r>
            <a:r>
              <a:rPr lang="en-ZA" sz="1800" dirty="0">
                <a:solidFill>
                  <a:srgbClr val="000000"/>
                </a:solidFill>
              </a:rPr>
              <a:t>S</a:t>
            </a:r>
            <a:r>
              <a:rPr lang="en-ZA" sz="1800" dirty="0" smtClean="0">
                <a:solidFill>
                  <a:srgbClr val="000000"/>
                </a:solidFill>
              </a:rPr>
              <a:t>ixteen innovative projects </a:t>
            </a:r>
            <a:r>
              <a:rPr lang="en-ZA" sz="1800" dirty="0">
                <a:solidFill>
                  <a:srgbClr val="000000"/>
                </a:solidFill>
              </a:rPr>
              <a:t>were recognized and </a:t>
            </a:r>
            <a:r>
              <a:rPr lang="en-ZA" sz="1800" dirty="0" smtClean="0">
                <a:solidFill>
                  <a:srgbClr val="000000"/>
                </a:solidFill>
              </a:rPr>
              <a:t>awarded for addressing service delivery challenges, </a:t>
            </a:r>
            <a:r>
              <a:rPr lang="en-ZA" sz="1800" dirty="0">
                <a:solidFill>
                  <a:srgbClr val="000000"/>
                </a:solidFill>
              </a:rPr>
              <a:t>including the Limpopo Provincial Treasury’s </a:t>
            </a:r>
            <a:r>
              <a:rPr lang="en-ZA" sz="1800" b="1" dirty="0">
                <a:solidFill>
                  <a:srgbClr val="000000"/>
                </a:solidFill>
              </a:rPr>
              <a:t>Revenue Enhancement Strategy Project </a:t>
            </a:r>
            <a:r>
              <a:rPr lang="en-ZA" sz="1800" dirty="0">
                <a:solidFill>
                  <a:srgbClr val="000000"/>
                </a:solidFill>
              </a:rPr>
              <a:t>which was awarded the coveted </a:t>
            </a:r>
            <a:r>
              <a:rPr lang="en-ZA" sz="1800" b="1" dirty="0">
                <a:solidFill>
                  <a:srgbClr val="000000"/>
                </a:solidFill>
              </a:rPr>
              <a:t>2016 Innovator of the Year </a:t>
            </a:r>
            <a:r>
              <a:rPr lang="en-ZA" sz="1800" dirty="0">
                <a:solidFill>
                  <a:srgbClr val="000000"/>
                </a:solidFill>
              </a:rPr>
              <a:t>title. This project is an example of how departments can enhance revenue generation in the current dwindling equitable share. </a:t>
            </a:r>
            <a:endParaRPr lang="en-ZA" sz="1800" dirty="0" smtClean="0">
              <a:solidFill>
                <a:srgbClr val="000000"/>
              </a:solidFill>
            </a:endParaRPr>
          </a:p>
          <a:p>
            <a:pPr marL="0" lvl="0" indent="0" algn="just">
              <a:buNone/>
            </a:pPr>
            <a:endParaRPr lang="en-ZA" sz="1400" dirty="0">
              <a:solidFill>
                <a:srgbClr val="000000"/>
              </a:solidFill>
            </a:endParaRPr>
          </a:p>
          <a:p>
            <a:pPr lvl="0" algn="just"/>
            <a:r>
              <a:rPr lang="en-ZA" sz="1800" dirty="0" smtClean="0">
                <a:solidFill>
                  <a:srgbClr val="000000"/>
                </a:solidFill>
              </a:rPr>
              <a:t>The </a:t>
            </a:r>
            <a:r>
              <a:rPr lang="en-ZA" sz="1800" dirty="0" err="1">
                <a:solidFill>
                  <a:srgbClr val="000000"/>
                </a:solidFill>
              </a:rPr>
              <a:t>CPSI</a:t>
            </a:r>
            <a:r>
              <a:rPr lang="en-ZA" sz="1800" dirty="0">
                <a:solidFill>
                  <a:srgbClr val="000000"/>
                </a:solidFill>
              </a:rPr>
              <a:t> published two editions of </a:t>
            </a:r>
            <a:r>
              <a:rPr lang="en-ZA" sz="1800" b="1" i="1" dirty="0">
                <a:solidFill>
                  <a:srgbClr val="000000"/>
                </a:solidFill>
              </a:rPr>
              <a:t>Ideas that Work: The South African Public Sector Innovation Journal </a:t>
            </a:r>
            <a:r>
              <a:rPr lang="en-ZA" sz="1800" dirty="0">
                <a:solidFill>
                  <a:srgbClr val="000000"/>
                </a:solidFill>
              </a:rPr>
              <a:t>for public sector wide learning and replication. This Journal serves as a repository of public sector innovations and is used by many to kick-start innovations in their respective sectors as well as academic institutions in their public administration and other teaching programmes. </a:t>
            </a:r>
          </a:p>
          <a:p>
            <a:pPr lvl="0" algn="just"/>
            <a:endParaRPr lang="en-US" sz="1400" dirty="0"/>
          </a:p>
        </p:txBody>
      </p:sp>
      <p:sp>
        <p:nvSpPr>
          <p:cNvPr id="4" name="Rectangle 3"/>
          <p:cNvSpPr/>
          <p:nvPr/>
        </p:nvSpPr>
        <p:spPr>
          <a:xfrm>
            <a:off x="9844367" y="2625209"/>
            <a:ext cx="237566" cy="369332"/>
          </a:xfrm>
          <a:prstGeom prst="rect">
            <a:avLst/>
          </a:prstGeom>
        </p:spPr>
        <p:txBody>
          <a:bodyPr wrap="none">
            <a:spAutoFit/>
          </a:bodyPr>
          <a:lstStyle/>
          <a:p>
            <a:r>
              <a:rPr lang="en-GB" dirty="0">
                <a:solidFill>
                  <a:prstClr val="black"/>
                </a:solidFill>
              </a:rPr>
              <a:t> </a:t>
            </a:r>
            <a:endParaRPr lang="en-ZA" dirty="0">
              <a:solidFill>
                <a:prstClr val="black"/>
              </a:solidFill>
            </a:endParaRPr>
          </a:p>
        </p:txBody>
      </p:sp>
    </p:spTree>
    <p:extLst>
      <p:ext uri="{BB962C8B-B14F-4D97-AF65-F5344CB8AC3E}">
        <p14:creationId xmlns:p14="http://schemas.microsoft.com/office/powerpoint/2010/main" xmlns="" val="1072006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0"/>
            <a:ext cx="8059271" cy="1156447"/>
          </a:xfrm>
        </p:spPr>
        <p:txBody>
          <a:bodyPr>
            <a:noAutofit/>
          </a:bodyPr>
          <a:lstStyle/>
          <a:p>
            <a:r>
              <a:rPr lang="en-US" sz="2400" b="1" dirty="0" smtClean="0">
                <a:solidFill>
                  <a:prstClr val="black"/>
                </a:solidFill>
              </a:rPr>
              <a:t>ACHIEVEMENTS</a:t>
            </a:r>
            <a:r>
              <a:rPr lang="en-US" sz="2400" b="1" dirty="0" smtClean="0"/>
              <a:t> AGAINST STRATEGIC OBJECTIVES</a:t>
            </a:r>
            <a:br>
              <a:rPr lang="en-US" sz="2400" b="1" dirty="0" smtClean="0"/>
            </a:br>
            <a:r>
              <a:rPr lang="en-US" sz="2400" b="1" dirty="0" err="1" smtClean="0"/>
              <a:t>Programme</a:t>
            </a:r>
            <a:r>
              <a:rPr lang="en-US" sz="2400" b="1" dirty="0" smtClean="0"/>
              <a:t> 2</a:t>
            </a:r>
            <a:r>
              <a:rPr lang="en-US" sz="2400" dirty="0"/>
              <a:t>: Public Sector </a:t>
            </a:r>
            <a:r>
              <a:rPr lang="en-US" sz="2400" dirty="0" smtClean="0"/>
              <a:t>Innovation</a:t>
            </a:r>
            <a:r>
              <a:rPr lang="en-US" sz="3600" b="1" dirty="0" smtClean="0"/>
              <a:t>	</a:t>
            </a:r>
            <a:endParaRPr lang="en-US" sz="1600" b="1" dirty="0">
              <a:solidFill>
                <a:srgbClr val="FF0000"/>
              </a:solidFill>
            </a:endParaRPr>
          </a:p>
        </p:txBody>
      </p:sp>
      <p:sp>
        <p:nvSpPr>
          <p:cNvPr id="3" name="Slide Number Placeholder 2"/>
          <p:cNvSpPr>
            <a:spLocks noGrp="1"/>
          </p:cNvSpPr>
          <p:nvPr>
            <p:ph type="sldNum" sz="quarter" idx="12"/>
          </p:nvPr>
        </p:nvSpPr>
        <p:spPr/>
        <p:txBody>
          <a:bodyPr/>
          <a:lstStyle/>
          <a:p>
            <a:fld id="{D1D52C8D-1C69-4E92-BEA4-5FF4271562FF}" type="slidenum">
              <a:rPr lang="en-US" smtClean="0">
                <a:solidFill>
                  <a:prstClr val="black">
                    <a:tint val="75000"/>
                  </a:prstClr>
                </a:solidFill>
              </a:rPr>
              <a:pPr/>
              <a:t>14</a:t>
            </a:fld>
            <a:endParaRPr lang="en-US" dirty="0">
              <a:solidFill>
                <a:prstClr val="black">
                  <a:tint val="75000"/>
                </a:prstClr>
              </a:solidFill>
            </a:endParaRPr>
          </a:p>
        </p:txBody>
      </p:sp>
      <p:sp>
        <p:nvSpPr>
          <p:cNvPr id="5" name="Content Placeholder 4"/>
          <p:cNvSpPr>
            <a:spLocks noGrp="1"/>
          </p:cNvSpPr>
          <p:nvPr>
            <p:ph idx="1"/>
          </p:nvPr>
        </p:nvSpPr>
        <p:spPr>
          <a:xfrm>
            <a:off x="137310" y="1169894"/>
            <a:ext cx="9006689" cy="5688106"/>
          </a:xfrm>
        </p:spPr>
        <p:txBody>
          <a:bodyPr>
            <a:noAutofit/>
          </a:bodyPr>
          <a:lstStyle/>
          <a:p>
            <a:pPr lvl="0" algn="just"/>
            <a:endParaRPr lang="en-ZA" sz="2000" dirty="0">
              <a:solidFill>
                <a:srgbClr val="000000"/>
              </a:solidFill>
            </a:endParaRPr>
          </a:p>
          <a:p>
            <a:pPr marL="0" lvl="0" indent="0" algn="just">
              <a:buNone/>
            </a:pPr>
            <a:r>
              <a:rPr lang="en-ZA" sz="2000" b="1" u="sng" dirty="0">
                <a:solidFill>
                  <a:srgbClr val="000000"/>
                </a:solidFill>
              </a:rPr>
              <a:t>Participating in regional and international innovation programmes for learning, sharing and profiling of South African innovations to strengthen good governance initiatives </a:t>
            </a:r>
            <a:endParaRPr lang="en-ZA" sz="2000" b="1" u="sng" dirty="0" smtClean="0">
              <a:solidFill>
                <a:srgbClr val="000000"/>
              </a:solidFill>
            </a:endParaRPr>
          </a:p>
          <a:p>
            <a:pPr lvl="0" algn="just"/>
            <a:endParaRPr lang="en-ZA" sz="2000" dirty="0">
              <a:solidFill>
                <a:srgbClr val="000000"/>
              </a:solidFill>
            </a:endParaRPr>
          </a:p>
          <a:p>
            <a:pPr lvl="0" algn="just"/>
            <a:r>
              <a:rPr lang="en-ZA" sz="2000" dirty="0">
                <a:solidFill>
                  <a:srgbClr val="000000"/>
                </a:solidFill>
              </a:rPr>
              <a:t>In June 2016 the </a:t>
            </a:r>
            <a:r>
              <a:rPr lang="en-ZA" sz="2000" dirty="0" err="1">
                <a:solidFill>
                  <a:srgbClr val="000000"/>
                </a:solidFill>
              </a:rPr>
              <a:t>CPSI</a:t>
            </a:r>
            <a:r>
              <a:rPr lang="en-ZA" sz="2000" dirty="0">
                <a:solidFill>
                  <a:srgbClr val="000000"/>
                </a:solidFill>
              </a:rPr>
              <a:t> hosted the </a:t>
            </a:r>
            <a:r>
              <a:rPr lang="en-ZA" sz="2000" b="1" dirty="0" err="1">
                <a:solidFill>
                  <a:srgbClr val="000000"/>
                </a:solidFill>
              </a:rPr>
              <a:t>UNPAN</a:t>
            </a:r>
            <a:r>
              <a:rPr lang="en-ZA" sz="2000" b="1" dirty="0">
                <a:solidFill>
                  <a:srgbClr val="000000"/>
                </a:solidFill>
              </a:rPr>
              <a:t> Annual Capacity Building Workshop </a:t>
            </a:r>
            <a:r>
              <a:rPr lang="en-ZA" sz="2000" dirty="0">
                <a:solidFill>
                  <a:srgbClr val="000000"/>
                </a:solidFill>
              </a:rPr>
              <a:t>in partnership with the </a:t>
            </a:r>
            <a:r>
              <a:rPr lang="en-ZA" sz="2000" b="1" dirty="0" err="1">
                <a:solidFill>
                  <a:srgbClr val="000000"/>
                </a:solidFill>
              </a:rPr>
              <a:t>UNDP</a:t>
            </a:r>
            <a:r>
              <a:rPr lang="en-ZA" sz="2000" dirty="0">
                <a:solidFill>
                  <a:srgbClr val="000000"/>
                </a:solidFill>
              </a:rPr>
              <a:t> to enhance the participation of </a:t>
            </a:r>
            <a:r>
              <a:rPr lang="en-ZA" sz="2000" dirty="0" err="1">
                <a:solidFill>
                  <a:srgbClr val="000000"/>
                </a:solidFill>
              </a:rPr>
              <a:t>SADC</a:t>
            </a:r>
            <a:r>
              <a:rPr lang="en-ZA" sz="2000" dirty="0">
                <a:solidFill>
                  <a:srgbClr val="000000"/>
                </a:solidFill>
              </a:rPr>
              <a:t> member states in the Network and its activities relating to public sector innovation and the implementation of Sustainable Development Goals. </a:t>
            </a:r>
            <a:endParaRPr lang="en-ZA" sz="2000" dirty="0" smtClean="0">
              <a:solidFill>
                <a:srgbClr val="000000"/>
              </a:solidFill>
            </a:endParaRPr>
          </a:p>
          <a:p>
            <a:pPr marL="0" lvl="0" indent="0" algn="just">
              <a:buNone/>
            </a:pPr>
            <a:endParaRPr lang="en-ZA" sz="2000" dirty="0">
              <a:solidFill>
                <a:srgbClr val="000000"/>
              </a:solidFill>
            </a:endParaRPr>
          </a:p>
          <a:p>
            <a:pPr lvl="0" algn="just"/>
            <a:r>
              <a:rPr lang="en-ZA" sz="2000" dirty="0" smtClean="0">
                <a:solidFill>
                  <a:srgbClr val="000000"/>
                </a:solidFill>
              </a:rPr>
              <a:t>South Africa, through the </a:t>
            </a:r>
            <a:r>
              <a:rPr lang="en-ZA" sz="2000" dirty="0" err="1" smtClean="0">
                <a:solidFill>
                  <a:srgbClr val="000000"/>
                </a:solidFill>
              </a:rPr>
              <a:t>CPSI</a:t>
            </a:r>
            <a:r>
              <a:rPr lang="en-ZA" sz="2000" dirty="0" smtClean="0">
                <a:solidFill>
                  <a:srgbClr val="000000"/>
                </a:solidFill>
              </a:rPr>
              <a:t>, successfully delivered </a:t>
            </a:r>
            <a:r>
              <a:rPr lang="en-ZA" sz="2000" dirty="0">
                <a:solidFill>
                  <a:srgbClr val="000000"/>
                </a:solidFill>
              </a:rPr>
              <a:t>the 2016 (</a:t>
            </a:r>
            <a:r>
              <a:rPr lang="en-ZA" sz="2000" dirty="0" smtClean="0">
                <a:solidFill>
                  <a:srgbClr val="000000"/>
                </a:solidFill>
              </a:rPr>
              <a:t>4</a:t>
            </a:r>
            <a:r>
              <a:rPr lang="en-ZA" sz="2000" baseline="30000" dirty="0" smtClean="0">
                <a:solidFill>
                  <a:srgbClr val="000000"/>
                </a:solidFill>
              </a:rPr>
              <a:t>th</a:t>
            </a:r>
            <a:r>
              <a:rPr lang="en-ZA" sz="2000" dirty="0" smtClean="0">
                <a:solidFill>
                  <a:srgbClr val="000000"/>
                </a:solidFill>
              </a:rPr>
              <a:t>) </a:t>
            </a:r>
            <a:r>
              <a:rPr lang="en-ZA" sz="2000" b="1" dirty="0">
                <a:solidFill>
                  <a:srgbClr val="000000"/>
                </a:solidFill>
              </a:rPr>
              <a:t>All Africa Public Sector Innovation Awards Programme </a:t>
            </a:r>
            <a:r>
              <a:rPr lang="en-ZA" sz="2000" dirty="0">
                <a:solidFill>
                  <a:srgbClr val="000000"/>
                </a:solidFill>
              </a:rPr>
              <a:t>on behalf of the African Union, as part of the efforts </a:t>
            </a:r>
            <a:r>
              <a:rPr lang="en-ZA" sz="2000" dirty="0" smtClean="0">
                <a:solidFill>
                  <a:srgbClr val="000000"/>
                </a:solidFill>
              </a:rPr>
              <a:t>towards </a:t>
            </a:r>
            <a:r>
              <a:rPr lang="en-ZA" sz="2000" dirty="0">
                <a:solidFill>
                  <a:srgbClr val="000000"/>
                </a:solidFill>
              </a:rPr>
              <a:t>achieving Agenda 2063. This culminated in a ceremony held in Addis Ababa in December 2016 </a:t>
            </a:r>
            <a:r>
              <a:rPr lang="en-ZA" sz="2000" dirty="0" smtClean="0">
                <a:solidFill>
                  <a:srgbClr val="000000"/>
                </a:solidFill>
              </a:rPr>
              <a:t>to </a:t>
            </a:r>
            <a:r>
              <a:rPr lang="en-ZA" sz="2000" dirty="0">
                <a:solidFill>
                  <a:srgbClr val="000000"/>
                </a:solidFill>
              </a:rPr>
              <a:t>celebrate and recognise Africa’s successful public sector innovations that improve service delivery.</a:t>
            </a:r>
            <a:endParaRPr lang="en-ZA" sz="2000" dirty="0">
              <a:solidFill>
                <a:prstClr val="black"/>
              </a:solidFill>
              <a:ea typeface="Calibri" panose="020F0502020204030204" pitchFamily="34" charset="0"/>
              <a:cs typeface="Times New Roman" panose="02020603050405020304" pitchFamily="18" charset="0"/>
            </a:endParaRPr>
          </a:p>
        </p:txBody>
      </p:sp>
      <p:sp>
        <p:nvSpPr>
          <p:cNvPr id="4" name="Rectangle 3"/>
          <p:cNvSpPr/>
          <p:nvPr/>
        </p:nvSpPr>
        <p:spPr>
          <a:xfrm>
            <a:off x="9844367" y="2625209"/>
            <a:ext cx="237566" cy="369332"/>
          </a:xfrm>
          <a:prstGeom prst="rect">
            <a:avLst/>
          </a:prstGeom>
        </p:spPr>
        <p:txBody>
          <a:bodyPr wrap="none">
            <a:spAutoFit/>
          </a:bodyPr>
          <a:lstStyle/>
          <a:p>
            <a:r>
              <a:rPr lang="en-GB" dirty="0">
                <a:solidFill>
                  <a:prstClr val="black"/>
                </a:solidFill>
              </a:rPr>
              <a:t> </a:t>
            </a:r>
            <a:endParaRPr lang="en-ZA" dirty="0">
              <a:solidFill>
                <a:prstClr val="black"/>
              </a:solidFill>
            </a:endParaRPr>
          </a:p>
        </p:txBody>
      </p:sp>
    </p:spTree>
    <p:extLst>
      <p:ext uri="{BB962C8B-B14F-4D97-AF65-F5344CB8AC3E}">
        <p14:creationId xmlns:p14="http://schemas.microsoft.com/office/powerpoint/2010/main" xmlns="" val="555739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solidFill>
                  <a:prstClr val="black"/>
                </a:solidFill>
              </a:rPr>
              <a:t>2016/17 Target not achieved</a:t>
            </a:r>
            <a:endParaRPr lang="en-ZA" dirty="0"/>
          </a:p>
        </p:txBody>
      </p:sp>
      <p:sp>
        <p:nvSpPr>
          <p:cNvPr id="3" name="Content Placeholder 2"/>
          <p:cNvSpPr>
            <a:spLocks noGrp="1"/>
          </p:cNvSpPr>
          <p:nvPr>
            <p:ph idx="1"/>
          </p:nvPr>
        </p:nvSpPr>
        <p:spPr>
          <a:xfrm>
            <a:off x="457200" y="874396"/>
            <a:ext cx="8229600" cy="1040129"/>
          </a:xfrm>
        </p:spPr>
        <p:txBody>
          <a:bodyPr>
            <a:normAutofit fontScale="92500" lnSpcReduction="20000"/>
          </a:bodyPr>
          <a:lstStyle/>
          <a:p>
            <a:pPr marL="0" lvl="0" indent="0" algn="just" defTabSz="914400" eaLnBrk="0" fontAlgn="base" hangingPunct="0">
              <a:spcBef>
                <a:spcPct val="0"/>
              </a:spcBef>
              <a:spcAft>
                <a:spcPct val="0"/>
              </a:spcAft>
              <a:buNone/>
            </a:pPr>
            <a:r>
              <a:rPr lang="en-ZA" sz="1900" dirty="0" smtClean="0">
                <a:solidFill>
                  <a:srgbClr val="000000"/>
                </a:solidFill>
              </a:rPr>
              <a:t>During </a:t>
            </a:r>
            <a:r>
              <a:rPr lang="en-ZA" sz="1900" dirty="0">
                <a:solidFill>
                  <a:srgbClr val="000000"/>
                </a:solidFill>
              </a:rPr>
              <a:t>the period under review one target was not fully achieved. One service delivery challenge was investigated but no existing solutions were found, and therefore the challenge was posted on the Open IX Exchange for the development of a new solution. </a:t>
            </a:r>
            <a:endParaRPr lang="en-ZA" altLang="en-US" sz="1900" dirty="0">
              <a:solidFill>
                <a:prstClr val="black"/>
              </a:solidFill>
            </a:endParaRPr>
          </a:p>
          <a:p>
            <a:endParaRPr lang="en-ZA" sz="1800" dirty="0"/>
          </a:p>
        </p:txBody>
      </p:sp>
      <p:sp>
        <p:nvSpPr>
          <p:cNvPr id="4" name="Slide Number Placeholder 3"/>
          <p:cNvSpPr>
            <a:spLocks noGrp="1"/>
          </p:cNvSpPr>
          <p:nvPr>
            <p:ph type="sldNum" sz="quarter" idx="12"/>
          </p:nvPr>
        </p:nvSpPr>
        <p:spPr/>
        <p:txBody>
          <a:bodyPr/>
          <a:lstStyle/>
          <a:p>
            <a:fld id="{4414807B-44EB-7242-827D-16A5EC7111B6}" type="slidenum">
              <a:rPr lang="en-ZA" smtClean="0"/>
              <a:pPr/>
              <a:t>15</a:t>
            </a:fld>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xmlns="" val="3002432951"/>
              </p:ext>
            </p:extLst>
          </p:nvPr>
        </p:nvGraphicFramePr>
        <p:xfrm>
          <a:off x="188800" y="2057400"/>
          <a:ext cx="8787852" cy="4664076"/>
        </p:xfrm>
        <a:graphic>
          <a:graphicData uri="http://schemas.openxmlformats.org/drawingml/2006/table">
            <a:tbl>
              <a:tblPr firstRow="1" firstCol="1" bandRow="1"/>
              <a:tblGrid>
                <a:gridCol w="1758699">
                  <a:extLst>
                    <a:ext uri="{9D8B030D-6E8A-4147-A177-3AD203B41FA5}">
                      <a16:colId xmlns:a16="http://schemas.microsoft.com/office/drawing/2014/main" xmlns="" val="20000"/>
                    </a:ext>
                  </a:extLst>
                </a:gridCol>
                <a:gridCol w="1912118">
                  <a:extLst>
                    <a:ext uri="{9D8B030D-6E8A-4147-A177-3AD203B41FA5}">
                      <a16:colId xmlns:a16="http://schemas.microsoft.com/office/drawing/2014/main" xmlns="" val="20001"/>
                    </a:ext>
                  </a:extLst>
                </a:gridCol>
                <a:gridCol w="1599637">
                  <a:extLst>
                    <a:ext uri="{9D8B030D-6E8A-4147-A177-3AD203B41FA5}">
                      <a16:colId xmlns:a16="http://schemas.microsoft.com/office/drawing/2014/main" xmlns="" val="20002"/>
                    </a:ext>
                  </a:extLst>
                </a:gridCol>
                <a:gridCol w="1758699">
                  <a:extLst>
                    <a:ext uri="{9D8B030D-6E8A-4147-A177-3AD203B41FA5}">
                      <a16:colId xmlns:a16="http://schemas.microsoft.com/office/drawing/2014/main" xmlns="" val="20003"/>
                    </a:ext>
                  </a:extLst>
                </a:gridCol>
                <a:gridCol w="1758699">
                  <a:extLst>
                    <a:ext uri="{9D8B030D-6E8A-4147-A177-3AD203B41FA5}">
                      <a16:colId xmlns:a16="http://schemas.microsoft.com/office/drawing/2014/main" xmlns="" val="20004"/>
                    </a:ext>
                  </a:extLst>
                </a:gridCol>
              </a:tblGrid>
              <a:tr h="1315941">
                <a:tc>
                  <a:txBody>
                    <a:bodyPr/>
                    <a:lstStyle/>
                    <a:p>
                      <a:pPr algn="just">
                        <a:spcAft>
                          <a:spcPts val="0"/>
                        </a:spcAft>
                      </a:pPr>
                      <a:r>
                        <a:rPr lang="en-ZA" sz="1600" b="1"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Responsible unit</a:t>
                      </a:r>
                      <a:endParaRPr lang="en-ZA" sz="16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spcAft>
                          <a:spcPts val="0"/>
                        </a:spcAft>
                      </a:pPr>
                      <a:r>
                        <a:rPr lang="en-ZA" sz="1600" b="1"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Target for 2016/17 as per Annual Performance Plan (APP)</a:t>
                      </a:r>
                      <a:endParaRPr lang="en-ZA" sz="16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spcAft>
                          <a:spcPts val="0"/>
                        </a:spcAft>
                      </a:pPr>
                      <a:r>
                        <a:rPr lang="en-ZA" sz="1600" b="1"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Actual achievement as at 31 March 2017</a:t>
                      </a:r>
                      <a:endParaRPr lang="en-ZA" sz="16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spcAft>
                          <a:spcPts val="0"/>
                        </a:spcAft>
                      </a:pPr>
                      <a:r>
                        <a:rPr lang="en-ZA" sz="1600" b="1"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Deviation from the target</a:t>
                      </a:r>
                      <a:endParaRPr lang="en-ZA" sz="16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spcAft>
                          <a:spcPts val="0"/>
                        </a:spcAft>
                      </a:pPr>
                      <a:r>
                        <a:rPr lang="en-ZA" sz="1600" b="1"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Remedial action</a:t>
                      </a:r>
                      <a:endParaRPr lang="en-ZA" sz="16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0"/>
                  </a:ext>
                </a:extLst>
              </a:tr>
              <a:tr h="3348135">
                <a:tc>
                  <a:txBody>
                    <a:bodyPr/>
                    <a:lstStyle/>
                    <a:p>
                      <a:pPr algn="just">
                        <a:spcAft>
                          <a:spcPts val="0"/>
                        </a:spcAft>
                      </a:pPr>
                      <a:r>
                        <a:rPr lang="en-ZA" sz="18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R&amp;D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18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At least three service delivery challenges investigated and possible solutions identified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Although three </a:t>
                      </a:r>
                      <a:r>
                        <a:rPr lang="en-ZA" sz="18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service delivery challenges were </a:t>
                      </a:r>
                      <a:r>
                        <a:rPr lang="en-ZA" sz="18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investigated,</a:t>
                      </a:r>
                      <a:r>
                        <a:rPr lang="en-ZA" sz="1800" baseline="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ZA" sz="18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potential </a:t>
                      </a:r>
                      <a:r>
                        <a:rPr lang="en-ZA" sz="18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solutions </a:t>
                      </a:r>
                      <a:r>
                        <a:rPr kumimoji="0" lang="en-ZA" sz="1800" b="0" i="0" u="none" strike="noStrike" kern="1200" cap="none" spc="0" normalizeH="0" baseline="0" noProof="0" dirty="0" smtClean="0">
                          <a:ln>
                            <a:noFill/>
                          </a:ln>
                          <a:solidFill>
                            <a:srgbClr val="221E1F"/>
                          </a:solidFill>
                          <a:effectLst/>
                          <a:uLnTx/>
                          <a:uFillTx/>
                          <a:latin typeface="Calibri" panose="020F0502020204030204" pitchFamily="34" charset="0"/>
                          <a:ea typeface="Times New Roman" panose="02020603050405020304" pitchFamily="18" charset="0"/>
                          <a:cs typeface="Times New Roman" panose="02020603050405020304" pitchFamily="18" charset="0"/>
                        </a:rPr>
                        <a:t>were identified </a:t>
                      </a:r>
                      <a:r>
                        <a:rPr lang="en-ZA" sz="18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for only </a:t>
                      </a:r>
                      <a:r>
                        <a:rPr lang="en-ZA" sz="18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two service delivery </a:t>
                      </a:r>
                      <a:r>
                        <a:rPr lang="en-ZA" sz="18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challenges</a:t>
                      </a:r>
                      <a:endParaRPr lang="en-ZA" sz="18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800"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a:t>
                      </a: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solutions were </a:t>
                      </a:r>
                      <a:r>
                        <a:rPr lang="en-GB" sz="1800"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found for one of the three challenges investigated</a:t>
                      </a:r>
                      <a:endParaRPr lang="en-ZA" sz="18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challenge was posted </a:t>
                      </a:r>
                      <a:r>
                        <a:rPr lang="en-GB" sz="1800"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a:t>
                      </a: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t>
                      </a:r>
                      <a:r>
                        <a:rPr lang="en-GB" sz="1800"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Innovation Hub’s public Open IX </a:t>
                      </a:r>
                      <a:r>
                        <a:rPr kumimoji="0" lang="en-ZA" sz="1800" b="0" i="0" u="none" strike="noStrike" kern="1200" cap="none" spc="0" normalizeH="0" baseline="0" noProof="0" dirty="0" smtClean="0">
                          <a:ln>
                            <a:noFill/>
                          </a:ln>
                          <a:solidFill>
                            <a:srgbClr val="000000"/>
                          </a:solidFill>
                          <a:effectLst/>
                          <a:uLnTx/>
                          <a:uFillTx/>
                          <a:latin typeface="+mn-lt"/>
                          <a:ea typeface="+mn-ea"/>
                          <a:cs typeface="+mn-cs"/>
                        </a:rPr>
                        <a:t>Exchange</a:t>
                      </a:r>
                      <a:r>
                        <a:rPr lang="en-GB" sz="1800"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platform </a:t>
                      </a:r>
                      <a:r>
                        <a:rPr kumimoji="0" lang="en-GB"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for potential solutions in the 4</a:t>
                      </a:r>
                      <a:r>
                        <a:rPr kumimoji="0" lang="en-GB" sz="1800" b="0" i="0" u="none" strike="noStrike" kern="1200" cap="none" spc="0" normalizeH="0" baseline="3000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a:t>
                      </a:r>
                      <a:r>
                        <a:rPr kumimoji="0" lang="en-GB"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quarter. </a:t>
                      </a:r>
                      <a:endParaRPr lang="en-ZA" sz="18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0" name="Rectangle 2"/>
          <p:cNvSpPr>
            <a:spLocks noChangeArrowheads="1"/>
          </p:cNvSpPr>
          <p:nvPr/>
        </p:nvSpPr>
        <p:spPr bwMode="auto">
          <a:xfrm>
            <a:off x="2095500" y="2741097"/>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941011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solidFill>
                  <a:prstClr val="black"/>
                </a:solidFill>
              </a:rPr>
              <a:t>HR OVERSIGHT</a:t>
            </a:r>
            <a:endParaRPr lang="en-ZA" sz="2800" b="1" dirty="0"/>
          </a:p>
        </p:txBody>
      </p:sp>
      <p:sp>
        <p:nvSpPr>
          <p:cNvPr id="4" name="Slide Number Placeholder 3"/>
          <p:cNvSpPr>
            <a:spLocks noGrp="1"/>
          </p:cNvSpPr>
          <p:nvPr>
            <p:ph type="sldNum" sz="quarter" idx="12"/>
          </p:nvPr>
        </p:nvSpPr>
        <p:spPr/>
        <p:txBody>
          <a:bodyPr/>
          <a:lstStyle/>
          <a:p>
            <a:fld id="{4414807B-44EB-7242-827D-16A5EC7111B6}" type="slidenum">
              <a:rPr lang="en-ZA" smtClean="0">
                <a:solidFill>
                  <a:prstClr val="black">
                    <a:tint val="75000"/>
                  </a:prstClr>
                </a:solidFill>
              </a:rPr>
              <a:pPr/>
              <a:t>16</a:t>
            </a:fld>
            <a:endParaRPr lang="en-ZA">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745865362"/>
              </p:ext>
            </p:extLst>
          </p:nvPr>
        </p:nvGraphicFramePr>
        <p:xfrm>
          <a:off x="401036" y="2685238"/>
          <a:ext cx="8606669" cy="2495052"/>
        </p:xfrm>
        <a:graphic>
          <a:graphicData uri="http://schemas.openxmlformats.org/drawingml/2006/table">
            <a:tbl>
              <a:tblPr>
                <a:tableStyleId>{5C22544A-7EE6-4342-B048-85BDC9FD1C3A}</a:tableStyleId>
              </a:tblPr>
              <a:tblGrid>
                <a:gridCol w="2488257">
                  <a:extLst>
                    <a:ext uri="{9D8B030D-6E8A-4147-A177-3AD203B41FA5}">
                      <a16:colId xmlns:a16="http://schemas.microsoft.com/office/drawing/2014/main" xmlns="" val="20000"/>
                    </a:ext>
                  </a:extLst>
                </a:gridCol>
                <a:gridCol w="1621602">
                  <a:extLst>
                    <a:ext uri="{9D8B030D-6E8A-4147-A177-3AD203B41FA5}">
                      <a16:colId xmlns:a16="http://schemas.microsoft.com/office/drawing/2014/main" xmlns="" val="20001"/>
                    </a:ext>
                  </a:extLst>
                </a:gridCol>
                <a:gridCol w="1431702">
                  <a:extLst>
                    <a:ext uri="{9D8B030D-6E8A-4147-A177-3AD203B41FA5}">
                      <a16:colId xmlns:a16="http://schemas.microsoft.com/office/drawing/2014/main" xmlns="" val="20002"/>
                    </a:ext>
                  </a:extLst>
                </a:gridCol>
                <a:gridCol w="1431702">
                  <a:extLst>
                    <a:ext uri="{9D8B030D-6E8A-4147-A177-3AD203B41FA5}">
                      <a16:colId xmlns:a16="http://schemas.microsoft.com/office/drawing/2014/main" xmlns="" val="20003"/>
                    </a:ext>
                  </a:extLst>
                </a:gridCol>
                <a:gridCol w="1633406">
                  <a:extLst>
                    <a:ext uri="{9D8B030D-6E8A-4147-A177-3AD203B41FA5}">
                      <a16:colId xmlns:a16="http://schemas.microsoft.com/office/drawing/2014/main" xmlns="" val="20004"/>
                    </a:ext>
                  </a:extLst>
                </a:gridCol>
              </a:tblGrid>
              <a:tr h="1248838">
                <a:tc>
                  <a:txBody>
                    <a:bodyPr/>
                    <a:lstStyle/>
                    <a:p>
                      <a:pPr algn="ctr" fontAlgn="b"/>
                      <a:r>
                        <a:rPr lang="en-ZA" sz="2000" b="1" u="none" strike="noStrike" dirty="0">
                          <a:effectLst/>
                        </a:rPr>
                        <a:t>Programme</a:t>
                      </a:r>
                      <a:endParaRPr lang="en-ZA" sz="2000" b="1" i="0" u="none" strike="noStrike" dirty="0">
                        <a:solidFill>
                          <a:srgbClr val="000000"/>
                        </a:solidFill>
                        <a:effectLst/>
                        <a:latin typeface="Calibri" panose="020F0502020204030204" pitchFamily="34" charset="0"/>
                      </a:endParaRPr>
                    </a:p>
                  </a:txBody>
                  <a:tcPr marL="0" marR="0" marT="0" marB="0" anchor="b">
                    <a:solidFill>
                      <a:srgbClr val="4F81BD"/>
                    </a:solidFill>
                  </a:tcPr>
                </a:tc>
                <a:tc>
                  <a:txBody>
                    <a:bodyPr/>
                    <a:lstStyle/>
                    <a:p>
                      <a:pPr algn="ctr" fontAlgn="b"/>
                      <a:endParaRPr lang="en-ZA" sz="2000" b="1" u="none" strike="noStrike" dirty="0" smtClean="0">
                        <a:effectLst/>
                      </a:endParaRPr>
                    </a:p>
                    <a:p>
                      <a:pPr algn="ctr" fontAlgn="b"/>
                      <a:r>
                        <a:rPr lang="en-ZA" sz="2000" b="1" u="none" strike="noStrike" dirty="0" smtClean="0">
                          <a:effectLst/>
                        </a:rPr>
                        <a:t>Number </a:t>
                      </a:r>
                      <a:r>
                        <a:rPr lang="en-ZA" sz="2000" b="1" u="none" strike="noStrike" dirty="0">
                          <a:effectLst/>
                        </a:rPr>
                        <a:t>on Establishment</a:t>
                      </a:r>
                      <a:endParaRPr lang="en-ZA" sz="2000" b="1" i="0" u="none" strike="noStrike" dirty="0">
                        <a:solidFill>
                          <a:srgbClr val="000000"/>
                        </a:solidFill>
                        <a:effectLst/>
                        <a:latin typeface="Calibri" panose="020F0502020204030204" pitchFamily="34" charset="0"/>
                      </a:endParaRPr>
                    </a:p>
                  </a:txBody>
                  <a:tcPr marL="0" marR="0" marT="0" marB="0" anchor="b">
                    <a:solidFill>
                      <a:srgbClr val="4F81BD"/>
                    </a:solidFill>
                  </a:tcPr>
                </a:tc>
                <a:tc>
                  <a:txBody>
                    <a:bodyPr/>
                    <a:lstStyle/>
                    <a:p>
                      <a:pPr algn="ctr" fontAlgn="b"/>
                      <a:r>
                        <a:rPr lang="en-ZA" sz="2000" b="1" u="none" strike="noStrike" dirty="0">
                          <a:effectLst/>
                        </a:rPr>
                        <a:t>Number permanent posts filled</a:t>
                      </a:r>
                      <a:endParaRPr lang="en-ZA" sz="2000" b="1" i="0" u="none" strike="noStrike" dirty="0">
                        <a:solidFill>
                          <a:srgbClr val="000000"/>
                        </a:solidFill>
                        <a:effectLst/>
                        <a:latin typeface="Calibri" panose="020F0502020204030204" pitchFamily="34" charset="0"/>
                      </a:endParaRPr>
                    </a:p>
                  </a:txBody>
                  <a:tcPr marL="0" marR="0" marT="0" marB="0" anchor="b">
                    <a:solidFill>
                      <a:srgbClr val="4F81BD"/>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smtClean="0">
                          <a:ln>
                            <a:noFill/>
                          </a:ln>
                          <a:solidFill>
                            <a:prstClr val="black"/>
                          </a:solidFill>
                          <a:effectLst/>
                          <a:uLnTx/>
                          <a:uFillTx/>
                          <a:latin typeface="+mn-lt"/>
                          <a:ea typeface="+mn-ea"/>
                          <a:cs typeface="+mn-cs"/>
                        </a:rPr>
                        <a:t>Vacancy Rate</a:t>
                      </a:r>
                    </a:p>
                    <a:p>
                      <a:pPr algn="ctr" fontAlgn="b"/>
                      <a:endParaRPr lang="en-ZA" sz="2000" b="1" i="0" u="none" strike="noStrike" dirty="0">
                        <a:solidFill>
                          <a:srgbClr val="000000"/>
                        </a:solidFill>
                        <a:effectLst/>
                        <a:latin typeface="Calibri" panose="020F0502020204030204" pitchFamily="34" charset="0"/>
                      </a:endParaRPr>
                    </a:p>
                  </a:txBody>
                  <a:tcPr marL="0" marR="0" marT="0" marB="0" anchor="b">
                    <a:solidFill>
                      <a:srgbClr val="4F81BD"/>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smtClean="0">
                          <a:ln>
                            <a:noFill/>
                          </a:ln>
                          <a:solidFill>
                            <a:prstClr val="black"/>
                          </a:solidFill>
                          <a:effectLst/>
                          <a:uLnTx/>
                          <a:uFillTx/>
                          <a:latin typeface="+mn-lt"/>
                          <a:ea typeface="+mn-ea"/>
                          <a:cs typeface="+mn-cs"/>
                        </a:rPr>
                        <a:t>Number Additional to establishment posts filled</a:t>
                      </a:r>
                      <a:endParaRPr kumimoji="0" lang="en-ZA"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0" marR="0" marT="0" marB="0" anchor="b">
                    <a:solidFill>
                      <a:srgbClr val="4F81BD"/>
                    </a:solidFill>
                  </a:tcPr>
                </a:tc>
                <a:extLst>
                  <a:ext uri="{0D108BD9-81ED-4DB2-BD59-A6C34878D82A}">
                    <a16:rowId xmlns:a16="http://schemas.microsoft.com/office/drawing/2014/main" xmlns="" val="10000"/>
                  </a:ext>
                </a:extLst>
              </a:tr>
              <a:tr h="324405">
                <a:tc>
                  <a:txBody>
                    <a:bodyPr/>
                    <a:lstStyle/>
                    <a:p>
                      <a:pPr algn="l" fontAlgn="b"/>
                      <a:r>
                        <a:rPr lang="en-ZA" sz="2000" u="none" strike="noStrike">
                          <a:effectLst/>
                        </a:rPr>
                        <a:t>1 Administration</a:t>
                      </a:r>
                      <a:endParaRPr lang="en-ZA"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ZA" sz="2000" b="0" i="0" u="none" strike="noStrike" dirty="0" smtClean="0">
                          <a:solidFill>
                            <a:srgbClr val="000000"/>
                          </a:solidFill>
                          <a:effectLst/>
                          <a:latin typeface="Calibri" panose="020F0502020204030204" pitchFamily="34" charset="0"/>
                        </a:rPr>
                        <a:t>18</a:t>
                      </a:r>
                      <a:endParaRPr lang="en-ZA" sz="2000" b="0" i="0" u="none" strike="noStrike" dirty="0">
                        <a:solidFill>
                          <a:srgbClr val="000000"/>
                        </a:solidFill>
                        <a:effectLst/>
                        <a:latin typeface="Calibri" panose="020F0502020204030204" pitchFamily="34" charset="0"/>
                      </a:endParaRPr>
                    </a:p>
                  </a:txBody>
                  <a:tcPr marL="0" marR="108000" marT="0" marB="0" anchor="b"/>
                </a:tc>
                <a:tc>
                  <a:txBody>
                    <a:bodyPr/>
                    <a:lstStyle/>
                    <a:p>
                      <a:pPr algn="r" fontAlgn="b"/>
                      <a:r>
                        <a:rPr lang="en-ZA" sz="2000" b="0" i="0" u="none" strike="noStrike" dirty="0" smtClean="0">
                          <a:solidFill>
                            <a:srgbClr val="000000"/>
                          </a:solidFill>
                          <a:effectLst/>
                          <a:latin typeface="Calibri" panose="020F0502020204030204" pitchFamily="34" charset="0"/>
                        </a:rPr>
                        <a:t>16</a:t>
                      </a:r>
                      <a:endParaRPr lang="en-ZA" sz="2000" b="0" i="0" u="none" strike="noStrike" dirty="0">
                        <a:solidFill>
                          <a:srgbClr val="000000"/>
                        </a:solidFill>
                        <a:effectLst/>
                        <a:latin typeface="Calibri" panose="020F0502020204030204" pitchFamily="34" charset="0"/>
                      </a:endParaRPr>
                    </a:p>
                  </a:txBody>
                  <a:tcPr marL="0" marR="108000" marT="0" marB="0" anchor="b"/>
                </a:tc>
                <a:tc>
                  <a:txBody>
                    <a:bodyPr/>
                    <a:lstStyle/>
                    <a:p>
                      <a:pPr algn="r" fontAlgn="ctr"/>
                      <a:r>
                        <a:rPr lang="en-ZA" sz="2000" b="0" i="0" u="none" strike="noStrike" dirty="0">
                          <a:solidFill>
                            <a:srgbClr val="000000"/>
                          </a:solidFill>
                          <a:effectLst/>
                          <a:latin typeface="Calibri" panose="020F0502020204030204" pitchFamily="34" charset="0"/>
                        </a:rPr>
                        <a:t>11%</a:t>
                      </a:r>
                    </a:p>
                  </a:txBody>
                  <a:tcPr marL="9525" marR="9525" marT="9525" marB="0" anchor="ctr"/>
                </a:tc>
                <a:tc>
                  <a:txBody>
                    <a:bodyPr/>
                    <a:lstStyle/>
                    <a:p>
                      <a:endParaRPr lang="en-ZA"/>
                    </a:p>
                  </a:txBody>
                  <a:tcPr marL="9525" marR="9525" marT="9525" marB="0" anchor="ctr"/>
                </a:tc>
                <a:extLst>
                  <a:ext uri="{0D108BD9-81ED-4DB2-BD59-A6C34878D82A}">
                    <a16:rowId xmlns:a16="http://schemas.microsoft.com/office/drawing/2014/main" xmlns="" val="10001"/>
                  </a:ext>
                </a:extLst>
              </a:tr>
              <a:tr h="324405">
                <a:tc>
                  <a:txBody>
                    <a:bodyPr/>
                    <a:lstStyle/>
                    <a:p>
                      <a:pPr algn="l" fontAlgn="b"/>
                      <a:r>
                        <a:rPr lang="en-ZA" sz="2000" u="none" strike="noStrike" dirty="0">
                          <a:effectLst/>
                        </a:rPr>
                        <a:t>2 Public Sector Innovation</a:t>
                      </a:r>
                      <a:endParaRPr lang="en-ZA"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ZA" sz="2000" b="0" i="0" u="none" strike="noStrike" dirty="0" smtClean="0">
                          <a:solidFill>
                            <a:srgbClr val="000000"/>
                          </a:solidFill>
                          <a:effectLst/>
                          <a:latin typeface="Calibri" panose="020F0502020204030204" pitchFamily="34" charset="0"/>
                        </a:rPr>
                        <a:t>16</a:t>
                      </a:r>
                      <a:endParaRPr lang="en-ZA" sz="2000" b="0" i="0" u="none" strike="noStrike" dirty="0">
                        <a:solidFill>
                          <a:srgbClr val="000000"/>
                        </a:solidFill>
                        <a:effectLst/>
                        <a:latin typeface="Calibri" panose="020F0502020204030204" pitchFamily="34" charset="0"/>
                      </a:endParaRPr>
                    </a:p>
                  </a:txBody>
                  <a:tcPr marL="0" marR="108000" marT="0" marB="0" anchor="b"/>
                </a:tc>
                <a:tc>
                  <a:txBody>
                    <a:bodyPr/>
                    <a:lstStyle/>
                    <a:p>
                      <a:pPr algn="r" fontAlgn="b"/>
                      <a:r>
                        <a:rPr lang="en-ZA" sz="2000" b="0" i="0" u="none" strike="noStrike" dirty="0" smtClean="0">
                          <a:solidFill>
                            <a:srgbClr val="000000"/>
                          </a:solidFill>
                          <a:effectLst/>
                          <a:latin typeface="Calibri" panose="020F0502020204030204" pitchFamily="34" charset="0"/>
                        </a:rPr>
                        <a:t>15</a:t>
                      </a:r>
                      <a:endParaRPr lang="en-ZA" sz="2000" b="0" i="0" u="none" strike="noStrike" dirty="0">
                        <a:solidFill>
                          <a:srgbClr val="000000"/>
                        </a:solidFill>
                        <a:effectLst/>
                        <a:latin typeface="Calibri" panose="020F0502020204030204" pitchFamily="34" charset="0"/>
                      </a:endParaRPr>
                    </a:p>
                  </a:txBody>
                  <a:tcPr marL="0" marR="108000" marT="0" marB="0" anchor="b"/>
                </a:tc>
                <a:tc>
                  <a:txBody>
                    <a:bodyPr/>
                    <a:lstStyle/>
                    <a:p>
                      <a:pPr algn="r" fontAlgn="ctr"/>
                      <a:r>
                        <a:rPr lang="en-ZA" sz="20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r"/>
                      <a:r>
                        <a:rPr lang="en-ZA" dirty="0" smtClean="0"/>
                        <a:t>4</a:t>
                      </a:r>
                      <a:endParaRPr lang="en-ZA" dirty="0"/>
                    </a:p>
                  </a:txBody>
                  <a:tcPr marL="9525" marR="9525" marT="9525" marB="0" anchor="ctr"/>
                </a:tc>
                <a:extLst>
                  <a:ext uri="{0D108BD9-81ED-4DB2-BD59-A6C34878D82A}">
                    <a16:rowId xmlns:a16="http://schemas.microsoft.com/office/drawing/2014/main" xmlns="" val="10002"/>
                  </a:ext>
                </a:extLst>
              </a:tr>
              <a:tr h="312209">
                <a:tc>
                  <a:txBody>
                    <a:bodyPr/>
                    <a:lstStyle/>
                    <a:p>
                      <a:pPr algn="l" fontAlgn="b"/>
                      <a:r>
                        <a:rPr lang="en-ZA" sz="2000" b="1" u="none" strike="noStrike" dirty="0">
                          <a:effectLst/>
                        </a:rPr>
                        <a:t>Total</a:t>
                      </a:r>
                      <a:endParaRPr lang="en-ZA" sz="2000" b="1" i="0" u="none" strike="noStrike" dirty="0">
                        <a:solidFill>
                          <a:srgbClr val="000000"/>
                        </a:solidFill>
                        <a:effectLst/>
                        <a:latin typeface="Calibri" panose="020F0502020204030204" pitchFamily="34" charset="0"/>
                      </a:endParaRPr>
                    </a:p>
                  </a:txBody>
                  <a:tcPr marL="0" marR="0" marT="0" marB="0" anchor="b">
                    <a:solidFill>
                      <a:srgbClr val="4F81BD"/>
                    </a:solidFill>
                  </a:tcPr>
                </a:tc>
                <a:tc>
                  <a:txBody>
                    <a:bodyPr/>
                    <a:lstStyle/>
                    <a:p>
                      <a:pPr algn="r" fontAlgn="b"/>
                      <a:r>
                        <a:rPr lang="en-ZA" sz="2000" b="1" i="0" u="none" strike="noStrike" dirty="0" smtClean="0">
                          <a:solidFill>
                            <a:srgbClr val="000000"/>
                          </a:solidFill>
                          <a:effectLst/>
                          <a:latin typeface="Calibri" panose="020F0502020204030204" pitchFamily="34" charset="0"/>
                        </a:rPr>
                        <a:t>34</a:t>
                      </a:r>
                      <a:endParaRPr lang="en-ZA" sz="2000" b="1" i="0" u="none" strike="noStrike" dirty="0">
                        <a:solidFill>
                          <a:srgbClr val="000000"/>
                        </a:solidFill>
                        <a:effectLst/>
                        <a:latin typeface="Calibri" panose="020F0502020204030204" pitchFamily="34" charset="0"/>
                      </a:endParaRPr>
                    </a:p>
                  </a:txBody>
                  <a:tcPr marL="0" marR="108000" marT="0" marB="0" anchor="b">
                    <a:solidFill>
                      <a:srgbClr val="4F81BD"/>
                    </a:solidFill>
                  </a:tcPr>
                </a:tc>
                <a:tc>
                  <a:txBody>
                    <a:bodyPr/>
                    <a:lstStyle/>
                    <a:p>
                      <a:pPr algn="r" fontAlgn="b"/>
                      <a:r>
                        <a:rPr lang="en-ZA" sz="2000" b="1" i="0" u="none" strike="noStrike" dirty="0" smtClean="0">
                          <a:solidFill>
                            <a:srgbClr val="000000"/>
                          </a:solidFill>
                          <a:effectLst/>
                          <a:latin typeface="Calibri" panose="020F0502020204030204" pitchFamily="34" charset="0"/>
                        </a:rPr>
                        <a:t>30</a:t>
                      </a:r>
                      <a:endParaRPr lang="en-ZA" sz="2000" b="1" i="0" u="none" strike="noStrike" dirty="0">
                        <a:solidFill>
                          <a:srgbClr val="000000"/>
                        </a:solidFill>
                        <a:effectLst/>
                        <a:latin typeface="Calibri" panose="020F0502020204030204" pitchFamily="34" charset="0"/>
                      </a:endParaRPr>
                    </a:p>
                  </a:txBody>
                  <a:tcPr marL="0" marR="108000" marT="0" marB="0" anchor="b">
                    <a:solidFill>
                      <a:srgbClr val="4F81BD"/>
                    </a:solidFill>
                  </a:tcPr>
                </a:tc>
                <a:tc>
                  <a:txBody>
                    <a:bodyPr/>
                    <a:lstStyle/>
                    <a:p>
                      <a:pPr algn="r" fontAlgn="b"/>
                      <a:r>
                        <a:rPr lang="en-ZA" sz="2000" b="1" i="0" u="none" strike="noStrike" dirty="0" smtClean="0">
                          <a:solidFill>
                            <a:srgbClr val="000000"/>
                          </a:solidFill>
                          <a:effectLst/>
                          <a:latin typeface="Calibri" panose="020F0502020204030204" pitchFamily="34" charset="0"/>
                        </a:rPr>
                        <a:t>9%</a:t>
                      </a:r>
                      <a:endParaRPr lang="en-ZA" sz="2000" b="1" i="0" u="none" strike="noStrike" dirty="0">
                        <a:solidFill>
                          <a:srgbClr val="000000"/>
                        </a:solidFill>
                        <a:effectLst/>
                        <a:latin typeface="Calibri" panose="020F0502020204030204" pitchFamily="34" charset="0"/>
                      </a:endParaRPr>
                    </a:p>
                  </a:txBody>
                  <a:tcPr marL="0" marR="108000" marT="0" marB="0" anchor="b">
                    <a:solidFill>
                      <a:srgbClr val="4F81BD"/>
                    </a:solidFill>
                  </a:tcPr>
                </a:tc>
                <a:tc>
                  <a:txBody>
                    <a:bodyPr/>
                    <a:lstStyle/>
                    <a:p>
                      <a:pPr algn="r"/>
                      <a:r>
                        <a:rPr lang="en-ZA" b="1" dirty="0" smtClean="0"/>
                        <a:t>4</a:t>
                      </a:r>
                      <a:endParaRPr lang="en-ZA" b="1" dirty="0"/>
                    </a:p>
                  </a:txBody>
                  <a:tcPr marL="0" marR="108000" marT="0" marB="0" anchor="b">
                    <a:solidFill>
                      <a:srgbClr val="4F81BD"/>
                    </a:solidFill>
                  </a:tcPr>
                </a:tc>
                <a:extLst>
                  <a:ext uri="{0D108BD9-81ED-4DB2-BD59-A6C34878D82A}">
                    <a16:rowId xmlns:a16="http://schemas.microsoft.com/office/drawing/2014/main" xmlns="" val="10003"/>
                  </a:ext>
                </a:extLst>
              </a:tr>
            </a:tbl>
          </a:graphicData>
        </a:graphic>
      </p:graphicFrame>
      <p:sp>
        <p:nvSpPr>
          <p:cNvPr id="3" name="TextBox 2"/>
          <p:cNvSpPr txBox="1"/>
          <p:nvPr/>
        </p:nvSpPr>
        <p:spPr>
          <a:xfrm>
            <a:off x="401036" y="1147196"/>
            <a:ext cx="8742963" cy="1348061"/>
          </a:xfrm>
          <a:prstGeom prst="rect">
            <a:avLst/>
          </a:prstGeom>
          <a:noFill/>
        </p:spPr>
        <p:txBody>
          <a:bodyPr wrap="square" rtlCol="0">
            <a:spAutoFit/>
          </a:bodyPr>
          <a:lstStyle/>
          <a:p>
            <a:r>
              <a:rPr lang="en-ZA" sz="2400" b="1" dirty="0" smtClean="0">
                <a:ln w="0"/>
                <a:solidFill>
                  <a:prstClr val="black"/>
                </a:solidFill>
              </a:rPr>
              <a:t>Establishment </a:t>
            </a:r>
          </a:p>
          <a:p>
            <a:pPr marL="257175" lvl="0" indent="-257175" algn="just" defTabSz="342900">
              <a:spcBef>
                <a:spcPct val="20000"/>
              </a:spcBef>
              <a:buFont typeface="Arial"/>
              <a:buChar char="•"/>
            </a:pPr>
            <a:r>
              <a:rPr lang="en-US" dirty="0">
                <a:solidFill>
                  <a:prstClr val="black"/>
                </a:solidFill>
              </a:rPr>
              <a:t>The </a:t>
            </a:r>
            <a:r>
              <a:rPr lang="en-US" dirty="0" err="1">
                <a:solidFill>
                  <a:prstClr val="black"/>
                </a:solidFill>
              </a:rPr>
              <a:t>CPSI</a:t>
            </a:r>
            <a:r>
              <a:rPr lang="en-US" dirty="0">
                <a:solidFill>
                  <a:prstClr val="black"/>
                </a:solidFill>
              </a:rPr>
              <a:t> has 34 post on the staff establishment, 30 permanent and 4 posts additional to the establishment. </a:t>
            </a:r>
            <a:r>
              <a:rPr lang="en-ZA" dirty="0">
                <a:solidFill>
                  <a:prstClr val="black"/>
                </a:solidFill>
              </a:rPr>
              <a:t>There were 3 vacant posts as at 31 March 2017, all of which have since been </a:t>
            </a:r>
            <a:r>
              <a:rPr lang="en-ZA" dirty="0" smtClean="0">
                <a:solidFill>
                  <a:prstClr val="black"/>
                </a:solidFill>
              </a:rPr>
              <a:t>filled in the current financial year.</a:t>
            </a:r>
            <a:endParaRPr lang="en-ZA" dirty="0">
              <a:solidFill>
                <a:prstClr val="black"/>
              </a:solidFill>
            </a:endParaRPr>
          </a:p>
        </p:txBody>
      </p:sp>
    </p:spTree>
    <p:extLst>
      <p:ext uri="{BB962C8B-B14F-4D97-AF65-F5344CB8AC3E}">
        <p14:creationId xmlns:p14="http://schemas.microsoft.com/office/powerpoint/2010/main" xmlns="" val="3183712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938"/>
            <a:ext cx="7391400" cy="766762"/>
          </a:xfrm>
        </p:spPr>
        <p:txBody>
          <a:bodyPr>
            <a:normAutofit/>
          </a:bodyPr>
          <a:lstStyle/>
          <a:p>
            <a:r>
              <a:rPr lang="en-ZA" sz="2800" b="1" dirty="0" smtClean="0">
                <a:solidFill>
                  <a:prstClr val="black"/>
                </a:solidFill>
              </a:rPr>
              <a:t>HR OVERSIGHT </a:t>
            </a:r>
            <a:r>
              <a:rPr lang="en-US" sz="1800" b="1" dirty="0" smtClean="0">
                <a:solidFill>
                  <a:prstClr val="black"/>
                </a:solidFill>
              </a:rPr>
              <a:t>(</a:t>
            </a:r>
            <a:r>
              <a:rPr lang="en-US" sz="1800" b="1" dirty="0" err="1">
                <a:solidFill>
                  <a:prstClr val="black"/>
                </a:solidFill>
              </a:rPr>
              <a:t>conti</a:t>
            </a:r>
            <a:r>
              <a:rPr lang="en-US" sz="1800" b="1" dirty="0">
                <a:solidFill>
                  <a:prstClr val="black"/>
                </a:solidFill>
              </a:rPr>
              <a:t>…)</a:t>
            </a:r>
            <a:endParaRPr lang="en-ZA" sz="1800" b="1" dirty="0"/>
          </a:p>
        </p:txBody>
      </p:sp>
      <p:sp>
        <p:nvSpPr>
          <p:cNvPr id="3" name="Content Placeholder 2"/>
          <p:cNvSpPr>
            <a:spLocks noGrp="1"/>
          </p:cNvSpPr>
          <p:nvPr>
            <p:ph idx="1"/>
          </p:nvPr>
        </p:nvSpPr>
        <p:spPr>
          <a:xfrm>
            <a:off x="457200" y="1279527"/>
            <a:ext cx="8229600" cy="4571997"/>
          </a:xfrm>
        </p:spPr>
        <p:txBody>
          <a:bodyPr>
            <a:normAutofit/>
          </a:bodyPr>
          <a:lstStyle/>
          <a:p>
            <a:pPr marL="0" indent="0" algn="just">
              <a:buNone/>
            </a:pPr>
            <a:r>
              <a:rPr lang="en-ZA" sz="2000" b="1" dirty="0">
                <a:solidFill>
                  <a:prstClr val="black"/>
                </a:solidFill>
                <a:ea typeface="+mj-ea"/>
                <a:cs typeface="+mj-cs"/>
              </a:rPr>
              <a:t>Employment Equity</a:t>
            </a:r>
            <a:endParaRPr lang="en-US" sz="2000" b="1" dirty="0" smtClean="0"/>
          </a:p>
          <a:p>
            <a:pPr algn="just"/>
            <a:r>
              <a:rPr lang="en-US" sz="2000" dirty="0" smtClean="0"/>
              <a:t>The </a:t>
            </a:r>
            <a:r>
              <a:rPr lang="en-US" sz="2000" dirty="0"/>
              <a:t>CPSI staff employment equity is 67.65% female. The organization further exceeds the 50% target set for women in SMS (6 in number – 67.67%) and also exceeds 2% target set for disability (2 employees – 5.88%)</a:t>
            </a:r>
            <a:endParaRPr lang="en-ZA" sz="2000" dirty="0"/>
          </a:p>
          <a:p>
            <a:pPr marL="0" indent="0" algn="just">
              <a:buNone/>
            </a:pPr>
            <a:endParaRPr lang="en-ZA" sz="2000" dirty="0"/>
          </a:p>
        </p:txBody>
      </p:sp>
      <p:sp>
        <p:nvSpPr>
          <p:cNvPr id="4" name="Slide Number Placeholder 3"/>
          <p:cNvSpPr>
            <a:spLocks noGrp="1"/>
          </p:cNvSpPr>
          <p:nvPr>
            <p:ph type="sldNum" sz="quarter" idx="12"/>
          </p:nvPr>
        </p:nvSpPr>
        <p:spPr/>
        <p:txBody>
          <a:bodyPr/>
          <a:lstStyle/>
          <a:p>
            <a:fld id="{82A57FEB-693C-4D5A-8A26-F587E33C56BE}" type="slidenum">
              <a:rPr lang="en-ZA" smtClean="0"/>
              <a:pPr/>
              <a:t>17</a:t>
            </a:fld>
            <a:endParaRPr lang="en-ZA" dirty="0"/>
          </a:p>
        </p:txBody>
      </p:sp>
      <p:graphicFrame>
        <p:nvGraphicFramePr>
          <p:cNvPr id="7" name="Table 6"/>
          <p:cNvGraphicFramePr>
            <a:graphicFrameLocks noGrp="1"/>
          </p:cNvGraphicFramePr>
          <p:nvPr>
            <p:extLst>
              <p:ext uri="{D42A27DB-BD31-4B8C-83A1-F6EECF244321}">
                <p14:modId xmlns:p14="http://schemas.microsoft.com/office/powerpoint/2010/main" xmlns="" val="1118855357"/>
              </p:ext>
            </p:extLst>
          </p:nvPr>
        </p:nvGraphicFramePr>
        <p:xfrm>
          <a:off x="558798" y="3092576"/>
          <a:ext cx="8128004" cy="2787904"/>
        </p:xfrm>
        <a:graphic>
          <a:graphicData uri="http://schemas.openxmlformats.org/drawingml/2006/table">
            <a:tbl>
              <a:tblPr firstRow="1" bandRow="1">
                <a:tableStyleId>{5C22544A-7EE6-4342-B048-85BDC9FD1C3A}</a:tableStyleId>
              </a:tblPr>
              <a:tblGrid>
                <a:gridCol w="1447802">
                  <a:extLst>
                    <a:ext uri="{9D8B030D-6E8A-4147-A177-3AD203B41FA5}">
                      <a16:colId xmlns:a16="http://schemas.microsoft.com/office/drawing/2014/main" xmlns="" val="20000"/>
                    </a:ext>
                  </a:extLst>
                </a:gridCol>
                <a:gridCol w="1113367">
                  <a:extLst>
                    <a:ext uri="{9D8B030D-6E8A-4147-A177-3AD203B41FA5}">
                      <a16:colId xmlns:a16="http://schemas.microsoft.com/office/drawing/2014/main" xmlns="" val="20001"/>
                    </a:ext>
                  </a:extLst>
                </a:gridCol>
                <a:gridCol w="1113367">
                  <a:extLst>
                    <a:ext uri="{9D8B030D-6E8A-4147-A177-3AD203B41FA5}">
                      <a16:colId xmlns:a16="http://schemas.microsoft.com/office/drawing/2014/main" xmlns="" val="20002"/>
                    </a:ext>
                  </a:extLst>
                </a:gridCol>
                <a:gridCol w="1113367">
                  <a:extLst>
                    <a:ext uri="{9D8B030D-6E8A-4147-A177-3AD203B41FA5}">
                      <a16:colId xmlns:a16="http://schemas.microsoft.com/office/drawing/2014/main" xmlns="" val="20003"/>
                    </a:ext>
                  </a:extLst>
                </a:gridCol>
                <a:gridCol w="1113367">
                  <a:extLst>
                    <a:ext uri="{9D8B030D-6E8A-4147-A177-3AD203B41FA5}">
                      <a16:colId xmlns:a16="http://schemas.microsoft.com/office/drawing/2014/main" xmlns="" val="20004"/>
                    </a:ext>
                  </a:extLst>
                </a:gridCol>
                <a:gridCol w="1113367">
                  <a:extLst>
                    <a:ext uri="{9D8B030D-6E8A-4147-A177-3AD203B41FA5}">
                      <a16:colId xmlns:a16="http://schemas.microsoft.com/office/drawing/2014/main" xmlns="" val="20005"/>
                    </a:ext>
                  </a:extLst>
                </a:gridCol>
                <a:gridCol w="1113367">
                  <a:extLst>
                    <a:ext uri="{9D8B030D-6E8A-4147-A177-3AD203B41FA5}">
                      <a16:colId xmlns:a16="http://schemas.microsoft.com/office/drawing/2014/main" xmlns="" val="20006"/>
                    </a:ext>
                  </a:extLst>
                </a:gridCol>
              </a:tblGrid>
              <a:tr h="370840">
                <a:tc>
                  <a:txBody>
                    <a:bodyPr/>
                    <a:lstStyle/>
                    <a:p>
                      <a:pPr>
                        <a:lnSpc>
                          <a:spcPct val="107000"/>
                        </a:lnSpc>
                        <a:spcAft>
                          <a:spcPts val="0"/>
                        </a:spcAft>
                        <a:tabLst>
                          <a:tab pos="3390900" algn="l"/>
                        </a:tabLst>
                      </a:pPr>
                      <a:r>
                        <a:rPr lang="en-US" sz="2000" b="1" dirty="0">
                          <a:solidFill>
                            <a:schemeClr val="tx1"/>
                          </a:solidFill>
                          <a:effectLst/>
                          <a:latin typeface="+mn-lt"/>
                          <a:ea typeface="Calibri" panose="020F0502020204030204" pitchFamily="34" charset="0"/>
                          <a:cs typeface="Times New Roman" panose="02020603050405020304" pitchFamily="18" charset="0"/>
                        </a:rPr>
                        <a:t>Programme</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dirty="0">
                          <a:solidFill>
                            <a:schemeClr val="tx1"/>
                          </a:solidFill>
                          <a:effectLst/>
                          <a:latin typeface="+mn-lt"/>
                          <a:ea typeface="Calibri" panose="020F0502020204030204" pitchFamily="34" charset="0"/>
                          <a:cs typeface="Times New Roman" panose="02020603050405020304" pitchFamily="18" charset="0"/>
                        </a:rPr>
                        <a:t>African </a:t>
                      </a:r>
                      <a:endParaRPr lang="en-ZA" sz="2000" dirty="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tabLst>
                          <a:tab pos="3390900" algn="l"/>
                        </a:tabLst>
                      </a:pPr>
                      <a:r>
                        <a:rPr lang="en-US" sz="2000" b="1" dirty="0">
                          <a:solidFill>
                            <a:schemeClr val="tx1"/>
                          </a:solidFill>
                          <a:effectLst/>
                          <a:latin typeface="+mn-lt"/>
                          <a:ea typeface="Calibri" panose="020F0502020204030204" pitchFamily="34" charset="0"/>
                          <a:cs typeface="Times New Roman" panose="02020603050405020304" pitchFamily="18" charset="0"/>
                        </a:rPr>
                        <a:t>Male</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dirty="0">
                          <a:solidFill>
                            <a:schemeClr val="tx1"/>
                          </a:solidFill>
                          <a:effectLst/>
                          <a:latin typeface="+mn-lt"/>
                          <a:ea typeface="Calibri" panose="020F0502020204030204" pitchFamily="34" charset="0"/>
                          <a:cs typeface="Times New Roman" panose="02020603050405020304" pitchFamily="18" charset="0"/>
                        </a:rPr>
                        <a:t>White </a:t>
                      </a:r>
                      <a:endParaRPr lang="en-ZA" sz="2000" dirty="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tabLst>
                          <a:tab pos="3390900" algn="l"/>
                        </a:tabLst>
                      </a:pPr>
                      <a:r>
                        <a:rPr lang="en-US" sz="2000" b="1" dirty="0">
                          <a:solidFill>
                            <a:schemeClr val="tx1"/>
                          </a:solidFill>
                          <a:effectLst/>
                          <a:latin typeface="+mn-lt"/>
                          <a:ea typeface="Calibri" panose="020F0502020204030204" pitchFamily="34" charset="0"/>
                          <a:cs typeface="Times New Roman" panose="02020603050405020304" pitchFamily="18" charset="0"/>
                        </a:rPr>
                        <a:t>Male</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dirty="0">
                          <a:solidFill>
                            <a:schemeClr val="tx1"/>
                          </a:solidFill>
                          <a:effectLst/>
                          <a:latin typeface="+mn-lt"/>
                          <a:ea typeface="Calibri" panose="020F0502020204030204" pitchFamily="34" charset="0"/>
                          <a:cs typeface="Times New Roman" panose="02020603050405020304" pitchFamily="18" charset="0"/>
                        </a:rPr>
                        <a:t>Total</a:t>
                      </a:r>
                      <a:endParaRPr lang="en-ZA" sz="2000" dirty="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tabLst>
                          <a:tab pos="3390900" algn="l"/>
                        </a:tabLst>
                      </a:pPr>
                      <a:r>
                        <a:rPr lang="en-US" sz="2000" b="1" dirty="0">
                          <a:solidFill>
                            <a:schemeClr val="tx1"/>
                          </a:solidFill>
                          <a:effectLst/>
                          <a:latin typeface="+mn-lt"/>
                          <a:ea typeface="Calibri" panose="020F0502020204030204" pitchFamily="34" charset="0"/>
                          <a:cs typeface="Times New Roman" panose="02020603050405020304" pitchFamily="18" charset="0"/>
                        </a:rPr>
                        <a:t>Male</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dirty="0">
                          <a:solidFill>
                            <a:schemeClr val="tx1"/>
                          </a:solidFill>
                          <a:effectLst/>
                          <a:latin typeface="+mn-lt"/>
                          <a:ea typeface="Calibri" panose="020F0502020204030204" pitchFamily="34" charset="0"/>
                          <a:cs typeface="Times New Roman" panose="02020603050405020304" pitchFamily="18" charset="0"/>
                        </a:rPr>
                        <a:t>African </a:t>
                      </a:r>
                      <a:endParaRPr lang="en-ZA" sz="2000" dirty="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tabLst>
                          <a:tab pos="3390900" algn="l"/>
                        </a:tabLst>
                      </a:pPr>
                      <a:r>
                        <a:rPr lang="en-US" sz="2000" b="1" dirty="0">
                          <a:solidFill>
                            <a:schemeClr val="tx1"/>
                          </a:solidFill>
                          <a:effectLst/>
                          <a:latin typeface="+mn-lt"/>
                          <a:ea typeface="Calibri" panose="020F0502020204030204" pitchFamily="34" charset="0"/>
                          <a:cs typeface="Times New Roman" panose="02020603050405020304" pitchFamily="18" charset="0"/>
                        </a:rPr>
                        <a:t>Female</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dirty="0">
                          <a:solidFill>
                            <a:schemeClr val="tx1"/>
                          </a:solidFill>
                          <a:effectLst/>
                          <a:latin typeface="+mn-lt"/>
                          <a:ea typeface="Calibri" panose="020F0502020204030204" pitchFamily="34" charset="0"/>
                          <a:cs typeface="Times New Roman" panose="02020603050405020304" pitchFamily="18" charset="0"/>
                        </a:rPr>
                        <a:t>White Female</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dirty="0">
                          <a:solidFill>
                            <a:schemeClr val="tx1"/>
                          </a:solidFill>
                          <a:effectLst/>
                          <a:latin typeface="+mn-lt"/>
                          <a:ea typeface="Calibri" panose="020F0502020204030204" pitchFamily="34" charset="0"/>
                          <a:cs typeface="Times New Roman" panose="02020603050405020304" pitchFamily="18" charset="0"/>
                        </a:rPr>
                        <a:t>Total</a:t>
                      </a:r>
                      <a:endParaRPr lang="en-ZA" sz="2000" dirty="0">
                        <a:solidFill>
                          <a:schemeClr val="tx1"/>
                        </a:solidFill>
                        <a:effectLst/>
                        <a:latin typeface="+mn-lt"/>
                        <a:ea typeface="Calibri" panose="020F0502020204030204" pitchFamily="34" charset="0"/>
                        <a:cs typeface="Times New Roman" panose="02020603050405020304" pitchFamily="18" charset="0"/>
                      </a:endParaRPr>
                    </a:p>
                    <a:p>
                      <a:pPr algn="ctr">
                        <a:lnSpc>
                          <a:spcPct val="107000"/>
                        </a:lnSpc>
                        <a:spcAft>
                          <a:spcPts val="0"/>
                        </a:spcAft>
                        <a:tabLst>
                          <a:tab pos="3390900" algn="l"/>
                        </a:tabLst>
                      </a:pPr>
                      <a:r>
                        <a:rPr lang="en-US" sz="2000" b="1" dirty="0">
                          <a:solidFill>
                            <a:schemeClr val="tx1"/>
                          </a:solidFill>
                          <a:effectLst/>
                          <a:latin typeface="+mn-lt"/>
                          <a:ea typeface="Calibri" panose="020F0502020204030204" pitchFamily="34" charset="0"/>
                          <a:cs typeface="Times New Roman" panose="02020603050405020304" pitchFamily="18" charset="0"/>
                        </a:rPr>
                        <a:t>Female</a:t>
                      </a:r>
                      <a:endParaRPr lang="en-ZA"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70840">
                <a:tc>
                  <a:txBody>
                    <a:bodyPr/>
                    <a:lstStyle/>
                    <a:p>
                      <a:pPr>
                        <a:lnSpc>
                          <a:spcPct val="107000"/>
                        </a:lnSpc>
                        <a:spcAft>
                          <a:spcPts val="0"/>
                        </a:spcAft>
                        <a:tabLst>
                          <a:tab pos="3390900" algn="l"/>
                        </a:tabLst>
                      </a:pPr>
                      <a:r>
                        <a:rPr lang="en-US" sz="2000">
                          <a:effectLst/>
                          <a:latin typeface="+mn-lt"/>
                          <a:ea typeface="Calibri" panose="020F0502020204030204" pitchFamily="34" charset="0"/>
                          <a:cs typeface="Times New Roman" panose="02020603050405020304" pitchFamily="18" charset="0"/>
                        </a:rPr>
                        <a:t>1</a:t>
                      </a:r>
                      <a:endParaRPr lang="en-ZA"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dirty="0">
                          <a:effectLst/>
                          <a:latin typeface="+mn-lt"/>
                          <a:ea typeface="Calibri" panose="020F0502020204030204" pitchFamily="34" charset="0"/>
                          <a:cs typeface="Times New Roman" panose="02020603050405020304" pitchFamily="18" charset="0"/>
                        </a:rPr>
                        <a:t>4</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dirty="0">
                          <a:effectLst/>
                          <a:latin typeface="+mn-lt"/>
                          <a:ea typeface="Calibri" panose="020F0502020204030204" pitchFamily="34" charset="0"/>
                          <a:cs typeface="Times New Roman" panose="02020603050405020304" pitchFamily="18" charset="0"/>
                        </a:rPr>
                        <a:t>-</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a:effectLst/>
                          <a:latin typeface="+mn-lt"/>
                          <a:ea typeface="Calibri" panose="020F0502020204030204" pitchFamily="34" charset="0"/>
                          <a:cs typeface="Times New Roman" panose="02020603050405020304" pitchFamily="18" charset="0"/>
                        </a:rPr>
                        <a:t>4</a:t>
                      </a:r>
                      <a:endParaRPr lang="en-ZA"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a:effectLst/>
                          <a:latin typeface="+mn-lt"/>
                          <a:ea typeface="Calibri" panose="020F0502020204030204" pitchFamily="34" charset="0"/>
                          <a:cs typeface="Times New Roman" panose="02020603050405020304" pitchFamily="18" charset="0"/>
                        </a:rPr>
                        <a:t>12</a:t>
                      </a:r>
                      <a:endParaRPr lang="en-ZA"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a:effectLst/>
                          <a:latin typeface="+mn-lt"/>
                          <a:ea typeface="Calibri" panose="020F0502020204030204" pitchFamily="34" charset="0"/>
                          <a:cs typeface="Times New Roman" panose="02020603050405020304" pitchFamily="18" charset="0"/>
                        </a:rPr>
                        <a:t>2</a:t>
                      </a:r>
                      <a:endParaRPr lang="en-ZA"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a:effectLst/>
                          <a:latin typeface="+mn-lt"/>
                          <a:ea typeface="Calibri" panose="020F0502020204030204" pitchFamily="34" charset="0"/>
                          <a:cs typeface="Times New Roman" panose="02020603050405020304" pitchFamily="18" charset="0"/>
                        </a:rPr>
                        <a:t>14</a:t>
                      </a:r>
                      <a:endParaRPr lang="en-ZA"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70840">
                <a:tc>
                  <a:txBody>
                    <a:bodyPr/>
                    <a:lstStyle/>
                    <a:p>
                      <a:pPr>
                        <a:lnSpc>
                          <a:spcPct val="107000"/>
                        </a:lnSpc>
                        <a:spcAft>
                          <a:spcPts val="0"/>
                        </a:spcAft>
                        <a:tabLst>
                          <a:tab pos="3390900" algn="l"/>
                        </a:tabLst>
                      </a:pPr>
                      <a:r>
                        <a:rPr lang="en-US" sz="2000" dirty="0">
                          <a:effectLst/>
                          <a:latin typeface="+mn-lt"/>
                          <a:ea typeface="Calibri" panose="020F0502020204030204" pitchFamily="34" charset="0"/>
                          <a:cs typeface="Times New Roman" panose="02020603050405020304" pitchFamily="18" charset="0"/>
                        </a:rPr>
                        <a:t>2</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dirty="0">
                          <a:effectLst/>
                          <a:latin typeface="+mn-lt"/>
                          <a:ea typeface="Calibri" panose="020F0502020204030204" pitchFamily="34" charset="0"/>
                          <a:cs typeface="Times New Roman" panose="02020603050405020304" pitchFamily="18" charset="0"/>
                        </a:rPr>
                        <a:t>6</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dirty="0">
                          <a:effectLst/>
                          <a:latin typeface="+mn-lt"/>
                          <a:ea typeface="Calibri" panose="020F0502020204030204" pitchFamily="34" charset="0"/>
                          <a:cs typeface="Times New Roman" panose="02020603050405020304" pitchFamily="18" charset="0"/>
                        </a:rPr>
                        <a:t>1</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a:effectLst/>
                          <a:latin typeface="+mn-lt"/>
                          <a:ea typeface="Calibri" panose="020F0502020204030204" pitchFamily="34" charset="0"/>
                          <a:cs typeface="Times New Roman" panose="02020603050405020304" pitchFamily="18" charset="0"/>
                        </a:rPr>
                        <a:t>7</a:t>
                      </a:r>
                      <a:endParaRPr lang="en-ZA"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a:effectLst/>
                          <a:latin typeface="+mn-lt"/>
                          <a:ea typeface="Calibri" panose="020F0502020204030204" pitchFamily="34" charset="0"/>
                          <a:cs typeface="Times New Roman" panose="02020603050405020304" pitchFamily="18" charset="0"/>
                        </a:rPr>
                        <a:t>9</a:t>
                      </a:r>
                      <a:endParaRPr lang="en-ZA"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a:effectLst/>
                          <a:latin typeface="+mn-lt"/>
                          <a:ea typeface="Calibri" panose="020F0502020204030204" pitchFamily="34" charset="0"/>
                          <a:cs typeface="Times New Roman" panose="02020603050405020304" pitchFamily="18" charset="0"/>
                        </a:rPr>
                        <a:t>-</a:t>
                      </a:r>
                      <a:endParaRPr lang="en-ZA"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a:effectLst/>
                          <a:latin typeface="+mn-lt"/>
                          <a:ea typeface="Calibri" panose="020F0502020204030204" pitchFamily="34" charset="0"/>
                          <a:cs typeface="Times New Roman" panose="02020603050405020304" pitchFamily="18" charset="0"/>
                        </a:rPr>
                        <a:t>16</a:t>
                      </a:r>
                      <a:endParaRPr lang="en-ZA"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70840">
                <a:tc>
                  <a:txBody>
                    <a:bodyPr/>
                    <a:lstStyle/>
                    <a:p>
                      <a:pPr>
                        <a:lnSpc>
                          <a:spcPct val="107000"/>
                        </a:lnSpc>
                        <a:spcAft>
                          <a:spcPts val="0"/>
                        </a:spcAft>
                        <a:tabLst>
                          <a:tab pos="3390900" algn="l"/>
                        </a:tabLst>
                      </a:pPr>
                      <a:r>
                        <a:rPr lang="en-US" sz="2000" b="1">
                          <a:effectLst/>
                          <a:latin typeface="+mn-lt"/>
                          <a:ea typeface="Calibri" panose="020F0502020204030204" pitchFamily="34" charset="0"/>
                          <a:cs typeface="Times New Roman" panose="02020603050405020304" pitchFamily="18" charset="0"/>
                        </a:rPr>
                        <a:t>Total</a:t>
                      </a:r>
                      <a:endParaRPr lang="en-ZA"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a:effectLst/>
                          <a:latin typeface="+mn-lt"/>
                          <a:ea typeface="Calibri" panose="020F0502020204030204" pitchFamily="34" charset="0"/>
                          <a:cs typeface="Times New Roman" panose="02020603050405020304" pitchFamily="18" charset="0"/>
                        </a:rPr>
                        <a:t>10</a:t>
                      </a:r>
                      <a:endParaRPr lang="en-ZA"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dirty="0">
                          <a:effectLst/>
                          <a:latin typeface="+mn-lt"/>
                          <a:ea typeface="Calibri" panose="020F0502020204030204" pitchFamily="34" charset="0"/>
                          <a:cs typeface="Times New Roman" panose="02020603050405020304" pitchFamily="18" charset="0"/>
                        </a:rPr>
                        <a:t>1</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a:effectLst/>
                          <a:latin typeface="+mn-lt"/>
                          <a:ea typeface="Calibri" panose="020F0502020204030204" pitchFamily="34" charset="0"/>
                          <a:cs typeface="Times New Roman" panose="02020603050405020304" pitchFamily="18" charset="0"/>
                        </a:rPr>
                        <a:t>11</a:t>
                      </a:r>
                      <a:endParaRPr lang="en-ZA"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a:effectLst/>
                          <a:latin typeface="+mn-lt"/>
                          <a:ea typeface="Calibri" panose="020F0502020204030204" pitchFamily="34" charset="0"/>
                          <a:cs typeface="Times New Roman" panose="02020603050405020304" pitchFamily="18" charset="0"/>
                        </a:rPr>
                        <a:t>21</a:t>
                      </a:r>
                      <a:endParaRPr lang="en-ZA"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a:effectLst/>
                          <a:latin typeface="+mn-lt"/>
                          <a:ea typeface="Calibri" panose="020F0502020204030204" pitchFamily="34" charset="0"/>
                          <a:cs typeface="Times New Roman" panose="02020603050405020304" pitchFamily="18" charset="0"/>
                        </a:rPr>
                        <a:t>2</a:t>
                      </a:r>
                      <a:endParaRPr lang="en-ZA"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a:effectLst/>
                          <a:latin typeface="+mn-lt"/>
                          <a:ea typeface="Calibri" panose="020F0502020204030204" pitchFamily="34" charset="0"/>
                          <a:cs typeface="Times New Roman" panose="02020603050405020304" pitchFamily="18" charset="0"/>
                        </a:rPr>
                        <a:t>23</a:t>
                      </a:r>
                      <a:endParaRPr lang="en-ZA"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70840">
                <a:tc>
                  <a:txBody>
                    <a:bodyPr/>
                    <a:lstStyle/>
                    <a:p>
                      <a:pPr>
                        <a:lnSpc>
                          <a:spcPct val="107000"/>
                        </a:lnSpc>
                        <a:spcAft>
                          <a:spcPts val="0"/>
                        </a:spcAft>
                        <a:tabLst>
                          <a:tab pos="3390900" algn="l"/>
                        </a:tabLst>
                      </a:pPr>
                      <a:r>
                        <a:rPr lang="en-US" sz="2000" b="1" dirty="0">
                          <a:effectLst/>
                          <a:latin typeface="+mn-lt"/>
                          <a:ea typeface="Calibri" panose="020F0502020204030204" pitchFamily="34" charset="0"/>
                          <a:cs typeface="Times New Roman" panose="02020603050405020304" pitchFamily="18" charset="0"/>
                        </a:rPr>
                        <a:t>Disability</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a:effectLst/>
                          <a:latin typeface="+mn-lt"/>
                          <a:ea typeface="Calibri" panose="020F0502020204030204" pitchFamily="34" charset="0"/>
                          <a:cs typeface="Times New Roman" panose="02020603050405020304" pitchFamily="18" charset="0"/>
                        </a:rPr>
                        <a:t>2 (5.88%)</a:t>
                      </a:r>
                      <a:endParaRPr lang="en-ZA"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dirty="0">
                          <a:effectLst/>
                          <a:latin typeface="+mn-lt"/>
                          <a:ea typeface="Calibri" panose="020F0502020204030204" pitchFamily="34" charset="0"/>
                          <a:cs typeface="Times New Roman" panose="02020603050405020304" pitchFamily="18" charset="0"/>
                        </a:rPr>
                        <a:t> </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dirty="0">
                          <a:effectLst/>
                          <a:latin typeface="+mn-lt"/>
                          <a:ea typeface="Calibri" panose="020F0502020204030204" pitchFamily="34" charset="0"/>
                          <a:cs typeface="Times New Roman" panose="02020603050405020304" pitchFamily="18" charset="0"/>
                        </a:rPr>
                        <a:t> </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dirty="0">
                          <a:effectLst/>
                          <a:latin typeface="+mn-lt"/>
                          <a:ea typeface="Calibri" panose="020F0502020204030204" pitchFamily="34" charset="0"/>
                          <a:cs typeface="Times New Roman" panose="02020603050405020304" pitchFamily="18" charset="0"/>
                        </a:rPr>
                        <a:t> </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dirty="0">
                          <a:effectLst/>
                          <a:latin typeface="+mn-lt"/>
                          <a:ea typeface="Calibri" panose="020F0502020204030204" pitchFamily="34" charset="0"/>
                          <a:cs typeface="Times New Roman" panose="02020603050405020304" pitchFamily="18" charset="0"/>
                        </a:rPr>
                        <a:t> </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a:effectLst/>
                          <a:latin typeface="+mn-lt"/>
                          <a:ea typeface="Calibri" panose="020F0502020204030204" pitchFamily="34" charset="0"/>
                          <a:cs typeface="Times New Roman" panose="02020603050405020304" pitchFamily="18" charset="0"/>
                        </a:rPr>
                        <a:t> </a:t>
                      </a:r>
                      <a:endParaRPr lang="en-ZA" sz="20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70840">
                <a:tc>
                  <a:txBody>
                    <a:bodyPr/>
                    <a:lstStyle/>
                    <a:p>
                      <a:pPr>
                        <a:lnSpc>
                          <a:spcPct val="107000"/>
                        </a:lnSpc>
                        <a:spcAft>
                          <a:spcPts val="0"/>
                        </a:spcAft>
                        <a:tabLst>
                          <a:tab pos="3390900" algn="l"/>
                        </a:tabLst>
                      </a:pPr>
                      <a:r>
                        <a:rPr lang="en-US" sz="2000" b="1">
                          <a:effectLst/>
                          <a:latin typeface="+mn-lt"/>
                          <a:ea typeface="Calibri" panose="020F0502020204030204" pitchFamily="34" charset="0"/>
                          <a:cs typeface="Times New Roman" panose="02020603050405020304" pitchFamily="18" charset="0"/>
                        </a:rPr>
                        <a:t>Total %</a:t>
                      </a:r>
                      <a:endParaRPr lang="en-ZA" sz="2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dirty="0">
                          <a:effectLst/>
                          <a:latin typeface="+mn-lt"/>
                          <a:ea typeface="Calibri" panose="020F0502020204030204" pitchFamily="34" charset="0"/>
                          <a:cs typeface="Times New Roman" panose="02020603050405020304" pitchFamily="18" charset="0"/>
                        </a:rPr>
                        <a:t>29.41%</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dirty="0">
                          <a:effectLst/>
                          <a:latin typeface="+mn-lt"/>
                          <a:ea typeface="Calibri" panose="020F0502020204030204" pitchFamily="34" charset="0"/>
                          <a:cs typeface="Times New Roman" panose="02020603050405020304" pitchFamily="18" charset="0"/>
                        </a:rPr>
                        <a:t>2.94%</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dirty="0">
                          <a:effectLst/>
                          <a:latin typeface="+mn-lt"/>
                          <a:ea typeface="Calibri" panose="020F0502020204030204" pitchFamily="34" charset="0"/>
                          <a:cs typeface="Times New Roman" panose="02020603050405020304" pitchFamily="18" charset="0"/>
                        </a:rPr>
                        <a:t>32.35%</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dirty="0">
                          <a:effectLst/>
                          <a:latin typeface="+mn-lt"/>
                          <a:ea typeface="Calibri" panose="020F0502020204030204" pitchFamily="34" charset="0"/>
                          <a:cs typeface="Times New Roman" panose="02020603050405020304" pitchFamily="18" charset="0"/>
                        </a:rPr>
                        <a:t>61.76%</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dirty="0">
                          <a:effectLst/>
                          <a:latin typeface="+mn-lt"/>
                          <a:ea typeface="Calibri" panose="020F0502020204030204" pitchFamily="34" charset="0"/>
                          <a:cs typeface="Times New Roman" panose="02020603050405020304" pitchFamily="18" charset="0"/>
                        </a:rPr>
                        <a:t>5.88%</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3390900" algn="l"/>
                        </a:tabLst>
                      </a:pPr>
                      <a:r>
                        <a:rPr lang="en-US" sz="2000" b="1" dirty="0">
                          <a:effectLst/>
                          <a:latin typeface="+mn-lt"/>
                          <a:ea typeface="Calibri" panose="020F0502020204030204" pitchFamily="34" charset="0"/>
                          <a:cs typeface="Times New Roman" panose="02020603050405020304" pitchFamily="18" charset="0"/>
                        </a:rPr>
                        <a:t> </a:t>
                      </a:r>
                      <a:r>
                        <a:rPr lang="en-US" sz="2000" b="1" dirty="0" smtClean="0">
                          <a:effectLst/>
                          <a:latin typeface="+mn-lt"/>
                          <a:ea typeface="Calibri" panose="020F0502020204030204" pitchFamily="34" charset="0"/>
                          <a:cs typeface="Times New Roman" panose="02020603050405020304" pitchFamily="18" charset="0"/>
                        </a:rPr>
                        <a:t>67.64%</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4222686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768" y="-13447"/>
            <a:ext cx="6809232" cy="731520"/>
          </a:xfrm>
        </p:spPr>
        <p:txBody>
          <a:bodyPr>
            <a:normAutofit/>
          </a:bodyPr>
          <a:lstStyle/>
          <a:p>
            <a:r>
              <a:rPr lang="en-ZA" sz="2800" b="1" dirty="0" smtClean="0">
                <a:solidFill>
                  <a:prstClr val="black"/>
                </a:solidFill>
              </a:rPr>
              <a:t>HR OVERSIGHT </a:t>
            </a:r>
            <a:r>
              <a:rPr lang="en-US" sz="1800" b="1" dirty="0" smtClean="0"/>
              <a:t>(</a:t>
            </a:r>
            <a:r>
              <a:rPr lang="en-US" sz="1800" b="1" dirty="0" err="1" smtClean="0"/>
              <a:t>conti</a:t>
            </a:r>
            <a:r>
              <a:rPr lang="en-US" sz="1800" b="1" dirty="0" smtClean="0"/>
              <a:t>…)</a:t>
            </a:r>
            <a:endParaRPr lang="en-ZA" sz="1800" b="1" dirty="0"/>
          </a:p>
        </p:txBody>
      </p:sp>
      <p:sp>
        <p:nvSpPr>
          <p:cNvPr id="3" name="Content Placeholder 2"/>
          <p:cNvSpPr>
            <a:spLocks noGrp="1"/>
          </p:cNvSpPr>
          <p:nvPr>
            <p:ph idx="1"/>
          </p:nvPr>
        </p:nvSpPr>
        <p:spPr>
          <a:xfrm>
            <a:off x="457200" y="731520"/>
            <a:ext cx="8229600" cy="5834172"/>
          </a:xfrm>
        </p:spPr>
        <p:txBody>
          <a:bodyPr>
            <a:normAutofit lnSpcReduction="10000"/>
          </a:bodyPr>
          <a:lstStyle/>
          <a:p>
            <a:pPr marL="0" indent="0" algn="just">
              <a:buNone/>
            </a:pPr>
            <a:endParaRPr lang="en-ZA" sz="2200" b="1" dirty="0" smtClean="0"/>
          </a:p>
          <a:p>
            <a:pPr marL="0" indent="0" algn="just">
              <a:buNone/>
            </a:pPr>
            <a:r>
              <a:rPr lang="en-ZA" sz="2200" b="1" dirty="0" smtClean="0"/>
              <a:t>Performance Management</a:t>
            </a:r>
          </a:p>
          <a:p>
            <a:pPr marL="0" indent="0" algn="just">
              <a:buNone/>
            </a:pPr>
            <a:endParaRPr lang="en-ZA" sz="2200" b="1" dirty="0" smtClean="0"/>
          </a:p>
          <a:p>
            <a:pPr algn="just"/>
            <a:r>
              <a:rPr lang="en-ZA" sz="2200" dirty="0"/>
              <a:t>A</a:t>
            </a:r>
            <a:r>
              <a:rPr lang="en-ZA" sz="2200" dirty="0" smtClean="0"/>
              <a:t>pproved </a:t>
            </a:r>
            <a:r>
              <a:rPr lang="en-ZA" sz="2200" dirty="0" err="1" smtClean="0"/>
              <a:t>PMDS</a:t>
            </a:r>
            <a:r>
              <a:rPr lang="en-ZA" sz="2200" dirty="0" smtClean="0"/>
              <a:t> Policy </a:t>
            </a:r>
            <a:r>
              <a:rPr lang="en-ZA" sz="2200" dirty="0"/>
              <a:t>– implementation 1 April 2017</a:t>
            </a:r>
          </a:p>
          <a:p>
            <a:pPr algn="just"/>
            <a:r>
              <a:rPr lang="en-ZA" sz="2200" dirty="0" smtClean="0"/>
              <a:t>All employees (including ED’s) performance agreements for 2016/17 were signed before 31 May 2016.</a:t>
            </a:r>
          </a:p>
          <a:p>
            <a:pPr lvl="0" algn="just"/>
            <a:r>
              <a:rPr lang="en-US" sz="2200" dirty="0" smtClean="0"/>
              <a:t>2016/17 Annual performance assessments were finalized in September 2016.</a:t>
            </a:r>
          </a:p>
          <a:p>
            <a:pPr lvl="0" algn="just"/>
            <a:endParaRPr lang="en-US" sz="2200" dirty="0" smtClean="0"/>
          </a:p>
          <a:p>
            <a:pPr marL="0" lvl="0" indent="0" algn="just">
              <a:buNone/>
            </a:pPr>
            <a:r>
              <a:rPr lang="en-US" sz="2200" b="1" dirty="0">
                <a:solidFill>
                  <a:prstClr val="black"/>
                </a:solidFill>
              </a:rPr>
              <a:t>Skills </a:t>
            </a:r>
            <a:r>
              <a:rPr lang="en-US" sz="2200" b="1" dirty="0" smtClean="0">
                <a:solidFill>
                  <a:prstClr val="black"/>
                </a:solidFill>
              </a:rPr>
              <a:t>development</a:t>
            </a:r>
          </a:p>
          <a:p>
            <a:pPr marL="0" lvl="0" indent="0" algn="just">
              <a:buNone/>
            </a:pPr>
            <a:endParaRPr lang="en-US" sz="2200" b="1" u="sng" dirty="0">
              <a:solidFill>
                <a:prstClr val="black"/>
              </a:solidFill>
            </a:endParaRPr>
          </a:p>
          <a:p>
            <a:pPr lvl="0" algn="just"/>
            <a:r>
              <a:rPr lang="en-US" sz="2200" dirty="0" smtClean="0">
                <a:solidFill>
                  <a:prstClr val="black"/>
                </a:solidFill>
              </a:rPr>
              <a:t>Employees attended </a:t>
            </a:r>
            <a:r>
              <a:rPr lang="en-US" sz="2200" dirty="0">
                <a:solidFill>
                  <a:prstClr val="black"/>
                </a:solidFill>
              </a:rPr>
              <a:t>training </a:t>
            </a:r>
            <a:r>
              <a:rPr lang="en-US" sz="2200" dirty="0" smtClean="0">
                <a:solidFill>
                  <a:prstClr val="black"/>
                </a:solidFill>
              </a:rPr>
              <a:t>offered</a:t>
            </a:r>
            <a:r>
              <a:rPr lang="en-US" sz="2200" dirty="0">
                <a:solidFill>
                  <a:prstClr val="black"/>
                </a:solidFill>
              </a:rPr>
              <a:t> free of charge</a:t>
            </a:r>
            <a:r>
              <a:rPr lang="en-US" sz="2200" dirty="0" smtClean="0">
                <a:solidFill>
                  <a:prstClr val="black"/>
                </a:solidFill>
              </a:rPr>
              <a:t> </a:t>
            </a:r>
            <a:r>
              <a:rPr lang="en-US" sz="2200" dirty="0">
                <a:solidFill>
                  <a:prstClr val="black"/>
                </a:solidFill>
              </a:rPr>
              <a:t>by National Treasury </a:t>
            </a:r>
            <a:r>
              <a:rPr lang="en-US" sz="2200" dirty="0" smtClean="0">
                <a:solidFill>
                  <a:prstClr val="black"/>
                </a:solidFill>
              </a:rPr>
              <a:t>e.g</a:t>
            </a:r>
            <a:r>
              <a:rPr lang="en-US" sz="2200" dirty="0">
                <a:solidFill>
                  <a:prstClr val="black"/>
                </a:solidFill>
              </a:rPr>
              <a:t>. </a:t>
            </a:r>
            <a:r>
              <a:rPr lang="en-US" sz="2200" dirty="0" err="1">
                <a:solidFill>
                  <a:prstClr val="black"/>
                </a:solidFill>
              </a:rPr>
              <a:t>Logis</a:t>
            </a:r>
            <a:r>
              <a:rPr lang="en-US" sz="2200" dirty="0">
                <a:solidFill>
                  <a:prstClr val="black"/>
                </a:solidFill>
              </a:rPr>
              <a:t>, BAS and </a:t>
            </a:r>
            <a:r>
              <a:rPr lang="en-US" sz="2200" dirty="0" err="1">
                <a:solidFill>
                  <a:prstClr val="black"/>
                </a:solidFill>
              </a:rPr>
              <a:t>SCoA</a:t>
            </a:r>
            <a:r>
              <a:rPr lang="en-US" sz="2200" dirty="0">
                <a:solidFill>
                  <a:prstClr val="black"/>
                </a:solidFill>
              </a:rPr>
              <a:t> </a:t>
            </a:r>
            <a:endParaRPr lang="en-US" sz="2200" dirty="0" smtClean="0">
              <a:solidFill>
                <a:prstClr val="black"/>
              </a:solidFill>
            </a:endParaRPr>
          </a:p>
          <a:p>
            <a:pPr lvl="0" algn="just"/>
            <a:r>
              <a:rPr lang="en-US" sz="2200" dirty="0">
                <a:solidFill>
                  <a:prstClr val="black"/>
                </a:solidFill>
              </a:rPr>
              <a:t>Training needs </a:t>
            </a:r>
            <a:r>
              <a:rPr lang="en-US" sz="2200" dirty="0" smtClean="0">
                <a:solidFill>
                  <a:prstClr val="black"/>
                </a:solidFill>
              </a:rPr>
              <a:t>were identified </a:t>
            </a:r>
            <a:r>
              <a:rPr lang="en-US" sz="2200" dirty="0">
                <a:solidFill>
                  <a:prstClr val="black"/>
                </a:solidFill>
              </a:rPr>
              <a:t>in the </a:t>
            </a:r>
            <a:r>
              <a:rPr lang="en-US" sz="2200" dirty="0" err="1" smtClean="0">
                <a:solidFill>
                  <a:prstClr val="black"/>
                </a:solidFill>
              </a:rPr>
              <a:t>PDPs</a:t>
            </a:r>
            <a:r>
              <a:rPr lang="en-US" sz="2200" dirty="0" smtClean="0">
                <a:solidFill>
                  <a:prstClr val="black"/>
                </a:solidFill>
              </a:rPr>
              <a:t> and these </a:t>
            </a:r>
            <a:r>
              <a:rPr lang="en-US" sz="2200" dirty="0">
                <a:solidFill>
                  <a:prstClr val="black"/>
                </a:solidFill>
              </a:rPr>
              <a:t>included short-term training related to areas of work</a:t>
            </a:r>
            <a:r>
              <a:rPr lang="en-US" sz="2200" dirty="0" smtClean="0">
                <a:solidFill>
                  <a:prstClr val="black"/>
                </a:solidFill>
              </a:rPr>
              <a:t>.</a:t>
            </a:r>
            <a:endParaRPr lang="en-US" sz="2200" dirty="0">
              <a:solidFill>
                <a:prstClr val="black"/>
              </a:solidFill>
            </a:endParaRPr>
          </a:p>
          <a:p>
            <a:pPr lvl="0" algn="just"/>
            <a:r>
              <a:rPr lang="en-US" sz="2200" dirty="0" smtClean="0">
                <a:solidFill>
                  <a:prstClr val="black"/>
                </a:solidFill>
              </a:rPr>
              <a:t>There </a:t>
            </a:r>
            <a:r>
              <a:rPr lang="en-US" sz="2200" dirty="0">
                <a:solidFill>
                  <a:prstClr val="black"/>
                </a:solidFill>
              </a:rPr>
              <a:t>were no bursary </a:t>
            </a:r>
            <a:r>
              <a:rPr lang="en-US" sz="2200" dirty="0" smtClean="0">
                <a:solidFill>
                  <a:prstClr val="black"/>
                </a:solidFill>
              </a:rPr>
              <a:t>requests </a:t>
            </a:r>
            <a:r>
              <a:rPr lang="en-US" sz="2200" dirty="0">
                <a:solidFill>
                  <a:prstClr val="black"/>
                </a:solidFill>
              </a:rPr>
              <a:t>for the 2016/17 financial </a:t>
            </a:r>
            <a:r>
              <a:rPr lang="en-US" sz="2200" dirty="0" smtClean="0">
                <a:solidFill>
                  <a:prstClr val="black"/>
                </a:solidFill>
              </a:rPr>
              <a:t>year. </a:t>
            </a:r>
            <a:endParaRPr lang="en-US" sz="2400" dirty="0" smtClean="0"/>
          </a:p>
          <a:p>
            <a:endParaRPr lang="en-ZA" dirty="0"/>
          </a:p>
        </p:txBody>
      </p:sp>
      <p:sp>
        <p:nvSpPr>
          <p:cNvPr id="4" name="Slide Number Placeholder 3"/>
          <p:cNvSpPr>
            <a:spLocks noGrp="1"/>
          </p:cNvSpPr>
          <p:nvPr>
            <p:ph type="sldNum" sz="quarter" idx="12"/>
          </p:nvPr>
        </p:nvSpPr>
        <p:spPr/>
        <p:txBody>
          <a:bodyPr/>
          <a:lstStyle/>
          <a:p>
            <a:fld id="{4414807B-44EB-7242-827D-16A5EC7111B6}" type="slidenum">
              <a:rPr lang="en-ZA" smtClean="0">
                <a:solidFill>
                  <a:prstClr val="black">
                    <a:tint val="75000"/>
                  </a:prstClr>
                </a:solidFill>
              </a:rPr>
              <a:pPr/>
              <a:t>18</a:t>
            </a:fld>
            <a:endParaRPr lang="en-ZA">
              <a:solidFill>
                <a:prstClr val="black">
                  <a:tint val="75000"/>
                </a:prstClr>
              </a:solidFill>
            </a:endParaRPr>
          </a:p>
        </p:txBody>
      </p:sp>
    </p:spTree>
    <p:extLst>
      <p:ext uri="{BB962C8B-B14F-4D97-AF65-F5344CB8AC3E}">
        <p14:creationId xmlns:p14="http://schemas.microsoft.com/office/powerpoint/2010/main" xmlns="" val="3265619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46411"/>
            <a:ext cx="9144000" cy="35827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455070"/>
            <a:ext cx="7772400" cy="1102519"/>
          </a:xfrm>
        </p:spPr>
        <p:txBody>
          <a:bodyPr>
            <a:noAutofit/>
          </a:bodyPr>
          <a:lstStyle/>
          <a:p>
            <a:r>
              <a:rPr lang="en-ZA" b="1" dirty="0" smtClean="0"/>
              <a:t>ANNUAL FINANCIAL STATEMENTS FOR </a:t>
            </a:r>
            <a:r>
              <a:rPr lang="en-ZA" b="1" dirty="0"/>
              <a:t>THE </a:t>
            </a:r>
            <a:r>
              <a:rPr lang="en-ZA" b="1" dirty="0" smtClean="0"/>
              <a:t>2016/17 FINANCIAL YEAR</a:t>
            </a:r>
            <a:endParaRPr lang="en-ZA" b="1" dirty="0"/>
          </a:p>
        </p:txBody>
      </p:sp>
    </p:spTree>
    <p:extLst>
      <p:ext uri="{BB962C8B-B14F-4D97-AF65-F5344CB8AC3E}">
        <p14:creationId xmlns:p14="http://schemas.microsoft.com/office/powerpoint/2010/main" xmlns="" val="3650676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315" y="0"/>
            <a:ext cx="6826685" cy="739036"/>
          </a:xfrm>
        </p:spPr>
        <p:txBody>
          <a:bodyPr>
            <a:normAutofit/>
          </a:bodyPr>
          <a:lstStyle/>
          <a:p>
            <a:r>
              <a:rPr lang="en-ZA" sz="2800" b="1" dirty="0" smtClean="0"/>
              <a:t>OVERVIEW</a:t>
            </a:r>
            <a:endParaRPr lang="en-ZA" sz="2800" b="1" dirty="0"/>
          </a:p>
        </p:txBody>
      </p:sp>
      <p:sp>
        <p:nvSpPr>
          <p:cNvPr id="3" name="Content Placeholder 2"/>
          <p:cNvSpPr>
            <a:spLocks noGrp="1"/>
          </p:cNvSpPr>
          <p:nvPr>
            <p:ph idx="1"/>
          </p:nvPr>
        </p:nvSpPr>
        <p:spPr>
          <a:xfrm>
            <a:off x="457200" y="1166018"/>
            <a:ext cx="8229600" cy="4525963"/>
          </a:xfrm>
        </p:spPr>
        <p:txBody>
          <a:bodyPr>
            <a:normAutofit/>
          </a:bodyPr>
          <a:lstStyle/>
          <a:p>
            <a:r>
              <a:rPr lang="en-US" sz="2800" dirty="0" smtClean="0"/>
              <a:t>Background</a:t>
            </a:r>
            <a:endParaRPr lang="en-ZA" sz="2800" dirty="0" smtClean="0"/>
          </a:p>
          <a:p>
            <a:r>
              <a:rPr lang="en-GB" sz="2800" dirty="0" smtClean="0"/>
              <a:t>Purpose and scope of the report	</a:t>
            </a:r>
            <a:endParaRPr lang="en-ZA" sz="2800" dirty="0" smtClean="0"/>
          </a:p>
          <a:p>
            <a:r>
              <a:rPr lang="en-ZA" sz="2800" dirty="0">
                <a:solidFill>
                  <a:prstClr val="black"/>
                </a:solidFill>
                <a:ea typeface="+mj-ea"/>
                <a:cs typeface="+mj-cs"/>
              </a:rPr>
              <a:t>Overview of the </a:t>
            </a:r>
            <a:r>
              <a:rPr lang="en-ZA" sz="2800" dirty="0" smtClean="0">
                <a:solidFill>
                  <a:prstClr val="black"/>
                </a:solidFill>
                <a:ea typeface="+mj-ea"/>
                <a:cs typeface="+mj-cs"/>
              </a:rPr>
              <a:t>organisation’s  </a:t>
            </a:r>
            <a:r>
              <a:rPr lang="en-ZA" sz="2800" dirty="0">
                <a:solidFill>
                  <a:prstClr val="black"/>
                </a:solidFill>
                <a:ea typeface="+mj-ea"/>
                <a:cs typeface="+mj-cs"/>
              </a:rPr>
              <a:t>p</a:t>
            </a:r>
            <a:r>
              <a:rPr lang="en-ZA" sz="2800" dirty="0" smtClean="0">
                <a:solidFill>
                  <a:prstClr val="black"/>
                </a:solidFill>
                <a:ea typeface="+mj-ea"/>
                <a:cs typeface="+mj-cs"/>
              </a:rPr>
              <a:t>erformance for 2016/17</a:t>
            </a:r>
          </a:p>
          <a:p>
            <a:r>
              <a:rPr lang="en-US" sz="2800" dirty="0" smtClean="0">
                <a:solidFill>
                  <a:prstClr val="black"/>
                </a:solidFill>
                <a:ea typeface="+mj-ea"/>
                <a:cs typeface="+mj-cs"/>
              </a:rPr>
              <a:t>Achievements </a:t>
            </a:r>
            <a:r>
              <a:rPr lang="en-ZA" sz="2800" dirty="0" smtClean="0">
                <a:solidFill>
                  <a:prstClr val="black"/>
                </a:solidFill>
                <a:ea typeface="+mj-ea"/>
                <a:cs typeface="+mj-cs"/>
              </a:rPr>
              <a:t>against strategic objectives</a:t>
            </a:r>
          </a:p>
          <a:p>
            <a:r>
              <a:rPr lang="en-ZA" sz="2800" dirty="0" smtClean="0"/>
              <a:t>2016/17 targets </a:t>
            </a:r>
            <a:r>
              <a:rPr lang="en-ZA" sz="2800" dirty="0"/>
              <a:t>not </a:t>
            </a:r>
            <a:r>
              <a:rPr lang="en-ZA" sz="2800" dirty="0" smtClean="0"/>
              <a:t>achieved</a:t>
            </a:r>
          </a:p>
          <a:p>
            <a:r>
              <a:rPr lang="en-ZA" sz="2800" dirty="0">
                <a:solidFill>
                  <a:prstClr val="black"/>
                </a:solidFill>
                <a:ea typeface="+mj-ea"/>
                <a:cs typeface="+mj-cs"/>
              </a:rPr>
              <a:t>HR </a:t>
            </a:r>
            <a:r>
              <a:rPr lang="en-ZA" sz="2800" dirty="0" smtClean="0">
                <a:solidFill>
                  <a:prstClr val="black"/>
                </a:solidFill>
                <a:ea typeface="+mj-ea"/>
                <a:cs typeface="+mj-cs"/>
              </a:rPr>
              <a:t>Oversight</a:t>
            </a:r>
            <a:endParaRPr lang="en-ZA" sz="2800" dirty="0" smtClean="0"/>
          </a:p>
          <a:p>
            <a:r>
              <a:rPr lang="en-ZA" sz="2800" dirty="0" smtClean="0">
                <a:solidFill>
                  <a:prstClr val="black"/>
                </a:solidFill>
                <a:ea typeface="+mj-ea"/>
                <a:cs typeface="+mj-cs"/>
              </a:rPr>
              <a:t>2016/17 </a:t>
            </a:r>
            <a:r>
              <a:rPr lang="en-ZA" sz="2800" dirty="0">
                <a:solidFill>
                  <a:prstClr val="black"/>
                </a:solidFill>
                <a:ea typeface="+mj-ea"/>
                <a:cs typeface="+mj-cs"/>
              </a:rPr>
              <a:t>Expenditure outcome</a:t>
            </a:r>
            <a:endParaRPr lang="en-ZA" sz="2800" dirty="0" smtClean="0"/>
          </a:p>
          <a:p>
            <a:pPr marL="0" indent="0">
              <a:buNone/>
            </a:pPr>
            <a:endParaRPr lang="en-ZA" dirty="0"/>
          </a:p>
        </p:txBody>
      </p:sp>
      <p:sp>
        <p:nvSpPr>
          <p:cNvPr id="4" name="Slide Number Placeholder 3"/>
          <p:cNvSpPr>
            <a:spLocks noGrp="1"/>
          </p:cNvSpPr>
          <p:nvPr>
            <p:ph type="sldNum" sz="quarter" idx="12"/>
          </p:nvPr>
        </p:nvSpPr>
        <p:spPr/>
        <p:txBody>
          <a:bodyPr/>
          <a:lstStyle/>
          <a:p>
            <a:fld id="{4414807B-44EB-7242-827D-16A5EC7111B6}" type="slidenum">
              <a:rPr lang="en-ZA" smtClean="0"/>
              <a:pPr/>
              <a:t>2</a:t>
            </a:fld>
            <a:endParaRPr lang="en-Z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428" y="15682"/>
            <a:ext cx="7392572" cy="857250"/>
          </a:xfrm>
        </p:spPr>
        <p:txBody>
          <a:bodyPr/>
          <a:lstStyle/>
          <a:p>
            <a:r>
              <a:rPr lang="en-ZA" smtClean="0"/>
              <a:t>Appropriation statement</a:t>
            </a:r>
            <a:endParaRPr lang="en-ZA" dirty="0"/>
          </a:p>
        </p:txBody>
      </p:sp>
      <p:sp>
        <p:nvSpPr>
          <p:cNvPr id="4" name="Slide Number Placeholder 3"/>
          <p:cNvSpPr>
            <a:spLocks noGrp="1"/>
          </p:cNvSpPr>
          <p:nvPr>
            <p:ph type="sldNum" sz="quarter" idx="12"/>
          </p:nvPr>
        </p:nvSpPr>
        <p:spPr/>
        <p:txBody>
          <a:bodyPr/>
          <a:lstStyle/>
          <a:p>
            <a:fld id="{4414807B-44EB-7242-827D-16A5EC7111B6}" type="slidenum">
              <a:rPr lang="en-ZA" smtClean="0"/>
              <a:pPr/>
              <a:t>20</a:t>
            </a:fld>
            <a:endParaRPr lang="en-ZA"/>
          </a:p>
        </p:txBody>
      </p:sp>
      <p:graphicFrame>
        <p:nvGraphicFramePr>
          <p:cNvPr id="3" name="Table 2"/>
          <p:cNvGraphicFramePr>
            <a:graphicFrameLocks noGrp="1"/>
          </p:cNvGraphicFramePr>
          <p:nvPr>
            <p:extLst>
              <p:ext uri="{D42A27DB-BD31-4B8C-83A1-F6EECF244321}">
                <p14:modId xmlns:p14="http://schemas.microsoft.com/office/powerpoint/2010/main" xmlns="" val="2294826112"/>
              </p:ext>
            </p:extLst>
          </p:nvPr>
        </p:nvGraphicFramePr>
        <p:xfrm>
          <a:off x="139702" y="1384535"/>
          <a:ext cx="8668124" cy="4322212"/>
        </p:xfrm>
        <a:graphic>
          <a:graphicData uri="http://schemas.openxmlformats.org/drawingml/2006/table">
            <a:tbl>
              <a:tblPr>
                <a:tableStyleId>{5C22544A-7EE6-4342-B048-85BDC9FD1C3A}</a:tableStyleId>
              </a:tblPr>
              <a:tblGrid>
                <a:gridCol w="324618">
                  <a:extLst>
                    <a:ext uri="{9D8B030D-6E8A-4147-A177-3AD203B41FA5}">
                      <a16:colId xmlns:a16="http://schemas.microsoft.com/office/drawing/2014/main" xmlns="" val="20000"/>
                    </a:ext>
                  </a:extLst>
                </a:gridCol>
                <a:gridCol w="231871">
                  <a:extLst>
                    <a:ext uri="{9D8B030D-6E8A-4147-A177-3AD203B41FA5}">
                      <a16:colId xmlns:a16="http://schemas.microsoft.com/office/drawing/2014/main" xmlns="" val="20001"/>
                    </a:ext>
                  </a:extLst>
                </a:gridCol>
                <a:gridCol w="1746763">
                  <a:extLst>
                    <a:ext uri="{9D8B030D-6E8A-4147-A177-3AD203B41FA5}">
                      <a16:colId xmlns:a16="http://schemas.microsoft.com/office/drawing/2014/main" xmlns="" val="20002"/>
                    </a:ext>
                  </a:extLst>
                </a:gridCol>
                <a:gridCol w="1060812">
                  <a:extLst>
                    <a:ext uri="{9D8B030D-6E8A-4147-A177-3AD203B41FA5}">
                      <a16:colId xmlns:a16="http://schemas.microsoft.com/office/drawing/2014/main" xmlns="" val="20003"/>
                    </a:ext>
                  </a:extLst>
                </a:gridCol>
                <a:gridCol w="1060812">
                  <a:extLst>
                    <a:ext uri="{9D8B030D-6E8A-4147-A177-3AD203B41FA5}">
                      <a16:colId xmlns:a16="http://schemas.microsoft.com/office/drawing/2014/main" xmlns="" val="20004"/>
                    </a:ext>
                  </a:extLst>
                </a:gridCol>
                <a:gridCol w="1060812">
                  <a:extLst>
                    <a:ext uri="{9D8B030D-6E8A-4147-A177-3AD203B41FA5}">
                      <a16:colId xmlns:a16="http://schemas.microsoft.com/office/drawing/2014/main" xmlns="" val="20005"/>
                    </a:ext>
                  </a:extLst>
                </a:gridCol>
                <a:gridCol w="1060812">
                  <a:extLst>
                    <a:ext uri="{9D8B030D-6E8A-4147-A177-3AD203B41FA5}">
                      <a16:colId xmlns:a16="http://schemas.microsoft.com/office/drawing/2014/main" xmlns="" val="20006"/>
                    </a:ext>
                  </a:extLst>
                </a:gridCol>
                <a:gridCol w="1060812">
                  <a:extLst>
                    <a:ext uri="{9D8B030D-6E8A-4147-A177-3AD203B41FA5}">
                      <a16:colId xmlns:a16="http://schemas.microsoft.com/office/drawing/2014/main" xmlns="" val="20007"/>
                    </a:ext>
                  </a:extLst>
                </a:gridCol>
                <a:gridCol w="1060812">
                  <a:extLst>
                    <a:ext uri="{9D8B030D-6E8A-4147-A177-3AD203B41FA5}">
                      <a16:colId xmlns:a16="http://schemas.microsoft.com/office/drawing/2014/main" xmlns="" val="20008"/>
                    </a:ext>
                  </a:extLst>
                </a:gridCol>
              </a:tblGrid>
              <a:tr h="156683">
                <a:tc rowSpan="2" gridSpan="3">
                  <a:txBody>
                    <a:bodyPr/>
                    <a:lstStyle/>
                    <a:p>
                      <a:pPr algn="ctr" fontAlgn="t"/>
                      <a:r>
                        <a:rPr lang="en-ZA" sz="1400" b="1" u="none" strike="noStrike" dirty="0">
                          <a:effectLst/>
                        </a:rPr>
                        <a:t>Programme</a:t>
                      </a:r>
                      <a:endParaRPr lang="en-ZA" sz="1400" b="1" i="0" u="none" strike="noStrike" dirty="0">
                        <a:solidFill>
                          <a:srgbClr val="000000"/>
                        </a:solidFill>
                        <a:effectLst/>
                        <a:latin typeface="Calibri" panose="020F0502020204030204" pitchFamily="34" charset="0"/>
                      </a:endParaRPr>
                    </a:p>
                  </a:txBody>
                  <a:tcPr marL="5596" marR="5596" marT="5596" marB="0" anchor="ctr">
                    <a:solidFill>
                      <a:srgbClr val="4F81BD"/>
                    </a:solidFill>
                  </a:tcPr>
                </a:tc>
                <a:tc rowSpan="2" hMerge="1">
                  <a:txBody>
                    <a:bodyPr/>
                    <a:lstStyle/>
                    <a:p>
                      <a:endParaRPr lang="en-ZA"/>
                    </a:p>
                  </a:txBody>
                  <a:tcPr/>
                </a:tc>
                <a:tc rowSpan="2" hMerge="1">
                  <a:txBody>
                    <a:bodyPr/>
                    <a:lstStyle/>
                    <a:p>
                      <a:endParaRPr lang="en-ZA"/>
                    </a:p>
                  </a:txBody>
                  <a:tcPr/>
                </a:tc>
                <a:tc gridSpan="6">
                  <a:txBody>
                    <a:bodyPr/>
                    <a:lstStyle/>
                    <a:p>
                      <a:pPr algn="ctr" fontAlgn="b"/>
                      <a:r>
                        <a:rPr lang="en-ZA" sz="1400" b="1" u="none" strike="noStrike" dirty="0">
                          <a:effectLst/>
                        </a:rPr>
                        <a:t>2016/17</a:t>
                      </a:r>
                      <a:endParaRPr lang="en-ZA" sz="1400" b="1" i="0" u="none" strike="noStrike" dirty="0">
                        <a:solidFill>
                          <a:srgbClr val="000000"/>
                        </a:solidFill>
                        <a:effectLst/>
                        <a:latin typeface="Calibri" panose="020F0502020204030204" pitchFamily="34" charset="0"/>
                      </a:endParaRPr>
                    </a:p>
                  </a:txBody>
                  <a:tcPr marL="5596" marR="5596" marT="5596" marB="0" anchor="ctr">
                    <a:solidFill>
                      <a:srgbClr val="4F81B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721862">
                <a:tc gridSpan="3"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ctr" fontAlgn="b"/>
                      <a:r>
                        <a:rPr lang="en-ZA" sz="1400" b="1" u="none" strike="noStrike" dirty="0">
                          <a:effectLst/>
                        </a:rPr>
                        <a:t>Adjusted Appropriation</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5596" marR="5596" marT="5596" marB="0" anchor="ctr">
                    <a:solidFill>
                      <a:srgbClr val="4F81BD"/>
                    </a:solidFill>
                  </a:tcPr>
                </a:tc>
                <a:tc>
                  <a:txBody>
                    <a:bodyPr/>
                    <a:lstStyle/>
                    <a:p>
                      <a:pPr algn="ctr" fontAlgn="b"/>
                      <a:r>
                        <a:rPr lang="en-ZA" sz="1400" b="1" u="none" strike="noStrike" dirty="0">
                          <a:effectLst/>
                        </a:rPr>
                        <a:t>Virement</a:t>
                      </a:r>
                      <a:endParaRPr lang="en-ZA" sz="1400" b="1" i="0" u="none" strike="noStrike" dirty="0">
                        <a:solidFill>
                          <a:srgbClr val="000000"/>
                        </a:solidFill>
                        <a:effectLst/>
                        <a:latin typeface="Calibri" panose="020F0502020204030204" pitchFamily="34" charset="0"/>
                      </a:endParaRPr>
                    </a:p>
                  </a:txBody>
                  <a:tcPr marL="5596" marR="5596" marT="5596" marB="0" anchor="ctr">
                    <a:solidFill>
                      <a:srgbClr val="4F81BD"/>
                    </a:solidFill>
                  </a:tcPr>
                </a:tc>
                <a:tc>
                  <a:txBody>
                    <a:bodyPr/>
                    <a:lstStyle/>
                    <a:p>
                      <a:pPr algn="ctr" fontAlgn="b"/>
                      <a:r>
                        <a:rPr lang="en-ZA" sz="1400" b="1" u="none" strike="noStrike" dirty="0">
                          <a:effectLst/>
                        </a:rPr>
                        <a:t>Final Appropriation</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5596" marR="5596" marT="5596" marB="0" anchor="ctr">
                    <a:solidFill>
                      <a:srgbClr val="4F81BD"/>
                    </a:solidFill>
                  </a:tcPr>
                </a:tc>
                <a:tc>
                  <a:txBody>
                    <a:bodyPr/>
                    <a:lstStyle/>
                    <a:p>
                      <a:pPr algn="ctr" fontAlgn="b"/>
                      <a:r>
                        <a:rPr lang="en-ZA" sz="1400" b="1" u="none" strike="noStrike" dirty="0">
                          <a:effectLst/>
                        </a:rPr>
                        <a:t>Actual Expenditure</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5596" marR="5596" marT="5596" marB="0" anchor="ctr">
                    <a:solidFill>
                      <a:srgbClr val="4F81BD"/>
                    </a:solidFill>
                  </a:tcPr>
                </a:tc>
                <a:tc>
                  <a:txBody>
                    <a:bodyPr/>
                    <a:lstStyle/>
                    <a:p>
                      <a:pPr algn="ctr" fontAlgn="b"/>
                      <a:r>
                        <a:rPr lang="en-ZA" sz="1400" b="1" u="none" strike="noStrike" dirty="0">
                          <a:effectLst/>
                        </a:rPr>
                        <a:t>Variance</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5596" marR="5596" marT="5596" marB="0" anchor="ctr">
                    <a:solidFill>
                      <a:srgbClr val="4F81BD"/>
                    </a:solidFill>
                  </a:tcPr>
                </a:tc>
                <a:tc>
                  <a:txBody>
                    <a:bodyPr/>
                    <a:lstStyle/>
                    <a:p>
                      <a:pPr algn="ctr" fontAlgn="b"/>
                      <a:r>
                        <a:rPr lang="en-ZA" sz="1400" b="1" u="none" strike="noStrike" dirty="0">
                          <a:effectLst/>
                        </a:rPr>
                        <a:t>Expenditure as % of final appropriation</a:t>
                      </a:r>
                      <a:br>
                        <a:rPr lang="en-ZA" sz="1400" b="1" u="none" strike="noStrike" dirty="0">
                          <a:effectLst/>
                        </a:rPr>
                      </a:br>
                      <a:r>
                        <a:rPr lang="en-ZA" sz="1400" b="1" u="none" strike="noStrike" dirty="0">
                          <a:effectLst/>
                        </a:rPr>
                        <a:t>%</a:t>
                      </a:r>
                      <a:endParaRPr lang="en-ZA" sz="1400" b="1" i="0" u="none" strike="noStrike" dirty="0">
                        <a:solidFill>
                          <a:srgbClr val="000000"/>
                        </a:solidFill>
                        <a:effectLst/>
                        <a:latin typeface="Calibri" panose="020F0502020204030204" pitchFamily="34" charset="0"/>
                      </a:endParaRPr>
                    </a:p>
                  </a:txBody>
                  <a:tcPr marL="5596" marR="5596" marT="5596" marB="0" anchor="ctr">
                    <a:solidFill>
                      <a:srgbClr val="4F81BD"/>
                    </a:solidFill>
                  </a:tcPr>
                </a:tc>
                <a:extLst>
                  <a:ext uri="{0D108BD9-81ED-4DB2-BD59-A6C34878D82A}">
                    <a16:rowId xmlns:a16="http://schemas.microsoft.com/office/drawing/2014/main" xmlns="" val="10001"/>
                  </a:ext>
                </a:extLst>
              </a:tr>
              <a:tr h="432000">
                <a:tc>
                  <a:txBody>
                    <a:bodyPr/>
                    <a:lstStyle/>
                    <a:p>
                      <a:pPr algn="l" fontAlgn="b"/>
                      <a:r>
                        <a:rPr lang="en-ZA" sz="1400" u="none" strike="noStrike" dirty="0">
                          <a:effectLst/>
                        </a:rPr>
                        <a:t>1.</a:t>
                      </a:r>
                      <a:endParaRPr lang="en-ZA" sz="1400" b="0" i="0" u="none" strike="noStrike" dirty="0">
                        <a:solidFill>
                          <a:srgbClr val="000000"/>
                        </a:solidFill>
                        <a:effectLst/>
                        <a:latin typeface="Calibri" panose="020F0502020204030204" pitchFamily="34" charset="0"/>
                      </a:endParaRPr>
                    </a:p>
                  </a:txBody>
                  <a:tcPr marL="72000" marR="5596" marT="5596" marB="0" anchor="ctr"/>
                </a:tc>
                <a:tc gridSpan="2">
                  <a:txBody>
                    <a:bodyPr/>
                    <a:lstStyle/>
                    <a:p>
                      <a:pPr algn="l" fontAlgn="b"/>
                      <a:r>
                        <a:rPr lang="en-ZA" sz="1400" u="none" strike="noStrike" dirty="0">
                          <a:effectLst/>
                        </a:rPr>
                        <a:t>Administration</a:t>
                      </a:r>
                      <a:endParaRPr lang="en-ZA" sz="1400" b="0" i="0" u="none" strike="noStrike" dirty="0">
                        <a:solidFill>
                          <a:srgbClr val="000000"/>
                        </a:solidFill>
                        <a:effectLst/>
                        <a:latin typeface="Calibri" panose="020F0502020204030204" pitchFamily="34" charset="0"/>
                      </a:endParaRPr>
                    </a:p>
                  </a:txBody>
                  <a:tcPr marL="72000" marR="5596" marT="5596" marB="0" anchor="ctr"/>
                </a:tc>
                <a:tc hMerge="1">
                  <a:txBody>
                    <a:bodyPr/>
                    <a:lstStyle/>
                    <a:p>
                      <a:pPr algn="l" fontAlgn="b"/>
                      <a:endParaRPr lang="en-ZA" sz="1400" b="0" i="0" u="none" strike="noStrike">
                        <a:solidFill>
                          <a:srgbClr val="000000"/>
                        </a:solidFill>
                        <a:effectLst/>
                        <a:latin typeface="Calibri" panose="020F0502020204030204" pitchFamily="34" charset="0"/>
                      </a:endParaRPr>
                    </a:p>
                  </a:txBody>
                  <a:tcPr marL="5596" marR="5596" marT="5596" marB="0" anchor="b"/>
                </a:tc>
                <a:tc>
                  <a:txBody>
                    <a:bodyPr/>
                    <a:lstStyle/>
                    <a:p>
                      <a:pPr algn="r" fontAlgn="b"/>
                      <a:r>
                        <a:rPr lang="en-ZA" sz="1400" u="none" strike="noStrike" dirty="0" smtClean="0">
                          <a:effectLst/>
                        </a:rPr>
                        <a:t>  </a:t>
                      </a:r>
                      <a:r>
                        <a:rPr lang="en-ZA" sz="1400" u="none" strike="noStrike" dirty="0">
                          <a:effectLst/>
                        </a:rPr>
                        <a:t>17 671 </a:t>
                      </a:r>
                      <a:endParaRPr lang="en-ZA"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r" fontAlgn="b"/>
                      <a:r>
                        <a:rPr lang="en-ZA" sz="1400" u="none" strike="noStrike" dirty="0" smtClean="0">
                          <a:effectLst/>
                        </a:rPr>
                        <a:t> </a:t>
                      </a:r>
                      <a:r>
                        <a:rPr lang="en-ZA" sz="1400" u="none" strike="noStrike" dirty="0">
                          <a:effectLst/>
                        </a:rPr>
                        <a:t>608 </a:t>
                      </a:r>
                      <a:endParaRPr lang="en-ZA"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r" fontAlgn="b"/>
                      <a:r>
                        <a:rPr lang="en-ZA" sz="1400" u="none" strike="noStrike" dirty="0" smtClean="0">
                          <a:effectLst/>
                        </a:rPr>
                        <a:t>  </a:t>
                      </a:r>
                      <a:r>
                        <a:rPr lang="en-ZA" sz="1400" u="none" strike="noStrike" dirty="0">
                          <a:effectLst/>
                        </a:rPr>
                        <a:t>18 279 </a:t>
                      </a:r>
                      <a:endParaRPr lang="en-ZA"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r" fontAlgn="b"/>
                      <a:r>
                        <a:rPr lang="en-ZA" sz="1400" u="none" strike="noStrike" dirty="0" smtClean="0">
                          <a:effectLst/>
                        </a:rPr>
                        <a:t>  </a:t>
                      </a:r>
                      <a:r>
                        <a:rPr lang="en-ZA" sz="1400" u="none" strike="noStrike" dirty="0">
                          <a:effectLst/>
                        </a:rPr>
                        <a:t>17 909 </a:t>
                      </a:r>
                      <a:endParaRPr lang="en-ZA"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r" fontAlgn="b"/>
                      <a:r>
                        <a:rPr lang="en-ZA" sz="1400" u="none" strike="noStrike" dirty="0" smtClean="0">
                          <a:effectLst/>
                        </a:rPr>
                        <a:t> </a:t>
                      </a:r>
                      <a:r>
                        <a:rPr lang="en-ZA" sz="1400" u="none" strike="noStrike" dirty="0">
                          <a:effectLst/>
                        </a:rPr>
                        <a:t>370 </a:t>
                      </a:r>
                      <a:endParaRPr lang="en-ZA"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r" fontAlgn="b"/>
                      <a:r>
                        <a:rPr lang="en-ZA" sz="1400" u="none" strike="noStrike">
                          <a:effectLst/>
                        </a:rPr>
                        <a:t>98.0%</a:t>
                      </a:r>
                      <a:endParaRPr lang="en-ZA" sz="1400" b="0" i="0" u="none" strike="noStrike">
                        <a:solidFill>
                          <a:srgbClr val="000000"/>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xmlns="" val="10002"/>
                  </a:ext>
                </a:extLst>
              </a:tr>
              <a:tr h="144000">
                <a:tc>
                  <a:txBody>
                    <a:bodyPr/>
                    <a:lstStyle/>
                    <a:p>
                      <a:pPr algn="l" fontAlgn="b"/>
                      <a:r>
                        <a:rPr lang="en-ZA" sz="1400" u="none" strike="noStrike">
                          <a:effectLst/>
                        </a:rPr>
                        <a:t>2.</a:t>
                      </a:r>
                      <a:endParaRPr lang="en-ZA" sz="1400" b="0" i="0" u="none" strike="noStrike">
                        <a:solidFill>
                          <a:srgbClr val="000000"/>
                        </a:solidFill>
                        <a:effectLst/>
                        <a:latin typeface="Calibri" panose="020F0502020204030204" pitchFamily="34" charset="0"/>
                      </a:endParaRPr>
                    </a:p>
                  </a:txBody>
                  <a:tcPr marL="72000" marR="5596" marT="5596" marB="0" anchor="ctr"/>
                </a:tc>
                <a:tc gridSpan="2">
                  <a:txBody>
                    <a:bodyPr/>
                    <a:lstStyle/>
                    <a:p>
                      <a:pPr algn="l" fontAlgn="b"/>
                      <a:r>
                        <a:rPr lang="en-ZA" sz="1400" u="none" strike="noStrike" dirty="0">
                          <a:effectLst/>
                        </a:rPr>
                        <a:t>Public Sector Innovation</a:t>
                      </a:r>
                      <a:endParaRPr lang="en-ZA" sz="1400" b="0" i="0" u="none" strike="noStrike" dirty="0">
                        <a:solidFill>
                          <a:srgbClr val="000000"/>
                        </a:solidFill>
                        <a:effectLst/>
                        <a:latin typeface="Calibri" panose="020F0502020204030204" pitchFamily="34" charset="0"/>
                      </a:endParaRPr>
                    </a:p>
                  </a:txBody>
                  <a:tcPr marL="72000" marR="5596" marT="5596" marB="0" anchor="ctr"/>
                </a:tc>
                <a:tc hMerge="1">
                  <a:txBody>
                    <a:bodyPr/>
                    <a:lstStyle/>
                    <a:p>
                      <a:pPr algn="l" fontAlgn="b"/>
                      <a:endParaRPr lang="en-ZA" sz="1400" b="0" i="0" u="none" strike="noStrike">
                        <a:solidFill>
                          <a:srgbClr val="000000"/>
                        </a:solidFill>
                        <a:effectLst/>
                        <a:latin typeface="Calibri" panose="020F0502020204030204" pitchFamily="34" charset="0"/>
                      </a:endParaRPr>
                    </a:p>
                  </a:txBody>
                  <a:tcPr marL="5596" marR="5596" marT="5596" marB="0" anchor="b"/>
                </a:tc>
                <a:tc>
                  <a:txBody>
                    <a:bodyPr/>
                    <a:lstStyle/>
                    <a:p>
                      <a:pPr algn="r" fontAlgn="b"/>
                      <a:r>
                        <a:rPr lang="en-ZA" sz="1400" u="none" strike="noStrike" dirty="0" smtClean="0">
                          <a:effectLst/>
                        </a:rPr>
                        <a:t>  </a:t>
                      </a:r>
                      <a:r>
                        <a:rPr lang="en-ZA" sz="1400" u="none" strike="noStrike" dirty="0">
                          <a:effectLst/>
                        </a:rPr>
                        <a:t>14 423 </a:t>
                      </a:r>
                      <a:endParaRPr lang="en-ZA"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r" fontAlgn="b"/>
                      <a:r>
                        <a:rPr lang="en-ZA" sz="1400" u="none" strike="noStrike" dirty="0" smtClean="0">
                          <a:effectLst/>
                        </a:rPr>
                        <a:t>-</a:t>
                      </a:r>
                      <a:r>
                        <a:rPr lang="en-ZA" sz="1400" u="none" strike="noStrike" dirty="0">
                          <a:effectLst/>
                        </a:rPr>
                        <a:t>608 </a:t>
                      </a:r>
                      <a:endParaRPr lang="en-ZA"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r" fontAlgn="b"/>
                      <a:r>
                        <a:rPr lang="en-ZA" sz="1400" u="none" strike="noStrike" dirty="0" smtClean="0">
                          <a:effectLst/>
                        </a:rPr>
                        <a:t>  </a:t>
                      </a:r>
                      <a:r>
                        <a:rPr lang="en-ZA" sz="1400" u="none" strike="noStrike" dirty="0">
                          <a:effectLst/>
                        </a:rPr>
                        <a:t>13 815 </a:t>
                      </a:r>
                      <a:endParaRPr lang="en-ZA"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r" fontAlgn="b"/>
                      <a:r>
                        <a:rPr lang="en-ZA" sz="1400" u="none" strike="noStrike" dirty="0" smtClean="0">
                          <a:effectLst/>
                        </a:rPr>
                        <a:t>  </a:t>
                      </a:r>
                      <a:r>
                        <a:rPr lang="en-ZA" sz="1400" u="none" strike="noStrike" dirty="0">
                          <a:effectLst/>
                        </a:rPr>
                        <a:t>13 498 </a:t>
                      </a:r>
                      <a:endParaRPr lang="en-ZA"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r" fontAlgn="b"/>
                      <a:r>
                        <a:rPr lang="en-ZA" sz="1400" u="none" strike="noStrike" dirty="0" smtClean="0">
                          <a:effectLst/>
                        </a:rPr>
                        <a:t> </a:t>
                      </a:r>
                      <a:r>
                        <a:rPr lang="en-ZA" sz="1400" u="none" strike="noStrike" dirty="0">
                          <a:effectLst/>
                        </a:rPr>
                        <a:t>317 </a:t>
                      </a:r>
                      <a:endParaRPr lang="en-ZA" sz="1400" b="0" i="0" u="none" strike="noStrike" dirty="0">
                        <a:solidFill>
                          <a:srgbClr val="000000"/>
                        </a:solidFill>
                        <a:effectLst/>
                        <a:latin typeface="Calibri" panose="020F0502020204030204" pitchFamily="34" charset="0"/>
                      </a:endParaRPr>
                    </a:p>
                  </a:txBody>
                  <a:tcPr marL="5596" marR="5596" marT="5596" marB="0" anchor="ctr"/>
                </a:tc>
                <a:tc>
                  <a:txBody>
                    <a:bodyPr/>
                    <a:lstStyle/>
                    <a:p>
                      <a:pPr algn="r" fontAlgn="b"/>
                      <a:r>
                        <a:rPr lang="en-ZA" sz="1400" u="none" strike="noStrike">
                          <a:effectLst/>
                        </a:rPr>
                        <a:t>97.7%</a:t>
                      </a:r>
                      <a:endParaRPr lang="en-ZA" sz="1400" b="0" i="0" u="none" strike="noStrike">
                        <a:solidFill>
                          <a:srgbClr val="000000"/>
                        </a:solidFill>
                        <a:effectLst/>
                        <a:latin typeface="Calibri" panose="020F0502020204030204" pitchFamily="34" charset="0"/>
                      </a:endParaRPr>
                    </a:p>
                  </a:txBody>
                  <a:tcPr marL="5596" marR="5596" marT="5596" marB="0" anchor="ctr"/>
                </a:tc>
                <a:extLst>
                  <a:ext uri="{0D108BD9-81ED-4DB2-BD59-A6C34878D82A}">
                    <a16:rowId xmlns:a16="http://schemas.microsoft.com/office/drawing/2014/main" xmlns="" val="10003"/>
                  </a:ext>
                </a:extLst>
              </a:tr>
              <a:tr h="432000">
                <a:tc>
                  <a:txBody>
                    <a:bodyPr/>
                    <a:lstStyle/>
                    <a:p>
                      <a:pPr algn="l"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72000" marR="5596" marT="5596" marB="0" anchor="ctr">
                    <a:solidFill>
                      <a:srgbClr val="D0D8E8"/>
                    </a:solidFill>
                  </a:tcPr>
                </a:tc>
                <a:tc gridSpan="2">
                  <a:txBody>
                    <a:bodyPr/>
                    <a:lstStyle/>
                    <a:p>
                      <a:pPr algn="l" fontAlgn="b"/>
                      <a:r>
                        <a:rPr lang="en-ZA" sz="1400" b="1" u="none" strike="noStrike" dirty="0">
                          <a:effectLst/>
                        </a:rPr>
                        <a:t>TOTAL</a:t>
                      </a:r>
                      <a:endParaRPr lang="en-ZA" sz="1400" b="1" i="0" u="none" strike="noStrike" dirty="0">
                        <a:solidFill>
                          <a:srgbClr val="000000"/>
                        </a:solidFill>
                        <a:effectLst/>
                        <a:latin typeface="Calibri" panose="020F0502020204030204" pitchFamily="34" charset="0"/>
                      </a:endParaRPr>
                    </a:p>
                  </a:txBody>
                  <a:tcPr marL="72000" marR="5596" marT="5596" marB="0" anchor="ctr">
                    <a:solidFill>
                      <a:srgbClr val="D0D8E8"/>
                    </a:solidFill>
                  </a:tcPr>
                </a:tc>
                <a:tc hMerge="1">
                  <a:txBody>
                    <a:bodyPr/>
                    <a:lstStyle/>
                    <a:p>
                      <a:pPr algn="l" fontAlgn="b"/>
                      <a:endParaRPr lang="en-ZA" sz="1400" b="1" i="0" u="none" strike="noStrike">
                        <a:solidFill>
                          <a:srgbClr val="000000"/>
                        </a:solidFill>
                        <a:effectLst/>
                        <a:latin typeface="Calibri" panose="020F0502020204030204" pitchFamily="34" charset="0"/>
                      </a:endParaRPr>
                    </a:p>
                  </a:txBody>
                  <a:tcPr marL="5596" marR="5596" marT="5596" marB="0" anchor="b"/>
                </a:tc>
                <a:tc>
                  <a:txBody>
                    <a:bodyPr/>
                    <a:lstStyle/>
                    <a:p>
                      <a:pPr algn="r" fontAlgn="b"/>
                      <a:r>
                        <a:rPr lang="en-ZA" sz="1400" b="1" u="none" strike="noStrike" dirty="0" smtClean="0">
                          <a:effectLst/>
                        </a:rPr>
                        <a:t>  </a:t>
                      </a:r>
                      <a:r>
                        <a:rPr lang="en-ZA" sz="1400" b="1" u="none" strike="noStrike" dirty="0">
                          <a:effectLst/>
                        </a:rPr>
                        <a:t>32 094 </a:t>
                      </a:r>
                      <a:endParaRPr lang="en-ZA" sz="1400" b="1" i="0" u="none" strike="noStrike" dirty="0">
                        <a:solidFill>
                          <a:srgbClr val="000000"/>
                        </a:solidFill>
                        <a:effectLst/>
                        <a:latin typeface="Calibri" panose="020F0502020204030204" pitchFamily="34" charset="0"/>
                      </a:endParaRPr>
                    </a:p>
                  </a:txBody>
                  <a:tcPr marL="5596" marR="5596" marT="5596" marB="0" anchor="ctr">
                    <a:lnB w="12700" cmpd="sng">
                      <a:noFill/>
                    </a:lnB>
                    <a:solidFill>
                      <a:srgbClr val="D0D8E8"/>
                    </a:solidFill>
                  </a:tcPr>
                </a:tc>
                <a:tc>
                  <a:txBody>
                    <a:bodyPr/>
                    <a:lstStyle/>
                    <a:p>
                      <a:pPr algn="r" fontAlgn="b"/>
                      <a:r>
                        <a:rPr lang="en-ZA" sz="1400" b="1" u="none" strike="noStrike" dirty="0" smtClean="0">
                          <a:effectLst/>
                        </a:rPr>
                        <a:t>     </a:t>
                      </a:r>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5596" marR="5596" marT="5596" marB="0" anchor="ctr">
                    <a:lnB w="12700" cmpd="sng">
                      <a:noFill/>
                    </a:lnB>
                    <a:solidFill>
                      <a:srgbClr val="D0D8E8"/>
                    </a:solidFill>
                  </a:tcPr>
                </a:tc>
                <a:tc>
                  <a:txBody>
                    <a:bodyPr/>
                    <a:lstStyle/>
                    <a:p>
                      <a:pPr algn="r" fontAlgn="b"/>
                      <a:r>
                        <a:rPr lang="en-ZA" sz="1400" b="1" u="none" strike="noStrike" dirty="0" smtClean="0">
                          <a:effectLst/>
                        </a:rPr>
                        <a:t>  </a:t>
                      </a:r>
                      <a:r>
                        <a:rPr lang="en-ZA" sz="1400" b="1" u="none" strike="noStrike" dirty="0">
                          <a:effectLst/>
                        </a:rPr>
                        <a:t>32 094 </a:t>
                      </a:r>
                      <a:endParaRPr lang="en-ZA" sz="1400" b="1" i="0" u="none" strike="noStrike" dirty="0">
                        <a:solidFill>
                          <a:srgbClr val="000000"/>
                        </a:solidFill>
                        <a:effectLst/>
                        <a:latin typeface="Calibri" panose="020F0502020204030204" pitchFamily="34" charset="0"/>
                      </a:endParaRPr>
                    </a:p>
                  </a:txBody>
                  <a:tcPr marL="5596" marR="5596" marT="5596" marB="0" anchor="ctr">
                    <a:solidFill>
                      <a:srgbClr val="D0D8E8"/>
                    </a:solidFill>
                  </a:tcPr>
                </a:tc>
                <a:tc>
                  <a:txBody>
                    <a:bodyPr/>
                    <a:lstStyle/>
                    <a:p>
                      <a:pPr algn="r" fontAlgn="b"/>
                      <a:r>
                        <a:rPr lang="en-ZA" sz="1400" b="1" u="none" strike="noStrike" dirty="0" smtClean="0">
                          <a:effectLst/>
                        </a:rPr>
                        <a:t>  </a:t>
                      </a:r>
                      <a:r>
                        <a:rPr lang="en-ZA" sz="1400" b="1" u="none" strike="noStrike" dirty="0">
                          <a:effectLst/>
                        </a:rPr>
                        <a:t>31 407 </a:t>
                      </a:r>
                      <a:endParaRPr lang="en-ZA" sz="1400" b="1" i="0" u="none" strike="noStrike" dirty="0">
                        <a:solidFill>
                          <a:srgbClr val="000000"/>
                        </a:solidFill>
                        <a:effectLst/>
                        <a:latin typeface="Calibri" panose="020F0502020204030204" pitchFamily="34" charset="0"/>
                      </a:endParaRPr>
                    </a:p>
                  </a:txBody>
                  <a:tcPr marL="5596" marR="5596" marT="5596" marB="0" anchor="ctr">
                    <a:solidFill>
                      <a:srgbClr val="D0D8E8"/>
                    </a:solidFill>
                  </a:tcPr>
                </a:tc>
                <a:tc>
                  <a:txBody>
                    <a:bodyPr/>
                    <a:lstStyle/>
                    <a:p>
                      <a:pPr algn="r" fontAlgn="b"/>
                      <a:r>
                        <a:rPr lang="en-ZA" sz="1400" b="1" u="none" strike="noStrike" dirty="0" smtClean="0">
                          <a:effectLst/>
                        </a:rPr>
                        <a:t> </a:t>
                      </a:r>
                      <a:r>
                        <a:rPr lang="en-ZA" sz="1400" b="1" u="none" strike="noStrike" dirty="0">
                          <a:effectLst/>
                        </a:rPr>
                        <a:t>687 </a:t>
                      </a:r>
                      <a:endParaRPr lang="en-ZA" sz="1400" b="1" i="0" u="none" strike="noStrike" dirty="0">
                        <a:solidFill>
                          <a:srgbClr val="000000"/>
                        </a:solidFill>
                        <a:effectLst/>
                        <a:latin typeface="Calibri" panose="020F0502020204030204" pitchFamily="34" charset="0"/>
                      </a:endParaRPr>
                    </a:p>
                  </a:txBody>
                  <a:tcPr marL="5596" marR="5596" marT="5596" marB="0" anchor="ctr">
                    <a:lnB w="12700" cmpd="sng">
                      <a:noFill/>
                    </a:lnB>
                    <a:solidFill>
                      <a:srgbClr val="D0D8E8"/>
                    </a:solidFill>
                  </a:tcPr>
                </a:tc>
                <a:tc>
                  <a:txBody>
                    <a:bodyPr/>
                    <a:lstStyle/>
                    <a:p>
                      <a:pPr algn="r" fontAlgn="b"/>
                      <a:r>
                        <a:rPr lang="en-ZA" sz="1400" b="1" u="none" strike="noStrike" dirty="0">
                          <a:effectLst/>
                        </a:rPr>
                        <a:t>97.9%</a:t>
                      </a:r>
                      <a:endParaRPr lang="en-ZA" sz="1400" b="1" i="0" u="none" strike="noStrike" dirty="0">
                        <a:solidFill>
                          <a:srgbClr val="000000"/>
                        </a:solidFill>
                        <a:effectLst/>
                        <a:latin typeface="Calibri" panose="020F0502020204030204" pitchFamily="34" charset="0"/>
                      </a:endParaRPr>
                    </a:p>
                  </a:txBody>
                  <a:tcPr marL="5596" marR="5596" marT="5596" marB="0" anchor="ctr">
                    <a:lnB w="12700" cmpd="sng">
                      <a:noFill/>
                    </a:lnB>
                    <a:solidFill>
                      <a:srgbClr val="D0D8E8"/>
                    </a:solidFill>
                  </a:tcPr>
                </a:tc>
                <a:extLst>
                  <a:ext uri="{0D108BD9-81ED-4DB2-BD59-A6C34878D82A}">
                    <a16:rowId xmlns:a16="http://schemas.microsoft.com/office/drawing/2014/main" xmlns="" val="10004"/>
                  </a:ext>
                </a:extLst>
              </a:tr>
              <a:tr h="0">
                <a:tc gridSpan="3">
                  <a:txBody>
                    <a:bodyPr/>
                    <a:lstStyle/>
                    <a:p>
                      <a:pPr algn="l" fontAlgn="b"/>
                      <a:r>
                        <a:rPr lang="en-ZA" sz="1400" u="none" strike="noStrike" dirty="0">
                          <a:effectLst/>
                        </a:rPr>
                        <a:t>Departmental receipts</a:t>
                      </a:r>
                      <a:endParaRPr lang="en-ZA" sz="1400" b="0" i="0" u="none" strike="noStrike" dirty="0">
                        <a:solidFill>
                          <a:srgbClr val="000000"/>
                        </a:solidFill>
                        <a:effectLst/>
                        <a:latin typeface="Calibri" panose="020F0502020204030204" pitchFamily="34" charset="0"/>
                      </a:endParaRPr>
                    </a:p>
                  </a:txBody>
                  <a:tcPr marL="72000" marR="5596" marT="5596" marB="0" anchor="ctr">
                    <a:lnR w="12700" cmpd="sng">
                      <a:noFill/>
                    </a:lnR>
                  </a:tcPr>
                </a:tc>
                <a:tc hMerge="1">
                  <a:txBody>
                    <a:bodyPr/>
                    <a:lstStyle/>
                    <a:p>
                      <a:endParaRPr lang="en-ZA"/>
                    </a:p>
                  </a:txBody>
                  <a:tcPr/>
                </a:tc>
                <a:tc hMerge="1">
                  <a:txBody>
                    <a:bodyPr/>
                    <a:lstStyle/>
                    <a:p>
                      <a:endParaRPr lang="en-ZA"/>
                    </a:p>
                  </a:txBody>
                  <a:tcPr/>
                </a:tc>
                <a:tc>
                  <a:txBody>
                    <a:bodyPr/>
                    <a:lstStyle/>
                    <a:p>
                      <a:pPr algn="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ZA" sz="1400" u="none" strike="noStrike" dirty="0" smtClean="0">
                          <a:effectLst/>
                        </a:rPr>
                        <a:t>3 </a:t>
                      </a:r>
                      <a:endParaRPr lang="en-ZA" sz="1400" b="0" i="0" u="none" strike="noStrike" dirty="0">
                        <a:solidFill>
                          <a:srgbClr val="000000"/>
                        </a:solidFill>
                        <a:effectLst/>
                        <a:latin typeface="Calibri" panose="020F0502020204030204" pitchFamily="34" charset="0"/>
                      </a:endParaRPr>
                    </a:p>
                  </a:txBody>
                  <a:tcPr marL="5596" marR="5596" marT="5596" marB="0" anchor="ctr">
                    <a:lnL w="12700" cmpd="sng">
                      <a:noFill/>
                    </a:lnL>
                  </a:tcPr>
                </a:tc>
                <a:tc>
                  <a:txBody>
                    <a:bodyPr/>
                    <a:lstStyle/>
                    <a:p>
                      <a:pPr algn="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596" marR="5596" marT="5596" marB="0" anchor="ctr">
                    <a:lnR w="12700" cmpd="sng">
                      <a:noFill/>
                    </a:lnR>
                  </a:tcPr>
                </a:tc>
                <a:tc>
                  <a:txBody>
                    <a:bodyPr/>
                    <a:lstStyle/>
                    <a:p>
                      <a:pPr algn="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0">
                <a:tc gridSpan="3">
                  <a:txBody>
                    <a:bodyPr/>
                    <a:lstStyle/>
                    <a:p>
                      <a:pPr algn="l" fontAlgn="b"/>
                      <a:r>
                        <a:rPr lang="en-ZA" sz="1400" u="none" strike="noStrike" dirty="0">
                          <a:effectLst/>
                        </a:rPr>
                        <a:t>Aid assistance </a:t>
                      </a:r>
                      <a:endParaRPr lang="en-ZA" sz="1400" b="0" i="0" u="none" strike="noStrike" dirty="0">
                        <a:solidFill>
                          <a:srgbClr val="000000"/>
                        </a:solidFill>
                        <a:effectLst/>
                        <a:latin typeface="Calibri" panose="020F0502020204030204" pitchFamily="34" charset="0"/>
                      </a:endParaRPr>
                    </a:p>
                  </a:txBody>
                  <a:tcPr marL="72000" marR="5596" marT="5596" marB="0" anchor="ctr">
                    <a:lnR w="12700" cmpd="sng">
                      <a:noFill/>
                    </a:lnR>
                  </a:tcPr>
                </a:tc>
                <a:tc hMerge="1">
                  <a:txBody>
                    <a:bodyPr/>
                    <a:lstStyle/>
                    <a:p>
                      <a:endParaRPr lang="en-ZA"/>
                    </a:p>
                  </a:txBody>
                  <a:tcPr/>
                </a:tc>
                <a:tc hMerge="1">
                  <a:txBody>
                    <a:bodyPr/>
                    <a:lstStyle/>
                    <a:p>
                      <a:endParaRPr lang="en-ZA"/>
                    </a:p>
                  </a:txBody>
                  <a:tcPr/>
                </a:tc>
                <a:tc>
                  <a:txBody>
                    <a:bodyPr/>
                    <a:lstStyle/>
                    <a:p>
                      <a:pPr algn="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ZA" sz="1400" u="none" strike="noStrike" dirty="0" smtClean="0">
                          <a:effectLst/>
                        </a:rPr>
                        <a:t>    </a:t>
                      </a:r>
                      <a:r>
                        <a:rPr lang="en-ZA" sz="1400" u="none" strike="noStrike" dirty="0">
                          <a:effectLst/>
                        </a:rPr>
                        <a:t>7 839 </a:t>
                      </a:r>
                      <a:endParaRPr lang="en-ZA" sz="1400" b="0" i="0" u="none" strike="noStrike" dirty="0">
                        <a:solidFill>
                          <a:srgbClr val="000000"/>
                        </a:solidFill>
                        <a:effectLst/>
                        <a:latin typeface="Calibri" panose="020F0502020204030204" pitchFamily="34" charset="0"/>
                      </a:endParaRPr>
                    </a:p>
                  </a:txBody>
                  <a:tcPr marL="5596" marR="5596" marT="5596" marB="0" anchor="ctr">
                    <a:lnL w="12700" cmpd="sng">
                      <a:noFill/>
                    </a:lnL>
                  </a:tcPr>
                </a:tc>
                <a:tc>
                  <a:txBody>
                    <a:bodyPr/>
                    <a:lstStyle/>
                    <a:p>
                      <a:pPr algn="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5596" marR="5596" marT="5596" marB="0" anchor="ctr">
                    <a:lnR w="12700" cmpd="sng">
                      <a:noFill/>
                    </a:lnR>
                  </a:tcPr>
                </a:tc>
                <a:tc>
                  <a:txBody>
                    <a:bodyPr/>
                    <a:lstStyle/>
                    <a:p>
                      <a:pPr algn="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0">
                <a:tc gridSpan="3">
                  <a:txBody>
                    <a:bodyPr/>
                    <a:lstStyle/>
                    <a:p>
                      <a:pPr algn="l" fontAlgn="b"/>
                      <a:r>
                        <a:rPr lang="en-ZA" sz="1400" b="1" u="none" strike="noStrike" dirty="0">
                          <a:effectLst/>
                        </a:rPr>
                        <a:t>Actual </a:t>
                      </a:r>
                      <a:r>
                        <a:rPr lang="en-ZA" sz="1400" b="1" u="none" strike="noStrike" dirty="0" smtClean="0">
                          <a:effectLst/>
                        </a:rPr>
                        <a:t>Revenue per </a:t>
                      </a:r>
                      <a:r>
                        <a:rPr lang="en-ZA" sz="1400" b="1" u="none" strike="noStrike" dirty="0">
                          <a:effectLst/>
                        </a:rPr>
                        <a:t>Statement of Financial Performance </a:t>
                      </a:r>
                      <a:endParaRPr lang="en-ZA" sz="1400" b="1" i="0" u="none" strike="noStrike" dirty="0">
                        <a:solidFill>
                          <a:srgbClr val="000000"/>
                        </a:solidFill>
                        <a:effectLst/>
                        <a:latin typeface="Calibri" panose="020F0502020204030204" pitchFamily="34" charset="0"/>
                      </a:endParaRPr>
                    </a:p>
                  </a:txBody>
                  <a:tcPr marL="72000" marR="5596" marT="5596" marB="0" anchor="ctr">
                    <a:lnR w="12700" cmpd="sng">
                      <a:noFill/>
                    </a:lnR>
                    <a:solidFill>
                      <a:srgbClr val="D0D8E8"/>
                    </a:solidFill>
                  </a:tcPr>
                </a:tc>
                <a:tc hMerge="1">
                  <a:txBody>
                    <a:bodyPr/>
                    <a:lstStyle/>
                    <a:p>
                      <a:endParaRPr lang="en-ZA"/>
                    </a:p>
                  </a:txBody>
                  <a:tcPr/>
                </a:tc>
                <a:tc hMerge="1">
                  <a:txBody>
                    <a:bodyPr/>
                    <a:lstStyle/>
                    <a:p>
                      <a:endParaRPr lang="en-ZA"/>
                    </a:p>
                  </a:txBody>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ZA" sz="1400" b="1" u="none" strike="noStrike" dirty="0" smtClean="0">
                          <a:effectLst/>
                        </a:rPr>
                        <a:t>  </a:t>
                      </a:r>
                      <a:r>
                        <a:rPr lang="en-ZA" sz="1400" b="1" u="none" strike="noStrike" dirty="0">
                          <a:effectLst/>
                        </a:rPr>
                        <a:t>39 936 </a:t>
                      </a:r>
                      <a:endParaRPr lang="en-ZA" sz="1400" b="1" i="0" u="none" strike="noStrike" dirty="0">
                        <a:solidFill>
                          <a:srgbClr val="000000"/>
                        </a:solidFill>
                        <a:effectLst/>
                        <a:latin typeface="Calibri" panose="020F0502020204030204" pitchFamily="34" charset="0"/>
                      </a:endParaRPr>
                    </a:p>
                  </a:txBody>
                  <a:tcPr marL="5596" marR="5596" marT="5596" marB="0" anchor="ctr">
                    <a:lnL w="12700" cmpd="sng">
                      <a:noFill/>
                    </a:lnL>
                    <a:solidFill>
                      <a:srgbClr val="D0D8E8"/>
                    </a:solidFill>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5596" marR="5596" marT="5596" marB="0" anchor="ctr">
                    <a:lnR w="12700" cmpd="sng">
                      <a:noFill/>
                    </a:lnR>
                    <a:solidFill>
                      <a:srgbClr val="D0D8E8"/>
                    </a:solidFill>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32000">
                <a:tc gridSpan="2">
                  <a:txBody>
                    <a:bodyPr/>
                    <a:lstStyle/>
                    <a:p>
                      <a:pPr algn="l" fontAlgn="b"/>
                      <a:r>
                        <a:rPr lang="en-ZA" sz="1400" u="none" strike="noStrike" dirty="0">
                          <a:effectLst/>
                        </a:rPr>
                        <a:t>Add:</a:t>
                      </a:r>
                      <a:endParaRPr lang="en-ZA" sz="1400" b="0" i="0" u="none" strike="noStrike" dirty="0">
                        <a:solidFill>
                          <a:srgbClr val="000000"/>
                        </a:solidFill>
                        <a:effectLst/>
                        <a:latin typeface="Calibri" panose="020F0502020204030204" pitchFamily="34" charset="0"/>
                      </a:endParaRPr>
                    </a:p>
                  </a:txBody>
                  <a:tcPr marL="72000" marR="5596" marT="5596" marB="0" anchor="ctr"/>
                </a:tc>
                <a:tc hMerge="1">
                  <a:txBody>
                    <a:bodyPr/>
                    <a:lstStyle/>
                    <a:p>
                      <a:endParaRPr lang="en-ZA"/>
                    </a:p>
                  </a:txBody>
                  <a:tcPr/>
                </a:tc>
                <a:tc>
                  <a:txBody>
                    <a:bodyPr/>
                    <a:lstStyle/>
                    <a:p>
                      <a:pPr algn="l" fontAlgn="b"/>
                      <a:r>
                        <a:rPr lang="en-ZA" sz="1400" u="none" strike="noStrike" dirty="0">
                          <a:effectLst/>
                        </a:rPr>
                        <a:t>Aid assistance </a:t>
                      </a:r>
                      <a:endParaRPr lang="en-ZA" sz="1400" b="0" i="0" u="none" strike="noStrike" dirty="0">
                        <a:solidFill>
                          <a:srgbClr val="000000"/>
                        </a:solidFill>
                        <a:effectLst/>
                        <a:latin typeface="Calibri" panose="020F0502020204030204" pitchFamily="34" charset="0"/>
                      </a:endParaRPr>
                    </a:p>
                  </a:txBody>
                  <a:tcPr marL="5596" marR="5596" marT="5596" marB="0" anchor="ctr">
                    <a:lnR w="12700" cmpd="sng">
                      <a:noFill/>
                    </a:lnR>
                  </a:tcPr>
                </a:tc>
                <a:tc>
                  <a:txBody>
                    <a:bodyPr/>
                    <a:lstStyle/>
                    <a:p>
                      <a:pPr algn="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596" marR="5596" marT="5596" marB="0" anchor="ctr">
                    <a:lnL w="12700" cmpd="sng">
                      <a:noFill/>
                    </a:lnL>
                  </a:tcPr>
                </a:tc>
                <a:tc>
                  <a:txBody>
                    <a:bodyPr/>
                    <a:lstStyle/>
                    <a:p>
                      <a:pPr algn="r" fontAlgn="b"/>
                      <a:r>
                        <a:rPr lang="en-ZA" sz="1400" u="none" strike="noStrike" dirty="0" smtClean="0">
                          <a:effectLst/>
                        </a:rPr>
                        <a:t>    </a:t>
                      </a:r>
                      <a:r>
                        <a:rPr lang="en-ZA" sz="1400" u="none" strike="noStrike" dirty="0">
                          <a:effectLst/>
                        </a:rPr>
                        <a:t>3 134 </a:t>
                      </a:r>
                      <a:endParaRPr lang="en-ZA" sz="1400" b="0" i="0" u="none" strike="noStrike" dirty="0">
                        <a:solidFill>
                          <a:srgbClr val="000000"/>
                        </a:solidFill>
                        <a:effectLst/>
                        <a:latin typeface="Calibri" panose="020F0502020204030204" pitchFamily="34" charset="0"/>
                      </a:endParaRPr>
                    </a:p>
                  </a:txBody>
                  <a:tcPr marL="5596" marR="5596" marT="5596" marB="0" anchor="ctr">
                    <a:lnR w="12700" cmpd="sng">
                      <a:noFill/>
                    </a:lnR>
                  </a:tcPr>
                </a:tc>
                <a:tc>
                  <a:txBody>
                    <a:bodyPr/>
                    <a:lstStyle/>
                    <a:p>
                      <a:pPr algn="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645676">
                <a:tc gridSpan="3">
                  <a:txBody>
                    <a:bodyPr/>
                    <a:lstStyle/>
                    <a:p>
                      <a:pPr algn="l" fontAlgn="b"/>
                      <a:r>
                        <a:rPr lang="en-ZA" sz="1400" b="1" u="none" strike="noStrike" dirty="0">
                          <a:effectLst/>
                        </a:rPr>
                        <a:t>Actual </a:t>
                      </a:r>
                      <a:r>
                        <a:rPr lang="en-ZA" sz="1400" b="1" u="none" strike="noStrike" dirty="0" smtClean="0">
                          <a:effectLst/>
                        </a:rPr>
                        <a:t>Expenditure </a:t>
                      </a:r>
                      <a:r>
                        <a:rPr lang="en-ZA" sz="1400" b="1" u="none" strike="noStrike" dirty="0">
                          <a:effectLst/>
                        </a:rPr>
                        <a:t>per Statement of Financial </a:t>
                      </a:r>
                      <a:r>
                        <a:rPr lang="en-ZA" sz="1400" b="1" u="none" strike="noStrike" dirty="0" smtClean="0">
                          <a:effectLst/>
                        </a:rPr>
                        <a:t>Performance</a:t>
                      </a:r>
                      <a:endParaRPr lang="en-ZA" sz="1400" b="1" i="0" u="none" strike="noStrike" dirty="0">
                        <a:solidFill>
                          <a:srgbClr val="000000"/>
                        </a:solidFill>
                        <a:effectLst/>
                        <a:latin typeface="Calibri" panose="020F0502020204030204" pitchFamily="34" charset="0"/>
                      </a:endParaRPr>
                    </a:p>
                  </a:txBody>
                  <a:tcPr marL="72000" marR="5596" marT="5596" marB="0" anchor="ctr">
                    <a:lnR w="12700" cmpd="sng">
                      <a:noFill/>
                    </a:lnR>
                    <a:solidFill>
                      <a:srgbClr val="D0D8E8"/>
                    </a:solidFill>
                  </a:tcPr>
                </a:tc>
                <a:tc hMerge="1">
                  <a:txBody>
                    <a:bodyPr/>
                    <a:lstStyle/>
                    <a:p>
                      <a:endParaRPr lang="en-ZA"/>
                    </a:p>
                  </a:txBody>
                  <a:tcPr/>
                </a:tc>
                <a:tc hMerge="1">
                  <a:txBody>
                    <a:bodyPr/>
                    <a:lstStyle/>
                    <a:p>
                      <a:endParaRPr lang="en-ZA"/>
                    </a:p>
                  </a:txBody>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5596" marR="5596" marT="5596" marB="0" anchor="ctr">
                    <a:lnL w="12700" cmpd="sng">
                      <a:noFill/>
                    </a:lnL>
                    <a:solidFill>
                      <a:srgbClr val="D0D8E8"/>
                    </a:solidFill>
                  </a:tcPr>
                </a:tc>
                <a:tc>
                  <a:txBody>
                    <a:bodyPr/>
                    <a:lstStyle/>
                    <a:p>
                      <a:pPr algn="r" fontAlgn="b"/>
                      <a:r>
                        <a:rPr lang="en-ZA" sz="1400" b="1" u="none" strike="noStrike" dirty="0" smtClean="0">
                          <a:effectLst/>
                        </a:rPr>
                        <a:t>  </a:t>
                      </a:r>
                      <a:r>
                        <a:rPr lang="en-ZA" sz="1400" b="1" u="none" strike="noStrike" dirty="0">
                          <a:effectLst/>
                        </a:rPr>
                        <a:t>34 541 </a:t>
                      </a:r>
                      <a:endParaRPr lang="en-ZA" sz="1400" b="1" i="0" u="none" strike="noStrike" dirty="0">
                        <a:solidFill>
                          <a:srgbClr val="000000"/>
                        </a:solidFill>
                        <a:effectLst/>
                        <a:latin typeface="Calibri" panose="020F0502020204030204" pitchFamily="34" charset="0"/>
                      </a:endParaRPr>
                    </a:p>
                  </a:txBody>
                  <a:tcPr marL="5596" marR="5596" marT="5596" marB="0" anchor="ctr">
                    <a:lnR w="12700" cmpd="sng">
                      <a:noFill/>
                    </a:lnR>
                    <a:solidFill>
                      <a:srgbClr val="D0D8E8"/>
                    </a:solidFill>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5596" marR="5596" marT="5596"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606540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973" y="-6815"/>
            <a:ext cx="7385866" cy="969771"/>
          </a:xfrm>
        </p:spPr>
        <p:txBody>
          <a:bodyPr/>
          <a:lstStyle/>
          <a:p>
            <a:r>
              <a:rPr lang="en-ZA" dirty="0" smtClean="0"/>
              <a:t>Appropriation statement </a:t>
            </a:r>
            <a:br>
              <a:rPr lang="en-ZA" dirty="0" smtClean="0"/>
            </a:br>
            <a:r>
              <a:rPr lang="en-ZA" sz="1800" dirty="0"/>
              <a:t>(continued)</a:t>
            </a:r>
          </a:p>
        </p:txBody>
      </p:sp>
      <p:sp>
        <p:nvSpPr>
          <p:cNvPr id="4" name="Slide Number Placeholder 3"/>
          <p:cNvSpPr>
            <a:spLocks noGrp="1"/>
          </p:cNvSpPr>
          <p:nvPr>
            <p:ph type="sldNum" sz="quarter" idx="12"/>
          </p:nvPr>
        </p:nvSpPr>
        <p:spPr/>
        <p:txBody>
          <a:bodyPr/>
          <a:lstStyle/>
          <a:p>
            <a:fld id="{4414807B-44EB-7242-827D-16A5EC7111B6}" type="slidenum">
              <a:rPr lang="en-ZA" smtClean="0"/>
              <a:pPr/>
              <a:t>21</a:t>
            </a:fld>
            <a:endParaRPr lang="en-ZA"/>
          </a:p>
        </p:txBody>
      </p:sp>
      <p:graphicFrame>
        <p:nvGraphicFramePr>
          <p:cNvPr id="5" name="Table 4"/>
          <p:cNvGraphicFramePr>
            <a:graphicFrameLocks noGrp="1"/>
          </p:cNvGraphicFramePr>
          <p:nvPr>
            <p:extLst>
              <p:ext uri="{D42A27DB-BD31-4B8C-83A1-F6EECF244321}">
                <p14:modId xmlns:p14="http://schemas.microsoft.com/office/powerpoint/2010/main" xmlns="" val="2256102013"/>
              </p:ext>
            </p:extLst>
          </p:nvPr>
        </p:nvGraphicFramePr>
        <p:xfrm>
          <a:off x="152397" y="1369356"/>
          <a:ext cx="8803343" cy="4915162"/>
        </p:xfrm>
        <a:graphic>
          <a:graphicData uri="http://schemas.openxmlformats.org/drawingml/2006/table">
            <a:tbl>
              <a:tblPr>
                <a:tableStyleId>{5C22544A-7EE6-4342-B048-85BDC9FD1C3A}</a:tableStyleId>
              </a:tblPr>
              <a:tblGrid>
                <a:gridCol w="2666069">
                  <a:extLst>
                    <a:ext uri="{9D8B030D-6E8A-4147-A177-3AD203B41FA5}">
                      <a16:colId xmlns:a16="http://schemas.microsoft.com/office/drawing/2014/main" xmlns="" val="20000"/>
                    </a:ext>
                  </a:extLst>
                </a:gridCol>
                <a:gridCol w="1022879">
                  <a:extLst>
                    <a:ext uri="{9D8B030D-6E8A-4147-A177-3AD203B41FA5}">
                      <a16:colId xmlns:a16="http://schemas.microsoft.com/office/drawing/2014/main" xmlns="" val="20001"/>
                    </a:ext>
                  </a:extLst>
                </a:gridCol>
                <a:gridCol w="1022879">
                  <a:extLst>
                    <a:ext uri="{9D8B030D-6E8A-4147-A177-3AD203B41FA5}">
                      <a16:colId xmlns:a16="http://schemas.microsoft.com/office/drawing/2014/main" xmlns="" val="20002"/>
                    </a:ext>
                  </a:extLst>
                </a:gridCol>
                <a:gridCol w="1022879">
                  <a:extLst>
                    <a:ext uri="{9D8B030D-6E8A-4147-A177-3AD203B41FA5}">
                      <a16:colId xmlns:a16="http://schemas.microsoft.com/office/drawing/2014/main" xmlns="" val="20003"/>
                    </a:ext>
                  </a:extLst>
                </a:gridCol>
                <a:gridCol w="1022879">
                  <a:extLst>
                    <a:ext uri="{9D8B030D-6E8A-4147-A177-3AD203B41FA5}">
                      <a16:colId xmlns:a16="http://schemas.microsoft.com/office/drawing/2014/main" xmlns="" val="20004"/>
                    </a:ext>
                  </a:extLst>
                </a:gridCol>
                <a:gridCol w="1022879">
                  <a:extLst>
                    <a:ext uri="{9D8B030D-6E8A-4147-A177-3AD203B41FA5}">
                      <a16:colId xmlns:a16="http://schemas.microsoft.com/office/drawing/2014/main" xmlns="" val="20005"/>
                    </a:ext>
                  </a:extLst>
                </a:gridCol>
                <a:gridCol w="1022879">
                  <a:extLst>
                    <a:ext uri="{9D8B030D-6E8A-4147-A177-3AD203B41FA5}">
                      <a16:colId xmlns:a16="http://schemas.microsoft.com/office/drawing/2014/main" xmlns="" val="20006"/>
                    </a:ext>
                  </a:extLst>
                </a:gridCol>
              </a:tblGrid>
              <a:tr h="223916">
                <a:tc rowSpan="2">
                  <a:txBody>
                    <a:bodyPr/>
                    <a:lstStyle/>
                    <a:p>
                      <a:pPr algn="ctr" fontAlgn="b"/>
                      <a:r>
                        <a:rPr lang="en-ZA" sz="1400" b="1" u="none" strike="noStrike" dirty="0">
                          <a:effectLst/>
                        </a:rPr>
                        <a:t>Per Economic Classification</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4F81BD"/>
                    </a:solidFill>
                  </a:tcPr>
                </a:tc>
                <a:tc gridSpan="6">
                  <a:txBody>
                    <a:bodyPr/>
                    <a:lstStyle/>
                    <a:p>
                      <a:pPr algn="ctr" fontAlgn="b"/>
                      <a:r>
                        <a:rPr lang="en-ZA" sz="1400" b="1" u="none" strike="noStrike" dirty="0">
                          <a:effectLst/>
                        </a:rPr>
                        <a:t>2016/17</a:t>
                      </a:r>
                      <a:endParaRPr lang="en-ZA" sz="1400" b="1" i="0" u="none" strike="noStrike" dirty="0">
                        <a:solidFill>
                          <a:srgbClr val="000000"/>
                        </a:solidFill>
                        <a:effectLst/>
                        <a:latin typeface="Calibri" panose="020F0502020204030204" pitchFamily="34" charset="0"/>
                      </a:endParaRPr>
                    </a:p>
                  </a:txBody>
                  <a:tcPr marL="5763" marR="5763" marT="5763" marB="0" anchor="b">
                    <a:solidFill>
                      <a:srgbClr val="4F81B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111828">
                <a:tc vMerge="1">
                  <a:txBody>
                    <a:bodyPr/>
                    <a:lstStyle/>
                    <a:p>
                      <a:endParaRPr lang="en-ZA"/>
                    </a:p>
                  </a:txBody>
                  <a:tcPr/>
                </a:tc>
                <a:tc>
                  <a:txBody>
                    <a:bodyPr/>
                    <a:lstStyle/>
                    <a:p>
                      <a:pPr algn="ctr" fontAlgn="t"/>
                      <a:r>
                        <a:rPr lang="en-ZA" sz="1400" b="1" u="none" strike="noStrike" dirty="0">
                          <a:effectLst/>
                        </a:rPr>
                        <a:t>Adjusted Appropriation</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4F81BD"/>
                    </a:solidFill>
                  </a:tcPr>
                </a:tc>
                <a:tc>
                  <a:txBody>
                    <a:bodyPr/>
                    <a:lstStyle/>
                    <a:p>
                      <a:pPr algn="ctr" fontAlgn="b"/>
                      <a:r>
                        <a:rPr lang="en-ZA" sz="1400" b="1" u="none" strike="noStrike" dirty="0">
                          <a:effectLst/>
                        </a:rPr>
                        <a:t>Shifting of Funds</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4F81BD"/>
                    </a:solidFill>
                  </a:tcPr>
                </a:tc>
                <a:tc>
                  <a:txBody>
                    <a:bodyPr/>
                    <a:lstStyle/>
                    <a:p>
                      <a:pPr algn="ctr" fontAlgn="b"/>
                      <a:r>
                        <a:rPr lang="en-ZA" sz="1400" b="1" u="none" strike="noStrike" dirty="0">
                          <a:effectLst/>
                        </a:rPr>
                        <a:t>Final Appropriation</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4F81BD"/>
                    </a:solidFill>
                  </a:tcPr>
                </a:tc>
                <a:tc>
                  <a:txBody>
                    <a:bodyPr/>
                    <a:lstStyle/>
                    <a:p>
                      <a:pPr algn="ctr" fontAlgn="b"/>
                      <a:r>
                        <a:rPr lang="en-ZA" sz="1400" b="1" u="none" strike="noStrike" dirty="0">
                          <a:effectLst/>
                        </a:rPr>
                        <a:t>Actual Expenditure</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4F81BD"/>
                    </a:solidFill>
                  </a:tcPr>
                </a:tc>
                <a:tc>
                  <a:txBody>
                    <a:bodyPr/>
                    <a:lstStyle/>
                    <a:p>
                      <a:pPr algn="ctr" fontAlgn="b"/>
                      <a:r>
                        <a:rPr lang="en-ZA" sz="1400" b="1" u="none" strike="noStrike" dirty="0">
                          <a:effectLst/>
                        </a:rPr>
                        <a:t>Variance</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4F81BD"/>
                    </a:solidFill>
                  </a:tcPr>
                </a:tc>
                <a:tc>
                  <a:txBody>
                    <a:bodyPr/>
                    <a:lstStyle/>
                    <a:p>
                      <a:pPr algn="ctr" fontAlgn="b"/>
                      <a:r>
                        <a:rPr lang="en-ZA" sz="1400" b="1" u="none" strike="noStrike" dirty="0">
                          <a:effectLst/>
                        </a:rPr>
                        <a:t>Expenditure as % of final appropriation</a:t>
                      </a:r>
                      <a:br>
                        <a:rPr lang="en-ZA" sz="1400" b="1" u="none" strike="noStrike" dirty="0">
                          <a:effectLst/>
                        </a:rPr>
                      </a:br>
                      <a:r>
                        <a:rPr lang="en-ZA" sz="1400" b="1" u="none" strike="noStrike" dirty="0">
                          <a:effectLst/>
                        </a:rPr>
                        <a:t>%</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4F81BD"/>
                    </a:solidFill>
                  </a:tcPr>
                </a:tc>
                <a:extLst>
                  <a:ext uri="{0D108BD9-81ED-4DB2-BD59-A6C34878D82A}">
                    <a16:rowId xmlns:a16="http://schemas.microsoft.com/office/drawing/2014/main" xmlns="" val="10001"/>
                  </a:ext>
                </a:extLst>
              </a:tr>
              <a:tr h="252000">
                <a:tc>
                  <a:txBody>
                    <a:bodyPr/>
                    <a:lstStyle/>
                    <a:p>
                      <a:pPr algn="l" fontAlgn="b"/>
                      <a:r>
                        <a:rPr lang="en-ZA" sz="1400" b="1" u="none" strike="noStrike" dirty="0">
                          <a:effectLst/>
                        </a:rPr>
                        <a:t> Current payments </a:t>
                      </a:r>
                      <a:endParaRPr lang="en-ZA" sz="1400" b="1" i="0" u="none" strike="noStrike" dirty="0">
                        <a:solidFill>
                          <a:srgbClr val="000000"/>
                        </a:solidFill>
                        <a:effectLst/>
                        <a:latin typeface="Calibri" panose="020F0502020204030204" pitchFamily="34" charset="0"/>
                      </a:endParaRPr>
                    </a:p>
                  </a:txBody>
                  <a:tcPr marL="72000" marR="5763" marT="5763" marB="0" anchor="ctr">
                    <a:solidFill>
                      <a:srgbClr val="D0D8E8"/>
                    </a:solidFill>
                  </a:tcPr>
                </a:tc>
                <a:tc>
                  <a:txBody>
                    <a:bodyPr/>
                    <a:lstStyle/>
                    <a:p>
                      <a:pPr algn="r" fontAlgn="b"/>
                      <a:r>
                        <a:rPr lang="en-ZA" sz="1400" b="1" u="none" strike="noStrike" dirty="0" smtClean="0">
                          <a:effectLst/>
                        </a:rPr>
                        <a:t>32 </a:t>
                      </a:r>
                      <a:r>
                        <a:rPr lang="en-ZA" sz="1400" b="1" u="none" strike="noStrike" dirty="0">
                          <a:effectLst/>
                        </a:rPr>
                        <a:t>025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D0D8E8"/>
                    </a:solidFill>
                  </a:tcPr>
                </a:tc>
                <a:tc>
                  <a:txBody>
                    <a:bodyPr/>
                    <a:lstStyle/>
                    <a:p>
                      <a:pPr algn="r" fontAlgn="b"/>
                      <a:r>
                        <a:rPr lang="en-ZA" sz="1400" b="1" u="none" strike="noStrike" dirty="0" smtClean="0">
                          <a:effectLst/>
                        </a:rPr>
                        <a:t> </a:t>
                      </a:r>
                      <a:r>
                        <a:rPr lang="en-ZA" sz="1400" b="1" u="none" strike="noStrike" dirty="0">
                          <a:effectLst/>
                        </a:rPr>
                        <a:t>-2 268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D0D8E8"/>
                    </a:solidFill>
                  </a:tcPr>
                </a:tc>
                <a:tc>
                  <a:txBody>
                    <a:bodyPr/>
                    <a:lstStyle/>
                    <a:p>
                      <a:pPr algn="r" fontAlgn="b"/>
                      <a:r>
                        <a:rPr lang="en-ZA" sz="1400" b="1" u="none" strike="noStrike" dirty="0" smtClean="0">
                          <a:effectLst/>
                        </a:rPr>
                        <a:t>29 </a:t>
                      </a:r>
                      <a:r>
                        <a:rPr lang="en-ZA" sz="1400" b="1" u="none" strike="noStrike" dirty="0">
                          <a:effectLst/>
                        </a:rPr>
                        <a:t>757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D0D8E8"/>
                    </a:solidFill>
                  </a:tcPr>
                </a:tc>
                <a:tc>
                  <a:txBody>
                    <a:bodyPr/>
                    <a:lstStyle/>
                    <a:p>
                      <a:pPr algn="r" fontAlgn="b"/>
                      <a:r>
                        <a:rPr lang="en-ZA" sz="1400" b="1" u="none" strike="noStrike" dirty="0" smtClean="0">
                          <a:effectLst/>
                        </a:rPr>
                        <a:t>29 </a:t>
                      </a:r>
                      <a:r>
                        <a:rPr lang="en-ZA" sz="1400" b="1" u="none" strike="noStrike" dirty="0">
                          <a:effectLst/>
                        </a:rPr>
                        <a:t>127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D0D8E8"/>
                    </a:solidFill>
                  </a:tcPr>
                </a:tc>
                <a:tc>
                  <a:txBody>
                    <a:bodyPr/>
                    <a:lstStyle/>
                    <a:p>
                      <a:pPr algn="r" fontAlgn="b"/>
                      <a:r>
                        <a:rPr lang="en-ZA" sz="1400" b="1" u="none" strike="noStrike" dirty="0" smtClean="0">
                          <a:effectLst/>
                        </a:rPr>
                        <a:t> </a:t>
                      </a:r>
                      <a:r>
                        <a:rPr lang="en-ZA" sz="1400" b="1" u="none" strike="noStrike" dirty="0">
                          <a:effectLst/>
                        </a:rPr>
                        <a:t>630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D0D8E8"/>
                    </a:solidFill>
                  </a:tcPr>
                </a:tc>
                <a:tc>
                  <a:txBody>
                    <a:bodyPr/>
                    <a:lstStyle/>
                    <a:p>
                      <a:pPr algn="r" fontAlgn="b"/>
                      <a:r>
                        <a:rPr lang="en-ZA" sz="1400" b="1" u="none" strike="noStrike" dirty="0">
                          <a:effectLst/>
                        </a:rPr>
                        <a:t>97.9%</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D0D8E8"/>
                    </a:solidFill>
                  </a:tcPr>
                </a:tc>
                <a:extLst>
                  <a:ext uri="{0D108BD9-81ED-4DB2-BD59-A6C34878D82A}">
                    <a16:rowId xmlns:a16="http://schemas.microsoft.com/office/drawing/2014/main" xmlns="" val="10002"/>
                  </a:ext>
                </a:extLst>
              </a:tr>
              <a:tr h="426613">
                <a:tc>
                  <a:txBody>
                    <a:bodyPr/>
                    <a:lstStyle/>
                    <a:p>
                      <a:pPr algn="l" fontAlgn="b"/>
                      <a:r>
                        <a:rPr lang="en-ZA" sz="1400" u="none" strike="noStrike">
                          <a:effectLst/>
                        </a:rPr>
                        <a:t>Compensation of employees</a:t>
                      </a:r>
                      <a:endParaRPr lang="en-ZA" sz="1400" b="0" i="0" u="none" strike="noStrike">
                        <a:solidFill>
                          <a:srgbClr val="000000"/>
                        </a:solidFill>
                        <a:effectLst/>
                        <a:latin typeface="Calibri" panose="020F0502020204030204" pitchFamily="34" charset="0"/>
                      </a:endParaRPr>
                    </a:p>
                  </a:txBody>
                  <a:tcPr marL="72000" marR="5763" marT="5763" marB="0" anchor="ctr"/>
                </a:tc>
                <a:tc>
                  <a:txBody>
                    <a:bodyPr/>
                    <a:lstStyle/>
                    <a:p>
                      <a:pPr algn="r" fontAlgn="b"/>
                      <a:r>
                        <a:rPr lang="en-ZA" sz="1400" u="none" strike="noStrike" dirty="0" smtClean="0">
                          <a:effectLst/>
                        </a:rPr>
                        <a:t>16 </a:t>
                      </a:r>
                      <a:r>
                        <a:rPr lang="en-ZA" sz="1400" u="none" strike="noStrike" dirty="0">
                          <a:effectLst/>
                        </a:rPr>
                        <a:t>792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a:t>
                      </a:r>
                      <a:r>
                        <a:rPr lang="en-ZA" sz="1400" u="none" strike="noStrike" dirty="0">
                          <a:effectLst/>
                        </a:rPr>
                        <a:t>912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15 </a:t>
                      </a:r>
                      <a:r>
                        <a:rPr lang="en-ZA" sz="1400" u="none" strike="noStrike" dirty="0">
                          <a:effectLst/>
                        </a:rPr>
                        <a:t>880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15 </a:t>
                      </a:r>
                      <a:r>
                        <a:rPr lang="en-ZA" sz="1400" u="none" strike="noStrike" dirty="0">
                          <a:effectLst/>
                        </a:rPr>
                        <a:t>593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 </a:t>
                      </a:r>
                      <a:r>
                        <a:rPr lang="en-ZA" sz="1400" u="none" strike="noStrike" dirty="0">
                          <a:effectLst/>
                        </a:rPr>
                        <a:t>287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a:effectLst/>
                        </a:rPr>
                        <a:t>98.2%</a:t>
                      </a:r>
                      <a:endParaRPr lang="en-ZA" sz="1400" b="0" i="0" u="none" strike="noStrike">
                        <a:solidFill>
                          <a:srgbClr val="000000"/>
                        </a:solidFill>
                        <a:effectLst/>
                        <a:latin typeface="Calibri" panose="020F0502020204030204" pitchFamily="34" charset="0"/>
                      </a:endParaRPr>
                    </a:p>
                  </a:txBody>
                  <a:tcPr marL="5763" marR="5763" marT="5763" marB="0" anchor="ctr"/>
                </a:tc>
                <a:extLst>
                  <a:ext uri="{0D108BD9-81ED-4DB2-BD59-A6C34878D82A}">
                    <a16:rowId xmlns:a16="http://schemas.microsoft.com/office/drawing/2014/main" xmlns="" val="10003"/>
                  </a:ext>
                </a:extLst>
              </a:tr>
              <a:tr h="426613">
                <a:tc>
                  <a:txBody>
                    <a:bodyPr/>
                    <a:lstStyle/>
                    <a:p>
                      <a:pPr algn="l" fontAlgn="b"/>
                      <a:r>
                        <a:rPr lang="en-ZA" sz="1400" u="none" strike="noStrike">
                          <a:effectLst/>
                        </a:rPr>
                        <a:t>Goods and services</a:t>
                      </a:r>
                      <a:endParaRPr lang="en-ZA" sz="1400" b="0" i="0" u="none" strike="noStrike">
                        <a:solidFill>
                          <a:srgbClr val="000000"/>
                        </a:solidFill>
                        <a:effectLst/>
                        <a:latin typeface="Calibri" panose="020F0502020204030204" pitchFamily="34" charset="0"/>
                      </a:endParaRPr>
                    </a:p>
                  </a:txBody>
                  <a:tcPr marL="72000" marR="5763" marT="5763" marB="0" anchor="ctr"/>
                </a:tc>
                <a:tc>
                  <a:txBody>
                    <a:bodyPr/>
                    <a:lstStyle/>
                    <a:p>
                      <a:pPr algn="r" fontAlgn="b"/>
                      <a:r>
                        <a:rPr lang="en-ZA" sz="1400" u="none" strike="noStrike" dirty="0" smtClean="0">
                          <a:effectLst/>
                        </a:rPr>
                        <a:t>15 </a:t>
                      </a:r>
                      <a:r>
                        <a:rPr lang="en-ZA" sz="1400" u="none" strike="noStrike" dirty="0">
                          <a:effectLst/>
                        </a:rPr>
                        <a:t>233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 </a:t>
                      </a:r>
                      <a:r>
                        <a:rPr lang="en-ZA" sz="1400" u="none" strike="noStrike" dirty="0">
                          <a:effectLst/>
                        </a:rPr>
                        <a:t>-1 356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13 </a:t>
                      </a:r>
                      <a:r>
                        <a:rPr lang="en-ZA" sz="1400" u="none" strike="noStrike" dirty="0">
                          <a:effectLst/>
                        </a:rPr>
                        <a:t>877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13 </a:t>
                      </a:r>
                      <a:r>
                        <a:rPr lang="en-ZA" sz="1400" u="none" strike="noStrike" dirty="0">
                          <a:effectLst/>
                        </a:rPr>
                        <a:t>534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 </a:t>
                      </a:r>
                      <a:r>
                        <a:rPr lang="en-ZA" sz="1400" u="none" strike="noStrike" dirty="0">
                          <a:effectLst/>
                        </a:rPr>
                        <a:t>343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a:effectLst/>
                        </a:rPr>
                        <a:t>97.5%</a:t>
                      </a:r>
                      <a:endParaRPr lang="en-ZA" sz="1400" b="0" i="0" u="none" strike="noStrike">
                        <a:solidFill>
                          <a:srgbClr val="000000"/>
                        </a:solidFill>
                        <a:effectLst/>
                        <a:latin typeface="Calibri" panose="020F0502020204030204" pitchFamily="34" charset="0"/>
                      </a:endParaRPr>
                    </a:p>
                  </a:txBody>
                  <a:tcPr marL="5763" marR="5763" marT="5763" marB="0" anchor="ctr"/>
                </a:tc>
                <a:extLst>
                  <a:ext uri="{0D108BD9-81ED-4DB2-BD59-A6C34878D82A}">
                    <a16:rowId xmlns:a16="http://schemas.microsoft.com/office/drawing/2014/main" xmlns="" val="10004"/>
                  </a:ext>
                </a:extLst>
              </a:tr>
              <a:tr h="252000">
                <a:tc>
                  <a:txBody>
                    <a:bodyPr/>
                    <a:lstStyle/>
                    <a:p>
                      <a:pPr algn="l" fontAlgn="b"/>
                      <a:r>
                        <a:rPr lang="en-ZA" sz="1400" b="1" u="none" strike="noStrike" dirty="0">
                          <a:effectLst/>
                        </a:rPr>
                        <a:t> Transfers and subsidies </a:t>
                      </a:r>
                      <a:endParaRPr lang="en-ZA" sz="1400" b="1" i="0" u="none" strike="noStrike" dirty="0">
                        <a:solidFill>
                          <a:srgbClr val="000000"/>
                        </a:solidFill>
                        <a:effectLst/>
                        <a:latin typeface="Calibri" panose="020F0502020204030204" pitchFamily="34" charset="0"/>
                      </a:endParaRPr>
                    </a:p>
                  </a:txBody>
                  <a:tcPr marL="72000" marR="5763" marT="5763" marB="0" anchor="ctr">
                    <a:solidFill>
                      <a:srgbClr val="D0D8E8"/>
                    </a:solidFill>
                  </a:tcPr>
                </a:tc>
                <a:tc>
                  <a:txBody>
                    <a:bodyPr/>
                    <a:lstStyle/>
                    <a:p>
                      <a:pPr algn="r" fontAlgn="b"/>
                      <a:r>
                        <a:rPr lang="en-ZA" sz="1400" b="1" u="none" strike="noStrike" dirty="0" smtClean="0">
                          <a:effectLst/>
                        </a:rPr>
                        <a:t> </a:t>
                      </a:r>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D0D8E8"/>
                    </a:solidFill>
                  </a:tcPr>
                </a:tc>
                <a:tc>
                  <a:txBody>
                    <a:bodyPr/>
                    <a:lstStyle/>
                    <a:p>
                      <a:pPr algn="r" fontAlgn="b"/>
                      <a:r>
                        <a:rPr lang="en-ZA" sz="1400" b="1" u="none" strike="noStrike" dirty="0" smtClean="0">
                          <a:effectLst/>
                        </a:rPr>
                        <a:t>  </a:t>
                      </a:r>
                      <a:r>
                        <a:rPr lang="en-ZA" sz="1400" b="1" u="none" strike="noStrike" dirty="0">
                          <a:effectLst/>
                        </a:rPr>
                        <a:t>1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D0D8E8"/>
                    </a:solidFill>
                  </a:tcPr>
                </a:tc>
                <a:tc>
                  <a:txBody>
                    <a:bodyPr/>
                    <a:lstStyle/>
                    <a:p>
                      <a:pPr algn="r" fontAlgn="b"/>
                      <a:r>
                        <a:rPr lang="en-ZA" sz="1400" b="1" u="none" strike="noStrike" dirty="0" smtClean="0">
                          <a:effectLst/>
                        </a:rPr>
                        <a:t>  </a:t>
                      </a:r>
                      <a:r>
                        <a:rPr lang="en-ZA" sz="1400" b="1" u="none" strike="noStrike" dirty="0">
                          <a:effectLst/>
                        </a:rPr>
                        <a:t>1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D0D8E8"/>
                    </a:solidFill>
                  </a:tcPr>
                </a:tc>
                <a:tc>
                  <a:txBody>
                    <a:bodyPr/>
                    <a:lstStyle/>
                    <a:p>
                      <a:pPr algn="r" fontAlgn="b"/>
                      <a:r>
                        <a:rPr lang="en-ZA" sz="1400" b="1" u="none" strike="noStrike" dirty="0" smtClean="0">
                          <a:effectLst/>
                        </a:rPr>
                        <a:t>  </a:t>
                      </a:r>
                      <a:r>
                        <a:rPr lang="en-ZA" sz="1400" b="1" u="none" strike="noStrike" dirty="0">
                          <a:effectLst/>
                        </a:rPr>
                        <a:t>1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D0D8E8"/>
                    </a:solidFill>
                  </a:tcPr>
                </a:tc>
                <a:tc>
                  <a:txBody>
                    <a:bodyPr/>
                    <a:lstStyle/>
                    <a:p>
                      <a:pPr algn="r" fontAlgn="b"/>
                      <a:r>
                        <a:rPr lang="en-ZA" sz="1400" b="1" u="none" strike="noStrike" dirty="0" smtClean="0">
                          <a:effectLst/>
                        </a:rPr>
                        <a:t> </a:t>
                      </a:r>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D0D8E8"/>
                    </a:solidFill>
                  </a:tcPr>
                </a:tc>
                <a:tc>
                  <a:txBody>
                    <a:bodyPr/>
                    <a:lstStyle/>
                    <a:p>
                      <a:pPr algn="r" fontAlgn="b"/>
                      <a:r>
                        <a:rPr lang="en-ZA" sz="1400" b="1" u="none" strike="noStrike" dirty="0">
                          <a:effectLst/>
                        </a:rPr>
                        <a:t>100.0%</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D0D8E8"/>
                    </a:solidFill>
                  </a:tcPr>
                </a:tc>
                <a:extLst>
                  <a:ext uri="{0D108BD9-81ED-4DB2-BD59-A6C34878D82A}">
                    <a16:rowId xmlns:a16="http://schemas.microsoft.com/office/drawing/2014/main" xmlns="" val="10005"/>
                  </a:ext>
                </a:extLst>
              </a:tr>
              <a:tr h="426613">
                <a:tc>
                  <a:txBody>
                    <a:bodyPr/>
                    <a:lstStyle/>
                    <a:p>
                      <a:pPr algn="l" fontAlgn="b"/>
                      <a:r>
                        <a:rPr lang="en-ZA" sz="1400" u="none" strike="noStrike">
                          <a:effectLst/>
                        </a:rPr>
                        <a:t>Departmental agencies and accounts</a:t>
                      </a:r>
                      <a:endParaRPr lang="en-ZA" sz="1400" b="0" i="0" u="none" strike="noStrike">
                        <a:solidFill>
                          <a:srgbClr val="000000"/>
                        </a:solidFill>
                        <a:effectLst/>
                        <a:latin typeface="Calibri" panose="020F0502020204030204" pitchFamily="34" charset="0"/>
                      </a:endParaRPr>
                    </a:p>
                  </a:txBody>
                  <a:tcPr marL="72000" marR="5763" marT="5763" marB="0" anchor="ctr"/>
                </a:tc>
                <a:tc>
                  <a:txBody>
                    <a:bodyPr/>
                    <a:lstStyle/>
                    <a:p>
                      <a:pPr algn="r" fontAlgn="b"/>
                      <a:r>
                        <a:rPr lang="en-ZA" sz="1400" u="none" strike="noStrike" dirty="0" smtClean="0">
                          <a:effectLst/>
                        </a:rPr>
                        <a:t> </a:t>
                      </a:r>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 </a:t>
                      </a:r>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 </a:t>
                      </a:r>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 </a:t>
                      </a:r>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 </a:t>
                      </a:r>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a:effectLst/>
                        </a:rPr>
                        <a:t>0.0%</a:t>
                      </a:r>
                      <a:endParaRPr lang="en-ZA" sz="1400" b="0" i="0" u="none" strike="noStrike" dirty="0">
                        <a:solidFill>
                          <a:srgbClr val="000000"/>
                        </a:solidFill>
                        <a:effectLst/>
                        <a:latin typeface="Calibri" panose="020F0502020204030204" pitchFamily="34" charset="0"/>
                      </a:endParaRPr>
                    </a:p>
                  </a:txBody>
                  <a:tcPr marL="5763" marR="5763" marT="5763" marB="0" anchor="ctr"/>
                </a:tc>
                <a:extLst>
                  <a:ext uri="{0D108BD9-81ED-4DB2-BD59-A6C34878D82A}">
                    <a16:rowId xmlns:a16="http://schemas.microsoft.com/office/drawing/2014/main" xmlns="" val="10006"/>
                  </a:ext>
                </a:extLst>
              </a:tr>
              <a:tr h="252000">
                <a:tc>
                  <a:txBody>
                    <a:bodyPr/>
                    <a:lstStyle/>
                    <a:p>
                      <a:pPr algn="l" fontAlgn="b"/>
                      <a:r>
                        <a:rPr lang="en-ZA" sz="1400" b="1" u="none" strike="noStrike" dirty="0">
                          <a:effectLst/>
                        </a:rPr>
                        <a:t> Payments for capital assets </a:t>
                      </a:r>
                      <a:endParaRPr lang="en-ZA" sz="1400" b="1" i="0" u="none" strike="noStrike" dirty="0">
                        <a:solidFill>
                          <a:srgbClr val="000000"/>
                        </a:solidFill>
                        <a:effectLst/>
                        <a:latin typeface="Calibri" panose="020F0502020204030204" pitchFamily="34" charset="0"/>
                      </a:endParaRPr>
                    </a:p>
                  </a:txBody>
                  <a:tcPr marL="72000" marR="5763" marT="5763" marB="0" anchor="ctr">
                    <a:solidFill>
                      <a:srgbClr val="D0D8E8"/>
                    </a:solidFill>
                  </a:tcPr>
                </a:tc>
                <a:tc>
                  <a:txBody>
                    <a:bodyPr/>
                    <a:lstStyle/>
                    <a:p>
                      <a:pPr algn="r" fontAlgn="b"/>
                      <a:r>
                        <a:rPr lang="en-ZA" sz="1400" b="1" u="none" strike="noStrike" dirty="0" smtClean="0">
                          <a:effectLst/>
                        </a:rPr>
                        <a:t>69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D0D8E8"/>
                    </a:solidFill>
                  </a:tcPr>
                </a:tc>
                <a:tc>
                  <a:txBody>
                    <a:bodyPr/>
                    <a:lstStyle/>
                    <a:p>
                      <a:pPr algn="r" fontAlgn="b"/>
                      <a:r>
                        <a:rPr lang="en-ZA" sz="1400" b="1" u="none" strike="noStrike" dirty="0" smtClean="0">
                          <a:effectLst/>
                        </a:rPr>
                        <a:t>  </a:t>
                      </a:r>
                      <a:r>
                        <a:rPr lang="en-ZA" sz="1400" b="1" u="none" strike="noStrike" dirty="0">
                          <a:effectLst/>
                        </a:rPr>
                        <a:t>2 267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D0D8E8"/>
                    </a:solidFill>
                  </a:tcPr>
                </a:tc>
                <a:tc>
                  <a:txBody>
                    <a:bodyPr/>
                    <a:lstStyle/>
                    <a:p>
                      <a:pPr algn="r" fontAlgn="b"/>
                      <a:r>
                        <a:rPr lang="en-ZA" sz="1400" b="1" u="none" strike="noStrike" dirty="0" smtClean="0">
                          <a:effectLst/>
                        </a:rPr>
                        <a:t>  </a:t>
                      </a:r>
                      <a:r>
                        <a:rPr lang="en-ZA" sz="1400" b="1" u="none" strike="noStrike" dirty="0">
                          <a:effectLst/>
                        </a:rPr>
                        <a:t>2 336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D0D8E8"/>
                    </a:solidFill>
                  </a:tcPr>
                </a:tc>
                <a:tc>
                  <a:txBody>
                    <a:bodyPr/>
                    <a:lstStyle/>
                    <a:p>
                      <a:pPr algn="r" fontAlgn="b"/>
                      <a:r>
                        <a:rPr lang="en-ZA" sz="1400" b="1" u="none" strike="noStrike" dirty="0" smtClean="0">
                          <a:effectLst/>
                        </a:rPr>
                        <a:t>  </a:t>
                      </a:r>
                      <a:r>
                        <a:rPr lang="en-ZA" sz="1400" b="1" u="none" strike="noStrike" dirty="0">
                          <a:effectLst/>
                        </a:rPr>
                        <a:t>2 279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D0D8E8"/>
                    </a:solidFill>
                  </a:tcPr>
                </a:tc>
                <a:tc>
                  <a:txBody>
                    <a:bodyPr/>
                    <a:lstStyle/>
                    <a:p>
                      <a:pPr algn="r" fontAlgn="b"/>
                      <a:r>
                        <a:rPr lang="en-ZA" sz="1400" b="1" u="none" strike="noStrike" dirty="0" smtClean="0">
                          <a:effectLst/>
                        </a:rPr>
                        <a:t>57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D0D8E8"/>
                    </a:solidFill>
                  </a:tcPr>
                </a:tc>
                <a:tc>
                  <a:txBody>
                    <a:bodyPr/>
                    <a:lstStyle/>
                    <a:p>
                      <a:pPr algn="r" fontAlgn="b"/>
                      <a:r>
                        <a:rPr lang="en-ZA" sz="1400" b="1" u="none" strike="noStrike" dirty="0">
                          <a:effectLst/>
                        </a:rPr>
                        <a:t>97.6%</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D0D8E8"/>
                    </a:solidFill>
                  </a:tcPr>
                </a:tc>
                <a:extLst>
                  <a:ext uri="{0D108BD9-81ED-4DB2-BD59-A6C34878D82A}">
                    <a16:rowId xmlns:a16="http://schemas.microsoft.com/office/drawing/2014/main" xmlns="" val="10007"/>
                  </a:ext>
                </a:extLst>
              </a:tr>
              <a:tr h="426613">
                <a:tc>
                  <a:txBody>
                    <a:bodyPr/>
                    <a:lstStyle/>
                    <a:p>
                      <a:pPr algn="l" fontAlgn="b"/>
                      <a:r>
                        <a:rPr lang="en-ZA" sz="1400" u="none" strike="noStrike" dirty="0">
                          <a:effectLst/>
                        </a:rPr>
                        <a:t>Buildings and other fixed structures</a:t>
                      </a:r>
                      <a:endParaRPr lang="en-ZA" sz="1400" b="0" i="0" u="none" strike="noStrike" dirty="0">
                        <a:solidFill>
                          <a:srgbClr val="000000"/>
                        </a:solidFill>
                        <a:effectLst/>
                        <a:latin typeface="Calibri" panose="020F0502020204030204" pitchFamily="34" charset="0"/>
                      </a:endParaRPr>
                    </a:p>
                  </a:txBody>
                  <a:tcPr marL="72000" marR="5763" marT="5763" marB="0" anchor="ctr"/>
                </a:tc>
                <a:tc>
                  <a:txBody>
                    <a:bodyPr/>
                    <a:lstStyle/>
                    <a:p>
                      <a:pPr algn="r" fontAlgn="b"/>
                      <a:r>
                        <a:rPr lang="en-ZA" sz="1400" u="none" strike="noStrike" dirty="0" smtClean="0">
                          <a:effectLst/>
                        </a:rPr>
                        <a:t> </a:t>
                      </a:r>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 </a:t>
                      </a:r>
                      <a:r>
                        <a:rPr lang="en-ZA" sz="1400" u="none" strike="noStrike" dirty="0">
                          <a:effectLst/>
                        </a:rPr>
                        <a:t>806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 </a:t>
                      </a:r>
                      <a:r>
                        <a:rPr lang="en-ZA" sz="1400" u="none" strike="noStrike" dirty="0">
                          <a:effectLst/>
                        </a:rPr>
                        <a:t>806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 </a:t>
                      </a:r>
                      <a:r>
                        <a:rPr lang="en-ZA" sz="1400" u="none" strike="noStrike" dirty="0">
                          <a:effectLst/>
                        </a:rPr>
                        <a:t>806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 </a:t>
                      </a:r>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a:effectLst/>
                        </a:rPr>
                        <a:t>100.0%</a:t>
                      </a:r>
                      <a:endParaRPr lang="en-ZA" sz="1400" b="0" i="0" u="none" strike="noStrike" dirty="0">
                        <a:solidFill>
                          <a:srgbClr val="000000"/>
                        </a:solidFill>
                        <a:effectLst/>
                        <a:latin typeface="Calibri" panose="020F0502020204030204" pitchFamily="34" charset="0"/>
                      </a:endParaRPr>
                    </a:p>
                  </a:txBody>
                  <a:tcPr marL="5763" marR="5763" marT="5763" marB="0" anchor="ctr"/>
                </a:tc>
                <a:extLst>
                  <a:ext uri="{0D108BD9-81ED-4DB2-BD59-A6C34878D82A}">
                    <a16:rowId xmlns:a16="http://schemas.microsoft.com/office/drawing/2014/main" xmlns="" val="10008"/>
                  </a:ext>
                </a:extLst>
              </a:tr>
              <a:tr h="426613">
                <a:tc>
                  <a:txBody>
                    <a:bodyPr/>
                    <a:lstStyle/>
                    <a:p>
                      <a:pPr algn="l" fontAlgn="b"/>
                      <a:r>
                        <a:rPr lang="en-ZA" sz="1400" u="none" strike="noStrike" dirty="0">
                          <a:effectLst/>
                        </a:rPr>
                        <a:t>Machinery and equipment</a:t>
                      </a:r>
                      <a:endParaRPr lang="en-ZA" sz="1400" b="0" i="0" u="none" strike="noStrike" dirty="0">
                        <a:solidFill>
                          <a:srgbClr val="000000"/>
                        </a:solidFill>
                        <a:effectLst/>
                        <a:latin typeface="Calibri" panose="020F0502020204030204" pitchFamily="34" charset="0"/>
                      </a:endParaRPr>
                    </a:p>
                  </a:txBody>
                  <a:tcPr marL="72000" marR="5763" marT="5763" marB="0" anchor="ctr"/>
                </a:tc>
                <a:tc>
                  <a:txBody>
                    <a:bodyPr/>
                    <a:lstStyle/>
                    <a:p>
                      <a:pPr algn="r" fontAlgn="b"/>
                      <a:r>
                        <a:rPr lang="en-ZA" sz="1400" u="none" strike="noStrike" dirty="0" smtClean="0">
                          <a:effectLst/>
                        </a:rPr>
                        <a:t>69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  </a:t>
                      </a:r>
                      <a:r>
                        <a:rPr lang="en-ZA" sz="1400" u="none" strike="noStrike" dirty="0">
                          <a:effectLst/>
                        </a:rPr>
                        <a:t>1 265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  </a:t>
                      </a:r>
                      <a:r>
                        <a:rPr lang="en-ZA" sz="1400" u="none" strike="noStrike" dirty="0">
                          <a:effectLst/>
                        </a:rPr>
                        <a:t>1 334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  </a:t>
                      </a:r>
                      <a:r>
                        <a:rPr lang="en-ZA" sz="1400" u="none" strike="noStrike" dirty="0">
                          <a:effectLst/>
                        </a:rPr>
                        <a:t>1 277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57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a:effectLst/>
                        </a:rPr>
                        <a:t>95.7%</a:t>
                      </a:r>
                      <a:endParaRPr lang="en-ZA" sz="1400" b="0" i="0" u="none" strike="noStrike" dirty="0">
                        <a:solidFill>
                          <a:srgbClr val="000000"/>
                        </a:solidFill>
                        <a:effectLst/>
                        <a:latin typeface="Calibri" panose="020F0502020204030204" pitchFamily="34" charset="0"/>
                      </a:endParaRPr>
                    </a:p>
                  </a:txBody>
                  <a:tcPr marL="5763" marR="5763" marT="5763" marB="0" anchor="ctr"/>
                </a:tc>
                <a:extLst>
                  <a:ext uri="{0D108BD9-81ED-4DB2-BD59-A6C34878D82A}">
                    <a16:rowId xmlns:a16="http://schemas.microsoft.com/office/drawing/2014/main" xmlns="" val="10009"/>
                  </a:ext>
                </a:extLst>
              </a:tr>
              <a:tr h="426613">
                <a:tc>
                  <a:txBody>
                    <a:bodyPr/>
                    <a:lstStyle/>
                    <a:p>
                      <a:pPr algn="l" fontAlgn="b"/>
                      <a:r>
                        <a:rPr lang="en-ZA" sz="1400" u="none" strike="noStrike" dirty="0">
                          <a:effectLst/>
                        </a:rPr>
                        <a:t>Software and other intangible assets</a:t>
                      </a:r>
                      <a:endParaRPr lang="en-ZA" sz="1400" b="0" i="0" u="none" strike="noStrike" dirty="0">
                        <a:solidFill>
                          <a:srgbClr val="000000"/>
                        </a:solidFill>
                        <a:effectLst/>
                        <a:latin typeface="Calibri" panose="020F0502020204030204" pitchFamily="34" charset="0"/>
                      </a:endParaRPr>
                    </a:p>
                  </a:txBody>
                  <a:tcPr marL="72000" marR="5763" marT="5763" marB="0" anchor="ctr"/>
                </a:tc>
                <a:tc>
                  <a:txBody>
                    <a:bodyPr/>
                    <a:lstStyle/>
                    <a:p>
                      <a:pPr algn="r" fontAlgn="b"/>
                      <a:r>
                        <a:rPr lang="en-ZA" sz="1400" u="none" strike="noStrike" dirty="0" smtClean="0">
                          <a:effectLst/>
                        </a:rPr>
                        <a:t> </a:t>
                      </a:r>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 </a:t>
                      </a:r>
                      <a:r>
                        <a:rPr lang="en-ZA" sz="1400" u="none" strike="noStrike" dirty="0">
                          <a:effectLst/>
                        </a:rPr>
                        <a:t>196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 </a:t>
                      </a:r>
                      <a:r>
                        <a:rPr lang="en-ZA" sz="1400" u="none" strike="noStrike" dirty="0">
                          <a:effectLst/>
                        </a:rPr>
                        <a:t>196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 </a:t>
                      </a:r>
                      <a:r>
                        <a:rPr lang="en-ZA" sz="1400" u="none" strike="noStrike" dirty="0">
                          <a:effectLst/>
                        </a:rPr>
                        <a:t>196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smtClean="0">
                          <a:effectLst/>
                        </a:rPr>
                        <a:t> </a:t>
                      </a:r>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5763" marR="5763" marT="5763" marB="0" anchor="ctr"/>
                </a:tc>
                <a:tc>
                  <a:txBody>
                    <a:bodyPr/>
                    <a:lstStyle/>
                    <a:p>
                      <a:pPr algn="r" fontAlgn="b"/>
                      <a:r>
                        <a:rPr lang="en-ZA" sz="1400" u="none" strike="noStrike" dirty="0">
                          <a:effectLst/>
                        </a:rPr>
                        <a:t>100.0%</a:t>
                      </a:r>
                      <a:endParaRPr lang="en-ZA" sz="1400" b="0" i="0" u="none" strike="noStrike" dirty="0">
                        <a:solidFill>
                          <a:srgbClr val="000000"/>
                        </a:solidFill>
                        <a:effectLst/>
                        <a:latin typeface="Calibri" panose="020F0502020204030204" pitchFamily="34" charset="0"/>
                      </a:endParaRPr>
                    </a:p>
                  </a:txBody>
                  <a:tcPr marL="5763" marR="5763" marT="5763" marB="0" anchor="ctr"/>
                </a:tc>
                <a:extLst>
                  <a:ext uri="{0D108BD9-81ED-4DB2-BD59-A6C34878D82A}">
                    <a16:rowId xmlns:a16="http://schemas.microsoft.com/office/drawing/2014/main" xmlns="" val="10010"/>
                  </a:ext>
                </a:extLst>
              </a:tr>
              <a:tr h="252000">
                <a:tc>
                  <a:txBody>
                    <a:bodyPr/>
                    <a:lstStyle/>
                    <a:p>
                      <a:pPr algn="l" fontAlgn="b"/>
                      <a:r>
                        <a:rPr lang="en-ZA" sz="1400" b="1" u="none" strike="noStrike" dirty="0">
                          <a:effectLst/>
                        </a:rPr>
                        <a:t> TOTAL </a:t>
                      </a:r>
                      <a:endParaRPr lang="en-ZA" sz="1400" b="1" i="0" u="none" strike="noStrike" dirty="0">
                        <a:solidFill>
                          <a:srgbClr val="000000"/>
                        </a:solidFill>
                        <a:effectLst/>
                        <a:latin typeface="Calibri" panose="020F0502020204030204" pitchFamily="34" charset="0"/>
                      </a:endParaRPr>
                    </a:p>
                  </a:txBody>
                  <a:tcPr marL="72000" marR="5763" marT="5763" marB="0" anchor="ctr">
                    <a:solidFill>
                      <a:srgbClr val="4F81BD"/>
                    </a:solidFill>
                  </a:tcPr>
                </a:tc>
                <a:tc>
                  <a:txBody>
                    <a:bodyPr/>
                    <a:lstStyle/>
                    <a:p>
                      <a:pPr algn="r" fontAlgn="b"/>
                      <a:r>
                        <a:rPr lang="en-ZA" sz="1400" b="1" u="none" strike="noStrike" dirty="0" smtClean="0">
                          <a:effectLst/>
                        </a:rPr>
                        <a:t>32 </a:t>
                      </a:r>
                      <a:r>
                        <a:rPr lang="en-ZA" sz="1400" b="1" u="none" strike="noStrike" dirty="0">
                          <a:effectLst/>
                        </a:rPr>
                        <a:t>094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4F81BD"/>
                    </a:solidFill>
                  </a:tcPr>
                </a:tc>
                <a:tc>
                  <a:txBody>
                    <a:bodyPr/>
                    <a:lstStyle/>
                    <a:p>
                      <a:pPr algn="r" fontAlgn="b"/>
                      <a:r>
                        <a:rPr lang="en-ZA" sz="1400" b="1" u="none" strike="noStrike" dirty="0" smtClean="0">
                          <a:effectLst/>
                        </a:rPr>
                        <a:t> </a:t>
                      </a:r>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4F81BD"/>
                    </a:solidFill>
                  </a:tcPr>
                </a:tc>
                <a:tc>
                  <a:txBody>
                    <a:bodyPr/>
                    <a:lstStyle/>
                    <a:p>
                      <a:pPr algn="r" fontAlgn="b"/>
                      <a:r>
                        <a:rPr lang="en-ZA" sz="1400" b="1" u="none" strike="noStrike" dirty="0" smtClean="0">
                          <a:effectLst/>
                        </a:rPr>
                        <a:t>32 </a:t>
                      </a:r>
                      <a:r>
                        <a:rPr lang="en-ZA" sz="1400" b="1" u="none" strike="noStrike" dirty="0">
                          <a:effectLst/>
                        </a:rPr>
                        <a:t>094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4F81BD"/>
                    </a:solidFill>
                  </a:tcPr>
                </a:tc>
                <a:tc>
                  <a:txBody>
                    <a:bodyPr/>
                    <a:lstStyle/>
                    <a:p>
                      <a:pPr algn="r" fontAlgn="b"/>
                      <a:r>
                        <a:rPr lang="en-ZA" sz="1400" b="1" u="none" strike="noStrike" dirty="0" smtClean="0">
                          <a:effectLst/>
                        </a:rPr>
                        <a:t>31 </a:t>
                      </a:r>
                      <a:r>
                        <a:rPr lang="en-ZA" sz="1400" b="1" u="none" strike="noStrike" dirty="0">
                          <a:effectLst/>
                        </a:rPr>
                        <a:t>407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4F81BD"/>
                    </a:solidFill>
                  </a:tcPr>
                </a:tc>
                <a:tc>
                  <a:txBody>
                    <a:bodyPr/>
                    <a:lstStyle/>
                    <a:p>
                      <a:pPr algn="r" fontAlgn="b"/>
                      <a:r>
                        <a:rPr lang="en-ZA" sz="1400" b="1" u="none" strike="noStrike" dirty="0" smtClean="0">
                          <a:effectLst/>
                        </a:rPr>
                        <a:t> </a:t>
                      </a:r>
                      <a:r>
                        <a:rPr lang="en-ZA" sz="1400" b="1" u="none" strike="noStrike" dirty="0">
                          <a:effectLst/>
                        </a:rPr>
                        <a:t>687 </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4F81BD"/>
                    </a:solidFill>
                  </a:tcPr>
                </a:tc>
                <a:tc>
                  <a:txBody>
                    <a:bodyPr/>
                    <a:lstStyle/>
                    <a:p>
                      <a:pPr algn="r" fontAlgn="b"/>
                      <a:r>
                        <a:rPr lang="en-ZA" sz="1400" b="1" u="none" strike="noStrike" dirty="0">
                          <a:effectLst/>
                        </a:rPr>
                        <a:t>97.9%</a:t>
                      </a:r>
                      <a:endParaRPr lang="en-ZA" sz="1400" b="1" i="0" u="none" strike="noStrike" dirty="0">
                        <a:solidFill>
                          <a:srgbClr val="000000"/>
                        </a:solidFill>
                        <a:effectLst/>
                        <a:latin typeface="Calibri" panose="020F0502020204030204" pitchFamily="34" charset="0"/>
                      </a:endParaRPr>
                    </a:p>
                  </a:txBody>
                  <a:tcPr marL="5763" marR="5763" marT="5763" marB="0" anchor="ctr">
                    <a:solidFill>
                      <a:srgbClr val="4F81BD"/>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576381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973" y="-502"/>
            <a:ext cx="7394027" cy="969771"/>
          </a:xfrm>
        </p:spPr>
        <p:txBody>
          <a:bodyPr/>
          <a:lstStyle/>
          <a:p>
            <a:r>
              <a:rPr lang="en-ZA" dirty="0" smtClean="0"/>
              <a:t>Appropriation statement </a:t>
            </a:r>
            <a:br>
              <a:rPr lang="en-ZA" dirty="0" smtClean="0"/>
            </a:br>
            <a:r>
              <a:rPr lang="en-ZA" sz="1800" dirty="0"/>
              <a:t>(continued)</a:t>
            </a:r>
          </a:p>
        </p:txBody>
      </p:sp>
      <p:sp>
        <p:nvSpPr>
          <p:cNvPr id="5" name="Slide Number Placeholder 4"/>
          <p:cNvSpPr>
            <a:spLocks noGrp="1"/>
          </p:cNvSpPr>
          <p:nvPr>
            <p:ph type="sldNum" sz="quarter" idx="12"/>
          </p:nvPr>
        </p:nvSpPr>
        <p:spPr/>
        <p:txBody>
          <a:bodyPr/>
          <a:lstStyle/>
          <a:p>
            <a:fld id="{4414807B-44EB-7242-827D-16A5EC7111B6}" type="slidenum">
              <a:rPr lang="en-ZA" smtClean="0"/>
              <a:pPr/>
              <a:t>22</a:t>
            </a:fld>
            <a:endParaRPr lang="en-ZA"/>
          </a:p>
        </p:txBody>
      </p:sp>
      <p:graphicFrame>
        <p:nvGraphicFramePr>
          <p:cNvPr id="7" name="Table 6"/>
          <p:cNvGraphicFramePr>
            <a:graphicFrameLocks noGrp="1"/>
          </p:cNvGraphicFramePr>
          <p:nvPr>
            <p:extLst>
              <p:ext uri="{D42A27DB-BD31-4B8C-83A1-F6EECF244321}">
                <p14:modId xmlns:p14="http://schemas.microsoft.com/office/powerpoint/2010/main" xmlns="" val="872866884"/>
              </p:ext>
            </p:extLst>
          </p:nvPr>
        </p:nvGraphicFramePr>
        <p:xfrm>
          <a:off x="134855" y="1371600"/>
          <a:ext cx="8901568" cy="4999870"/>
        </p:xfrm>
        <a:graphic>
          <a:graphicData uri="http://schemas.openxmlformats.org/drawingml/2006/table">
            <a:tbl>
              <a:tblPr/>
              <a:tblGrid>
                <a:gridCol w="2503134">
                  <a:extLst>
                    <a:ext uri="{9D8B030D-6E8A-4147-A177-3AD203B41FA5}">
                      <a16:colId xmlns:a16="http://schemas.microsoft.com/office/drawing/2014/main" xmlns="" val="20000"/>
                    </a:ext>
                  </a:extLst>
                </a:gridCol>
                <a:gridCol w="914062">
                  <a:extLst>
                    <a:ext uri="{9D8B030D-6E8A-4147-A177-3AD203B41FA5}">
                      <a16:colId xmlns:a16="http://schemas.microsoft.com/office/drawing/2014/main" xmlns="" val="20001"/>
                    </a:ext>
                  </a:extLst>
                </a:gridCol>
                <a:gridCol w="914062">
                  <a:extLst>
                    <a:ext uri="{9D8B030D-6E8A-4147-A177-3AD203B41FA5}">
                      <a16:colId xmlns:a16="http://schemas.microsoft.com/office/drawing/2014/main" xmlns="" val="20002"/>
                    </a:ext>
                  </a:extLst>
                </a:gridCol>
                <a:gridCol w="914062">
                  <a:extLst>
                    <a:ext uri="{9D8B030D-6E8A-4147-A177-3AD203B41FA5}">
                      <a16:colId xmlns:a16="http://schemas.microsoft.com/office/drawing/2014/main" xmlns="" val="20003"/>
                    </a:ext>
                  </a:extLst>
                </a:gridCol>
                <a:gridCol w="914062">
                  <a:extLst>
                    <a:ext uri="{9D8B030D-6E8A-4147-A177-3AD203B41FA5}">
                      <a16:colId xmlns:a16="http://schemas.microsoft.com/office/drawing/2014/main" xmlns="" val="20004"/>
                    </a:ext>
                  </a:extLst>
                </a:gridCol>
                <a:gridCol w="914062">
                  <a:extLst>
                    <a:ext uri="{9D8B030D-6E8A-4147-A177-3AD203B41FA5}">
                      <a16:colId xmlns:a16="http://schemas.microsoft.com/office/drawing/2014/main" xmlns="" val="20005"/>
                    </a:ext>
                  </a:extLst>
                </a:gridCol>
                <a:gridCol w="914062">
                  <a:extLst>
                    <a:ext uri="{9D8B030D-6E8A-4147-A177-3AD203B41FA5}">
                      <a16:colId xmlns:a16="http://schemas.microsoft.com/office/drawing/2014/main" xmlns="" val="20006"/>
                    </a:ext>
                  </a:extLst>
                </a:gridCol>
                <a:gridCol w="914062">
                  <a:extLst>
                    <a:ext uri="{9D8B030D-6E8A-4147-A177-3AD203B41FA5}">
                      <a16:colId xmlns:a16="http://schemas.microsoft.com/office/drawing/2014/main" xmlns="" val="20007"/>
                    </a:ext>
                  </a:extLst>
                </a:gridCol>
              </a:tblGrid>
              <a:tr h="41920">
                <a:tc rowSpan="2">
                  <a:txBody>
                    <a:bodyPr/>
                    <a:lstStyle/>
                    <a:p>
                      <a:pPr algn="ctr" fontAlgn="t"/>
                      <a:r>
                        <a:rPr lang="en-ZA" sz="1400" b="1" i="0" u="none" strike="noStrike" dirty="0">
                          <a:solidFill>
                            <a:srgbClr val="000000"/>
                          </a:solidFill>
                          <a:effectLst/>
                          <a:latin typeface="Calibri" panose="020F0502020204030204" pitchFamily="34" charset="0"/>
                        </a:rPr>
                        <a:t>Description</a:t>
                      </a:r>
                    </a:p>
                  </a:txBody>
                  <a:tcPr marL="5395" marR="5395" marT="5395" marB="0">
                    <a:lnL>
                      <a:noFill/>
                    </a:lnL>
                    <a:lnR>
                      <a:noFill/>
                    </a:lnR>
                    <a:lnT>
                      <a:noFill/>
                    </a:lnT>
                    <a:lnB w="6350" cap="flat" cmpd="sng" algn="ctr">
                      <a:solidFill>
                        <a:srgbClr val="FFFFFF"/>
                      </a:solidFill>
                      <a:prstDash val="solid"/>
                      <a:round/>
                      <a:headEnd type="none" w="med" len="med"/>
                      <a:tailEnd type="none" w="med" len="med"/>
                    </a:lnB>
                    <a:solidFill>
                      <a:srgbClr val="4F81BD"/>
                    </a:solidFill>
                  </a:tcPr>
                </a:tc>
                <a:tc gridSpan="7">
                  <a:txBody>
                    <a:bodyPr/>
                    <a:lstStyle/>
                    <a:p>
                      <a:pPr algn="ctr" fontAlgn="b"/>
                      <a:r>
                        <a:rPr lang="en-ZA" sz="1400" b="1" i="0" u="none" strike="noStrike" dirty="0">
                          <a:solidFill>
                            <a:srgbClr val="000000"/>
                          </a:solidFill>
                          <a:effectLst/>
                          <a:latin typeface="Calibri" panose="020F0502020204030204" pitchFamily="34" charset="0"/>
                        </a:rPr>
                        <a:t>2016/17</a:t>
                      </a:r>
                    </a:p>
                  </a:txBody>
                  <a:tcPr marL="5395" marR="5395" marT="5395"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F81B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6000">
                <a:tc vMerge="1">
                  <a:txBody>
                    <a:bodyPr/>
                    <a:lstStyle/>
                    <a:p>
                      <a:endParaRPr lang="en-ZA"/>
                    </a:p>
                  </a:txBody>
                  <a:tcPr/>
                </a:tc>
                <a:tc>
                  <a:txBody>
                    <a:bodyPr/>
                    <a:lstStyle/>
                    <a:p>
                      <a:pPr algn="ctr" fontAlgn="b"/>
                      <a:r>
                        <a:rPr lang="en-ZA" sz="1400" b="1" i="0" u="none" strike="noStrike" dirty="0">
                          <a:solidFill>
                            <a:srgbClr val="000000"/>
                          </a:solidFill>
                          <a:effectLst/>
                          <a:latin typeface="Calibri" panose="020F0502020204030204" pitchFamily="34" charset="0"/>
                        </a:rPr>
                        <a:t>Adjusted Appropriation</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R'000</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ZA" sz="1400" b="1" i="0" u="none" strike="noStrike" dirty="0">
                          <a:solidFill>
                            <a:srgbClr val="000000"/>
                          </a:solidFill>
                          <a:effectLst/>
                          <a:latin typeface="Calibri" panose="020F0502020204030204" pitchFamily="34" charset="0"/>
                        </a:rPr>
                        <a:t>Shifting of Funds</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R'000</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ZA" sz="1400" b="1" i="0" u="none" strike="noStrike" dirty="0">
                          <a:solidFill>
                            <a:srgbClr val="000000"/>
                          </a:solidFill>
                          <a:effectLst/>
                          <a:latin typeface="Calibri" panose="020F0502020204030204" pitchFamily="34" charset="0"/>
                        </a:rPr>
                        <a:t>Virement</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R'000</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ZA" sz="1400" b="1" i="0" u="none" strike="noStrike" dirty="0">
                          <a:solidFill>
                            <a:srgbClr val="000000"/>
                          </a:solidFill>
                          <a:effectLst/>
                          <a:latin typeface="Calibri" panose="020F0502020204030204" pitchFamily="34" charset="0"/>
                        </a:rPr>
                        <a:t>Final Appropriation</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
                      </a:r>
                      <a:br>
                        <a:rPr lang="en-ZA" sz="1400" b="1" i="0" u="none" strike="noStrike" dirty="0">
                          <a:solidFill>
                            <a:srgbClr val="000000"/>
                          </a:solidFill>
                          <a:effectLst/>
                          <a:latin typeface="Calibri" panose="020F0502020204030204" pitchFamily="34" charset="0"/>
                        </a:rPr>
                      </a:br>
                      <a:r>
                        <a:rPr lang="en-ZA" sz="1400" b="1" i="0" u="none" strike="noStrike" dirty="0" err="1">
                          <a:solidFill>
                            <a:srgbClr val="000000"/>
                          </a:solidFill>
                          <a:effectLst/>
                          <a:latin typeface="Calibri" panose="020F0502020204030204" pitchFamily="34" charset="0"/>
                        </a:rPr>
                        <a:t>R'000</a:t>
                      </a:r>
                      <a:endParaRPr lang="en-ZA" sz="1400" b="1"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ZA" sz="1400" b="1" i="0" u="none" strike="noStrike" dirty="0">
                          <a:solidFill>
                            <a:srgbClr val="000000"/>
                          </a:solidFill>
                          <a:effectLst/>
                          <a:latin typeface="Calibri" panose="020F0502020204030204" pitchFamily="34" charset="0"/>
                        </a:rPr>
                        <a:t>Actual Expenditure</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R'000</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ZA" sz="1400" b="1" i="0" u="none" strike="noStrike" dirty="0">
                          <a:solidFill>
                            <a:srgbClr val="000000"/>
                          </a:solidFill>
                          <a:effectLst/>
                          <a:latin typeface="Calibri" panose="020F0502020204030204" pitchFamily="34" charset="0"/>
                        </a:rPr>
                        <a:t>Variance</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R'000</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ZA" sz="1400" b="1" i="0" u="none" strike="noStrike" dirty="0">
                          <a:solidFill>
                            <a:srgbClr val="000000"/>
                          </a:solidFill>
                          <a:effectLst/>
                          <a:latin typeface="Calibri" panose="020F0502020204030204" pitchFamily="34" charset="0"/>
                        </a:rPr>
                        <a:t>Expenditure as % of final appropriation</a:t>
                      </a:r>
                      <a:br>
                        <a:rPr lang="en-ZA" sz="1400" b="1" i="0" u="none" strike="noStrike" dirty="0">
                          <a:solidFill>
                            <a:srgbClr val="000000"/>
                          </a:solidFill>
                          <a:effectLst/>
                          <a:latin typeface="Calibri" panose="020F0502020204030204" pitchFamily="34" charset="0"/>
                        </a:rPr>
                      </a:br>
                      <a:r>
                        <a:rPr lang="en-ZA" sz="1400" b="1" i="0" u="none" strike="noStrike" dirty="0">
                          <a:solidFill>
                            <a:srgbClr val="000000"/>
                          </a:solidFill>
                          <a:effectLst/>
                          <a:latin typeface="Calibri" panose="020F0502020204030204" pitchFamily="34" charset="0"/>
                        </a:rPr>
                        <a:t>%</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xmlns="" val="10001"/>
                  </a:ext>
                </a:extLst>
              </a:tr>
              <a:tr h="432115">
                <a:tc>
                  <a:txBody>
                    <a:bodyPr/>
                    <a:lstStyle/>
                    <a:p>
                      <a:pPr algn="l" fontAlgn="b"/>
                      <a:r>
                        <a:rPr lang="en-ZA" sz="1400" b="0" i="0" u="none" strike="noStrike" dirty="0">
                          <a:solidFill>
                            <a:srgbClr val="000000"/>
                          </a:solidFill>
                          <a:effectLst/>
                          <a:latin typeface="Calibri" panose="020F0502020204030204" pitchFamily="34" charset="0"/>
                        </a:rPr>
                        <a:t>Strategic Management</a:t>
                      </a:r>
                    </a:p>
                  </a:txBody>
                  <a:tcPr marL="72000" marR="5395" marT="539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3 703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20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endParaRPr lang="en-ZA" sz="1400" b="0"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3 </a:t>
                      </a:r>
                      <a:r>
                        <a:rPr lang="en-ZA" sz="1400" b="0" i="0" u="none" strike="noStrike" dirty="0">
                          <a:solidFill>
                            <a:srgbClr val="000000"/>
                          </a:solidFill>
                          <a:effectLst/>
                          <a:latin typeface="Calibri" panose="020F0502020204030204" pitchFamily="34" charset="0"/>
                        </a:rPr>
                        <a:t>723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3 </a:t>
                      </a:r>
                      <a:r>
                        <a:rPr lang="en-ZA" sz="1400" b="0" i="0" u="none" strike="noStrike" dirty="0">
                          <a:solidFill>
                            <a:srgbClr val="000000"/>
                          </a:solidFill>
                          <a:effectLst/>
                          <a:latin typeface="Calibri" panose="020F0502020204030204" pitchFamily="34" charset="0"/>
                        </a:rPr>
                        <a:t>698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25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a:solidFill>
                            <a:srgbClr val="000000"/>
                          </a:solidFill>
                          <a:effectLst/>
                          <a:latin typeface="Calibri" panose="020F0502020204030204" pitchFamily="34" charset="0"/>
                        </a:rPr>
                        <a:t>99.3%</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002"/>
                  </a:ext>
                </a:extLst>
              </a:tr>
              <a:tr h="432115">
                <a:tc>
                  <a:txBody>
                    <a:bodyPr/>
                    <a:lstStyle/>
                    <a:p>
                      <a:pPr algn="l" fontAlgn="b"/>
                      <a:r>
                        <a:rPr lang="en-ZA" sz="1400" b="0" i="0" u="none" strike="noStrike" dirty="0">
                          <a:solidFill>
                            <a:srgbClr val="000000"/>
                          </a:solidFill>
                          <a:effectLst/>
                          <a:latin typeface="Calibri" panose="020F0502020204030204" pitchFamily="34" charset="0"/>
                        </a:rPr>
                        <a:t>Corporate Resource Management</a:t>
                      </a:r>
                    </a:p>
                  </a:txBody>
                  <a:tcPr marL="72000" marR="5395" marT="539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7 664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1 418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608 </a:t>
                      </a:r>
                      <a:endParaRPr lang="en-ZA" sz="1400" b="0"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9 </a:t>
                      </a:r>
                      <a:r>
                        <a:rPr lang="en-ZA" sz="1400" b="0" i="0" u="none" strike="noStrike" dirty="0">
                          <a:solidFill>
                            <a:srgbClr val="000000"/>
                          </a:solidFill>
                          <a:effectLst/>
                          <a:latin typeface="Calibri" panose="020F0502020204030204" pitchFamily="34" charset="0"/>
                        </a:rPr>
                        <a:t>690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9 </a:t>
                      </a:r>
                      <a:r>
                        <a:rPr lang="en-ZA" sz="1400" b="0" i="0" u="none" strike="noStrike" dirty="0">
                          <a:solidFill>
                            <a:srgbClr val="000000"/>
                          </a:solidFill>
                          <a:effectLst/>
                          <a:latin typeface="Calibri" panose="020F0502020204030204" pitchFamily="34" charset="0"/>
                        </a:rPr>
                        <a:t>583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107 </a:t>
                      </a:r>
                      <a:endParaRPr lang="en-ZA" sz="1400" b="0"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a:solidFill>
                            <a:srgbClr val="000000"/>
                          </a:solidFill>
                          <a:effectLst/>
                          <a:latin typeface="Calibri" panose="020F0502020204030204" pitchFamily="34" charset="0"/>
                        </a:rPr>
                        <a:t>98.9%</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003"/>
                  </a:ext>
                </a:extLst>
              </a:tr>
              <a:tr h="432115">
                <a:tc>
                  <a:txBody>
                    <a:bodyPr/>
                    <a:lstStyle/>
                    <a:p>
                      <a:pPr algn="l" fontAlgn="b"/>
                      <a:r>
                        <a:rPr lang="en-ZA" sz="1400" b="0" i="0" u="none" strike="noStrike" dirty="0">
                          <a:solidFill>
                            <a:srgbClr val="000000"/>
                          </a:solidFill>
                          <a:effectLst/>
                          <a:latin typeface="Calibri" panose="020F0502020204030204" pitchFamily="34" charset="0"/>
                        </a:rPr>
                        <a:t>Office of the Chief Financial Officer</a:t>
                      </a:r>
                    </a:p>
                  </a:txBody>
                  <a:tcPr marL="72000" marR="5395" marT="539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6 </a:t>
                      </a:r>
                      <a:r>
                        <a:rPr lang="en-ZA" sz="1400" b="0" i="0" u="none" strike="noStrike" dirty="0">
                          <a:solidFill>
                            <a:srgbClr val="000000"/>
                          </a:solidFill>
                          <a:effectLst/>
                          <a:latin typeface="Calibri" panose="020F0502020204030204" pitchFamily="34" charset="0"/>
                        </a:rPr>
                        <a:t>304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-1 438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endParaRPr lang="en-ZA" sz="1400" b="0"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4 </a:t>
                      </a:r>
                      <a:r>
                        <a:rPr lang="en-ZA" sz="1400" b="0" i="0" u="none" strike="noStrike" dirty="0">
                          <a:solidFill>
                            <a:srgbClr val="000000"/>
                          </a:solidFill>
                          <a:effectLst/>
                          <a:latin typeface="Calibri" panose="020F0502020204030204" pitchFamily="34" charset="0"/>
                        </a:rPr>
                        <a:t>866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4 </a:t>
                      </a:r>
                      <a:r>
                        <a:rPr lang="en-ZA" sz="1400" b="0" i="0" u="none" strike="noStrike" dirty="0">
                          <a:solidFill>
                            <a:srgbClr val="000000"/>
                          </a:solidFill>
                          <a:effectLst/>
                          <a:latin typeface="Calibri" panose="020F0502020204030204" pitchFamily="34" charset="0"/>
                        </a:rPr>
                        <a:t>628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238 </a:t>
                      </a:r>
                      <a:endParaRPr lang="en-ZA" sz="1400" b="0"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a:solidFill>
                            <a:srgbClr val="000000"/>
                          </a:solidFill>
                          <a:effectLst/>
                          <a:latin typeface="Calibri" panose="020F0502020204030204" pitchFamily="34" charset="0"/>
                        </a:rPr>
                        <a:t>95.1%</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004"/>
                  </a:ext>
                </a:extLst>
              </a:tr>
              <a:tr h="432115">
                <a:tc>
                  <a:txBody>
                    <a:bodyPr/>
                    <a:lstStyle/>
                    <a:p>
                      <a:pPr algn="l" fontAlgn="b"/>
                      <a:r>
                        <a:rPr lang="en-ZA" sz="1400" b="1" i="0" u="none" strike="noStrike" dirty="0">
                          <a:solidFill>
                            <a:srgbClr val="000000"/>
                          </a:solidFill>
                          <a:effectLst/>
                          <a:latin typeface="Calibri" panose="020F0502020204030204" pitchFamily="34" charset="0"/>
                        </a:rPr>
                        <a:t>PROGRAMME 1: ADMINISTRATION</a:t>
                      </a:r>
                    </a:p>
                  </a:txBody>
                  <a:tcPr marL="10800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smtClean="0">
                          <a:solidFill>
                            <a:srgbClr val="000000"/>
                          </a:solidFill>
                          <a:effectLst/>
                          <a:latin typeface="Calibri" panose="020F0502020204030204" pitchFamily="34" charset="0"/>
                        </a:rPr>
                        <a:t>17 </a:t>
                      </a:r>
                      <a:r>
                        <a:rPr lang="en-ZA" sz="1400" b="1" i="0" u="none" strike="noStrike" dirty="0">
                          <a:solidFill>
                            <a:srgbClr val="000000"/>
                          </a:solidFill>
                          <a:effectLst/>
                          <a:latin typeface="Calibri" panose="020F0502020204030204" pitchFamily="34" charset="0"/>
                        </a:rPr>
                        <a:t>671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smtClean="0">
                          <a:solidFill>
                            <a:srgbClr val="000000"/>
                          </a:solidFill>
                          <a:effectLst/>
                          <a:latin typeface="Calibri" panose="020F0502020204030204" pitchFamily="34" charset="0"/>
                        </a:rPr>
                        <a:t>- </a:t>
                      </a:r>
                      <a:endParaRPr lang="en-ZA" sz="1400" b="1"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smtClean="0">
                          <a:solidFill>
                            <a:srgbClr val="000000"/>
                          </a:solidFill>
                          <a:effectLst/>
                          <a:latin typeface="Calibri" panose="020F0502020204030204" pitchFamily="34" charset="0"/>
                        </a:rPr>
                        <a:t>608 </a:t>
                      </a:r>
                      <a:endParaRPr lang="en-ZA" sz="1400" b="1"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smtClean="0">
                          <a:solidFill>
                            <a:srgbClr val="000000"/>
                          </a:solidFill>
                          <a:effectLst/>
                          <a:latin typeface="Calibri" panose="020F0502020204030204" pitchFamily="34" charset="0"/>
                        </a:rPr>
                        <a:t>18 </a:t>
                      </a:r>
                      <a:r>
                        <a:rPr lang="en-ZA" sz="1400" b="1" i="0" u="none" strike="noStrike" dirty="0">
                          <a:solidFill>
                            <a:srgbClr val="000000"/>
                          </a:solidFill>
                          <a:effectLst/>
                          <a:latin typeface="Calibri" panose="020F0502020204030204" pitchFamily="34" charset="0"/>
                        </a:rPr>
                        <a:t>279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smtClean="0">
                          <a:solidFill>
                            <a:srgbClr val="000000"/>
                          </a:solidFill>
                          <a:effectLst/>
                          <a:latin typeface="Calibri" panose="020F0502020204030204" pitchFamily="34" charset="0"/>
                        </a:rPr>
                        <a:t>17 </a:t>
                      </a:r>
                      <a:r>
                        <a:rPr lang="en-ZA" sz="1400" b="1" i="0" u="none" strike="noStrike" dirty="0">
                          <a:solidFill>
                            <a:srgbClr val="000000"/>
                          </a:solidFill>
                          <a:effectLst/>
                          <a:latin typeface="Calibri" panose="020F0502020204030204" pitchFamily="34" charset="0"/>
                        </a:rPr>
                        <a:t>909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smtClean="0">
                          <a:solidFill>
                            <a:srgbClr val="000000"/>
                          </a:solidFill>
                          <a:effectLst/>
                          <a:latin typeface="Calibri" panose="020F0502020204030204" pitchFamily="34" charset="0"/>
                        </a:rPr>
                        <a:t>370 </a:t>
                      </a:r>
                      <a:endParaRPr lang="en-ZA" sz="1400" b="1"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a:solidFill>
                            <a:srgbClr val="000000"/>
                          </a:solidFill>
                          <a:effectLst/>
                          <a:latin typeface="Calibri" panose="020F0502020204030204" pitchFamily="34" charset="0"/>
                        </a:rPr>
                        <a:t>98.0%</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xmlns="" val="10005"/>
                  </a:ext>
                </a:extLst>
              </a:tr>
              <a:tr h="432115">
                <a:tc>
                  <a:txBody>
                    <a:bodyPr/>
                    <a:lstStyle/>
                    <a:p>
                      <a:pPr algn="l" fontAlgn="b"/>
                      <a:r>
                        <a:rPr lang="en-ZA" sz="1400" b="0" i="0" u="none" strike="noStrike" dirty="0">
                          <a:solidFill>
                            <a:srgbClr val="000000"/>
                          </a:solidFill>
                          <a:effectLst/>
                          <a:latin typeface="Calibri" panose="020F0502020204030204" pitchFamily="34" charset="0"/>
                        </a:rPr>
                        <a:t>Research and Development</a:t>
                      </a:r>
                    </a:p>
                  </a:txBody>
                  <a:tcPr marL="72000" marR="5395" marT="539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3 </a:t>
                      </a:r>
                      <a:r>
                        <a:rPr lang="en-ZA" sz="1400" b="0" i="0" u="none" strike="noStrike" dirty="0">
                          <a:solidFill>
                            <a:srgbClr val="000000"/>
                          </a:solidFill>
                          <a:effectLst/>
                          <a:latin typeface="Calibri" panose="020F0502020204030204" pitchFamily="34" charset="0"/>
                        </a:rPr>
                        <a:t>030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-317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endParaRPr lang="en-ZA" sz="1400" b="0"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2 713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2 493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220 </a:t>
                      </a:r>
                      <a:endParaRPr lang="en-ZA" sz="1400" b="0"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a:solidFill>
                            <a:srgbClr val="000000"/>
                          </a:solidFill>
                          <a:effectLst/>
                          <a:latin typeface="Calibri" panose="020F0502020204030204" pitchFamily="34" charset="0"/>
                        </a:rPr>
                        <a:t>91.9%</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006"/>
                  </a:ext>
                </a:extLst>
              </a:tr>
              <a:tr h="432115">
                <a:tc>
                  <a:txBody>
                    <a:bodyPr/>
                    <a:lstStyle/>
                    <a:p>
                      <a:pPr algn="l" fontAlgn="b"/>
                      <a:r>
                        <a:rPr lang="en-ZA" sz="1400" b="0" i="0" u="none" strike="noStrike" dirty="0">
                          <a:solidFill>
                            <a:srgbClr val="000000"/>
                          </a:solidFill>
                          <a:effectLst/>
                          <a:latin typeface="Calibri" panose="020F0502020204030204" pitchFamily="34" charset="0"/>
                        </a:rPr>
                        <a:t>Solution Support and Incubation</a:t>
                      </a:r>
                    </a:p>
                  </a:txBody>
                  <a:tcPr marL="72000" marR="5395" marT="539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3 928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121 </a:t>
                      </a:r>
                      <a:endParaRPr lang="en-ZA" sz="1400" b="0"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-608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3 441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3 420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21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a:solidFill>
                            <a:srgbClr val="000000"/>
                          </a:solidFill>
                          <a:effectLst/>
                          <a:latin typeface="Calibri" panose="020F0502020204030204" pitchFamily="34" charset="0"/>
                        </a:rPr>
                        <a:t>99.4%</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007"/>
                  </a:ext>
                </a:extLst>
              </a:tr>
              <a:tr h="432115">
                <a:tc>
                  <a:txBody>
                    <a:bodyPr/>
                    <a:lstStyle/>
                    <a:p>
                      <a:pPr algn="l" fontAlgn="b"/>
                      <a:r>
                        <a:rPr lang="en-ZA" sz="1400" b="0" i="0" u="none" strike="noStrike" dirty="0">
                          <a:solidFill>
                            <a:srgbClr val="000000"/>
                          </a:solidFill>
                          <a:effectLst/>
                          <a:latin typeface="Calibri" panose="020F0502020204030204" pitchFamily="34" charset="0"/>
                        </a:rPr>
                        <a:t>Enabling Environment</a:t>
                      </a:r>
                    </a:p>
                  </a:txBody>
                  <a:tcPr marL="72000" marR="5395" marT="539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7 465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196 </a:t>
                      </a:r>
                      <a:endParaRPr lang="en-ZA" sz="1400" b="0"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endParaRPr lang="en-ZA" sz="1400" b="0"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7 661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7 585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76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tc>
                  <a:txBody>
                    <a:bodyPr/>
                    <a:lstStyle/>
                    <a:p>
                      <a:pPr algn="r" fontAlgn="b"/>
                      <a:r>
                        <a:rPr lang="en-ZA" sz="1400" b="0" i="0" u="none" strike="noStrike">
                          <a:solidFill>
                            <a:srgbClr val="000000"/>
                          </a:solidFill>
                          <a:effectLst/>
                          <a:latin typeface="Calibri" panose="020F0502020204030204" pitchFamily="34" charset="0"/>
                        </a:rPr>
                        <a:t>99.0%</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xmlns="" val="10008"/>
                  </a:ext>
                </a:extLst>
              </a:tr>
              <a:tr h="432115">
                <a:tc>
                  <a:txBody>
                    <a:bodyPr/>
                    <a:lstStyle/>
                    <a:p>
                      <a:pPr algn="l" fontAlgn="b"/>
                      <a:r>
                        <a:rPr lang="en-ZA" sz="1400" b="1" i="0" u="none" strike="noStrike" dirty="0">
                          <a:solidFill>
                            <a:srgbClr val="000000"/>
                          </a:solidFill>
                          <a:effectLst/>
                          <a:latin typeface="Calibri" panose="020F0502020204030204" pitchFamily="34" charset="0"/>
                        </a:rPr>
                        <a:t>PROGRAMME 2: PUBLIC SECTOR INNOVATION</a:t>
                      </a:r>
                    </a:p>
                  </a:txBody>
                  <a:tcPr marL="72000" marR="5395" marT="539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smtClean="0">
                          <a:solidFill>
                            <a:srgbClr val="000000"/>
                          </a:solidFill>
                          <a:effectLst/>
                          <a:latin typeface="Calibri" panose="020F0502020204030204" pitchFamily="34" charset="0"/>
                        </a:rPr>
                        <a:t> </a:t>
                      </a:r>
                      <a:r>
                        <a:rPr lang="en-ZA" sz="1400" b="1" i="0" u="none" strike="noStrike" dirty="0">
                          <a:solidFill>
                            <a:srgbClr val="000000"/>
                          </a:solidFill>
                          <a:effectLst/>
                          <a:latin typeface="Calibri" panose="020F0502020204030204" pitchFamily="34" charset="0"/>
                        </a:rPr>
                        <a:t>14 423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smtClean="0">
                          <a:solidFill>
                            <a:srgbClr val="000000"/>
                          </a:solidFill>
                          <a:effectLst/>
                          <a:latin typeface="Calibri" panose="020F0502020204030204" pitchFamily="34" charset="0"/>
                        </a:rPr>
                        <a:t>- </a:t>
                      </a:r>
                      <a:endParaRPr lang="en-ZA" sz="1400" b="1"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smtClean="0">
                          <a:solidFill>
                            <a:srgbClr val="000000"/>
                          </a:solidFill>
                          <a:effectLst/>
                          <a:latin typeface="Calibri" panose="020F0502020204030204" pitchFamily="34" charset="0"/>
                        </a:rPr>
                        <a:t> </a:t>
                      </a:r>
                      <a:r>
                        <a:rPr lang="en-ZA" sz="1400" b="1" i="0" u="none" strike="noStrike" dirty="0">
                          <a:solidFill>
                            <a:srgbClr val="000000"/>
                          </a:solidFill>
                          <a:effectLst/>
                          <a:latin typeface="Calibri" panose="020F0502020204030204" pitchFamily="34" charset="0"/>
                        </a:rPr>
                        <a:t>-608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smtClean="0">
                          <a:solidFill>
                            <a:srgbClr val="000000"/>
                          </a:solidFill>
                          <a:effectLst/>
                          <a:latin typeface="Calibri" panose="020F0502020204030204" pitchFamily="34" charset="0"/>
                        </a:rPr>
                        <a:t> </a:t>
                      </a:r>
                      <a:r>
                        <a:rPr lang="en-ZA" sz="1400" b="1" i="0" u="none" strike="noStrike" dirty="0">
                          <a:solidFill>
                            <a:srgbClr val="000000"/>
                          </a:solidFill>
                          <a:effectLst/>
                          <a:latin typeface="Calibri" panose="020F0502020204030204" pitchFamily="34" charset="0"/>
                        </a:rPr>
                        <a:t>13 815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smtClean="0">
                          <a:solidFill>
                            <a:srgbClr val="000000"/>
                          </a:solidFill>
                          <a:effectLst/>
                          <a:latin typeface="Calibri" panose="020F0502020204030204" pitchFamily="34" charset="0"/>
                        </a:rPr>
                        <a:t> </a:t>
                      </a:r>
                      <a:r>
                        <a:rPr lang="en-ZA" sz="1400" b="1" i="0" u="none" strike="noStrike" dirty="0">
                          <a:solidFill>
                            <a:srgbClr val="000000"/>
                          </a:solidFill>
                          <a:effectLst/>
                          <a:latin typeface="Calibri" panose="020F0502020204030204" pitchFamily="34" charset="0"/>
                        </a:rPr>
                        <a:t>13 498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smtClean="0">
                          <a:solidFill>
                            <a:srgbClr val="000000"/>
                          </a:solidFill>
                          <a:effectLst/>
                          <a:latin typeface="Calibri" panose="020F0502020204030204" pitchFamily="34" charset="0"/>
                        </a:rPr>
                        <a:t>317 </a:t>
                      </a:r>
                      <a:endParaRPr lang="en-ZA" sz="1400" b="1"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a:solidFill>
                            <a:srgbClr val="000000"/>
                          </a:solidFill>
                          <a:effectLst/>
                          <a:latin typeface="Calibri" panose="020F0502020204030204" pitchFamily="34" charset="0"/>
                        </a:rPr>
                        <a:t>97.7%</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xmlns="" val="10009"/>
                  </a:ext>
                </a:extLst>
              </a:tr>
              <a:tr h="252000">
                <a:tc>
                  <a:txBody>
                    <a:bodyPr/>
                    <a:lstStyle/>
                    <a:p>
                      <a:pPr algn="l" fontAlgn="b"/>
                      <a:r>
                        <a:rPr lang="en-ZA" sz="1200" b="1" i="0" u="none" strike="noStrike" dirty="0">
                          <a:solidFill>
                            <a:srgbClr val="000000"/>
                          </a:solidFill>
                          <a:effectLst/>
                          <a:latin typeface="Calibri" panose="020F0502020204030204" pitchFamily="34" charset="0"/>
                        </a:rPr>
                        <a:t>Total</a:t>
                      </a:r>
                    </a:p>
                  </a:txBody>
                  <a:tcPr marL="72000"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smtClean="0">
                          <a:solidFill>
                            <a:srgbClr val="000000"/>
                          </a:solidFill>
                          <a:effectLst/>
                          <a:latin typeface="Calibri" panose="020F0502020204030204" pitchFamily="34" charset="0"/>
                        </a:rPr>
                        <a:t> </a:t>
                      </a:r>
                      <a:r>
                        <a:rPr lang="en-ZA" sz="1400" b="1" i="0" u="none" strike="noStrike" dirty="0">
                          <a:solidFill>
                            <a:srgbClr val="000000"/>
                          </a:solidFill>
                          <a:effectLst/>
                          <a:latin typeface="Calibri" panose="020F0502020204030204" pitchFamily="34" charset="0"/>
                        </a:rPr>
                        <a:t>32 094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smtClean="0">
                          <a:solidFill>
                            <a:srgbClr val="000000"/>
                          </a:solidFill>
                          <a:effectLst/>
                          <a:latin typeface="Calibri" panose="020F0502020204030204" pitchFamily="34" charset="0"/>
                        </a:rPr>
                        <a:t>- </a:t>
                      </a:r>
                      <a:endParaRPr lang="en-ZA" sz="1400" b="1"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smtClean="0">
                          <a:solidFill>
                            <a:srgbClr val="000000"/>
                          </a:solidFill>
                          <a:effectLst/>
                          <a:latin typeface="Calibri" panose="020F0502020204030204" pitchFamily="34" charset="0"/>
                        </a:rPr>
                        <a:t>- </a:t>
                      </a:r>
                      <a:endParaRPr lang="en-ZA" sz="1400" b="1"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smtClean="0">
                          <a:solidFill>
                            <a:srgbClr val="000000"/>
                          </a:solidFill>
                          <a:effectLst/>
                          <a:latin typeface="Calibri" panose="020F0502020204030204" pitchFamily="34" charset="0"/>
                        </a:rPr>
                        <a:t> </a:t>
                      </a:r>
                      <a:r>
                        <a:rPr lang="en-ZA" sz="1400" b="1" i="0" u="none" strike="noStrike" dirty="0">
                          <a:solidFill>
                            <a:srgbClr val="000000"/>
                          </a:solidFill>
                          <a:effectLst/>
                          <a:latin typeface="Calibri" panose="020F0502020204030204" pitchFamily="34" charset="0"/>
                        </a:rPr>
                        <a:t>32 094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smtClean="0">
                          <a:solidFill>
                            <a:srgbClr val="000000"/>
                          </a:solidFill>
                          <a:effectLst/>
                          <a:latin typeface="Calibri" panose="020F0502020204030204" pitchFamily="34" charset="0"/>
                        </a:rPr>
                        <a:t> </a:t>
                      </a:r>
                      <a:r>
                        <a:rPr lang="en-ZA" sz="1400" b="1" i="0" u="none" strike="noStrike" dirty="0">
                          <a:solidFill>
                            <a:srgbClr val="000000"/>
                          </a:solidFill>
                          <a:effectLst/>
                          <a:latin typeface="Calibri" panose="020F0502020204030204" pitchFamily="34" charset="0"/>
                        </a:rPr>
                        <a:t>31 407 </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smtClean="0">
                          <a:solidFill>
                            <a:srgbClr val="000000"/>
                          </a:solidFill>
                          <a:effectLst/>
                          <a:latin typeface="Calibri" panose="020F0502020204030204" pitchFamily="34" charset="0"/>
                        </a:rPr>
                        <a:t>687 </a:t>
                      </a:r>
                      <a:endParaRPr lang="en-ZA" sz="1400" b="1" i="0" u="none" strike="noStrike" dirty="0">
                        <a:solidFill>
                          <a:srgbClr val="000000"/>
                        </a:solidFill>
                        <a:effectLst/>
                        <a:latin typeface="Calibri" panose="020F0502020204030204" pitchFamily="34" charset="0"/>
                      </a:endParaRP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ZA" sz="1400" b="1" i="0" u="none" strike="noStrike" dirty="0">
                          <a:solidFill>
                            <a:srgbClr val="000000"/>
                          </a:solidFill>
                          <a:effectLst/>
                          <a:latin typeface="Calibri" panose="020F0502020204030204" pitchFamily="34" charset="0"/>
                        </a:rPr>
                        <a:t>97.9%</a:t>
                      </a:r>
                    </a:p>
                  </a:txBody>
                  <a:tcPr marL="5395" marR="5395" marT="539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527359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854" y="-502"/>
            <a:ext cx="7386146" cy="857250"/>
          </a:xfrm>
        </p:spPr>
        <p:txBody>
          <a:bodyPr/>
          <a:lstStyle/>
          <a:p>
            <a:r>
              <a:rPr lang="en-ZA" dirty="0" smtClean="0"/>
              <a:t>Appropriation statement </a:t>
            </a:r>
            <a:r>
              <a:rPr lang="en-ZA" sz="1800" dirty="0"/>
              <a:t>(continued)</a:t>
            </a:r>
            <a:endParaRPr lang="en-ZA" dirty="0"/>
          </a:p>
        </p:txBody>
      </p:sp>
      <p:sp>
        <p:nvSpPr>
          <p:cNvPr id="5" name="Slide Number Placeholder 4"/>
          <p:cNvSpPr>
            <a:spLocks noGrp="1"/>
          </p:cNvSpPr>
          <p:nvPr>
            <p:ph type="sldNum" sz="quarter" idx="12"/>
          </p:nvPr>
        </p:nvSpPr>
        <p:spPr/>
        <p:txBody>
          <a:bodyPr/>
          <a:lstStyle/>
          <a:p>
            <a:fld id="{4414807B-44EB-7242-827D-16A5EC7111B6}" type="slidenum">
              <a:rPr lang="en-ZA" smtClean="0"/>
              <a:pPr/>
              <a:t>23</a:t>
            </a:fld>
            <a:endParaRPr lang="en-ZA"/>
          </a:p>
        </p:txBody>
      </p:sp>
      <p:graphicFrame>
        <p:nvGraphicFramePr>
          <p:cNvPr id="6" name="Table 5"/>
          <p:cNvGraphicFramePr>
            <a:graphicFrameLocks noGrp="1"/>
          </p:cNvGraphicFramePr>
          <p:nvPr>
            <p:extLst/>
          </p:nvPr>
        </p:nvGraphicFramePr>
        <p:xfrm>
          <a:off x="304800" y="1425629"/>
          <a:ext cx="8534400" cy="4717941"/>
        </p:xfrm>
        <a:graphic>
          <a:graphicData uri="http://schemas.openxmlformats.org/drawingml/2006/table">
            <a:tbl>
              <a:tblPr>
                <a:tableStyleId>{5C22544A-7EE6-4342-B048-85BDC9FD1C3A}</a:tableStyleId>
              </a:tblPr>
              <a:tblGrid>
                <a:gridCol w="8534400">
                  <a:extLst>
                    <a:ext uri="{9D8B030D-6E8A-4147-A177-3AD203B41FA5}">
                      <a16:colId xmlns:a16="http://schemas.microsoft.com/office/drawing/2014/main" xmlns="" val="20000"/>
                    </a:ext>
                  </a:extLst>
                </a:gridCol>
              </a:tblGrid>
              <a:tr h="430702">
                <a:tc>
                  <a:txBody>
                    <a:bodyPr/>
                    <a:lstStyle/>
                    <a:p>
                      <a:pPr algn="l" fontAlgn="b"/>
                      <a:r>
                        <a:rPr lang="en-ZA" sz="1500" b="1" u="none" strike="noStrike" dirty="0">
                          <a:effectLst/>
                          <a:latin typeface="+mn-lt"/>
                        </a:rPr>
                        <a:t>Programme 1: Administration</a:t>
                      </a:r>
                      <a:endParaRPr lang="en-ZA" sz="1500" b="1" i="0" u="none" strike="noStrike" dirty="0">
                        <a:solidFill>
                          <a:srgbClr val="000000"/>
                        </a:solidFill>
                        <a:effectLst/>
                        <a:latin typeface="+mn-lt"/>
                      </a:endParaRPr>
                    </a:p>
                  </a:txBody>
                  <a:tcPr marL="8840" marR="8840" marT="8840" marB="0" anchor="ctr">
                    <a:solidFill>
                      <a:srgbClr val="D0D8E8"/>
                    </a:solidFill>
                  </a:tcPr>
                </a:tc>
                <a:extLst>
                  <a:ext uri="{0D108BD9-81ED-4DB2-BD59-A6C34878D82A}">
                    <a16:rowId xmlns:a16="http://schemas.microsoft.com/office/drawing/2014/main" xmlns="" val="10000"/>
                  </a:ext>
                </a:extLst>
              </a:tr>
              <a:tr h="1780598">
                <a:tc>
                  <a:txBody>
                    <a:bodyPr/>
                    <a:lstStyle/>
                    <a:p>
                      <a:pPr algn="l" fontAlgn="b"/>
                      <a:r>
                        <a:rPr lang="en-ZA" sz="1500" u="none" strike="noStrike" dirty="0">
                          <a:effectLst/>
                          <a:latin typeface="+mn-lt"/>
                        </a:rPr>
                        <a:t>During the 2016/17 financial year, the CPSI had one vacant post; Deputy Director: Financial Management and Administration on salary 11, which resulted in underspending of R241 000 in the year under review. The process to fill the post was at an advanced stage at the end of the 2016/17 financial year, </a:t>
                      </a:r>
                      <a:r>
                        <a:rPr lang="en-ZA" sz="1500" u="none" strike="noStrike" dirty="0" smtClean="0">
                          <a:effectLst/>
                          <a:latin typeface="+mn-lt"/>
                        </a:rPr>
                        <a:t>and filled </a:t>
                      </a:r>
                      <a:r>
                        <a:rPr lang="en-ZA" sz="1500" u="none" strike="noStrike" dirty="0">
                          <a:effectLst/>
                          <a:latin typeface="+mn-lt"/>
                        </a:rPr>
                        <a:t>in the 2017/18 financial year</a:t>
                      </a:r>
                      <a:r>
                        <a:rPr lang="en-ZA" sz="1500" u="none" strike="noStrike" dirty="0" smtClean="0">
                          <a:effectLst/>
                          <a:latin typeface="+mn-lt"/>
                        </a:rPr>
                        <a:t>.</a:t>
                      </a:r>
                      <a:r>
                        <a:rPr lang="en-ZA" sz="1500" u="none" strike="noStrike" dirty="0">
                          <a:effectLst/>
                          <a:latin typeface="+mn-lt"/>
                        </a:rPr>
                        <a:t/>
                      </a:r>
                      <a:br>
                        <a:rPr lang="en-ZA" sz="1500" u="none" strike="noStrike" dirty="0">
                          <a:effectLst/>
                          <a:latin typeface="+mn-lt"/>
                        </a:rPr>
                      </a:br>
                      <a:r>
                        <a:rPr lang="en-ZA" sz="1500" u="none" strike="noStrike" dirty="0">
                          <a:effectLst/>
                          <a:latin typeface="+mn-lt"/>
                        </a:rPr>
                        <a:t/>
                      </a:r>
                      <a:br>
                        <a:rPr lang="en-ZA" sz="1500" u="none" strike="noStrike" dirty="0">
                          <a:effectLst/>
                          <a:latin typeface="+mn-lt"/>
                        </a:rPr>
                      </a:br>
                      <a:r>
                        <a:rPr lang="en-ZA" sz="1500" u="none" strike="noStrike" dirty="0">
                          <a:effectLst/>
                          <a:latin typeface="+mn-lt"/>
                        </a:rPr>
                        <a:t>An amount of R72 000 was unspent at year end, due to uniforms which were ordered for security and cleaning personnel but not delivered by 31 March 2017. These were only delivered and paid for in April 2017.</a:t>
                      </a:r>
                      <a:br>
                        <a:rPr lang="en-ZA" sz="1500" u="none" strike="noStrike" dirty="0">
                          <a:effectLst/>
                          <a:latin typeface="+mn-lt"/>
                        </a:rPr>
                      </a:br>
                      <a:endParaRPr lang="en-ZA" sz="1500" b="0" i="0" u="none" strike="noStrike" dirty="0">
                        <a:solidFill>
                          <a:srgbClr val="000000"/>
                        </a:solidFill>
                        <a:effectLst/>
                        <a:latin typeface="+mn-lt"/>
                      </a:endParaRPr>
                    </a:p>
                  </a:txBody>
                  <a:tcPr marL="8840" marR="8840" marT="8840" marB="0" anchor="ctr"/>
                </a:tc>
                <a:extLst>
                  <a:ext uri="{0D108BD9-81ED-4DB2-BD59-A6C34878D82A}">
                    <a16:rowId xmlns:a16="http://schemas.microsoft.com/office/drawing/2014/main" xmlns="" val="10001"/>
                  </a:ext>
                </a:extLst>
              </a:tr>
              <a:tr h="277523">
                <a:tc>
                  <a:txBody>
                    <a:bodyPr/>
                    <a:lstStyle/>
                    <a:p>
                      <a:pPr algn="l" fontAlgn="b"/>
                      <a:endParaRPr lang="en-ZA" sz="1500" b="0" i="0" u="none" strike="noStrike" dirty="0">
                        <a:solidFill>
                          <a:srgbClr val="000000"/>
                        </a:solidFill>
                        <a:effectLst/>
                        <a:latin typeface="+mn-lt"/>
                      </a:endParaRPr>
                    </a:p>
                  </a:txBody>
                  <a:tcPr marL="8840" marR="8840" marT="8840" marB="0" anchor="ctr">
                    <a:noFill/>
                  </a:tcPr>
                </a:tc>
                <a:extLst>
                  <a:ext uri="{0D108BD9-81ED-4DB2-BD59-A6C34878D82A}">
                    <a16:rowId xmlns:a16="http://schemas.microsoft.com/office/drawing/2014/main" xmlns="" val="10002"/>
                  </a:ext>
                </a:extLst>
              </a:tr>
              <a:tr h="427646">
                <a:tc>
                  <a:txBody>
                    <a:bodyPr/>
                    <a:lstStyle/>
                    <a:p>
                      <a:pPr algn="l" fontAlgn="b"/>
                      <a:r>
                        <a:rPr lang="en-ZA" sz="1500" b="1" u="none" strike="noStrike" dirty="0">
                          <a:effectLst/>
                          <a:latin typeface="+mn-lt"/>
                        </a:rPr>
                        <a:t>Programme 2: Public Sector Innovation</a:t>
                      </a:r>
                      <a:endParaRPr lang="en-ZA" sz="1500" b="1" i="0" u="none" strike="noStrike" dirty="0">
                        <a:solidFill>
                          <a:srgbClr val="000000"/>
                        </a:solidFill>
                        <a:effectLst/>
                        <a:latin typeface="+mn-lt"/>
                      </a:endParaRPr>
                    </a:p>
                  </a:txBody>
                  <a:tcPr marL="8840" marR="8840" marT="8840" marB="0" anchor="ctr">
                    <a:solidFill>
                      <a:srgbClr val="D0D8E8"/>
                    </a:solidFill>
                  </a:tcPr>
                </a:tc>
                <a:extLst>
                  <a:ext uri="{0D108BD9-81ED-4DB2-BD59-A6C34878D82A}">
                    <a16:rowId xmlns:a16="http://schemas.microsoft.com/office/drawing/2014/main" xmlns="" val="10003"/>
                  </a:ext>
                </a:extLst>
              </a:tr>
              <a:tr h="1744430">
                <a:tc>
                  <a:txBody>
                    <a:bodyPr/>
                    <a:lstStyle/>
                    <a:p>
                      <a:pPr algn="l" fontAlgn="b"/>
                      <a:r>
                        <a:rPr lang="en-ZA" sz="1500" u="none" strike="noStrike" dirty="0">
                          <a:effectLst/>
                          <a:latin typeface="+mn-lt"/>
                        </a:rPr>
                        <a:t>The budgeted payment to The Innovation Hub could not be processed, because the process of identifying and developing a possible solution for the Department of Home Affairs’ posted challenge was not </a:t>
                      </a:r>
                      <a:r>
                        <a:rPr lang="en-ZA" sz="1500" u="none" strike="noStrike" dirty="0" smtClean="0">
                          <a:effectLst/>
                          <a:latin typeface="+mn-lt"/>
                        </a:rPr>
                        <a:t>concluded.  In </a:t>
                      </a:r>
                      <a:r>
                        <a:rPr lang="en-ZA" sz="1500" u="none" strike="noStrike" dirty="0">
                          <a:effectLst/>
                          <a:latin typeface="+mn-lt"/>
                        </a:rPr>
                        <a:t>addition, the banking details of one supplier were not verified on the National Treasury’s Central Supplier Database by 31 March 2017, which resulted in the payment being made in April 2017. These mainly resulted in an underspending in Programme 2: Public Service Innovation.</a:t>
                      </a:r>
                      <a:endParaRPr lang="en-ZA" sz="1500" b="0" i="0" u="none" strike="noStrike" dirty="0">
                        <a:solidFill>
                          <a:srgbClr val="000000"/>
                        </a:solidFill>
                        <a:effectLst/>
                        <a:latin typeface="+mn-lt"/>
                      </a:endParaRPr>
                    </a:p>
                  </a:txBody>
                  <a:tcPr marL="8840" marR="8840" marT="8840"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697560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881" y="1"/>
            <a:ext cx="7386119" cy="749300"/>
          </a:xfrm>
        </p:spPr>
        <p:txBody>
          <a:bodyPr/>
          <a:lstStyle/>
          <a:p>
            <a:r>
              <a:rPr lang="en-ZA" b="1" dirty="0" smtClean="0"/>
              <a:t>Statement of Financial Performance</a:t>
            </a:r>
            <a:r>
              <a:rPr lang="en-ZA" dirty="0" smtClean="0"/>
              <a:t> </a:t>
            </a:r>
            <a:endParaRPr lang="en-ZA" dirty="0"/>
          </a:p>
        </p:txBody>
      </p:sp>
      <p:sp>
        <p:nvSpPr>
          <p:cNvPr id="5" name="Slide Number Placeholder 4"/>
          <p:cNvSpPr>
            <a:spLocks noGrp="1"/>
          </p:cNvSpPr>
          <p:nvPr>
            <p:ph type="sldNum" sz="quarter" idx="12"/>
          </p:nvPr>
        </p:nvSpPr>
        <p:spPr/>
        <p:txBody>
          <a:bodyPr/>
          <a:lstStyle/>
          <a:p>
            <a:fld id="{4414807B-44EB-7242-827D-16A5EC7111B6}" type="slidenum">
              <a:rPr lang="en-ZA" smtClean="0"/>
              <a:pPr/>
              <a:t>24</a:t>
            </a:fld>
            <a:endParaRPr lang="en-ZA"/>
          </a:p>
        </p:txBody>
      </p:sp>
      <p:graphicFrame>
        <p:nvGraphicFramePr>
          <p:cNvPr id="3" name="Table 2"/>
          <p:cNvGraphicFramePr>
            <a:graphicFrameLocks noGrp="1"/>
          </p:cNvGraphicFramePr>
          <p:nvPr>
            <p:extLst>
              <p:ext uri="{D42A27DB-BD31-4B8C-83A1-F6EECF244321}">
                <p14:modId xmlns:p14="http://schemas.microsoft.com/office/powerpoint/2010/main" xmlns="" val="3036018607"/>
              </p:ext>
            </p:extLst>
          </p:nvPr>
        </p:nvGraphicFramePr>
        <p:xfrm>
          <a:off x="139699" y="774701"/>
          <a:ext cx="8896725" cy="6028055"/>
        </p:xfrm>
        <a:graphic>
          <a:graphicData uri="http://schemas.openxmlformats.org/drawingml/2006/table">
            <a:tbl>
              <a:tblPr firstRow="1" bandRow="1">
                <a:tableStyleId>{5C22544A-7EE6-4342-B048-85BDC9FD1C3A}</a:tableStyleId>
              </a:tblPr>
              <a:tblGrid>
                <a:gridCol w="6328154">
                  <a:extLst>
                    <a:ext uri="{9D8B030D-6E8A-4147-A177-3AD203B41FA5}">
                      <a16:colId xmlns:a16="http://schemas.microsoft.com/office/drawing/2014/main" xmlns="" val="20000"/>
                    </a:ext>
                  </a:extLst>
                </a:gridCol>
                <a:gridCol w="1234062">
                  <a:extLst>
                    <a:ext uri="{9D8B030D-6E8A-4147-A177-3AD203B41FA5}">
                      <a16:colId xmlns:a16="http://schemas.microsoft.com/office/drawing/2014/main" xmlns="" val="20001"/>
                    </a:ext>
                  </a:extLst>
                </a:gridCol>
                <a:gridCol w="1334509">
                  <a:extLst>
                    <a:ext uri="{9D8B030D-6E8A-4147-A177-3AD203B41FA5}">
                      <a16:colId xmlns:a16="http://schemas.microsoft.com/office/drawing/2014/main" xmlns="" val="20002"/>
                    </a:ext>
                  </a:extLst>
                </a:gridCol>
              </a:tblGrid>
              <a:tr h="478350">
                <a:tc>
                  <a:txBody>
                    <a:bodyPr/>
                    <a:lstStyle/>
                    <a:p>
                      <a:pPr algn="l" fontAlgn="b"/>
                      <a:r>
                        <a:rPr lang="en-ZA" sz="1600" b="1" i="0" u="none" strike="noStrike" dirty="0">
                          <a:solidFill>
                            <a:srgbClr val="000000"/>
                          </a:solidFill>
                          <a:effectLst/>
                          <a:latin typeface="Calibri" panose="020F0502020204030204" pitchFamily="34" charset="0"/>
                        </a:rPr>
                        <a:t>Description</a:t>
                      </a:r>
                    </a:p>
                  </a:txBody>
                  <a:tcPr marL="9525" marR="9525" marT="9525" marB="0" anchor="b"/>
                </a:tc>
                <a:tc>
                  <a:txBody>
                    <a:bodyPr/>
                    <a:lstStyle/>
                    <a:p>
                      <a:pPr algn="ctr" fontAlgn="b"/>
                      <a:r>
                        <a:rPr lang="en-ZA" sz="1600" b="1" i="0" u="none" strike="noStrike" dirty="0">
                          <a:solidFill>
                            <a:srgbClr val="000000"/>
                          </a:solidFill>
                          <a:effectLst/>
                          <a:latin typeface="Calibri" panose="020F0502020204030204" pitchFamily="34" charset="0"/>
                        </a:rPr>
                        <a:t>Note</a:t>
                      </a:r>
                    </a:p>
                  </a:txBody>
                  <a:tcPr marL="9525" marR="9525" marT="9525" marB="0" anchor="b"/>
                </a:tc>
                <a:tc>
                  <a:txBody>
                    <a:bodyPr/>
                    <a:lstStyle/>
                    <a:p>
                      <a:pPr algn="ctr" fontAlgn="b"/>
                      <a:r>
                        <a:rPr lang="en-ZA" sz="1600" b="1" i="0" u="none" strike="noStrike">
                          <a:solidFill>
                            <a:srgbClr val="000000"/>
                          </a:solidFill>
                          <a:effectLst/>
                          <a:latin typeface="Calibri" panose="020F0502020204030204" pitchFamily="34" charset="0"/>
                        </a:rPr>
                        <a:t>2016/17</a:t>
                      </a:r>
                      <a:br>
                        <a:rPr lang="en-ZA" sz="1600" b="1" i="0" u="none" strike="noStrike">
                          <a:solidFill>
                            <a:srgbClr val="000000"/>
                          </a:solidFill>
                          <a:effectLst/>
                          <a:latin typeface="Calibri" panose="020F0502020204030204" pitchFamily="34" charset="0"/>
                        </a:rPr>
                      </a:br>
                      <a:r>
                        <a:rPr lang="en-ZA" sz="1600" b="1" i="0" u="none" strike="noStrike">
                          <a:solidFill>
                            <a:srgbClr val="000000"/>
                          </a:solidFill>
                          <a:effectLst/>
                          <a:latin typeface="Calibri" panose="020F0502020204030204" pitchFamily="34" charset="0"/>
                        </a:rPr>
                        <a:t>R'000</a:t>
                      </a:r>
                    </a:p>
                  </a:txBody>
                  <a:tcPr marL="9525" marR="9525" marT="9525" marB="0" anchor="b"/>
                </a:tc>
                <a:extLst>
                  <a:ext uri="{0D108BD9-81ED-4DB2-BD59-A6C34878D82A}">
                    <a16:rowId xmlns:a16="http://schemas.microsoft.com/office/drawing/2014/main" xmlns="" val="10000"/>
                  </a:ext>
                </a:extLst>
              </a:tr>
              <a:tr h="243757">
                <a:tc>
                  <a:txBody>
                    <a:bodyPr/>
                    <a:lstStyle/>
                    <a:p>
                      <a:pPr algn="l" fontAlgn="b"/>
                      <a:r>
                        <a:rPr lang="en-ZA" sz="1600" b="0" i="0" u="none" strike="noStrike" dirty="0">
                          <a:solidFill>
                            <a:srgbClr val="000000"/>
                          </a:solidFill>
                          <a:effectLst/>
                          <a:latin typeface="Calibri" panose="020F0502020204030204" pitchFamily="34" charset="0"/>
                        </a:rPr>
                        <a:t> Annual appropriation </a:t>
                      </a:r>
                    </a:p>
                  </a:txBody>
                  <a:tcPr marL="9525" marR="9525" marT="9525" marB="0" anchor="ctr"/>
                </a:tc>
                <a:tc>
                  <a:txBody>
                    <a:bodyPr/>
                    <a:lstStyle/>
                    <a:p>
                      <a:pPr algn="ctr" fontAlgn="b"/>
                      <a:r>
                        <a:rPr lang="en-ZA" sz="1600" b="0" i="0" u="none" strike="noStrike" dirty="0" smtClean="0">
                          <a:solidFill>
                            <a:srgbClr val="000000"/>
                          </a:solidFill>
                          <a:effectLst/>
                          <a:latin typeface="Calibri" panose="020F0502020204030204" pitchFamily="34" charset="0"/>
                        </a:rPr>
                        <a:t>1 </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ZA" sz="1600" b="0" i="0" u="none" strike="noStrike">
                          <a:solidFill>
                            <a:srgbClr val="000000"/>
                          </a:solidFill>
                          <a:effectLst/>
                          <a:latin typeface="Calibri" panose="020F0502020204030204" pitchFamily="34" charset="0"/>
                        </a:rPr>
                        <a:t>          32 094 </a:t>
                      </a:r>
                    </a:p>
                  </a:txBody>
                  <a:tcPr marL="9525" marR="9525" marT="9525" marB="0" anchor="ctr"/>
                </a:tc>
                <a:extLst>
                  <a:ext uri="{0D108BD9-81ED-4DB2-BD59-A6C34878D82A}">
                    <a16:rowId xmlns:a16="http://schemas.microsoft.com/office/drawing/2014/main" xmlns="" val="10001"/>
                  </a:ext>
                </a:extLst>
              </a:tr>
              <a:tr h="243757">
                <a:tc>
                  <a:txBody>
                    <a:bodyPr/>
                    <a:lstStyle/>
                    <a:p>
                      <a:pPr algn="l" fontAlgn="b"/>
                      <a:r>
                        <a:rPr lang="en-ZA" sz="1600" b="0" i="0" u="none" strike="noStrike" dirty="0">
                          <a:solidFill>
                            <a:srgbClr val="000000"/>
                          </a:solidFill>
                          <a:effectLst/>
                          <a:latin typeface="Calibri" panose="020F0502020204030204" pitchFamily="34" charset="0"/>
                        </a:rPr>
                        <a:t> Departmental revenue </a:t>
                      </a:r>
                    </a:p>
                  </a:txBody>
                  <a:tcPr marL="9525" marR="9525" marT="9525" marB="0" anchor="ctr"/>
                </a:tc>
                <a:tc>
                  <a:txBody>
                    <a:bodyPr/>
                    <a:lstStyle/>
                    <a:p>
                      <a:pPr algn="ctr" fontAlgn="b"/>
                      <a:r>
                        <a:rPr lang="en-ZA" sz="1600" b="0" i="0" u="none" strike="noStrike" dirty="0" smtClean="0">
                          <a:solidFill>
                            <a:srgbClr val="000000"/>
                          </a:solidFill>
                          <a:effectLst/>
                          <a:latin typeface="Calibri" panose="020F0502020204030204" pitchFamily="34" charset="0"/>
                        </a:rPr>
                        <a:t>2 </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ZA" sz="1600" b="0" i="0" u="none" strike="noStrike">
                          <a:solidFill>
                            <a:srgbClr val="000000"/>
                          </a:solidFill>
                          <a:effectLst/>
                          <a:latin typeface="Calibri" panose="020F0502020204030204" pitchFamily="34" charset="0"/>
                        </a:rPr>
                        <a:t>                   3 </a:t>
                      </a:r>
                    </a:p>
                  </a:txBody>
                  <a:tcPr marL="9525" marR="9525" marT="9525" marB="0" anchor="ctr"/>
                </a:tc>
                <a:extLst>
                  <a:ext uri="{0D108BD9-81ED-4DB2-BD59-A6C34878D82A}">
                    <a16:rowId xmlns:a16="http://schemas.microsoft.com/office/drawing/2014/main" xmlns="" val="10002"/>
                  </a:ext>
                </a:extLst>
              </a:tr>
              <a:tr h="243757">
                <a:tc>
                  <a:txBody>
                    <a:bodyPr/>
                    <a:lstStyle/>
                    <a:p>
                      <a:pPr algn="l" fontAlgn="b"/>
                      <a:r>
                        <a:rPr lang="en-ZA" sz="1600" b="0" i="0" u="none" strike="noStrike" dirty="0">
                          <a:solidFill>
                            <a:srgbClr val="000000"/>
                          </a:solidFill>
                          <a:effectLst/>
                          <a:latin typeface="Calibri" panose="020F0502020204030204" pitchFamily="34" charset="0"/>
                        </a:rPr>
                        <a:t> Aid assistance </a:t>
                      </a:r>
                    </a:p>
                  </a:txBody>
                  <a:tcPr marL="9525" marR="9525" marT="9525" marB="0" anchor="ctr"/>
                </a:tc>
                <a:tc>
                  <a:txBody>
                    <a:bodyPr/>
                    <a:lstStyle/>
                    <a:p>
                      <a:pPr algn="ctr" fontAlgn="b"/>
                      <a:r>
                        <a:rPr lang="en-ZA" sz="1600" b="0" i="0" u="none" strike="noStrike" dirty="0" smtClean="0">
                          <a:solidFill>
                            <a:srgbClr val="000000"/>
                          </a:solidFill>
                          <a:effectLst/>
                          <a:latin typeface="Calibri" panose="020F0502020204030204" pitchFamily="34" charset="0"/>
                        </a:rPr>
                        <a:t>3</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ZA" sz="1600" b="0" i="0" u="none" strike="noStrike">
                          <a:solidFill>
                            <a:srgbClr val="000000"/>
                          </a:solidFill>
                          <a:effectLst/>
                          <a:latin typeface="Calibri" panose="020F0502020204030204" pitchFamily="34" charset="0"/>
                        </a:rPr>
                        <a:t>            7 839 </a:t>
                      </a:r>
                    </a:p>
                  </a:txBody>
                  <a:tcPr marL="9525" marR="9525" marT="9525" marB="0" anchor="ctr"/>
                </a:tc>
                <a:extLst>
                  <a:ext uri="{0D108BD9-81ED-4DB2-BD59-A6C34878D82A}">
                    <a16:rowId xmlns:a16="http://schemas.microsoft.com/office/drawing/2014/main" xmlns="" val="10003"/>
                  </a:ext>
                </a:extLst>
              </a:tr>
              <a:tr h="243757">
                <a:tc>
                  <a:txBody>
                    <a:bodyPr/>
                    <a:lstStyle/>
                    <a:p>
                      <a:pPr algn="l" fontAlgn="b"/>
                      <a:r>
                        <a:rPr lang="en-ZA" sz="1600" b="1" i="0" u="none" strike="noStrike" dirty="0">
                          <a:solidFill>
                            <a:srgbClr val="000000"/>
                          </a:solidFill>
                          <a:effectLst/>
                          <a:latin typeface="Calibri" panose="020F0502020204030204" pitchFamily="34" charset="0"/>
                        </a:rPr>
                        <a:t> TOTAL REVENUE </a:t>
                      </a:r>
                    </a:p>
                  </a:txBody>
                  <a:tcPr marL="9525" marR="9525" marT="9525" marB="0" anchor="ctr"/>
                </a:tc>
                <a:tc>
                  <a:txBody>
                    <a:bodyPr/>
                    <a:lstStyle/>
                    <a:p>
                      <a:pPr algn="ctr" fontAlgn="b"/>
                      <a:r>
                        <a:rPr lang="en-ZA" sz="1600" b="1" i="0" u="none" strike="noStrike" dirty="0">
                          <a:solidFill>
                            <a:srgbClr val="000000"/>
                          </a:solidFill>
                          <a:effectLst/>
                          <a:latin typeface="Calibri" panose="020F0502020204030204" pitchFamily="34" charset="0"/>
                        </a:rPr>
                        <a:t> </a:t>
                      </a:r>
                    </a:p>
                  </a:txBody>
                  <a:tcPr marL="9525" marR="9525" marT="9525" marB="0" anchor="ctr"/>
                </a:tc>
                <a:tc>
                  <a:txBody>
                    <a:bodyPr/>
                    <a:lstStyle/>
                    <a:p>
                      <a:pPr algn="l" fontAlgn="b"/>
                      <a:r>
                        <a:rPr lang="en-ZA" sz="1600" b="1" i="0" u="none" strike="noStrike">
                          <a:solidFill>
                            <a:srgbClr val="000000"/>
                          </a:solidFill>
                          <a:effectLst/>
                          <a:latin typeface="Calibri" panose="020F0502020204030204" pitchFamily="34" charset="0"/>
                        </a:rPr>
                        <a:t>          39 936 </a:t>
                      </a:r>
                    </a:p>
                  </a:txBody>
                  <a:tcPr marL="9525" marR="9525" marT="9525" marB="0" anchor="ctr"/>
                </a:tc>
                <a:extLst>
                  <a:ext uri="{0D108BD9-81ED-4DB2-BD59-A6C34878D82A}">
                    <a16:rowId xmlns:a16="http://schemas.microsoft.com/office/drawing/2014/main" xmlns="" val="10004"/>
                  </a:ext>
                </a:extLst>
              </a:tr>
              <a:tr h="67812">
                <a:tc>
                  <a:txBody>
                    <a:bodyPr/>
                    <a:lstStyle/>
                    <a:p>
                      <a:pPr algn="l" fontAlgn="b"/>
                      <a:r>
                        <a:rPr lang="en-ZA" sz="400" b="0" i="0" u="none" strike="noStrike" dirty="0">
                          <a:solidFill>
                            <a:srgbClr val="000000"/>
                          </a:solidFill>
                          <a:effectLst/>
                          <a:latin typeface="Calibri" panose="020F0502020204030204" pitchFamily="34" charset="0"/>
                        </a:rPr>
                        <a:t> </a:t>
                      </a:r>
                    </a:p>
                  </a:txBody>
                  <a:tcPr marL="9525" marR="9525" marT="9525" marB="0" anchor="ctr"/>
                </a:tc>
                <a:tc>
                  <a:txBody>
                    <a:bodyPr/>
                    <a:lstStyle/>
                    <a:p>
                      <a:pPr algn="ctr" fontAlgn="b"/>
                      <a:r>
                        <a:rPr lang="en-ZA" sz="400" b="0" i="0" u="none" strike="noStrike">
                          <a:solidFill>
                            <a:srgbClr val="000000"/>
                          </a:solidFill>
                          <a:effectLst/>
                          <a:latin typeface="Calibri" panose="020F0502020204030204" pitchFamily="34" charset="0"/>
                        </a:rPr>
                        <a:t> </a:t>
                      </a:r>
                    </a:p>
                  </a:txBody>
                  <a:tcPr marL="9525" marR="9525" marT="9525" marB="0" anchor="ctr"/>
                </a:tc>
                <a:tc>
                  <a:txBody>
                    <a:bodyPr/>
                    <a:lstStyle/>
                    <a:p>
                      <a:pPr algn="l" fontAlgn="b"/>
                      <a:r>
                        <a:rPr lang="en-ZA" sz="400" b="0"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xmlns="" val="10005"/>
                  </a:ext>
                </a:extLst>
              </a:tr>
              <a:tr h="243757">
                <a:tc>
                  <a:txBody>
                    <a:bodyPr/>
                    <a:lstStyle/>
                    <a:p>
                      <a:pPr algn="l" fontAlgn="b"/>
                      <a:r>
                        <a:rPr lang="en-ZA" sz="1600" b="1" i="0" u="none" strike="noStrike">
                          <a:solidFill>
                            <a:srgbClr val="000000"/>
                          </a:solidFill>
                          <a:effectLst/>
                          <a:latin typeface="Calibri" panose="020F0502020204030204" pitchFamily="34" charset="0"/>
                        </a:rPr>
                        <a:t> EXPENDITURE </a:t>
                      </a:r>
                    </a:p>
                  </a:txBody>
                  <a:tcPr marL="9525" marR="9525" marT="9525" marB="0" anchor="ctr"/>
                </a:tc>
                <a:tc>
                  <a:txBody>
                    <a:bodyPr/>
                    <a:lstStyle/>
                    <a:p>
                      <a:pPr algn="ctr" fontAlgn="b"/>
                      <a:r>
                        <a:rPr lang="en-ZA" sz="1600" b="1" i="0" u="none" strike="noStrike" dirty="0">
                          <a:solidFill>
                            <a:srgbClr val="000000"/>
                          </a:solidFill>
                          <a:effectLst/>
                          <a:latin typeface="Calibri" panose="020F0502020204030204" pitchFamily="34" charset="0"/>
                        </a:rPr>
                        <a:t> </a:t>
                      </a:r>
                    </a:p>
                  </a:txBody>
                  <a:tcPr marL="9525" marR="9525" marT="9525" marB="0" anchor="ctr"/>
                </a:tc>
                <a:tc>
                  <a:txBody>
                    <a:bodyPr/>
                    <a:lstStyle/>
                    <a:p>
                      <a:pPr algn="l" fontAlgn="b"/>
                      <a:r>
                        <a:rPr lang="en-ZA" sz="1600" b="1"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xmlns="" val="10006"/>
                  </a:ext>
                </a:extLst>
              </a:tr>
              <a:tr h="243757">
                <a:tc>
                  <a:txBody>
                    <a:bodyPr/>
                    <a:lstStyle/>
                    <a:p>
                      <a:pPr algn="l" fontAlgn="b"/>
                      <a:r>
                        <a:rPr lang="en-ZA" sz="1600" b="0" i="0" u="none" strike="noStrike" dirty="0">
                          <a:solidFill>
                            <a:srgbClr val="000000"/>
                          </a:solidFill>
                          <a:effectLst/>
                          <a:latin typeface="Calibri" panose="020F0502020204030204" pitchFamily="34" charset="0"/>
                        </a:rPr>
                        <a:t> Compensation of employees </a:t>
                      </a:r>
                    </a:p>
                  </a:txBody>
                  <a:tcPr marL="9525" marR="9525" marT="9525" marB="0" anchor="ctr"/>
                </a:tc>
                <a:tc>
                  <a:txBody>
                    <a:bodyPr/>
                    <a:lstStyle/>
                    <a:p>
                      <a:pPr algn="ctr" fontAlgn="b"/>
                      <a:r>
                        <a:rPr lang="en-ZA" sz="1600" b="0" i="0" u="none" strike="noStrike" dirty="0" smtClean="0">
                          <a:solidFill>
                            <a:srgbClr val="000000"/>
                          </a:solidFill>
                          <a:effectLst/>
                          <a:latin typeface="Calibri" panose="020F0502020204030204" pitchFamily="34" charset="0"/>
                        </a:rPr>
                        <a:t>4 </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ZA" sz="1600" b="0" i="0" u="none" strike="noStrike">
                          <a:solidFill>
                            <a:srgbClr val="000000"/>
                          </a:solidFill>
                          <a:effectLst/>
                          <a:latin typeface="Calibri" panose="020F0502020204030204" pitchFamily="34" charset="0"/>
                        </a:rPr>
                        <a:t>          15 593 </a:t>
                      </a:r>
                    </a:p>
                  </a:txBody>
                  <a:tcPr marL="9525" marR="9525" marT="9525" marB="0" anchor="ctr"/>
                </a:tc>
                <a:extLst>
                  <a:ext uri="{0D108BD9-81ED-4DB2-BD59-A6C34878D82A}">
                    <a16:rowId xmlns:a16="http://schemas.microsoft.com/office/drawing/2014/main" xmlns="" val="10007"/>
                  </a:ext>
                </a:extLst>
              </a:tr>
              <a:tr h="243757">
                <a:tc>
                  <a:txBody>
                    <a:bodyPr/>
                    <a:lstStyle/>
                    <a:p>
                      <a:pPr algn="l" fontAlgn="b"/>
                      <a:r>
                        <a:rPr lang="en-ZA" sz="1600" b="0" i="0" u="none" strike="noStrike" dirty="0">
                          <a:solidFill>
                            <a:srgbClr val="000000"/>
                          </a:solidFill>
                          <a:effectLst/>
                          <a:latin typeface="Calibri" panose="020F0502020204030204" pitchFamily="34" charset="0"/>
                        </a:rPr>
                        <a:t> Goods and services </a:t>
                      </a:r>
                    </a:p>
                  </a:txBody>
                  <a:tcPr marL="9525" marR="9525" marT="9525" marB="0" anchor="ctr"/>
                </a:tc>
                <a:tc>
                  <a:txBody>
                    <a:bodyPr/>
                    <a:lstStyle/>
                    <a:p>
                      <a:pPr algn="ctr" fontAlgn="b"/>
                      <a:r>
                        <a:rPr lang="en-ZA" sz="1600" b="0" i="0" u="none" strike="noStrike" dirty="0" smtClean="0">
                          <a:solidFill>
                            <a:srgbClr val="000000"/>
                          </a:solidFill>
                          <a:effectLst/>
                          <a:latin typeface="Calibri" panose="020F0502020204030204" pitchFamily="34" charset="0"/>
                        </a:rPr>
                        <a:t>5 </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ZA" sz="1600" b="0" i="0" u="none" strike="noStrike">
                          <a:solidFill>
                            <a:srgbClr val="000000"/>
                          </a:solidFill>
                          <a:effectLst/>
                          <a:latin typeface="Calibri" panose="020F0502020204030204" pitchFamily="34" charset="0"/>
                        </a:rPr>
                        <a:t>          13 534 </a:t>
                      </a:r>
                    </a:p>
                  </a:txBody>
                  <a:tcPr marL="9525" marR="9525" marT="9525" marB="0" anchor="ctr"/>
                </a:tc>
                <a:extLst>
                  <a:ext uri="{0D108BD9-81ED-4DB2-BD59-A6C34878D82A}">
                    <a16:rowId xmlns:a16="http://schemas.microsoft.com/office/drawing/2014/main" xmlns="" val="10008"/>
                  </a:ext>
                </a:extLst>
              </a:tr>
              <a:tr h="243757">
                <a:tc>
                  <a:txBody>
                    <a:bodyPr/>
                    <a:lstStyle/>
                    <a:p>
                      <a:pPr algn="l" fontAlgn="b"/>
                      <a:r>
                        <a:rPr lang="en-ZA" sz="1600" b="0" i="0" u="none" strike="noStrike" dirty="0">
                          <a:solidFill>
                            <a:srgbClr val="000000"/>
                          </a:solidFill>
                          <a:effectLst/>
                          <a:latin typeface="Calibri" panose="020F0502020204030204" pitchFamily="34" charset="0"/>
                        </a:rPr>
                        <a:t> Aid assistance </a:t>
                      </a:r>
                    </a:p>
                  </a:txBody>
                  <a:tcPr marL="9525" marR="9525" marT="9525" marB="0" anchor="ctr"/>
                </a:tc>
                <a:tc>
                  <a:txBody>
                    <a:bodyPr/>
                    <a:lstStyle/>
                    <a:p>
                      <a:pPr algn="ctr" fontAlgn="b"/>
                      <a:r>
                        <a:rPr lang="en-ZA" sz="1600" b="0" i="0" u="none" strike="noStrike" dirty="0" smtClean="0">
                          <a:solidFill>
                            <a:srgbClr val="000000"/>
                          </a:solidFill>
                          <a:effectLst/>
                          <a:latin typeface="Calibri" panose="020F0502020204030204" pitchFamily="34" charset="0"/>
                        </a:rPr>
                        <a:t>3</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ZA" sz="1600" b="0" i="0" u="none" strike="noStrike">
                          <a:solidFill>
                            <a:srgbClr val="000000"/>
                          </a:solidFill>
                          <a:effectLst/>
                          <a:latin typeface="Calibri" panose="020F0502020204030204" pitchFamily="34" charset="0"/>
                        </a:rPr>
                        <a:t>            3 134 </a:t>
                      </a:r>
                    </a:p>
                  </a:txBody>
                  <a:tcPr marL="9525" marR="9525" marT="9525" marB="0" anchor="ctr"/>
                </a:tc>
                <a:extLst>
                  <a:ext uri="{0D108BD9-81ED-4DB2-BD59-A6C34878D82A}">
                    <a16:rowId xmlns:a16="http://schemas.microsoft.com/office/drawing/2014/main" xmlns="" val="10009"/>
                  </a:ext>
                </a:extLst>
              </a:tr>
              <a:tr h="243757">
                <a:tc>
                  <a:txBody>
                    <a:bodyPr/>
                    <a:lstStyle/>
                    <a:p>
                      <a:pPr algn="l" fontAlgn="b"/>
                      <a:r>
                        <a:rPr lang="en-ZA" sz="1600" b="1" i="0" u="none" strike="noStrike" dirty="0">
                          <a:solidFill>
                            <a:srgbClr val="000000"/>
                          </a:solidFill>
                          <a:effectLst/>
                          <a:latin typeface="Calibri" panose="020F0502020204030204" pitchFamily="34" charset="0"/>
                        </a:rPr>
                        <a:t> Total current expenditure </a:t>
                      </a:r>
                    </a:p>
                  </a:txBody>
                  <a:tcPr marL="9525" marR="9525" marT="9525" marB="0" anchor="ctr"/>
                </a:tc>
                <a:tc>
                  <a:txBody>
                    <a:bodyPr/>
                    <a:lstStyle/>
                    <a:p>
                      <a:pPr algn="ctr" fontAlgn="b"/>
                      <a:r>
                        <a:rPr lang="en-ZA" sz="1600" b="1" i="0" u="none" strike="noStrike" dirty="0">
                          <a:solidFill>
                            <a:srgbClr val="000000"/>
                          </a:solidFill>
                          <a:effectLst/>
                          <a:latin typeface="Calibri" panose="020F0502020204030204" pitchFamily="34" charset="0"/>
                        </a:rPr>
                        <a:t> </a:t>
                      </a:r>
                    </a:p>
                  </a:txBody>
                  <a:tcPr marL="9525" marR="9525" marT="9525" marB="0" anchor="ctr"/>
                </a:tc>
                <a:tc>
                  <a:txBody>
                    <a:bodyPr/>
                    <a:lstStyle/>
                    <a:p>
                      <a:pPr algn="l" fontAlgn="b"/>
                      <a:r>
                        <a:rPr lang="en-ZA" sz="1600" b="1" i="0" u="none" strike="noStrike">
                          <a:solidFill>
                            <a:srgbClr val="000000"/>
                          </a:solidFill>
                          <a:effectLst/>
                          <a:latin typeface="Calibri" panose="020F0502020204030204" pitchFamily="34" charset="0"/>
                        </a:rPr>
                        <a:t>          32 261 </a:t>
                      </a:r>
                    </a:p>
                  </a:txBody>
                  <a:tcPr marL="9525" marR="9525" marT="9525" marB="0" anchor="ctr"/>
                </a:tc>
                <a:extLst>
                  <a:ext uri="{0D108BD9-81ED-4DB2-BD59-A6C34878D82A}">
                    <a16:rowId xmlns:a16="http://schemas.microsoft.com/office/drawing/2014/main" xmlns="" val="10010"/>
                  </a:ext>
                </a:extLst>
              </a:tr>
              <a:tr h="0">
                <a:tc>
                  <a:txBody>
                    <a:bodyPr/>
                    <a:lstStyle/>
                    <a:p>
                      <a:pPr algn="l" fontAlgn="b"/>
                      <a:r>
                        <a:rPr lang="en-ZA" sz="100" b="0" i="0" u="none" strike="noStrike" dirty="0">
                          <a:solidFill>
                            <a:srgbClr val="000000"/>
                          </a:solidFill>
                          <a:effectLst/>
                          <a:latin typeface="Calibri" panose="020F0502020204030204" pitchFamily="34" charset="0"/>
                        </a:rPr>
                        <a:t> </a:t>
                      </a:r>
                    </a:p>
                  </a:txBody>
                  <a:tcPr marL="9525" marR="9525" marT="9525" marB="0" anchor="ctr"/>
                </a:tc>
                <a:tc>
                  <a:txBody>
                    <a:bodyPr/>
                    <a:lstStyle/>
                    <a:p>
                      <a:pPr algn="ctr" fontAlgn="b"/>
                      <a:r>
                        <a:rPr lang="en-ZA" sz="100" b="0" i="0" u="none" strike="noStrike">
                          <a:solidFill>
                            <a:srgbClr val="000000"/>
                          </a:solidFill>
                          <a:effectLst/>
                          <a:latin typeface="Calibri" panose="020F0502020204030204" pitchFamily="34" charset="0"/>
                        </a:rPr>
                        <a:t> </a:t>
                      </a:r>
                    </a:p>
                  </a:txBody>
                  <a:tcPr marL="9525" marR="9525" marT="9525" marB="0" anchor="ctr"/>
                </a:tc>
                <a:tc>
                  <a:txBody>
                    <a:bodyPr/>
                    <a:lstStyle/>
                    <a:p>
                      <a:pPr algn="l" fontAlgn="b"/>
                      <a:r>
                        <a:rPr lang="en-ZA" sz="100" b="0"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xmlns="" val="10011"/>
                  </a:ext>
                </a:extLst>
              </a:tr>
              <a:tr h="243757">
                <a:tc>
                  <a:txBody>
                    <a:bodyPr/>
                    <a:lstStyle/>
                    <a:p>
                      <a:pPr algn="l" fontAlgn="b"/>
                      <a:r>
                        <a:rPr lang="en-ZA" sz="1600" b="0" i="0" u="none" strike="noStrike" dirty="0">
                          <a:solidFill>
                            <a:srgbClr val="000000"/>
                          </a:solidFill>
                          <a:effectLst/>
                          <a:latin typeface="Calibri" panose="020F0502020204030204" pitchFamily="34" charset="0"/>
                        </a:rPr>
                        <a:t> Transfers and subsidies </a:t>
                      </a:r>
                    </a:p>
                  </a:txBody>
                  <a:tcPr marL="9525" marR="9525" marT="9525" marB="0" anchor="ctr"/>
                </a:tc>
                <a:tc>
                  <a:txBody>
                    <a:bodyPr/>
                    <a:lstStyle/>
                    <a:p>
                      <a:pPr algn="ctr" fontAlgn="b"/>
                      <a:r>
                        <a:rPr lang="en-ZA" sz="1600" b="0" i="0" u="none" strike="noStrike" dirty="0" smtClean="0">
                          <a:solidFill>
                            <a:srgbClr val="000000"/>
                          </a:solidFill>
                          <a:effectLst/>
                          <a:latin typeface="Calibri" panose="020F0502020204030204" pitchFamily="34" charset="0"/>
                        </a:rPr>
                        <a:t>6 </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ZA" sz="1600" b="0" i="0" u="none" strike="noStrike">
                          <a:solidFill>
                            <a:srgbClr val="000000"/>
                          </a:solidFill>
                          <a:effectLst/>
                          <a:latin typeface="Calibri" panose="020F0502020204030204" pitchFamily="34" charset="0"/>
                        </a:rPr>
                        <a:t>                   1 </a:t>
                      </a:r>
                    </a:p>
                  </a:txBody>
                  <a:tcPr marL="9525" marR="9525" marT="9525" marB="0" anchor="ctr"/>
                </a:tc>
                <a:extLst>
                  <a:ext uri="{0D108BD9-81ED-4DB2-BD59-A6C34878D82A}">
                    <a16:rowId xmlns:a16="http://schemas.microsoft.com/office/drawing/2014/main" xmlns="" val="10012"/>
                  </a:ext>
                </a:extLst>
              </a:tr>
              <a:tr h="243757">
                <a:tc>
                  <a:txBody>
                    <a:bodyPr/>
                    <a:lstStyle/>
                    <a:p>
                      <a:pPr algn="l" fontAlgn="b"/>
                      <a:r>
                        <a:rPr lang="en-ZA" sz="1600" b="1" i="0" u="none" strike="noStrike">
                          <a:solidFill>
                            <a:srgbClr val="000000"/>
                          </a:solidFill>
                          <a:effectLst/>
                          <a:latin typeface="Calibri" panose="020F0502020204030204" pitchFamily="34" charset="0"/>
                        </a:rPr>
                        <a:t> Total transfers and subsidies </a:t>
                      </a:r>
                    </a:p>
                  </a:txBody>
                  <a:tcPr marL="9525" marR="9525" marT="9525" marB="0" anchor="ctr"/>
                </a:tc>
                <a:tc>
                  <a:txBody>
                    <a:bodyPr/>
                    <a:lstStyle/>
                    <a:p>
                      <a:pPr algn="ctr" fontAlgn="b"/>
                      <a:r>
                        <a:rPr lang="en-ZA" sz="1600" b="0" i="0" u="none" strike="noStrike" dirty="0">
                          <a:solidFill>
                            <a:srgbClr val="000000"/>
                          </a:solidFill>
                          <a:effectLst/>
                          <a:latin typeface="Calibri" panose="020F0502020204030204" pitchFamily="34" charset="0"/>
                        </a:rPr>
                        <a:t> </a:t>
                      </a:r>
                    </a:p>
                  </a:txBody>
                  <a:tcPr marL="9525" marR="9525" marT="9525" marB="0" anchor="ctr"/>
                </a:tc>
                <a:tc>
                  <a:txBody>
                    <a:bodyPr/>
                    <a:lstStyle/>
                    <a:p>
                      <a:pPr algn="l" fontAlgn="b"/>
                      <a:r>
                        <a:rPr lang="en-ZA" sz="1600" b="1" i="0" u="none" strike="noStrike">
                          <a:solidFill>
                            <a:srgbClr val="000000"/>
                          </a:solidFill>
                          <a:effectLst/>
                          <a:latin typeface="Calibri" panose="020F0502020204030204" pitchFamily="34" charset="0"/>
                        </a:rPr>
                        <a:t>                   1 </a:t>
                      </a:r>
                    </a:p>
                  </a:txBody>
                  <a:tcPr marL="9525" marR="9525" marT="9525" marB="0" anchor="ctr"/>
                </a:tc>
                <a:extLst>
                  <a:ext uri="{0D108BD9-81ED-4DB2-BD59-A6C34878D82A}">
                    <a16:rowId xmlns:a16="http://schemas.microsoft.com/office/drawing/2014/main" xmlns="" val="10013"/>
                  </a:ext>
                </a:extLst>
              </a:tr>
              <a:tr h="0">
                <a:tc>
                  <a:txBody>
                    <a:bodyPr/>
                    <a:lstStyle/>
                    <a:p>
                      <a:pPr algn="l" fontAlgn="b"/>
                      <a:r>
                        <a:rPr lang="en-ZA" sz="1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b"/>
                      <a:r>
                        <a:rPr lang="en-ZA" sz="100" b="0" i="0" u="none" strike="noStrike" dirty="0">
                          <a:solidFill>
                            <a:srgbClr val="000000"/>
                          </a:solidFill>
                          <a:effectLst/>
                          <a:latin typeface="Calibri" panose="020F0502020204030204" pitchFamily="34" charset="0"/>
                        </a:rPr>
                        <a:t> </a:t>
                      </a:r>
                    </a:p>
                  </a:txBody>
                  <a:tcPr marL="9525" marR="9525" marT="9525" marB="0" anchor="ctr"/>
                </a:tc>
                <a:tc>
                  <a:txBody>
                    <a:bodyPr/>
                    <a:lstStyle/>
                    <a:p>
                      <a:pPr algn="l" fontAlgn="b"/>
                      <a:r>
                        <a:rPr lang="en-ZA" sz="100" b="0" i="0" u="none" strike="noStrike" dirty="0">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xmlns="" val="10014"/>
                  </a:ext>
                </a:extLst>
              </a:tr>
              <a:tr h="243757">
                <a:tc>
                  <a:txBody>
                    <a:bodyPr/>
                    <a:lstStyle/>
                    <a:p>
                      <a:pPr algn="l" fontAlgn="b"/>
                      <a:r>
                        <a:rPr lang="en-ZA" sz="1600" b="0" i="0" u="none" strike="noStrike">
                          <a:solidFill>
                            <a:srgbClr val="000000"/>
                          </a:solidFill>
                          <a:effectLst/>
                          <a:latin typeface="Calibri" panose="020F0502020204030204" pitchFamily="34" charset="0"/>
                        </a:rPr>
                        <a:t> Tangible assets </a:t>
                      </a:r>
                    </a:p>
                  </a:txBody>
                  <a:tcPr marL="9525" marR="9525" marT="9525" marB="0" anchor="ctr"/>
                </a:tc>
                <a:tc>
                  <a:txBody>
                    <a:bodyPr/>
                    <a:lstStyle/>
                    <a:p>
                      <a:pPr algn="ctr" fontAlgn="b"/>
                      <a:r>
                        <a:rPr lang="en-ZA" sz="1600" b="0" i="0" u="none" strike="noStrike" dirty="0" smtClean="0">
                          <a:solidFill>
                            <a:srgbClr val="000000"/>
                          </a:solidFill>
                          <a:effectLst/>
                          <a:latin typeface="Calibri" panose="020F0502020204030204" pitchFamily="34" charset="0"/>
                        </a:rPr>
                        <a:t>7 </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ZA" sz="1600" b="0" i="0" u="none" strike="noStrike" dirty="0">
                          <a:solidFill>
                            <a:srgbClr val="000000"/>
                          </a:solidFill>
                          <a:effectLst/>
                          <a:latin typeface="Calibri" panose="020F0502020204030204" pitchFamily="34" charset="0"/>
                        </a:rPr>
                        <a:t>            2 083 </a:t>
                      </a:r>
                    </a:p>
                  </a:txBody>
                  <a:tcPr marL="9525" marR="9525" marT="9525" marB="0" anchor="ctr"/>
                </a:tc>
                <a:extLst>
                  <a:ext uri="{0D108BD9-81ED-4DB2-BD59-A6C34878D82A}">
                    <a16:rowId xmlns:a16="http://schemas.microsoft.com/office/drawing/2014/main" xmlns="" val="10015"/>
                  </a:ext>
                </a:extLst>
              </a:tr>
              <a:tr h="243757">
                <a:tc>
                  <a:txBody>
                    <a:bodyPr/>
                    <a:lstStyle/>
                    <a:p>
                      <a:pPr algn="l" fontAlgn="b"/>
                      <a:r>
                        <a:rPr lang="en-ZA" sz="1600" b="0" i="0" u="none" strike="noStrike" dirty="0">
                          <a:solidFill>
                            <a:srgbClr val="000000"/>
                          </a:solidFill>
                          <a:effectLst/>
                          <a:latin typeface="Calibri" panose="020F0502020204030204" pitchFamily="34" charset="0"/>
                        </a:rPr>
                        <a:t> Intangible assets </a:t>
                      </a:r>
                    </a:p>
                  </a:txBody>
                  <a:tcPr marL="9525" marR="9525" marT="9525" marB="0" anchor="ctr"/>
                </a:tc>
                <a:tc>
                  <a:txBody>
                    <a:bodyPr/>
                    <a:lstStyle/>
                    <a:p>
                      <a:pPr algn="ctr" fontAlgn="b"/>
                      <a:r>
                        <a:rPr lang="en-ZA" sz="1600" b="0" i="0" u="none" strike="noStrike" dirty="0" smtClean="0">
                          <a:solidFill>
                            <a:srgbClr val="000000"/>
                          </a:solidFill>
                          <a:effectLst/>
                          <a:latin typeface="Calibri" panose="020F0502020204030204" pitchFamily="34" charset="0"/>
                        </a:rPr>
                        <a:t>7 </a:t>
                      </a:r>
                      <a:endParaRPr lang="en-ZA"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ZA" sz="1600" b="0" i="0" u="none" strike="noStrike" dirty="0">
                          <a:solidFill>
                            <a:srgbClr val="000000"/>
                          </a:solidFill>
                          <a:effectLst/>
                          <a:latin typeface="Calibri" panose="020F0502020204030204" pitchFamily="34" charset="0"/>
                        </a:rPr>
                        <a:t>               196 </a:t>
                      </a:r>
                    </a:p>
                  </a:txBody>
                  <a:tcPr marL="9525" marR="9525" marT="9525" marB="0" anchor="ctr"/>
                </a:tc>
                <a:extLst>
                  <a:ext uri="{0D108BD9-81ED-4DB2-BD59-A6C34878D82A}">
                    <a16:rowId xmlns:a16="http://schemas.microsoft.com/office/drawing/2014/main" xmlns="" val="10016"/>
                  </a:ext>
                </a:extLst>
              </a:tr>
              <a:tr h="243757">
                <a:tc>
                  <a:txBody>
                    <a:bodyPr/>
                    <a:lstStyle/>
                    <a:p>
                      <a:pPr algn="l" fontAlgn="b"/>
                      <a:r>
                        <a:rPr lang="en-ZA" sz="1600" b="1" i="0" u="none" strike="noStrike">
                          <a:solidFill>
                            <a:srgbClr val="000000"/>
                          </a:solidFill>
                          <a:effectLst/>
                          <a:latin typeface="Calibri" panose="020F0502020204030204" pitchFamily="34" charset="0"/>
                        </a:rPr>
                        <a:t> Total expenditure for capital assets </a:t>
                      </a:r>
                    </a:p>
                  </a:txBody>
                  <a:tcPr marL="9525" marR="9525" marT="9525" marB="0" anchor="ctr"/>
                </a:tc>
                <a:tc>
                  <a:txBody>
                    <a:bodyPr/>
                    <a:lstStyle/>
                    <a:p>
                      <a:pPr algn="ctr" fontAlgn="b"/>
                      <a:r>
                        <a:rPr lang="en-ZA" sz="1600" b="1" i="0" u="none" strike="noStrike" dirty="0">
                          <a:solidFill>
                            <a:srgbClr val="000000"/>
                          </a:solidFill>
                          <a:effectLst/>
                          <a:latin typeface="Calibri" panose="020F0502020204030204" pitchFamily="34" charset="0"/>
                        </a:rPr>
                        <a:t> </a:t>
                      </a:r>
                    </a:p>
                  </a:txBody>
                  <a:tcPr marL="9525" marR="9525" marT="9525" marB="0" anchor="ctr"/>
                </a:tc>
                <a:tc>
                  <a:txBody>
                    <a:bodyPr/>
                    <a:lstStyle/>
                    <a:p>
                      <a:pPr algn="l" fontAlgn="b"/>
                      <a:r>
                        <a:rPr lang="en-ZA" sz="1600" b="1" i="0" u="none" strike="noStrike">
                          <a:solidFill>
                            <a:srgbClr val="000000"/>
                          </a:solidFill>
                          <a:effectLst/>
                          <a:latin typeface="Calibri" panose="020F0502020204030204" pitchFamily="34" charset="0"/>
                        </a:rPr>
                        <a:t>            2 279 </a:t>
                      </a:r>
                    </a:p>
                  </a:txBody>
                  <a:tcPr marL="9525" marR="9525" marT="9525" marB="0" anchor="ctr"/>
                </a:tc>
                <a:extLst>
                  <a:ext uri="{0D108BD9-81ED-4DB2-BD59-A6C34878D82A}">
                    <a16:rowId xmlns:a16="http://schemas.microsoft.com/office/drawing/2014/main" xmlns="" val="10017"/>
                  </a:ext>
                </a:extLst>
              </a:tr>
              <a:tr h="0">
                <a:tc>
                  <a:txBody>
                    <a:bodyPr/>
                    <a:lstStyle/>
                    <a:p>
                      <a:pPr algn="l" fontAlgn="b"/>
                      <a:r>
                        <a:rPr lang="en-ZA" sz="1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b"/>
                      <a:r>
                        <a:rPr lang="en-ZA" sz="100" b="0" i="0" u="none" strike="noStrike">
                          <a:solidFill>
                            <a:srgbClr val="000000"/>
                          </a:solidFill>
                          <a:effectLst/>
                          <a:latin typeface="Calibri" panose="020F0502020204030204" pitchFamily="34" charset="0"/>
                        </a:rPr>
                        <a:t> </a:t>
                      </a:r>
                    </a:p>
                  </a:txBody>
                  <a:tcPr marL="9525" marR="9525" marT="9525" marB="0" anchor="ctr"/>
                </a:tc>
                <a:tc>
                  <a:txBody>
                    <a:bodyPr/>
                    <a:lstStyle/>
                    <a:p>
                      <a:pPr algn="l" fontAlgn="b"/>
                      <a:r>
                        <a:rPr lang="en-ZA" sz="100" b="0"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xmlns="" val="10018"/>
                  </a:ext>
                </a:extLst>
              </a:tr>
              <a:tr h="243757">
                <a:tc>
                  <a:txBody>
                    <a:bodyPr/>
                    <a:lstStyle/>
                    <a:p>
                      <a:pPr algn="l" fontAlgn="b"/>
                      <a:r>
                        <a:rPr lang="en-ZA" sz="1600" b="1" i="0" u="none" strike="noStrike">
                          <a:solidFill>
                            <a:srgbClr val="000000"/>
                          </a:solidFill>
                          <a:effectLst/>
                          <a:latin typeface="Calibri" panose="020F0502020204030204" pitchFamily="34" charset="0"/>
                        </a:rPr>
                        <a:t> TOTAL EXPENDITURE </a:t>
                      </a:r>
                    </a:p>
                  </a:txBody>
                  <a:tcPr marL="9525" marR="9525" marT="9525" marB="0" anchor="ctr"/>
                </a:tc>
                <a:tc>
                  <a:txBody>
                    <a:bodyPr/>
                    <a:lstStyle/>
                    <a:p>
                      <a:pPr algn="ctr" fontAlgn="b"/>
                      <a:r>
                        <a:rPr lang="en-ZA" sz="1600" b="1" i="0" u="none" strike="noStrike" dirty="0">
                          <a:solidFill>
                            <a:srgbClr val="000000"/>
                          </a:solidFill>
                          <a:effectLst/>
                          <a:latin typeface="Calibri" panose="020F0502020204030204" pitchFamily="34" charset="0"/>
                        </a:rPr>
                        <a:t> </a:t>
                      </a:r>
                    </a:p>
                  </a:txBody>
                  <a:tcPr marL="9525" marR="9525" marT="9525" marB="0" anchor="ctr"/>
                </a:tc>
                <a:tc>
                  <a:txBody>
                    <a:bodyPr/>
                    <a:lstStyle/>
                    <a:p>
                      <a:pPr algn="l" fontAlgn="b"/>
                      <a:r>
                        <a:rPr lang="en-ZA" sz="1600" b="1" i="0" u="none" strike="noStrike">
                          <a:solidFill>
                            <a:srgbClr val="000000"/>
                          </a:solidFill>
                          <a:effectLst/>
                          <a:latin typeface="Calibri" panose="020F0502020204030204" pitchFamily="34" charset="0"/>
                        </a:rPr>
                        <a:t>          34 541 </a:t>
                      </a:r>
                    </a:p>
                  </a:txBody>
                  <a:tcPr marL="9525" marR="9525" marT="9525" marB="0" anchor="ctr"/>
                </a:tc>
                <a:extLst>
                  <a:ext uri="{0D108BD9-81ED-4DB2-BD59-A6C34878D82A}">
                    <a16:rowId xmlns:a16="http://schemas.microsoft.com/office/drawing/2014/main" xmlns="" val="10019"/>
                  </a:ext>
                </a:extLst>
              </a:tr>
              <a:tr h="0">
                <a:tc>
                  <a:txBody>
                    <a:bodyPr/>
                    <a:lstStyle/>
                    <a:p>
                      <a:pPr algn="l" fontAlgn="b"/>
                      <a:r>
                        <a:rPr lang="en-ZA" sz="1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b"/>
                      <a:r>
                        <a:rPr lang="en-ZA" sz="100" b="0" i="0" u="none" strike="noStrike">
                          <a:solidFill>
                            <a:srgbClr val="000000"/>
                          </a:solidFill>
                          <a:effectLst/>
                          <a:latin typeface="Calibri" panose="020F0502020204030204" pitchFamily="34" charset="0"/>
                        </a:rPr>
                        <a:t> </a:t>
                      </a:r>
                    </a:p>
                  </a:txBody>
                  <a:tcPr marL="9525" marR="9525" marT="9525" marB="0" anchor="ctr"/>
                </a:tc>
                <a:tc>
                  <a:txBody>
                    <a:bodyPr/>
                    <a:lstStyle/>
                    <a:p>
                      <a:pPr algn="l" fontAlgn="b"/>
                      <a:r>
                        <a:rPr lang="en-ZA" sz="100" b="0"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xmlns="" val="10020"/>
                  </a:ext>
                </a:extLst>
              </a:tr>
              <a:tr h="243757">
                <a:tc>
                  <a:txBody>
                    <a:bodyPr/>
                    <a:lstStyle/>
                    <a:p>
                      <a:pPr algn="l" fontAlgn="b"/>
                      <a:r>
                        <a:rPr lang="en-ZA" sz="1600" b="1" i="0" u="none" strike="noStrike" dirty="0">
                          <a:solidFill>
                            <a:srgbClr val="000000"/>
                          </a:solidFill>
                          <a:effectLst/>
                          <a:latin typeface="Calibri" panose="020F0502020204030204" pitchFamily="34" charset="0"/>
                        </a:rPr>
                        <a:t> </a:t>
                      </a:r>
                      <a:r>
                        <a:rPr lang="en-ZA" sz="1600" b="1" i="0" u="none" strike="noStrike" dirty="0" smtClean="0">
                          <a:solidFill>
                            <a:srgbClr val="000000"/>
                          </a:solidFill>
                          <a:effectLst/>
                          <a:latin typeface="Calibri" panose="020F0502020204030204" pitchFamily="34" charset="0"/>
                        </a:rPr>
                        <a:t>SURPLUS FOR THE </a:t>
                      </a:r>
                      <a:r>
                        <a:rPr lang="en-ZA" sz="1600" b="1" i="0" u="none" strike="noStrike" dirty="0">
                          <a:solidFill>
                            <a:srgbClr val="000000"/>
                          </a:solidFill>
                          <a:effectLst/>
                          <a:latin typeface="Calibri" panose="020F0502020204030204" pitchFamily="34" charset="0"/>
                        </a:rPr>
                        <a:t>YEAR </a:t>
                      </a:r>
                    </a:p>
                  </a:txBody>
                  <a:tcPr marL="9525" marR="9525" marT="9525" marB="0" anchor="ctr"/>
                </a:tc>
                <a:tc>
                  <a:txBody>
                    <a:bodyPr/>
                    <a:lstStyle/>
                    <a:p>
                      <a:pPr algn="ctr" fontAlgn="b"/>
                      <a:r>
                        <a:rPr lang="en-ZA" sz="1600" b="1" i="0" u="none" strike="noStrike" dirty="0">
                          <a:solidFill>
                            <a:srgbClr val="000000"/>
                          </a:solidFill>
                          <a:effectLst/>
                          <a:latin typeface="Calibri" panose="020F0502020204030204" pitchFamily="34" charset="0"/>
                        </a:rPr>
                        <a:t> </a:t>
                      </a:r>
                    </a:p>
                  </a:txBody>
                  <a:tcPr marL="9525" marR="9525" marT="9525" marB="0" anchor="ctr"/>
                </a:tc>
                <a:tc>
                  <a:txBody>
                    <a:bodyPr/>
                    <a:lstStyle/>
                    <a:p>
                      <a:pPr algn="l" fontAlgn="b"/>
                      <a:r>
                        <a:rPr lang="en-ZA" sz="1600" b="1" i="0" u="none" strike="noStrike">
                          <a:solidFill>
                            <a:srgbClr val="000000"/>
                          </a:solidFill>
                          <a:effectLst/>
                          <a:latin typeface="Calibri" panose="020F0502020204030204" pitchFamily="34" charset="0"/>
                        </a:rPr>
                        <a:t>            5 395 </a:t>
                      </a:r>
                    </a:p>
                  </a:txBody>
                  <a:tcPr marL="9525" marR="9525" marT="9525" marB="0" anchor="ctr"/>
                </a:tc>
                <a:extLst>
                  <a:ext uri="{0D108BD9-81ED-4DB2-BD59-A6C34878D82A}">
                    <a16:rowId xmlns:a16="http://schemas.microsoft.com/office/drawing/2014/main" xmlns="" val="10021"/>
                  </a:ext>
                </a:extLst>
              </a:tr>
              <a:tr h="243757">
                <a:tc>
                  <a:txBody>
                    <a:bodyPr/>
                    <a:lstStyle/>
                    <a:p>
                      <a:pPr algn="l" fontAlgn="b"/>
                      <a:r>
                        <a:rPr lang="en-ZA" sz="1600" b="0" i="0" u="none" strike="noStrike">
                          <a:solidFill>
                            <a:srgbClr val="000000"/>
                          </a:solidFill>
                          <a:effectLst/>
                          <a:latin typeface="Calibri" panose="020F0502020204030204" pitchFamily="34" charset="0"/>
                        </a:rPr>
                        <a:t> Reconciliation of Net Surplus for the year </a:t>
                      </a:r>
                    </a:p>
                  </a:txBody>
                  <a:tcPr marL="9525" marR="9525" marT="9525" marB="0" anchor="ctr"/>
                </a:tc>
                <a:tc>
                  <a:txBody>
                    <a:bodyPr/>
                    <a:lstStyle/>
                    <a:p>
                      <a:pPr algn="ctr" fontAlgn="b"/>
                      <a:r>
                        <a:rPr lang="en-ZA" sz="1600" b="0" i="0" u="none" strike="noStrike" dirty="0">
                          <a:solidFill>
                            <a:srgbClr val="000000"/>
                          </a:solidFill>
                          <a:effectLst/>
                          <a:latin typeface="Calibri" panose="020F0502020204030204" pitchFamily="34" charset="0"/>
                        </a:rPr>
                        <a:t> </a:t>
                      </a:r>
                    </a:p>
                  </a:txBody>
                  <a:tcPr marL="9525" marR="9525" marT="9525" marB="0" anchor="ctr"/>
                </a:tc>
                <a:tc>
                  <a:txBody>
                    <a:bodyPr/>
                    <a:lstStyle/>
                    <a:p>
                      <a:pPr algn="l" fontAlgn="b"/>
                      <a:r>
                        <a:rPr lang="en-ZA" sz="1600" b="0"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xmlns="" val="10022"/>
                  </a:ext>
                </a:extLst>
              </a:tr>
              <a:tr h="243757">
                <a:tc>
                  <a:txBody>
                    <a:bodyPr/>
                    <a:lstStyle/>
                    <a:p>
                      <a:pPr algn="l" fontAlgn="b"/>
                      <a:r>
                        <a:rPr lang="en-ZA" sz="1600" b="1" i="0" u="none" strike="noStrike">
                          <a:solidFill>
                            <a:srgbClr val="000000"/>
                          </a:solidFill>
                          <a:effectLst/>
                          <a:latin typeface="Calibri" panose="020F0502020204030204" pitchFamily="34" charset="0"/>
                        </a:rPr>
                        <a:t> Voted Funds </a:t>
                      </a:r>
                    </a:p>
                  </a:txBody>
                  <a:tcPr marL="9525" marR="9525" marT="9525" marB="0" anchor="ctr"/>
                </a:tc>
                <a:tc>
                  <a:txBody>
                    <a:bodyPr/>
                    <a:lstStyle/>
                    <a:p>
                      <a:pPr algn="ctr" fontAlgn="b"/>
                      <a:r>
                        <a:rPr lang="en-ZA" sz="1600" b="1" i="0" u="none" strike="noStrike" dirty="0">
                          <a:solidFill>
                            <a:srgbClr val="000000"/>
                          </a:solidFill>
                          <a:effectLst/>
                          <a:latin typeface="Calibri" panose="020F0502020204030204" pitchFamily="34" charset="0"/>
                        </a:rPr>
                        <a:t> </a:t>
                      </a:r>
                    </a:p>
                  </a:txBody>
                  <a:tcPr marL="9525" marR="9525" marT="9525" marB="0" anchor="ctr"/>
                </a:tc>
                <a:tc>
                  <a:txBody>
                    <a:bodyPr/>
                    <a:lstStyle/>
                    <a:p>
                      <a:pPr algn="l" fontAlgn="b"/>
                      <a:r>
                        <a:rPr lang="en-ZA" sz="1600" b="1" i="0" u="none" strike="noStrike">
                          <a:solidFill>
                            <a:srgbClr val="000000"/>
                          </a:solidFill>
                          <a:effectLst/>
                          <a:latin typeface="Calibri" panose="020F0502020204030204" pitchFamily="34" charset="0"/>
                        </a:rPr>
                        <a:t>               687 </a:t>
                      </a:r>
                    </a:p>
                  </a:txBody>
                  <a:tcPr marL="9525" marR="9525" marT="9525" marB="0" anchor="ctr"/>
                </a:tc>
                <a:extLst>
                  <a:ext uri="{0D108BD9-81ED-4DB2-BD59-A6C34878D82A}">
                    <a16:rowId xmlns:a16="http://schemas.microsoft.com/office/drawing/2014/main" xmlns="" val="10023"/>
                  </a:ext>
                </a:extLst>
              </a:tr>
              <a:tr h="243757">
                <a:tc>
                  <a:txBody>
                    <a:bodyPr/>
                    <a:lstStyle/>
                    <a:p>
                      <a:pPr algn="l" fontAlgn="b"/>
                      <a:r>
                        <a:rPr lang="en-ZA" sz="1600" b="1" i="0" u="none" strike="noStrike" dirty="0">
                          <a:solidFill>
                            <a:srgbClr val="000000"/>
                          </a:solidFill>
                          <a:effectLst/>
                          <a:latin typeface="Calibri" panose="020F0502020204030204" pitchFamily="34" charset="0"/>
                        </a:rPr>
                        <a:t> Departmental revenue and NRF Receipts </a:t>
                      </a:r>
                    </a:p>
                  </a:txBody>
                  <a:tcPr marL="9525" marR="9525" marT="9525" marB="0" anchor="ctr"/>
                </a:tc>
                <a:tc>
                  <a:txBody>
                    <a:bodyPr/>
                    <a:lstStyle/>
                    <a:p>
                      <a:pPr algn="ctr" fontAlgn="b"/>
                      <a:r>
                        <a:rPr lang="en-ZA" sz="1600" b="1" i="0" u="none" strike="noStrike" dirty="0" smtClean="0">
                          <a:solidFill>
                            <a:srgbClr val="000000"/>
                          </a:solidFill>
                          <a:effectLst/>
                          <a:latin typeface="Calibri" panose="020F0502020204030204" pitchFamily="34" charset="0"/>
                        </a:rPr>
                        <a:t>2 </a:t>
                      </a:r>
                      <a:endParaRPr lang="en-ZA"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ZA" sz="1600" b="1" i="0" u="none" strike="noStrike">
                          <a:solidFill>
                            <a:srgbClr val="000000"/>
                          </a:solidFill>
                          <a:effectLst/>
                          <a:latin typeface="Calibri" panose="020F0502020204030204" pitchFamily="34" charset="0"/>
                        </a:rPr>
                        <a:t>                   3 </a:t>
                      </a:r>
                    </a:p>
                  </a:txBody>
                  <a:tcPr marL="9525" marR="9525" marT="9525" marB="0" anchor="ctr"/>
                </a:tc>
                <a:extLst>
                  <a:ext uri="{0D108BD9-81ED-4DB2-BD59-A6C34878D82A}">
                    <a16:rowId xmlns:a16="http://schemas.microsoft.com/office/drawing/2014/main" xmlns="" val="10024"/>
                  </a:ext>
                </a:extLst>
              </a:tr>
              <a:tr h="243757">
                <a:tc>
                  <a:txBody>
                    <a:bodyPr/>
                    <a:lstStyle/>
                    <a:p>
                      <a:pPr algn="l" fontAlgn="b"/>
                      <a:r>
                        <a:rPr lang="en-ZA" sz="1600" b="1" i="0" u="none" strike="noStrike">
                          <a:solidFill>
                            <a:srgbClr val="000000"/>
                          </a:solidFill>
                          <a:effectLst/>
                          <a:latin typeface="Calibri" panose="020F0502020204030204" pitchFamily="34" charset="0"/>
                        </a:rPr>
                        <a:t> Aid assistance  </a:t>
                      </a:r>
                    </a:p>
                  </a:txBody>
                  <a:tcPr marL="9525" marR="9525" marT="9525" marB="0" anchor="ctr"/>
                </a:tc>
                <a:tc>
                  <a:txBody>
                    <a:bodyPr/>
                    <a:lstStyle/>
                    <a:p>
                      <a:pPr algn="ctr" fontAlgn="b"/>
                      <a:r>
                        <a:rPr lang="en-ZA" sz="1600" b="1" i="0" u="none" strike="noStrike" dirty="0" smtClean="0">
                          <a:solidFill>
                            <a:srgbClr val="000000"/>
                          </a:solidFill>
                          <a:effectLst/>
                          <a:latin typeface="Calibri" panose="020F0502020204030204" pitchFamily="34" charset="0"/>
                        </a:rPr>
                        <a:t>3</a:t>
                      </a:r>
                      <a:endParaRPr lang="en-ZA"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ZA" sz="1600" b="1" i="0" u="none" strike="noStrike" dirty="0">
                          <a:solidFill>
                            <a:srgbClr val="000000"/>
                          </a:solidFill>
                          <a:effectLst/>
                          <a:latin typeface="Calibri" panose="020F0502020204030204" pitchFamily="34" charset="0"/>
                        </a:rPr>
                        <a:t>            4 705 </a:t>
                      </a:r>
                    </a:p>
                  </a:txBody>
                  <a:tcPr marL="9525" marR="9525" marT="9525" marB="0" anchor="ctr"/>
                </a:tc>
                <a:extLst>
                  <a:ext uri="{0D108BD9-81ED-4DB2-BD59-A6C34878D82A}">
                    <a16:rowId xmlns:a16="http://schemas.microsoft.com/office/drawing/2014/main" xmlns="" val="10025"/>
                  </a:ext>
                </a:extLst>
              </a:tr>
              <a:tr h="243757">
                <a:tc>
                  <a:txBody>
                    <a:bodyPr/>
                    <a:lstStyle/>
                    <a:p>
                      <a:pPr algn="l" fontAlgn="b"/>
                      <a:r>
                        <a:rPr lang="en-ZA" sz="1600" b="1" i="0" u="none" strike="noStrike">
                          <a:solidFill>
                            <a:srgbClr val="000000"/>
                          </a:solidFill>
                          <a:effectLst/>
                          <a:latin typeface="Calibri" panose="020F0502020204030204" pitchFamily="34" charset="0"/>
                        </a:rPr>
                        <a:t> SURPLUS FOR THE YEAR </a:t>
                      </a:r>
                    </a:p>
                  </a:txBody>
                  <a:tcPr marL="9525" marR="9525" marT="9525" marB="0" anchor="ctr"/>
                </a:tc>
                <a:tc>
                  <a:txBody>
                    <a:bodyPr/>
                    <a:lstStyle/>
                    <a:p>
                      <a:pPr algn="ctr" fontAlgn="b"/>
                      <a:r>
                        <a:rPr lang="en-ZA" sz="1600" b="1" i="0" u="none" strike="noStrike" dirty="0">
                          <a:solidFill>
                            <a:srgbClr val="000000"/>
                          </a:solidFill>
                          <a:effectLst/>
                          <a:latin typeface="Calibri" panose="020F0502020204030204" pitchFamily="34" charset="0"/>
                        </a:rPr>
                        <a:t> </a:t>
                      </a:r>
                    </a:p>
                  </a:txBody>
                  <a:tcPr marL="9525" marR="9525" marT="9525" marB="0" anchor="ctr"/>
                </a:tc>
                <a:tc>
                  <a:txBody>
                    <a:bodyPr/>
                    <a:lstStyle/>
                    <a:p>
                      <a:pPr algn="l" fontAlgn="b"/>
                      <a:r>
                        <a:rPr lang="en-ZA" sz="1600" b="1" i="0" u="none" strike="noStrike" dirty="0">
                          <a:solidFill>
                            <a:srgbClr val="000000"/>
                          </a:solidFill>
                          <a:effectLst/>
                          <a:latin typeface="Calibri" panose="020F0502020204030204" pitchFamily="34" charset="0"/>
                        </a:rPr>
                        <a:t>            5 395 </a:t>
                      </a:r>
                    </a:p>
                  </a:txBody>
                  <a:tcPr marL="9525" marR="9525" marT="9525" marB="0" anchor="ctr"/>
                </a:tc>
                <a:extLst>
                  <a:ext uri="{0D108BD9-81ED-4DB2-BD59-A6C34878D82A}">
                    <a16:rowId xmlns:a16="http://schemas.microsoft.com/office/drawing/2014/main" xmlns="" val="10026"/>
                  </a:ext>
                </a:extLst>
              </a:tr>
            </a:tbl>
          </a:graphicData>
        </a:graphic>
      </p:graphicFrame>
    </p:spTree>
    <p:extLst>
      <p:ext uri="{BB962C8B-B14F-4D97-AF65-F5344CB8AC3E}">
        <p14:creationId xmlns:p14="http://schemas.microsoft.com/office/powerpoint/2010/main" xmlns="" val="459164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621" y="14382"/>
            <a:ext cx="7370379" cy="969771"/>
          </a:xfrm>
        </p:spPr>
        <p:txBody>
          <a:bodyPr/>
          <a:lstStyle/>
          <a:p>
            <a:r>
              <a:rPr lang="en-ZA" b="1" dirty="0"/>
              <a:t>Statement of Financial </a:t>
            </a:r>
            <a:r>
              <a:rPr lang="en-ZA" b="1" dirty="0" smtClean="0"/>
              <a:t>position</a:t>
            </a:r>
            <a:endParaRPr lang="en-ZA" dirty="0"/>
          </a:p>
        </p:txBody>
      </p:sp>
      <p:sp>
        <p:nvSpPr>
          <p:cNvPr id="5" name="Slide Number Placeholder 4"/>
          <p:cNvSpPr>
            <a:spLocks noGrp="1"/>
          </p:cNvSpPr>
          <p:nvPr>
            <p:ph type="sldNum" sz="quarter" idx="12"/>
          </p:nvPr>
        </p:nvSpPr>
        <p:spPr/>
        <p:txBody>
          <a:bodyPr/>
          <a:lstStyle/>
          <a:p>
            <a:fld id="{4414807B-44EB-7242-827D-16A5EC7111B6}" type="slidenum">
              <a:rPr lang="en-ZA" smtClean="0"/>
              <a:pPr/>
              <a:t>25</a:t>
            </a:fld>
            <a:endParaRPr lang="en-ZA"/>
          </a:p>
        </p:txBody>
      </p:sp>
      <p:graphicFrame>
        <p:nvGraphicFramePr>
          <p:cNvPr id="4" name="Table 3"/>
          <p:cNvGraphicFramePr>
            <a:graphicFrameLocks noGrp="1"/>
          </p:cNvGraphicFramePr>
          <p:nvPr>
            <p:extLst>
              <p:ext uri="{D42A27DB-BD31-4B8C-83A1-F6EECF244321}">
                <p14:modId xmlns:p14="http://schemas.microsoft.com/office/powerpoint/2010/main" xmlns="" val="2246388839"/>
              </p:ext>
            </p:extLst>
          </p:nvPr>
        </p:nvGraphicFramePr>
        <p:xfrm>
          <a:off x="546099" y="1327152"/>
          <a:ext cx="8355853" cy="4541520"/>
        </p:xfrm>
        <a:graphic>
          <a:graphicData uri="http://schemas.openxmlformats.org/drawingml/2006/table">
            <a:tbl>
              <a:tblPr firstRow="1" bandRow="1">
                <a:tableStyleId>{5C22544A-7EE6-4342-B048-85BDC9FD1C3A}</a:tableStyleId>
              </a:tblPr>
              <a:tblGrid>
                <a:gridCol w="6202439">
                  <a:extLst>
                    <a:ext uri="{9D8B030D-6E8A-4147-A177-3AD203B41FA5}">
                      <a16:colId xmlns:a16="http://schemas.microsoft.com/office/drawing/2014/main" xmlns="" val="20000"/>
                    </a:ext>
                  </a:extLst>
                </a:gridCol>
                <a:gridCol w="803739">
                  <a:extLst>
                    <a:ext uri="{9D8B030D-6E8A-4147-A177-3AD203B41FA5}">
                      <a16:colId xmlns:a16="http://schemas.microsoft.com/office/drawing/2014/main" xmlns="" val="20001"/>
                    </a:ext>
                  </a:extLst>
                </a:gridCol>
                <a:gridCol w="1349675">
                  <a:extLst>
                    <a:ext uri="{9D8B030D-6E8A-4147-A177-3AD203B41FA5}">
                      <a16:colId xmlns:a16="http://schemas.microsoft.com/office/drawing/2014/main" xmlns="" val="20002"/>
                    </a:ext>
                  </a:extLst>
                </a:gridCol>
              </a:tblGrid>
              <a:tr h="0">
                <a:tc>
                  <a:txBody>
                    <a:bodyPr/>
                    <a:lstStyle/>
                    <a:p>
                      <a:pPr algn="l" fontAlgn="t"/>
                      <a:r>
                        <a:rPr lang="en-ZA" sz="1600" b="1" i="0" u="none" strike="noStrike" dirty="0">
                          <a:solidFill>
                            <a:srgbClr val="000000"/>
                          </a:solidFill>
                          <a:effectLst/>
                          <a:latin typeface="Calibri" panose="020F0502020204030204" pitchFamily="34" charset="0"/>
                        </a:rPr>
                        <a:t>Statement of Financial position</a:t>
                      </a:r>
                    </a:p>
                  </a:txBody>
                  <a:tcPr marL="9525" marR="9525" marT="9525" marB="0" anchor="ctr"/>
                </a:tc>
                <a:tc>
                  <a:txBody>
                    <a:bodyPr/>
                    <a:lstStyle/>
                    <a:p>
                      <a:pPr algn="ctr" fontAlgn="t"/>
                      <a:r>
                        <a:rPr lang="en-ZA" sz="1600" b="1" i="0" u="none" strike="noStrike">
                          <a:solidFill>
                            <a:srgbClr val="000000"/>
                          </a:solidFill>
                          <a:effectLst/>
                          <a:latin typeface="Calibri" panose="020F0502020204030204" pitchFamily="34" charset="0"/>
                        </a:rPr>
                        <a:t>Note</a:t>
                      </a:r>
                    </a:p>
                  </a:txBody>
                  <a:tcPr marL="9525" marR="9525" marT="9525" marB="0" anchor="ctr"/>
                </a:tc>
                <a:tc>
                  <a:txBody>
                    <a:bodyPr/>
                    <a:lstStyle/>
                    <a:p>
                      <a:pPr algn="ctr" fontAlgn="t"/>
                      <a:r>
                        <a:rPr lang="en-ZA" sz="1600" b="1" i="0" u="none" strike="noStrike">
                          <a:solidFill>
                            <a:srgbClr val="000000"/>
                          </a:solidFill>
                          <a:effectLst/>
                          <a:latin typeface="Calibri" panose="020F0502020204030204" pitchFamily="34" charset="0"/>
                        </a:rPr>
                        <a:t>2016/17</a:t>
                      </a:r>
                      <a:br>
                        <a:rPr lang="en-ZA" sz="1600" b="1" i="0" u="none" strike="noStrike">
                          <a:solidFill>
                            <a:srgbClr val="000000"/>
                          </a:solidFill>
                          <a:effectLst/>
                          <a:latin typeface="Calibri" panose="020F0502020204030204" pitchFamily="34" charset="0"/>
                        </a:rPr>
                      </a:br>
                      <a:r>
                        <a:rPr lang="en-ZA" sz="1600" b="1" i="0" u="none" strike="noStrike">
                          <a:solidFill>
                            <a:srgbClr val="000000"/>
                          </a:solidFill>
                          <a:effectLst/>
                          <a:latin typeface="Calibri" panose="020F0502020204030204" pitchFamily="34" charset="0"/>
                        </a:rPr>
                        <a:t>R'000</a:t>
                      </a:r>
                    </a:p>
                  </a:txBody>
                  <a:tcPr marL="9525" marR="9525" marT="9525" marB="0" anchor="ctr"/>
                </a:tc>
                <a:extLst>
                  <a:ext uri="{0D108BD9-81ED-4DB2-BD59-A6C34878D82A}">
                    <a16:rowId xmlns:a16="http://schemas.microsoft.com/office/drawing/2014/main" xmlns="" val="10000"/>
                  </a:ext>
                </a:extLst>
              </a:tr>
              <a:tr h="0">
                <a:tc>
                  <a:txBody>
                    <a:bodyPr/>
                    <a:lstStyle/>
                    <a:p>
                      <a:pPr algn="l" fontAlgn="b"/>
                      <a:r>
                        <a:rPr lang="en-ZA" sz="1600" b="1" i="0" u="none" strike="noStrike" dirty="0">
                          <a:solidFill>
                            <a:srgbClr val="000000"/>
                          </a:solidFill>
                          <a:effectLst/>
                          <a:latin typeface="Calibri" panose="020F0502020204030204" pitchFamily="34" charset="0"/>
                        </a:rPr>
                        <a:t>ASSETS</a:t>
                      </a:r>
                    </a:p>
                  </a:txBody>
                  <a:tcPr marL="9525" marR="9525" marT="9525" marB="0" anchor="ctr"/>
                </a:tc>
                <a:tc>
                  <a:txBody>
                    <a:bodyPr/>
                    <a:lstStyle/>
                    <a:p>
                      <a:pPr algn="r" fontAlgn="b"/>
                      <a:r>
                        <a:rPr lang="en-ZA" sz="1600" b="1" i="0" u="none" strike="noStrike">
                          <a:solidFill>
                            <a:srgbClr val="000000"/>
                          </a:solidFill>
                          <a:effectLst/>
                          <a:latin typeface="Calibri" panose="020F0502020204030204" pitchFamily="34" charset="0"/>
                        </a:rPr>
                        <a:t> </a:t>
                      </a:r>
                    </a:p>
                  </a:txBody>
                  <a:tcPr marL="9525" marR="9525" marT="9525" marB="0" anchor="ctr"/>
                </a:tc>
                <a:tc>
                  <a:txBody>
                    <a:bodyPr/>
                    <a:lstStyle/>
                    <a:p>
                      <a:pPr algn="r" fontAlgn="b"/>
                      <a:r>
                        <a:rPr lang="en-ZA" sz="1600" b="1"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xmlns="" val="10001"/>
                  </a:ext>
                </a:extLst>
              </a:tr>
              <a:tr h="0">
                <a:tc>
                  <a:txBody>
                    <a:bodyPr/>
                    <a:lstStyle/>
                    <a:p>
                      <a:pPr algn="l" fontAlgn="b"/>
                      <a:r>
                        <a:rPr lang="en-ZA" sz="1600" b="1" i="0" u="none" strike="noStrike" dirty="0">
                          <a:solidFill>
                            <a:srgbClr val="000000"/>
                          </a:solidFill>
                          <a:effectLst/>
                          <a:latin typeface="Calibri" panose="020F0502020204030204" pitchFamily="34" charset="0"/>
                        </a:rPr>
                        <a:t>Current Assets</a:t>
                      </a:r>
                    </a:p>
                  </a:txBody>
                  <a:tcPr marL="9525" marR="9525" marT="9525" marB="0" anchor="ctr"/>
                </a:tc>
                <a:tc>
                  <a:txBody>
                    <a:bodyPr/>
                    <a:lstStyle/>
                    <a:p>
                      <a:pPr algn="r" fontAlgn="b"/>
                      <a:r>
                        <a:rPr lang="en-ZA" sz="1600" b="1" i="0" u="none" strike="noStrike">
                          <a:solidFill>
                            <a:srgbClr val="000000"/>
                          </a:solidFill>
                          <a:effectLst/>
                          <a:latin typeface="Calibri" panose="020F0502020204030204" pitchFamily="34" charset="0"/>
                        </a:rPr>
                        <a:t> </a:t>
                      </a:r>
                    </a:p>
                  </a:txBody>
                  <a:tcPr marL="9525" marR="9525" marT="9525" marB="0" anchor="ctr"/>
                </a:tc>
                <a:tc>
                  <a:txBody>
                    <a:bodyPr/>
                    <a:lstStyle/>
                    <a:p>
                      <a:pPr algn="r" fontAlgn="b"/>
                      <a:r>
                        <a:rPr lang="en-ZA" sz="1600" b="1" i="0" u="none" strike="noStrike">
                          <a:solidFill>
                            <a:srgbClr val="000000"/>
                          </a:solidFill>
                          <a:effectLst/>
                          <a:latin typeface="Calibri" panose="020F0502020204030204" pitchFamily="34" charset="0"/>
                        </a:rPr>
                        <a:t>              5 398 </a:t>
                      </a:r>
                    </a:p>
                  </a:txBody>
                  <a:tcPr marL="9525" marR="9525" marT="9525" marB="0" anchor="ctr"/>
                </a:tc>
                <a:extLst>
                  <a:ext uri="{0D108BD9-81ED-4DB2-BD59-A6C34878D82A}">
                    <a16:rowId xmlns:a16="http://schemas.microsoft.com/office/drawing/2014/main" xmlns="" val="10002"/>
                  </a:ext>
                </a:extLst>
              </a:tr>
              <a:tr h="0">
                <a:tc>
                  <a:txBody>
                    <a:bodyPr/>
                    <a:lstStyle/>
                    <a:p>
                      <a:pPr algn="l" fontAlgn="b"/>
                      <a:r>
                        <a:rPr lang="en-ZA" sz="1600" b="0" i="0" u="none" strike="noStrike" dirty="0">
                          <a:solidFill>
                            <a:srgbClr val="000000"/>
                          </a:solidFill>
                          <a:effectLst/>
                          <a:latin typeface="Calibri" panose="020F0502020204030204" pitchFamily="34" charset="0"/>
                        </a:rPr>
                        <a:t>Unauthorised expenditure</a:t>
                      </a:r>
                    </a:p>
                  </a:txBody>
                  <a:tcPr marL="9525" marR="9525" marT="9525" marB="0" anchor="ctr"/>
                </a:tc>
                <a:tc>
                  <a:txBody>
                    <a:bodyPr/>
                    <a:lstStyle/>
                    <a:p>
                      <a:pPr algn="r" fontAlgn="b"/>
                      <a:r>
                        <a:rPr lang="en-ZA" sz="1600" b="0" i="0" u="none" strike="noStrike">
                          <a:solidFill>
                            <a:srgbClr val="000000"/>
                          </a:solidFill>
                          <a:effectLst/>
                          <a:latin typeface="Calibri" panose="020F0502020204030204" pitchFamily="34" charset="0"/>
                        </a:rPr>
                        <a:t>       11 </a:t>
                      </a:r>
                    </a:p>
                  </a:txBody>
                  <a:tcPr marL="9525" marR="9525" marT="9525" marB="0" anchor="ctr"/>
                </a:tc>
                <a:tc>
                  <a:txBody>
                    <a:bodyPr/>
                    <a:lstStyle/>
                    <a:p>
                      <a:pPr algn="r" fontAlgn="b"/>
                      <a:r>
                        <a:rPr lang="en-ZA" sz="1600" b="0" i="0" u="none" strike="noStrike">
                          <a:solidFill>
                            <a:srgbClr val="000000"/>
                          </a:solidFill>
                          <a:effectLst/>
                          <a:latin typeface="Calibri" panose="020F0502020204030204" pitchFamily="34" charset="0"/>
                        </a:rPr>
                        <a:t>                     -   </a:t>
                      </a:r>
                    </a:p>
                  </a:txBody>
                  <a:tcPr marL="9525" marR="9525" marT="9525" marB="0" anchor="ctr"/>
                </a:tc>
                <a:extLst>
                  <a:ext uri="{0D108BD9-81ED-4DB2-BD59-A6C34878D82A}">
                    <a16:rowId xmlns:a16="http://schemas.microsoft.com/office/drawing/2014/main" xmlns="" val="10003"/>
                  </a:ext>
                </a:extLst>
              </a:tr>
              <a:tr h="0">
                <a:tc>
                  <a:txBody>
                    <a:bodyPr/>
                    <a:lstStyle/>
                    <a:p>
                      <a:pPr algn="l" fontAlgn="b"/>
                      <a:r>
                        <a:rPr lang="en-ZA" sz="1600" b="0" i="0" u="none" strike="noStrike" dirty="0">
                          <a:solidFill>
                            <a:srgbClr val="000000"/>
                          </a:solidFill>
                          <a:effectLst/>
                          <a:latin typeface="Calibri" panose="020F0502020204030204" pitchFamily="34" charset="0"/>
                        </a:rPr>
                        <a:t>Cash and cash equivalents</a:t>
                      </a:r>
                    </a:p>
                  </a:txBody>
                  <a:tcPr marL="9525" marR="9525" marT="9525" marB="0" anchor="ctr"/>
                </a:tc>
                <a:tc>
                  <a:txBody>
                    <a:bodyPr/>
                    <a:lstStyle/>
                    <a:p>
                      <a:pPr algn="r" fontAlgn="b"/>
                      <a:r>
                        <a:rPr lang="en-ZA" sz="1600" b="0" i="0" u="none" strike="noStrike">
                          <a:solidFill>
                            <a:srgbClr val="000000"/>
                          </a:solidFill>
                          <a:effectLst/>
                          <a:latin typeface="Calibri" panose="020F0502020204030204" pitchFamily="34" charset="0"/>
                        </a:rPr>
                        <a:t>         8 </a:t>
                      </a:r>
                    </a:p>
                  </a:txBody>
                  <a:tcPr marL="9525" marR="9525" marT="9525" marB="0" anchor="ctr"/>
                </a:tc>
                <a:tc>
                  <a:txBody>
                    <a:bodyPr/>
                    <a:lstStyle/>
                    <a:p>
                      <a:pPr algn="r" fontAlgn="b"/>
                      <a:r>
                        <a:rPr lang="en-ZA" sz="1600" b="0" i="0" u="none" strike="noStrike">
                          <a:solidFill>
                            <a:srgbClr val="000000"/>
                          </a:solidFill>
                          <a:effectLst/>
                          <a:latin typeface="Calibri" panose="020F0502020204030204" pitchFamily="34" charset="0"/>
                        </a:rPr>
                        <a:t>              4 718 </a:t>
                      </a:r>
                    </a:p>
                  </a:txBody>
                  <a:tcPr marL="9525" marR="9525" marT="9525" marB="0" anchor="ctr"/>
                </a:tc>
                <a:extLst>
                  <a:ext uri="{0D108BD9-81ED-4DB2-BD59-A6C34878D82A}">
                    <a16:rowId xmlns:a16="http://schemas.microsoft.com/office/drawing/2014/main" xmlns="" val="10004"/>
                  </a:ext>
                </a:extLst>
              </a:tr>
              <a:tr h="0">
                <a:tc>
                  <a:txBody>
                    <a:bodyPr/>
                    <a:lstStyle/>
                    <a:p>
                      <a:pPr algn="l" fontAlgn="b"/>
                      <a:r>
                        <a:rPr lang="en-ZA" sz="1600" b="0" i="0" u="none" strike="noStrike" dirty="0">
                          <a:solidFill>
                            <a:srgbClr val="000000"/>
                          </a:solidFill>
                          <a:effectLst/>
                          <a:latin typeface="Calibri" panose="020F0502020204030204" pitchFamily="34" charset="0"/>
                        </a:rPr>
                        <a:t>Prepayments and advances</a:t>
                      </a:r>
                    </a:p>
                  </a:txBody>
                  <a:tcPr marL="9525" marR="9525" marT="9525" marB="0" anchor="ctr"/>
                </a:tc>
                <a:tc>
                  <a:txBody>
                    <a:bodyPr/>
                    <a:lstStyle/>
                    <a:p>
                      <a:pPr algn="r" fontAlgn="b"/>
                      <a:r>
                        <a:rPr lang="en-ZA" sz="1600" b="0" i="0" u="none" strike="noStrike">
                          <a:solidFill>
                            <a:srgbClr val="000000"/>
                          </a:solidFill>
                          <a:effectLst/>
                          <a:latin typeface="Calibri" panose="020F0502020204030204" pitchFamily="34" charset="0"/>
                        </a:rPr>
                        <a:t>         9 </a:t>
                      </a:r>
                    </a:p>
                  </a:txBody>
                  <a:tcPr marL="9525" marR="9525" marT="9525" marB="0" anchor="ctr"/>
                </a:tc>
                <a:tc>
                  <a:txBody>
                    <a:bodyPr/>
                    <a:lstStyle/>
                    <a:p>
                      <a:pPr algn="r" fontAlgn="b"/>
                      <a:r>
                        <a:rPr lang="en-ZA" sz="1600" b="0" i="0" u="none" strike="noStrike">
                          <a:solidFill>
                            <a:srgbClr val="000000"/>
                          </a:solidFill>
                          <a:effectLst/>
                          <a:latin typeface="Calibri" panose="020F0502020204030204" pitchFamily="34" charset="0"/>
                        </a:rPr>
                        <a:t>                 670 </a:t>
                      </a:r>
                    </a:p>
                  </a:txBody>
                  <a:tcPr marL="9525" marR="9525" marT="9525" marB="0" anchor="ctr"/>
                </a:tc>
                <a:extLst>
                  <a:ext uri="{0D108BD9-81ED-4DB2-BD59-A6C34878D82A}">
                    <a16:rowId xmlns:a16="http://schemas.microsoft.com/office/drawing/2014/main" xmlns="" val="10005"/>
                  </a:ext>
                </a:extLst>
              </a:tr>
              <a:tr h="0">
                <a:tc>
                  <a:txBody>
                    <a:bodyPr/>
                    <a:lstStyle/>
                    <a:p>
                      <a:pPr algn="l" fontAlgn="b"/>
                      <a:r>
                        <a:rPr lang="en-ZA" sz="1600" b="0" i="0" u="none" strike="noStrike" dirty="0">
                          <a:solidFill>
                            <a:srgbClr val="000000"/>
                          </a:solidFill>
                          <a:effectLst/>
                          <a:latin typeface="Calibri" panose="020F0502020204030204" pitchFamily="34" charset="0"/>
                        </a:rPr>
                        <a:t>Receivables</a:t>
                      </a:r>
                    </a:p>
                  </a:txBody>
                  <a:tcPr marL="9525" marR="9525" marT="9525" marB="0" anchor="ctr"/>
                </a:tc>
                <a:tc>
                  <a:txBody>
                    <a:bodyPr/>
                    <a:lstStyle/>
                    <a:p>
                      <a:pPr algn="r" fontAlgn="b"/>
                      <a:r>
                        <a:rPr lang="en-ZA" sz="1600" b="0" i="0" u="none" strike="noStrike">
                          <a:solidFill>
                            <a:srgbClr val="000000"/>
                          </a:solidFill>
                          <a:effectLst/>
                          <a:latin typeface="Calibri" panose="020F0502020204030204" pitchFamily="34" charset="0"/>
                        </a:rPr>
                        <a:t>       15 </a:t>
                      </a:r>
                    </a:p>
                  </a:txBody>
                  <a:tcPr marL="9525" marR="9525" marT="9525" marB="0" anchor="ctr"/>
                </a:tc>
                <a:tc>
                  <a:txBody>
                    <a:bodyPr/>
                    <a:lstStyle/>
                    <a:p>
                      <a:pPr algn="r" fontAlgn="b"/>
                      <a:r>
                        <a:rPr lang="en-ZA" sz="1600" b="0" i="0" u="none" strike="noStrike">
                          <a:solidFill>
                            <a:srgbClr val="000000"/>
                          </a:solidFill>
                          <a:effectLst/>
                          <a:latin typeface="Calibri" panose="020F0502020204030204" pitchFamily="34" charset="0"/>
                        </a:rPr>
                        <a:t>                    10 </a:t>
                      </a:r>
                    </a:p>
                  </a:txBody>
                  <a:tcPr marL="9525" marR="9525" marT="9525" marB="0" anchor="ctr"/>
                </a:tc>
                <a:extLst>
                  <a:ext uri="{0D108BD9-81ED-4DB2-BD59-A6C34878D82A}">
                    <a16:rowId xmlns:a16="http://schemas.microsoft.com/office/drawing/2014/main" xmlns="" val="10006"/>
                  </a:ext>
                </a:extLst>
              </a:tr>
              <a:tr h="0">
                <a:tc>
                  <a:txBody>
                    <a:bodyPr/>
                    <a:lstStyle/>
                    <a:p>
                      <a:pPr algn="l" fontAlgn="b"/>
                      <a:r>
                        <a:rPr lang="en-ZA" sz="1600" b="0" i="0" u="none" strike="noStrike" dirty="0">
                          <a:solidFill>
                            <a:srgbClr val="000000"/>
                          </a:solidFill>
                          <a:effectLst/>
                          <a:latin typeface="Calibri" panose="020F0502020204030204" pitchFamily="34" charset="0"/>
                        </a:rPr>
                        <a:t> </a:t>
                      </a:r>
                    </a:p>
                  </a:txBody>
                  <a:tcPr marL="9525" marR="9525" marT="9525" marB="0" anchor="ctr"/>
                </a:tc>
                <a:tc>
                  <a:txBody>
                    <a:bodyPr/>
                    <a:lstStyle/>
                    <a:p>
                      <a:pPr algn="r" fontAlgn="b"/>
                      <a:r>
                        <a:rPr lang="en-ZA" sz="1600" b="0" i="0" u="none" strike="noStrike" dirty="0">
                          <a:solidFill>
                            <a:srgbClr val="000000"/>
                          </a:solidFill>
                          <a:effectLst/>
                          <a:latin typeface="Calibri" panose="020F0502020204030204" pitchFamily="34" charset="0"/>
                        </a:rPr>
                        <a:t> </a:t>
                      </a:r>
                    </a:p>
                  </a:txBody>
                  <a:tcPr marL="9525" marR="9525" marT="9525" marB="0" anchor="ctr"/>
                </a:tc>
                <a:tc>
                  <a:txBody>
                    <a:bodyPr/>
                    <a:lstStyle/>
                    <a:p>
                      <a:pPr algn="r" fontAlgn="b"/>
                      <a:r>
                        <a:rPr lang="en-ZA" sz="1600" b="0"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xmlns="" val="10007"/>
                  </a:ext>
                </a:extLst>
              </a:tr>
              <a:tr h="0">
                <a:tc>
                  <a:txBody>
                    <a:bodyPr/>
                    <a:lstStyle/>
                    <a:p>
                      <a:pPr algn="l" fontAlgn="b"/>
                      <a:r>
                        <a:rPr lang="en-ZA" sz="1600" b="1" i="0" u="none" strike="noStrike">
                          <a:solidFill>
                            <a:srgbClr val="000000"/>
                          </a:solidFill>
                          <a:effectLst/>
                          <a:latin typeface="Calibri" panose="020F0502020204030204" pitchFamily="34" charset="0"/>
                        </a:rPr>
                        <a:t>TOTAL ASSETS</a:t>
                      </a:r>
                    </a:p>
                  </a:txBody>
                  <a:tcPr marL="9525" marR="9525" marT="9525" marB="0" anchor="ctr"/>
                </a:tc>
                <a:tc>
                  <a:txBody>
                    <a:bodyPr/>
                    <a:lstStyle/>
                    <a:p>
                      <a:pPr algn="r" fontAlgn="b"/>
                      <a:r>
                        <a:rPr lang="en-ZA" sz="1600" b="1" i="0" u="none" strike="noStrike" dirty="0">
                          <a:solidFill>
                            <a:srgbClr val="000000"/>
                          </a:solidFill>
                          <a:effectLst/>
                          <a:latin typeface="Calibri" panose="020F0502020204030204" pitchFamily="34" charset="0"/>
                        </a:rPr>
                        <a:t> </a:t>
                      </a:r>
                    </a:p>
                  </a:txBody>
                  <a:tcPr marL="9525" marR="9525" marT="9525" marB="0" anchor="ctr"/>
                </a:tc>
                <a:tc>
                  <a:txBody>
                    <a:bodyPr/>
                    <a:lstStyle/>
                    <a:p>
                      <a:pPr algn="r" fontAlgn="b"/>
                      <a:r>
                        <a:rPr lang="en-ZA" sz="1600" b="1" i="0" u="none" strike="noStrike">
                          <a:solidFill>
                            <a:srgbClr val="000000"/>
                          </a:solidFill>
                          <a:effectLst/>
                          <a:latin typeface="Calibri" panose="020F0502020204030204" pitchFamily="34" charset="0"/>
                        </a:rPr>
                        <a:t>              5 398 </a:t>
                      </a:r>
                    </a:p>
                  </a:txBody>
                  <a:tcPr marL="9525" marR="9525" marT="9525" marB="0" anchor="ctr"/>
                </a:tc>
                <a:extLst>
                  <a:ext uri="{0D108BD9-81ED-4DB2-BD59-A6C34878D82A}">
                    <a16:rowId xmlns:a16="http://schemas.microsoft.com/office/drawing/2014/main" xmlns="" val="10008"/>
                  </a:ext>
                </a:extLst>
              </a:tr>
              <a:tr h="0">
                <a:tc>
                  <a:txBody>
                    <a:bodyPr/>
                    <a:lstStyle/>
                    <a:p>
                      <a:pPr algn="l" fontAlgn="b"/>
                      <a:r>
                        <a:rPr lang="en-ZA" sz="1600" b="1" i="0" u="none" strike="noStrike">
                          <a:solidFill>
                            <a:srgbClr val="000000"/>
                          </a:solidFill>
                          <a:effectLst/>
                          <a:latin typeface="Calibri" panose="020F0502020204030204" pitchFamily="34" charset="0"/>
                        </a:rPr>
                        <a:t>LIABILITIES</a:t>
                      </a:r>
                    </a:p>
                  </a:txBody>
                  <a:tcPr marL="9525" marR="9525" marT="9525" marB="0" anchor="ctr"/>
                </a:tc>
                <a:tc>
                  <a:txBody>
                    <a:bodyPr/>
                    <a:lstStyle/>
                    <a:p>
                      <a:pPr algn="r" fontAlgn="b"/>
                      <a:r>
                        <a:rPr lang="en-ZA" sz="1600" b="1" i="0" u="none" strike="noStrike" dirty="0">
                          <a:solidFill>
                            <a:srgbClr val="000000"/>
                          </a:solidFill>
                          <a:effectLst/>
                          <a:latin typeface="Calibri" panose="020F0502020204030204" pitchFamily="34" charset="0"/>
                        </a:rPr>
                        <a:t> </a:t>
                      </a:r>
                    </a:p>
                  </a:txBody>
                  <a:tcPr marL="9525" marR="9525" marT="9525" marB="0" anchor="ctr"/>
                </a:tc>
                <a:tc>
                  <a:txBody>
                    <a:bodyPr/>
                    <a:lstStyle/>
                    <a:p>
                      <a:pPr algn="r" fontAlgn="b"/>
                      <a:r>
                        <a:rPr lang="en-ZA" sz="1600" b="1"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xmlns="" val="10009"/>
                  </a:ext>
                </a:extLst>
              </a:tr>
              <a:tr h="0">
                <a:tc>
                  <a:txBody>
                    <a:bodyPr/>
                    <a:lstStyle/>
                    <a:p>
                      <a:pPr algn="l" fontAlgn="b"/>
                      <a:r>
                        <a:rPr lang="en-ZA" sz="1600" b="1" i="0" u="none" strike="noStrike">
                          <a:solidFill>
                            <a:srgbClr val="000000"/>
                          </a:solidFill>
                          <a:effectLst/>
                          <a:latin typeface="Calibri" panose="020F0502020204030204" pitchFamily="34" charset="0"/>
                        </a:rPr>
                        <a:t>Current Liabilities</a:t>
                      </a:r>
                    </a:p>
                  </a:txBody>
                  <a:tcPr marL="9525" marR="9525" marT="9525" marB="0" anchor="ctr"/>
                </a:tc>
                <a:tc>
                  <a:txBody>
                    <a:bodyPr/>
                    <a:lstStyle/>
                    <a:p>
                      <a:pPr algn="r" fontAlgn="b"/>
                      <a:r>
                        <a:rPr lang="en-ZA" sz="1600" b="1" i="0" u="none" strike="noStrike" dirty="0">
                          <a:solidFill>
                            <a:srgbClr val="000000"/>
                          </a:solidFill>
                          <a:effectLst/>
                          <a:latin typeface="Calibri" panose="020F0502020204030204" pitchFamily="34" charset="0"/>
                        </a:rPr>
                        <a:t> </a:t>
                      </a:r>
                    </a:p>
                  </a:txBody>
                  <a:tcPr marL="9525" marR="9525" marT="9525" marB="0" anchor="ctr"/>
                </a:tc>
                <a:tc>
                  <a:txBody>
                    <a:bodyPr/>
                    <a:lstStyle/>
                    <a:p>
                      <a:pPr algn="r" fontAlgn="b"/>
                      <a:r>
                        <a:rPr lang="en-ZA" sz="1600" b="1" i="0" u="none" strike="noStrike" dirty="0">
                          <a:solidFill>
                            <a:srgbClr val="000000"/>
                          </a:solidFill>
                          <a:effectLst/>
                          <a:latin typeface="Calibri" panose="020F0502020204030204" pitchFamily="34" charset="0"/>
                        </a:rPr>
                        <a:t>              5 398 </a:t>
                      </a:r>
                    </a:p>
                  </a:txBody>
                  <a:tcPr marL="9525" marR="9525" marT="9525" marB="0" anchor="ctr"/>
                </a:tc>
                <a:extLst>
                  <a:ext uri="{0D108BD9-81ED-4DB2-BD59-A6C34878D82A}">
                    <a16:rowId xmlns:a16="http://schemas.microsoft.com/office/drawing/2014/main" xmlns="" val="10010"/>
                  </a:ext>
                </a:extLst>
              </a:tr>
              <a:tr h="0">
                <a:tc>
                  <a:txBody>
                    <a:bodyPr/>
                    <a:lstStyle/>
                    <a:p>
                      <a:pPr algn="l" fontAlgn="b"/>
                      <a:r>
                        <a:rPr lang="en-ZA" sz="1600" b="0" i="0" u="none" strike="noStrike">
                          <a:solidFill>
                            <a:srgbClr val="000000"/>
                          </a:solidFill>
                          <a:effectLst/>
                          <a:latin typeface="Calibri" panose="020F0502020204030204" pitchFamily="34" charset="0"/>
                        </a:rPr>
                        <a:t>Voted funds to be surrendered to the Revenue Fund</a:t>
                      </a:r>
                    </a:p>
                  </a:txBody>
                  <a:tcPr marL="9525" marR="9525" marT="9525" marB="0" anchor="ctr"/>
                </a:tc>
                <a:tc>
                  <a:txBody>
                    <a:bodyPr/>
                    <a:lstStyle/>
                    <a:p>
                      <a:pPr algn="r" fontAlgn="b"/>
                      <a:r>
                        <a:rPr lang="en-ZA" sz="1600" b="0" i="0" u="none" strike="noStrike" dirty="0">
                          <a:solidFill>
                            <a:srgbClr val="000000"/>
                          </a:solidFill>
                          <a:effectLst/>
                          <a:latin typeface="Calibri" panose="020F0502020204030204" pitchFamily="34" charset="0"/>
                        </a:rPr>
                        <a:t>       11 </a:t>
                      </a:r>
                    </a:p>
                  </a:txBody>
                  <a:tcPr marL="9525" marR="9525" marT="9525" marB="0" anchor="ctr"/>
                </a:tc>
                <a:tc>
                  <a:txBody>
                    <a:bodyPr/>
                    <a:lstStyle/>
                    <a:p>
                      <a:pPr algn="r" fontAlgn="b"/>
                      <a:r>
                        <a:rPr lang="en-ZA" sz="1600" b="0" i="0" u="none" strike="noStrike">
                          <a:solidFill>
                            <a:srgbClr val="000000"/>
                          </a:solidFill>
                          <a:effectLst/>
                          <a:latin typeface="Calibri" panose="020F0502020204030204" pitchFamily="34" charset="0"/>
                        </a:rPr>
                        <a:t>                 687 </a:t>
                      </a:r>
                    </a:p>
                  </a:txBody>
                  <a:tcPr marL="9525" marR="9525" marT="9525" marB="0" anchor="ctr"/>
                </a:tc>
                <a:extLst>
                  <a:ext uri="{0D108BD9-81ED-4DB2-BD59-A6C34878D82A}">
                    <a16:rowId xmlns:a16="http://schemas.microsoft.com/office/drawing/2014/main" xmlns="" val="10011"/>
                  </a:ext>
                </a:extLst>
              </a:tr>
              <a:tr h="0">
                <a:tc>
                  <a:txBody>
                    <a:bodyPr/>
                    <a:lstStyle/>
                    <a:p>
                      <a:pPr algn="l" fontAlgn="b"/>
                      <a:r>
                        <a:rPr lang="en-ZA" sz="1600" b="0" i="0" u="none" strike="noStrike">
                          <a:solidFill>
                            <a:srgbClr val="000000"/>
                          </a:solidFill>
                          <a:effectLst/>
                          <a:latin typeface="Calibri" panose="020F0502020204030204" pitchFamily="34" charset="0"/>
                        </a:rPr>
                        <a:t>Departmental revenue and NRF Receipts to be surrendered to the Revenue Fund</a:t>
                      </a:r>
                    </a:p>
                  </a:txBody>
                  <a:tcPr marL="9525" marR="9525" marT="9525" marB="0" anchor="ctr"/>
                </a:tc>
                <a:tc>
                  <a:txBody>
                    <a:bodyPr/>
                    <a:lstStyle/>
                    <a:p>
                      <a:pPr algn="r" fontAlgn="b"/>
                      <a:r>
                        <a:rPr lang="en-ZA" sz="1600" b="0" i="0" u="none" strike="noStrike" dirty="0">
                          <a:solidFill>
                            <a:srgbClr val="000000"/>
                          </a:solidFill>
                          <a:effectLst/>
                          <a:latin typeface="Calibri" panose="020F0502020204030204" pitchFamily="34" charset="0"/>
                        </a:rPr>
                        <a:t>       12 </a:t>
                      </a:r>
                    </a:p>
                  </a:txBody>
                  <a:tcPr marL="9525" marR="9525" marT="9525" marB="0" anchor="ctr"/>
                </a:tc>
                <a:tc>
                  <a:txBody>
                    <a:bodyPr/>
                    <a:lstStyle/>
                    <a:p>
                      <a:pPr algn="r" fontAlgn="b"/>
                      <a:r>
                        <a:rPr lang="en-ZA" sz="1600" b="0" i="0" u="none" strike="noStrike" dirty="0">
                          <a:solidFill>
                            <a:srgbClr val="000000"/>
                          </a:solidFill>
                          <a:effectLst/>
                          <a:latin typeface="Calibri" panose="020F0502020204030204" pitchFamily="34" charset="0"/>
                        </a:rPr>
                        <a:t>                     -   </a:t>
                      </a:r>
                    </a:p>
                  </a:txBody>
                  <a:tcPr marL="9525" marR="9525" marT="9525" marB="0" anchor="ctr"/>
                </a:tc>
                <a:extLst>
                  <a:ext uri="{0D108BD9-81ED-4DB2-BD59-A6C34878D82A}">
                    <a16:rowId xmlns:a16="http://schemas.microsoft.com/office/drawing/2014/main" xmlns="" val="10012"/>
                  </a:ext>
                </a:extLst>
              </a:tr>
              <a:tr h="0">
                <a:tc>
                  <a:txBody>
                    <a:bodyPr/>
                    <a:lstStyle/>
                    <a:p>
                      <a:pPr algn="l" fontAlgn="b"/>
                      <a:r>
                        <a:rPr lang="en-ZA" sz="1600" b="0" i="0" u="none" strike="noStrike">
                          <a:solidFill>
                            <a:srgbClr val="000000"/>
                          </a:solidFill>
                          <a:effectLst/>
                          <a:latin typeface="Calibri" panose="020F0502020204030204" pitchFamily="34" charset="0"/>
                        </a:rPr>
                        <a:t>Payables</a:t>
                      </a:r>
                    </a:p>
                  </a:txBody>
                  <a:tcPr marL="9525" marR="9525" marT="9525" marB="0" anchor="ctr"/>
                </a:tc>
                <a:tc>
                  <a:txBody>
                    <a:bodyPr/>
                    <a:lstStyle/>
                    <a:p>
                      <a:pPr algn="r" fontAlgn="b"/>
                      <a:r>
                        <a:rPr lang="en-ZA" sz="1600" b="0" i="0" u="none" strike="noStrike">
                          <a:solidFill>
                            <a:srgbClr val="000000"/>
                          </a:solidFill>
                          <a:effectLst/>
                          <a:latin typeface="Calibri" panose="020F0502020204030204" pitchFamily="34" charset="0"/>
                        </a:rPr>
                        <a:t>       13 </a:t>
                      </a:r>
                    </a:p>
                  </a:txBody>
                  <a:tcPr marL="9525" marR="9525" marT="9525" marB="0" anchor="ctr"/>
                </a:tc>
                <a:tc>
                  <a:txBody>
                    <a:bodyPr/>
                    <a:lstStyle/>
                    <a:p>
                      <a:pPr algn="r" fontAlgn="b"/>
                      <a:r>
                        <a:rPr lang="en-ZA" sz="1600" b="0" i="0" u="none" strike="noStrike" dirty="0">
                          <a:solidFill>
                            <a:srgbClr val="000000"/>
                          </a:solidFill>
                          <a:effectLst/>
                          <a:latin typeface="Calibri" panose="020F0502020204030204" pitchFamily="34" charset="0"/>
                        </a:rPr>
                        <a:t>                      6 </a:t>
                      </a:r>
                    </a:p>
                  </a:txBody>
                  <a:tcPr marL="9525" marR="9525" marT="9525" marB="0" anchor="ctr"/>
                </a:tc>
                <a:extLst>
                  <a:ext uri="{0D108BD9-81ED-4DB2-BD59-A6C34878D82A}">
                    <a16:rowId xmlns:a16="http://schemas.microsoft.com/office/drawing/2014/main" xmlns="" val="10013"/>
                  </a:ext>
                </a:extLst>
              </a:tr>
              <a:tr h="0">
                <a:tc>
                  <a:txBody>
                    <a:bodyPr/>
                    <a:lstStyle/>
                    <a:p>
                      <a:pPr algn="l" fontAlgn="b"/>
                      <a:r>
                        <a:rPr lang="en-ZA" sz="1600" b="0" i="0" u="none" strike="noStrike">
                          <a:solidFill>
                            <a:srgbClr val="000000"/>
                          </a:solidFill>
                          <a:effectLst/>
                          <a:latin typeface="Calibri" panose="020F0502020204030204" pitchFamily="34" charset="0"/>
                        </a:rPr>
                        <a:t>Aid assistance unutilised</a:t>
                      </a:r>
                    </a:p>
                  </a:txBody>
                  <a:tcPr marL="9525" marR="9525" marT="9525" marB="0" anchor="ctr"/>
                </a:tc>
                <a:tc>
                  <a:txBody>
                    <a:bodyPr/>
                    <a:lstStyle/>
                    <a:p>
                      <a:pPr algn="r" fontAlgn="b"/>
                      <a:r>
                        <a:rPr lang="en-ZA" sz="1600" b="0" i="0" u="none" strike="noStrike">
                          <a:solidFill>
                            <a:srgbClr val="000000"/>
                          </a:solidFill>
                          <a:effectLst/>
                          <a:latin typeface="Calibri" panose="020F0502020204030204" pitchFamily="34" charset="0"/>
                        </a:rPr>
                        <a:t>         3 </a:t>
                      </a:r>
                    </a:p>
                  </a:txBody>
                  <a:tcPr marL="9525" marR="9525" marT="9525" marB="0" anchor="ctr"/>
                </a:tc>
                <a:tc>
                  <a:txBody>
                    <a:bodyPr/>
                    <a:lstStyle/>
                    <a:p>
                      <a:pPr algn="r" fontAlgn="b"/>
                      <a:r>
                        <a:rPr lang="en-ZA" sz="1600" b="0" i="0" u="none" strike="noStrike" dirty="0">
                          <a:solidFill>
                            <a:srgbClr val="000000"/>
                          </a:solidFill>
                          <a:effectLst/>
                          <a:latin typeface="Calibri" panose="020F0502020204030204" pitchFamily="34" charset="0"/>
                        </a:rPr>
                        <a:t>              4 705 </a:t>
                      </a:r>
                    </a:p>
                  </a:txBody>
                  <a:tcPr marL="9525" marR="9525" marT="9525" marB="0" anchor="ctr"/>
                </a:tc>
                <a:extLst>
                  <a:ext uri="{0D108BD9-81ED-4DB2-BD59-A6C34878D82A}">
                    <a16:rowId xmlns:a16="http://schemas.microsoft.com/office/drawing/2014/main" xmlns="" val="10014"/>
                  </a:ext>
                </a:extLst>
              </a:tr>
              <a:tr h="0">
                <a:tc>
                  <a:txBody>
                    <a:bodyPr/>
                    <a:lstStyle/>
                    <a:p>
                      <a:pPr algn="l" fontAlgn="b"/>
                      <a:r>
                        <a:rPr lang="en-ZA" sz="1600" b="1" i="0" u="none" strike="noStrike">
                          <a:solidFill>
                            <a:srgbClr val="000000"/>
                          </a:solidFill>
                          <a:effectLst/>
                          <a:latin typeface="Calibri" panose="020F0502020204030204" pitchFamily="34" charset="0"/>
                        </a:rPr>
                        <a:t>TOTAL LIABILITIES</a:t>
                      </a:r>
                    </a:p>
                  </a:txBody>
                  <a:tcPr marL="9525" marR="9525" marT="9525" marB="0" anchor="ctr"/>
                </a:tc>
                <a:tc>
                  <a:txBody>
                    <a:bodyPr/>
                    <a:lstStyle/>
                    <a:p>
                      <a:pPr algn="r" fontAlgn="b"/>
                      <a:r>
                        <a:rPr lang="en-ZA" sz="1600" b="1" i="0" u="none" strike="noStrike">
                          <a:solidFill>
                            <a:srgbClr val="000000"/>
                          </a:solidFill>
                          <a:effectLst/>
                          <a:latin typeface="Calibri" panose="020F0502020204030204" pitchFamily="34" charset="0"/>
                        </a:rPr>
                        <a:t> </a:t>
                      </a:r>
                    </a:p>
                  </a:txBody>
                  <a:tcPr marL="9525" marR="9525" marT="9525" marB="0" anchor="ctr"/>
                </a:tc>
                <a:tc>
                  <a:txBody>
                    <a:bodyPr/>
                    <a:lstStyle/>
                    <a:p>
                      <a:pPr algn="r" fontAlgn="b"/>
                      <a:r>
                        <a:rPr lang="en-ZA" sz="1600" b="1" i="0" u="none" strike="noStrike" dirty="0">
                          <a:solidFill>
                            <a:srgbClr val="000000"/>
                          </a:solidFill>
                          <a:effectLst/>
                          <a:latin typeface="Calibri" panose="020F0502020204030204" pitchFamily="34" charset="0"/>
                        </a:rPr>
                        <a:t>              5 398 </a:t>
                      </a:r>
                    </a:p>
                  </a:txBody>
                  <a:tcPr marL="9525" marR="9525" marT="9525" marB="0" anchor="ct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705590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797" y="0"/>
            <a:ext cx="7370379" cy="764681"/>
          </a:xfrm>
        </p:spPr>
        <p:txBody>
          <a:bodyPr/>
          <a:lstStyle/>
          <a:p>
            <a:r>
              <a:rPr lang="en-ZA" b="1" dirty="0" smtClean="0"/>
              <a:t>Cash flow statement</a:t>
            </a:r>
            <a:endParaRPr lang="en-ZA" dirty="0"/>
          </a:p>
        </p:txBody>
      </p:sp>
      <p:sp>
        <p:nvSpPr>
          <p:cNvPr id="9" name="Slide Number Placeholder 8"/>
          <p:cNvSpPr>
            <a:spLocks noGrp="1"/>
          </p:cNvSpPr>
          <p:nvPr>
            <p:ph type="sldNum" sz="quarter" idx="12"/>
          </p:nvPr>
        </p:nvSpPr>
        <p:spPr/>
        <p:txBody>
          <a:bodyPr/>
          <a:lstStyle/>
          <a:p>
            <a:fld id="{4414807B-44EB-7242-827D-16A5EC7111B6}" type="slidenum">
              <a:rPr lang="en-ZA" smtClean="0"/>
              <a:pPr/>
              <a:t>26</a:t>
            </a:fld>
            <a:endParaRPr lang="en-ZA"/>
          </a:p>
        </p:txBody>
      </p:sp>
      <p:graphicFrame>
        <p:nvGraphicFramePr>
          <p:cNvPr id="4" name="Table 3"/>
          <p:cNvGraphicFramePr>
            <a:graphicFrameLocks noGrp="1"/>
          </p:cNvGraphicFramePr>
          <p:nvPr>
            <p:extLst>
              <p:ext uri="{D42A27DB-BD31-4B8C-83A1-F6EECF244321}">
                <p14:modId xmlns:p14="http://schemas.microsoft.com/office/powerpoint/2010/main" xmlns="" val="402859196"/>
              </p:ext>
            </p:extLst>
          </p:nvPr>
        </p:nvGraphicFramePr>
        <p:xfrm>
          <a:off x="280196" y="930277"/>
          <a:ext cx="8662098" cy="5562600"/>
        </p:xfrm>
        <a:graphic>
          <a:graphicData uri="http://schemas.openxmlformats.org/drawingml/2006/table">
            <a:tbl>
              <a:tblPr firstRow="1" bandRow="1">
                <a:tableStyleId>{5C22544A-7EE6-4342-B048-85BDC9FD1C3A}</a:tableStyleId>
              </a:tblPr>
              <a:tblGrid>
                <a:gridCol w="6550223">
                  <a:extLst>
                    <a:ext uri="{9D8B030D-6E8A-4147-A177-3AD203B41FA5}">
                      <a16:colId xmlns:a16="http://schemas.microsoft.com/office/drawing/2014/main" xmlns="" val="20000"/>
                    </a:ext>
                  </a:extLst>
                </a:gridCol>
                <a:gridCol w="933822">
                  <a:extLst>
                    <a:ext uri="{9D8B030D-6E8A-4147-A177-3AD203B41FA5}">
                      <a16:colId xmlns:a16="http://schemas.microsoft.com/office/drawing/2014/main" xmlns="" val="20001"/>
                    </a:ext>
                  </a:extLst>
                </a:gridCol>
                <a:gridCol w="1178053">
                  <a:extLst>
                    <a:ext uri="{9D8B030D-6E8A-4147-A177-3AD203B41FA5}">
                      <a16:colId xmlns:a16="http://schemas.microsoft.com/office/drawing/2014/main" xmlns="" val="20002"/>
                    </a:ext>
                  </a:extLst>
                </a:gridCol>
              </a:tblGrid>
              <a:tr h="36000">
                <a:tc>
                  <a:txBody>
                    <a:bodyPr/>
                    <a:lstStyle/>
                    <a:p>
                      <a:pPr algn="l" fontAlgn="t"/>
                      <a:r>
                        <a:rPr lang="en-ZA" sz="1400" b="1" i="0" u="none" strike="noStrike" dirty="0">
                          <a:solidFill>
                            <a:srgbClr val="000000"/>
                          </a:solidFill>
                          <a:effectLst/>
                          <a:latin typeface="Calibri" panose="020F0502020204030204" pitchFamily="34" charset="0"/>
                        </a:rPr>
                        <a:t>Cash flow Statement</a:t>
                      </a:r>
                    </a:p>
                  </a:txBody>
                  <a:tcPr marL="9525" marR="9525" marT="9525" marB="0"/>
                </a:tc>
                <a:tc>
                  <a:txBody>
                    <a:bodyPr/>
                    <a:lstStyle/>
                    <a:p>
                      <a:pPr algn="ctr" fontAlgn="t"/>
                      <a:r>
                        <a:rPr lang="en-ZA" sz="1400" b="1" i="0" u="none" strike="noStrike">
                          <a:solidFill>
                            <a:srgbClr val="000000"/>
                          </a:solidFill>
                          <a:effectLst/>
                          <a:latin typeface="Calibri" panose="020F0502020204030204" pitchFamily="34" charset="0"/>
                        </a:rPr>
                        <a:t>Notes</a:t>
                      </a:r>
                    </a:p>
                  </a:txBody>
                  <a:tcPr marL="9525" marR="9525" marT="9525" marB="0"/>
                </a:tc>
                <a:tc>
                  <a:txBody>
                    <a:bodyPr/>
                    <a:lstStyle/>
                    <a:p>
                      <a:pPr algn="ctr" fontAlgn="t"/>
                      <a:r>
                        <a:rPr lang="en-ZA" sz="1400" b="1" i="0" u="none" strike="noStrike">
                          <a:solidFill>
                            <a:srgbClr val="000000"/>
                          </a:solidFill>
                          <a:effectLst/>
                          <a:latin typeface="Calibri" panose="020F0502020204030204" pitchFamily="34" charset="0"/>
                        </a:rPr>
                        <a:t>2016/17</a:t>
                      </a:r>
                      <a:br>
                        <a:rPr lang="en-ZA" sz="1400" b="1" i="0" u="none" strike="noStrike">
                          <a:solidFill>
                            <a:srgbClr val="000000"/>
                          </a:solidFill>
                          <a:effectLst/>
                          <a:latin typeface="Calibri" panose="020F0502020204030204" pitchFamily="34" charset="0"/>
                        </a:rPr>
                      </a:br>
                      <a:r>
                        <a:rPr lang="en-ZA" sz="1400" b="1" i="0" u="none" strike="noStrike">
                          <a:solidFill>
                            <a:srgbClr val="000000"/>
                          </a:solidFill>
                          <a:effectLst/>
                          <a:latin typeface="Calibri" panose="020F0502020204030204" pitchFamily="34" charset="0"/>
                        </a:rPr>
                        <a:t>R'000</a:t>
                      </a:r>
                    </a:p>
                  </a:txBody>
                  <a:tcPr marL="9525" marR="9525" marT="9525" marB="0"/>
                </a:tc>
                <a:extLst>
                  <a:ext uri="{0D108BD9-81ED-4DB2-BD59-A6C34878D82A}">
                    <a16:rowId xmlns:a16="http://schemas.microsoft.com/office/drawing/2014/main" xmlns="" val="10000"/>
                  </a:ext>
                </a:extLst>
              </a:tr>
              <a:tr h="36000">
                <a:tc>
                  <a:txBody>
                    <a:bodyPr/>
                    <a:lstStyle/>
                    <a:p>
                      <a:pPr algn="l" fontAlgn="b"/>
                      <a:r>
                        <a:rPr lang="en-ZA" sz="1400" b="1" i="0" u="none" strike="noStrike">
                          <a:solidFill>
                            <a:srgbClr val="000000"/>
                          </a:solidFill>
                          <a:effectLst/>
                          <a:latin typeface="Calibri" panose="020F0502020204030204" pitchFamily="34" charset="0"/>
                        </a:rPr>
                        <a:t>CASH FLOWS FROM OPERATING ACTIVITIES</a:t>
                      </a:r>
                    </a:p>
                  </a:txBody>
                  <a:tcPr marL="9525" marR="9525" marT="9525" marB="0" anchor="b"/>
                </a:tc>
                <a:tc>
                  <a:txBody>
                    <a:bodyPr/>
                    <a:lstStyle/>
                    <a:p>
                      <a:pPr algn="ctr" fontAlgn="b"/>
                      <a:r>
                        <a:rPr lang="en-ZA" sz="1400" b="1"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1" i="0" u="none" strike="noStrike">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xmlns="" val="10001"/>
                  </a:ext>
                </a:extLst>
              </a:tr>
              <a:tr h="36000">
                <a:tc>
                  <a:txBody>
                    <a:bodyPr/>
                    <a:lstStyle/>
                    <a:p>
                      <a:pPr algn="l" fontAlgn="b"/>
                      <a:r>
                        <a:rPr lang="en-ZA" sz="1400" b="0" i="0" u="none" strike="noStrike">
                          <a:solidFill>
                            <a:srgbClr val="000000"/>
                          </a:solidFill>
                          <a:effectLst/>
                          <a:latin typeface="Calibri" panose="020F0502020204030204" pitchFamily="34" charset="0"/>
                        </a:rPr>
                        <a:t>Receipts</a:t>
                      </a:r>
                    </a:p>
                  </a:txBody>
                  <a:tcPr marL="9525" marR="9525" marT="9525" marB="0" anchor="b"/>
                </a:tc>
                <a:tc>
                  <a:txBody>
                    <a:bodyPr/>
                    <a:lstStyle/>
                    <a:p>
                      <a:pPr algn="ctr" fontAlgn="b"/>
                      <a:r>
                        <a:rPr lang="en-ZA"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     39 936 </a:t>
                      </a:r>
                    </a:p>
                  </a:txBody>
                  <a:tcPr marL="9525" marR="9525" marT="9525" marB="0" anchor="b"/>
                </a:tc>
                <a:extLst>
                  <a:ext uri="{0D108BD9-81ED-4DB2-BD59-A6C34878D82A}">
                    <a16:rowId xmlns:a16="http://schemas.microsoft.com/office/drawing/2014/main" xmlns="" val="10002"/>
                  </a:ext>
                </a:extLst>
              </a:tr>
              <a:tr h="36000">
                <a:tc>
                  <a:txBody>
                    <a:bodyPr/>
                    <a:lstStyle/>
                    <a:p>
                      <a:pPr algn="l" fontAlgn="b"/>
                      <a:r>
                        <a:rPr lang="en-ZA" sz="1400" b="0" i="0" u="none" strike="noStrike" dirty="0">
                          <a:solidFill>
                            <a:srgbClr val="000000"/>
                          </a:solidFill>
                          <a:effectLst/>
                          <a:latin typeface="Calibri" panose="020F0502020204030204" pitchFamily="34" charset="0"/>
                        </a:rPr>
                        <a:t>Annual appropriated funds received</a:t>
                      </a:r>
                    </a:p>
                  </a:txBody>
                  <a:tcPr marL="9525" marR="9525" marT="9525" marB="0" anchor="b"/>
                </a:tc>
                <a:tc>
                  <a:txBody>
                    <a:bodyPr/>
                    <a:lstStyle/>
                    <a:p>
                      <a:pPr algn="ctr" fontAlgn="ctr"/>
                      <a:r>
                        <a:rPr lang="en-ZA" sz="1400" b="0" i="0" u="none" strike="noStrike">
                          <a:solidFill>
                            <a:srgbClr val="000000"/>
                          </a:solidFill>
                          <a:effectLst/>
                          <a:latin typeface="Calibri" panose="020F0502020204030204" pitchFamily="34" charset="0"/>
                        </a:rPr>
                        <a:t>         1 </a:t>
                      </a:r>
                    </a:p>
                  </a:txBody>
                  <a:tcPr marL="9525" marR="9525" marT="9525" marB="0" anchor="ctr"/>
                </a:tc>
                <a:tc>
                  <a:txBody>
                    <a:bodyPr/>
                    <a:lstStyle/>
                    <a:p>
                      <a:pPr algn="l" fontAlgn="b"/>
                      <a:r>
                        <a:rPr lang="en-ZA" sz="1400" b="0" i="0" u="none" strike="noStrike">
                          <a:solidFill>
                            <a:srgbClr val="000000"/>
                          </a:solidFill>
                          <a:effectLst/>
                          <a:latin typeface="Calibri" panose="020F0502020204030204" pitchFamily="34" charset="0"/>
                        </a:rPr>
                        <a:t>     32 094 </a:t>
                      </a:r>
                    </a:p>
                  </a:txBody>
                  <a:tcPr marL="9525" marR="9525" marT="9525" marB="0" anchor="b"/>
                </a:tc>
                <a:extLst>
                  <a:ext uri="{0D108BD9-81ED-4DB2-BD59-A6C34878D82A}">
                    <a16:rowId xmlns:a16="http://schemas.microsoft.com/office/drawing/2014/main" xmlns="" val="10003"/>
                  </a:ext>
                </a:extLst>
              </a:tr>
              <a:tr h="36000">
                <a:tc>
                  <a:txBody>
                    <a:bodyPr/>
                    <a:lstStyle/>
                    <a:p>
                      <a:pPr algn="l" fontAlgn="b"/>
                      <a:r>
                        <a:rPr lang="en-ZA" sz="1400" b="0" i="0" u="none" strike="noStrike">
                          <a:solidFill>
                            <a:srgbClr val="000000"/>
                          </a:solidFill>
                          <a:effectLst/>
                          <a:latin typeface="Calibri" panose="020F0502020204030204" pitchFamily="34" charset="0"/>
                        </a:rPr>
                        <a:t>Departmental revenue received</a:t>
                      </a:r>
                    </a:p>
                  </a:txBody>
                  <a:tcPr marL="9525" marR="9525" marT="9525" marB="0" anchor="b"/>
                </a:tc>
                <a:tc>
                  <a:txBody>
                    <a:bodyPr/>
                    <a:lstStyle/>
                    <a:p>
                      <a:pPr algn="ctr" fontAlgn="b"/>
                      <a:r>
                        <a:rPr lang="en-ZA" sz="1400" b="0" i="0" u="none" strike="noStrike">
                          <a:solidFill>
                            <a:srgbClr val="000000"/>
                          </a:solidFill>
                          <a:effectLst/>
                          <a:latin typeface="Calibri" panose="020F0502020204030204" pitchFamily="34" charset="0"/>
                        </a:rPr>
                        <a:t>         2 </a:t>
                      </a: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                3 </a:t>
                      </a:r>
                    </a:p>
                  </a:txBody>
                  <a:tcPr marL="9525" marR="9525" marT="9525" marB="0" anchor="b"/>
                </a:tc>
                <a:extLst>
                  <a:ext uri="{0D108BD9-81ED-4DB2-BD59-A6C34878D82A}">
                    <a16:rowId xmlns:a16="http://schemas.microsoft.com/office/drawing/2014/main" xmlns="" val="10004"/>
                  </a:ext>
                </a:extLst>
              </a:tr>
              <a:tr h="36000">
                <a:tc>
                  <a:txBody>
                    <a:bodyPr/>
                    <a:lstStyle/>
                    <a:p>
                      <a:pPr algn="l" fontAlgn="b"/>
                      <a:r>
                        <a:rPr lang="en-ZA" sz="1400" b="0" i="0" u="none" strike="noStrike">
                          <a:solidFill>
                            <a:srgbClr val="000000"/>
                          </a:solidFill>
                          <a:effectLst/>
                          <a:latin typeface="Calibri" panose="020F0502020204030204" pitchFamily="34" charset="0"/>
                        </a:rPr>
                        <a:t>Aid assistance received</a:t>
                      </a:r>
                    </a:p>
                  </a:txBody>
                  <a:tcPr marL="9525" marR="9525" marT="9525" marB="0" anchor="b"/>
                </a:tc>
                <a:tc>
                  <a:txBody>
                    <a:bodyPr/>
                    <a:lstStyle/>
                    <a:p>
                      <a:pPr algn="ctr" fontAlgn="b"/>
                      <a:r>
                        <a:rPr lang="en-ZA" sz="1400" b="0" i="0" u="none" strike="noStrike">
                          <a:solidFill>
                            <a:srgbClr val="000000"/>
                          </a:solidFill>
                          <a:effectLst/>
                          <a:latin typeface="Calibri" panose="020F0502020204030204" pitchFamily="34" charset="0"/>
                        </a:rPr>
                        <a:t>         3 </a:t>
                      </a: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        7 839 </a:t>
                      </a:r>
                    </a:p>
                  </a:txBody>
                  <a:tcPr marL="9525" marR="9525" marT="9525" marB="0" anchor="b"/>
                </a:tc>
                <a:extLst>
                  <a:ext uri="{0D108BD9-81ED-4DB2-BD59-A6C34878D82A}">
                    <a16:rowId xmlns:a16="http://schemas.microsoft.com/office/drawing/2014/main" xmlns="" val="10005"/>
                  </a:ext>
                </a:extLst>
              </a:tr>
              <a:tr h="36000">
                <a:tc>
                  <a:txBody>
                    <a:bodyPr/>
                    <a:lstStyle/>
                    <a:p>
                      <a:pPr algn="l" fontAlgn="b"/>
                      <a:r>
                        <a:rPr lang="en-ZA" sz="1400" b="0" i="0" u="none" strike="noStrike">
                          <a:solidFill>
                            <a:srgbClr val="000000"/>
                          </a:solidFill>
                          <a:effectLst/>
                          <a:latin typeface="Calibri" panose="020F0502020204030204" pitchFamily="34" charset="0"/>
                        </a:rPr>
                        <a:t>Net (increase)/ decrease in working capital</a:t>
                      </a:r>
                    </a:p>
                  </a:txBody>
                  <a:tcPr marL="9525" marR="9525" marT="9525" marB="0" anchor="b"/>
                </a:tc>
                <a:tc>
                  <a:txBody>
                    <a:bodyPr/>
                    <a:lstStyle/>
                    <a:p>
                      <a:pPr algn="ctr" fontAlgn="b"/>
                      <a:r>
                        <a:rPr lang="en-ZA"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          -714 </a:t>
                      </a:r>
                    </a:p>
                  </a:txBody>
                  <a:tcPr marL="9525" marR="9525" marT="9525" marB="0" anchor="b"/>
                </a:tc>
                <a:extLst>
                  <a:ext uri="{0D108BD9-81ED-4DB2-BD59-A6C34878D82A}">
                    <a16:rowId xmlns:a16="http://schemas.microsoft.com/office/drawing/2014/main" xmlns="" val="10006"/>
                  </a:ext>
                </a:extLst>
              </a:tr>
              <a:tr h="36000">
                <a:tc>
                  <a:txBody>
                    <a:bodyPr/>
                    <a:lstStyle/>
                    <a:p>
                      <a:pPr algn="l" fontAlgn="b"/>
                      <a:r>
                        <a:rPr lang="en-ZA" sz="1400" b="0" i="0" u="none" strike="noStrike">
                          <a:solidFill>
                            <a:srgbClr val="000000"/>
                          </a:solidFill>
                          <a:effectLst/>
                          <a:latin typeface="Calibri" panose="020F0502020204030204" pitchFamily="34" charset="0"/>
                        </a:rPr>
                        <a:t>Surrendered to Revenue Fund</a:t>
                      </a:r>
                    </a:p>
                  </a:txBody>
                  <a:tcPr marL="9525" marR="9525" marT="9525" marB="0" anchor="b"/>
                </a:tc>
                <a:tc>
                  <a:txBody>
                    <a:bodyPr/>
                    <a:lstStyle/>
                    <a:p>
                      <a:pPr algn="ctr" fontAlgn="b"/>
                      <a:r>
                        <a:rPr lang="en-ZA"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          -951 </a:t>
                      </a:r>
                    </a:p>
                  </a:txBody>
                  <a:tcPr marL="9525" marR="9525" marT="9525" marB="0" anchor="b"/>
                </a:tc>
                <a:extLst>
                  <a:ext uri="{0D108BD9-81ED-4DB2-BD59-A6C34878D82A}">
                    <a16:rowId xmlns:a16="http://schemas.microsoft.com/office/drawing/2014/main" xmlns="" val="10007"/>
                  </a:ext>
                </a:extLst>
              </a:tr>
              <a:tr h="36000">
                <a:tc>
                  <a:txBody>
                    <a:bodyPr/>
                    <a:lstStyle/>
                    <a:p>
                      <a:pPr algn="l" fontAlgn="b"/>
                      <a:r>
                        <a:rPr lang="en-ZA" sz="1400" b="0" i="0" u="none" strike="noStrike">
                          <a:solidFill>
                            <a:srgbClr val="000000"/>
                          </a:solidFill>
                          <a:effectLst/>
                          <a:latin typeface="Calibri" panose="020F0502020204030204" pitchFamily="34" charset="0"/>
                        </a:rPr>
                        <a:t>Surrendered to RDP Fund/Donor</a:t>
                      </a:r>
                    </a:p>
                  </a:txBody>
                  <a:tcPr marL="9525" marR="9525" marT="9525" marB="0" anchor="b"/>
                </a:tc>
                <a:tc>
                  <a:txBody>
                    <a:bodyPr/>
                    <a:lstStyle/>
                    <a:p>
                      <a:pPr algn="ctr" fontAlgn="b"/>
                      <a:r>
                        <a:rPr lang="en-ZA"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          -459 </a:t>
                      </a:r>
                    </a:p>
                  </a:txBody>
                  <a:tcPr marL="9525" marR="9525" marT="9525" marB="0" anchor="b"/>
                </a:tc>
                <a:extLst>
                  <a:ext uri="{0D108BD9-81ED-4DB2-BD59-A6C34878D82A}">
                    <a16:rowId xmlns:a16="http://schemas.microsoft.com/office/drawing/2014/main" xmlns="" val="10008"/>
                  </a:ext>
                </a:extLst>
              </a:tr>
              <a:tr h="36000">
                <a:tc>
                  <a:txBody>
                    <a:bodyPr/>
                    <a:lstStyle/>
                    <a:p>
                      <a:pPr algn="l" fontAlgn="b"/>
                      <a:r>
                        <a:rPr lang="en-ZA" sz="1400" b="0" i="0" u="none" strike="noStrike">
                          <a:solidFill>
                            <a:srgbClr val="000000"/>
                          </a:solidFill>
                          <a:effectLst/>
                          <a:latin typeface="Calibri" panose="020F0502020204030204" pitchFamily="34" charset="0"/>
                        </a:rPr>
                        <a:t>Current payments</a:t>
                      </a:r>
                    </a:p>
                  </a:txBody>
                  <a:tcPr marL="9525" marR="9525" marT="9525" marB="0" anchor="b"/>
                </a:tc>
                <a:tc>
                  <a:txBody>
                    <a:bodyPr/>
                    <a:lstStyle/>
                    <a:p>
                      <a:pPr algn="ctr" fontAlgn="b"/>
                      <a:r>
                        <a:rPr lang="en-ZA"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    -32 261 </a:t>
                      </a:r>
                    </a:p>
                  </a:txBody>
                  <a:tcPr marL="9525" marR="9525" marT="9525" marB="0" anchor="b"/>
                </a:tc>
                <a:extLst>
                  <a:ext uri="{0D108BD9-81ED-4DB2-BD59-A6C34878D82A}">
                    <a16:rowId xmlns:a16="http://schemas.microsoft.com/office/drawing/2014/main" xmlns="" val="10009"/>
                  </a:ext>
                </a:extLst>
              </a:tr>
              <a:tr h="36000">
                <a:tc>
                  <a:txBody>
                    <a:bodyPr/>
                    <a:lstStyle/>
                    <a:p>
                      <a:pPr algn="l" fontAlgn="b"/>
                      <a:r>
                        <a:rPr lang="en-ZA" sz="1400" b="0" i="0" u="none" strike="noStrike">
                          <a:solidFill>
                            <a:srgbClr val="000000"/>
                          </a:solidFill>
                          <a:effectLst/>
                          <a:latin typeface="Calibri" panose="020F0502020204030204" pitchFamily="34" charset="0"/>
                        </a:rPr>
                        <a:t>Transfers and subsidies paid</a:t>
                      </a:r>
                    </a:p>
                  </a:txBody>
                  <a:tcPr marL="9525" marR="9525" marT="9525" marB="0" anchor="b"/>
                </a:tc>
                <a:tc>
                  <a:txBody>
                    <a:bodyPr/>
                    <a:lstStyle/>
                    <a:p>
                      <a:pPr algn="ctr" fontAlgn="b"/>
                      <a:r>
                        <a:rPr lang="en-ZA"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               -1 </a:t>
                      </a:r>
                    </a:p>
                  </a:txBody>
                  <a:tcPr marL="9525" marR="9525" marT="9525" marB="0" anchor="b"/>
                </a:tc>
                <a:extLst>
                  <a:ext uri="{0D108BD9-81ED-4DB2-BD59-A6C34878D82A}">
                    <a16:rowId xmlns:a16="http://schemas.microsoft.com/office/drawing/2014/main" xmlns="" val="10010"/>
                  </a:ext>
                </a:extLst>
              </a:tr>
              <a:tr h="36000">
                <a:tc>
                  <a:txBody>
                    <a:bodyPr/>
                    <a:lstStyle/>
                    <a:p>
                      <a:pPr algn="l" fontAlgn="b"/>
                      <a:r>
                        <a:rPr lang="en-ZA" sz="1400" b="1" i="0" u="none" strike="noStrike">
                          <a:solidFill>
                            <a:srgbClr val="000000"/>
                          </a:solidFill>
                          <a:effectLst/>
                          <a:latin typeface="Calibri" panose="020F0502020204030204" pitchFamily="34" charset="0"/>
                        </a:rPr>
                        <a:t>Net cash flow available from operating activities</a:t>
                      </a:r>
                    </a:p>
                  </a:txBody>
                  <a:tcPr marL="9525" marR="9525" marT="9525" marB="0" anchor="b"/>
                </a:tc>
                <a:tc>
                  <a:txBody>
                    <a:bodyPr/>
                    <a:lstStyle/>
                    <a:p>
                      <a:pPr algn="ctr" fontAlgn="b"/>
                      <a:r>
                        <a:rPr lang="en-ZA" sz="1400" b="1" i="0" u="none" strike="noStrike">
                          <a:solidFill>
                            <a:srgbClr val="000000"/>
                          </a:solidFill>
                          <a:effectLst/>
                          <a:latin typeface="Calibri" panose="020F0502020204030204" pitchFamily="34" charset="0"/>
                        </a:rPr>
                        <a:t>      14 </a:t>
                      </a:r>
                    </a:p>
                  </a:txBody>
                  <a:tcPr marL="9525" marR="9525" marT="9525" marB="0" anchor="b"/>
                </a:tc>
                <a:tc>
                  <a:txBody>
                    <a:bodyPr/>
                    <a:lstStyle/>
                    <a:p>
                      <a:pPr algn="l" fontAlgn="b"/>
                      <a:r>
                        <a:rPr lang="en-ZA" sz="1400" b="1" i="0" u="none" strike="noStrike">
                          <a:solidFill>
                            <a:srgbClr val="000000"/>
                          </a:solidFill>
                          <a:effectLst/>
                          <a:latin typeface="Calibri" panose="020F0502020204030204" pitchFamily="34" charset="0"/>
                        </a:rPr>
                        <a:t>        5 550 </a:t>
                      </a:r>
                    </a:p>
                  </a:txBody>
                  <a:tcPr marL="9525" marR="9525" marT="9525" marB="0" anchor="b"/>
                </a:tc>
                <a:extLst>
                  <a:ext uri="{0D108BD9-81ED-4DB2-BD59-A6C34878D82A}">
                    <a16:rowId xmlns:a16="http://schemas.microsoft.com/office/drawing/2014/main" xmlns="" val="10011"/>
                  </a:ext>
                </a:extLst>
              </a:tr>
              <a:tr h="36000">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n-ZA"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xmlns="" val="10012"/>
                  </a:ext>
                </a:extLst>
              </a:tr>
              <a:tr h="36000">
                <a:tc>
                  <a:txBody>
                    <a:bodyPr/>
                    <a:lstStyle/>
                    <a:p>
                      <a:pPr algn="l" fontAlgn="b"/>
                      <a:r>
                        <a:rPr lang="en-ZA" sz="1400" b="1" i="0" u="none" strike="noStrike">
                          <a:solidFill>
                            <a:srgbClr val="000000"/>
                          </a:solidFill>
                          <a:effectLst/>
                          <a:latin typeface="Calibri" panose="020F0502020204030204" pitchFamily="34" charset="0"/>
                        </a:rPr>
                        <a:t>CASH FLOWS FROM INVESTING ACTIVITIES</a:t>
                      </a:r>
                    </a:p>
                  </a:txBody>
                  <a:tcPr marL="9525" marR="9525" marT="9525" marB="0" anchor="b"/>
                </a:tc>
                <a:tc>
                  <a:txBody>
                    <a:bodyPr/>
                    <a:lstStyle/>
                    <a:p>
                      <a:pPr algn="ctr" fontAlgn="b"/>
                      <a:r>
                        <a:rPr lang="en-ZA" sz="1400" b="1"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1" i="0" u="none" strike="noStrike">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xmlns="" val="10013"/>
                  </a:ext>
                </a:extLst>
              </a:tr>
              <a:tr h="36000">
                <a:tc>
                  <a:txBody>
                    <a:bodyPr/>
                    <a:lstStyle/>
                    <a:p>
                      <a:pPr algn="l" fontAlgn="b"/>
                      <a:r>
                        <a:rPr lang="en-ZA" sz="1400" b="0" i="0" u="none" strike="noStrike">
                          <a:solidFill>
                            <a:srgbClr val="000000"/>
                          </a:solidFill>
                          <a:effectLst/>
                          <a:latin typeface="Calibri" panose="020F0502020204030204" pitchFamily="34" charset="0"/>
                        </a:rPr>
                        <a:t>Payments for capital assets</a:t>
                      </a:r>
                    </a:p>
                  </a:txBody>
                  <a:tcPr marL="9525" marR="9525" marT="9525" marB="0" anchor="b"/>
                </a:tc>
                <a:tc>
                  <a:txBody>
                    <a:bodyPr/>
                    <a:lstStyle/>
                    <a:p>
                      <a:pPr algn="ctr" fontAlgn="b"/>
                      <a:r>
                        <a:rPr lang="en-ZA" sz="1400" b="0" i="0" u="none" strike="noStrike">
                          <a:solidFill>
                            <a:srgbClr val="000000"/>
                          </a:solidFill>
                          <a:effectLst/>
                          <a:latin typeface="Calibri" panose="020F0502020204030204" pitchFamily="34" charset="0"/>
                        </a:rPr>
                        <a:t>         7 </a:t>
                      </a: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      -2 279 </a:t>
                      </a:r>
                    </a:p>
                  </a:txBody>
                  <a:tcPr marL="9525" marR="9525" marT="9525" marB="0" anchor="b"/>
                </a:tc>
                <a:extLst>
                  <a:ext uri="{0D108BD9-81ED-4DB2-BD59-A6C34878D82A}">
                    <a16:rowId xmlns:a16="http://schemas.microsoft.com/office/drawing/2014/main" xmlns="" val="10014"/>
                  </a:ext>
                </a:extLst>
              </a:tr>
              <a:tr h="36000">
                <a:tc>
                  <a:txBody>
                    <a:bodyPr/>
                    <a:lstStyle/>
                    <a:p>
                      <a:pPr algn="l" fontAlgn="b"/>
                      <a:r>
                        <a:rPr lang="en-ZA" sz="1400" b="1" i="0" u="none" strike="noStrike">
                          <a:solidFill>
                            <a:srgbClr val="000000"/>
                          </a:solidFill>
                          <a:effectLst/>
                          <a:latin typeface="Calibri" panose="020F0502020204030204" pitchFamily="34" charset="0"/>
                        </a:rPr>
                        <a:t>Net cash flows from investing activities</a:t>
                      </a:r>
                    </a:p>
                  </a:txBody>
                  <a:tcPr marL="9525" marR="9525" marT="9525" marB="0" anchor="b"/>
                </a:tc>
                <a:tc>
                  <a:txBody>
                    <a:bodyPr/>
                    <a:lstStyle/>
                    <a:p>
                      <a:pPr algn="ctr" fontAlgn="b"/>
                      <a:r>
                        <a:rPr lang="en-ZA" sz="1400" b="1"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1" i="0" u="none" strike="noStrike">
                          <a:solidFill>
                            <a:srgbClr val="000000"/>
                          </a:solidFill>
                          <a:effectLst/>
                          <a:latin typeface="Calibri" panose="020F0502020204030204" pitchFamily="34" charset="0"/>
                        </a:rPr>
                        <a:t>      -2 279 </a:t>
                      </a:r>
                    </a:p>
                  </a:txBody>
                  <a:tcPr marL="9525" marR="9525" marT="9525" marB="0" anchor="b"/>
                </a:tc>
                <a:extLst>
                  <a:ext uri="{0D108BD9-81ED-4DB2-BD59-A6C34878D82A}">
                    <a16:rowId xmlns:a16="http://schemas.microsoft.com/office/drawing/2014/main" xmlns="" val="10015"/>
                  </a:ext>
                </a:extLst>
              </a:tr>
              <a:tr h="36000">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n-ZA"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xmlns="" val="10016"/>
                  </a:ext>
                </a:extLst>
              </a:tr>
              <a:tr h="36000">
                <a:tc>
                  <a:txBody>
                    <a:bodyPr/>
                    <a:lstStyle/>
                    <a:p>
                      <a:pPr algn="l" fontAlgn="b"/>
                      <a:r>
                        <a:rPr lang="en-ZA" sz="1400" b="1" i="0" u="none" strike="noStrike">
                          <a:solidFill>
                            <a:srgbClr val="000000"/>
                          </a:solidFill>
                          <a:effectLst/>
                          <a:latin typeface="Calibri" panose="020F0502020204030204" pitchFamily="34" charset="0"/>
                        </a:rPr>
                        <a:t>CASH FLOWS FROM FINANCING ACTIVITIES</a:t>
                      </a:r>
                    </a:p>
                  </a:txBody>
                  <a:tcPr marL="9525" marR="9525" marT="9525" marB="0" anchor="b"/>
                </a:tc>
                <a:tc>
                  <a:txBody>
                    <a:bodyPr/>
                    <a:lstStyle/>
                    <a:p>
                      <a:pPr algn="ctr" fontAlgn="b"/>
                      <a:r>
                        <a:rPr lang="en-ZA" sz="1400" b="1"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1" i="0" u="none" strike="noStrike">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xmlns="" val="10017"/>
                  </a:ext>
                </a:extLst>
              </a:tr>
              <a:tr h="36000">
                <a:tc>
                  <a:txBody>
                    <a:bodyPr/>
                    <a:lstStyle/>
                    <a:p>
                      <a:pPr algn="l" fontAlgn="b"/>
                      <a:r>
                        <a:rPr lang="en-ZA" sz="1400" b="1" i="0" u="none" strike="noStrike">
                          <a:solidFill>
                            <a:srgbClr val="000000"/>
                          </a:solidFill>
                          <a:effectLst/>
                          <a:latin typeface="Calibri" panose="020F0502020204030204" pitchFamily="34" charset="0"/>
                        </a:rPr>
                        <a:t>Net cash flows from financing activities</a:t>
                      </a:r>
                    </a:p>
                  </a:txBody>
                  <a:tcPr marL="9525" marR="9525" marT="9525" marB="0" anchor="b"/>
                </a:tc>
                <a:tc>
                  <a:txBody>
                    <a:bodyPr/>
                    <a:lstStyle/>
                    <a:p>
                      <a:pPr algn="ctr" fontAlgn="b"/>
                      <a:r>
                        <a:rPr lang="en-ZA" sz="1400" b="1"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1" i="0" u="none" strike="noStrike">
                          <a:solidFill>
                            <a:srgbClr val="000000"/>
                          </a:solidFill>
                          <a:effectLst/>
                          <a:latin typeface="Calibri" panose="020F0502020204030204" pitchFamily="34" charset="0"/>
                        </a:rPr>
                        <a:t>               -   </a:t>
                      </a:r>
                    </a:p>
                  </a:txBody>
                  <a:tcPr marL="9525" marR="9525" marT="9525" marB="0" anchor="b"/>
                </a:tc>
                <a:extLst>
                  <a:ext uri="{0D108BD9-81ED-4DB2-BD59-A6C34878D82A}">
                    <a16:rowId xmlns:a16="http://schemas.microsoft.com/office/drawing/2014/main" xmlns="" val="10018"/>
                  </a:ext>
                </a:extLst>
              </a:tr>
              <a:tr h="36000">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n-ZA"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xmlns="" val="10019"/>
                  </a:ext>
                </a:extLst>
              </a:tr>
              <a:tr h="36000">
                <a:tc>
                  <a:txBody>
                    <a:bodyPr/>
                    <a:lstStyle/>
                    <a:p>
                      <a:pPr algn="l" fontAlgn="b"/>
                      <a:r>
                        <a:rPr lang="en-ZA" sz="1400" b="1" i="0" u="none" strike="noStrike">
                          <a:solidFill>
                            <a:srgbClr val="000000"/>
                          </a:solidFill>
                          <a:effectLst/>
                          <a:latin typeface="Calibri" panose="020F0502020204030204" pitchFamily="34" charset="0"/>
                        </a:rPr>
                        <a:t>Net increase in cash and cash equivalents</a:t>
                      </a:r>
                    </a:p>
                  </a:txBody>
                  <a:tcPr marL="9525" marR="9525" marT="9525" marB="0" anchor="b"/>
                </a:tc>
                <a:tc>
                  <a:txBody>
                    <a:bodyPr/>
                    <a:lstStyle/>
                    <a:p>
                      <a:pPr algn="ctr" fontAlgn="b"/>
                      <a:r>
                        <a:rPr lang="en-ZA" sz="1400" b="1"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1" i="0" u="none" strike="noStrike">
                          <a:solidFill>
                            <a:srgbClr val="000000"/>
                          </a:solidFill>
                          <a:effectLst/>
                          <a:latin typeface="Calibri" panose="020F0502020204030204" pitchFamily="34" charset="0"/>
                        </a:rPr>
                        <a:t>        3 271 </a:t>
                      </a:r>
                    </a:p>
                  </a:txBody>
                  <a:tcPr marL="9525" marR="9525" marT="9525" marB="0" anchor="b"/>
                </a:tc>
                <a:extLst>
                  <a:ext uri="{0D108BD9-81ED-4DB2-BD59-A6C34878D82A}">
                    <a16:rowId xmlns:a16="http://schemas.microsoft.com/office/drawing/2014/main" xmlns="" val="10020"/>
                  </a:ext>
                </a:extLst>
              </a:tr>
              <a:tr h="36000">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n-ZA"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xmlns="" val="10021"/>
                  </a:ext>
                </a:extLst>
              </a:tr>
              <a:tr h="36000">
                <a:tc>
                  <a:txBody>
                    <a:bodyPr/>
                    <a:lstStyle/>
                    <a:p>
                      <a:pPr algn="l" fontAlgn="b"/>
                      <a:r>
                        <a:rPr lang="en-ZA" sz="1400" b="0" i="0" u="none" strike="noStrike">
                          <a:solidFill>
                            <a:srgbClr val="000000"/>
                          </a:solidFill>
                          <a:effectLst/>
                          <a:latin typeface="Calibri" panose="020F0502020204030204" pitchFamily="34" charset="0"/>
                        </a:rPr>
                        <a:t>Cash and cash equivalents at beginning of period</a:t>
                      </a:r>
                    </a:p>
                  </a:txBody>
                  <a:tcPr marL="9525" marR="9525" marT="9525" marB="0" anchor="b"/>
                </a:tc>
                <a:tc>
                  <a:txBody>
                    <a:bodyPr/>
                    <a:lstStyle/>
                    <a:p>
                      <a:pPr algn="ctr" fontAlgn="b"/>
                      <a:r>
                        <a:rPr lang="en-ZA" sz="1400" b="0" i="0" u="none" strike="noStrike">
                          <a:solidFill>
                            <a:srgbClr val="000000"/>
                          </a:solidFill>
                          <a:effectLst/>
                          <a:latin typeface="Calibri" panose="020F0502020204030204" pitchFamily="34" charset="0"/>
                        </a:rPr>
                        <a:t> </a:t>
                      </a:r>
                    </a:p>
                  </a:txBody>
                  <a:tcPr marL="9525" marR="9525" marT="9525" marB="0" anchor="b"/>
                </a:tc>
                <a:tc>
                  <a:txBody>
                    <a:bodyPr/>
                    <a:lstStyle/>
                    <a:p>
                      <a:pPr algn="l" fontAlgn="b"/>
                      <a:r>
                        <a:rPr lang="en-ZA" sz="1400" b="0" i="0" u="none" strike="noStrike">
                          <a:solidFill>
                            <a:srgbClr val="000000"/>
                          </a:solidFill>
                          <a:effectLst/>
                          <a:latin typeface="Calibri" panose="020F0502020204030204" pitchFamily="34" charset="0"/>
                        </a:rPr>
                        <a:t>        1 447 </a:t>
                      </a:r>
                    </a:p>
                  </a:txBody>
                  <a:tcPr marL="9525" marR="9525" marT="9525" marB="0" anchor="b"/>
                </a:tc>
                <a:extLst>
                  <a:ext uri="{0D108BD9-81ED-4DB2-BD59-A6C34878D82A}">
                    <a16:rowId xmlns:a16="http://schemas.microsoft.com/office/drawing/2014/main" xmlns="" val="10022"/>
                  </a:ext>
                </a:extLst>
              </a:tr>
              <a:tr h="36000">
                <a:tc>
                  <a:txBody>
                    <a:bodyPr/>
                    <a:lstStyle/>
                    <a:p>
                      <a:pPr algn="l" fontAlgn="b"/>
                      <a:r>
                        <a:rPr lang="en-ZA" sz="1400" b="1" i="0" u="none" strike="noStrike">
                          <a:solidFill>
                            <a:srgbClr val="000000"/>
                          </a:solidFill>
                          <a:effectLst/>
                          <a:latin typeface="Calibri" panose="020F0502020204030204" pitchFamily="34" charset="0"/>
                        </a:rPr>
                        <a:t>Cash and cash equivalents at end of period</a:t>
                      </a:r>
                    </a:p>
                  </a:txBody>
                  <a:tcPr marL="9525" marR="9525" marT="9525" marB="0" anchor="b"/>
                </a:tc>
                <a:tc>
                  <a:txBody>
                    <a:bodyPr/>
                    <a:lstStyle/>
                    <a:p>
                      <a:pPr algn="ctr" fontAlgn="b"/>
                      <a:r>
                        <a:rPr lang="en-ZA" sz="1400" b="1" i="0" u="none" strike="noStrike">
                          <a:solidFill>
                            <a:srgbClr val="000000"/>
                          </a:solidFill>
                          <a:effectLst/>
                          <a:latin typeface="Calibri" panose="020F0502020204030204" pitchFamily="34" charset="0"/>
                        </a:rPr>
                        <a:t>      15 </a:t>
                      </a:r>
                    </a:p>
                  </a:txBody>
                  <a:tcPr marL="9525" marR="9525" marT="9525" marB="0" anchor="b"/>
                </a:tc>
                <a:tc>
                  <a:txBody>
                    <a:bodyPr/>
                    <a:lstStyle/>
                    <a:p>
                      <a:pPr algn="l" fontAlgn="b"/>
                      <a:r>
                        <a:rPr lang="en-ZA" sz="1400" b="1" i="0" u="none" strike="noStrike" dirty="0">
                          <a:solidFill>
                            <a:srgbClr val="000000"/>
                          </a:solidFill>
                          <a:effectLst/>
                          <a:latin typeface="Calibri" panose="020F0502020204030204" pitchFamily="34" charset="0"/>
                        </a:rPr>
                        <a:t>        4 718 </a:t>
                      </a:r>
                    </a:p>
                  </a:txBody>
                  <a:tcPr marL="9525" marR="9525" marT="9525" marB="0" anchor="b"/>
                </a:tc>
                <a:extLst>
                  <a:ext uri="{0D108BD9-81ED-4DB2-BD59-A6C34878D82A}">
                    <a16:rowId xmlns:a16="http://schemas.microsoft.com/office/drawing/2014/main" xmlns="" val="10023"/>
                  </a:ext>
                </a:extLst>
              </a:tr>
            </a:tbl>
          </a:graphicData>
        </a:graphic>
      </p:graphicFrame>
    </p:spTree>
    <p:extLst>
      <p:ext uri="{BB962C8B-B14F-4D97-AF65-F5344CB8AC3E}">
        <p14:creationId xmlns:p14="http://schemas.microsoft.com/office/powerpoint/2010/main" xmlns="" val="3317711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0" y="0"/>
            <a:ext cx="7366000" cy="774700"/>
          </a:xfrm>
        </p:spPr>
        <p:txBody>
          <a:bodyPr/>
          <a:lstStyle/>
          <a:p>
            <a:r>
              <a:rPr lang="en-ZA" b="1" dirty="0" smtClean="0"/>
              <a:t>30 day payments</a:t>
            </a:r>
            <a:endParaRPr lang="en-ZA" b="1" dirty="0"/>
          </a:p>
        </p:txBody>
      </p:sp>
      <p:sp>
        <p:nvSpPr>
          <p:cNvPr id="3" name="Content Placeholder 2"/>
          <p:cNvSpPr>
            <a:spLocks noGrp="1"/>
          </p:cNvSpPr>
          <p:nvPr>
            <p:ph idx="1"/>
          </p:nvPr>
        </p:nvSpPr>
        <p:spPr/>
        <p:txBody>
          <a:bodyPr/>
          <a:lstStyle/>
          <a:p>
            <a:r>
              <a:rPr lang="en-ZA" dirty="0" smtClean="0"/>
              <a:t>All Payments were made within 5.2 days of receipt of an invoice.</a:t>
            </a:r>
          </a:p>
          <a:p>
            <a:r>
              <a:rPr lang="en-ZA" dirty="0" smtClean="0"/>
              <a:t>467 payments were processed over the 2016/17 financial year</a:t>
            </a:r>
            <a:endParaRPr lang="en-ZA" dirty="0"/>
          </a:p>
        </p:txBody>
      </p:sp>
      <p:sp>
        <p:nvSpPr>
          <p:cNvPr id="4" name="Slide Number Placeholder 3"/>
          <p:cNvSpPr>
            <a:spLocks noGrp="1"/>
          </p:cNvSpPr>
          <p:nvPr>
            <p:ph type="sldNum" sz="quarter" idx="12"/>
          </p:nvPr>
        </p:nvSpPr>
        <p:spPr/>
        <p:txBody>
          <a:bodyPr/>
          <a:lstStyle/>
          <a:p>
            <a:fld id="{53D48EA3-ED8A-4F6A-B53A-BBEC3BD89F1B}" type="slidenum">
              <a:rPr lang="en-ZA" smtClean="0"/>
              <a:pPr/>
              <a:t>27</a:t>
            </a:fld>
            <a:endParaRPr lang="en-ZA" dirty="0"/>
          </a:p>
        </p:txBody>
      </p:sp>
    </p:spTree>
    <p:extLst>
      <p:ext uri="{BB962C8B-B14F-4D97-AF65-F5344CB8AC3E}">
        <p14:creationId xmlns:p14="http://schemas.microsoft.com/office/powerpoint/2010/main" xmlns="" val="1627477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solidFill>
            <a:srgbClr val="0070C0">
              <a:alpha val="70000"/>
            </a:srgbClr>
          </a:solidFill>
        </p:spPr>
        <p:txBody>
          <a:bodyPr>
            <a:normAutofit/>
          </a:bodyPr>
          <a:lstStyle/>
          <a:p>
            <a:r>
              <a:rPr lang="en-ZA" sz="2800" b="1" dirty="0" smtClean="0"/>
              <a:t>AUDIT OUTCOME</a:t>
            </a:r>
            <a:endParaRPr lang="en-ZA" sz="2800" b="1" dirty="0"/>
          </a:p>
        </p:txBody>
      </p:sp>
      <p:sp>
        <p:nvSpPr>
          <p:cNvPr id="3" name="Content Placeholder 2"/>
          <p:cNvSpPr>
            <a:spLocks noGrp="1"/>
          </p:cNvSpPr>
          <p:nvPr>
            <p:ph idx="1"/>
          </p:nvPr>
        </p:nvSpPr>
        <p:spPr>
          <a:xfrm>
            <a:off x="223129" y="1143000"/>
            <a:ext cx="8616214" cy="5578475"/>
          </a:xfrm>
        </p:spPr>
        <p:txBody>
          <a:bodyPr>
            <a:noAutofit/>
          </a:bodyPr>
          <a:lstStyle/>
          <a:p>
            <a:pPr algn="just"/>
            <a:r>
              <a:rPr lang="en-ZA" sz="2000" dirty="0" smtClean="0"/>
              <a:t>The CPSI has achieved an </a:t>
            </a:r>
            <a:r>
              <a:rPr lang="en-ZA" sz="2000" b="1" dirty="0" smtClean="0"/>
              <a:t>unqualified </a:t>
            </a:r>
            <a:r>
              <a:rPr lang="en-ZA" sz="2000" b="1" dirty="0"/>
              <a:t>audit outcome </a:t>
            </a:r>
            <a:r>
              <a:rPr lang="en-ZA" sz="2000" dirty="0" smtClean="0"/>
              <a:t>for the 2016/17 financial year.  The audit outcome has regressed in comparison with that of the previous financial year. </a:t>
            </a:r>
          </a:p>
          <a:p>
            <a:pPr marL="0" indent="0" algn="just">
              <a:buNone/>
            </a:pPr>
            <a:endParaRPr lang="en-ZA" sz="2000" dirty="0" smtClean="0"/>
          </a:p>
          <a:p>
            <a:pPr algn="just"/>
            <a:r>
              <a:rPr lang="en-ZA" sz="2000" dirty="0" smtClean="0"/>
              <a:t>The change from an </a:t>
            </a:r>
            <a:r>
              <a:rPr lang="en-ZA" sz="2000" b="1" dirty="0" smtClean="0"/>
              <a:t>unqualified audit opinion with no findings </a:t>
            </a:r>
            <a:r>
              <a:rPr lang="en-ZA" sz="2000" dirty="0" smtClean="0"/>
              <a:t>to a </a:t>
            </a:r>
            <a:r>
              <a:rPr lang="en-ZA" sz="2000" b="1" dirty="0" smtClean="0"/>
              <a:t>unqualified audit opinion with findings </a:t>
            </a:r>
            <a:r>
              <a:rPr lang="en-ZA" sz="2000" dirty="0" smtClean="0"/>
              <a:t>is due </a:t>
            </a:r>
            <a:r>
              <a:rPr lang="en-ZA" sz="2000" smtClean="0"/>
              <a:t>to challenges </a:t>
            </a:r>
            <a:r>
              <a:rPr lang="en-ZA" sz="2000" dirty="0" smtClean="0"/>
              <a:t>in internal control over monitoring of compliance with applicable laws and regulations in supply chain and contract management. This resulted in the following irregular expenditure:</a:t>
            </a:r>
          </a:p>
          <a:p>
            <a:pPr marL="0" indent="0" algn="just">
              <a:buNone/>
            </a:pPr>
            <a:endParaRPr lang="en-ZA" sz="2000" dirty="0" smtClean="0"/>
          </a:p>
          <a:p>
            <a:pPr lvl="1" algn="just"/>
            <a:r>
              <a:rPr lang="en-ZA" sz="1600" dirty="0" smtClean="0"/>
              <a:t>R63 000 due to non-compliance to the Preferential Procurement Regulations 2011 par 7.1; and</a:t>
            </a:r>
          </a:p>
          <a:p>
            <a:pPr lvl="1" algn="just"/>
            <a:r>
              <a:rPr lang="en-ZA" sz="1600" dirty="0" smtClean="0"/>
              <a:t>R105 00 due to non-compliance to National Treasury SCM instruction not 3 of 2016/17</a:t>
            </a:r>
          </a:p>
          <a:p>
            <a:pPr marL="0" indent="0" algn="just">
              <a:buNone/>
            </a:pPr>
            <a:endParaRPr lang="en-ZA" sz="2000" dirty="0" smtClean="0"/>
          </a:p>
        </p:txBody>
      </p:sp>
      <p:sp>
        <p:nvSpPr>
          <p:cNvPr id="4" name="Slide Number Placeholder 3"/>
          <p:cNvSpPr>
            <a:spLocks noGrp="1"/>
          </p:cNvSpPr>
          <p:nvPr>
            <p:ph type="sldNum" sz="quarter" idx="12"/>
          </p:nvPr>
        </p:nvSpPr>
        <p:spPr/>
        <p:txBody>
          <a:bodyPr/>
          <a:lstStyle/>
          <a:p>
            <a:fld id="{4414807B-44EB-7242-827D-16A5EC7111B6}" type="slidenum">
              <a:rPr lang="en-ZA" smtClean="0">
                <a:solidFill>
                  <a:prstClr val="black">
                    <a:tint val="75000"/>
                  </a:prstClr>
                </a:solidFill>
              </a:rPr>
              <a:pPr/>
              <a:t>28</a:t>
            </a:fld>
            <a:endParaRPr lang="en-ZA">
              <a:solidFill>
                <a:prstClr val="black">
                  <a:tint val="75000"/>
                </a:prstClr>
              </a:solidFill>
            </a:endParaRPr>
          </a:p>
        </p:txBody>
      </p:sp>
    </p:spTree>
    <p:extLst>
      <p:ext uri="{BB962C8B-B14F-4D97-AF65-F5344CB8AC3E}">
        <p14:creationId xmlns:p14="http://schemas.microsoft.com/office/powerpoint/2010/main" xmlns="" val="2455195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ZA" dirty="0" smtClean="0"/>
          </a:p>
          <a:p>
            <a:pPr algn="ctr">
              <a:buNone/>
            </a:pPr>
            <a:endParaRPr lang="en-ZA" dirty="0" smtClean="0"/>
          </a:p>
          <a:p>
            <a:pPr algn="ctr">
              <a:buNone/>
            </a:pPr>
            <a:endParaRPr lang="en-ZA" dirty="0" smtClean="0"/>
          </a:p>
          <a:p>
            <a:pPr algn="ctr">
              <a:buNone/>
            </a:pPr>
            <a:r>
              <a:rPr lang="en-ZA" sz="4000" b="1" i="1" dirty="0" smtClean="0"/>
              <a:t>THANK YOU</a:t>
            </a:r>
            <a:endParaRPr lang="en-ZA" sz="4000" b="1" i="1" dirty="0"/>
          </a:p>
        </p:txBody>
      </p:sp>
      <p:sp>
        <p:nvSpPr>
          <p:cNvPr id="4" name="Slide Number Placeholder 3"/>
          <p:cNvSpPr>
            <a:spLocks noGrp="1"/>
          </p:cNvSpPr>
          <p:nvPr>
            <p:ph type="sldNum" sz="quarter" idx="12"/>
          </p:nvPr>
        </p:nvSpPr>
        <p:spPr/>
        <p:txBody>
          <a:bodyPr/>
          <a:lstStyle/>
          <a:p>
            <a:fld id="{4414807B-44EB-7242-827D-16A5EC7111B6}" type="slidenum">
              <a:rPr lang="en-ZA" smtClean="0"/>
              <a:pPr/>
              <a:t>29</a:t>
            </a:fld>
            <a:endParaRPr lang="en-Z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400" y="0"/>
            <a:ext cx="6825600" cy="726510"/>
          </a:xfrm>
        </p:spPr>
        <p:txBody>
          <a:bodyPr>
            <a:normAutofit fontScale="90000"/>
          </a:bodyPr>
          <a:lstStyle/>
          <a:p>
            <a:r>
              <a:rPr lang="en-ZA" sz="4000" b="1" dirty="0" smtClean="0"/>
              <a:t/>
            </a:r>
            <a:br>
              <a:rPr lang="en-ZA" sz="4000" b="1" dirty="0" smtClean="0"/>
            </a:br>
            <a:r>
              <a:rPr lang="en-ZA" sz="3100" b="1" dirty="0" smtClean="0"/>
              <a:t>Background </a:t>
            </a:r>
            <a:br>
              <a:rPr lang="en-ZA" sz="3100" b="1" dirty="0" smtClean="0"/>
            </a:br>
            <a:endParaRPr lang="en-ZA" sz="3100" dirty="0"/>
          </a:p>
        </p:txBody>
      </p:sp>
      <p:sp>
        <p:nvSpPr>
          <p:cNvPr id="3" name="Content Placeholder 2"/>
          <p:cNvSpPr>
            <a:spLocks noGrp="1"/>
          </p:cNvSpPr>
          <p:nvPr>
            <p:ph idx="1"/>
          </p:nvPr>
        </p:nvSpPr>
        <p:spPr>
          <a:xfrm>
            <a:off x="457199" y="915498"/>
            <a:ext cx="8461717" cy="5654114"/>
          </a:xfrm>
        </p:spPr>
        <p:txBody>
          <a:bodyPr>
            <a:noAutofit/>
          </a:bodyPr>
          <a:lstStyle/>
          <a:p>
            <a:pPr algn="just">
              <a:spcBef>
                <a:spcPts val="0"/>
              </a:spcBef>
            </a:pPr>
            <a:r>
              <a:rPr lang="en-ZA" sz="2400" dirty="0" smtClean="0"/>
              <a:t>This report covers the organisation’s performance with regards to the achievement of targets as reflected in the 2016/2017 Annual Performance Plan (APP). </a:t>
            </a:r>
          </a:p>
          <a:p>
            <a:pPr marL="0" indent="0" algn="just">
              <a:spcBef>
                <a:spcPts val="0"/>
              </a:spcBef>
              <a:buNone/>
            </a:pPr>
            <a:endParaRPr lang="en-ZA" sz="2400" dirty="0" smtClean="0"/>
          </a:p>
          <a:p>
            <a:pPr algn="just">
              <a:spcBef>
                <a:spcPts val="0"/>
              </a:spcBef>
            </a:pPr>
            <a:r>
              <a:rPr lang="en-ZA" sz="2400" dirty="0" smtClean="0"/>
              <a:t>The report has been compiled by the executive members of the CPSI based on the analysis of the progress from the work streams. </a:t>
            </a:r>
          </a:p>
          <a:p>
            <a:pPr algn="just">
              <a:spcBef>
                <a:spcPts val="0"/>
              </a:spcBef>
            </a:pPr>
            <a:endParaRPr lang="en-ZA" sz="2400" dirty="0"/>
          </a:p>
          <a:p>
            <a:pPr algn="just">
              <a:spcBef>
                <a:spcPts val="0"/>
              </a:spcBef>
            </a:pPr>
            <a:r>
              <a:rPr lang="en-ZA" sz="2400" dirty="0" smtClean="0"/>
              <a:t>The reported progress has been verified by the Internal Audit and Risk Management Unit and endorsed by the CPSI’s Audit and Risk Committee.</a:t>
            </a:r>
          </a:p>
          <a:p>
            <a:pPr algn="just">
              <a:spcBef>
                <a:spcPts val="0"/>
              </a:spcBef>
            </a:pPr>
            <a:endParaRPr lang="en-ZA" sz="2400" dirty="0"/>
          </a:p>
          <a:p>
            <a:pPr algn="just">
              <a:spcBef>
                <a:spcPts val="0"/>
              </a:spcBef>
            </a:pPr>
            <a:r>
              <a:rPr lang="en-ZA" sz="2400" dirty="0" smtClean="0"/>
              <a:t>The report has been audited by the Auditor-General.</a:t>
            </a:r>
          </a:p>
        </p:txBody>
      </p:sp>
      <p:sp>
        <p:nvSpPr>
          <p:cNvPr id="4" name="Slide Number Placeholder 3"/>
          <p:cNvSpPr>
            <a:spLocks noGrp="1"/>
          </p:cNvSpPr>
          <p:nvPr>
            <p:ph type="sldNum" sz="quarter" idx="12"/>
          </p:nvPr>
        </p:nvSpPr>
        <p:spPr/>
        <p:txBody>
          <a:bodyPr/>
          <a:lstStyle/>
          <a:p>
            <a:fld id="{4414807B-44EB-7242-827D-16A5EC7111B6}" type="slidenum">
              <a:rPr lang="en-ZA" smtClean="0"/>
              <a:pPr/>
              <a:t>3</a:t>
            </a:fld>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400" y="0"/>
            <a:ext cx="6825600" cy="739036"/>
          </a:xfrm>
        </p:spPr>
        <p:txBody>
          <a:bodyPr>
            <a:normAutofit/>
          </a:bodyPr>
          <a:lstStyle/>
          <a:p>
            <a:pPr lvl="0"/>
            <a:r>
              <a:rPr lang="en-GB" sz="2800" b="1" dirty="0" smtClean="0"/>
              <a:t>Purpose and scope of the report </a:t>
            </a:r>
            <a:endParaRPr lang="en-ZA" sz="2800" dirty="0"/>
          </a:p>
        </p:txBody>
      </p:sp>
      <p:sp>
        <p:nvSpPr>
          <p:cNvPr id="3" name="Content Placeholder 2"/>
          <p:cNvSpPr>
            <a:spLocks noGrp="1"/>
          </p:cNvSpPr>
          <p:nvPr>
            <p:ph idx="1"/>
          </p:nvPr>
        </p:nvSpPr>
        <p:spPr>
          <a:xfrm>
            <a:off x="295422" y="930605"/>
            <a:ext cx="8581292" cy="5681209"/>
          </a:xfrm>
        </p:spPr>
        <p:txBody>
          <a:bodyPr>
            <a:noAutofit/>
          </a:bodyPr>
          <a:lstStyle/>
          <a:p>
            <a:pPr algn="just">
              <a:spcBef>
                <a:spcPts val="0"/>
              </a:spcBef>
            </a:pPr>
            <a:endParaRPr lang="en-GB" sz="1800" dirty="0" smtClean="0"/>
          </a:p>
          <a:p>
            <a:pPr algn="just">
              <a:spcBef>
                <a:spcPts val="0"/>
              </a:spcBef>
            </a:pPr>
            <a:r>
              <a:rPr lang="en-GB" sz="1800" dirty="0" smtClean="0"/>
              <a:t>The monitoring and reporting of the organisation's performance against its Annual Performance Plan (APP) is a requirement as per:</a:t>
            </a:r>
          </a:p>
          <a:p>
            <a:pPr algn="just">
              <a:spcBef>
                <a:spcPts val="0"/>
              </a:spcBef>
            </a:pPr>
            <a:endParaRPr lang="en-ZA" sz="1800" dirty="0" smtClean="0"/>
          </a:p>
          <a:p>
            <a:pPr marL="627063" lvl="2" indent="-263525" algn="just">
              <a:spcBef>
                <a:spcPts val="0"/>
              </a:spcBef>
            </a:pPr>
            <a:r>
              <a:rPr lang="en-GB" sz="1800" dirty="0" smtClean="0"/>
              <a:t>Section 40(d) of the Public Finance Management Act, 1999 (Act No 1 of 1999), and </a:t>
            </a:r>
            <a:endParaRPr lang="en-ZA" sz="1800" dirty="0" smtClean="0"/>
          </a:p>
          <a:p>
            <a:pPr marL="627063" lvl="2" indent="-263525" algn="just">
              <a:spcBef>
                <a:spcPts val="0"/>
              </a:spcBef>
            </a:pPr>
            <a:r>
              <a:rPr lang="en-GB" sz="1800" dirty="0" smtClean="0"/>
              <a:t>National Treasury's Framework for Strategic and Annual Performance Plans (August 2010).</a:t>
            </a:r>
          </a:p>
          <a:p>
            <a:pPr lvl="2" algn="just">
              <a:spcBef>
                <a:spcPts val="0"/>
              </a:spcBef>
              <a:buNone/>
            </a:pPr>
            <a:endParaRPr lang="en-ZA" sz="1800" dirty="0" smtClean="0"/>
          </a:p>
          <a:p>
            <a:pPr algn="just">
              <a:spcBef>
                <a:spcPts val="0"/>
              </a:spcBef>
            </a:pPr>
            <a:r>
              <a:rPr lang="en-GB" sz="1800" dirty="0" smtClean="0"/>
              <a:t> Accordingly the report has been submitted to:</a:t>
            </a:r>
            <a:endParaRPr lang="en-ZA" sz="1800" dirty="0" smtClean="0"/>
          </a:p>
          <a:p>
            <a:pPr marL="627063" lvl="2" indent="-263525" algn="just">
              <a:spcBef>
                <a:spcPts val="0"/>
              </a:spcBef>
            </a:pPr>
            <a:r>
              <a:rPr lang="en-GB" sz="1800" dirty="0" smtClean="0"/>
              <a:t>The Minister and Deputy Minister;</a:t>
            </a:r>
          </a:p>
          <a:p>
            <a:pPr marL="627063" lvl="2" indent="-263525" algn="just">
              <a:spcBef>
                <a:spcPts val="0"/>
              </a:spcBef>
            </a:pPr>
            <a:r>
              <a:rPr lang="en-GB" sz="1800" dirty="0" smtClean="0"/>
              <a:t>The Director General of the DPSA for noting;</a:t>
            </a:r>
            <a:endParaRPr lang="en-ZA" sz="1800" dirty="0" smtClean="0"/>
          </a:p>
          <a:p>
            <a:pPr marL="627063" lvl="2" indent="-263525" algn="just">
              <a:spcBef>
                <a:spcPts val="0"/>
              </a:spcBef>
            </a:pPr>
            <a:r>
              <a:rPr lang="en-GB" sz="1800" dirty="0" smtClean="0"/>
              <a:t>The National Treasury; and</a:t>
            </a:r>
            <a:endParaRPr lang="en-ZA" sz="1800" dirty="0" smtClean="0"/>
          </a:p>
          <a:p>
            <a:pPr marL="627063" lvl="2" indent="-263525" algn="just">
              <a:spcBef>
                <a:spcPts val="0"/>
              </a:spcBef>
            </a:pPr>
            <a:r>
              <a:rPr lang="en-GB" sz="1800" dirty="0" smtClean="0"/>
              <a:t>The Department of  Planning, Monitoring and Evaluation.</a:t>
            </a:r>
          </a:p>
          <a:p>
            <a:pPr marL="627063" lvl="2" indent="-263525" algn="just">
              <a:spcBef>
                <a:spcPts val="0"/>
              </a:spcBef>
            </a:pPr>
            <a:r>
              <a:rPr lang="en-GB" sz="1800" dirty="0" smtClean="0"/>
              <a:t>The Audit and Risk Committee</a:t>
            </a:r>
          </a:p>
          <a:p>
            <a:pPr marL="627063" lvl="2" indent="-263525" algn="just">
              <a:spcBef>
                <a:spcPts val="0"/>
              </a:spcBef>
            </a:pPr>
            <a:r>
              <a:rPr lang="en-ZA" sz="1800" dirty="0">
                <a:solidFill>
                  <a:prstClr val="black"/>
                </a:solidFill>
              </a:rPr>
              <a:t>The </a:t>
            </a:r>
            <a:r>
              <a:rPr lang="en-ZA" sz="1800" dirty="0" smtClean="0">
                <a:solidFill>
                  <a:prstClr val="black"/>
                </a:solidFill>
              </a:rPr>
              <a:t>Auditor </a:t>
            </a:r>
            <a:r>
              <a:rPr lang="en-ZA" sz="1800" dirty="0">
                <a:solidFill>
                  <a:prstClr val="black"/>
                </a:solidFill>
              </a:rPr>
              <a:t>General</a:t>
            </a:r>
            <a:endParaRPr lang="en-ZA" sz="1800" dirty="0" smtClean="0"/>
          </a:p>
          <a:p>
            <a:pPr>
              <a:spcBef>
                <a:spcPts val="0"/>
              </a:spcBef>
            </a:pPr>
            <a:endParaRPr lang="en-ZA" sz="1800" dirty="0"/>
          </a:p>
          <a:p>
            <a:pPr>
              <a:spcBef>
                <a:spcPts val="0"/>
              </a:spcBef>
            </a:pPr>
            <a:r>
              <a:rPr lang="en-GB" sz="1800" dirty="0" smtClean="0"/>
              <a:t>This Annual Report highlights the overall performance of the organisation for 2016/17.</a:t>
            </a:r>
            <a:endParaRPr lang="en-ZA" sz="1800" dirty="0"/>
          </a:p>
        </p:txBody>
      </p:sp>
      <p:sp>
        <p:nvSpPr>
          <p:cNvPr id="4" name="Slide Number Placeholder 3"/>
          <p:cNvSpPr>
            <a:spLocks noGrp="1"/>
          </p:cNvSpPr>
          <p:nvPr>
            <p:ph type="sldNum" sz="quarter" idx="12"/>
          </p:nvPr>
        </p:nvSpPr>
        <p:spPr/>
        <p:txBody>
          <a:bodyPr/>
          <a:lstStyle/>
          <a:p>
            <a:fld id="{4414807B-44EB-7242-827D-16A5EC7111B6}" type="slidenum">
              <a:rPr lang="en-ZA" smtClean="0"/>
              <a:pPr/>
              <a:t>4</a:t>
            </a:fld>
            <a:endParaRPr lang="en-Z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330" y="1"/>
            <a:ext cx="7498080" cy="793376"/>
          </a:xfrm>
          <a:solidFill>
            <a:srgbClr val="0070C0">
              <a:alpha val="70000"/>
            </a:srgbClr>
          </a:solidFill>
        </p:spPr>
        <p:txBody>
          <a:bodyPr>
            <a:noAutofit/>
          </a:bodyPr>
          <a:lstStyle/>
          <a:p>
            <a:r>
              <a:rPr lang="en-ZA" sz="2800" b="1" dirty="0"/>
              <a:t>Overview of the Organisation’s  </a:t>
            </a:r>
            <a:r>
              <a:rPr lang="en-ZA" sz="2800" b="1" dirty="0" smtClean="0"/>
              <a:t>Performance </a:t>
            </a:r>
            <a:r>
              <a:rPr lang="en-ZA" sz="2800" dirty="0" smtClean="0"/>
              <a:t>	</a:t>
            </a:r>
            <a:r>
              <a:rPr lang="en-ZA" sz="2800" b="1" dirty="0" smtClean="0"/>
              <a:t>for 2016/ 17</a:t>
            </a:r>
            <a:endParaRPr lang="en-ZA" sz="28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55212413"/>
              </p:ext>
            </p:extLst>
          </p:nvPr>
        </p:nvGraphicFramePr>
        <p:xfrm>
          <a:off x="1066800" y="917495"/>
          <a:ext cx="7388611" cy="2147254"/>
        </p:xfrm>
        <a:graphic>
          <a:graphicData uri="http://schemas.openxmlformats.org/drawingml/2006/table">
            <a:tbl>
              <a:tblPr firstRow="1" bandRow="1">
                <a:tableStyleId>{5C22544A-7EE6-4342-B048-85BDC9FD1C3A}</a:tableStyleId>
              </a:tblPr>
              <a:tblGrid>
                <a:gridCol w="2994212">
                  <a:extLst>
                    <a:ext uri="{9D8B030D-6E8A-4147-A177-3AD203B41FA5}">
                      <a16:colId xmlns:a16="http://schemas.microsoft.com/office/drawing/2014/main" xmlns="" val="20000"/>
                    </a:ext>
                  </a:extLst>
                </a:gridCol>
                <a:gridCol w="1582389">
                  <a:extLst>
                    <a:ext uri="{9D8B030D-6E8A-4147-A177-3AD203B41FA5}">
                      <a16:colId xmlns:a16="http://schemas.microsoft.com/office/drawing/2014/main" xmlns="" val="20001"/>
                    </a:ext>
                  </a:extLst>
                </a:gridCol>
                <a:gridCol w="1510434">
                  <a:extLst>
                    <a:ext uri="{9D8B030D-6E8A-4147-A177-3AD203B41FA5}">
                      <a16:colId xmlns:a16="http://schemas.microsoft.com/office/drawing/2014/main" xmlns="" val="20002"/>
                    </a:ext>
                  </a:extLst>
                </a:gridCol>
                <a:gridCol w="1301576">
                  <a:extLst>
                    <a:ext uri="{9D8B030D-6E8A-4147-A177-3AD203B41FA5}">
                      <a16:colId xmlns:a16="http://schemas.microsoft.com/office/drawing/2014/main" xmlns="" val="20003"/>
                    </a:ext>
                  </a:extLst>
                </a:gridCol>
              </a:tblGrid>
              <a:tr h="836614">
                <a:tc>
                  <a:txBody>
                    <a:bodyPr/>
                    <a:lstStyle/>
                    <a:p>
                      <a:pPr algn="ctr"/>
                      <a:r>
                        <a:rPr lang="en-ZA" sz="1600" dirty="0" smtClean="0">
                          <a:solidFill>
                            <a:schemeClr val="tx1"/>
                          </a:solidFill>
                        </a:rPr>
                        <a:t>Description</a:t>
                      </a:r>
                      <a:endParaRPr lang="en-ZA" sz="160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ZA" sz="1600" b="1" dirty="0" smtClean="0">
                          <a:solidFill>
                            <a:schemeClr val="tx1"/>
                          </a:solidFill>
                        </a:rPr>
                        <a:t>No of  Annual</a:t>
                      </a:r>
                      <a:r>
                        <a:rPr lang="en-ZA" sz="1600" b="1" baseline="0" dirty="0" smtClean="0">
                          <a:solidFill>
                            <a:schemeClr val="tx1"/>
                          </a:solidFill>
                        </a:rPr>
                        <a:t> </a:t>
                      </a:r>
                      <a:r>
                        <a:rPr lang="en-ZA" sz="1600" b="1" dirty="0" smtClean="0">
                          <a:solidFill>
                            <a:schemeClr val="tx1"/>
                          </a:solidFill>
                        </a:rPr>
                        <a:t>Targets</a:t>
                      </a:r>
                      <a:endParaRPr lang="en-ZA" sz="160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ZA" sz="1600" b="1" dirty="0" smtClean="0">
                          <a:solidFill>
                            <a:schemeClr val="tx1"/>
                          </a:solidFill>
                        </a:rPr>
                        <a:t>Annual Targets Achieved 	</a:t>
                      </a:r>
                      <a:endParaRPr lang="en-ZA" sz="160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ZA" sz="1600" b="1" dirty="0" smtClean="0">
                          <a:solidFill>
                            <a:schemeClr val="tx1"/>
                          </a:solidFill>
                        </a:rPr>
                        <a:t>Annual Targets Not Achieved </a:t>
                      </a:r>
                      <a:endParaRPr lang="en-ZA" sz="160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0"/>
                  </a:ext>
                </a:extLst>
              </a:tr>
              <a:tr h="429799">
                <a:tc>
                  <a:txBody>
                    <a:bodyPr/>
                    <a:lstStyle/>
                    <a:p>
                      <a:pPr algn="l" fontAlgn="t"/>
                      <a:r>
                        <a:rPr lang="en-ZA" sz="1600" b="1" dirty="0" smtClean="0">
                          <a:solidFill>
                            <a:schemeClr val="tx1"/>
                          </a:solidFill>
                        </a:rPr>
                        <a:t> Programme</a:t>
                      </a:r>
                      <a:r>
                        <a:rPr lang="en-ZA" sz="1600" b="1" baseline="0" dirty="0" smtClean="0">
                          <a:solidFill>
                            <a:schemeClr val="tx1"/>
                          </a:solidFill>
                        </a:rPr>
                        <a:t> 1</a:t>
                      </a:r>
                    </a:p>
                    <a:p>
                      <a:pPr algn="l" fontAlgn="t"/>
                      <a:r>
                        <a:rPr lang="en-ZA" sz="1600" b="1" i="0" u="none" strike="noStrike" baseline="0" dirty="0" smtClean="0">
                          <a:solidFill>
                            <a:schemeClr val="tx1"/>
                          </a:solidFill>
                          <a:effectLst/>
                          <a:latin typeface="+mn-lt"/>
                        </a:rPr>
                        <a:t> Administration</a:t>
                      </a:r>
                      <a:endParaRPr lang="en-ZA" sz="1600" b="1" i="0" u="none" strike="noStrike" dirty="0">
                        <a:solidFill>
                          <a:srgbClr val="000000"/>
                        </a:solidFill>
                        <a:effectLst/>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600" b="0" i="0" u="none" strike="noStrike" dirty="0" smtClean="0">
                          <a:solidFill>
                            <a:srgbClr val="000000"/>
                          </a:solidFill>
                          <a:effectLst/>
                          <a:latin typeface="+mn-lt"/>
                        </a:rPr>
                        <a:t>10</a:t>
                      </a:r>
                      <a:endParaRPr lang="en-ZA" sz="1600" b="0" i="0" u="none" strike="noStrike" dirty="0">
                        <a:solidFill>
                          <a:srgbClr val="000000"/>
                        </a:solidFill>
                        <a:effectLst/>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ZA" sz="1600" b="0" i="0" u="none" strike="noStrike" dirty="0" smtClean="0">
                          <a:solidFill>
                            <a:srgbClr val="000000"/>
                          </a:solidFill>
                          <a:effectLst/>
                          <a:latin typeface="+mn-lt"/>
                        </a:rPr>
                        <a:t>10</a:t>
                      </a:r>
                      <a:endParaRPr lang="en-ZA" sz="1600" b="0" i="0" u="none" strike="noStrike" dirty="0">
                        <a:solidFill>
                          <a:srgbClr val="000000"/>
                        </a:solidFill>
                        <a:effectLst/>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defTabSz="315913" fontAlgn="t"/>
                      <a:r>
                        <a:rPr lang="en-ZA" sz="1600" b="0" i="0" u="none" strike="noStrike" dirty="0" smtClean="0">
                          <a:solidFill>
                            <a:srgbClr val="000000"/>
                          </a:solidFill>
                          <a:effectLst/>
                          <a:latin typeface="+mn-lt"/>
                        </a:rPr>
                        <a:t>0</a:t>
                      </a:r>
                      <a:endParaRPr lang="en-ZA" sz="1600" b="0" i="0" u="none" strike="noStrike" dirty="0">
                        <a:solidFill>
                          <a:srgbClr val="000000"/>
                        </a:solidFill>
                        <a:effectLst/>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1"/>
                  </a:ext>
                </a:extLst>
              </a:tr>
              <a:tr h="468945">
                <a:tc>
                  <a:txBody>
                    <a:bodyPr/>
                    <a:lstStyle/>
                    <a:p>
                      <a:pPr algn="l" fontAlgn="t"/>
                      <a:r>
                        <a:rPr lang="en-ZA" sz="1600" b="1" dirty="0" smtClean="0">
                          <a:solidFill>
                            <a:schemeClr val="tx1"/>
                          </a:solidFill>
                        </a:rPr>
                        <a:t> Programme 2</a:t>
                      </a:r>
                    </a:p>
                    <a:p>
                      <a:pPr algn="l" fontAlgn="t"/>
                      <a:r>
                        <a:rPr lang="en-ZA" sz="1600" b="1" i="0" u="none" strike="noStrike" dirty="0" smtClean="0">
                          <a:solidFill>
                            <a:schemeClr val="tx1"/>
                          </a:solidFill>
                          <a:effectLst/>
                          <a:latin typeface="+mn-lt"/>
                        </a:rPr>
                        <a:t> Public Sector Innovation</a:t>
                      </a:r>
                      <a:endParaRPr lang="en-ZA" sz="1600" b="1" i="0" u="none" strike="noStrike" dirty="0">
                        <a:solidFill>
                          <a:srgbClr val="000000"/>
                        </a:solidFill>
                        <a:effectLst/>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600" dirty="0" smtClean="0"/>
                        <a:t>18</a:t>
                      </a:r>
                      <a:endParaRPr lang="en-ZA"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600" dirty="0" smtClean="0"/>
                        <a:t>17</a:t>
                      </a:r>
                      <a:endParaRPr lang="en-ZA"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ZA" sz="1600" dirty="0" smtClean="0"/>
                        <a:t>1</a:t>
                      </a:r>
                      <a:endParaRPr lang="en-ZA" sz="16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2"/>
                  </a:ext>
                </a:extLst>
              </a:tr>
              <a:tr h="295487">
                <a:tc>
                  <a:txBody>
                    <a:bodyPr/>
                    <a:lstStyle/>
                    <a:p>
                      <a:pPr algn="l" fontAlgn="t"/>
                      <a:r>
                        <a:rPr lang="en-ZA" sz="1600" b="1" i="0" u="none" strike="noStrike" dirty="0" smtClean="0">
                          <a:solidFill>
                            <a:srgbClr val="000000"/>
                          </a:solidFill>
                          <a:effectLst/>
                          <a:latin typeface="+mn-lt"/>
                        </a:rPr>
                        <a:t> Total </a:t>
                      </a:r>
                      <a:endParaRPr lang="en-ZA" sz="1600" b="1" i="0" u="none" strike="noStrike" dirty="0">
                        <a:solidFill>
                          <a:srgbClr val="000000"/>
                        </a:solidFill>
                        <a:effectLst/>
                        <a:latin typeface="+mn-lt"/>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ZA" sz="1600" b="1" dirty="0" smtClean="0"/>
                        <a:t>28</a:t>
                      </a:r>
                      <a:endParaRPr lang="en-ZA" sz="16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ZA" sz="1600" b="1" dirty="0" smtClean="0"/>
                        <a:t>27</a:t>
                      </a:r>
                      <a:endParaRPr lang="en-ZA" sz="16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ZA" sz="1600" b="1" dirty="0" smtClean="0"/>
                        <a:t>1</a:t>
                      </a:r>
                      <a:endParaRPr lang="en-ZA" sz="16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p:txBody>
          <a:bodyPr/>
          <a:lstStyle/>
          <a:p>
            <a:fld id="{D1D52C8D-1C69-4E92-BEA4-5FF4271562FF}" type="slidenum">
              <a:rPr lang="en-US" smtClean="0">
                <a:solidFill>
                  <a:prstClr val="black">
                    <a:tint val="75000"/>
                  </a:prstClr>
                </a:solidFill>
              </a:rPr>
              <a:pPr/>
              <a:t>5</a:t>
            </a:fld>
            <a:endParaRPr lang="en-US" dirty="0">
              <a:solidFill>
                <a:prstClr val="black">
                  <a:tint val="75000"/>
                </a:prstClr>
              </a:solidFill>
            </a:endParaRPr>
          </a:p>
        </p:txBody>
      </p:sp>
      <p:sp>
        <p:nvSpPr>
          <p:cNvPr id="6" name="Content Placeholder 2"/>
          <p:cNvSpPr txBox="1">
            <a:spLocks/>
          </p:cNvSpPr>
          <p:nvPr/>
        </p:nvSpPr>
        <p:spPr>
          <a:xfrm>
            <a:off x="863200" y="3163294"/>
            <a:ext cx="7498080" cy="369470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0"/>
              </a:spcBef>
              <a:buFont typeface="Arial" panose="020B0604020202020204" pitchFamily="34" charset="0"/>
              <a:buChar char="•"/>
            </a:pPr>
            <a:r>
              <a:rPr lang="en-GB" sz="1600" dirty="0" smtClean="0">
                <a:solidFill>
                  <a:prstClr val="black"/>
                </a:solidFill>
              </a:rPr>
              <a:t>During the 2016/17 Financial year the CPSI had 28 Targets, of which 10 were in Programme 1 and 18 in Programme 2. </a:t>
            </a:r>
          </a:p>
          <a:p>
            <a:pPr marL="0" indent="0" algn="just">
              <a:spcBef>
                <a:spcPts val="0"/>
              </a:spcBef>
              <a:buFont typeface="Arial"/>
              <a:buNone/>
            </a:pPr>
            <a:endParaRPr lang="en-ZA" sz="1600" dirty="0" smtClean="0">
              <a:solidFill>
                <a:prstClr val="black"/>
              </a:solidFill>
            </a:endParaRPr>
          </a:p>
          <a:p>
            <a:pPr algn="just">
              <a:spcBef>
                <a:spcPts val="0"/>
              </a:spcBef>
            </a:pPr>
            <a:r>
              <a:rPr lang="en-GB" sz="1600" dirty="0" smtClean="0">
                <a:solidFill>
                  <a:prstClr val="black"/>
                </a:solidFill>
              </a:rPr>
              <a:t>As at the end of March 2017, 97% of the targets, </a:t>
            </a:r>
            <a:r>
              <a:rPr lang="en-GB" sz="1600" dirty="0">
                <a:solidFill>
                  <a:prstClr val="black"/>
                </a:solidFill>
              </a:rPr>
              <a:t>as per the </a:t>
            </a:r>
            <a:r>
              <a:rPr lang="en-GB" sz="1600" dirty="0" smtClean="0">
                <a:solidFill>
                  <a:prstClr val="black"/>
                </a:solidFill>
              </a:rPr>
              <a:t>2016/17 </a:t>
            </a:r>
            <a:r>
              <a:rPr lang="en-GB" sz="1600" dirty="0">
                <a:solidFill>
                  <a:prstClr val="black"/>
                </a:solidFill>
              </a:rPr>
              <a:t>Annual Performance </a:t>
            </a:r>
            <a:r>
              <a:rPr lang="en-GB" sz="1600" dirty="0" smtClean="0">
                <a:solidFill>
                  <a:prstClr val="black"/>
                </a:solidFill>
              </a:rPr>
              <a:t>Plan, were achieved.</a:t>
            </a:r>
          </a:p>
          <a:p>
            <a:pPr marL="0" indent="0" algn="just">
              <a:spcBef>
                <a:spcPts val="0"/>
              </a:spcBef>
              <a:buFont typeface="Arial"/>
              <a:buNone/>
            </a:pPr>
            <a:endParaRPr lang="en-GB" sz="2400" dirty="0" smtClean="0">
              <a:solidFill>
                <a:prstClr val="black"/>
              </a:solidFill>
            </a:endParaRPr>
          </a:p>
        </p:txBody>
      </p:sp>
      <p:pic>
        <p:nvPicPr>
          <p:cNvPr id="3" name="Picture 2"/>
          <p:cNvPicPr>
            <a:picLocks noChangeAspect="1"/>
          </p:cNvPicPr>
          <p:nvPr/>
        </p:nvPicPr>
        <p:blipFill>
          <a:blip r:embed="rId3"/>
          <a:stretch>
            <a:fillRect/>
          </a:stretch>
        </p:blipFill>
        <p:spPr>
          <a:xfrm>
            <a:off x="736919" y="4210475"/>
            <a:ext cx="6298561" cy="2511000"/>
          </a:xfrm>
          <a:prstGeom prst="rect">
            <a:avLst/>
          </a:prstGeom>
        </p:spPr>
      </p:pic>
    </p:spTree>
    <p:extLst>
      <p:ext uri="{BB962C8B-B14F-4D97-AF65-F5344CB8AC3E}">
        <p14:creationId xmlns:p14="http://schemas.microsoft.com/office/powerpoint/2010/main" xmlns="" val="948267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0062"/>
            <a:ext cx="8229600" cy="5547938"/>
          </a:xfrm>
        </p:spPr>
        <p:txBody>
          <a:bodyPr>
            <a:noAutofit/>
          </a:bodyPr>
          <a:lstStyle/>
          <a:p>
            <a:pPr lvl="0" algn="just"/>
            <a:r>
              <a:rPr lang="en-ZA" sz="2400" dirty="0" smtClean="0">
                <a:solidFill>
                  <a:prstClr val="black"/>
                </a:solidFill>
              </a:rPr>
              <a:t>All targets were achieved</a:t>
            </a:r>
          </a:p>
          <a:p>
            <a:pPr lvl="0"/>
            <a:endParaRPr lang="en-ZA" sz="2400" dirty="0" smtClean="0">
              <a:solidFill>
                <a:srgbClr val="000000"/>
              </a:solidFill>
            </a:endParaRPr>
          </a:p>
          <a:p>
            <a:pPr lvl="0" algn="just"/>
            <a:r>
              <a:rPr lang="en-ZA" sz="2400" dirty="0" smtClean="0">
                <a:solidFill>
                  <a:prstClr val="black"/>
                </a:solidFill>
              </a:rPr>
              <a:t>All statutory reporting requirements were met</a:t>
            </a:r>
            <a:endParaRPr lang="en-ZA" sz="2400" dirty="0">
              <a:solidFill>
                <a:prstClr val="black"/>
              </a:solidFill>
            </a:endParaRPr>
          </a:p>
          <a:p>
            <a:pPr marL="0" lvl="0" indent="0" algn="just" fontAlgn="base">
              <a:buNone/>
            </a:pPr>
            <a:endParaRPr lang="en-ZA" sz="2400" dirty="0"/>
          </a:p>
          <a:p>
            <a:pPr lvl="0" algn="just"/>
            <a:r>
              <a:rPr lang="en-ZA" sz="2400" dirty="0" smtClean="0">
                <a:solidFill>
                  <a:prstClr val="black"/>
                </a:solidFill>
              </a:rPr>
              <a:t>Relevant HR, Finance and SCM policies were implemented</a:t>
            </a:r>
            <a:endParaRPr lang="en-ZA" sz="2400" dirty="0">
              <a:solidFill>
                <a:prstClr val="black"/>
              </a:solidFill>
            </a:endParaRPr>
          </a:p>
          <a:p>
            <a:pPr marL="0" indent="0" algn="just">
              <a:buNone/>
            </a:pPr>
            <a:endParaRPr lang="en-ZA" sz="2000" dirty="0" smtClean="0"/>
          </a:p>
          <a:p>
            <a:pPr marL="0" indent="0" algn="just">
              <a:buNone/>
            </a:pPr>
            <a:endParaRPr lang="en-ZA" sz="1200" dirty="0"/>
          </a:p>
          <a:p>
            <a:pPr marL="0" indent="0" algn="just">
              <a:buNone/>
            </a:pPr>
            <a:endParaRPr lang="en-ZA" sz="1800" dirty="0"/>
          </a:p>
        </p:txBody>
      </p:sp>
      <p:sp>
        <p:nvSpPr>
          <p:cNvPr id="4" name="Slide Number Placeholder 3"/>
          <p:cNvSpPr>
            <a:spLocks noGrp="1"/>
          </p:cNvSpPr>
          <p:nvPr>
            <p:ph type="sldNum" sz="quarter" idx="12"/>
          </p:nvPr>
        </p:nvSpPr>
        <p:spPr/>
        <p:txBody>
          <a:bodyPr/>
          <a:lstStyle/>
          <a:p>
            <a:fld id="{4414807B-44EB-7242-827D-16A5EC7111B6}" type="slidenum">
              <a:rPr lang="en-ZA" smtClean="0">
                <a:solidFill>
                  <a:prstClr val="black">
                    <a:tint val="75000"/>
                  </a:prstClr>
                </a:solidFill>
              </a:rPr>
              <a:pPr/>
              <a:t>6</a:t>
            </a:fld>
            <a:endParaRPr lang="en-ZA" dirty="0">
              <a:solidFill>
                <a:prstClr val="black">
                  <a:tint val="75000"/>
                </a:prstClr>
              </a:solidFill>
            </a:endParaRPr>
          </a:p>
        </p:txBody>
      </p:sp>
      <p:sp>
        <p:nvSpPr>
          <p:cNvPr id="5" name="Title 1"/>
          <p:cNvSpPr>
            <a:spLocks noGrp="1"/>
          </p:cNvSpPr>
          <p:nvPr>
            <p:ph type="title"/>
          </p:nvPr>
        </p:nvSpPr>
        <p:spPr>
          <a:xfrm>
            <a:off x="457200" y="167062"/>
            <a:ext cx="8229600" cy="1143000"/>
          </a:xfrm>
        </p:spPr>
        <p:txBody>
          <a:bodyPr>
            <a:normAutofit/>
          </a:bodyPr>
          <a:lstStyle/>
          <a:p>
            <a:r>
              <a:rPr lang="en-US" sz="2800" b="1" dirty="0" smtClean="0"/>
              <a:t>ACHIEVEMENTS </a:t>
            </a:r>
            <a:r>
              <a:rPr lang="en-ZA" sz="2800" b="1" dirty="0" smtClean="0"/>
              <a:t>AGAINST STRATEGIC OBJECTIVES Programme 1: </a:t>
            </a:r>
            <a:r>
              <a:rPr lang="en-ZA" sz="2800" dirty="0" smtClean="0"/>
              <a:t>Administration </a:t>
            </a:r>
            <a:endParaRPr lang="en-ZA" sz="2800" dirty="0"/>
          </a:p>
        </p:txBody>
      </p:sp>
    </p:spTree>
    <p:extLst>
      <p:ext uri="{BB962C8B-B14F-4D97-AF65-F5344CB8AC3E}">
        <p14:creationId xmlns:p14="http://schemas.microsoft.com/office/powerpoint/2010/main" xmlns="" val="3471367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1"/>
            <a:ext cx="8059271" cy="954742"/>
          </a:xfrm>
        </p:spPr>
        <p:txBody>
          <a:bodyPr>
            <a:noAutofit/>
          </a:bodyPr>
          <a:lstStyle/>
          <a:p>
            <a:r>
              <a:rPr lang="en-US" sz="2800" b="1" dirty="0" smtClean="0">
                <a:solidFill>
                  <a:prstClr val="black"/>
                </a:solidFill>
              </a:rPr>
              <a:t>ACHIEVEMENTS</a:t>
            </a:r>
            <a:r>
              <a:rPr lang="en-US" sz="2800" b="1" dirty="0" smtClean="0"/>
              <a:t> AGAINST STRATEGIC OBJECTIVES</a:t>
            </a:r>
            <a:r>
              <a:rPr lang="en-US" sz="3200" b="1" dirty="0"/>
              <a:t>	</a:t>
            </a:r>
            <a:br>
              <a:rPr lang="en-US" sz="3200" b="1" dirty="0"/>
            </a:br>
            <a:r>
              <a:rPr lang="en-US" sz="2800" b="1" dirty="0" err="1"/>
              <a:t>Programme</a:t>
            </a:r>
            <a:r>
              <a:rPr lang="en-US" sz="2800" b="1" dirty="0"/>
              <a:t> 2</a:t>
            </a:r>
            <a:r>
              <a:rPr lang="en-US" sz="2800" dirty="0"/>
              <a:t>: Public Sector </a:t>
            </a:r>
            <a:r>
              <a:rPr lang="en-US" sz="2800" dirty="0" smtClean="0"/>
              <a:t>Innovation</a:t>
            </a:r>
            <a:r>
              <a:rPr lang="en-US" sz="3600" b="1" dirty="0" smtClean="0"/>
              <a:t>	</a:t>
            </a:r>
            <a:endParaRPr lang="en-US" sz="1600" b="1" dirty="0">
              <a:solidFill>
                <a:srgbClr val="FF0000"/>
              </a:solidFill>
            </a:endParaRPr>
          </a:p>
        </p:txBody>
      </p:sp>
      <p:sp>
        <p:nvSpPr>
          <p:cNvPr id="3" name="Slide Number Placeholder 2"/>
          <p:cNvSpPr>
            <a:spLocks noGrp="1"/>
          </p:cNvSpPr>
          <p:nvPr>
            <p:ph type="sldNum" sz="quarter" idx="12"/>
          </p:nvPr>
        </p:nvSpPr>
        <p:spPr/>
        <p:txBody>
          <a:bodyPr/>
          <a:lstStyle/>
          <a:p>
            <a:fld id="{D1D52C8D-1C69-4E92-BEA4-5FF4271562FF}" type="slidenum">
              <a:rPr lang="en-US" smtClean="0">
                <a:solidFill>
                  <a:prstClr val="black">
                    <a:tint val="75000"/>
                  </a:prstClr>
                </a:solidFill>
              </a:rPr>
              <a:pPr/>
              <a:t>7</a:t>
            </a:fld>
            <a:endParaRPr lang="en-US" dirty="0">
              <a:solidFill>
                <a:prstClr val="black">
                  <a:tint val="75000"/>
                </a:prstClr>
              </a:solidFill>
            </a:endParaRPr>
          </a:p>
        </p:txBody>
      </p:sp>
      <p:sp>
        <p:nvSpPr>
          <p:cNvPr id="5" name="Content Placeholder 4"/>
          <p:cNvSpPr>
            <a:spLocks noGrp="1"/>
          </p:cNvSpPr>
          <p:nvPr>
            <p:ph idx="1"/>
          </p:nvPr>
        </p:nvSpPr>
        <p:spPr>
          <a:xfrm>
            <a:off x="633131" y="1104713"/>
            <a:ext cx="8317006" cy="5766734"/>
          </a:xfrm>
        </p:spPr>
        <p:txBody>
          <a:bodyPr>
            <a:noAutofit/>
          </a:bodyPr>
          <a:lstStyle/>
          <a:p>
            <a:pPr marL="0" lvl="0" indent="0" algn="just">
              <a:buNone/>
            </a:pPr>
            <a:r>
              <a:rPr lang="en-ZA" sz="2400" b="1" u="sng" dirty="0" smtClean="0">
                <a:solidFill>
                  <a:srgbClr val="000000"/>
                </a:solidFill>
              </a:rPr>
              <a:t>Identification and confirmation of challenges for targeted solutions </a:t>
            </a:r>
            <a:endParaRPr lang="en-ZA" sz="2400" u="sng" dirty="0" smtClean="0">
              <a:solidFill>
                <a:srgbClr val="000000"/>
              </a:solidFill>
            </a:endParaRPr>
          </a:p>
          <a:p>
            <a:pPr marL="0" lvl="0" indent="0" algn="just">
              <a:buNone/>
            </a:pPr>
            <a:endParaRPr lang="en-ZA" sz="2400" dirty="0">
              <a:solidFill>
                <a:srgbClr val="000000"/>
              </a:solidFill>
            </a:endParaRPr>
          </a:p>
          <a:p>
            <a:pPr lvl="0" algn="just"/>
            <a:r>
              <a:rPr lang="en-ZA" sz="2000" dirty="0">
                <a:solidFill>
                  <a:srgbClr val="000000"/>
                </a:solidFill>
              </a:rPr>
              <a:t>The </a:t>
            </a:r>
            <a:r>
              <a:rPr lang="en-ZA" sz="2000" dirty="0" err="1">
                <a:solidFill>
                  <a:srgbClr val="000000"/>
                </a:solidFill>
              </a:rPr>
              <a:t>CPSI</a:t>
            </a:r>
            <a:r>
              <a:rPr lang="en-ZA" sz="2000" dirty="0">
                <a:solidFill>
                  <a:srgbClr val="000000"/>
                </a:solidFill>
              </a:rPr>
              <a:t> has investigated three service delivery challenges with the aim to identify or develop new solutions. These challenges were:</a:t>
            </a:r>
            <a:endParaRPr lang="en-ZA" sz="2000" b="1" dirty="0">
              <a:solidFill>
                <a:prstClr val="black"/>
              </a:solidFill>
            </a:endParaRPr>
          </a:p>
          <a:p>
            <a:pPr marL="800100" lvl="3" indent="-342900" algn="just">
              <a:spcBef>
                <a:spcPts val="0"/>
              </a:spcBef>
              <a:buSzPct val="80000"/>
            </a:pPr>
            <a:r>
              <a:rPr lang="en-ZA" b="1" dirty="0" smtClean="0">
                <a:solidFill>
                  <a:prstClr val="black"/>
                </a:solidFill>
              </a:rPr>
              <a:t>Department of Home Affairs Service Delivery </a:t>
            </a:r>
            <a:r>
              <a:rPr lang="en-ZA" b="1" dirty="0">
                <a:solidFill>
                  <a:prstClr val="black"/>
                </a:solidFill>
              </a:rPr>
              <a:t>Reporting </a:t>
            </a:r>
            <a:r>
              <a:rPr lang="en-ZA" b="1" dirty="0" smtClean="0">
                <a:solidFill>
                  <a:prstClr val="black"/>
                </a:solidFill>
              </a:rPr>
              <a:t>Tool: </a:t>
            </a:r>
            <a:r>
              <a:rPr lang="en-ZA" dirty="0" smtClean="0">
                <a:solidFill>
                  <a:prstClr val="black"/>
                </a:solidFill>
              </a:rPr>
              <a:t>A</a:t>
            </a:r>
            <a:r>
              <a:rPr lang="en-ZA" b="1" dirty="0" smtClean="0">
                <a:solidFill>
                  <a:prstClr val="black"/>
                </a:solidFill>
              </a:rPr>
              <a:t> </a:t>
            </a:r>
            <a:r>
              <a:rPr lang="en-ZA" dirty="0" smtClean="0">
                <a:solidFill>
                  <a:prstClr val="black"/>
                </a:solidFill>
              </a:rPr>
              <a:t>daily </a:t>
            </a:r>
            <a:r>
              <a:rPr lang="en-ZA" dirty="0">
                <a:solidFill>
                  <a:prstClr val="black"/>
                </a:solidFill>
              </a:rPr>
              <a:t>reporting on various aspects of </a:t>
            </a:r>
            <a:r>
              <a:rPr lang="en-ZA" dirty="0" smtClean="0">
                <a:solidFill>
                  <a:prstClr val="black"/>
                </a:solidFill>
              </a:rPr>
              <a:t>front office 	and back-office </a:t>
            </a:r>
            <a:r>
              <a:rPr lang="en-ZA" dirty="0">
                <a:solidFill>
                  <a:prstClr val="black"/>
                </a:solidFill>
              </a:rPr>
              <a:t>functionality, e.g. queues</a:t>
            </a:r>
            <a:r>
              <a:rPr lang="en-ZA" dirty="0" smtClean="0">
                <a:solidFill>
                  <a:prstClr val="black"/>
                </a:solidFill>
              </a:rPr>
              <a:t>, cleanliness</a:t>
            </a:r>
            <a:r>
              <a:rPr lang="en-ZA" dirty="0">
                <a:solidFill>
                  <a:prstClr val="black"/>
                </a:solidFill>
              </a:rPr>
              <a:t>, </a:t>
            </a:r>
            <a:r>
              <a:rPr lang="en-ZA" dirty="0" smtClean="0">
                <a:solidFill>
                  <a:prstClr val="black"/>
                </a:solidFill>
              </a:rPr>
              <a:t>	working 	state </a:t>
            </a:r>
            <a:r>
              <a:rPr lang="en-ZA" dirty="0">
                <a:solidFill>
                  <a:prstClr val="black"/>
                </a:solidFill>
              </a:rPr>
              <a:t>of equipment, etc.</a:t>
            </a:r>
            <a:endParaRPr lang="en-ZA" dirty="0" smtClean="0">
              <a:solidFill>
                <a:prstClr val="black"/>
              </a:solidFill>
            </a:endParaRPr>
          </a:p>
          <a:p>
            <a:pPr marL="800100" lvl="3" indent="-342900" algn="just">
              <a:spcBef>
                <a:spcPts val="0"/>
              </a:spcBef>
              <a:buSzPct val="80000"/>
            </a:pPr>
            <a:r>
              <a:rPr lang="en-ZA" b="1" dirty="0" smtClean="0">
                <a:solidFill>
                  <a:prstClr val="black"/>
                </a:solidFill>
              </a:rPr>
              <a:t>Anti-Microbial Resistance (AMR) in State Hospitals: </a:t>
            </a:r>
            <a:r>
              <a:rPr lang="en-ZA" dirty="0" smtClean="0">
                <a:solidFill>
                  <a:prstClr val="black"/>
                </a:solidFill>
              </a:rPr>
              <a:t>behavioural dynamics </a:t>
            </a:r>
            <a:r>
              <a:rPr lang="en-ZA" dirty="0">
                <a:solidFill>
                  <a:prstClr val="black"/>
                </a:solidFill>
              </a:rPr>
              <a:t> </a:t>
            </a:r>
            <a:r>
              <a:rPr lang="en-ZA" dirty="0" smtClean="0">
                <a:solidFill>
                  <a:prstClr val="black"/>
                </a:solidFill>
              </a:rPr>
              <a:t>by medical practitioners that impact on the use and abuse of antibiotics leading to resistance to to the antibiotics.</a:t>
            </a:r>
          </a:p>
          <a:p>
            <a:pPr lvl="1" algn="just"/>
            <a:r>
              <a:rPr lang="en-ZA" sz="2000" b="1" dirty="0" smtClean="0">
                <a:solidFill>
                  <a:prstClr val="black"/>
                </a:solidFill>
              </a:rPr>
              <a:t>Co-ordinated Performance Reporting </a:t>
            </a:r>
            <a:r>
              <a:rPr lang="en-ZA" sz="2000" b="1" dirty="0">
                <a:solidFill>
                  <a:prstClr val="black"/>
                </a:solidFill>
              </a:rPr>
              <a:t>by public </a:t>
            </a:r>
            <a:r>
              <a:rPr lang="en-ZA" sz="2000" b="1" dirty="0" smtClean="0"/>
              <a:t>entities: </a:t>
            </a:r>
            <a:r>
              <a:rPr lang="en-ZA" sz="2000" dirty="0" smtClean="0"/>
              <a:t>Performance Management Information Reporting Tool</a:t>
            </a:r>
            <a:r>
              <a:rPr lang="en-ZA" sz="2000" dirty="0">
                <a:solidFill>
                  <a:prstClr val="black"/>
                </a:solidFill>
              </a:rPr>
              <a:t> </a:t>
            </a:r>
            <a:r>
              <a:rPr lang="en-ZA" sz="2000" dirty="0" smtClean="0">
                <a:solidFill>
                  <a:prstClr val="black"/>
                </a:solidFill>
              </a:rPr>
              <a:t>for entities reporting to the Department </a:t>
            </a:r>
            <a:r>
              <a:rPr lang="en-ZA" sz="2000" dirty="0">
                <a:solidFill>
                  <a:prstClr val="black"/>
                </a:solidFill>
              </a:rPr>
              <a:t>of Trade and </a:t>
            </a:r>
            <a:r>
              <a:rPr lang="en-ZA" sz="2000" dirty="0" smtClean="0">
                <a:solidFill>
                  <a:prstClr val="black"/>
                </a:solidFill>
              </a:rPr>
              <a:t>Industry</a:t>
            </a:r>
            <a:r>
              <a:rPr lang="en-ZA" sz="2000" dirty="0" smtClean="0"/>
              <a:t>.</a:t>
            </a:r>
            <a:endParaRPr lang="en-ZA" sz="2000" b="1" dirty="0"/>
          </a:p>
          <a:p>
            <a:pPr marL="914400" lvl="4" indent="0" algn="just">
              <a:spcBef>
                <a:spcPts val="0"/>
              </a:spcBef>
              <a:buSzPct val="80000"/>
              <a:buNone/>
            </a:pPr>
            <a:endParaRPr lang="en-ZA" b="1" dirty="0">
              <a:solidFill>
                <a:prstClr val="black"/>
              </a:solidFill>
            </a:endParaRPr>
          </a:p>
          <a:p>
            <a:pPr algn="just">
              <a:spcBef>
                <a:spcPts val="0"/>
              </a:spcBef>
            </a:pPr>
            <a:endParaRPr lang="en-US" sz="1800" dirty="0"/>
          </a:p>
        </p:txBody>
      </p:sp>
      <p:sp>
        <p:nvSpPr>
          <p:cNvPr id="4" name="Rectangle 3"/>
          <p:cNvSpPr/>
          <p:nvPr/>
        </p:nvSpPr>
        <p:spPr>
          <a:xfrm>
            <a:off x="9844367" y="2663846"/>
            <a:ext cx="237566" cy="369332"/>
          </a:xfrm>
          <a:prstGeom prst="rect">
            <a:avLst/>
          </a:prstGeom>
        </p:spPr>
        <p:txBody>
          <a:bodyPr wrap="none">
            <a:spAutoFit/>
          </a:bodyPr>
          <a:lstStyle/>
          <a:p>
            <a:r>
              <a:rPr lang="en-GB" dirty="0">
                <a:solidFill>
                  <a:prstClr val="black"/>
                </a:solidFill>
              </a:rPr>
              <a:t> </a:t>
            </a:r>
            <a:endParaRPr lang="en-ZA" dirty="0">
              <a:solidFill>
                <a:prstClr val="black"/>
              </a:solidFill>
            </a:endParaRPr>
          </a:p>
        </p:txBody>
      </p:sp>
    </p:spTree>
    <p:extLst>
      <p:ext uri="{BB962C8B-B14F-4D97-AF65-F5344CB8AC3E}">
        <p14:creationId xmlns:p14="http://schemas.microsoft.com/office/powerpoint/2010/main" xmlns="" val="3460080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Programme</a:t>
            </a:r>
            <a:r>
              <a:rPr lang="en-US" b="1" dirty="0"/>
              <a:t> 2</a:t>
            </a:r>
            <a:r>
              <a:rPr lang="en-US" dirty="0"/>
              <a:t>: Public Sector </a:t>
            </a:r>
            <a:r>
              <a:rPr lang="en-US" dirty="0" smtClean="0"/>
              <a:t>Innovation cont’d</a:t>
            </a:r>
            <a:endParaRPr lang="en-ZA" dirty="0"/>
          </a:p>
        </p:txBody>
      </p:sp>
      <p:sp>
        <p:nvSpPr>
          <p:cNvPr id="3" name="Content Placeholder 2"/>
          <p:cNvSpPr>
            <a:spLocks noGrp="1"/>
          </p:cNvSpPr>
          <p:nvPr>
            <p:ph idx="1"/>
          </p:nvPr>
        </p:nvSpPr>
        <p:spPr>
          <a:xfrm>
            <a:off x="457200" y="1600200"/>
            <a:ext cx="8229600" cy="5257800"/>
          </a:xfrm>
        </p:spPr>
        <p:txBody>
          <a:bodyPr>
            <a:normAutofit/>
          </a:bodyPr>
          <a:lstStyle/>
          <a:p>
            <a:pPr marL="0" lvl="2" indent="0" algn="just">
              <a:spcBef>
                <a:spcPts val="0"/>
              </a:spcBef>
              <a:buSzPct val="80000"/>
              <a:buNone/>
            </a:pPr>
            <a:r>
              <a:rPr lang="en-ZA" b="1" u="sng" dirty="0">
                <a:solidFill>
                  <a:prstClr val="black"/>
                </a:solidFill>
              </a:rPr>
              <a:t>Case Study Development</a:t>
            </a:r>
          </a:p>
          <a:p>
            <a:pPr marL="0" lvl="2" indent="0" algn="just">
              <a:spcBef>
                <a:spcPts val="0"/>
              </a:spcBef>
              <a:buSzPct val="80000"/>
              <a:buNone/>
            </a:pPr>
            <a:endParaRPr lang="en-ZA" dirty="0">
              <a:solidFill>
                <a:prstClr val="black"/>
              </a:solidFill>
            </a:endParaRPr>
          </a:p>
          <a:p>
            <a:pPr marL="342900" lvl="2" indent="-342900" algn="just">
              <a:spcBef>
                <a:spcPts val="0"/>
              </a:spcBef>
              <a:buSzPct val="80000"/>
            </a:pPr>
            <a:r>
              <a:rPr lang="en-ZA" dirty="0">
                <a:solidFill>
                  <a:prstClr val="black"/>
                </a:solidFill>
              </a:rPr>
              <a:t>During the 2016/17 financial year the CPSI developed </a:t>
            </a:r>
            <a:r>
              <a:rPr lang="en-ZA" b="1" dirty="0">
                <a:solidFill>
                  <a:prstClr val="black"/>
                </a:solidFill>
              </a:rPr>
              <a:t>five case studies </a:t>
            </a:r>
            <a:r>
              <a:rPr lang="en-ZA" dirty="0">
                <a:solidFill>
                  <a:prstClr val="black"/>
                </a:solidFill>
              </a:rPr>
              <a:t>for dissemination through the CPSI knowledge platforms and products:</a:t>
            </a:r>
          </a:p>
          <a:p>
            <a:pPr marL="768096" lvl="2" indent="-285750" algn="just">
              <a:spcBef>
                <a:spcPts val="0"/>
              </a:spcBef>
              <a:buSzPct val="80000"/>
            </a:pPr>
            <a:r>
              <a:rPr lang="en-ZA" b="1" dirty="0">
                <a:solidFill>
                  <a:prstClr val="black"/>
                </a:solidFill>
              </a:rPr>
              <a:t>Revenue Information Management </a:t>
            </a:r>
            <a:r>
              <a:rPr lang="en-ZA" b="1" dirty="0" smtClean="0">
                <a:solidFill>
                  <a:prstClr val="black"/>
                </a:solidFill>
              </a:rPr>
              <a:t>System </a:t>
            </a:r>
            <a:r>
              <a:rPr lang="en-ZA" dirty="0" smtClean="0">
                <a:solidFill>
                  <a:prstClr val="black"/>
                </a:solidFill>
              </a:rPr>
              <a:t>(Gauteng Department of Transport)</a:t>
            </a:r>
            <a:endParaRPr lang="en-ZA" dirty="0">
              <a:solidFill>
                <a:prstClr val="black"/>
              </a:solidFill>
            </a:endParaRPr>
          </a:p>
          <a:p>
            <a:pPr marL="768096" lvl="2" indent="-285750" algn="just">
              <a:spcBef>
                <a:spcPts val="0"/>
              </a:spcBef>
              <a:buSzPct val="80000"/>
            </a:pPr>
            <a:r>
              <a:rPr lang="en-ZA" b="1" dirty="0" err="1">
                <a:solidFill>
                  <a:prstClr val="black"/>
                </a:solidFill>
              </a:rPr>
              <a:t>Diepsloot</a:t>
            </a:r>
            <a:r>
              <a:rPr lang="en-ZA" b="1" dirty="0">
                <a:solidFill>
                  <a:prstClr val="black"/>
                </a:solidFill>
              </a:rPr>
              <a:t> Community </a:t>
            </a:r>
            <a:r>
              <a:rPr lang="en-ZA" b="1" dirty="0" smtClean="0">
                <a:solidFill>
                  <a:prstClr val="black"/>
                </a:solidFill>
              </a:rPr>
              <a:t>Alarm</a:t>
            </a:r>
            <a:endParaRPr lang="en-ZA" b="1" dirty="0">
              <a:solidFill>
                <a:prstClr val="black"/>
              </a:solidFill>
            </a:endParaRPr>
          </a:p>
          <a:p>
            <a:pPr marL="768096" lvl="2" indent="-285750" algn="just">
              <a:spcBef>
                <a:spcPts val="0"/>
              </a:spcBef>
              <a:buSzPct val="80000"/>
            </a:pPr>
            <a:r>
              <a:rPr lang="en-ZA" b="1" dirty="0">
                <a:solidFill>
                  <a:prstClr val="black"/>
                </a:solidFill>
              </a:rPr>
              <a:t>Foresight for Development in the </a:t>
            </a:r>
            <a:r>
              <a:rPr lang="en-ZA" b="1" dirty="0" err="1">
                <a:solidFill>
                  <a:prstClr val="black"/>
                </a:solidFill>
              </a:rPr>
              <a:t>SADC</a:t>
            </a:r>
            <a:r>
              <a:rPr lang="en-ZA" b="1" dirty="0">
                <a:solidFill>
                  <a:prstClr val="black"/>
                </a:solidFill>
              </a:rPr>
              <a:t> </a:t>
            </a:r>
            <a:r>
              <a:rPr lang="en-ZA" b="1" dirty="0" smtClean="0">
                <a:solidFill>
                  <a:prstClr val="black"/>
                </a:solidFill>
              </a:rPr>
              <a:t>region </a:t>
            </a:r>
            <a:r>
              <a:rPr lang="en-ZA" dirty="0" smtClean="0">
                <a:solidFill>
                  <a:prstClr val="black"/>
                </a:solidFill>
              </a:rPr>
              <a:t>(Skilling tool)</a:t>
            </a:r>
            <a:endParaRPr lang="en-ZA" dirty="0">
              <a:solidFill>
                <a:prstClr val="black"/>
              </a:solidFill>
            </a:endParaRPr>
          </a:p>
          <a:p>
            <a:pPr marL="768096" lvl="2" indent="-285750" algn="just">
              <a:spcBef>
                <a:spcPts val="0"/>
              </a:spcBef>
              <a:buSzPct val="80000"/>
            </a:pPr>
            <a:r>
              <a:rPr lang="en-ZA" b="1" dirty="0" smtClean="0">
                <a:solidFill>
                  <a:prstClr val="black"/>
                </a:solidFill>
              </a:rPr>
              <a:t>Workplace </a:t>
            </a:r>
            <a:r>
              <a:rPr lang="en-ZA" b="1" dirty="0">
                <a:solidFill>
                  <a:prstClr val="black"/>
                </a:solidFill>
              </a:rPr>
              <a:t>Service Delivery of Medication</a:t>
            </a:r>
            <a:r>
              <a:rPr lang="en-ZA" dirty="0">
                <a:solidFill>
                  <a:prstClr val="black"/>
                </a:solidFill>
              </a:rPr>
              <a:t> </a:t>
            </a:r>
            <a:endParaRPr lang="en-ZA" dirty="0" smtClean="0">
              <a:solidFill>
                <a:prstClr val="black"/>
              </a:solidFill>
            </a:endParaRPr>
          </a:p>
          <a:p>
            <a:pPr marL="768096" lvl="2" indent="-285750" algn="just">
              <a:spcBef>
                <a:spcPts val="0"/>
              </a:spcBef>
              <a:buSzPct val="80000"/>
            </a:pPr>
            <a:r>
              <a:rPr lang="en-ZA" b="1" dirty="0" smtClean="0">
                <a:solidFill>
                  <a:prstClr val="black"/>
                </a:solidFill>
              </a:rPr>
              <a:t>Operation </a:t>
            </a:r>
            <a:r>
              <a:rPr lang="en-ZA" b="1" dirty="0" err="1">
                <a:solidFill>
                  <a:prstClr val="black"/>
                </a:solidFill>
              </a:rPr>
              <a:t>Sukuma</a:t>
            </a:r>
            <a:r>
              <a:rPr lang="en-ZA" b="1" dirty="0">
                <a:solidFill>
                  <a:prstClr val="black"/>
                </a:solidFill>
              </a:rPr>
              <a:t> </a:t>
            </a:r>
            <a:r>
              <a:rPr lang="en-ZA" b="1" dirty="0" err="1" smtClean="0">
                <a:solidFill>
                  <a:prstClr val="black"/>
                </a:solidFill>
              </a:rPr>
              <a:t>Sakhe</a:t>
            </a:r>
            <a:r>
              <a:rPr lang="en-ZA" b="1" dirty="0" smtClean="0">
                <a:solidFill>
                  <a:prstClr val="black"/>
                </a:solidFill>
              </a:rPr>
              <a:t> </a:t>
            </a:r>
            <a:r>
              <a:rPr lang="en-ZA" dirty="0" smtClean="0">
                <a:solidFill>
                  <a:prstClr val="black"/>
                </a:solidFill>
              </a:rPr>
              <a:t>(Localised integrated service delivery approach)</a:t>
            </a:r>
            <a:endParaRPr lang="en-ZA" dirty="0"/>
          </a:p>
        </p:txBody>
      </p:sp>
      <p:sp>
        <p:nvSpPr>
          <p:cNvPr id="4" name="Slide Number Placeholder 3"/>
          <p:cNvSpPr>
            <a:spLocks noGrp="1"/>
          </p:cNvSpPr>
          <p:nvPr>
            <p:ph type="sldNum" sz="quarter" idx="12"/>
          </p:nvPr>
        </p:nvSpPr>
        <p:spPr/>
        <p:txBody>
          <a:bodyPr/>
          <a:lstStyle/>
          <a:p>
            <a:fld id="{4414807B-44EB-7242-827D-16A5EC7111B6}" type="slidenum">
              <a:rPr lang="en-ZA" smtClean="0">
                <a:solidFill>
                  <a:prstClr val="black">
                    <a:tint val="75000"/>
                  </a:prstClr>
                </a:solidFill>
              </a:rPr>
              <a:pPr/>
              <a:t>8</a:t>
            </a:fld>
            <a:endParaRPr lang="en-ZA">
              <a:solidFill>
                <a:prstClr val="black">
                  <a:tint val="75000"/>
                </a:prstClr>
              </a:solidFill>
            </a:endParaRPr>
          </a:p>
        </p:txBody>
      </p:sp>
    </p:spTree>
    <p:extLst>
      <p:ext uri="{BB962C8B-B14F-4D97-AF65-F5344CB8AC3E}">
        <p14:creationId xmlns:p14="http://schemas.microsoft.com/office/powerpoint/2010/main" xmlns="" val="3303775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0"/>
            <a:ext cx="8059271" cy="645929"/>
          </a:xfrm>
        </p:spPr>
        <p:txBody>
          <a:bodyPr>
            <a:noAutofit/>
          </a:bodyPr>
          <a:lstStyle/>
          <a:p>
            <a:r>
              <a:rPr lang="en-US" sz="2400" b="1" dirty="0" smtClean="0">
                <a:solidFill>
                  <a:prstClr val="black"/>
                </a:solidFill>
              </a:rPr>
              <a:t>ACHIEVEMENTS</a:t>
            </a:r>
            <a:r>
              <a:rPr lang="en-US" sz="2400" b="1" dirty="0" smtClean="0"/>
              <a:t> AGAINST STRATEGIC OBJECTIVES</a:t>
            </a:r>
            <a:r>
              <a:rPr lang="en-US" sz="2400" b="1" dirty="0"/>
              <a:t>	</a:t>
            </a:r>
            <a:br>
              <a:rPr lang="en-US" sz="2400" b="1" dirty="0"/>
            </a:br>
            <a:r>
              <a:rPr lang="en-US" sz="2400" b="1" dirty="0" err="1"/>
              <a:t>Programme</a:t>
            </a:r>
            <a:r>
              <a:rPr lang="en-US" sz="2400" b="1" dirty="0"/>
              <a:t> 2</a:t>
            </a:r>
            <a:r>
              <a:rPr lang="en-US" sz="2400" dirty="0"/>
              <a:t>: Public Sector </a:t>
            </a:r>
            <a:r>
              <a:rPr lang="en-US" sz="2400" dirty="0" smtClean="0"/>
              <a:t>Innovation</a:t>
            </a:r>
            <a:r>
              <a:rPr lang="en-US" sz="2400" b="1" dirty="0" smtClean="0"/>
              <a:t>	</a:t>
            </a:r>
            <a:endParaRPr lang="en-US" sz="2400" b="1" dirty="0">
              <a:solidFill>
                <a:srgbClr val="FF0000"/>
              </a:solidFill>
            </a:endParaRPr>
          </a:p>
        </p:txBody>
      </p:sp>
      <p:sp>
        <p:nvSpPr>
          <p:cNvPr id="3" name="Slide Number Placeholder 2"/>
          <p:cNvSpPr>
            <a:spLocks noGrp="1"/>
          </p:cNvSpPr>
          <p:nvPr>
            <p:ph type="sldNum" sz="quarter" idx="12"/>
          </p:nvPr>
        </p:nvSpPr>
        <p:spPr/>
        <p:txBody>
          <a:bodyPr/>
          <a:lstStyle/>
          <a:p>
            <a:fld id="{D1D52C8D-1C69-4E92-BEA4-5FF4271562FF}" type="slidenum">
              <a:rPr lang="en-US" smtClean="0">
                <a:solidFill>
                  <a:prstClr val="black">
                    <a:tint val="75000"/>
                  </a:prstClr>
                </a:solidFill>
              </a:rPr>
              <a:pPr/>
              <a:t>9</a:t>
            </a:fld>
            <a:endParaRPr lang="en-US" dirty="0">
              <a:solidFill>
                <a:prstClr val="black">
                  <a:tint val="75000"/>
                </a:prstClr>
              </a:solidFill>
            </a:endParaRPr>
          </a:p>
        </p:txBody>
      </p:sp>
      <p:sp>
        <p:nvSpPr>
          <p:cNvPr id="5" name="Content Placeholder 4"/>
          <p:cNvSpPr>
            <a:spLocks noGrp="1"/>
          </p:cNvSpPr>
          <p:nvPr>
            <p:ph idx="1"/>
          </p:nvPr>
        </p:nvSpPr>
        <p:spPr>
          <a:xfrm>
            <a:off x="426803" y="655270"/>
            <a:ext cx="8729661" cy="6202730"/>
          </a:xfrm>
        </p:spPr>
        <p:txBody>
          <a:bodyPr>
            <a:noAutofit/>
          </a:bodyPr>
          <a:lstStyle/>
          <a:p>
            <a:pPr marL="0" lvl="0" indent="0">
              <a:buNone/>
            </a:pPr>
            <a:r>
              <a:rPr lang="en-ZA" sz="1800" b="1" u="sng" dirty="0" smtClean="0">
                <a:solidFill>
                  <a:prstClr val="black"/>
                </a:solidFill>
              </a:rPr>
              <a:t>Pilot</a:t>
            </a:r>
            <a:r>
              <a:rPr lang="en-ZA" sz="1800" b="1" u="sng" dirty="0">
                <a:solidFill>
                  <a:prstClr val="black"/>
                </a:solidFill>
              </a:rPr>
              <a:t>, demonstrate and facilitate the replication of innovative models and solutions </a:t>
            </a:r>
            <a:endParaRPr lang="en-ZA" sz="1800" b="1" u="sng" dirty="0" smtClean="0">
              <a:solidFill>
                <a:prstClr val="black"/>
              </a:solidFill>
            </a:endParaRPr>
          </a:p>
          <a:p>
            <a:pPr lvl="0" algn="just"/>
            <a:endParaRPr lang="en-ZA" sz="1000" dirty="0">
              <a:solidFill>
                <a:prstClr val="black"/>
              </a:solidFill>
            </a:endParaRPr>
          </a:p>
          <a:p>
            <a:pPr marL="0" lvl="0" indent="0" algn="just">
              <a:buNone/>
            </a:pPr>
            <a:r>
              <a:rPr lang="en-ZA" sz="1800" b="1" dirty="0">
                <a:solidFill>
                  <a:prstClr val="black"/>
                </a:solidFill>
              </a:rPr>
              <a:t>Pilot projects </a:t>
            </a:r>
            <a:endParaRPr lang="en-ZA" sz="1800" b="1" dirty="0" smtClean="0">
              <a:solidFill>
                <a:prstClr val="black"/>
              </a:solidFill>
            </a:endParaRPr>
          </a:p>
          <a:p>
            <a:pPr marL="357188" lvl="0" algn="just">
              <a:lnSpc>
                <a:spcPct val="107000"/>
              </a:lnSpc>
              <a:spcBef>
                <a:spcPts val="0"/>
              </a:spcBef>
              <a:spcAft>
                <a:spcPts val="800"/>
              </a:spcAft>
              <a:buFont typeface="Arial" panose="020B0604020202020204" pitchFamily="34" charset="0"/>
              <a:buChar char="•"/>
            </a:pPr>
            <a:r>
              <a:rPr lang="en-GB" sz="1800" b="1" dirty="0">
                <a:solidFill>
                  <a:prstClr val="black"/>
                </a:solidFill>
              </a:rPr>
              <a:t>Bertha </a:t>
            </a:r>
            <a:r>
              <a:rPr lang="en-GB" sz="1800" b="1" dirty="0" err="1">
                <a:solidFill>
                  <a:prstClr val="black"/>
                </a:solidFill>
              </a:rPr>
              <a:t>Gxowa</a:t>
            </a:r>
            <a:r>
              <a:rPr lang="en-GB" sz="1800" b="1" dirty="0">
                <a:solidFill>
                  <a:prstClr val="black"/>
                </a:solidFill>
              </a:rPr>
              <a:t> Hospital Innovation Hub</a:t>
            </a:r>
            <a:r>
              <a:rPr lang="en-GB" sz="1800" dirty="0">
                <a:solidFill>
                  <a:prstClr val="black"/>
                </a:solidFill>
              </a:rPr>
              <a:t>: The </a:t>
            </a:r>
            <a:r>
              <a:rPr lang="en-GB" sz="1800" dirty="0" err="1" smtClean="0">
                <a:solidFill>
                  <a:prstClr val="black"/>
                </a:solidFill>
              </a:rPr>
              <a:t>CPSI</a:t>
            </a:r>
            <a:r>
              <a:rPr lang="en-GB" sz="1800" dirty="0" smtClean="0">
                <a:solidFill>
                  <a:prstClr val="black"/>
                </a:solidFill>
              </a:rPr>
              <a:t> piloted a hospital based Innovation Hub to </a:t>
            </a:r>
            <a:r>
              <a:rPr lang="en-GB" sz="1800" dirty="0">
                <a:solidFill>
                  <a:prstClr val="black"/>
                </a:solidFill>
              </a:rPr>
              <a:t>address the most persistent service delivery challenges through innovation.</a:t>
            </a:r>
            <a:r>
              <a:rPr lang="en-GB" sz="1800" dirty="0">
                <a:solidFill>
                  <a:prstClr val="black"/>
                </a:solidFill>
                <a:ea typeface="Calibri" panose="020F0502020204030204" pitchFamily="34" charset="0"/>
                <a:cs typeface="Times New Roman" panose="02020603050405020304" pitchFamily="18" charset="0"/>
              </a:rPr>
              <a:t> Some of the </a:t>
            </a:r>
            <a:r>
              <a:rPr lang="en-GB" sz="1800" dirty="0" smtClean="0">
                <a:solidFill>
                  <a:prstClr val="black"/>
                </a:solidFill>
                <a:ea typeface="Calibri" panose="020F0502020204030204" pitchFamily="34" charset="0"/>
                <a:cs typeface="Times New Roman" panose="02020603050405020304" pitchFamily="18" charset="0"/>
              </a:rPr>
              <a:t>elements </a:t>
            </a:r>
            <a:r>
              <a:rPr lang="en-GB" sz="1800" dirty="0">
                <a:solidFill>
                  <a:prstClr val="black"/>
                </a:solidFill>
                <a:ea typeface="Calibri" panose="020F0502020204030204" pitchFamily="34" charset="0"/>
                <a:cs typeface="Times New Roman" panose="02020603050405020304" pitchFamily="18" charset="0"/>
              </a:rPr>
              <a:t>already initiated by the Hub </a:t>
            </a:r>
            <a:r>
              <a:rPr lang="en-ZA" sz="1800" dirty="0" smtClean="0">
                <a:solidFill>
                  <a:prstClr val="black"/>
                </a:solidFill>
                <a:ea typeface="Calibri" panose="020F0502020204030204" pitchFamily="34" charset="0"/>
                <a:cs typeface="Times New Roman" panose="02020603050405020304" pitchFamily="18" charset="0"/>
              </a:rPr>
              <a:t>during the 2016/17 financial year include:</a:t>
            </a:r>
            <a:endParaRPr lang="en-ZA" sz="1800" b="1" dirty="0">
              <a:solidFill>
                <a:prstClr val="black"/>
              </a:solidFill>
            </a:endParaRPr>
          </a:p>
          <a:p>
            <a:pPr marL="814388" lvl="4" indent="-342900" algn="just">
              <a:spcBef>
                <a:spcPts val="0"/>
              </a:spcBef>
              <a:buSzPct val="80000"/>
              <a:buFont typeface="Wingdings" panose="05000000000000000000" pitchFamily="2" charset="2"/>
              <a:buChar char="ü"/>
            </a:pPr>
            <a:r>
              <a:rPr lang="en-ZA" sz="1800" b="1" dirty="0" smtClean="0">
                <a:solidFill>
                  <a:srgbClr val="000000"/>
                </a:solidFill>
              </a:rPr>
              <a:t>Pharmacy </a:t>
            </a:r>
            <a:r>
              <a:rPr lang="en-ZA" sz="1800" b="1" dirty="0">
                <a:solidFill>
                  <a:srgbClr val="000000"/>
                </a:solidFill>
              </a:rPr>
              <a:t>Improvement Project </a:t>
            </a:r>
            <a:r>
              <a:rPr lang="en-ZA" sz="1800" dirty="0" smtClean="0">
                <a:solidFill>
                  <a:srgbClr val="000000"/>
                </a:solidFill>
              </a:rPr>
              <a:t>to </a:t>
            </a:r>
            <a:r>
              <a:rPr lang="en-ZA" sz="1800" dirty="0">
                <a:solidFill>
                  <a:srgbClr val="000000"/>
                </a:solidFill>
              </a:rPr>
              <a:t>assist the hospital to comply with </a:t>
            </a:r>
            <a:r>
              <a:rPr lang="en-ZA" sz="1800" dirty="0" err="1">
                <a:solidFill>
                  <a:srgbClr val="000000"/>
                </a:solidFill>
              </a:rPr>
              <a:t>sectoral</a:t>
            </a:r>
            <a:r>
              <a:rPr lang="en-ZA" sz="1800" dirty="0">
                <a:solidFill>
                  <a:srgbClr val="000000"/>
                </a:solidFill>
              </a:rPr>
              <a:t> National Core </a:t>
            </a:r>
            <a:r>
              <a:rPr lang="en-ZA" sz="1800" dirty="0" smtClean="0">
                <a:solidFill>
                  <a:srgbClr val="000000"/>
                </a:solidFill>
              </a:rPr>
              <a:t>Standards through </a:t>
            </a:r>
            <a:r>
              <a:rPr lang="en-ZA" sz="1800" b="1" dirty="0">
                <a:solidFill>
                  <a:prstClr val="black"/>
                </a:solidFill>
              </a:rPr>
              <a:t>p</a:t>
            </a:r>
            <a:r>
              <a:rPr lang="en-ZA" sz="1800" b="1" dirty="0" smtClean="0">
                <a:solidFill>
                  <a:prstClr val="black"/>
                </a:solidFill>
              </a:rPr>
              <a:t>harmacy </a:t>
            </a:r>
            <a:r>
              <a:rPr lang="en-ZA" sz="1800" b="1" dirty="0">
                <a:solidFill>
                  <a:prstClr val="black"/>
                </a:solidFill>
              </a:rPr>
              <a:t>optimisation  </a:t>
            </a:r>
            <a:r>
              <a:rPr lang="en-ZA" sz="1800" dirty="0">
                <a:solidFill>
                  <a:prstClr val="black"/>
                </a:solidFill>
              </a:rPr>
              <a:t>on</a:t>
            </a:r>
            <a:r>
              <a:rPr lang="en-ZA" sz="1800" b="1" dirty="0">
                <a:solidFill>
                  <a:prstClr val="black"/>
                </a:solidFill>
              </a:rPr>
              <a:t> reducing waiting </a:t>
            </a:r>
            <a:r>
              <a:rPr lang="en-ZA" sz="1800" b="1" dirty="0" smtClean="0">
                <a:solidFill>
                  <a:prstClr val="black"/>
                </a:solidFill>
              </a:rPr>
              <a:t>times.</a:t>
            </a:r>
          </a:p>
          <a:p>
            <a:pPr marL="814388" lvl="4" indent="-342900" algn="just">
              <a:spcBef>
                <a:spcPts val="0"/>
              </a:spcBef>
              <a:buSzPct val="80000"/>
              <a:buFont typeface="Wingdings" panose="05000000000000000000" pitchFamily="2" charset="2"/>
              <a:buChar char="ü"/>
            </a:pPr>
            <a:r>
              <a:rPr lang="en-ZA" sz="1800" b="1" dirty="0" smtClean="0">
                <a:solidFill>
                  <a:prstClr val="black"/>
                </a:solidFill>
              </a:rPr>
              <a:t>Patient </a:t>
            </a:r>
            <a:r>
              <a:rPr lang="en-ZA" sz="1800" b="1" dirty="0">
                <a:solidFill>
                  <a:prstClr val="black"/>
                </a:solidFill>
              </a:rPr>
              <a:t>flow </a:t>
            </a:r>
            <a:r>
              <a:rPr lang="en-ZA" sz="1800" b="1" dirty="0" smtClean="0">
                <a:solidFill>
                  <a:prstClr val="black"/>
                </a:solidFill>
              </a:rPr>
              <a:t>System </a:t>
            </a:r>
            <a:r>
              <a:rPr lang="en-ZA" sz="1800" dirty="0" smtClean="0">
                <a:solidFill>
                  <a:prstClr val="black"/>
                </a:solidFill>
              </a:rPr>
              <a:t>to optimise the discharge process including </a:t>
            </a:r>
            <a:r>
              <a:rPr lang="en-ZA" sz="1800" dirty="0">
                <a:solidFill>
                  <a:prstClr val="black"/>
                </a:solidFill>
              </a:rPr>
              <a:t>the creation of a dedicated </a:t>
            </a:r>
            <a:r>
              <a:rPr lang="en-ZA" sz="1800" b="1" dirty="0">
                <a:solidFill>
                  <a:prstClr val="black"/>
                </a:solidFill>
              </a:rPr>
              <a:t>discharge </a:t>
            </a:r>
            <a:r>
              <a:rPr lang="en-ZA" sz="1800" b="1" dirty="0" smtClean="0">
                <a:solidFill>
                  <a:prstClr val="black"/>
                </a:solidFill>
              </a:rPr>
              <a:t>lounge </a:t>
            </a:r>
            <a:r>
              <a:rPr lang="en-ZA" sz="1800" dirty="0" smtClean="0">
                <a:solidFill>
                  <a:prstClr val="black"/>
                </a:solidFill>
              </a:rPr>
              <a:t>in each ward resulting </a:t>
            </a:r>
            <a:r>
              <a:rPr lang="en-ZA" sz="1800" dirty="0">
                <a:solidFill>
                  <a:prstClr val="black"/>
                </a:solidFill>
              </a:rPr>
              <a:t>in reduced discharge times from 6 hours to less than 2 hours. </a:t>
            </a:r>
            <a:endParaRPr lang="en-ZA" sz="1800" dirty="0" smtClean="0">
              <a:solidFill>
                <a:prstClr val="black"/>
              </a:solidFill>
            </a:endParaRPr>
          </a:p>
          <a:p>
            <a:pPr marL="814388" lvl="4" indent="-342900" algn="just">
              <a:spcBef>
                <a:spcPts val="0"/>
              </a:spcBef>
              <a:buSzPct val="80000"/>
              <a:buFont typeface="Wingdings" panose="05000000000000000000" pitchFamily="2" charset="2"/>
              <a:buChar char="ü"/>
            </a:pPr>
            <a:r>
              <a:rPr lang="en-ZA" sz="1800" b="1" dirty="0">
                <a:solidFill>
                  <a:prstClr val="black"/>
                </a:solidFill>
              </a:rPr>
              <a:t>Clinic for staff with a dedicated doctor </a:t>
            </a:r>
            <a:r>
              <a:rPr lang="en-ZA" sz="1800" dirty="0">
                <a:solidFill>
                  <a:prstClr val="black"/>
                </a:solidFill>
              </a:rPr>
              <a:t>to improve employee health and wellness and </a:t>
            </a:r>
            <a:r>
              <a:rPr lang="en-ZA" sz="1800" dirty="0" smtClean="0">
                <a:solidFill>
                  <a:prstClr val="black"/>
                </a:solidFill>
              </a:rPr>
              <a:t>significantly </a:t>
            </a:r>
            <a:r>
              <a:rPr lang="en-ZA" sz="1800" dirty="0">
                <a:solidFill>
                  <a:prstClr val="black"/>
                </a:solidFill>
              </a:rPr>
              <a:t>reduce absenteeism</a:t>
            </a:r>
            <a:r>
              <a:rPr lang="en-ZA" sz="1800" dirty="0" smtClean="0">
                <a:solidFill>
                  <a:prstClr val="black"/>
                </a:solidFill>
              </a:rPr>
              <a:t>.</a:t>
            </a:r>
          </a:p>
          <a:p>
            <a:pPr marL="814388" lvl="4" indent="-342900" algn="just">
              <a:spcBef>
                <a:spcPts val="0"/>
              </a:spcBef>
              <a:buSzPct val="80000"/>
              <a:buFont typeface="Wingdings" panose="05000000000000000000" pitchFamily="2" charset="2"/>
              <a:buChar char="ü"/>
            </a:pPr>
            <a:r>
              <a:rPr lang="en-ZA" sz="1800" b="1" dirty="0" smtClean="0">
                <a:solidFill>
                  <a:srgbClr val="000000"/>
                </a:solidFill>
              </a:rPr>
              <a:t>Recognition Awards Programme</a:t>
            </a:r>
            <a:r>
              <a:rPr lang="en-ZA" sz="1800" dirty="0" smtClean="0">
                <a:solidFill>
                  <a:srgbClr val="000000"/>
                </a:solidFill>
              </a:rPr>
              <a:t> as part of </a:t>
            </a:r>
            <a:r>
              <a:rPr lang="en-ZA" sz="1800" dirty="0">
                <a:solidFill>
                  <a:srgbClr val="000000"/>
                </a:solidFill>
              </a:rPr>
              <a:t>entrenching the culture and practice of innovation within the hospital. </a:t>
            </a:r>
          </a:p>
          <a:p>
            <a:pPr marL="1225296" lvl="3" indent="-285750" algn="just">
              <a:spcBef>
                <a:spcPts val="0"/>
              </a:spcBef>
              <a:buSzPct val="80000"/>
              <a:buFont typeface="Arial" panose="020B0604020202020204" pitchFamily="34" charset="0"/>
              <a:buChar char="•"/>
            </a:pPr>
            <a:endParaRPr lang="en-ZA" sz="1800" dirty="0">
              <a:solidFill>
                <a:prstClr val="black"/>
              </a:solidFill>
            </a:endParaRPr>
          </a:p>
          <a:p>
            <a:pPr lvl="0" algn="just"/>
            <a:r>
              <a:rPr lang="en-ZA" sz="1800" b="1" dirty="0">
                <a:solidFill>
                  <a:prstClr val="black"/>
                </a:solidFill>
              </a:rPr>
              <a:t>Helen Joseph Energy Efficiency Project: </a:t>
            </a:r>
            <a:r>
              <a:rPr lang="en-ZA" sz="1800" dirty="0">
                <a:solidFill>
                  <a:prstClr val="black"/>
                </a:solidFill>
              </a:rPr>
              <a:t>Development of a</a:t>
            </a:r>
            <a:r>
              <a:rPr lang="en-GB" sz="1800" dirty="0">
                <a:solidFill>
                  <a:prstClr val="black"/>
                </a:solidFill>
              </a:rPr>
              <a:t> model to reduce the energy use in hospitals, identified as one of the major cost drivers.</a:t>
            </a:r>
            <a:r>
              <a:rPr lang="en-ZA" sz="1800" dirty="0">
                <a:solidFill>
                  <a:srgbClr val="000000"/>
                </a:solidFill>
              </a:rPr>
              <a:t> Introduces technical and behavioural interventions to reduce the energy </a:t>
            </a:r>
            <a:r>
              <a:rPr lang="en-ZA" sz="1800" dirty="0" smtClean="0">
                <a:solidFill>
                  <a:srgbClr val="000000"/>
                </a:solidFill>
              </a:rPr>
              <a:t>consumption.</a:t>
            </a:r>
            <a:endParaRPr lang="en-GB" sz="1800" dirty="0">
              <a:solidFill>
                <a:prstClr val="black"/>
              </a:solidFill>
            </a:endParaRPr>
          </a:p>
          <a:p>
            <a:pPr marL="0" lvl="0" indent="0" algn="just">
              <a:buNone/>
            </a:pPr>
            <a:endParaRPr lang="en-ZA" sz="2000" dirty="0">
              <a:solidFill>
                <a:prstClr val="black"/>
              </a:solidFill>
            </a:endParaRPr>
          </a:p>
        </p:txBody>
      </p:sp>
      <p:sp>
        <p:nvSpPr>
          <p:cNvPr id="4" name="Rectangle 3"/>
          <p:cNvSpPr/>
          <p:nvPr/>
        </p:nvSpPr>
        <p:spPr>
          <a:xfrm>
            <a:off x="9844367" y="2625209"/>
            <a:ext cx="237566" cy="369332"/>
          </a:xfrm>
          <a:prstGeom prst="rect">
            <a:avLst/>
          </a:prstGeom>
        </p:spPr>
        <p:txBody>
          <a:bodyPr wrap="none">
            <a:spAutoFit/>
          </a:bodyPr>
          <a:lstStyle/>
          <a:p>
            <a:r>
              <a:rPr lang="en-GB" dirty="0">
                <a:solidFill>
                  <a:prstClr val="black"/>
                </a:solidFill>
              </a:rPr>
              <a:t> </a:t>
            </a:r>
            <a:endParaRPr lang="en-ZA" dirty="0">
              <a:solidFill>
                <a:prstClr val="black"/>
              </a:solidFill>
            </a:endParaRPr>
          </a:p>
        </p:txBody>
      </p:sp>
    </p:spTree>
    <p:extLst>
      <p:ext uri="{BB962C8B-B14F-4D97-AF65-F5344CB8AC3E}">
        <p14:creationId xmlns:p14="http://schemas.microsoft.com/office/powerpoint/2010/main" xmlns="" val="3790227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PS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CPSI Template" id="{2E7D3442-5EFF-464F-8062-616BE287B4AE}" vid="{3951B3D7-AB39-4718-AB9E-6A83113B583F}"/>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7348</TotalTime>
  <Words>2941</Words>
  <Application>Microsoft Office PowerPoint</Application>
  <PresentationFormat>On-screen Show (4:3)</PresentationFormat>
  <Paragraphs>747</Paragraphs>
  <Slides>29</Slides>
  <Notes>11</Notes>
  <HiddenSlides>0</HiddenSlides>
  <MMClips>0</MMClips>
  <ScaleCrop>false</ScaleCrop>
  <HeadingPairs>
    <vt:vector size="4" baseType="variant">
      <vt:variant>
        <vt:lpstr>Theme</vt:lpstr>
      </vt:variant>
      <vt:variant>
        <vt:i4>6</vt:i4>
      </vt:variant>
      <vt:variant>
        <vt:lpstr>Slide Titles</vt:lpstr>
      </vt:variant>
      <vt:variant>
        <vt:i4>29</vt:i4>
      </vt:variant>
    </vt:vector>
  </HeadingPairs>
  <TitlesOfParts>
    <vt:vector size="35" baseType="lpstr">
      <vt:lpstr>Office Theme</vt:lpstr>
      <vt:lpstr>1_Office Theme</vt:lpstr>
      <vt:lpstr>2_Office Theme</vt:lpstr>
      <vt:lpstr>3_Office Theme</vt:lpstr>
      <vt:lpstr>CPSI Template</vt:lpstr>
      <vt:lpstr>4_Office Theme</vt:lpstr>
      <vt:lpstr>Presentation to Portfolio Committee</vt:lpstr>
      <vt:lpstr>OVERVIEW</vt:lpstr>
      <vt:lpstr> Background  </vt:lpstr>
      <vt:lpstr>Purpose and scope of the report </vt:lpstr>
      <vt:lpstr>Overview of the Organisation’s  Performance  for 2016/ 17</vt:lpstr>
      <vt:lpstr>ACHIEVEMENTS AGAINST STRATEGIC OBJECTIVES Programme 1: Administration </vt:lpstr>
      <vt:lpstr>ACHIEVEMENTS AGAINST STRATEGIC OBJECTIVES  Programme 2: Public Sector Innovation </vt:lpstr>
      <vt:lpstr>Programme 2: Public Sector Innovation cont’d</vt:lpstr>
      <vt:lpstr>ACHIEVEMENTS AGAINST STRATEGIC OBJECTIVES  Programme 2: Public Sector Innovation </vt:lpstr>
      <vt:lpstr>ACHIEVEMENTS AGAINST STRATEGIC OBJECTIVES  Programme 2: Public Sector Innovation </vt:lpstr>
      <vt:lpstr>ACHIEVEMENTS AGAINST STRATEGIC OBJECTIVES  Programme 2: Public Sector Innovation </vt:lpstr>
      <vt:lpstr>ACHIEVEMENTS AGAINST STRATEGIC OBJECTIVES  Programme 2: Public Sector Innovation </vt:lpstr>
      <vt:lpstr>ACHIEVEMENTS AGAINST STRATEGIC OBJECTIVES  Programme 2: Public Sector Innovation </vt:lpstr>
      <vt:lpstr>ACHIEVEMENTS AGAINST STRATEGIC OBJECTIVES Programme 2: Public Sector Innovation </vt:lpstr>
      <vt:lpstr>2016/17 Target not achieved</vt:lpstr>
      <vt:lpstr>HR OVERSIGHT</vt:lpstr>
      <vt:lpstr>HR OVERSIGHT (conti…)</vt:lpstr>
      <vt:lpstr>HR OVERSIGHT (conti…)</vt:lpstr>
      <vt:lpstr>ANNUAL FINANCIAL STATEMENTS FOR THE 2016/17 FINANCIAL YEAR</vt:lpstr>
      <vt:lpstr>Appropriation statement</vt:lpstr>
      <vt:lpstr>Appropriation statement  (continued)</vt:lpstr>
      <vt:lpstr>Appropriation statement  (continued)</vt:lpstr>
      <vt:lpstr>Appropriation statement (continued)</vt:lpstr>
      <vt:lpstr>Statement of Financial Performance </vt:lpstr>
      <vt:lpstr>Statement of Financial position</vt:lpstr>
      <vt:lpstr>Cash flow statement</vt:lpstr>
      <vt:lpstr>30 day payments</vt:lpstr>
      <vt:lpstr>AUDIT OUTCOME</vt:lpstr>
      <vt:lpstr>Slide 29</vt:lpstr>
    </vt:vector>
  </TitlesOfParts>
  <Company>CPSI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Pierre Schoonraad</dc:creator>
  <cp:lastModifiedBy>PUMZA</cp:lastModifiedBy>
  <cp:revision>370</cp:revision>
  <cp:lastPrinted>2017-10-04T11:59:47Z</cp:lastPrinted>
  <dcterms:created xsi:type="dcterms:W3CDTF">2014-06-30T11:19:50Z</dcterms:created>
  <dcterms:modified xsi:type="dcterms:W3CDTF">2017-10-12T11:28:59Z</dcterms:modified>
</cp:coreProperties>
</file>