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14.xml" ContentType="application/vnd.openxmlformats-officedocument.them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10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808" r:id="rId3"/>
    <p:sldMasterId id="2147483795" r:id="rId4"/>
    <p:sldMasterId id="2147483683" r:id="rId5"/>
    <p:sldMasterId id="2147483691" r:id="rId6"/>
    <p:sldMasterId id="2147483711" r:id="rId7"/>
    <p:sldMasterId id="2147483715" r:id="rId8"/>
    <p:sldMasterId id="2147483765" r:id="rId9"/>
    <p:sldMasterId id="2147483774" r:id="rId10"/>
    <p:sldMasterId id="2147483779" r:id="rId11"/>
    <p:sldMasterId id="2147483790" r:id="rId12"/>
  </p:sldMasterIdLst>
  <p:notesMasterIdLst>
    <p:notesMasterId r:id="rId40"/>
  </p:notesMasterIdLst>
  <p:handoutMasterIdLst>
    <p:handoutMasterId r:id="rId41"/>
  </p:handoutMasterIdLst>
  <p:sldIdLst>
    <p:sldId id="256" r:id="rId13"/>
    <p:sldId id="563" r:id="rId14"/>
    <p:sldId id="501" r:id="rId15"/>
    <p:sldId id="603" r:id="rId16"/>
    <p:sldId id="604" r:id="rId17"/>
    <p:sldId id="605" r:id="rId18"/>
    <p:sldId id="606" r:id="rId19"/>
    <p:sldId id="602" r:id="rId20"/>
    <p:sldId id="600" r:id="rId21"/>
    <p:sldId id="608" r:id="rId22"/>
    <p:sldId id="607" r:id="rId23"/>
    <p:sldId id="601" r:id="rId24"/>
    <p:sldId id="609" r:id="rId25"/>
    <p:sldId id="597" r:id="rId26"/>
    <p:sldId id="598" r:id="rId27"/>
    <p:sldId id="613" r:id="rId28"/>
    <p:sldId id="614" r:id="rId29"/>
    <p:sldId id="615" r:id="rId30"/>
    <p:sldId id="619" r:id="rId31"/>
    <p:sldId id="610" r:id="rId32"/>
    <p:sldId id="611" r:id="rId33"/>
    <p:sldId id="577" r:id="rId34"/>
    <p:sldId id="617" r:id="rId35"/>
    <p:sldId id="616" r:id="rId36"/>
    <p:sldId id="589" r:id="rId37"/>
    <p:sldId id="612" r:id="rId38"/>
    <p:sldId id="427" r:id="rId39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3300"/>
    <a:srgbClr val="003300"/>
    <a:srgbClr val="4AF22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16" autoAdjust="0"/>
    <p:restoredTop sz="94660"/>
  </p:normalViewPr>
  <p:slideViewPr>
    <p:cSldViewPr>
      <p:cViewPr varScale="1">
        <p:scale>
          <a:sx n="110" d="100"/>
          <a:sy n="110" d="100"/>
        </p:scale>
        <p:origin x="-16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26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81F58DD-A368-4016-8252-FC5CD5DA2ADB}" type="datetime1">
              <a:rPr lang="en-US" smtClean="0"/>
              <a:pPr>
                <a:defRPr/>
              </a:pPr>
              <a:t>10/13/2017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8DC3879-14CF-4E8E-8107-02D10203F7BF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815615756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4965733-22BB-425E-9605-11C7CF12ABA1}" type="datetime1">
              <a:rPr lang="en-US" smtClean="0"/>
              <a:pPr>
                <a:defRPr/>
              </a:pPr>
              <a:t>10/13/2017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ZA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Z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50D0028-295A-41AF-B215-93DC58952DF0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841155758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4965733-22BB-425E-9605-11C7CF12ABA1}" type="datetime1">
              <a:rPr lang="en-US" smtClean="0"/>
              <a:pPr>
                <a:defRPr/>
              </a:pPr>
              <a:t>10/13/2017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0D0028-295A-41AF-B215-93DC58952DF0}" type="slidenum">
              <a:rPr lang="en-ZA" smtClean="0"/>
              <a:pPr>
                <a:defRPr/>
              </a:pPr>
              <a:t>24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793731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11"/>
          <p:cNvPicPr>
            <a:picLocks noChangeAspect="1" noChangeArrowheads="1"/>
          </p:cNvPicPr>
          <p:nvPr userDrawn="1"/>
        </p:nvPicPr>
        <p:blipFill>
          <a:blip r:embed="rId2" cstate="print"/>
          <a:srcRect r="25999"/>
          <a:stretch>
            <a:fillRect/>
          </a:stretch>
        </p:blipFill>
        <p:spPr bwMode="auto">
          <a:xfrm>
            <a:off x="228600" y="1219200"/>
            <a:ext cx="15240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3" cstate="print"/>
          <a:srcRect l="18813" r="5798"/>
          <a:stretch>
            <a:fillRect/>
          </a:stretch>
        </p:blipFill>
        <p:spPr bwMode="auto">
          <a:xfrm>
            <a:off x="228600" y="2743200"/>
            <a:ext cx="1524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/>
          <p:cNvPicPr>
            <a:picLocks noChangeAspect="1" noChangeArrowheads="1"/>
          </p:cNvPicPr>
          <p:nvPr userDrawn="1"/>
        </p:nvPicPr>
        <p:blipFill>
          <a:blip r:embed="rId4" cstate="print"/>
          <a:srcRect l="11563" r="32932" b="27168"/>
          <a:stretch>
            <a:fillRect/>
          </a:stretch>
        </p:blipFill>
        <p:spPr bwMode="auto">
          <a:xfrm>
            <a:off x="228600" y="4267200"/>
            <a:ext cx="15668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 userDrawn="1"/>
        </p:nvCxnSpPr>
        <p:spPr>
          <a:xfrm>
            <a:off x="2514600" y="2667000"/>
            <a:ext cx="64008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2514600" y="4191000"/>
            <a:ext cx="64008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2" descr="NDOH Logo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5867400"/>
            <a:ext cx="2286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84E98E-BCF5-4081-87A3-F33CD4D02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31DB282-66DA-444C-ADCD-42552A8F3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05813-B0BC-4B32-B423-E8FADACDF271}" type="datetime1">
              <a:rPr lang="en-ZA" smtClean="0"/>
              <a:pPr/>
              <a:t>2017/10/13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C0883CA-E0AD-4693-AF11-45A77FEF5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90BB8E2-1B92-49B5-A045-AA0E81F0D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C48E2-773F-4596-A98E-4ED0CD6635A7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817218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2F4A7C5-56DD-482D-81C7-5B8478F0F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A6F95-E4F1-4DE5-81EF-5E2C32BB687C}" type="datetime1">
              <a:rPr lang="en-ZA" smtClean="0"/>
              <a:pPr/>
              <a:t>2017/10/13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8E7FC4F-64C3-485A-8C73-95C8E4CE8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4883744-80FA-4D4D-9DE6-7CCCC2947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C48E2-773F-4596-A98E-4ED0CD6635A7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52624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EE7153-BB15-4B2A-BFC8-756F20D19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1CA76C-3017-4C2A-A152-1EB987BCB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3351D5A-4406-40CC-B67E-7C79C1F4A3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20237C3-8203-4CA5-A0B8-DDDE79D91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990F7-F888-449E-8F13-2F66C7E3F659}" type="datetime1">
              <a:rPr lang="en-ZA" smtClean="0"/>
              <a:pPr/>
              <a:t>2017/10/13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7BCE80B-D41B-4867-841E-9F2B3A282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B6FFCA6-1F67-428B-A55C-30CF06EBC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C48E2-773F-4596-A98E-4ED0CD6635A7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454108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25681E-405B-49FD-850B-643AFD6B9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171D01A-7B92-4945-A9DA-6AD4FFE957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AB4367A-0C2B-4B61-BF32-B9C2420F52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57273D5-1C0F-4B82-B5FA-67907EF84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38F7-40DD-444B-98AF-C945D4D13317}" type="datetime1">
              <a:rPr lang="en-ZA" smtClean="0"/>
              <a:pPr/>
              <a:t>2017/10/13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2793A21-BC6B-4F8C-ABA2-B8C334BE6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4C6A3FD-107A-452C-8E1A-E28D2B716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C48E2-773F-4596-A98E-4ED0CD6635A7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044293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2FE6CD-71CA-4FF7-B02C-9D4CF64A6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17D11A5-2624-4269-8711-C554DF4827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51CF960-E915-497D-A7CF-C507B347C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2EDE-4DA8-495C-89E0-99BCF8E063D1}" type="datetime1">
              <a:rPr lang="en-ZA" smtClean="0"/>
              <a:pPr/>
              <a:t>2017/10/13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70DB90-A41A-4A7F-9E93-78D1E1F79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A719921-6B8A-45F6-8769-C53C5522A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C48E2-773F-4596-A98E-4ED0CD6635A7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441048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2FB6E36-7D1D-4A61-BAA1-277C9BA5FD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78CF508-9605-4D94-9871-CA9C7F7CA6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160C034-0FAD-4A57-BC80-3100254AD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7D0EB-8950-417D-AD3E-A7E3B2A581F3}" type="datetime1">
              <a:rPr lang="en-ZA" smtClean="0"/>
              <a:pPr/>
              <a:t>2017/10/13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1533A26-74CE-4D24-B3EA-356B99AFC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8724487-1E7F-4C21-86F6-92F75233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C48E2-773F-4596-A98E-4ED0CD6635A7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654607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77599B-C83F-45E8-80A7-3637E39EF5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F8BFE2E-10D0-4384-B1D7-65B97F1044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521BF4-B1A1-4CBF-B6C4-8B9A62D6F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8342-AFB5-400F-B293-33D7B686352B}" type="datetime1">
              <a:rPr lang="en-ZA" smtClean="0"/>
              <a:pPr/>
              <a:t>2017/10/13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E77FC5-A65C-43EB-B652-9A5D0B421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C98278-7BB8-46B7-8982-DCF7BE91D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C2F46-0F43-424C-8C28-35CE56EE44C6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1089352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EF5FAA-CEE2-4F95-95D2-E35C8D0EA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C65714-677E-4A9D-9DC2-D978559BB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1D85AA7-9252-479B-99A4-839C9CABF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A650-C217-4ADA-A197-F03165ADCA9E}" type="datetime1">
              <a:rPr lang="en-ZA" smtClean="0"/>
              <a:pPr/>
              <a:t>2017/10/13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91081E1-0799-4E82-B479-CD1956677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76FAC3F-E012-45F7-A27F-49422A5DD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C2F46-0F43-424C-8C28-35CE56EE44C6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115335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A16AC0-0EF4-4230-88CD-3AFB85ED1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2974ABE-DC06-4B8E-89A2-11BA6C942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8350101-20BC-48E5-8937-7BC7AE9DF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55854-9F7A-4C44-BAD5-71D229D695A9}" type="datetime1">
              <a:rPr lang="en-ZA" smtClean="0"/>
              <a:pPr/>
              <a:t>2017/10/13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8490714-F6D8-4DB8-9BEC-20B542F32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F39B48-30F2-4CF1-9E6D-C48AEBED4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C2F46-0F43-424C-8C28-35CE56EE44C6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9205514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DC6B53-1AD6-4557-8B24-909D4EB89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8FEDF2A-0BC0-4E47-AA3C-029271D7BB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EA012EF-6F6A-44FC-B9C3-B65A97598E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6574EBA-E106-4EC2-A454-88A6FD2ED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0F236-0A16-4041-A05C-33BCEE37D460}" type="datetime1">
              <a:rPr lang="en-ZA" smtClean="0"/>
              <a:pPr/>
              <a:t>2017/10/13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4DF1CCC-F9CB-4374-879E-5AFC548C9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7CA5942-70DD-499C-AA52-7FD21F5F5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C2F46-0F43-424C-8C28-35CE56EE44C6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679157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1C29E-3EAA-4811-8A40-4A9206CBA9EA}" type="datetime1">
              <a:rPr lang="en-ZA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2017/10/13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4D501-8671-40FC-A334-6BC4639A4C61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9DBF6C-D35F-4A0B-86EB-7BA6CEA54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96ABE61-E9DD-4690-A95F-6B77B73108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A79537B-7469-45AE-A2FB-A1F9134A23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5F25D41-8B41-454A-8700-1F0E54CE79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D8C3BBF-4C99-481B-BC1E-05536519EF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741FC0C-F05C-4312-B07E-51E27036F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1BC94-0824-43F3-8254-15DF05347A25}" type="datetime1">
              <a:rPr lang="en-ZA" smtClean="0"/>
              <a:pPr/>
              <a:t>2017/10/13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866D31E-81DB-4BCB-AC58-6D30FF865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9900569-FF3F-48B6-8FF0-B317E24E9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C2F46-0F43-424C-8C28-35CE56EE44C6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3988501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12D4FC-048C-4FE5-9AE2-268DC2004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0B763FC-D384-48C1-85FB-08ED04080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9857-F047-4254-B19F-31BA0B4A308E}" type="datetime1">
              <a:rPr lang="en-ZA" smtClean="0"/>
              <a:pPr/>
              <a:t>2017/10/13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C75BF4F-1372-4F97-8992-764401E8E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3DA63FD-9B01-4775-A4A0-8C0750783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C2F46-0F43-424C-8C28-35CE56EE44C6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0808667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9DF04AD-6084-44F0-865A-38EAE8042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9D24-68E7-497B-B587-DE40CF6F5C72}" type="datetime1">
              <a:rPr lang="en-ZA" smtClean="0"/>
              <a:pPr/>
              <a:t>2017/10/13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82AC21A-A1B4-48F4-A334-C97295B82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204E59F-3827-439C-B9CF-B04651315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C2F46-0F43-424C-8C28-35CE56EE44C6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0461335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291A5F-3204-4016-8419-EBDFB17AA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4616E1-F163-483D-9045-19F201CE4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6EE2AA4-D508-40EC-A1CD-6BFD72EB2F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9E467A2-5D64-41B4-8191-0634077C2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D0F84-D38F-4D99-BB81-DBDFA97891C6}" type="datetime1">
              <a:rPr lang="en-ZA" smtClean="0"/>
              <a:pPr/>
              <a:t>2017/10/13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90869AD-42CD-412C-AD33-E94EF175F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52CC130-3B40-4A38-8F2D-EE2A6CEDE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C2F46-0F43-424C-8C28-35CE56EE44C6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0735244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82FDB2-47C2-47ED-A921-885A44EB0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41BBE5B-FFE5-4C57-B8BF-96E7A6EA34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9203C83-0B9F-448F-8620-D8CBCB3A90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61D43E0-2887-4BF6-A948-6428A84C9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C28DD-8334-4082-87D8-F5FDA2F274D6}" type="datetime1">
              <a:rPr lang="en-ZA" smtClean="0"/>
              <a:pPr/>
              <a:t>2017/10/13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437A42B-D8B1-47F4-8EF9-3025EA3F5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AEE8623-6016-4363-828B-69728509B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C2F46-0F43-424C-8C28-35CE56EE44C6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083121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8A0083-EDFF-4877-B1E7-C976F34DC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B9CDFCC-B01E-428B-8D5F-1F5A873008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4B79DD9-E631-49CD-86C3-CE92E3FB0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07774-A368-4F03-AAC5-8B9327B69ABE}" type="datetime1">
              <a:rPr lang="en-ZA" smtClean="0"/>
              <a:pPr/>
              <a:t>2017/10/13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711826-B381-4D0F-A744-062298F18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B2A4012-4968-44E7-9B5A-715371B40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C2F46-0F43-424C-8C28-35CE56EE44C6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8090566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36E8447-1332-49BC-9878-8A8CB24435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C183EFA-7608-4188-A477-EB25167B6F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D1C856C-E3C3-4701-A24E-D169651F0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67DFC-5634-41A2-8082-CE67C0A714DB}" type="datetime1">
              <a:rPr lang="en-ZA" smtClean="0"/>
              <a:pPr/>
              <a:t>2017/10/13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58C66C-80B1-4C34-B753-E8EE06395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8D722B7-030D-494B-B5C1-322DF5400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C2F46-0F43-424C-8C28-35CE56EE44C6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5220007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067944" y="62373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Slide </a:t>
            </a:r>
            <a:fld id="{1D5410DB-BB37-440A-A175-86B39946E10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ZA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383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99B9834-1184-43F4-90F2-9DE7F8E518B8}" type="datetime1">
              <a:rPr lang="en-ZA" smtClean="0">
                <a:solidFill>
                  <a:srgbClr val="000000"/>
                </a:solidFill>
              </a:rPr>
              <a:pPr/>
              <a:t>2017/10/13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553641" y="4786313"/>
            <a:ext cx="8036719" cy="857250"/>
          </a:xfrm>
          <a:prstGeom prst="rect">
            <a:avLst/>
          </a:prstGeom>
        </p:spPr>
        <p:txBody>
          <a:bodyPr lIns="0" tIns="0" rIns="0" bIns="0"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1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553641" y="5634633"/>
            <a:ext cx="8036719" cy="1098352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buSzTx/>
              <a:buNone/>
              <a:defRPr sz="3000">
                <a:solidFill>
                  <a:srgbClr val="73BFFF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3000">
                <a:solidFill>
                  <a:srgbClr val="73BFFF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3000">
                <a:solidFill>
                  <a:srgbClr val="73BFFF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3000">
                <a:solidFill>
                  <a:srgbClr val="73BFFF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3000">
                <a:solidFill>
                  <a:srgbClr val="73B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000" dirty="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000" dirty="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000" dirty="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000" dirty="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000" dirty="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067944" y="62373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Slide </a:t>
            </a:r>
            <a:fld id="{1D5410DB-BB37-440A-A175-86B39946E10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ZA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383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64AB0B4-351E-4452-BA29-60E5E7EBA339}" type="datetime1">
              <a:rPr lang="en-ZA" smtClean="0">
                <a:solidFill>
                  <a:srgbClr val="000000"/>
                </a:solidFill>
              </a:rPr>
              <a:pPr/>
              <a:t>2017/10/13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0" y="579120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  <a:lvl2pPr>
              <a:defRPr>
                <a:solidFill>
                  <a:srgbClr val="FFFF00"/>
                </a:solidFill>
              </a:defRPr>
            </a:lvl2pPr>
            <a:lvl3pPr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rgbClr val="FFFF00"/>
                </a:solidFill>
              </a:defRPr>
            </a:lvl4pPr>
            <a:lvl5pPr>
              <a:defRPr>
                <a:solidFill>
                  <a:srgbClr val="FFFF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white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4D14976-8CAC-45B9-A8DC-A36B2EFBFB14}" type="datetime1">
              <a:rPr lang="en-ZA" smtClean="0"/>
              <a:pPr>
                <a:defRPr/>
              </a:pPr>
              <a:t>2017/10/13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prstClr val="white">
                    <a:tint val="95000"/>
                  </a:prstClr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prstClr val="white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D4DA173-242F-481C-9D0E-4485BAAA697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F3B8A42-43B4-41F9-BBBA-6534E1BEDDD6}" type="datetime1">
              <a:rPr lang="en-ZA" smtClean="0"/>
              <a:pPr>
                <a:defRPr/>
              </a:pPr>
              <a:t>2017/10/13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7842A56-EB72-4E50-9A6C-B40549C6C9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067944" y="62373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Slide </a:t>
            </a:r>
            <a:fld id="{1D5410DB-BB37-440A-A175-86B39946E10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ZA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  <a:lvl2pPr>
              <a:defRPr>
                <a:solidFill>
                  <a:srgbClr val="FFFF00"/>
                </a:solidFill>
              </a:defRPr>
            </a:lvl2pPr>
            <a:lvl3pPr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rgbClr val="FFFF00"/>
                </a:solidFill>
              </a:defRPr>
            </a:lvl4pPr>
            <a:lvl5pPr>
              <a:defRPr>
                <a:solidFill>
                  <a:srgbClr val="FFFF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D1A52-D8E7-4374-862A-1AEFEE2DC8B7}" type="datetime1">
              <a:rPr lang="en-ZA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2017/10/13</a:t>
            </a:fld>
            <a:endParaRPr lang="en-GB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383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963F650-52AD-4655-A6F4-8B346C252A36}" type="datetime1">
              <a:rPr lang="en-ZA" smtClean="0">
                <a:solidFill>
                  <a:srgbClr val="000000"/>
                </a:solidFill>
              </a:rPr>
              <a:pPr/>
              <a:t>2017/10/13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423D00-1B5C-4552-9931-253A41782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59488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553641" y="4786313"/>
            <a:ext cx="8036719" cy="857250"/>
          </a:xfrm>
          <a:prstGeom prst="rect">
            <a:avLst/>
          </a:prstGeom>
        </p:spPr>
        <p:txBody>
          <a:bodyPr lIns="0" tIns="0" rIns="0" bIns="0"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1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553641" y="5634633"/>
            <a:ext cx="8036719" cy="1098352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buSzTx/>
              <a:buNone/>
              <a:defRPr sz="3000">
                <a:solidFill>
                  <a:srgbClr val="73BFFF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3000">
                <a:solidFill>
                  <a:srgbClr val="73BFFF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3000">
                <a:solidFill>
                  <a:srgbClr val="73BFFF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3000">
                <a:solidFill>
                  <a:srgbClr val="73BFFF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3000">
                <a:solidFill>
                  <a:srgbClr val="73B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000" dirty="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000" dirty="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000" dirty="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000" dirty="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000" dirty="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067944" y="62373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Slide </a:t>
            </a:r>
            <a:fld id="{1D5410DB-BB37-440A-A175-86B39946E10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ZA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  <a:lvl2pPr>
              <a:defRPr>
                <a:solidFill>
                  <a:srgbClr val="FFFF00"/>
                </a:solidFill>
              </a:defRPr>
            </a:lvl2pPr>
            <a:lvl3pPr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rgbClr val="FFFF00"/>
                </a:solidFill>
              </a:defRPr>
            </a:lvl4pPr>
            <a:lvl5pPr>
              <a:defRPr>
                <a:solidFill>
                  <a:srgbClr val="FFFF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8941C-521A-4CA4-947E-231DB78AB838}" type="datetime1">
              <a:rPr lang="en-ZA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2017/10/13</a:t>
            </a:fld>
            <a:endParaRPr lang="en-GB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383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6BB6D61-A59A-4C51-8A8B-73CC03A12A63}" type="datetime1">
              <a:rPr lang="en-ZA" smtClean="0">
                <a:solidFill>
                  <a:srgbClr val="000000"/>
                </a:solidFill>
              </a:rPr>
              <a:pPr/>
              <a:t>2017/10/13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553641" y="4786313"/>
            <a:ext cx="8036719" cy="857250"/>
          </a:xfrm>
          <a:prstGeom prst="rect">
            <a:avLst/>
          </a:prstGeom>
        </p:spPr>
        <p:txBody>
          <a:bodyPr lIns="0" tIns="0" rIns="0" bIns="0"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100" dirty="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553641" y="5634633"/>
            <a:ext cx="8036719" cy="1098352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spcBef>
                <a:spcPts val="0"/>
              </a:spcBef>
              <a:buSzTx/>
              <a:buNone/>
              <a:defRPr sz="3000">
                <a:solidFill>
                  <a:srgbClr val="73BFFF"/>
                </a:solidFill>
              </a:defRPr>
            </a:lvl1pPr>
            <a:lvl2pPr marL="0" indent="0">
              <a:spcBef>
                <a:spcPts val="0"/>
              </a:spcBef>
              <a:buSzTx/>
              <a:buNone/>
              <a:defRPr sz="3000">
                <a:solidFill>
                  <a:srgbClr val="73BFFF"/>
                </a:solidFill>
              </a:defRPr>
            </a:lvl2pPr>
            <a:lvl3pPr marL="0" indent="0">
              <a:spcBef>
                <a:spcPts val="0"/>
              </a:spcBef>
              <a:buSzTx/>
              <a:buNone/>
              <a:defRPr sz="3000">
                <a:solidFill>
                  <a:srgbClr val="73BFFF"/>
                </a:solidFill>
              </a:defRPr>
            </a:lvl3pPr>
            <a:lvl4pPr marL="0" indent="0">
              <a:spcBef>
                <a:spcPts val="0"/>
              </a:spcBef>
              <a:buSzTx/>
              <a:buNone/>
              <a:defRPr sz="3000">
                <a:solidFill>
                  <a:srgbClr val="73BFFF"/>
                </a:solidFill>
              </a:defRPr>
            </a:lvl4pPr>
            <a:lvl5pPr marL="0" indent="0">
              <a:spcBef>
                <a:spcPts val="0"/>
              </a:spcBef>
              <a:buSzTx/>
              <a:buNone/>
              <a:defRPr sz="3000">
                <a:solidFill>
                  <a:srgbClr val="73B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000" dirty="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000" dirty="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000" dirty="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000" dirty="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000" dirty="0">
                <a:solidFill>
                  <a:srgbClr val="73B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067944" y="62373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Slide </a:t>
            </a:r>
            <a:fld id="{1D5410DB-BB37-440A-A175-86B39946E10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ZA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067944" y="62373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Slide </a:t>
            </a:r>
            <a:fld id="{1D5410DB-BB37-440A-A175-86B39946E10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40464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  <a:lvl2pPr>
              <a:defRPr>
                <a:solidFill>
                  <a:srgbClr val="FFFF00"/>
                </a:solidFill>
              </a:defRPr>
            </a:lvl2pPr>
            <a:lvl3pPr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rgbClr val="FFFF00"/>
                </a:solidFill>
              </a:defRPr>
            </a:lvl4pPr>
            <a:lvl5pPr>
              <a:defRPr>
                <a:solidFill>
                  <a:srgbClr val="FFFF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B920F-DC99-4A1D-8D66-4D110D2865AB}" type="datetime1">
              <a:rPr lang="en-ZA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2017/10/13</a:t>
            </a:fld>
            <a:endParaRPr lang="en-GB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98112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5171F-8DEA-4A2F-92EF-EBD55289C162}" type="datetime1">
              <a:rPr lang="en-ZA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2017/10/13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F591F-81E4-42EF-8756-5EED8FEE08BC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076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47C840-8818-49E2-AF05-92ED21D979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C442E3C-470A-4A79-92A4-DBF4A002D7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0567C15-A34B-42CE-A1CA-9889B2721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1A56C-554F-422E-873E-B11F70542660}" type="datetime1">
              <a:rPr lang="en-ZA" smtClean="0"/>
              <a:pPr/>
              <a:t>2017/10/13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A06E428-5FB4-43C6-998F-505347AB4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9157E92-99EA-49CF-B207-A5BDF3038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C48E2-773F-4596-A98E-4ED0CD6635A7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4068312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383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FCA5F63-A52E-4EDC-9DB9-16789881EC6A}" type="datetime1">
              <a:rPr lang="en-ZA" smtClean="0">
                <a:solidFill>
                  <a:srgbClr val="000000"/>
                </a:solidFill>
              </a:rPr>
              <a:pPr/>
              <a:t>2017/10/13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4274423"/>
      </p:ext>
    </p:extLst>
  </p:cSld>
  <p:clrMapOvr>
    <a:masterClrMapping/>
  </p:clrMapOvr>
  <p:transition advClick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216038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4B11AF-9612-4B3A-B335-0A0ECD24DD21}" type="datetime1">
              <a:rPr lang="en-ZA" smtClean="0"/>
              <a:pPr/>
              <a:t>2017/10/13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A6753F3-8ECC-41DA-B9C2-556CE540A9A8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762963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383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30D7A15-CCCA-42A9-9E31-CA21C358DDD7}" type="datetime1">
              <a:rPr lang="en-ZA" smtClean="0">
                <a:solidFill>
                  <a:srgbClr val="000000"/>
                </a:solidFill>
              </a:rPr>
              <a:pPr/>
              <a:t>2017/10/13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5D9DE6E-CA55-48AD-A588-3426AD40EAA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5142055"/>
      </p:ext>
    </p:extLst>
  </p:cSld>
  <p:clrMapOvr>
    <a:masterClrMapping/>
  </p:clrMapOvr>
  <p:transition advClick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067944" y="62373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Slide </a:t>
            </a:r>
            <a:fld id="{1D5410DB-BB37-440A-A175-86B39946E105}" type="slidenum">
              <a:rPr lang="en-US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7682050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CBF6DE-185C-4B91-9481-57CC34B6047B}" type="datetime1">
              <a:rPr lang="en-ZA" smtClean="0"/>
              <a:pPr/>
              <a:t>2017/10/13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A6753F3-8ECC-41DA-B9C2-556CE540A9A8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650534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4C6311-6591-4F0A-9F35-E3D6451D4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24EE9BB-4439-43B7-BA20-FF2EFF24A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476134A-7BD8-4327-A8B8-FD0E3F471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5149D-42E4-4F42-A093-0785682AD23A}" type="datetime1">
              <a:rPr lang="en-ZA" smtClean="0"/>
              <a:pPr/>
              <a:t>2017/10/13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6D13E2A-2C2A-4B40-B9D5-45622F5DF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2268BE9-7EB2-42DB-98F7-25A8D5627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C48E2-773F-4596-A98E-4ED0CD6635A7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657863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76CE7E-8EAB-4667-93A5-D8452D264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A666DE4-2494-43C5-BD57-EFB8E519CD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77E743-B5DA-42F9-BEAC-67679B367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9A12D-104D-46FE-9AC1-B897F74F9A51}" type="datetime1">
              <a:rPr lang="en-ZA" smtClean="0"/>
              <a:pPr/>
              <a:t>2017/10/13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5F0C39-A29F-4D79-8E2C-A982AE5DD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207133-B388-4AF8-AEBA-A7DA1547A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C48E2-773F-4596-A98E-4ED0CD6635A7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169517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697817-E47A-482D-8E4A-E0CF55DE1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619FA62-88BD-45AE-8CA9-0E5D0B7B8E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22DEB4F-9534-417E-A3E5-38BD86EE96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CBF26BF-F79D-4637-BE4F-CE3CE07AD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64AB3-54BE-4273-BCC6-935A6B5DCF28}" type="datetime1">
              <a:rPr lang="en-ZA" smtClean="0"/>
              <a:pPr/>
              <a:t>2017/10/13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B55D8F1-1F7E-4D73-814B-4EFD56ACC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7A0F6AA-D8B2-4ACB-8E28-361B63CEE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C48E2-773F-4596-A98E-4ED0CD6635A7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653041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F52F68-CF6E-47EE-8AA1-2BEA34EC8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48FA950-B71E-4E8E-9DB7-113ECC880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666C156-5CDE-4DE5-8588-5E2F4F5226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ECC2BC5-0992-4A37-B75B-2DC7355E33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7E87AF6-27E9-4E25-99B3-9AE306A3E2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BF1A9B0-10E4-4D77-B4AC-4A1787CFC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63862-A328-4A99-AD0A-6318D8E3780F}" type="datetime1">
              <a:rPr lang="en-ZA" smtClean="0"/>
              <a:pPr/>
              <a:t>2017/10/13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DEBCF81-E0FB-4A22-A090-86593074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EB30EAD-4E14-4AB5-AA69-B12A605BF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C48E2-773F-4596-A98E-4ED0CD6635A7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346552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1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50.xml"/><Relationship Id="rId9" Type="http://schemas.openxmlformats.org/officeDocument/2006/relationships/image" Target="../media/image4.jpe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.jpe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3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.png"/><Relationship Id="rId5" Type="http://schemas.openxmlformats.org/officeDocument/2006/relationships/image" Target="../media/image4.jpe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.png"/><Relationship Id="rId5" Type="http://schemas.openxmlformats.org/officeDocument/2006/relationships/image" Target="../media/image4.jpe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4.jpe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5CB0D7-BCBA-4CC7-B9C3-8EC6680851F8}" type="datetime1">
              <a:rPr lang="en-ZA" smtClean="0"/>
              <a:pPr>
                <a:defRPr/>
              </a:pPr>
              <a:t>2017/10/13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486E9D-6A7B-4CA6-9D8D-37656295E101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051" name="Picture 7" descr="NDOH Logo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867400"/>
            <a:ext cx="2286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11"/>
          <p:cNvPicPr>
            <a:picLocks noChangeAspect="1" noChangeArrowheads="1"/>
          </p:cNvPicPr>
          <p:nvPr userDrawn="1"/>
        </p:nvPicPr>
        <p:blipFill>
          <a:blip r:embed="rId4" cstate="print"/>
          <a:srcRect r="25999"/>
          <a:stretch>
            <a:fillRect/>
          </a:stretch>
        </p:blipFill>
        <p:spPr bwMode="auto">
          <a:xfrm>
            <a:off x="7342188" y="0"/>
            <a:ext cx="11842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051" name="Picture 7" descr="NDOH Logo.jpg"/>
          <p:cNvPicPr>
            <a:picLocks noChangeAspect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" y="5867400"/>
            <a:ext cx="2286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11"/>
          <p:cNvPicPr>
            <a:picLocks noChangeAspect="1" noChangeArrowheads="1"/>
          </p:cNvPicPr>
          <p:nvPr userDrawn="1"/>
        </p:nvPicPr>
        <p:blipFill>
          <a:blip r:embed="rId10" cstate="print"/>
          <a:srcRect r="25999"/>
          <a:stretch>
            <a:fillRect/>
          </a:stretch>
        </p:blipFill>
        <p:spPr bwMode="auto">
          <a:xfrm>
            <a:off x="7342188" y="0"/>
            <a:ext cx="11842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31853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51" name="Picture 7" descr="NDOH Logo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5867400"/>
            <a:ext cx="2286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11"/>
          <p:cNvPicPr>
            <a:picLocks noChangeAspect="1" noChangeArrowheads="1"/>
          </p:cNvPicPr>
          <p:nvPr userDrawn="1"/>
        </p:nvPicPr>
        <p:blipFill>
          <a:blip r:embed="rId5" cstate="print"/>
          <a:srcRect r="25999"/>
          <a:stretch>
            <a:fillRect/>
          </a:stretch>
        </p:blipFill>
        <p:spPr bwMode="auto">
          <a:xfrm>
            <a:off x="7342188" y="0"/>
            <a:ext cx="11842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67908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51" name="Picture 7" descr="NDOH Logo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5867400"/>
            <a:ext cx="2286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11"/>
          <p:cNvPicPr>
            <a:picLocks noChangeAspect="1" noChangeArrowheads="1"/>
          </p:cNvPicPr>
          <p:nvPr userDrawn="1"/>
        </p:nvPicPr>
        <p:blipFill>
          <a:blip r:embed="rId5" cstate="print"/>
          <a:srcRect r="25999"/>
          <a:stretch>
            <a:fillRect/>
          </a:stretch>
        </p:blipFill>
        <p:spPr bwMode="auto">
          <a:xfrm>
            <a:off x="7342188" y="0"/>
            <a:ext cx="11842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807" r:id="rId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019B205-46BF-40E0-9FA8-0D573861B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13AB1A0-740D-4059-8DEE-535ED56B33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F02678-CD69-41D1-B9F4-B8FFBC95C2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0D07A-9270-45A1-BFE7-E0C34C75D810}" type="datetime1">
              <a:rPr lang="en-ZA" smtClean="0"/>
              <a:pPr/>
              <a:t>2017/10/13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E546F1-E771-476C-BF87-8CECB7675A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BFC6752-2619-4E34-A5F4-1A95AC84A4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C48E2-773F-4596-A98E-4ED0CD6635A7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867447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9C6CD46-B39D-4FAF-924B-757BFBD87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A57D4B4-1032-45FE-A5B2-1C8B0EB15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05CB642-E7FC-497E-96AC-376C1D5712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DE367-9C73-4D79-91B4-DCBCC12FB1BD}" type="datetime1">
              <a:rPr lang="en-ZA" smtClean="0"/>
              <a:pPr/>
              <a:t>2017/10/13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17439D-1499-45B5-B742-02CC62C0C5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4F52BF7-B284-4BC1-9A88-F8BC0F838E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C2F46-0F43-424C-8C28-35CE56EE44C6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038675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051" name="Picture 7" descr="NDOH Logo.jp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5867400"/>
            <a:ext cx="2286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11"/>
          <p:cNvPicPr>
            <a:picLocks noChangeAspect="1" noChangeArrowheads="1"/>
          </p:cNvPicPr>
          <p:nvPr userDrawn="1"/>
        </p:nvPicPr>
        <p:blipFill>
          <a:blip r:embed="rId7" cstate="print"/>
          <a:srcRect r="25999"/>
          <a:stretch>
            <a:fillRect/>
          </a:stretch>
        </p:blipFill>
        <p:spPr bwMode="auto">
          <a:xfrm>
            <a:off x="7342188" y="0"/>
            <a:ext cx="11842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8" r:id="rId2"/>
    <p:sldLayoutId id="2147483689" r:id="rId3"/>
    <p:sldLayoutId id="2147483690" r:id="rId4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051" name="Picture 7" descr="NDOH Logo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5867400"/>
            <a:ext cx="2286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11"/>
          <p:cNvPicPr>
            <a:picLocks noChangeAspect="1" noChangeArrowheads="1"/>
          </p:cNvPicPr>
          <p:nvPr userDrawn="1"/>
        </p:nvPicPr>
        <p:blipFill>
          <a:blip r:embed="rId6" cstate="print"/>
          <a:srcRect r="25999"/>
          <a:stretch>
            <a:fillRect/>
          </a:stretch>
        </p:blipFill>
        <p:spPr bwMode="auto">
          <a:xfrm>
            <a:off x="7342188" y="0"/>
            <a:ext cx="11842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6" r:id="rId2"/>
    <p:sldLayoutId id="2147483697" r:id="rId3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195" name="Picture 7" descr="NDOH Logo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5867400"/>
            <a:ext cx="2286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11"/>
          <p:cNvPicPr>
            <a:picLocks noChangeAspect="1" noChangeArrowheads="1"/>
          </p:cNvPicPr>
          <p:nvPr userDrawn="1"/>
        </p:nvPicPr>
        <p:blipFill>
          <a:blip r:embed="rId6" cstate="print"/>
          <a:srcRect r="25999"/>
          <a:stretch>
            <a:fillRect/>
          </a:stretch>
        </p:blipFill>
        <p:spPr bwMode="auto">
          <a:xfrm>
            <a:off x="7342188" y="0"/>
            <a:ext cx="11842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051" name="Picture 7" descr="NDOH Logo.jpg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5867400"/>
            <a:ext cx="2286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11"/>
          <p:cNvPicPr>
            <a:picLocks noChangeAspect="1" noChangeArrowheads="1"/>
          </p:cNvPicPr>
          <p:nvPr userDrawn="1"/>
        </p:nvPicPr>
        <p:blipFill>
          <a:blip r:embed="rId8" cstate="print"/>
          <a:srcRect r="25999"/>
          <a:stretch>
            <a:fillRect/>
          </a:stretch>
        </p:blipFill>
        <p:spPr bwMode="auto">
          <a:xfrm>
            <a:off x="7342188" y="0"/>
            <a:ext cx="11842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20" r:id="rId3"/>
    <p:sldLayoutId id="2147483721" r:id="rId4"/>
    <p:sldLayoutId id="2147483722" r:id="rId5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051" name="Picture 7" descr="NDOH Logo.jp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5867400"/>
            <a:ext cx="2286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11"/>
          <p:cNvPicPr>
            <a:picLocks noChangeAspect="1" noChangeArrowheads="1"/>
          </p:cNvPicPr>
          <p:nvPr userDrawn="1"/>
        </p:nvPicPr>
        <p:blipFill>
          <a:blip r:embed="rId7" cstate="print"/>
          <a:srcRect r="25999"/>
          <a:stretch>
            <a:fillRect/>
          </a:stretch>
        </p:blipFill>
        <p:spPr bwMode="auto">
          <a:xfrm>
            <a:off x="7342188" y="0"/>
            <a:ext cx="11842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9" r:id="rId3"/>
    <p:sldLayoutId id="2147483771" r:id="rId4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mailto:kistnb@health.gov.za" TargetMode="External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67744" y="2950077"/>
            <a:ext cx="66247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+mn-lt"/>
                <a:cs typeface="Arial" pitchFamily="34" charset="0"/>
              </a:rPr>
              <a:t> Performance Update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>
              <a:latin typeface="+mn-lt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9752" y="4509120"/>
            <a:ext cx="57912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+mn-lt"/>
                <a:cs typeface="Arial" pitchFamily="34" charset="0"/>
              </a:rPr>
              <a:t>10 October 2017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99992" y="623731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Slide </a:t>
            </a:r>
            <a:fld id="{F89E6E47-2815-435A-AD41-7DBB75361A14}" type="slidenum">
              <a:rPr lang="en-US" smtClean="0"/>
              <a:pPr/>
              <a:t>1</a:t>
            </a:fld>
            <a:endParaRPr lang="en-ZA" dirty="0"/>
          </a:p>
        </p:txBody>
      </p:sp>
      <p:sp>
        <p:nvSpPr>
          <p:cNvPr id="9" name="TextBox 8"/>
          <p:cNvSpPr txBox="1"/>
          <p:nvPr/>
        </p:nvSpPr>
        <p:spPr>
          <a:xfrm>
            <a:off x="2267744" y="1437387"/>
            <a:ext cx="66247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+mn-lt"/>
                <a:cs typeface="Arial" pitchFamily="34" charset="0"/>
              </a:rPr>
              <a:t>Presentation to Portfolio Committee on Health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3568" y="0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FFFF00"/>
                </a:solidFill>
                <a:latin typeface="+mj-lt"/>
              </a:rPr>
              <a:t>The Compensation Commissioner for Occupational Diseases (CCOD)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BAE3693-61B2-4B8F-9D5D-CBAD947038B8}"/>
              </a:ext>
            </a:extLst>
          </p:cNvPr>
          <p:cNvSpPr/>
          <p:nvPr/>
        </p:nvSpPr>
        <p:spPr>
          <a:xfrm>
            <a:off x="467544" y="1053828"/>
            <a:ext cx="8352928" cy="5213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20000"/>
              </a:spcBef>
              <a:buFont typeface="Arial" charset="0"/>
              <a:buChar char="•"/>
            </a:pPr>
            <a:r>
              <a:rPr lang="en-ZA" sz="2800" dirty="0">
                <a:latin typeface="+mn-lt"/>
                <a:cs typeface="+mn-cs"/>
              </a:rPr>
              <a:t>Planning of One Stop Service Centres in Kuruman and Burgersfort complete</a:t>
            </a:r>
          </a:p>
          <a:p>
            <a:pPr marL="914400" lvl="1" indent="-457200">
              <a:spcBef>
                <a:spcPct val="20000"/>
              </a:spcBef>
              <a:buFont typeface="Calibri" panose="020F0502020204030204" pitchFamily="34" charset="0"/>
              <a:buChar char="‒"/>
            </a:pPr>
            <a:r>
              <a:rPr lang="en-ZA" sz="2400" dirty="0">
                <a:latin typeface="+mn-lt"/>
                <a:cs typeface="+mn-cs"/>
              </a:rPr>
              <a:t>The centres are now being constructed and will open later this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800" dirty="0">
                <a:latin typeface="+mn-lt"/>
              </a:rPr>
              <a:t>One Stop Service Centre opened in Mafiteng in Lesotho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800" dirty="0">
                <a:latin typeface="+mn-lt"/>
              </a:rPr>
              <a:t>Mobile health services were conducted in 6 districts in the Eastern Cape, 1 in Northern Cape, 1 in Mpumalanga, 1 each in Botswana, Lesotho, Mozambique &amp; Swaziland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800" dirty="0">
                <a:latin typeface="+mn-lt"/>
              </a:rPr>
              <a:t>60 000 ex-mineworker or beneficiaries reached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28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282FD5F5-13A3-4264-86A9-F879D0A29227}"/>
              </a:ext>
            </a:extLst>
          </p:cNvPr>
          <p:cNvSpPr txBox="1">
            <a:spLocks/>
          </p:cNvSpPr>
          <p:nvPr/>
        </p:nvSpPr>
        <p:spPr>
          <a:xfrm>
            <a:off x="0" y="188640"/>
            <a:ext cx="7236296" cy="86518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ZA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Service Delivery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4BACC57-3C9E-4766-96B9-77452B6B4176}"/>
              </a:ext>
            </a:extLst>
          </p:cNvPr>
          <p:cNvSpPr txBox="1"/>
          <p:nvPr/>
        </p:nvSpPr>
        <p:spPr>
          <a:xfrm>
            <a:off x="4067944" y="62373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Slide </a:t>
            </a:r>
            <a:fld id="{1D5410DB-BB37-440A-A175-86B39946E105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04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BAE3693-61B2-4B8F-9D5D-CBAD947038B8}"/>
              </a:ext>
            </a:extLst>
          </p:cNvPr>
          <p:cNvSpPr/>
          <p:nvPr/>
        </p:nvSpPr>
        <p:spPr>
          <a:xfrm>
            <a:off x="467544" y="1053828"/>
            <a:ext cx="784887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800" dirty="0">
                <a:latin typeface="+mn-lt"/>
              </a:rPr>
              <a:t>Database of ex-workers</a:t>
            </a:r>
          </a:p>
          <a:p>
            <a:pPr marL="800100" lvl="1" indent="-342900">
              <a:buFont typeface="Calibri" panose="020F0502020204030204" pitchFamily="34" charset="0"/>
              <a:buChar char="‒"/>
            </a:pPr>
            <a:r>
              <a:rPr lang="en-ZA" sz="2400" dirty="0">
                <a:latin typeface="+mn-lt"/>
              </a:rPr>
              <a:t>Web based</a:t>
            </a:r>
          </a:p>
          <a:p>
            <a:pPr marL="800100" lvl="1" indent="-342900">
              <a:buFont typeface="Calibri" panose="020F0502020204030204" pitchFamily="34" charset="0"/>
              <a:buChar char="‒"/>
            </a:pPr>
            <a:r>
              <a:rPr lang="en-ZA" sz="2400" dirty="0">
                <a:latin typeface="+mn-lt"/>
              </a:rPr>
              <a:t>Linked to the TEBA database</a:t>
            </a:r>
          </a:p>
          <a:p>
            <a:pPr marL="800100" lvl="1" indent="-342900">
              <a:buFont typeface="Calibri" panose="020F0502020204030204" pitchFamily="34" charset="0"/>
              <a:buChar char="‒"/>
            </a:pPr>
            <a:r>
              <a:rPr lang="en-ZA" sz="2400" dirty="0">
                <a:latin typeface="+mn-lt"/>
              </a:rPr>
              <a:t>Pilot link to 4 mining companies for current workers</a:t>
            </a:r>
          </a:p>
          <a:p>
            <a:pPr marL="800100" lvl="1" indent="-342900">
              <a:buFont typeface="Calibri" panose="020F0502020204030204" pitchFamily="34" charset="0"/>
              <a:buChar char="‒"/>
            </a:pPr>
            <a:r>
              <a:rPr lang="en-ZA" sz="2400" dirty="0">
                <a:latin typeface="+mn-lt"/>
              </a:rPr>
              <a:t>Link to multiple databases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800" dirty="0">
                <a:latin typeface="+mn-lt"/>
              </a:rPr>
              <a:t>Payments </a:t>
            </a:r>
          </a:p>
          <a:p>
            <a:pPr marL="800100" lvl="1" indent="-342900">
              <a:buFont typeface="Calibri" panose="020F0502020204030204" pitchFamily="34" charset="0"/>
              <a:buChar char="‒"/>
            </a:pPr>
            <a:r>
              <a:rPr lang="en-ZA" sz="2400" dirty="0">
                <a:latin typeface="+mn-lt"/>
              </a:rPr>
              <a:t>Link with banks for improved access of ex-workers to financial services</a:t>
            </a:r>
          </a:p>
          <a:p>
            <a:pPr marL="800100" lvl="1" indent="-342900">
              <a:buFont typeface="Calibri" panose="020F0502020204030204" pitchFamily="34" charset="0"/>
              <a:buChar char="‒"/>
            </a:pPr>
            <a:r>
              <a:rPr lang="en-ZA" sz="2400" dirty="0">
                <a:latin typeface="+mn-lt"/>
              </a:rPr>
              <a:t>Link with Banking Association</a:t>
            </a:r>
          </a:p>
          <a:p>
            <a:pPr marL="800100" lvl="1" indent="-342900">
              <a:buFont typeface="Calibri" panose="020F0502020204030204" pitchFamily="34" charset="0"/>
              <a:buChar char="‒"/>
            </a:pPr>
            <a:r>
              <a:rPr lang="en-ZA" sz="2400" dirty="0">
                <a:latin typeface="+mn-lt"/>
              </a:rPr>
              <a:t>Automation of calculation of claim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800" dirty="0">
                <a:latin typeface="+mn-lt"/>
              </a:rPr>
              <a:t>Geo-locator mapping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282FD5F5-13A3-4264-86A9-F879D0A29227}"/>
              </a:ext>
            </a:extLst>
          </p:cNvPr>
          <p:cNvSpPr txBox="1">
            <a:spLocks/>
          </p:cNvSpPr>
          <p:nvPr/>
        </p:nvSpPr>
        <p:spPr>
          <a:xfrm>
            <a:off x="0" y="188640"/>
            <a:ext cx="7236296" cy="86518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ZA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Administration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E4A4CC2-4D50-4072-A01E-F99CB4A633A3}"/>
              </a:ext>
            </a:extLst>
          </p:cNvPr>
          <p:cNvSpPr txBox="1"/>
          <p:nvPr/>
        </p:nvSpPr>
        <p:spPr>
          <a:xfrm>
            <a:off x="4067944" y="62373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Slide </a:t>
            </a:r>
            <a:fld id="{1D5410DB-BB37-440A-A175-86B39946E105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4156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EB21B04-128F-42CA-9CDD-1F42BF0DAE7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276872"/>
            <a:ext cx="8581966" cy="3744416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BAE3693-61B2-4B8F-9D5D-CBAD947038B8}"/>
              </a:ext>
            </a:extLst>
          </p:cNvPr>
          <p:cNvSpPr/>
          <p:nvPr/>
        </p:nvSpPr>
        <p:spPr>
          <a:xfrm>
            <a:off x="467544" y="980728"/>
            <a:ext cx="8208912" cy="1870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2800" dirty="0">
                <a:latin typeface="+mn-lt"/>
              </a:rPr>
              <a:t>Mapped mines, mineworkers and health services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2800" dirty="0">
                <a:latin typeface="+mn-lt"/>
              </a:rPr>
              <a:t>Innovative approach to tracking &amp; tracing ex-workers</a:t>
            </a:r>
          </a:p>
          <a:p>
            <a:pPr>
              <a:lnSpc>
                <a:spcPct val="150000"/>
              </a:lnSpc>
            </a:pPr>
            <a:endParaRPr lang="en-ZA" sz="24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282FD5F5-13A3-4264-86A9-F879D0A29227}"/>
              </a:ext>
            </a:extLst>
          </p:cNvPr>
          <p:cNvSpPr txBox="1">
            <a:spLocks/>
          </p:cNvSpPr>
          <p:nvPr/>
        </p:nvSpPr>
        <p:spPr>
          <a:xfrm>
            <a:off x="0" y="188640"/>
            <a:ext cx="7236296" cy="86518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ZA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Geo-locator Mapping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90CB563-0D5E-41D1-BB16-E8DF30E5B0B5}"/>
              </a:ext>
            </a:extLst>
          </p:cNvPr>
          <p:cNvSpPr txBox="1"/>
          <p:nvPr/>
        </p:nvSpPr>
        <p:spPr>
          <a:xfrm>
            <a:off x="4067944" y="62373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Slide </a:t>
            </a:r>
            <a:fld id="{1D5410DB-BB37-440A-A175-86B39946E105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666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282FD5F5-13A3-4264-86A9-F879D0A29227}"/>
              </a:ext>
            </a:extLst>
          </p:cNvPr>
          <p:cNvSpPr txBox="1">
            <a:spLocks/>
          </p:cNvSpPr>
          <p:nvPr/>
        </p:nvSpPr>
        <p:spPr>
          <a:xfrm>
            <a:off x="0" y="188640"/>
            <a:ext cx="7236296" cy="86518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ZA" sz="3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Compensation Payments (2016/17)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D364481-67CC-4815-B4C3-654555CE9561}"/>
              </a:ext>
            </a:extLst>
          </p:cNvPr>
          <p:cNvSpPr txBox="1"/>
          <p:nvPr/>
        </p:nvSpPr>
        <p:spPr>
          <a:xfrm>
            <a:off x="4067944" y="62373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Slide </a:t>
            </a:r>
            <a:fld id="{1D5410DB-BB37-440A-A175-86B39946E105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ZA" dirty="0">
              <a:solidFill>
                <a:prstClr val="black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D29036F-E6DC-4121-B3D5-F062EC2007E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510" y="1556792"/>
            <a:ext cx="8800980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3754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188640"/>
            <a:ext cx="7236296" cy="86518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ZA" sz="28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Comparative Payments (2014/15 – 2016/17)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813FB0F-388E-4600-8CED-EDFB3EFAFB3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525" y="1053828"/>
            <a:ext cx="8718950" cy="4823444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295878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88640"/>
            <a:ext cx="7236296" cy="86518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ZA" sz="32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Payments per Region/Province (2016/17)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3547219-4F91-4980-9423-2A7BA5A47223}"/>
              </a:ext>
            </a:extLst>
          </p:cNvPr>
          <p:cNvSpPr txBox="1"/>
          <p:nvPr/>
        </p:nvSpPr>
        <p:spPr>
          <a:xfrm>
            <a:off x="4067944" y="62373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Slide </a:t>
            </a:r>
            <a:fld id="{1D5410DB-BB37-440A-A175-86B39946E105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ZA" dirty="0">
              <a:solidFill>
                <a:prstClr val="black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8BD33E9-BEB9-4314-9F54-9B44B5ED337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268760"/>
            <a:ext cx="7158861" cy="454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4724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282FD5F5-13A3-4264-86A9-F879D0A29227}"/>
              </a:ext>
            </a:extLst>
          </p:cNvPr>
          <p:cNvSpPr txBox="1">
            <a:spLocks/>
          </p:cNvSpPr>
          <p:nvPr/>
        </p:nvSpPr>
        <p:spPr>
          <a:xfrm>
            <a:off x="0" y="188640"/>
            <a:ext cx="7236296" cy="86518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ZA" sz="3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Compensation Payments (Sept 2017)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D364481-67CC-4815-B4C3-654555CE9561}"/>
              </a:ext>
            </a:extLst>
          </p:cNvPr>
          <p:cNvSpPr txBox="1"/>
          <p:nvPr/>
        </p:nvSpPr>
        <p:spPr>
          <a:xfrm>
            <a:off x="4067944" y="62373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Slide </a:t>
            </a:r>
            <a:fld id="{1D5410DB-BB37-440A-A175-86B39946E105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ZA" dirty="0">
              <a:solidFill>
                <a:prstClr val="black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E75409B-6127-4D8E-9F36-198A742C28D1}"/>
              </a:ext>
            </a:extLst>
          </p:cNvPr>
          <p:cNvSpPr/>
          <p:nvPr/>
        </p:nvSpPr>
        <p:spPr>
          <a:xfrm>
            <a:off x="3851920" y="5313982"/>
            <a:ext cx="4572000" cy="923330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>
            <a:spAutoFit/>
          </a:bodyPr>
          <a:lstStyle/>
          <a:p>
            <a:r>
              <a:rPr lang="en-ZA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10 113 payments have been made since the commencement of tracking and tracing (February 2016) with a value of R332.6m</a:t>
            </a:r>
            <a:endParaRPr lang="en-Z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50517DA-746A-4F73-A0B9-6090E3CBAA4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340768"/>
            <a:ext cx="8640962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0351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188640"/>
            <a:ext cx="7236296" cy="86518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ZA" sz="28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Comparative Payments (Sept 2017)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A134417-2716-4D96-863B-5E1E7DFCF37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764" y="1268760"/>
            <a:ext cx="8830098" cy="446449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1673415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80528" y="188640"/>
            <a:ext cx="7704856" cy="86518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ZA" sz="32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Payments per Region/Province (Sept 2017)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3547219-4F91-4980-9423-2A7BA5A47223}"/>
              </a:ext>
            </a:extLst>
          </p:cNvPr>
          <p:cNvSpPr txBox="1"/>
          <p:nvPr/>
        </p:nvSpPr>
        <p:spPr>
          <a:xfrm>
            <a:off x="4067944" y="62373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Slide </a:t>
            </a:r>
            <a:fld id="{1D5410DB-BB37-440A-A175-86B39946E105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ZA" dirty="0">
              <a:solidFill>
                <a:prstClr val="black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14C142F-8018-4781-AF60-36576D43163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0897" y="1268760"/>
            <a:ext cx="7262205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39052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80528" y="188640"/>
            <a:ext cx="7704856" cy="86518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ZA" sz="32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Payments per Region/Province (Sept 2017)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3547219-4F91-4980-9423-2A7BA5A47223}"/>
              </a:ext>
            </a:extLst>
          </p:cNvPr>
          <p:cNvSpPr txBox="1"/>
          <p:nvPr/>
        </p:nvSpPr>
        <p:spPr>
          <a:xfrm>
            <a:off x="4067944" y="62373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Slide </a:t>
            </a:r>
            <a:fld id="{1D5410DB-BB37-440A-A175-86B39946E105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ZA" dirty="0">
              <a:solidFill>
                <a:prstClr val="black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1FF67CF-46E8-4941-97E2-EABAC2A4803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268760"/>
            <a:ext cx="7150649" cy="454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0363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560" y="116632"/>
            <a:ext cx="5760640" cy="490538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1" hangingPunct="1"/>
            <a:r>
              <a:rPr lang="en-US" b="0" dirty="0">
                <a:solidFill>
                  <a:srgbClr val="FFFF00"/>
                </a:solidFill>
                <a:cs typeface="Calibri" pitchFamily="34" charset="0"/>
              </a:rPr>
              <a:t>Highlights (2016/17)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4268" y="1052736"/>
            <a:ext cx="9144000" cy="4607049"/>
          </a:xfrm>
          <a:prstGeom prst="rect">
            <a:avLst/>
          </a:prstGeom>
        </p:spPr>
        <p:txBody>
          <a:bodyPr>
            <a:noAutofit/>
          </a:bodyPr>
          <a:lstStyle/>
          <a:p>
            <a:pPr lvl="1" eaLnBrk="1" hangingPunct="1">
              <a:buFont typeface="Arial" pitchFamily="34" charset="0"/>
              <a:buChar char="•"/>
            </a:pPr>
            <a:r>
              <a:rPr lang="en-US" sz="2000" dirty="0">
                <a:cs typeface="Calibri" pitchFamily="34" charset="0"/>
              </a:rPr>
              <a:t>Increased benefit medical examinations </a:t>
            </a:r>
            <a:r>
              <a:rPr lang="en-US" sz="2000" b="1" dirty="0">
                <a:cs typeface="Calibri" pitchFamily="34" charset="0"/>
              </a:rPr>
              <a:t>(+21%) </a:t>
            </a:r>
            <a:r>
              <a:rPr lang="en-US" sz="2000" dirty="0">
                <a:cs typeface="Calibri" pitchFamily="34" charset="0"/>
              </a:rPr>
              <a:t>– </a:t>
            </a:r>
            <a:r>
              <a:rPr lang="en-US" sz="2000" b="1" dirty="0">
                <a:cs typeface="Calibri" pitchFamily="34" charset="0"/>
              </a:rPr>
              <a:t>18 145</a:t>
            </a:r>
            <a:r>
              <a:rPr lang="en-US" sz="2000" dirty="0">
                <a:cs typeface="Calibri" pitchFamily="34" charset="0"/>
              </a:rPr>
              <a:t> / 15 000*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000" dirty="0">
                <a:cs typeface="Calibri" pitchFamily="34" charset="0"/>
              </a:rPr>
              <a:t>Increased certifications </a:t>
            </a:r>
            <a:r>
              <a:rPr lang="en-US" sz="2000" b="1" dirty="0">
                <a:cs typeface="Calibri" pitchFamily="34" charset="0"/>
              </a:rPr>
              <a:t>(+101%) </a:t>
            </a:r>
            <a:r>
              <a:rPr lang="en-US" sz="2000" dirty="0">
                <a:cs typeface="Calibri" pitchFamily="34" charset="0"/>
              </a:rPr>
              <a:t>– </a:t>
            </a:r>
            <a:r>
              <a:rPr lang="en-US" sz="2000" b="1" dirty="0">
                <a:cs typeface="Calibri" pitchFamily="34" charset="0"/>
              </a:rPr>
              <a:t>20 149 </a:t>
            </a:r>
            <a:r>
              <a:rPr lang="en-US" sz="2000" dirty="0">
                <a:cs typeface="Calibri" pitchFamily="34" charset="0"/>
              </a:rPr>
              <a:t>/ 10 000*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000" dirty="0">
                <a:cs typeface="Calibri" pitchFamily="34" charset="0"/>
              </a:rPr>
              <a:t>Increased payments of claims </a:t>
            </a:r>
            <a:r>
              <a:rPr lang="en-US" sz="2000" b="1" dirty="0">
                <a:cs typeface="Calibri" pitchFamily="34" charset="0"/>
              </a:rPr>
              <a:t>(+60%) </a:t>
            </a:r>
            <a:r>
              <a:rPr lang="en-US" sz="2000" dirty="0">
                <a:cs typeface="Calibri" pitchFamily="34" charset="0"/>
              </a:rPr>
              <a:t>– </a:t>
            </a:r>
            <a:r>
              <a:rPr lang="en-US" sz="2000" b="1" dirty="0">
                <a:cs typeface="Calibri" pitchFamily="34" charset="0"/>
              </a:rPr>
              <a:t>5 296 </a:t>
            </a:r>
            <a:r>
              <a:rPr lang="en-US" sz="2000" dirty="0">
                <a:cs typeface="Calibri" pitchFamily="34" charset="0"/>
              </a:rPr>
              <a:t>/ 3 300*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000" dirty="0">
                <a:cs typeface="Calibri" pitchFamily="34" charset="0"/>
              </a:rPr>
              <a:t>Increased inspections of mines </a:t>
            </a:r>
            <a:r>
              <a:rPr lang="en-US" sz="2000" b="1" dirty="0">
                <a:cs typeface="Calibri" pitchFamily="34" charset="0"/>
              </a:rPr>
              <a:t>(+58%) </a:t>
            </a:r>
            <a:r>
              <a:rPr lang="en-US" sz="2000" dirty="0">
                <a:cs typeface="Calibri" pitchFamily="34" charset="0"/>
              </a:rPr>
              <a:t>– </a:t>
            </a:r>
            <a:r>
              <a:rPr lang="en-US" sz="2000" b="1" dirty="0">
                <a:cs typeface="Calibri" pitchFamily="34" charset="0"/>
              </a:rPr>
              <a:t>79</a:t>
            </a:r>
            <a:r>
              <a:rPr lang="en-US" sz="2000" dirty="0">
                <a:cs typeface="Calibri" pitchFamily="34" charset="0"/>
              </a:rPr>
              <a:t> / 50*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000" dirty="0">
                <a:cs typeface="Calibri" pitchFamily="34" charset="0"/>
              </a:rPr>
              <a:t>Increased outreach activities </a:t>
            </a:r>
            <a:r>
              <a:rPr lang="en-US" sz="2000" b="1" dirty="0">
                <a:cs typeface="Calibri" pitchFamily="34" charset="0"/>
              </a:rPr>
              <a:t>(+170%)</a:t>
            </a:r>
            <a:r>
              <a:rPr lang="en-US" sz="2000" dirty="0">
                <a:cs typeface="Calibri" pitchFamily="34" charset="0"/>
              </a:rPr>
              <a:t> – </a:t>
            </a:r>
            <a:r>
              <a:rPr lang="en-US" sz="2000" b="1" dirty="0">
                <a:cs typeface="Calibri" pitchFamily="34" charset="0"/>
              </a:rPr>
              <a:t>27</a:t>
            </a:r>
            <a:r>
              <a:rPr lang="en-US" sz="2000" dirty="0">
                <a:cs typeface="Calibri" pitchFamily="34" charset="0"/>
              </a:rPr>
              <a:t>/10*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000" dirty="0">
                <a:cs typeface="Calibri" pitchFamily="34" charset="0"/>
              </a:rPr>
              <a:t>Revenue from levies increased by </a:t>
            </a:r>
            <a:r>
              <a:rPr lang="en-US" sz="2000" b="1" dirty="0">
                <a:cs typeface="Calibri" pitchFamily="34" charset="0"/>
              </a:rPr>
              <a:t>5%</a:t>
            </a:r>
            <a:r>
              <a:rPr lang="en-US" sz="2000" dirty="0">
                <a:cs typeface="Calibri" pitchFamily="34" charset="0"/>
              </a:rPr>
              <a:t> - </a:t>
            </a:r>
            <a:r>
              <a:rPr lang="en-US" sz="2000" b="1" dirty="0">
                <a:cs typeface="Calibri" pitchFamily="34" charset="0"/>
              </a:rPr>
              <a:t>R15m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000" b="1" dirty="0">
                <a:cs typeface="Calibri" pitchFamily="34" charset="0"/>
              </a:rPr>
              <a:t>2 270 </a:t>
            </a:r>
            <a:r>
              <a:rPr lang="en-US" sz="2000" dirty="0">
                <a:cs typeface="Calibri" pitchFamily="34" charset="0"/>
              </a:rPr>
              <a:t>ex-mineworkers seen at Carletonville &amp; Mthatha One Stop Service Centres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000" b="1" dirty="0">
                <a:cs typeface="Calibri" pitchFamily="34" charset="0"/>
              </a:rPr>
              <a:t>2010/11</a:t>
            </a:r>
            <a:r>
              <a:rPr lang="en-US" sz="2000" dirty="0">
                <a:cs typeface="Calibri" pitchFamily="34" charset="0"/>
              </a:rPr>
              <a:t> Annual Report &amp; Audited Financial Statement – Disclaimer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000" b="1" dirty="0">
                <a:cs typeface="Calibri" pitchFamily="34" charset="0"/>
              </a:rPr>
              <a:t>2011/12</a:t>
            </a:r>
            <a:r>
              <a:rPr lang="en-US" sz="2000" dirty="0">
                <a:cs typeface="Calibri" pitchFamily="34" charset="0"/>
              </a:rPr>
              <a:t> Annual Report &amp; Audited Financial Statement – Qualification on Revenue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000" dirty="0">
                <a:cs typeface="Calibri" pitchFamily="34" charset="0"/>
              </a:rPr>
              <a:t>Raised profile of compensation / social protection reforms in national and international forums including Southern Africa Development Community</a:t>
            </a:r>
          </a:p>
          <a:p>
            <a:pPr lvl="1" eaLnBrk="1" hangingPunct="1">
              <a:buFont typeface="Arial" pitchFamily="34" charset="0"/>
              <a:buChar char="•"/>
            </a:pPr>
            <a:endParaRPr lang="en-US" sz="2000" dirty="0">
              <a:cs typeface="Calibri" pitchFamily="34" charset="0"/>
            </a:endParaRPr>
          </a:p>
          <a:p>
            <a:pPr lvl="1" eaLnBrk="1" hangingPunct="1">
              <a:buFont typeface="Arial" pitchFamily="34" charset="0"/>
              <a:buChar char="•"/>
            </a:pPr>
            <a:endParaRPr lang="en-US" sz="2000" dirty="0">
              <a:cs typeface="Calibri" pitchFamily="34" charset="0"/>
            </a:endParaRPr>
          </a:p>
          <a:p>
            <a:pPr lvl="1" eaLnBrk="1" hangingPunct="1">
              <a:buFont typeface="Arial" pitchFamily="34" charset="0"/>
              <a:buChar char="•"/>
            </a:pPr>
            <a:endParaRPr lang="en-US" sz="2000" dirty="0">
              <a:cs typeface="Calibri" pitchFamily="34" charset="0"/>
            </a:endParaRPr>
          </a:p>
          <a:p>
            <a:pPr lvl="1" eaLnBrk="1" hangingPunct="1">
              <a:buFont typeface="Arial" pitchFamily="34" charset="0"/>
              <a:buChar char="•"/>
            </a:pPr>
            <a:endParaRPr lang="en-US" sz="2000" dirty="0">
              <a:cs typeface="Calibri" pitchFamily="34" charset="0"/>
            </a:endParaRPr>
          </a:p>
          <a:p>
            <a:pPr lvl="1" eaLnBrk="1" hangingPunct="1">
              <a:buFont typeface="Arial" pitchFamily="34" charset="0"/>
              <a:buChar char="•"/>
            </a:pPr>
            <a:endParaRPr lang="en-US" sz="2400" b="1" dirty="0">
              <a:cs typeface="Calibri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29D09DE-1A75-40A0-84FB-251A133B21BC}"/>
              </a:ext>
            </a:extLst>
          </p:cNvPr>
          <p:cNvSpPr txBox="1"/>
          <p:nvPr/>
        </p:nvSpPr>
        <p:spPr>
          <a:xfrm>
            <a:off x="4283968" y="5797574"/>
            <a:ext cx="4176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1400" dirty="0">
                <a:latin typeface="+mn-lt"/>
              </a:rPr>
              <a:t>* Target for 2016/17</a:t>
            </a:r>
          </a:p>
        </p:txBody>
      </p:sp>
    </p:spTree>
    <p:extLst>
      <p:ext uri="{BB962C8B-B14F-4D97-AF65-F5344CB8AC3E}">
        <p14:creationId xmlns:p14="http://schemas.microsoft.com/office/powerpoint/2010/main" xmlns="" val="198606273"/>
      </p:ext>
    </p:extLst>
  </p:cSld>
  <p:clrMapOvr>
    <a:masterClrMapping/>
  </p:clrMapOvr>
  <p:transition advClick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88640"/>
            <a:ext cx="7236296" cy="86518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ZA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Certifications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3547219-4F91-4980-9423-2A7BA5A47223}"/>
              </a:ext>
            </a:extLst>
          </p:cNvPr>
          <p:cNvSpPr txBox="1"/>
          <p:nvPr/>
        </p:nvSpPr>
        <p:spPr>
          <a:xfrm>
            <a:off x="4067944" y="62373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Slide </a:t>
            </a:r>
            <a:fld id="{1D5410DB-BB37-440A-A175-86B39946E105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ZA" dirty="0">
              <a:solidFill>
                <a:prstClr val="black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F8D484F-67D0-4240-B89C-BEABF3E01B4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0384" y="1268760"/>
            <a:ext cx="8463231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85015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88640"/>
            <a:ext cx="7236296" cy="865188"/>
          </a:xfrm>
          <a:prstGeom prst="rect">
            <a:avLst/>
          </a:prstGeom>
        </p:spPr>
        <p:txBody>
          <a:bodyPr/>
          <a:lstStyle/>
          <a:p>
            <a:r>
              <a:rPr lang="en-ZA" b="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Revenue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9552" y="1196752"/>
            <a:ext cx="8534275" cy="4032225"/>
          </a:xfrm>
          <a:prstGeom prst="rect">
            <a:avLst/>
          </a:prstGeom>
        </p:spPr>
        <p:txBody>
          <a:bodyPr/>
          <a:lstStyle/>
          <a:p>
            <a:r>
              <a:rPr lang="en-ZA" sz="2800" dirty="0"/>
              <a:t>72% in 2016/17 (64% in 2015/16) of mines and works paid levies</a:t>
            </a:r>
          </a:p>
          <a:p>
            <a:r>
              <a:rPr lang="en-ZA" sz="2800" dirty="0"/>
              <a:t>Emphasis on completeness of register of controlled mines and works</a:t>
            </a:r>
          </a:p>
          <a:p>
            <a:r>
              <a:rPr lang="en-ZA" sz="2800" dirty="0"/>
              <a:t>Followed by the process of verifying controlled mine or work through inspections / triangulation with other databases</a:t>
            </a:r>
          </a:p>
          <a:p>
            <a:r>
              <a:rPr lang="en-ZA" sz="2800" dirty="0"/>
              <a:t>Inspections of risk shifts and levies</a:t>
            </a:r>
          </a:p>
          <a:p>
            <a:r>
              <a:rPr lang="en-ZA" sz="2800" dirty="0"/>
              <a:t>Levy workshop held</a:t>
            </a:r>
          </a:p>
        </p:txBody>
      </p:sp>
    </p:spTree>
    <p:extLst>
      <p:ext uri="{BB962C8B-B14F-4D97-AF65-F5344CB8AC3E}">
        <p14:creationId xmlns:p14="http://schemas.microsoft.com/office/powerpoint/2010/main" xmlns="" val="35250146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88640"/>
            <a:ext cx="7236296" cy="865188"/>
          </a:xfrm>
          <a:prstGeom prst="rect">
            <a:avLst/>
          </a:prstGeom>
        </p:spPr>
        <p:txBody>
          <a:bodyPr/>
          <a:lstStyle/>
          <a:p>
            <a:r>
              <a:rPr lang="en-ZA" b="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Financial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7544" y="1196752"/>
            <a:ext cx="8534275" cy="3665659"/>
          </a:xfrm>
          <a:prstGeom prst="rect">
            <a:avLst/>
          </a:prstGeom>
        </p:spPr>
        <p:txBody>
          <a:bodyPr/>
          <a:lstStyle/>
          <a:p>
            <a:r>
              <a:rPr lang="en-ZA" sz="2800" dirty="0"/>
              <a:t>Actuarial valuation finalised</a:t>
            </a:r>
          </a:p>
          <a:p>
            <a:r>
              <a:rPr lang="en-ZA" sz="2800" dirty="0"/>
              <a:t>Financial statements</a:t>
            </a:r>
          </a:p>
          <a:p>
            <a:pPr lvl="1"/>
            <a:r>
              <a:rPr lang="en-ZA" sz="2400" dirty="0"/>
              <a:t>2010/11 &amp; 2011/12 signed off by Auditor-General of South Africa</a:t>
            </a:r>
          </a:p>
          <a:p>
            <a:pPr lvl="1"/>
            <a:r>
              <a:rPr lang="en-ZA" sz="2400" dirty="0"/>
              <a:t>2010/11 – Disclaimer</a:t>
            </a:r>
          </a:p>
          <a:p>
            <a:pPr lvl="1"/>
            <a:r>
              <a:rPr lang="en-ZA" sz="2400" dirty="0"/>
              <a:t>2011/12 – Qualification on Revenue</a:t>
            </a:r>
          </a:p>
          <a:p>
            <a:r>
              <a:rPr lang="en-ZA" sz="2800" dirty="0"/>
              <a:t>Above annual reports / audited financial statements awaiting printing at Government Printer</a:t>
            </a:r>
          </a:p>
          <a:p>
            <a:endParaRPr lang="en-ZA" dirty="0"/>
          </a:p>
          <a:p>
            <a:pPr lvl="1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1349541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88640"/>
            <a:ext cx="7236296" cy="865188"/>
          </a:xfrm>
          <a:prstGeom prst="rect">
            <a:avLst/>
          </a:prstGeom>
        </p:spPr>
        <p:txBody>
          <a:bodyPr/>
          <a:lstStyle/>
          <a:p>
            <a:r>
              <a:rPr lang="en-ZA" b="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Financial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7544" y="1196752"/>
            <a:ext cx="8534275" cy="4032225"/>
          </a:xfrm>
          <a:prstGeom prst="rect">
            <a:avLst/>
          </a:prstGeom>
        </p:spPr>
        <p:txBody>
          <a:bodyPr/>
          <a:lstStyle/>
          <a:p>
            <a:r>
              <a:rPr lang="en-ZA" sz="2800" dirty="0"/>
              <a:t>Actuarial valuation data (as at 31 March 2017) being prepared</a:t>
            </a:r>
          </a:p>
          <a:p>
            <a:r>
              <a:rPr lang="en-ZA" sz="2800" dirty="0"/>
              <a:t>Financial statements</a:t>
            </a:r>
          </a:p>
          <a:p>
            <a:pPr lvl="1"/>
            <a:r>
              <a:rPr lang="en-ZA" sz="2400" dirty="0"/>
              <a:t>2012/13 processing completed</a:t>
            </a:r>
          </a:p>
          <a:p>
            <a:pPr lvl="2"/>
            <a:r>
              <a:rPr lang="en-ZA" sz="2000" dirty="0"/>
              <a:t>Responding to audit queries</a:t>
            </a:r>
          </a:p>
          <a:p>
            <a:pPr lvl="2"/>
            <a:r>
              <a:rPr lang="en-ZA" sz="2000" dirty="0"/>
              <a:t>Accounting Officer’s report prepared</a:t>
            </a:r>
          </a:p>
          <a:p>
            <a:pPr lvl="1"/>
            <a:r>
              <a:rPr lang="en-ZA" sz="2400" dirty="0"/>
              <a:t>2013/14 processing completed</a:t>
            </a:r>
          </a:p>
          <a:p>
            <a:pPr lvl="2"/>
            <a:r>
              <a:rPr lang="en-ZA" sz="2000" dirty="0"/>
              <a:t>Responding to audit queries</a:t>
            </a:r>
          </a:p>
          <a:p>
            <a:pPr lvl="2"/>
            <a:r>
              <a:rPr lang="en-ZA" sz="2000" dirty="0"/>
              <a:t>Annual Financial Statements prepared on GRAP template</a:t>
            </a:r>
          </a:p>
          <a:p>
            <a:pPr lvl="2"/>
            <a:r>
              <a:rPr lang="en-ZA" sz="2000" dirty="0"/>
              <a:t>Accounting Officer’s report prepared</a:t>
            </a:r>
            <a:endParaRPr lang="en-ZA" sz="2400" dirty="0"/>
          </a:p>
          <a:p>
            <a:pPr lvl="1"/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xmlns="" val="36434708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88640"/>
            <a:ext cx="7236296" cy="865188"/>
          </a:xfrm>
          <a:prstGeom prst="rect">
            <a:avLst/>
          </a:prstGeom>
        </p:spPr>
        <p:txBody>
          <a:bodyPr/>
          <a:lstStyle/>
          <a:p>
            <a:r>
              <a:rPr lang="en-ZA" b="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Revenue Update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C7600653-0806-4CC6-BB70-6DEA0E0E0D5F}"/>
              </a:ext>
            </a:extLst>
          </p:cNvPr>
          <p:cNvSpPr txBox="1">
            <a:spLocks/>
          </p:cNvSpPr>
          <p:nvPr/>
        </p:nvSpPr>
        <p:spPr>
          <a:xfrm>
            <a:off x="467544" y="1053828"/>
            <a:ext cx="8856984" cy="4032225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2800" dirty="0"/>
              <a:t>Special team led by Deputy Commissioner</a:t>
            </a:r>
          </a:p>
          <a:p>
            <a:r>
              <a:rPr lang="en-ZA" sz="2800" dirty="0"/>
              <a:t>Finalise register of controlled mines and works (Sept 17)</a:t>
            </a:r>
          </a:p>
          <a:p>
            <a:endParaRPr lang="en-ZA" sz="2400" dirty="0"/>
          </a:p>
          <a:p>
            <a:endParaRPr lang="en-ZA" sz="2400" dirty="0"/>
          </a:p>
          <a:p>
            <a:endParaRPr lang="en-ZA" sz="2400" dirty="0"/>
          </a:p>
          <a:p>
            <a:endParaRPr lang="en-ZA" sz="2400" dirty="0"/>
          </a:p>
          <a:p>
            <a:endParaRPr lang="en-ZA" sz="2400" dirty="0"/>
          </a:p>
          <a:p>
            <a:endParaRPr lang="en-ZA" sz="2400" dirty="0"/>
          </a:p>
          <a:p>
            <a:pPr marL="0" indent="0">
              <a:buNone/>
            </a:pPr>
            <a:endParaRPr lang="en-ZA" sz="2800" dirty="0"/>
          </a:p>
          <a:p>
            <a:r>
              <a:rPr lang="en-ZA" sz="2800" dirty="0"/>
              <a:t>Verification of mines &amp; works covering 80% of revenue</a:t>
            </a:r>
          </a:p>
          <a:p>
            <a:endParaRPr lang="en-ZA" sz="2000" dirty="0"/>
          </a:p>
          <a:p>
            <a:pPr lvl="1"/>
            <a:endParaRPr lang="en-ZA" sz="2000" dirty="0"/>
          </a:p>
          <a:p>
            <a:pPr marL="457200" lvl="1" indent="0">
              <a:buNone/>
            </a:pPr>
            <a:endParaRPr lang="en-ZA" sz="2000" dirty="0"/>
          </a:p>
          <a:p>
            <a:pPr lvl="1"/>
            <a:endParaRPr lang="en-ZA" sz="20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792C2516-41E3-459A-BF3A-8A79F2404C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28672052"/>
              </p:ext>
            </p:extLst>
          </p:nvPr>
        </p:nvGraphicFramePr>
        <p:xfrm>
          <a:off x="683568" y="2132856"/>
          <a:ext cx="6624736" cy="298704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112568">
                  <a:extLst>
                    <a:ext uri="{9D8B030D-6E8A-4147-A177-3AD203B41FA5}">
                      <a16:colId xmlns:a16="http://schemas.microsoft.com/office/drawing/2014/main" xmlns="" val="2774963008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645117737"/>
                    </a:ext>
                  </a:extLst>
                </a:gridCol>
              </a:tblGrid>
              <a:tr h="300920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u="none" strike="noStrike">
                          <a:effectLst/>
                        </a:rPr>
                        <a:t>Accounting system code assigned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000" u="none" strike="noStrike">
                          <a:effectLst/>
                        </a:rPr>
                        <a:t>327</a:t>
                      </a:r>
                      <a:endParaRPr lang="en-Z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3049781560"/>
                  </a:ext>
                </a:extLst>
              </a:tr>
              <a:tr h="300920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u="none" strike="noStrike">
                          <a:effectLst/>
                        </a:rPr>
                        <a:t>Accounting system code assigned: gazette outstanding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000" u="none" strike="noStrike">
                          <a:effectLst/>
                        </a:rPr>
                        <a:t>10</a:t>
                      </a:r>
                      <a:endParaRPr lang="en-Z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268008807"/>
                  </a:ext>
                </a:extLst>
              </a:tr>
              <a:tr h="541657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u="none" strike="noStrike">
                          <a:effectLst/>
                        </a:rPr>
                        <a:t>Accounting system code assigned: some action/info outstanding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2000" u="none" strike="noStrike">
                          <a:effectLst/>
                        </a:rPr>
                        <a:t>29</a:t>
                      </a:r>
                      <a:endParaRPr lang="en-Z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4122455058"/>
                  </a:ext>
                </a:extLst>
              </a:tr>
              <a:tr h="300920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u="none" strike="noStrike">
                          <a:effectLst/>
                        </a:rPr>
                        <a:t>Closed - confirmed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000" u="none" strike="noStrike">
                          <a:effectLst/>
                        </a:rPr>
                        <a:t>498</a:t>
                      </a:r>
                      <a:endParaRPr lang="en-Z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4013835449"/>
                  </a:ext>
                </a:extLst>
              </a:tr>
              <a:tr h="300920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u="none" strike="noStrike" dirty="0">
                          <a:effectLst/>
                        </a:rPr>
                        <a:t>Controlled - not submitting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000" u="none" strike="noStrike">
                          <a:effectLst/>
                        </a:rPr>
                        <a:t>14</a:t>
                      </a:r>
                      <a:endParaRPr lang="en-Z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3817822596"/>
                  </a:ext>
                </a:extLst>
              </a:tr>
              <a:tr h="300920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u="none" strike="noStrike">
                          <a:effectLst/>
                        </a:rPr>
                        <a:t>Inspection/investigation required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000" u="none" strike="noStrike">
                          <a:effectLst/>
                        </a:rPr>
                        <a:t>103</a:t>
                      </a:r>
                      <a:endParaRPr lang="en-Z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2580331010"/>
                  </a:ext>
                </a:extLst>
              </a:tr>
              <a:tr h="300920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u="none" strike="noStrike">
                          <a:effectLst/>
                        </a:rPr>
                        <a:t>Inspectors currently investigating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000" u="none" strike="noStrike" dirty="0">
                          <a:effectLst/>
                        </a:rPr>
                        <a:t>16</a:t>
                      </a:r>
                      <a:endParaRPr lang="en-Z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2169196807"/>
                  </a:ext>
                </a:extLst>
              </a:tr>
              <a:tr h="300920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u="none" strike="noStrike">
                          <a:effectLst/>
                        </a:rPr>
                        <a:t>Submitting, no Pastel code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000" u="none" strike="noStrike">
                          <a:effectLst/>
                        </a:rPr>
                        <a:t>5</a:t>
                      </a:r>
                      <a:endParaRPr lang="en-ZA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2996706241"/>
                  </a:ext>
                </a:extLst>
              </a:tr>
              <a:tr h="300920">
                <a:tc>
                  <a:txBody>
                    <a:bodyPr/>
                    <a:lstStyle/>
                    <a:p>
                      <a:pPr algn="l" fontAlgn="b"/>
                      <a:r>
                        <a:rPr lang="en-ZA" sz="1800" b="1" u="none" strike="noStrike" dirty="0">
                          <a:effectLst/>
                        </a:rPr>
                        <a:t>Grand Total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2000" b="1" u="none" strike="noStrike" dirty="0">
                          <a:effectLst/>
                        </a:rPr>
                        <a:t>1002</a:t>
                      </a:r>
                      <a:endParaRPr lang="en-Z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638376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621600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88640"/>
            <a:ext cx="7236296" cy="865188"/>
          </a:xfrm>
          <a:prstGeom prst="rect">
            <a:avLst/>
          </a:prstGeom>
        </p:spPr>
        <p:txBody>
          <a:bodyPr/>
          <a:lstStyle/>
          <a:p>
            <a:r>
              <a:rPr lang="en-ZA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Going Forward</a:t>
            </a:r>
            <a:endParaRPr lang="en-ZA" b="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9553" y="1196752"/>
            <a:ext cx="8352928" cy="4032225"/>
          </a:xfrm>
          <a:prstGeom prst="rect">
            <a:avLst/>
          </a:prstGeom>
        </p:spPr>
        <p:txBody>
          <a:bodyPr/>
          <a:lstStyle/>
          <a:p>
            <a:r>
              <a:rPr lang="en-ZA" sz="2800" dirty="0"/>
              <a:t>7 One Stop Service Centres in neighbouring countries</a:t>
            </a:r>
          </a:p>
          <a:p>
            <a:r>
              <a:rPr lang="en-ZA" sz="2800" dirty="0"/>
              <a:t>Electronic link with the One Stop Service Centres</a:t>
            </a:r>
          </a:p>
          <a:p>
            <a:r>
              <a:rPr lang="en-ZA" sz="2800" dirty="0"/>
              <a:t>Capacity building initiatives with the Global Fund and New Partnership for Africa’s Development (NEPAD)</a:t>
            </a:r>
          </a:p>
          <a:p>
            <a:r>
              <a:rPr lang="en-ZA" sz="2800" dirty="0"/>
              <a:t>Study visits to learn and share with multilateral agencies and countries with extensive mining sector</a:t>
            </a:r>
          </a:p>
          <a:p>
            <a:r>
              <a:rPr lang="en-ZA" sz="2800" dirty="0"/>
              <a:t>Scientific workshop</a:t>
            </a:r>
          </a:p>
          <a:p>
            <a:pPr lvl="1"/>
            <a:r>
              <a:rPr lang="en-ZA" sz="2400" dirty="0"/>
              <a:t>Timing of medical assessments</a:t>
            </a:r>
          </a:p>
          <a:p>
            <a:pPr lvl="1"/>
            <a:r>
              <a:rPr lang="en-ZA" sz="2400" dirty="0"/>
              <a:t>Operational efficiency / claims management</a:t>
            </a:r>
          </a:p>
          <a:p>
            <a:pPr marL="0" indent="0">
              <a:buNone/>
            </a:pPr>
            <a:endParaRPr lang="en-ZA" sz="2800" dirty="0"/>
          </a:p>
          <a:p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xmlns="" val="4805172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88640"/>
            <a:ext cx="7236296" cy="865188"/>
          </a:xfrm>
          <a:prstGeom prst="rect">
            <a:avLst/>
          </a:prstGeom>
        </p:spPr>
        <p:txBody>
          <a:bodyPr/>
          <a:lstStyle/>
          <a:p>
            <a:r>
              <a:rPr lang="en-ZA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Acknowledgement</a:t>
            </a:r>
            <a:endParaRPr lang="en-ZA" b="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9553" y="1160748"/>
            <a:ext cx="8424936" cy="4536504"/>
          </a:xfrm>
          <a:prstGeom prst="rect">
            <a:avLst/>
          </a:prstGeom>
        </p:spPr>
        <p:txBody>
          <a:bodyPr/>
          <a:lstStyle/>
          <a:p>
            <a:r>
              <a:rPr lang="en-ZA" sz="2400" dirty="0"/>
              <a:t>Substantive financial, technical and operational input by Chamber of Mines, Gold Mining Companies &amp; social partners</a:t>
            </a:r>
          </a:p>
          <a:p>
            <a:r>
              <a:rPr lang="en-ZA" sz="2400" dirty="0"/>
              <a:t>Final stages of a possible out-of-court settlement on the class action</a:t>
            </a:r>
          </a:p>
          <a:p>
            <a:pPr lvl="1"/>
            <a:r>
              <a:rPr lang="en-ZA" sz="2000" dirty="0"/>
              <a:t>Complementary to the certification process and payment process of the Compensation Fund</a:t>
            </a:r>
          </a:p>
          <a:p>
            <a:r>
              <a:rPr lang="en-ZA" sz="2400" dirty="0"/>
              <a:t>Meetings of Minister with the stakeholders</a:t>
            </a:r>
          </a:p>
          <a:p>
            <a:r>
              <a:rPr lang="en-ZA" sz="2400" dirty="0"/>
              <a:t>Interactions with provincial departments, national departments  and neighbouring country governments</a:t>
            </a:r>
          </a:p>
          <a:p>
            <a:r>
              <a:rPr lang="en-ZA" sz="2400" dirty="0"/>
              <a:t>Partnerships with non-governmental organisations</a:t>
            </a:r>
          </a:p>
          <a:p>
            <a:r>
              <a:rPr lang="en-ZA" sz="2400" dirty="0"/>
              <a:t>Engagement with trade unions, ex-mineworker associations and traditional leaders</a:t>
            </a:r>
          </a:p>
          <a:p>
            <a:pPr marL="0" indent="0">
              <a:buNone/>
            </a:pPr>
            <a:endParaRPr lang="en-ZA" sz="2400" dirty="0"/>
          </a:p>
          <a:p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xmlns="" val="41876312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6480720" cy="792088"/>
          </a:xfrm>
        </p:spPr>
        <p:txBody>
          <a:bodyPr>
            <a:noAutofit/>
          </a:bodyPr>
          <a:lstStyle/>
          <a:p>
            <a:pPr eaLnBrk="1" hangingPunct="1"/>
            <a:r>
              <a:rPr lang="en-US" sz="48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Thank You</a:t>
            </a:r>
            <a:endParaRPr lang="en-US" sz="4800" b="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3501008"/>
            <a:ext cx="8352928" cy="3600400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en-US" sz="2400" dirty="0"/>
          </a:p>
          <a:p>
            <a:pPr algn="ctr">
              <a:buNone/>
            </a:pPr>
            <a:endParaRPr lang="en-US" sz="2400" b="1" dirty="0"/>
          </a:p>
          <a:p>
            <a:pPr lvl="1" algn="ctr" eaLnBrk="1" hangingPunct="1">
              <a:buFont typeface="Arial" pitchFamily="34" charset="0"/>
              <a:buChar char="•"/>
            </a:pPr>
            <a:endParaRPr lang="en-US" sz="1800" dirty="0"/>
          </a:p>
          <a:p>
            <a:pPr lvl="1" algn="ctr" eaLnBrk="1" hangingPunct="1">
              <a:buFont typeface="Arial" pitchFamily="34" charset="0"/>
              <a:buChar char="•"/>
            </a:pP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4211960" y="609329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Slide </a:t>
            </a:r>
            <a:fld id="{9560DE1B-0A2E-4A7E-B4E2-7FEB99F0BBD2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ZA" dirty="0">
              <a:solidFill>
                <a:prstClr val="black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13280984"/>
              </p:ext>
            </p:extLst>
          </p:nvPr>
        </p:nvGraphicFramePr>
        <p:xfrm>
          <a:off x="395536" y="1556792"/>
          <a:ext cx="7776864" cy="4048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68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04822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Dr Barry Kistnasamy</a:t>
                      </a:r>
                    </a:p>
                    <a:p>
                      <a:pPr algn="ctr">
                        <a:buNone/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Compensation Commissioner</a:t>
                      </a:r>
                    </a:p>
                    <a:p>
                      <a:pPr algn="ctr">
                        <a:buNone/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Department of Health</a:t>
                      </a:r>
                    </a:p>
                    <a:p>
                      <a:pPr algn="ctr">
                        <a:buNone/>
                      </a:pPr>
                      <a:r>
                        <a:rPr lang="en-US" sz="3600" b="0" dirty="0">
                          <a:hlinkClick r:id="rId2"/>
                        </a:rPr>
                        <a:t>kistnb@health.gov.za</a:t>
                      </a:r>
                      <a:endParaRPr lang="en-US" sz="3600" b="0" dirty="0"/>
                    </a:p>
                    <a:p>
                      <a:pPr algn="ctr">
                        <a:buNone/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+27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11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356 5602</a:t>
                      </a:r>
                    </a:p>
                    <a:p>
                      <a:pPr algn="ctr">
                        <a:buNone/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+27 72 220 0247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  <a:p>
                      <a:endParaRPr lang="en-ZA" sz="2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88640"/>
            <a:ext cx="7236296" cy="865188"/>
          </a:xfrm>
          <a:prstGeom prst="rect">
            <a:avLst/>
          </a:prstGeom>
        </p:spPr>
        <p:txBody>
          <a:bodyPr/>
          <a:lstStyle/>
          <a:p>
            <a:r>
              <a:rPr lang="en-ZA" sz="3600" b="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2016/17 Annua</a:t>
            </a:r>
            <a:r>
              <a:rPr lang="en-ZA" sz="36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l Performance Plan</a:t>
            </a:r>
            <a:endParaRPr lang="en-ZA" sz="3600" b="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7544" y="1268760"/>
            <a:ext cx="8534275" cy="4032225"/>
          </a:xfrm>
          <a:prstGeom prst="rect">
            <a:avLst/>
          </a:prstGeom>
        </p:spPr>
        <p:txBody>
          <a:bodyPr/>
          <a:lstStyle/>
          <a:p>
            <a:r>
              <a:rPr lang="en-ZA" sz="2800" dirty="0"/>
              <a:t>Integration of Compensation Systems</a:t>
            </a:r>
          </a:p>
          <a:p>
            <a:r>
              <a:rPr lang="en-ZA" sz="2800" dirty="0"/>
              <a:t>Provision of decentralised services for current &amp; ex-mineworkers</a:t>
            </a:r>
          </a:p>
          <a:p>
            <a:r>
              <a:rPr lang="en-ZA" sz="2800" dirty="0"/>
              <a:t>Effective and efficient management of the Compensation Fund</a:t>
            </a:r>
          </a:p>
          <a:p>
            <a:pPr lvl="1"/>
            <a:r>
              <a:rPr lang="en-ZA" sz="2400" dirty="0"/>
              <a:t>Electronic database</a:t>
            </a:r>
          </a:p>
          <a:p>
            <a:pPr lvl="1"/>
            <a:r>
              <a:rPr lang="en-ZA" sz="2400" dirty="0"/>
              <a:t>Increase in payment of claims</a:t>
            </a:r>
          </a:p>
          <a:p>
            <a:pPr lvl="1"/>
            <a:r>
              <a:rPr lang="en-ZA" sz="2400" dirty="0"/>
              <a:t>Submit annual reports and financial statements</a:t>
            </a:r>
          </a:p>
          <a:p>
            <a:endParaRPr lang="en-ZA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88640"/>
            <a:ext cx="7236296" cy="865188"/>
          </a:xfrm>
          <a:prstGeom prst="rect">
            <a:avLst/>
          </a:prstGeom>
        </p:spPr>
        <p:txBody>
          <a:bodyPr/>
          <a:lstStyle/>
          <a:p>
            <a:r>
              <a:rPr lang="en-ZA" sz="3600" b="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External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7544" y="1268760"/>
            <a:ext cx="8534275" cy="4320480"/>
          </a:xfrm>
          <a:prstGeom prst="rect">
            <a:avLst/>
          </a:prstGeom>
        </p:spPr>
        <p:txBody>
          <a:bodyPr/>
          <a:lstStyle/>
          <a:p>
            <a:r>
              <a:rPr lang="en-ZA" sz="2800" dirty="0"/>
              <a:t>Continued support of the Chamber of Mines, Gold Mining Companies and trade unions</a:t>
            </a:r>
          </a:p>
          <a:p>
            <a:r>
              <a:rPr lang="en-ZA" sz="2800" dirty="0"/>
              <a:t>Links with Department of Planning, Monitoring and Evaluation in Presidency and Department of Mineral Resources</a:t>
            </a:r>
          </a:p>
          <a:p>
            <a:r>
              <a:rPr lang="en-ZA" sz="2800" dirty="0"/>
              <a:t>Support of provincial Departments of Health</a:t>
            </a:r>
          </a:p>
          <a:p>
            <a:r>
              <a:rPr lang="en-ZA" sz="2800" dirty="0"/>
              <a:t>Support of social partners (World Bank, Global Fund, United Kingdom Agency for International Development)</a:t>
            </a:r>
          </a:p>
          <a:p>
            <a:endParaRPr lang="en-ZA" sz="2400" dirty="0"/>
          </a:p>
          <a:p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xmlns="" val="3189784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88640"/>
            <a:ext cx="7236296" cy="865188"/>
          </a:xfrm>
          <a:prstGeom prst="rect">
            <a:avLst/>
          </a:prstGeom>
        </p:spPr>
        <p:txBody>
          <a:bodyPr/>
          <a:lstStyle/>
          <a:p>
            <a:r>
              <a:rPr lang="en-ZA" sz="3600" b="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Internal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7544" y="1268760"/>
            <a:ext cx="8534275" cy="4320480"/>
          </a:xfrm>
          <a:prstGeom prst="rect">
            <a:avLst/>
          </a:prstGeom>
        </p:spPr>
        <p:txBody>
          <a:bodyPr/>
          <a:lstStyle/>
          <a:p>
            <a:r>
              <a:rPr lang="en-ZA" sz="2800" dirty="0"/>
              <a:t>Disruptions to work by organised labour </a:t>
            </a:r>
          </a:p>
          <a:p>
            <a:r>
              <a:rPr lang="en-ZA" sz="2800" dirty="0"/>
              <a:t>Lack of support for reforms despite engagement </a:t>
            </a:r>
          </a:p>
          <a:p>
            <a:r>
              <a:rPr lang="en-ZA" sz="2800" dirty="0"/>
              <a:t>Declining budget</a:t>
            </a:r>
          </a:p>
          <a:p>
            <a:r>
              <a:rPr lang="en-ZA" sz="2800" dirty="0"/>
              <a:t>Inadequate infrastructure (outdated information technology, medical equipment)</a:t>
            </a:r>
          </a:p>
          <a:p>
            <a:r>
              <a:rPr lang="en-ZA" sz="2800" dirty="0"/>
              <a:t>Need for human resources (financial management, public health, radiology, information technology and legal)</a:t>
            </a:r>
          </a:p>
          <a:p>
            <a:endParaRPr lang="en-ZA" sz="2800" dirty="0"/>
          </a:p>
          <a:p>
            <a:endParaRPr lang="en-ZA" sz="2400" dirty="0"/>
          </a:p>
          <a:p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xmlns="" val="889580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88640"/>
            <a:ext cx="7236296" cy="865188"/>
          </a:xfrm>
          <a:prstGeom prst="rect">
            <a:avLst/>
          </a:prstGeom>
        </p:spPr>
        <p:txBody>
          <a:bodyPr/>
          <a:lstStyle/>
          <a:p>
            <a:r>
              <a:rPr lang="en-ZA" sz="3600" b="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Integration of Compensation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7544" y="1268760"/>
            <a:ext cx="8534275" cy="4320480"/>
          </a:xfrm>
          <a:prstGeom prst="rect">
            <a:avLst/>
          </a:prstGeom>
        </p:spPr>
        <p:txBody>
          <a:bodyPr/>
          <a:lstStyle/>
          <a:p>
            <a:r>
              <a:rPr lang="en-ZA" sz="2800" dirty="0"/>
              <a:t>Process led by Deputy Minister of Mineral Resources</a:t>
            </a:r>
          </a:p>
          <a:p>
            <a:r>
              <a:rPr lang="en-ZA" sz="2800" dirty="0"/>
              <a:t>5 task teams</a:t>
            </a:r>
          </a:p>
          <a:p>
            <a:pPr lvl="1"/>
            <a:r>
              <a:rPr lang="en-ZA" sz="2400" dirty="0"/>
              <a:t>Policy &amp; legislation</a:t>
            </a:r>
          </a:p>
          <a:p>
            <a:pPr lvl="1"/>
            <a:r>
              <a:rPr lang="en-ZA" sz="2400" dirty="0"/>
              <a:t>Organisation &amp; management</a:t>
            </a:r>
          </a:p>
          <a:p>
            <a:pPr lvl="1"/>
            <a:r>
              <a:rPr lang="en-ZA" sz="2400" dirty="0"/>
              <a:t>Services</a:t>
            </a:r>
          </a:p>
          <a:p>
            <a:pPr lvl="1"/>
            <a:r>
              <a:rPr lang="en-ZA" sz="2400" dirty="0"/>
              <a:t>Financing</a:t>
            </a:r>
          </a:p>
          <a:p>
            <a:pPr lvl="1"/>
            <a:r>
              <a:rPr lang="en-ZA" sz="2400" dirty="0"/>
              <a:t>Communication</a:t>
            </a:r>
          </a:p>
          <a:p>
            <a:r>
              <a:rPr lang="en-ZA" sz="2800" dirty="0"/>
              <a:t>Summit held in May 2016</a:t>
            </a:r>
          </a:p>
          <a:p>
            <a:r>
              <a:rPr lang="en-ZA" sz="2800" dirty="0"/>
              <a:t>Report to Ministers of Health &amp; Labour in October 2016</a:t>
            </a:r>
          </a:p>
          <a:p>
            <a:endParaRPr lang="en-ZA" sz="2400" dirty="0"/>
          </a:p>
          <a:p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xmlns="" val="3941345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88640"/>
            <a:ext cx="7236296" cy="865188"/>
          </a:xfrm>
          <a:prstGeom prst="rect">
            <a:avLst/>
          </a:prstGeom>
        </p:spPr>
        <p:txBody>
          <a:bodyPr/>
          <a:lstStyle/>
          <a:p>
            <a:r>
              <a:rPr lang="en-ZA" sz="3600" b="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Integration of Compensation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7544" y="1268760"/>
            <a:ext cx="8534275" cy="4320480"/>
          </a:xfrm>
          <a:prstGeom prst="rect">
            <a:avLst/>
          </a:prstGeom>
        </p:spPr>
        <p:txBody>
          <a:bodyPr/>
          <a:lstStyle/>
          <a:p>
            <a:r>
              <a:rPr lang="en-ZA" sz="2800" dirty="0"/>
              <a:t>Approach of Department of Labour was that integration is not possible at this stage owing to the backlogs in the Compensation Fund (financial statements etc)</a:t>
            </a:r>
          </a:p>
          <a:p>
            <a:r>
              <a:rPr lang="en-ZA" sz="2800" dirty="0"/>
              <a:t>Trade unions wanted reforms to the Compensation for Occupational Injuries and Diseases Act (COIDA)</a:t>
            </a:r>
          </a:p>
          <a:p>
            <a:r>
              <a:rPr lang="en-ZA" sz="2800" dirty="0"/>
              <a:t>Commissioner introduced the </a:t>
            </a:r>
            <a:r>
              <a:rPr lang="en-ZA" sz="2800" b="1" dirty="0"/>
              <a:t>‘clean break’</a:t>
            </a:r>
            <a:r>
              <a:rPr lang="en-ZA" sz="2800" dirty="0"/>
              <a:t> principle of new workers only becoming part of COIDA</a:t>
            </a:r>
            <a:endParaRPr lang="en-ZA" sz="2400" dirty="0"/>
          </a:p>
          <a:p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xmlns="" val="1509033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88640"/>
            <a:ext cx="7236296" cy="865188"/>
          </a:xfrm>
          <a:prstGeom prst="rect">
            <a:avLst/>
          </a:prstGeom>
        </p:spPr>
        <p:txBody>
          <a:bodyPr/>
          <a:lstStyle/>
          <a:p>
            <a:r>
              <a:rPr lang="en-ZA" b="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Legislation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9553" y="1268760"/>
            <a:ext cx="8352928" cy="4032225"/>
          </a:xfrm>
          <a:prstGeom prst="rect">
            <a:avLst/>
          </a:prstGeom>
        </p:spPr>
        <p:txBody>
          <a:bodyPr/>
          <a:lstStyle/>
          <a:p>
            <a:r>
              <a:rPr lang="en-ZA" sz="2800" dirty="0"/>
              <a:t>Policy &amp; legislative changes to Occupational Diseases in Mines and Works Act, 1973 (ODMWA)</a:t>
            </a:r>
          </a:p>
          <a:p>
            <a:pPr lvl="1"/>
            <a:r>
              <a:rPr lang="en-ZA" sz="2400" dirty="0"/>
              <a:t>Engaged with employer groups, trade unions &amp; other government departments</a:t>
            </a:r>
          </a:p>
          <a:p>
            <a:pPr lvl="1"/>
            <a:r>
              <a:rPr lang="en-ZA" sz="2400" dirty="0"/>
              <a:t>In principle</a:t>
            </a:r>
          </a:p>
          <a:p>
            <a:pPr lvl="2"/>
            <a:r>
              <a:rPr lang="en-ZA" sz="2000" dirty="0"/>
              <a:t>New workers in mines and works sector to be under Compensation for Occupational Injuries and Diseases Act (COIDA) in Department of Labour</a:t>
            </a:r>
          </a:p>
          <a:p>
            <a:pPr lvl="2"/>
            <a:r>
              <a:rPr lang="en-ZA" sz="2000" dirty="0"/>
              <a:t>Ex-workers and current workers under ODMWA</a:t>
            </a:r>
          </a:p>
          <a:p>
            <a:pPr lvl="2"/>
            <a:r>
              <a:rPr lang="en-ZA" sz="2000" dirty="0"/>
              <a:t>Governance model of a ring-fenced entity</a:t>
            </a:r>
          </a:p>
          <a:p>
            <a:pPr lvl="2"/>
            <a:r>
              <a:rPr lang="en-ZA" sz="2000" dirty="0"/>
              <a:t>Levies to contribute to administration costs and benefits</a:t>
            </a:r>
          </a:p>
          <a:p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xmlns="" val="1143203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BAE3693-61B2-4B8F-9D5D-CBAD947038B8}"/>
              </a:ext>
            </a:extLst>
          </p:cNvPr>
          <p:cNvSpPr/>
          <p:nvPr/>
        </p:nvSpPr>
        <p:spPr>
          <a:xfrm>
            <a:off x="467544" y="1556792"/>
            <a:ext cx="7848872" cy="2516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2800" dirty="0">
                <a:latin typeface="+mn-lt"/>
              </a:rPr>
              <a:t>6 Audit &amp; Risk Committee meetings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2800" dirty="0">
                <a:latin typeface="+mn-lt"/>
              </a:rPr>
              <a:t>4 Advisory Committee meetings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2800" dirty="0">
                <a:latin typeface="+mn-lt"/>
              </a:rPr>
              <a:t>8 Management Committee meetings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ZA" sz="24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282FD5F5-13A3-4264-86A9-F879D0A29227}"/>
              </a:ext>
            </a:extLst>
          </p:cNvPr>
          <p:cNvSpPr txBox="1">
            <a:spLocks/>
          </p:cNvSpPr>
          <p:nvPr/>
        </p:nvSpPr>
        <p:spPr>
          <a:xfrm>
            <a:off x="0" y="188640"/>
            <a:ext cx="7236296" cy="86518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ZA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Governance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ACA4A1F-46AC-449E-BD71-FEF317F4AC4D}"/>
              </a:ext>
            </a:extLst>
          </p:cNvPr>
          <p:cNvSpPr txBox="1"/>
          <p:nvPr/>
        </p:nvSpPr>
        <p:spPr>
          <a:xfrm>
            <a:off x="4067944" y="62373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Slide </a:t>
            </a:r>
            <a:fld id="{1D5410DB-BB37-440A-A175-86B39946E105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3059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9362</TotalTime>
  <Words>1051</Words>
  <Application>Microsoft Office PowerPoint</Application>
  <PresentationFormat>On-screen Show (4:3)</PresentationFormat>
  <Paragraphs>186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Office Theme</vt:lpstr>
      <vt:lpstr>Custom Design</vt:lpstr>
      <vt:lpstr>10_Custom Design</vt:lpstr>
      <vt:lpstr>9_Custom Design</vt:lpstr>
      <vt:lpstr>1_Custom Design</vt:lpstr>
      <vt:lpstr>2_Custom Design</vt:lpstr>
      <vt:lpstr>3_Custom Design</vt:lpstr>
      <vt:lpstr>4_Custom Design</vt:lpstr>
      <vt:lpstr>5_Custom Design</vt:lpstr>
      <vt:lpstr>6_Custom Design</vt:lpstr>
      <vt:lpstr>7_Custom Design</vt:lpstr>
      <vt:lpstr>8_Custom Design</vt:lpstr>
      <vt:lpstr>Slide 1</vt:lpstr>
      <vt:lpstr>Highlights (2016/17)</vt:lpstr>
      <vt:lpstr>2016/17 Annual Performance Plan</vt:lpstr>
      <vt:lpstr>External Environment</vt:lpstr>
      <vt:lpstr>Internal Environment</vt:lpstr>
      <vt:lpstr>Integration of Compensation Systems</vt:lpstr>
      <vt:lpstr>Integration of Compensation Systems</vt:lpstr>
      <vt:lpstr>Legislation changes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Revenue</vt:lpstr>
      <vt:lpstr>Financial</vt:lpstr>
      <vt:lpstr>Financial Update</vt:lpstr>
      <vt:lpstr>Revenue Update</vt:lpstr>
      <vt:lpstr>Going Forward</vt:lpstr>
      <vt:lpstr>Acknowledgement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Schmim</dc:creator>
  <cp:lastModifiedBy>PUMZA</cp:lastModifiedBy>
  <cp:revision>521</cp:revision>
  <dcterms:created xsi:type="dcterms:W3CDTF">2013-10-17T06:13:57Z</dcterms:created>
  <dcterms:modified xsi:type="dcterms:W3CDTF">2017-10-13T09:52:20Z</dcterms:modified>
</cp:coreProperties>
</file>