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heme/themeOverride5.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theme/themeOverride4.xml" ContentType="application/vnd.openxmlformats-officedocument.themeOverr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theme/themeOverride2.xml" ContentType="application/vnd.openxmlformats-officedocument.themeOverr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5"/>
  </p:notesMasterIdLst>
  <p:handoutMasterIdLst>
    <p:handoutMasterId r:id="rId36"/>
  </p:handoutMasterIdLst>
  <p:sldIdLst>
    <p:sldId id="300" r:id="rId2"/>
    <p:sldId id="473" r:id="rId3"/>
    <p:sldId id="376" r:id="rId4"/>
    <p:sldId id="265" r:id="rId5"/>
    <p:sldId id="310" r:id="rId6"/>
    <p:sldId id="474" r:id="rId7"/>
    <p:sldId id="478" r:id="rId8"/>
    <p:sldId id="479" r:id="rId9"/>
    <p:sldId id="480" r:id="rId10"/>
    <p:sldId id="481" r:id="rId11"/>
    <p:sldId id="475" r:id="rId12"/>
    <p:sldId id="464" r:id="rId13"/>
    <p:sldId id="379" r:id="rId14"/>
    <p:sldId id="380" r:id="rId15"/>
    <p:sldId id="382" r:id="rId16"/>
    <p:sldId id="466" r:id="rId17"/>
    <p:sldId id="284" r:id="rId18"/>
    <p:sldId id="285" r:id="rId19"/>
    <p:sldId id="467" r:id="rId20"/>
    <p:sldId id="286" r:id="rId21"/>
    <p:sldId id="361" r:id="rId22"/>
    <p:sldId id="470" r:id="rId23"/>
    <p:sldId id="472" r:id="rId24"/>
    <p:sldId id="476" r:id="rId25"/>
    <p:sldId id="456" r:id="rId26"/>
    <p:sldId id="336" r:id="rId27"/>
    <p:sldId id="477" r:id="rId28"/>
    <p:sldId id="482" r:id="rId29"/>
    <p:sldId id="458" r:id="rId30"/>
    <p:sldId id="412" r:id="rId31"/>
    <p:sldId id="462" r:id="rId32"/>
    <p:sldId id="463" r:id="rId33"/>
    <p:sldId id="329" r:id="rId34"/>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5EC6CE"/>
    <a:srgbClr val="B2CB7F"/>
    <a:srgbClr val="D5D185"/>
    <a:srgbClr val="CC6600"/>
    <a:srgbClr val="EFEED1"/>
    <a:srgbClr val="266678"/>
    <a:srgbClr val="4AABC6"/>
    <a:srgbClr val="76C0D4"/>
    <a:srgbClr val="2F7F95"/>
    <a:srgbClr val="18414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110" autoAdjust="0"/>
  </p:normalViewPr>
  <p:slideViewPr>
    <p:cSldViewPr>
      <p:cViewPr>
        <p:scale>
          <a:sx n="70" d="100"/>
          <a:sy n="70" d="100"/>
        </p:scale>
        <p:origin x="-2814" y="-1080"/>
      </p:cViewPr>
      <p:guideLst>
        <p:guide orient="horz" pos="2160"/>
        <p:guide pos="2880"/>
      </p:guideLst>
    </p:cSldViewPr>
  </p:slideViewPr>
  <p:notesTextViewPr>
    <p:cViewPr>
      <p:scale>
        <a:sx n="1" d="1"/>
        <a:sy n="1" d="1"/>
      </p:scale>
      <p:origin x="0" y="0"/>
    </p:cViewPr>
  </p:notesTextViewPr>
  <p:sorterViewPr>
    <p:cViewPr>
      <p:scale>
        <a:sx n="100" d="100"/>
        <a:sy n="100" d="100"/>
      </p:scale>
      <p:origin x="0" y="25721"/>
    </p:cViewPr>
  </p:sorterViewPr>
  <p:notesViewPr>
    <p:cSldViewPr>
      <p:cViewPr varScale="1">
        <p:scale>
          <a:sx n="75" d="100"/>
          <a:sy n="75" d="100"/>
        </p:scale>
        <p:origin x="-1878" y="-78"/>
      </p:cViewPr>
      <p:guideLst>
        <p:guide orient="horz" pos="2160"/>
        <p:guide pos="288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oleObject" Target="file:///C:\Users\CarolS\AppData\Local\Microsoft\Windows\Temporary%20Internet%20Files\Content.Outlook\F13WIGEO\Graphs%20for%20AR%202016-2017.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CarolS\AppData\Local\Microsoft\Windows\Temporary%20Internet%20Files\Content.Outlook\F13WIGEO\Graphs%20for%20AR%202016-2017.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Users\MargieC\Desktop\Annual%20Report%202016-17%20various\Graphs%20for%20AR%202016-2017.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C:\Users\MargieC\Desktop\Annual%20Report%202016-17%20various\Graphs%20for%20AR%202016-2017.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C:\Users\MargieC\Desktop\Graphs%20for%20AR%202016-2017.xlsx" TargetMode="External"/><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a:lstStyle/>
          <a:p>
            <a:pPr>
              <a:defRPr/>
            </a:pPr>
            <a:r>
              <a:rPr lang="en-US" sz="1200"/>
              <a:t>Fidelity Fund Certificates issued</a:t>
            </a:r>
            <a:r>
              <a:rPr lang="en-US" sz="1200" baseline="0"/>
              <a:t> per Gender</a:t>
            </a:r>
            <a:endParaRPr lang="en-US" sz="1200"/>
          </a:p>
        </c:rich>
      </c:tx>
    </c:title>
    <c:view3D>
      <c:rAngAx val="1"/>
    </c:view3D>
    <c:plotArea>
      <c:layout/>
      <c:bar3DChart>
        <c:barDir val="col"/>
        <c:grouping val="clustered"/>
        <c:ser>
          <c:idx val="0"/>
          <c:order val="0"/>
          <c:tx>
            <c:strRef>
              <c:f>Sheet1!$A$77</c:f>
              <c:strCache>
                <c:ptCount val="1"/>
                <c:pt idx="0">
                  <c:v>Female </c:v>
                </c:pt>
              </c:strCache>
            </c:strRef>
          </c:tx>
          <c:spPr>
            <a:solidFill>
              <a:srgbClr val="5EC6CE"/>
            </a:solidFill>
          </c:spPr>
          <c:dLbls>
            <c:dLbl>
              <c:idx val="0"/>
              <c:layout>
                <c:manualLayout>
                  <c:x val="5.5555555555555558E-3"/>
                  <c:y val="-2.777777777777779E-2"/>
                </c:manualLayout>
              </c:layout>
              <c:showVal val="1"/>
            </c:dLbl>
            <c:dLbl>
              <c:idx val="1"/>
              <c:layout>
                <c:manualLayout>
                  <c:x val="5.5555555555555558E-3"/>
                  <c:y val="-1.8518518518518566E-2"/>
                </c:manualLayout>
              </c:layout>
              <c:showVal val="1"/>
            </c:dLbl>
            <c:showVal val="1"/>
          </c:dLbls>
          <c:cat>
            <c:strRef>
              <c:f>Sheet1!$B$76:$C$76</c:f>
              <c:strCache>
                <c:ptCount val="2"/>
                <c:pt idx="0">
                  <c:v>31 March 2017</c:v>
                </c:pt>
                <c:pt idx="1">
                  <c:v>31 March 2016</c:v>
                </c:pt>
              </c:strCache>
            </c:strRef>
          </c:cat>
          <c:val>
            <c:numRef>
              <c:f>Sheet1!$B$77:$C$77</c:f>
              <c:numCache>
                <c:formatCode>General</c:formatCode>
                <c:ptCount val="2"/>
                <c:pt idx="0">
                  <c:v>17631</c:v>
                </c:pt>
                <c:pt idx="1">
                  <c:v>16675</c:v>
                </c:pt>
              </c:numCache>
            </c:numRef>
          </c:val>
        </c:ser>
        <c:ser>
          <c:idx val="1"/>
          <c:order val="1"/>
          <c:tx>
            <c:strRef>
              <c:f>Sheet1!$A$78</c:f>
              <c:strCache>
                <c:ptCount val="1"/>
                <c:pt idx="0">
                  <c:v>Male</c:v>
                </c:pt>
              </c:strCache>
            </c:strRef>
          </c:tx>
          <c:spPr>
            <a:solidFill>
              <a:srgbClr val="B2CB7F"/>
            </a:solidFill>
          </c:spPr>
          <c:dLbls>
            <c:dLbl>
              <c:idx val="0"/>
              <c:layout>
                <c:manualLayout>
                  <c:x val="1.666666666666667E-2"/>
                  <c:y val="-1.8518518518518521E-2"/>
                </c:manualLayout>
              </c:layout>
              <c:showVal val="1"/>
            </c:dLbl>
            <c:dLbl>
              <c:idx val="1"/>
              <c:layout>
                <c:manualLayout>
                  <c:x val="2.4999999999999897E-2"/>
                  <c:y val="-2.314814814814815E-2"/>
                </c:manualLayout>
              </c:layout>
              <c:showVal val="1"/>
            </c:dLbl>
            <c:showVal val="1"/>
          </c:dLbls>
          <c:cat>
            <c:strRef>
              <c:f>Sheet1!$B$76:$C$76</c:f>
              <c:strCache>
                <c:ptCount val="2"/>
                <c:pt idx="0">
                  <c:v>31 March 2017</c:v>
                </c:pt>
                <c:pt idx="1">
                  <c:v>31 March 2016</c:v>
                </c:pt>
              </c:strCache>
            </c:strRef>
          </c:cat>
          <c:val>
            <c:numRef>
              <c:f>Sheet1!$B$78:$C$78</c:f>
              <c:numCache>
                <c:formatCode>General</c:formatCode>
                <c:ptCount val="2"/>
                <c:pt idx="0">
                  <c:v>23610</c:v>
                </c:pt>
                <c:pt idx="1">
                  <c:v>21828</c:v>
                </c:pt>
              </c:numCache>
            </c:numRef>
          </c:val>
        </c:ser>
        <c:dLbls/>
        <c:shape val="box"/>
        <c:axId val="63283584"/>
        <c:axId val="63285120"/>
        <c:axId val="0"/>
      </c:bar3DChart>
      <c:catAx>
        <c:axId val="63283584"/>
        <c:scaling>
          <c:orientation val="minMax"/>
        </c:scaling>
        <c:axPos val="b"/>
        <c:numFmt formatCode="d\-mmm\-yy" sourceLinked="1"/>
        <c:tickLblPos val="nextTo"/>
        <c:crossAx val="63285120"/>
        <c:crosses val="autoZero"/>
        <c:auto val="1"/>
        <c:lblAlgn val="ctr"/>
        <c:lblOffset val="100"/>
        <c:noMultiLvlLbl val="1"/>
      </c:catAx>
      <c:valAx>
        <c:axId val="63285120"/>
        <c:scaling>
          <c:orientation val="minMax"/>
        </c:scaling>
        <c:axPos val="l"/>
        <c:majorGridlines/>
        <c:numFmt formatCode="General" sourceLinked="1"/>
        <c:tickLblPos val="nextTo"/>
        <c:txPr>
          <a:bodyPr/>
          <a:lstStyle/>
          <a:p>
            <a:pPr>
              <a:defRPr sz="1400" b="1"/>
            </a:pPr>
            <a:endParaRPr lang="en-US"/>
          </a:p>
        </c:txPr>
        <c:crossAx val="63283584"/>
        <c:crosses val="autoZero"/>
        <c:crossBetween val="between"/>
      </c:valAx>
      <c:dTable>
        <c:showHorzBorder val="1"/>
        <c:showVertBorder val="1"/>
        <c:showOutline val="1"/>
        <c:showKeys val="1"/>
        <c:txPr>
          <a:bodyPr/>
          <a:lstStyle/>
          <a:p>
            <a:pPr rtl="0">
              <a:defRPr sz="1400" b="1"/>
            </a:pPr>
            <a:endParaRPr lang="en-US"/>
          </a:p>
        </c:txPr>
      </c:dTable>
    </c:plotArea>
    <c:plotVisOnly val="1"/>
    <c:dispBlanksAs val="gap"/>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a:lstStyle/>
          <a:p>
            <a:pPr>
              <a:defRPr/>
            </a:pPr>
            <a:r>
              <a:rPr lang="en-US" sz="1200"/>
              <a:t>Fidelity Fund Certificates issued per Race</a:t>
            </a:r>
          </a:p>
        </c:rich>
      </c:tx>
    </c:title>
    <c:view3D>
      <c:rAngAx val="1"/>
    </c:view3D>
    <c:plotArea>
      <c:layout/>
      <c:bar3DChart>
        <c:barDir val="col"/>
        <c:grouping val="clustered"/>
        <c:ser>
          <c:idx val="0"/>
          <c:order val="0"/>
          <c:tx>
            <c:strRef>
              <c:f>Sheet1!$B$114</c:f>
              <c:strCache>
                <c:ptCount val="1"/>
                <c:pt idx="0">
                  <c:v>31-Mar-17</c:v>
                </c:pt>
              </c:strCache>
            </c:strRef>
          </c:tx>
          <c:spPr>
            <a:solidFill>
              <a:srgbClr val="5EC6CE"/>
            </a:solidFill>
          </c:spPr>
          <c:cat>
            <c:strRef>
              <c:f>Sheet1!$A$115:$A$118</c:f>
              <c:strCache>
                <c:ptCount val="4"/>
                <c:pt idx="0">
                  <c:v>African</c:v>
                </c:pt>
                <c:pt idx="1">
                  <c:v>Coloured</c:v>
                </c:pt>
                <c:pt idx="2">
                  <c:v>Indian</c:v>
                </c:pt>
                <c:pt idx="3">
                  <c:v>White</c:v>
                </c:pt>
              </c:strCache>
            </c:strRef>
          </c:cat>
          <c:val>
            <c:numRef>
              <c:f>Sheet1!$B$115:$B$118</c:f>
              <c:numCache>
                <c:formatCode>General</c:formatCode>
                <c:ptCount val="4"/>
                <c:pt idx="0">
                  <c:v>4140</c:v>
                </c:pt>
                <c:pt idx="1">
                  <c:v>1407</c:v>
                </c:pt>
                <c:pt idx="2">
                  <c:v>1853</c:v>
                </c:pt>
                <c:pt idx="3">
                  <c:v>33841</c:v>
                </c:pt>
              </c:numCache>
            </c:numRef>
          </c:val>
        </c:ser>
        <c:ser>
          <c:idx val="1"/>
          <c:order val="1"/>
          <c:tx>
            <c:strRef>
              <c:f>Sheet1!$C$114</c:f>
              <c:strCache>
                <c:ptCount val="1"/>
                <c:pt idx="0">
                  <c:v>31-Mar-16</c:v>
                </c:pt>
              </c:strCache>
            </c:strRef>
          </c:tx>
          <c:spPr>
            <a:solidFill>
              <a:srgbClr val="B2CB7F"/>
            </a:solidFill>
          </c:spPr>
          <c:cat>
            <c:strRef>
              <c:f>Sheet1!$A$115:$A$118</c:f>
              <c:strCache>
                <c:ptCount val="4"/>
                <c:pt idx="0">
                  <c:v>African</c:v>
                </c:pt>
                <c:pt idx="1">
                  <c:v>Coloured</c:v>
                </c:pt>
                <c:pt idx="2">
                  <c:v>Indian</c:v>
                </c:pt>
                <c:pt idx="3">
                  <c:v>White</c:v>
                </c:pt>
              </c:strCache>
            </c:strRef>
          </c:cat>
          <c:val>
            <c:numRef>
              <c:f>Sheet1!$C$115:$C$118</c:f>
              <c:numCache>
                <c:formatCode>General</c:formatCode>
                <c:ptCount val="4"/>
                <c:pt idx="0">
                  <c:v>3944</c:v>
                </c:pt>
                <c:pt idx="1">
                  <c:v>781</c:v>
                </c:pt>
                <c:pt idx="2">
                  <c:v>1984</c:v>
                </c:pt>
                <c:pt idx="3">
                  <c:v>31794</c:v>
                </c:pt>
              </c:numCache>
            </c:numRef>
          </c:val>
        </c:ser>
        <c:dLbls/>
        <c:shape val="box"/>
        <c:axId val="63528320"/>
        <c:axId val="63534208"/>
        <c:axId val="0"/>
      </c:bar3DChart>
      <c:catAx>
        <c:axId val="63528320"/>
        <c:scaling>
          <c:orientation val="minMax"/>
        </c:scaling>
        <c:axPos val="b"/>
        <c:tickLblPos val="nextTo"/>
        <c:crossAx val="63534208"/>
        <c:crosses val="autoZero"/>
        <c:auto val="1"/>
        <c:lblAlgn val="ctr"/>
        <c:lblOffset val="100"/>
      </c:catAx>
      <c:valAx>
        <c:axId val="63534208"/>
        <c:scaling>
          <c:orientation val="minMax"/>
        </c:scaling>
        <c:axPos val="l"/>
        <c:majorGridlines/>
        <c:numFmt formatCode="General" sourceLinked="1"/>
        <c:tickLblPos val="nextTo"/>
        <c:txPr>
          <a:bodyPr/>
          <a:lstStyle/>
          <a:p>
            <a:pPr>
              <a:defRPr sz="1400" b="1"/>
            </a:pPr>
            <a:endParaRPr lang="en-US"/>
          </a:p>
        </c:txPr>
        <c:crossAx val="63528320"/>
        <c:crosses val="autoZero"/>
        <c:crossBetween val="between"/>
      </c:valAx>
      <c:dTable>
        <c:showHorzBorder val="1"/>
        <c:showVertBorder val="1"/>
        <c:showOutline val="1"/>
        <c:showKeys val="1"/>
        <c:txPr>
          <a:bodyPr/>
          <a:lstStyle/>
          <a:p>
            <a:pPr rtl="0">
              <a:defRPr sz="1400" b="1"/>
            </a:pPr>
            <a:endParaRPr lang="en-US"/>
          </a:p>
        </c:txPr>
      </c:dTable>
    </c:plotArea>
    <c:plotVisOnly val="1"/>
    <c:dispBlanksAs val="gap"/>
  </c:chart>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a:lstStyle/>
          <a:p>
            <a:pPr>
              <a:defRPr sz="1800"/>
            </a:pPr>
            <a:r>
              <a:rPr lang="en-US" sz="1800"/>
              <a:t>Complaints statistics</a:t>
            </a:r>
          </a:p>
        </c:rich>
      </c:tx>
    </c:title>
    <c:view3D>
      <c:rAngAx val="1"/>
    </c:view3D>
    <c:plotArea>
      <c:layout/>
      <c:bar3DChart>
        <c:barDir val="col"/>
        <c:grouping val="clustered"/>
        <c:ser>
          <c:idx val="0"/>
          <c:order val="0"/>
          <c:tx>
            <c:strRef>
              <c:f>Sheet3!$B$2</c:f>
              <c:strCache>
                <c:ptCount val="1"/>
                <c:pt idx="0">
                  <c:v>31 March 2017</c:v>
                </c:pt>
              </c:strCache>
            </c:strRef>
          </c:tx>
          <c:spPr>
            <a:solidFill>
              <a:srgbClr val="5EC6CE"/>
            </a:solidFill>
          </c:spPr>
          <c:cat>
            <c:strRef>
              <c:f>Sheet3!$A$3:$A$6</c:f>
              <c:strCache>
                <c:ptCount val="4"/>
                <c:pt idx="0">
                  <c:v>Opening balance </c:v>
                </c:pt>
                <c:pt idx="1">
                  <c:v>Complaints received </c:v>
                </c:pt>
                <c:pt idx="2">
                  <c:v>Complaints investigated &amp; finalized </c:v>
                </c:pt>
                <c:pt idx="3">
                  <c:v>Pending finalization </c:v>
                </c:pt>
              </c:strCache>
            </c:strRef>
          </c:cat>
          <c:val>
            <c:numRef>
              <c:f>Sheet3!$B$3:$B$6</c:f>
              <c:numCache>
                <c:formatCode>General</c:formatCode>
                <c:ptCount val="4"/>
                <c:pt idx="0">
                  <c:v>659</c:v>
                </c:pt>
                <c:pt idx="1">
                  <c:v>6529</c:v>
                </c:pt>
                <c:pt idx="2">
                  <c:v>6857</c:v>
                </c:pt>
                <c:pt idx="3">
                  <c:v>331</c:v>
                </c:pt>
              </c:numCache>
            </c:numRef>
          </c:val>
        </c:ser>
        <c:ser>
          <c:idx val="1"/>
          <c:order val="1"/>
          <c:tx>
            <c:strRef>
              <c:f>Sheet3!$C$2</c:f>
              <c:strCache>
                <c:ptCount val="1"/>
                <c:pt idx="0">
                  <c:v>31 March 2016</c:v>
                </c:pt>
              </c:strCache>
            </c:strRef>
          </c:tx>
          <c:spPr>
            <a:solidFill>
              <a:srgbClr val="B2CB7F"/>
            </a:solidFill>
          </c:spPr>
          <c:cat>
            <c:strRef>
              <c:f>Sheet3!$A$3:$A$6</c:f>
              <c:strCache>
                <c:ptCount val="4"/>
                <c:pt idx="0">
                  <c:v>Opening balance </c:v>
                </c:pt>
                <c:pt idx="1">
                  <c:v>Complaints received </c:v>
                </c:pt>
                <c:pt idx="2">
                  <c:v>Complaints investigated &amp; finalized </c:v>
                </c:pt>
                <c:pt idx="3">
                  <c:v>Pending finalization </c:v>
                </c:pt>
              </c:strCache>
            </c:strRef>
          </c:cat>
          <c:val>
            <c:numRef>
              <c:f>Sheet3!$C$3:$C$6</c:f>
              <c:numCache>
                <c:formatCode>General</c:formatCode>
                <c:ptCount val="4"/>
                <c:pt idx="0">
                  <c:v>736</c:v>
                </c:pt>
                <c:pt idx="1">
                  <c:v>4821</c:v>
                </c:pt>
                <c:pt idx="2">
                  <c:v>3131</c:v>
                </c:pt>
                <c:pt idx="3">
                  <c:v>659</c:v>
                </c:pt>
              </c:numCache>
            </c:numRef>
          </c:val>
        </c:ser>
        <c:dLbls/>
        <c:shape val="box"/>
        <c:axId val="63663488"/>
        <c:axId val="63730816"/>
        <c:axId val="0"/>
      </c:bar3DChart>
      <c:catAx>
        <c:axId val="63663488"/>
        <c:scaling>
          <c:orientation val="minMax"/>
        </c:scaling>
        <c:axPos val="b"/>
        <c:tickLblPos val="nextTo"/>
        <c:crossAx val="63730816"/>
        <c:crosses val="autoZero"/>
        <c:auto val="1"/>
        <c:lblAlgn val="ctr"/>
        <c:lblOffset val="100"/>
      </c:catAx>
      <c:valAx>
        <c:axId val="63730816"/>
        <c:scaling>
          <c:orientation val="minMax"/>
        </c:scaling>
        <c:axPos val="l"/>
        <c:majorGridlines/>
        <c:numFmt formatCode="General" sourceLinked="1"/>
        <c:tickLblPos val="nextTo"/>
        <c:txPr>
          <a:bodyPr/>
          <a:lstStyle/>
          <a:p>
            <a:pPr>
              <a:defRPr sz="1400"/>
            </a:pPr>
            <a:endParaRPr lang="en-US"/>
          </a:p>
        </c:txPr>
        <c:crossAx val="63663488"/>
        <c:crosses val="autoZero"/>
        <c:crossBetween val="between"/>
      </c:valAx>
      <c:dTable>
        <c:showHorzBorder val="1"/>
        <c:showVertBorder val="1"/>
        <c:showOutline val="1"/>
        <c:showKeys val="1"/>
        <c:txPr>
          <a:bodyPr/>
          <a:lstStyle/>
          <a:p>
            <a:pPr rtl="0">
              <a:defRPr sz="1600"/>
            </a:pPr>
            <a:endParaRPr lang="en-US"/>
          </a:p>
        </c:txPr>
      </c:dTable>
    </c:plotArea>
    <c:plotVisOnly val="1"/>
    <c:dispBlanksAs val="gap"/>
  </c:chart>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a:lstStyle/>
          <a:p>
            <a:pPr>
              <a:defRPr sz="1400"/>
            </a:pPr>
            <a:r>
              <a:rPr lang="en-US" sz="1400"/>
              <a:t>Disciplinary hearings</a:t>
            </a:r>
          </a:p>
        </c:rich>
      </c:tx>
    </c:title>
    <c:view3D>
      <c:rAngAx val="1"/>
    </c:view3D>
    <c:plotArea>
      <c:layout/>
      <c:bar3DChart>
        <c:barDir val="col"/>
        <c:grouping val="clustered"/>
        <c:ser>
          <c:idx val="0"/>
          <c:order val="0"/>
          <c:tx>
            <c:strRef>
              <c:f>Sheet3!$B$16</c:f>
              <c:strCache>
                <c:ptCount val="1"/>
                <c:pt idx="0">
                  <c:v>31 March 2017</c:v>
                </c:pt>
              </c:strCache>
            </c:strRef>
          </c:tx>
          <c:spPr>
            <a:solidFill>
              <a:srgbClr val="5EC6CE"/>
            </a:solidFill>
          </c:spPr>
          <c:cat>
            <c:strRef>
              <c:f>Sheet3!$A$17:$A$21</c:f>
              <c:strCache>
                <c:ptCount val="5"/>
                <c:pt idx="0">
                  <c:v>Cases enrolled</c:v>
                </c:pt>
                <c:pt idx="1">
                  <c:v>Convictions</c:v>
                </c:pt>
                <c:pt idx="2">
                  <c:v>Acquittals</c:v>
                </c:pt>
                <c:pt idx="3">
                  <c:v>Postponed/ withdrawn</c:v>
                </c:pt>
                <c:pt idx="4">
                  <c:v>Appeals</c:v>
                </c:pt>
              </c:strCache>
            </c:strRef>
          </c:cat>
          <c:val>
            <c:numRef>
              <c:f>Sheet3!$B$17:$B$21</c:f>
              <c:numCache>
                <c:formatCode>General</c:formatCode>
                <c:ptCount val="5"/>
                <c:pt idx="0">
                  <c:v>213</c:v>
                </c:pt>
                <c:pt idx="1">
                  <c:v>115</c:v>
                </c:pt>
                <c:pt idx="2">
                  <c:v>39</c:v>
                </c:pt>
                <c:pt idx="3">
                  <c:v>56</c:v>
                </c:pt>
                <c:pt idx="4">
                  <c:v>3</c:v>
                </c:pt>
              </c:numCache>
            </c:numRef>
          </c:val>
        </c:ser>
        <c:ser>
          <c:idx val="1"/>
          <c:order val="1"/>
          <c:tx>
            <c:strRef>
              <c:f>Sheet3!$C$16</c:f>
              <c:strCache>
                <c:ptCount val="1"/>
                <c:pt idx="0">
                  <c:v>31 March 2016</c:v>
                </c:pt>
              </c:strCache>
            </c:strRef>
          </c:tx>
          <c:spPr>
            <a:solidFill>
              <a:srgbClr val="B2CB7F"/>
            </a:solidFill>
          </c:spPr>
          <c:cat>
            <c:strRef>
              <c:f>Sheet3!$A$17:$A$21</c:f>
              <c:strCache>
                <c:ptCount val="5"/>
                <c:pt idx="0">
                  <c:v>Cases enrolled</c:v>
                </c:pt>
                <c:pt idx="1">
                  <c:v>Convictions</c:v>
                </c:pt>
                <c:pt idx="2">
                  <c:v>Acquittals</c:v>
                </c:pt>
                <c:pt idx="3">
                  <c:v>Postponed/ withdrawn</c:v>
                </c:pt>
                <c:pt idx="4">
                  <c:v>Appeals</c:v>
                </c:pt>
              </c:strCache>
            </c:strRef>
          </c:cat>
          <c:val>
            <c:numRef>
              <c:f>Sheet3!$C$17:$C$21</c:f>
              <c:numCache>
                <c:formatCode>General</c:formatCode>
                <c:ptCount val="5"/>
                <c:pt idx="0">
                  <c:v>167</c:v>
                </c:pt>
                <c:pt idx="1">
                  <c:v>67</c:v>
                </c:pt>
                <c:pt idx="2">
                  <c:v>23</c:v>
                </c:pt>
                <c:pt idx="3">
                  <c:v>32</c:v>
                </c:pt>
                <c:pt idx="4">
                  <c:v>1</c:v>
                </c:pt>
              </c:numCache>
            </c:numRef>
          </c:val>
        </c:ser>
        <c:dLbls/>
        <c:shape val="box"/>
        <c:axId val="64289408"/>
        <c:axId val="63603072"/>
        <c:axId val="0"/>
      </c:bar3DChart>
      <c:catAx>
        <c:axId val="64289408"/>
        <c:scaling>
          <c:orientation val="minMax"/>
        </c:scaling>
        <c:axPos val="b"/>
        <c:tickLblPos val="nextTo"/>
        <c:crossAx val="63603072"/>
        <c:crosses val="autoZero"/>
        <c:auto val="1"/>
        <c:lblAlgn val="ctr"/>
        <c:lblOffset val="100"/>
      </c:catAx>
      <c:valAx>
        <c:axId val="63603072"/>
        <c:scaling>
          <c:orientation val="minMax"/>
        </c:scaling>
        <c:axPos val="l"/>
        <c:majorGridlines/>
        <c:numFmt formatCode="General" sourceLinked="1"/>
        <c:tickLblPos val="nextTo"/>
        <c:crossAx val="64289408"/>
        <c:crosses val="autoZero"/>
        <c:crossBetween val="between"/>
      </c:valAx>
      <c:dTable>
        <c:showHorzBorder val="1"/>
        <c:showVertBorder val="1"/>
        <c:showOutline val="1"/>
        <c:showKeys val="1"/>
        <c:txPr>
          <a:bodyPr/>
          <a:lstStyle/>
          <a:p>
            <a:pPr rtl="0">
              <a:defRPr sz="1400"/>
            </a:pPr>
            <a:endParaRPr lang="en-US"/>
          </a:p>
        </c:txPr>
      </c:dTable>
    </c:plotArea>
    <c:plotVisOnly val="1"/>
    <c:dispBlanksAs val="gap"/>
  </c:chart>
  <c:externalData r:id="rId2"/>
</c:chartSpace>
</file>

<file path=ppt/charts/chart5.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a:lstStyle/>
          <a:p>
            <a:pPr>
              <a:defRPr sz="1600"/>
            </a:pPr>
            <a:r>
              <a:rPr lang="en-US" sz="1600"/>
              <a:t>Inspections conducted</a:t>
            </a:r>
          </a:p>
        </c:rich>
      </c:tx>
    </c:title>
    <c:view3D>
      <c:rAngAx val="1"/>
    </c:view3D>
    <c:plotArea>
      <c:layout>
        <c:manualLayout>
          <c:layoutTarget val="inner"/>
          <c:xMode val="edge"/>
          <c:yMode val="edge"/>
          <c:x val="0.10475646284644562"/>
          <c:y val="0.14166639884300175"/>
          <c:w val="0.89524353715355454"/>
          <c:h val="0.33712545931758536"/>
        </c:manualLayout>
      </c:layout>
      <c:bar3DChart>
        <c:barDir val="col"/>
        <c:grouping val="clustered"/>
        <c:ser>
          <c:idx val="0"/>
          <c:order val="0"/>
          <c:tx>
            <c:strRef>
              <c:f>Sheet3!$B$33</c:f>
              <c:strCache>
                <c:ptCount val="1"/>
                <c:pt idx="0">
                  <c:v>31 March 2017</c:v>
                </c:pt>
              </c:strCache>
            </c:strRef>
          </c:tx>
          <c:cat>
            <c:strRef>
              <c:f>Sheet3!$A$34:$A$42</c:f>
              <c:strCache>
                <c:ptCount val="9"/>
                <c:pt idx="0">
                  <c:v>Eastern Cape</c:v>
                </c:pt>
                <c:pt idx="1">
                  <c:v>Free State</c:v>
                </c:pt>
                <c:pt idx="2">
                  <c:v>Gauteng</c:v>
                </c:pt>
                <c:pt idx="3">
                  <c:v>Kwazulu-Natal</c:v>
                </c:pt>
                <c:pt idx="4">
                  <c:v>Limpopo</c:v>
                </c:pt>
                <c:pt idx="5">
                  <c:v>Mpumalanga</c:v>
                </c:pt>
                <c:pt idx="6">
                  <c:v>Northwest</c:v>
                </c:pt>
                <c:pt idx="7">
                  <c:v>Northern Cape</c:v>
                </c:pt>
                <c:pt idx="8">
                  <c:v>Western Cape</c:v>
                </c:pt>
              </c:strCache>
            </c:strRef>
          </c:cat>
          <c:val>
            <c:numRef>
              <c:f>Sheet3!$B$34:$B$42</c:f>
              <c:numCache>
                <c:formatCode>General</c:formatCode>
                <c:ptCount val="9"/>
                <c:pt idx="0">
                  <c:v>2</c:v>
                </c:pt>
                <c:pt idx="1">
                  <c:v>8</c:v>
                </c:pt>
                <c:pt idx="2">
                  <c:v>22</c:v>
                </c:pt>
                <c:pt idx="3">
                  <c:v>9</c:v>
                </c:pt>
                <c:pt idx="4">
                  <c:v>3</c:v>
                </c:pt>
                <c:pt idx="5">
                  <c:v>0</c:v>
                </c:pt>
                <c:pt idx="6">
                  <c:v>6</c:v>
                </c:pt>
                <c:pt idx="7">
                  <c:v>0</c:v>
                </c:pt>
                <c:pt idx="8">
                  <c:v>13</c:v>
                </c:pt>
              </c:numCache>
            </c:numRef>
          </c:val>
        </c:ser>
        <c:ser>
          <c:idx val="1"/>
          <c:order val="1"/>
          <c:tx>
            <c:strRef>
              <c:f>Sheet3!$C$33</c:f>
              <c:strCache>
                <c:ptCount val="1"/>
                <c:pt idx="0">
                  <c:v>31 March 2016</c:v>
                </c:pt>
              </c:strCache>
            </c:strRef>
          </c:tx>
          <c:cat>
            <c:strRef>
              <c:f>Sheet3!$A$34:$A$42</c:f>
              <c:strCache>
                <c:ptCount val="9"/>
                <c:pt idx="0">
                  <c:v>Eastern Cape</c:v>
                </c:pt>
                <c:pt idx="1">
                  <c:v>Free State</c:v>
                </c:pt>
                <c:pt idx="2">
                  <c:v>Gauteng</c:v>
                </c:pt>
                <c:pt idx="3">
                  <c:v>Kwazulu-Natal</c:v>
                </c:pt>
                <c:pt idx="4">
                  <c:v>Limpopo</c:v>
                </c:pt>
                <c:pt idx="5">
                  <c:v>Mpumalanga</c:v>
                </c:pt>
                <c:pt idx="6">
                  <c:v>Northwest</c:v>
                </c:pt>
                <c:pt idx="7">
                  <c:v>Northern Cape</c:v>
                </c:pt>
                <c:pt idx="8">
                  <c:v>Western Cape</c:v>
                </c:pt>
              </c:strCache>
            </c:strRef>
          </c:cat>
          <c:val>
            <c:numRef>
              <c:f>Sheet3!$C$34:$C$42</c:f>
              <c:numCache>
                <c:formatCode>General</c:formatCode>
                <c:ptCount val="9"/>
                <c:pt idx="0">
                  <c:v>20</c:v>
                </c:pt>
                <c:pt idx="1">
                  <c:v>22</c:v>
                </c:pt>
                <c:pt idx="2">
                  <c:v>211</c:v>
                </c:pt>
                <c:pt idx="3">
                  <c:v>69</c:v>
                </c:pt>
                <c:pt idx="4">
                  <c:v>22</c:v>
                </c:pt>
                <c:pt idx="5">
                  <c:v>18</c:v>
                </c:pt>
                <c:pt idx="6">
                  <c:v>13</c:v>
                </c:pt>
                <c:pt idx="7">
                  <c:v>6</c:v>
                </c:pt>
                <c:pt idx="8">
                  <c:v>93</c:v>
                </c:pt>
              </c:numCache>
            </c:numRef>
          </c:val>
        </c:ser>
        <c:dLbls/>
        <c:shape val="box"/>
        <c:axId val="67378560"/>
        <c:axId val="67396736"/>
        <c:axId val="0"/>
      </c:bar3DChart>
      <c:catAx>
        <c:axId val="67378560"/>
        <c:scaling>
          <c:orientation val="minMax"/>
        </c:scaling>
        <c:axPos val="b"/>
        <c:tickLblPos val="nextTo"/>
        <c:crossAx val="67396736"/>
        <c:crosses val="autoZero"/>
        <c:auto val="1"/>
        <c:lblAlgn val="ctr"/>
        <c:lblOffset val="100"/>
      </c:catAx>
      <c:valAx>
        <c:axId val="67396736"/>
        <c:scaling>
          <c:orientation val="minMax"/>
        </c:scaling>
        <c:delete val="1"/>
        <c:axPos val="l"/>
        <c:numFmt formatCode="General" sourceLinked="1"/>
        <c:tickLblPos val="none"/>
        <c:crossAx val="67378560"/>
        <c:crosses val="autoZero"/>
        <c:crossBetween val="between"/>
      </c:valAx>
      <c:dTable>
        <c:showHorzBorder val="1"/>
        <c:showVertBorder val="1"/>
        <c:showOutline val="1"/>
        <c:showKeys val="1"/>
        <c:txPr>
          <a:bodyPr/>
          <a:lstStyle/>
          <a:p>
            <a:pPr rtl="0">
              <a:defRPr sz="1400" b="0"/>
            </a:pPr>
            <a:endParaRPr lang="en-US"/>
          </a:p>
        </c:txPr>
      </c:dTable>
    </c:plotArea>
    <c:plotVisOnly val="1"/>
    <c:dispBlanksAs val="gap"/>
  </c:chart>
  <c:externalData r:id="rId2"/>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5180013" y="0"/>
            <a:ext cx="3962400" cy="342900"/>
          </a:xfrm>
          <a:prstGeom prst="rect">
            <a:avLst/>
          </a:prstGeom>
        </p:spPr>
        <p:txBody>
          <a:bodyPr vert="horz" lIns="91440" tIns="45720" rIns="91440" bIns="45720" rtlCol="0"/>
          <a:lstStyle>
            <a:lvl1pPr algn="r">
              <a:defRPr sz="1200"/>
            </a:lvl1pPr>
          </a:lstStyle>
          <a:p>
            <a:fld id="{B86C6D0B-BA46-4500-9D49-84D53E91E195}" type="datetimeFigureOut">
              <a:rPr lang="en-ZA" smtClean="0"/>
              <a:pPr/>
              <a:t>2017/10/06</a:t>
            </a:fld>
            <a:endParaRPr lang="en-ZA"/>
          </a:p>
        </p:txBody>
      </p:sp>
      <p:sp>
        <p:nvSpPr>
          <p:cNvPr id="4" name="Footer Placeholder 3"/>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5180013" y="6513513"/>
            <a:ext cx="3962400" cy="342900"/>
          </a:xfrm>
          <a:prstGeom prst="rect">
            <a:avLst/>
          </a:prstGeom>
        </p:spPr>
        <p:txBody>
          <a:bodyPr vert="horz" lIns="91440" tIns="45720" rIns="91440" bIns="45720" rtlCol="0" anchor="b"/>
          <a:lstStyle>
            <a:lvl1pPr algn="r">
              <a:defRPr sz="1200"/>
            </a:lvl1pPr>
          </a:lstStyle>
          <a:p>
            <a:fld id="{74399084-B80F-4B29-8591-25E6B7916611}" type="slidenum">
              <a:rPr lang="en-ZA" smtClean="0"/>
              <a:pPr/>
              <a:t>‹#›</a:t>
            </a:fld>
            <a:endParaRPr lang="en-ZA"/>
          </a:p>
        </p:txBody>
      </p:sp>
    </p:spTree>
    <p:extLst>
      <p:ext uri="{BB962C8B-B14F-4D97-AF65-F5344CB8AC3E}">
        <p14:creationId xmlns:p14="http://schemas.microsoft.com/office/powerpoint/2010/main" xmlns="" val="4899909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6F09C461-2736-421B-ACA3-5A4265E74FA6}" type="datetimeFigureOut">
              <a:rPr lang="en-US" smtClean="0"/>
              <a:pPr/>
              <a:t>10/6/2017</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EE53031E-3AD5-4C7E-8F60-BD05E17BC841}" type="slidenum">
              <a:rPr lang="en-US" smtClean="0"/>
              <a:pPr/>
              <a:t>‹#›</a:t>
            </a:fld>
            <a:endParaRPr lang="en-US"/>
          </a:p>
        </p:txBody>
      </p:sp>
    </p:spTree>
    <p:extLst>
      <p:ext uri="{BB962C8B-B14F-4D97-AF65-F5344CB8AC3E}">
        <p14:creationId xmlns:p14="http://schemas.microsoft.com/office/powerpoint/2010/main" xmlns="" val="934296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EE53031E-3AD5-4C7E-8F60-BD05E17BC841}" type="slidenum">
              <a:rPr lang="en-US" smtClean="0"/>
              <a:pPr/>
              <a:t>1</a:t>
            </a:fld>
            <a:endParaRPr lang="en-US"/>
          </a:p>
        </p:txBody>
      </p:sp>
    </p:spTree>
    <p:extLst>
      <p:ext uri="{BB962C8B-B14F-4D97-AF65-F5344CB8AC3E}">
        <p14:creationId xmlns:p14="http://schemas.microsoft.com/office/powerpoint/2010/main" xmlns="" val="1074613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3257550"/>
            <a:ext cx="7315200" cy="10344150"/>
          </a:xfrm>
        </p:spPr>
        <p:txBody>
          <a:bodyPr/>
          <a:lstStyle/>
          <a:p>
            <a:pPr algn="just"/>
            <a:endParaRPr lang="en-US" sz="900" dirty="0"/>
          </a:p>
        </p:txBody>
      </p:sp>
      <p:sp>
        <p:nvSpPr>
          <p:cNvPr id="4" name="Slide Number Placeholder 3"/>
          <p:cNvSpPr>
            <a:spLocks noGrp="1"/>
          </p:cNvSpPr>
          <p:nvPr>
            <p:ph type="sldNum" sz="quarter" idx="10"/>
          </p:nvPr>
        </p:nvSpPr>
        <p:spPr/>
        <p:txBody>
          <a:bodyPr/>
          <a:lstStyle/>
          <a:p>
            <a:fld id="{EE53031E-3AD5-4C7E-8F60-BD05E17BC841}" type="slidenum">
              <a:rPr lang="en-US" smtClean="0"/>
              <a:pPr/>
              <a:t>10</a:t>
            </a:fld>
            <a:endParaRPr lang="en-US"/>
          </a:p>
        </p:txBody>
      </p:sp>
    </p:spTree>
    <p:extLst>
      <p:ext uri="{BB962C8B-B14F-4D97-AF65-F5344CB8AC3E}">
        <p14:creationId xmlns:p14="http://schemas.microsoft.com/office/powerpoint/2010/main" xmlns="" val="17621358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0"/>
              </a:spcAft>
              <a:tabLst>
                <a:tab pos="630555" algn="l"/>
              </a:tabLst>
            </a:pPr>
            <a:endParaRPr lang="en-ZA" dirty="0"/>
          </a:p>
        </p:txBody>
      </p:sp>
      <p:sp>
        <p:nvSpPr>
          <p:cNvPr id="4" name="Slide Number Placeholder 3"/>
          <p:cNvSpPr>
            <a:spLocks noGrp="1"/>
          </p:cNvSpPr>
          <p:nvPr>
            <p:ph type="sldNum" sz="quarter" idx="10"/>
          </p:nvPr>
        </p:nvSpPr>
        <p:spPr/>
        <p:txBody>
          <a:bodyPr/>
          <a:lstStyle/>
          <a:p>
            <a:fld id="{EE53031E-3AD5-4C7E-8F60-BD05E17BC841}" type="slidenum">
              <a:rPr lang="en-US" smtClean="0"/>
              <a:pPr/>
              <a:t>11</a:t>
            </a:fld>
            <a:endParaRPr lang="en-US"/>
          </a:p>
        </p:txBody>
      </p:sp>
    </p:spTree>
    <p:extLst>
      <p:ext uri="{BB962C8B-B14F-4D97-AF65-F5344CB8AC3E}">
        <p14:creationId xmlns:p14="http://schemas.microsoft.com/office/powerpoint/2010/main" xmlns="" val="5801321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EE53031E-3AD5-4C7E-8F60-BD05E17BC841}" type="slidenum">
              <a:rPr lang="en-US" smtClean="0"/>
              <a:pPr/>
              <a:t>12</a:t>
            </a:fld>
            <a:endParaRPr lang="en-US"/>
          </a:p>
        </p:txBody>
      </p:sp>
    </p:spTree>
    <p:extLst>
      <p:ext uri="{BB962C8B-B14F-4D97-AF65-F5344CB8AC3E}">
        <p14:creationId xmlns:p14="http://schemas.microsoft.com/office/powerpoint/2010/main" xmlns="" val="42364567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EE53031E-3AD5-4C7E-8F60-BD05E17BC841}" type="slidenum">
              <a:rPr lang="en-US" smtClean="0"/>
              <a:pPr/>
              <a:t>13</a:t>
            </a:fld>
            <a:endParaRPr lang="en-US"/>
          </a:p>
        </p:txBody>
      </p:sp>
    </p:spTree>
    <p:extLst>
      <p:ext uri="{BB962C8B-B14F-4D97-AF65-F5344CB8AC3E}">
        <p14:creationId xmlns:p14="http://schemas.microsoft.com/office/powerpoint/2010/main" xmlns="" val="39949580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53031E-3AD5-4C7E-8F60-BD05E17BC841}" type="slidenum">
              <a:rPr lang="en-US" smtClean="0"/>
              <a:pPr/>
              <a:t>14</a:t>
            </a:fld>
            <a:endParaRPr lang="en-US"/>
          </a:p>
        </p:txBody>
      </p:sp>
    </p:spTree>
    <p:extLst>
      <p:ext uri="{BB962C8B-B14F-4D97-AF65-F5344CB8AC3E}">
        <p14:creationId xmlns:p14="http://schemas.microsoft.com/office/powerpoint/2010/main" xmlns="" val="5571487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EE53031E-3AD5-4C7E-8F60-BD05E17BC841}" type="slidenum">
              <a:rPr lang="en-US" smtClean="0"/>
              <a:pPr/>
              <a:t>15</a:t>
            </a:fld>
            <a:endParaRPr lang="en-US"/>
          </a:p>
        </p:txBody>
      </p:sp>
    </p:spTree>
    <p:extLst>
      <p:ext uri="{BB962C8B-B14F-4D97-AF65-F5344CB8AC3E}">
        <p14:creationId xmlns:p14="http://schemas.microsoft.com/office/powerpoint/2010/main" xmlns="" val="41554835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EE53031E-3AD5-4C7E-8F60-BD05E17BC841}" type="slidenum">
              <a:rPr lang="en-US" smtClean="0"/>
              <a:pPr/>
              <a:t>16</a:t>
            </a:fld>
            <a:endParaRPr lang="en-US"/>
          </a:p>
        </p:txBody>
      </p:sp>
    </p:spTree>
    <p:extLst>
      <p:ext uri="{BB962C8B-B14F-4D97-AF65-F5344CB8AC3E}">
        <p14:creationId xmlns:p14="http://schemas.microsoft.com/office/powerpoint/2010/main" xmlns="" val="42893089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EE53031E-3AD5-4C7E-8F60-BD05E17BC841}" type="slidenum">
              <a:rPr lang="en-US" smtClean="0"/>
              <a:pPr/>
              <a:t>17</a:t>
            </a:fld>
            <a:endParaRPr lang="en-US"/>
          </a:p>
        </p:txBody>
      </p:sp>
    </p:spTree>
    <p:extLst>
      <p:ext uri="{BB962C8B-B14F-4D97-AF65-F5344CB8AC3E}">
        <p14:creationId xmlns:p14="http://schemas.microsoft.com/office/powerpoint/2010/main" xmlns="" val="17229771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EE53031E-3AD5-4C7E-8F60-BD05E17BC841}" type="slidenum">
              <a:rPr lang="en-US" smtClean="0"/>
              <a:pPr/>
              <a:t>18</a:t>
            </a:fld>
            <a:endParaRPr lang="en-US"/>
          </a:p>
        </p:txBody>
      </p:sp>
    </p:spTree>
    <p:extLst>
      <p:ext uri="{BB962C8B-B14F-4D97-AF65-F5344CB8AC3E}">
        <p14:creationId xmlns:p14="http://schemas.microsoft.com/office/powerpoint/2010/main" xmlns="" val="12261736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EE53031E-3AD5-4C7E-8F60-BD05E17BC841}" type="slidenum">
              <a:rPr lang="en-US" smtClean="0"/>
              <a:pPr/>
              <a:t>19</a:t>
            </a:fld>
            <a:endParaRPr lang="en-US"/>
          </a:p>
        </p:txBody>
      </p:sp>
    </p:spTree>
    <p:extLst>
      <p:ext uri="{BB962C8B-B14F-4D97-AF65-F5344CB8AC3E}">
        <p14:creationId xmlns:p14="http://schemas.microsoft.com/office/powerpoint/2010/main" xmlns="" val="235491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EE53031E-3AD5-4C7E-8F60-BD05E17BC841}" type="slidenum">
              <a:rPr lang="en-US" smtClean="0"/>
              <a:pPr/>
              <a:t>2</a:t>
            </a:fld>
            <a:endParaRPr lang="en-US"/>
          </a:p>
        </p:txBody>
      </p:sp>
    </p:spTree>
    <p:extLst>
      <p:ext uri="{BB962C8B-B14F-4D97-AF65-F5344CB8AC3E}">
        <p14:creationId xmlns:p14="http://schemas.microsoft.com/office/powerpoint/2010/main" xmlns="" val="29767581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EE53031E-3AD5-4C7E-8F60-BD05E17BC841}" type="slidenum">
              <a:rPr lang="en-US" smtClean="0"/>
              <a:pPr/>
              <a:t>20</a:t>
            </a:fld>
            <a:endParaRPr lang="en-US"/>
          </a:p>
        </p:txBody>
      </p:sp>
    </p:spTree>
    <p:extLst>
      <p:ext uri="{BB962C8B-B14F-4D97-AF65-F5344CB8AC3E}">
        <p14:creationId xmlns:p14="http://schemas.microsoft.com/office/powerpoint/2010/main" xmlns="" val="25893063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EE53031E-3AD5-4C7E-8F60-BD05E17BC841}" type="slidenum">
              <a:rPr lang="en-US" smtClean="0"/>
              <a:pPr/>
              <a:t>21</a:t>
            </a:fld>
            <a:endParaRPr lang="en-US"/>
          </a:p>
        </p:txBody>
      </p:sp>
    </p:spTree>
    <p:extLst>
      <p:ext uri="{BB962C8B-B14F-4D97-AF65-F5344CB8AC3E}">
        <p14:creationId xmlns:p14="http://schemas.microsoft.com/office/powerpoint/2010/main" xmlns="" val="8933243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EE53031E-3AD5-4C7E-8F60-BD05E17BC841}" type="slidenum">
              <a:rPr lang="en-US" smtClean="0"/>
              <a:pPr/>
              <a:t>22</a:t>
            </a:fld>
            <a:endParaRPr lang="en-US"/>
          </a:p>
        </p:txBody>
      </p:sp>
    </p:spTree>
    <p:extLst>
      <p:ext uri="{BB962C8B-B14F-4D97-AF65-F5344CB8AC3E}">
        <p14:creationId xmlns:p14="http://schemas.microsoft.com/office/powerpoint/2010/main" xmlns="" val="7432327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EE53031E-3AD5-4C7E-8F60-BD05E17BC841}" type="slidenum">
              <a:rPr lang="en-US" smtClean="0"/>
              <a:pPr/>
              <a:t>23</a:t>
            </a:fld>
            <a:endParaRPr lang="en-US"/>
          </a:p>
        </p:txBody>
      </p:sp>
    </p:spTree>
    <p:extLst>
      <p:ext uri="{BB962C8B-B14F-4D97-AF65-F5344CB8AC3E}">
        <p14:creationId xmlns:p14="http://schemas.microsoft.com/office/powerpoint/2010/main" xmlns="" val="31276828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0"/>
              </a:spcAft>
              <a:tabLst>
                <a:tab pos="630555" algn="l"/>
              </a:tabLst>
            </a:pPr>
            <a:endParaRPr lang="en-ZA" dirty="0"/>
          </a:p>
        </p:txBody>
      </p:sp>
      <p:sp>
        <p:nvSpPr>
          <p:cNvPr id="4" name="Slide Number Placeholder 3"/>
          <p:cNvSpPr>
            <a:spLocks noGrp="1"/>
          </p:cNvSpPr>
          <p:nvPr>
            <p:ph type="sldNum" sz="quarter" idx="10"/>
          </p:nvPr>
        </p:nvSpPr>
        <p:spPr/>
        <p:txBody>
          <a:bodyPr/>
          <a:lstStyle/>
          <a:p>
            <a:fld id="{EE53031E-3AD5-4C7E-8F60-BD05E17BC841}" type="slidenum">
              <a:rPr lang="en-US" smtClean="0"/>
              <a:pPr/>
              <a:t>24</a:t>
            </a:fld>
            <a:endParaRPr lang="en-US"/>
          </a:p>
        </p:txBody>
      </p:sp>
    </p:spTree>
    <p:extLst>
      <p:ext uri="{BB962C8B-B14F-4D97-AF65-F5344CB8AC3E}">
        <p14:creationId xmlns:p14="http://schemas.microsoft.com/office/powerpoint/2010/main" xmlns="" val="5801321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EE53031E-3AD5-4C7E-8F60-BD05E17BC841}" type="slidenum">
              <a:rPr lang="en-US" smtClean="0"/>
              <a:pPr/>
              <a:t>25</a:t>
            </a:fld>
            <a:endParaRPr lang="en-US"/>
          </a:p>
        </p:txBody>
      </p:sp>
    </p:spTree>
    <p:extLst>
      <p:ext uri="{BB962C8B-B14F-4D97-AF65-F5344CB8AC3E}">
        <p14:creationId xmlns:p14="http://schemas.microsoft.com/office/powerpoint/2010/main" xmlns="" val="40566173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EE53031E-3AD5-4C7E-8F60-BD05E17BC841}" type="slidenum">
              <a:rPr lang="en-US" smtClean="0"/>
              <a:pPr/>
              <a:t>26</a:t>
            </a:fld>
            <a:endParaRPr lang="en-US"/>
          </a:p>
        </p:txBody>
      </p:sp>
    </p:spTree>
    <p:extLst>
      <p:ext uri="{BB962C8B-B14F-4D97-AF65-F5344CB8AC3E}">
        <p14:creationId xmlns:p14="http://schemas.microsoft.com/office/powerpoint/2010/main" xmlns="" val="14724064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0"/>
              </a:spcAft>
              <a:tabLst>
                <a:tab pos="630555" algn="l"/>
              </a:tabLst>
            </a:pPr>
            <a:endParaRPr lang="en-ZA" dirty="0"/>
          </a:p>
        </p:txBody>
      </p:sp>
      <p:sp>
        <p:nvSpPr>
          <p:cNvPr id="4" name="Slide Number Placeholder 3"/>
          <p:cNvSpPr>
            <a:spLocks noGrp="1"/>
          </p:cNvSpPr>
          <p:nvPr>
            <p:ph type="sldNum" sz="quarter" idx="10"/>
          </p:nvPr>
        </p:nvSpPr>
        <p:spPr/>
        <p:txBody>
          <a:bodyPr/>
          <a:lstStyle/>
          <a:p>
            <a:fld id="{EE53031E-3AD5-4C7E-8F60-BD05E17BC841}" type="slidenum">
              <a:rPr lang="en-US" smtClean="0"/>
              <a:pPr/>
              <a:t>27</a:t>
            </a:fld>
            <a:endParaRPr lang="en-US"/>
          </a:p>
        </p:txBody>
      </p:sp>
    </p:spTree>
    <p:extLst>
      <p:ext uri="{BB962C8B-B14F-4D97-AF65-F5344CB8AC3E}">
        <p14:creationId xmlns:p14="http://schemas.microsoft.com/office/powerpoint/2010/main" xmlns="" val="5801321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0"/>
              </a:spcAft>
              <a:tabLst>
                <a:tab pos="630555" algn="l"/>
              </a:tabLst>
            </a:pPr>
            <a:endParaRPr lang="en-ZA" dirty="0"/>
          </a:p>
        </p:txBody>
      </p:sp>
      <p:sp>
        <p:nvSpPr>
          <p:cNvPr id="4" name="Slide Number Placeholder 3"/>
          <p:cNvSpPr>
            <a:spLocks noGrp="1"/>
          </p:cNvSpPr>
          <p:nvPr>
            <p:ph type="sldNum" sz="quarter" idx="10"/>
          </p:nvPr>
        </p:nvSpPr>
        <p:spPr/>
        <p:txBody>
          <a:bodyPr/>
          <a:lstStyle/>
          <a:p>
            <a:fld id="{EE53031E-3AD5-4C7E-8F60-BD05E17BC841}" type="slidenum">
              <a:rPr lang="en-US" smtClean="0"/>
              <a:pPr/>
              <a:t>28</a:t>
            </a:fld>
            <a:endParaRPr lang="en-US"/>
          </a:p>
        </p:txBody>
      </p:sp>
    </p:spTree>
    <p:extLst>
      <p:ext uri="{BB962C8B-B14F-4D97-AF65-F5344CB8AC3E}">
        <p14:creationId xmlns:p14="http://schemas.microsoft.com/office/powerpoint/2010/main" xmlns="" val="5801321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EE53031E-3AD5-4C7E-8F60-BD05E17BC841}" type="slidenum">
              <a:rPr lang="en-US" smtClean="0"/>
              <a:pPr/>
              <a:t>29</a:t>
            </a:fld>
            <a:endParaRPr lang="en-US"/>
          </a:p>
        </p:txBody>
      </p:sp>
    </p:spTree>
    <p:extLst>
      <p:ext uri="{BB962C8B-B14F-4D97-AF65-F5344CB8AC3E}">
        <p14:creationId xmlns:p14="http://schemas.microsoft.com/office/powerpoint/2010/main" xmlns="" val="1960101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EE53031E-3AD5-4C7E-8F60-BD05E17BC841}" type="slidenum">
              <a:rPr lang="en-US" smtClean="0"/>
              <a:pPr/>
              <a:t>3</a:t>
            </a:fld>
            <a:endParaRPr lang="en-US"/>
          </a:p>
        </p:txBody>
      </p:sp>
    </p:spTree>
    <p:extLst>
      <p:ext uri="{BB962C8B-B14F-4D97-AF65-F5344CB8AC3E}">
        <p14:creationId xmlns:p14="http://schemas.microsoft.com/office/powerpoint/2010/main" xmlns="" val="38945101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EE53031E-3AD5-4C7E-8F60-BD05E17BC841}" type="slidenum">
              <a:rPr lang="en-US" smtClean="0"/>
              <a:pPr/>
              <a:t>30</a:t>
            </a:fld>
            <a:endParaRPr lang="en-US"/>
          </a:p>
        </p:txBody>
      </p:sp>
    </p:spTree>
    <p:extLst>
      <p:ext uri="{BB962C8B-B14F-4D97-AF65-F5344CB8AC3E}">
        <p14:creationId xmlns:p14="http://schemas.microsoft.com/office/powerpoint/2010/main" xmlns="" val="37221996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Remove the Note numbers</a:t>
            </a:r>
            <a:endParaRPr lang="en-ZA" dirty="0"/>
          </a:p>
        </p:txBody>
      </p:sp>
      <p:sp>
        <p:nvSpPr>
          <p:cNvPr id="4" name="Slide Number Placeholder 3"/>
          <p:cNvSpPr>
            <a:spLocks noGrp="1"/>
          </p:cNvSpPr>
          <p:nvPr>
            <p:ph type="sldNum" sz="quarter" idx="10"/>
          </p:nvPr>
        </p:nvSpPr>
        <p:spPr/>
        <p:txBody>
          <a:bodyPr/>
          <a:lstStyle/>
          <a:p>
            <a:fld id="{EE53031E-3AD5-4C7E-8F60-BD05E17BC841}" type="slidenum">
              <a:rPr lang="en-US" smtClean="0"/>
              <a:pPr/>
              <a:t>31</a:t>
            </a:fld>
            <a:endParaRPr lang="en-US"/>
          </a:p>
        </p:txBody>
      </p:sp>
    </p:spTree>
    <p:extLst>
      <p:ext uri="{BB962C8B-B14F-4D97-AF65-F5344CB8AC3E}">
        <p14:creationId xmlns:p14="http://schemas.microsoft.com/office/powerpoint/2010/main" xmlns="" val="38721997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EE53031E-3AD5-4C7E-8F60-BD05E17BC841}" type="slidenum">
              <a:rPr lang="en-US" smtClean="0"/>
              <a:pPr/>
              <a:t>32</a:t>
            </a:fld>
            <a:endParaRPr lang="en-US"/>
          </a:p>
        </p:txBody>
      </p:sp>
    </p:spTree>
    <p:extLst>
      <p:ext uri="{BB962C8B-B14F-4D97-AF65-F5344CB8AC3E}">
        <p14:creationId xmlns:p14="http://schemas.microsoft.com/office/powerpoint/2010/main" xmlns="" val="1768812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EE53031E-3AD5-4C7E-8F60-BD05E17BC841}" type="slidenum">
              <a:rPr lang="en-US" smtClean="0"/>
              <a:pPr/>
              <a:t>33</a:t>
            </a:fld>
            <a:endParaRPr lang="en-US"/>
          </a:p>
        </p:txBody>
      </p:sp>
    </p:spTree>
    <p:extLst>
      <p:ext uri="{BB962C8B-B14F-4D97-AF65-F5344CB8AC3E}">
        <p14:creationId xmlns:p14="http://schemas.microsoft.com/office/powerpoint/2010/main" xmlns="" val="2893367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3257550"/>
            <a:ext cx="8026400" cy="5314950"/>
          </a:xfrm>
        </p:spPr>
        <p:txBody>
          <a:bodyPr/>
          <a:lstStyle/>
          <a:p>
            <a:endParaRPr lang="en-US" dirty="0"/>
          </a:p>
        </p:txBody>
      </p:sp>
      <p:sp>
        <p:nvSpPr>
          <p:cNvPr id="4" name="Slide Number Placeholder 3"/>
          <p:cNvSpPr>
            <a:spLocks noGrp="1"/>
          </p:cNvSpPr>
          <p:nvPr>
            <p:ph type="sldNum" sz="quarter" idx="10"/>
          </p:nvPr>
        </p:nvSpPr>
        <p:spPr/>
        <p:txBody>
          <a:bodyPr/>
          <a:lstStyle/>
          <a:p>
            <a:fld id="{EE53031E-3AD5-4C7E-8F60-BD05E17BC841}" type="slidenum">
              <a:rPr lang="en-US" smtClean="0"/>
              <a:pPr/>
              <a:t>4</a:t>
            </a:fld>
            <a:endParaRPr lang="en-US"/>
          </a:p>
        </p:txBody>
      </p:sp>
    </p:spTree>
    <p:extLst>
      <p:ext uri="{BB962C8B-B14F-4D97-AF65-F5344CB8AC3E}">
        <p14:creationId xmlns:p14="http://schemas.microsoft.com/office/powerpoint/2010/main" xmlns="" val="1762135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3257550"/>
            <a:ext cx="7315200" cy="10344150"/>
          </a:xfrm>
        </p:spPr>
        <p:txBody>
          <a:bodyPr/>
          <a:lstStyle/>
          <a:p>
            <a:pPr algn="just"/>
            <a:endParaRPr lang="en-US" sz="900" dirty="0"/>
          </a:p>
        </p:txBody>
      </p:sp>
      <p:sp>
        <p:nvSpPr>
          <p:cNvPr id="4" name="Slide Number Placeholder 3"/>
          <p:cNvSpPr>
            <a:spLocks noGrp="1"/>
          </p:cNvSpPr>
          <p:nvPr>
            <p:ph type="sldNum" sz="quarter" idx="10"/>
          </p:nvPr>
        </p:nvSpPr>
        <p:spPr/>
        <p:txBody>
          <a:bodyPr/>
          <a:lstStyle/>
          <a:p>
            <a:fld id="{EE53031E-3AD5-4C7E-8F60-BD05E17BC841}" type="slidenum">
              <a:rPr lang="en-US" smtClean="0"/>
              <a:pPr/>
              <a:t>5</a:t>
            </a:fld>
            <a:endParaRPr lang="en-US"/>
          </a:p>
        </p:txBody>
      </p:sp>
    </p:spTree>
    <p:extLst>
      <p:ext uri="{BB962C8B-B14F-4D97-AF65-F5344CB8AC3E}">
        <p14:creationId xmlns:p14="http://schemas.microsoft.com/office/powerpoint/2010/main" xmlns="" val="1762135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0"/>
              </a:spcAft>
              <a:tabLst>
                <a:tab pos="630555" algn="l"/>
              </a:tabLst>
            </a:pPr>
            <a:endParaRPr lang="en-ZA" dirty="0"/>
          </a:p>
        </p:txBody>
      </p:sp>
      <p:sp>
        <p:nvSpPr>
          <p:cNvPr id="4" name="Slide Number Placeholder 3"/>
          <p:cNvSpPr>
            <a:spLocks noGrp="1"/>
          </p:cNvSpPr>
          <p:nvPr>
            <p:ph type="sldNum" sz="quarter" idx="10"/>
          </p:nvPr>
        </p:nvSpPr>
        <p:spPr/>
        <p:txBody>
          <a:bodyPr/>
          <a:lstStyle/>
          <a:p>
            <a:fld id="{EE53031E-3AD5-4C7E-8F60-BD05E17BC841}" type="slidenum">
              <a:rPr lang="en-US" smtClean="0"/>
              <a:pPr/>
              <a:t>6</a:t>
            </a:fld>
            <a:endParaRPr lang="en-US"/>
          </a:p>
        </p:txBody>
      </p:sp>
    </p:spTree>
    <p:extLst>
      <p:ext uri="{BB962C8B-B14F-4D97-AF65-F5344CB8AC3E}">
        <p14:creationId xmlns:p14="http://schemas.microsoft.com/office/powerpoint/2010/main" xmlns="" val="580132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3257550"/>
            <a:ext cx="7315200" cy="10344150"/>
          </a:xfrm>
        </p:spPr>
        <p:txBody>
          <a:bodyPr/>
          <a:lstStyle/>
          <a:p>
            <a:pPr algn="just"/>
            <a:endParaRPr lang="en-US" sz="900" dirty="0"/>
          </a:p>
        </p:txBody>
      </p:sp>
      <p:sp>
        <p:nvSpPr>
          <p:cNvPr id="4" name="Slide Number Placeholder 3"/>
          <p:cNvSpPr>
            <a:spLocks noGrp="1"/>
          </p:cNvSpPr>
          <p:nvPr>
            <p:ph type="sldNum" sz="quarter" idx="10"/>
          </p:nvPr>
        </p:nvSpPr>
        <p:spPr/>
        <p:txBody>
          <a:bodyPr/>
          <a:lstStyle/>
          <a:p>
            <a:fld id="{EE53031E-3AD5-4C7E-8F60-BD05E17BC841}" type="slidenum">
              <a:rPr lang="en-US" smtClean="0"/>
              <a:pPr/>
              <a:t>7</a:t>
            </a:fld>
            <a:endParaRPr lang="en-US"/>
          </a:p>
        </p:txBody>
      </p:sp>
    </p:spTree>
    <p:extLst>
      <p:ext uri="{BB962C8B-B14F-4D97-AF65-F5344CB8AC3E}">
        <p14:creationId xmlns:p14="http://schemas.microsoft.com/office/powerpoint/2010/main" xmlns="" val="1762135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3257550"/>
            <a:ext cx="7315200" cy="10344150"/>
          </a:xfrm>
        </p:spPr>
        <p:txBody>
          <a:bodyPr/>
          <a:lstStyle/>
          <a:p>
            <a:pPr algn="just"/>
            <a:endParaRPr lang="en-US" sz="900" dirty="0"/>
          </a:p>
        </p:txBody>
      </p:sp>
      <p:sp>
        <p:nvSpPr>
          <p:cNvPr id="4" name="Slide Number Placeholder 3"/>
          <p:cNvSpPr>
            <a:spLocks noGrp="1"/>
          </p:cNvSpPr>
          <p:nvPr>
            <p:ph type="sldNum" sz="quarter" idx="10"/>
          </p:nvPr>
        </p:nvSpPr>
        <p:spPr/>
        <p:txBody>
          <a:bodyPr/>
          <a:lstStyle/>
          <a:p>
            <a:fld id="{EE53031E-3AD5-4C7E-8F60-BD05E17BC841}" type="slidenum">
              <a:rPr lang="en-US" smtClean="0"/>
              <a:pPr/>
              <a:t>8</a:t>
            </a:fld>
            <a:endParaRPr lang="en-US"/>
          </a:p>
        </p:txBody>
      </p:sp>
    </p:spTree>
    <p:extLst>
      <p:ext uri="{BB962C8B-B14F-4D97-AF65-F5344CB8AC3E}">
        <p14:creationId xmlns:p14="http://schemas.microsoft.com/office/powerpoint/2010/main" xmlns="" val="1762135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3257550"/>
            <a:ext cx="7315200" cy="10344150"/>
          </a:xfrm>
        </p:spPr>
        <p:txBody>
          <a:bodyPr/>
          <a:lstStyle/>
          <a:p>
            <a:pPr algn="just"/>
            <a:endParaRPr lang="en-US" sz="900" dirty="0"/>
          </a:p>
        </p:txBody>
      </p:sp>
      <p:sp>
        <p:nvSpPr>
          <p:cNvPr id="4" name="Slide Number Placeholder 3"/>
          <p:cNvSpPr>
            <a:spLocks noGrp="1"/>
          </p:cNvSpPr>
          <p:nvPr>
            <p:ph type="sldNum" sz="quarter" idx="10"/>
          </p:nvPr>
        </p:nvSpPr>
        <p:spPr/>
        <p:txBody>
          <a:bodyPr/>
          <a:lstStyle/>
          <a:p>
            <a:fld id="{EE53031E-3AD5-4C7E-8F60-BD05E17BC841}" type="slidenum">
              <a:rPr lang="en-US" smtClean="0"/>
              <a:pPr/>
              <a:t>9</a:t>
            </a:fld>
            <a:endParaRPr lang="en-US"/>
          </a:p>
        </p:txBody>
      </p:sp>
    </p:spTree>
    <p:extLst>
      <p:ext uri="{BB962C8B-B14F-4D97-AF65-F5344CB8AC3E}">
        <p14:creationId xmlns:p14="http://schemas.microsoft.com/office/powerpoint/2010/main" xmlns="" val="1762135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151FD2-005F-4B03-B038-B644E99E875B}" type="datetime1">
              <a:rPr lang="en-US" smtClean="0"/>
              <a:pPr/>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326713-9CF9-498D-9D69-29004BBA60A3}" type="slidenum">
              <a:rPr lang="en-US" smtClean="0"/>
              <a:pPr/>
              <a:t>‹#›</a:t>
            </a:fld>
            <a:endParaRPr lang="en-US"/>
          </a:p>
        </p:txBody>
      </p:sp>
    </p:spTree>
    <p:extLst>
      <p:ext uri="{BB962C8B-B14F-4D97-AF65-F5344CB8AC3E}">
        <p14:creationId xmlns:p14="http://schemas.microsoft.com/office/powerpoint/2010/main" xmlns="" val="2411455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53D06E-2639-457F-9CE5-CAE0EC21CE29}" type="datetime1">
              <a:rPr lang="en-US" smtClean="0"/>
              <a:pPr/>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326713-9CF9-498D-9D69-29004BBA60A3}" type="slidenum">
              <a:rPr lang="en-US" smtClean="0"/>
              <a:pPr/>
              <a:t>‹#›</a:t>
            </a:fld>
            <a:endParaRPr lang="en-US"/>
          </a:p>
        </p:txBody>
      </p:sp>
    </p:spTree>
    <p:extLst>
      <p:ext uri="{BB962C8B-B14F-4D97-AF65-F5344CB8AC3E}">
        <p14:creationId xmlns:p14="http://schemas.microsoft.com/office/powerpoint/2010/main" xmlns="" val="3175488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3E8137-9892-49D4-9903-87892C1EC5CB}" type="datetime1">
              <a:rPr lang="en-US" smtClean="0"/>
              <a:pPr/>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326713-9CF9-498D-9D69-29004BBA60A3}" type="slidenum">
              <a:rPr lang="en-US" smtClean="0"/>
              <a:pPr/>
              <a:t>‹#›</a:t>
            </a:fld>
            <a:endParaRPr lang="en-US"/>
          </a:p>
        </p:txBody>
      </p:sp>
    </p:spTree>
    <p:extLst>
      <p:ext uri="{BB962C8B-B14F-4D97-AF65-F5344CB8AC3E}">
        <p14:creationId xmlns:p14="http://schemas.microsoft.com/office/powerpoint/2010/main" xmlns="" val="2964965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7D4E73-8BAA-4061-8F16-81113946E8CE}" type="datetime1">
              <a:rPr lang="en-US" smtClean="0"/>
              <a:pPr/>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326713-9CF9-498D-9D69-29004BBA60A3}" type="slidenum">
              <a:rPr lang="en-US" smtClean="0"/>
              <a:pPr/>
              <a:t>‹#›</a:t>
            </a:fld>
            <a:endParaRPr lang="en-US"/>
          </a:p>
        </p:txBody>
      </p:sp>
    </p:spTree>
    <p:extLst>
      <p:ext uri="{BB962C8B-B14F-4D97-AF65-F5344CB8AC3E}">
        <p14:creationId xmlns:p14="http://schemas.microsoft.com/office/powerpoint/2010/main" xmlns="" val="3451790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7D16D0-2B10-4DDD-8909-626F84B002B4}" type="datetime1">
              <a:rPr lang="en-US" smtClean="0"/>
              <a:pPr/>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326713-9CF9-498D-9D69-29004BBA60A3}" type="slidenum">
              <a:rPr lang="en-US" smtClean="0"/>
              <a:pPr/>
              <a:t>‹#›</a:t>
            </a:fld>
            <a:endParaRPr lang="en-US"/>
          </a:p>
        </p:txBody>
      </p:sp>
    </p:spTree>
    <p:extLst>
      <p:ext uri="{BB962C8B-B14F-4D97-AF65-F5344CB8AC3E}">
        <p14:creationId xmlns:p14="http://schemas.microsoft.com/office/powerpoint/2010/main" xmlns="" val="2191608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F956F7-B9F5-42F3-A747-7F8D4DDAD965}" type="datetime1">
              <a:rPr lang="en-US" smtClean="0"/>
              <a:pPr/>
              <a:t>10/6/2017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326713-9CF9-498D-9D69-29004BBA60A3}" type="slidenum">
              <a:rPr lang="en-US" smtClean="0"/>
              <a:pPr/>
              <a:t>‹#›</a:t>
            </a:fld>
            <a:endParaRPr lang="en-US"/>
          </a:p>
        </p:txBody>
      </p:sp>
    </p:spTree>
    <p:extLst>
      <p:ext uri="{BB962C8B-B14F-4D97-AF65-F5344CB8AC3E}">
        <p14:creationId xmlns:p14="http://schemas.microsoft.com/office/powerpoint/2010/main" xmlns="" val="3260765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CD27B7D-49D4-4B62-B37A-604D00A5177C}" type="datetime1">
              <a:rPr lang="en-US" smtClean="0"/>
              <a:pPr/>
              <a:t>10/6/2017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326713-9CF9-498D-9D69-29004BBA60A3}" type="slidenum">
              <a:rPr lang="en-US" smtClean="0"/>
              <a:pPr/>
              <a:t>‹#›</a:t>
            </a:fld>
            <a:endParaRPr lang="en-US"/>
          </a:p>
        </p:txBody>
      </p:sp>
    </p:spTree>
    <p:extLst>
      <p:ext uri="{BB962C8B-B14F-4D97-AF65-F5344CB8AC3E}">
        <p14:creationId xmlns:p14="http://schemas.microsoft.com/office/powerpoint/2010/main" xmlns="" val="1157613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5684F6-75A2-4DEC-9C35-031DC9FEEFE3}" type="datetime1">
              <a:rPr lang="en-US" smtClean="0"/>
              <a:pPr/>
              <a:t>10/6/2017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326713-9CF9-498D-9D69-29004BBA60A3}" type="slidenum">
              <a:rPr lang="en-US" smtClean="0"/>
              <a:pPr/>
              <a:t>‹#›</a:t>
            </a:fld>
            <a:endParaRPr lang="en-US"/>
          </a:p>
        </p:txBody>
      </p:sp>
    </p:spTree>
    <p:extLst>
      <p:ext uri="{BB962C8B-B14F-4D97-AF65-F5344CB8AC3E}">
        <p14:creationId xmlns:p14="http://schemas.microsoft.com/office/powerpoint/2010/main" xmlns="" val="1572349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CA5147-FDEE-40F5-9B0C-510944D8A22F}" type="datetime1">
              <a:rPr lang="en-US" smtClean="0"/>
              <a:pPr/>
              <a:t>10/6/2017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473B70-028F-4EC3-9C01-7BB753687177}" type="slidenum">
              <a:rPr lang="en-US" smtClean="0"/>
              <a:pPr/>
              <a:t>‹#›</a:t>
            </a:fld>
            <a:endParaRPr lang="en-US" dirty="0"/>
          </a:p>
        </p:txBody>
      </p:sp>
    </p:spTree>
    <p:extLst>
      <p:ext uri="{BB962C8B-B14F-4D97-AF65-F5344CB8AC3E}">
        <p14:creationId xmlns:p14="http://schemas.microsoft.com/office/powerpoint/2010/main" xmlns="" val="4210110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4EB40E-DDB4-43D7-954B-9128F4A8EB9E}" type="datetime1">
              <a:rPr lang="en-US" smtClean="0"/>
              <a:pPr/>
              <a:t>10/6/2017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326713-9CF9-498D-9D69-29004BBA60A3}" type="slidenum">
              <a:rPr lang="en-US" smtClean="0"/>
              <a:pPr/>
              <a:t>‹#›</a:t>
            </a:fld>
            <a:endParaRPr lang="en-US"/>
          </a:p>
        </p:txBody>
      </p:sp>
    </p:spTree>
    <p:extLst>
      <p:ext uri="{BB962C8B-B14F-4D97-AF65-F5344CB8AC3E}">
        <p14:creationId xmlns:p14="http://schemas.microsoft.com/office/powerpoint/2010/main" xmlns="" val="1283318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E5CE32-3E51-43BB-9B19-D6E0CE5B7A2B}" type="datetime1">
              <a:rPr lang="en-US" smtClean="0"/>
              <a:pPr/>
              <a:t>10/6/2017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326713-9CF9-498D-9D69-29004BBA60A3}" type="slidenum">
              <a:rPr lang="en-US" smtClean="0"/>
              <a:pPr/>
              <a:t>‹#›</a:t>
            </a:fld>
            <a:endParaRPr lang="en-US"/>
          </a:p>
        </p:txBody>
      </p:sp>
    </p:spTree>
    <p:extLst>
      <p:ext uri="{BB962C8B-B14F-4D97-AF65-F5344CB8AC3E}">
        <p14:creationId xmlns:p14="http://schemas.microsoft.com/office/powerpoint/2010/main" xmlns="" val="3950724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1D5C33-1F4D-4E08-A887-01D142C658A9}" type="datetime1">
              <a:rPr lang="en-US" smtClean="0"/>
              <a:pPr/>
              <a:t>10/6/2017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26713-9CF9-498D-9D69-29004BBA60A3}" type="slidenum">
              <a:rPr lang="en-US" smtClean="0"/>
              <a:pPr/>
              <a:t>‹#›</a:t>
            </a:fld>
            <a:endParaRPr lang="en-US"/>
          </a:p>
        </p:txBody>
      </p:sp>
    </p:spTree>
    <p:extLst>
      <p:ext uri="{BB962C8B-B14F-4D97-AF65-F5344CB8AC3E}">
        <p14:creationId xmlns:p14="http://schemas.microsoft.com/office/powerpoint/2010/main" xmlns="" val="4128866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Users\MargieC\Desktop\565656.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flipH="1">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ight Triangle 9"/>
          <p:cNvSpPr/>
          <p:nvPr/>
        </p:nvSpPr>
        <p:spPr>
          <a:xfrm flipH="1">
            <a:off x="3352800" y="2819400"/>
            <a:ext cx="5791200" cy="4042314"/>
          </a:xfrm>
          <a:prstGeom prst="rtTriangle">
            <a:avLst/>
          </a:prstGeom>
          <a:solidFill>
            <a:srgbClr val="D3C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Triangle 8"/>
          <p:cNvSpPr/>
          <p:nvPr/>
        </p:nvSpPr>
        <p:spPr>
          <a:xfrm>
            <a:off x="-37171" y="4918614"/>
            <a:ext cx="3678044" cy="1924518"/>
          </a:xfrm>
          <a:prstGeom prst="rtTriangle">
            <a:avLst/>
          </a:prstGeom>
          <a:solidFill>
            <a:srgbClr val="D3C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ight Triangle 2"/>
          <p:cNvSpPr/>
          <p:nvPr/>
        </p:nvSpPr>
        <p:spPr>
          <a:xfrm flipH="1">
            <a:off x="3352800" y="3124200"/>
            <a:ext cx="5802773" cy="37338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4419600" y="98672"/>
            <a:ext cx="3505200" cy="3558928"/>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419600" y="609600"/>
            <a:ext cx="3370878" cy="2769989"/>
          </a:xfrm>
          <a:prstGeom prst="rect">
            <a:avLst/>
          </a:prstGeom>
          <a:noFill/>
        </p:spPr>
        <p:txBody>
          <a:bodyPr wrap="square" rtlCol="0">
            <a:spAutoFit/>
          </a:bodyPr>
          <a:lstStyle/>
          <a:p>
            <a:pPr algn="ctr"/>
            <a:r>
              <a:rPr lang="en-US" sz="2000" b="1" dirty="0" smtClean="0">
                <a:solidFill>
                  <a:schemeClr val="bg2">
                    <a:lumMod val="50000"/>
                  </a:schemeClr>
                </a:solidFill>
              </a:rPr>
              <a:t>Portfolio Committee </a:t>
            </a:r>
          </a:p>
          <a:p>
            <a:pPr algn="ctr"/>
            <a:r>
              <a:rPr lang="en-US" sz="2000" b="1" dirty="0" smtClean="0">
                <a:solidFill>
                  <a:schemeClr val="bg2">
                    <a:lumMod val="50000"/>
                  </a:schemeClr>
                </a:solidFill>
              </a:rPr>
              <a:t>for  Human Settlements </a:t>
            </a:r>
          </a:p>
          <a:p>
            <a:pPr algn="ctr"/>
            <a:r>
              <a:rPr lang="en-US" sz="2000" b="1" dirty="0" smtClean="0">
                <a:solidFill>
                  <a:schemeClr val="bg2">
                    <a:lumMod val="50000"/>
                  </a:schemeClr>
                </a:solidFill>
              </a:rPr>
              <a:t>5</a:t>
            </a:r>
            <a:r>
              <a:rPr lang="en-US" sz="2000" b="1" baseline="30000" dirty="0" smtClean="0">
                <a:solidFill>
                  <a:schemeClr val="bg2">
                    <a:lumMod val="50000"/>
                  </a:schemeClr>
                </a:solidFill>
              </a:rPr>
              <a:t>th</a:t>
            </a:r>
            <a:r>
              <a:rPr lang="en-US" sz="2000" b="1" dirty="0" smtClean="0">
                <a:solidFill>
                  <a:schemeClr val="bg2">
                    <a:lumMod val="50000"/>
                  </a:schemeClr>
                </a:solidFill>
              </a:rPr>
              <a:t> October 2017</a:t>
            </a:r>
          </a:p>
          <a:p>
            <a:pPr algn="ctr"/>
            <a:endParaRPr lang="en-US" sz="2400" b="1" dirty="0" smtClean="0">
              <a:solidFill>
                <a:schemeClr val="bg2">
                  <a:lumMod val="50000"/>
                </a:schemeClr>
              </a:solidFill>
            </a:endParaRPr>
          </a:p>
          <a:p>
            <a:pPr algn="ctr"/>
            <a:r>
              <a:rPr lang="en-US" b="1" dirty="0" smtClean="0">
                <a:solidFill>
                  <a:schemeClr val="bg2">
                    <a:lumMod val="50000"/>
                  </a:schemeClr>
                </a:solidFill>
              </a:rPr>
              <a:t>2016/2017 </a:t>
            </a:r>
          </a:p>
          <a:p>
            <a:pPr algn="ctr"/>
            <a:r>
              <a:rPr lang="en-US" b="1" dirty="0" smtClean="0">
                <a:solidFill>
                  <a:schemeClr val="bg2">
                    <a:lumMod val="50000"/>
                  </a:schemeClr>
                </a:solidFill>
              </a:rPr>
              <a:t>ESTATE AGENCY AFFAIRS BOARD</a:t>
            </a:r>
          </a:p>
          <a:p>
            <a:pPr algn="ctr"/>
            <a:endParaRPr lang="en-US" b="1" dirty="0" smtClean="0">
              <a:solidFill>
                <a:schemeClr val="bg2">
                  <a:lumMod val="50000"/>
                </a:schemeClr>
              </a:solidFill>
            </a:endParaRPr>
          </a:p>
          <a:p>
            <a:pPr algn="ctr"/>
            <a:r>
              <a:rPr lang="en-US" b="1" dirty="0" smtClean="0">
                <a:solidFill>
                  <a:schemeClr val="bg2">
                    <a:lumMod val="50000"/>
                  </a:schemeClr>
                </a:solidFill>
              </a:rPr>
              <a:t> ANNUAL REPORT </a:t>
            </a:r>
          </a:p>
          <a:p>
            <a:pPr algn="ctr"/>
            <a:r>
              <a:rPr lang="en-US" b="1" dirty="0" smtClean="0">
                <a:solidFill>
                  <a:schemeClr val="bg2">
                    <a:lumMod val="50000"/>
                  </a:schemeClr>
                </a:solidFill>
              </a:rPr>
              <a:t>PRESENTATION</a:t>
            </a:r>
          </a:p>
        </p:txBody>
      </p:sp>
      <p:sp>
        <p:nvSpPr>
          <p:cNvPr id="8" name="Right Triangle 7"/>
          <p:cNvSpPr/>
          <p:nvPr/>
        </p:nvSpPr>
        <p:spPr>
          <a:xfrm>
            <a:off x="-20444" y="5562601"/>
            <a:ext cx="3678044" cy="1299116"/>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324600" y="4977502"/>
            <a:ext cx="2710750" cy="1806742"/>
          </a:xfrm>
          <a:prstGeom prst="rect">
            <a:avLst/>
          </a:prstGeom>
        </p:spPr>
      </p:pic>
      <p:sp>
        <p:nvSpPr>
          <p:cNvPr id="4" name="Slide Number Placeholder 3"/>
          <p:cNvSpPr>
            <a:spLocks noGrp="1"/>
          </p:cNvSpPr>
          <p:nvPr>
            <p:ph type="sldNum" sz="quarter" idx="12"/>
          </p:nvPr>
        </p:nvSpPr>
        <p:spPr/>
        <p:txBody>
          <a:bodyPr/>
          <a:lstStyle/>
          <a:p>
            <a:fld id="{42473B70-028F-4EC3-9C01-7BB753687177}" type="slidenum">
              <a:rPr lang="en-US" smtClean="0"/>
              <a:pPr/>
              <a:t>1</a:t>
            </a:fld>
            <a:endParaRPr lang="en-US" dirty="0"/>
          </a:p>
        </p:txBody>
      </p:sp>
    </p:spTree>
    <p:extLst>
      <p:ext uri="{BB962C8B-B14F-4D97-AF65-F5344CB8AC3E}">
        <p14:creationId xmlns:p14="http://schemas.microsoft.com/office/powerpoint/2010/main" xmlns="" val="4200315937"/>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5494"/>
            <a:ext cx="9144000" cy="338554"/>
          </a:xfrm>
          <a:prstGeom prst="rect">
            <a:avLst/>
          </a:prstGeom>
          <a:noFill/>
        </p:spPr>
        <p:txBody>
          <a:bodyPr wrap="square" rtlCol="0">
            <a:spAutoFit/>
          </a:bodyPr>
          <a:lstStyle/>
          <a:p>
            <a:pPr algn="ctr"/>
            <a:r>
              <a:rPr lang="en-US" sz="1600" b="1" dirty="0" smtClean="0"/>
              <a:t>PERFORMACE AGAINST TARGETS IN THE ANNUAL PERFORMANCE PLAN – CORPORATE SERVICES</a:t>
            </a:r>
            <a:endParaRPr lang="en-US" sz="1600" b="1" dirty="0"/>
          </a:p>
        </p:txBody>
      </p:sp>
      <p:sp>
        <p:nvSpPr>
          <p:cNvPr id="5" name="Slide Number Placeholder 4"/>
          <p:cNvSpPr>
            <a:spLocks noGrp="1"/>
          </p:cNvSpPr>
          <p:nvPr>
            <p:ph type="sldNum" sz="quarter" idx="12"/>
          </p:nvPr>
        </p:nvSpPr>
        <p:spPr/>
        <p:txBody>
          <a:bodyPr/>
          <a:lstStyle/>
          <a:p>
            <a:fld id="{42473B70-028F-4EC3-9C01-7BB753687177}" type="slidenum">
              <a:rPr lang="en-US" sz="2400" b="1" smtClean="0"/>
              <a:pPr/>
              <a:t>10</a:t>
            </a:fld>
            <a:endParaRPr lang="en-US" sz="2400" b="1" dirty="0"/>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609600"/>
            <a:ext cx="8610599" cy="5562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11163961"/>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7800" y="123924"/>
            <a:ext cx="7696200" cy="369332"/>
          </a:xfrm>
          <a:prstGeom prst="rect">
            <a:avLst/>
          </a:prstGeom>
        </p:spPr>
        <p:txBody>
          <a:bodyPr wrap="square">
            <a:spAutoFit/>
          </a:bodyPr>
          <a:lstStyle/>
          <a:p>
            <a:pPr algn="ctr"/>
            <a:r>
              <a:rPr lang="en-US" b="1" dirty="0" smtClean="0"/>
              <a:t>REMEDIAL ACTION PLANS -  PERFORMANCE INFORMATION AUDIT FINDINGS</a:t>
            </a:r>
            <a:endParaRPr lang="en-US" dirty="0"/>
          </a:p>
        </p:txBody>
      </p:sp>
      <p:sp>
        <p:nvSpPr>
          <p:cNvPr id="4" name="Right Triangle 3"/>
          <p:cNvSpPr/>
          <p:nvPr/>
        </p:nvSpPr>
        <p:spPr>
          <a:xfrm flipH="1">
            <a:off x="457200" y="0"/>
            <a:ext cx="1219200" cy="685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p:nvGrpSpPr>
        <p:grpSpPr>
          <a:xfrm>
            <a:off x="0" y="-2"/>
            <a:ext cx="1676400" cy="6858002"/>
            <a:chOff x="0" y="-2"/>
            <a:chExt cx="1676400" cy="6858002"/>
          </a:xfrm>
        </p:grpSpPr>
        <p:pic>
          <p:nvPicPr>
            <p:cNvPr id="10" name="Picture 2"/>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flipH="1">
              <a:off x="0" y="0"/>
              <a:ext cx="16764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Right Triangle 10"/>
            <p:cNvSpPr/>
            <p:nvPr/>
          </p:nvSpPr>
          <p:spPr>
            <a:xfrm flipH="1">
              <a:off x="457200" y="0"/>
              <a:ext cx="1219200" cy="685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Triangle 11"/>
            <p:cNvSpPr/>
            <p:nvPr/>
          </p:nvSpPr>
          <p:spPr>
            <a:xfrm rot="10800000">
              <a:off x="504591" y="0"/>
              <a:ext cx="486007" cy="3806755"/>
            </a:xfrm>
            <a:prstGeom prst="rtTriangle">
              <a:avLst/>
            </a:prstGeom>
            <a:solidFill>
              <a:srgbClr val="1933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Triangle 12"/>
            <p:cNvSpPr/>
            <p:nvPr/>
          </p:nvSpPr>
          <p:spPr>
            <a:xfrm rot="10800000">
              <a:off x="457199" y="-2"/>
              <a:ext cx="152401" cy="6096002"/>
            </a:xfrm>
            <a:prstGeom prst="rtTriangle">
              <a:avLst/>
            </a:prstGeom>
            <a:solidFill>
              <a:srgbClr val="2E5E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Slide Number Placeholder 4"/>
          <p:cNvSpPr>
            <a:spLocks noGrp="1"/>
          </p:cNvSpPr>
          <p:nvPr>
            <p:ph type="sldNum" sz="quarter" idx="12"/>
          </p:nvPr>
        </p:nvSpPr>
        <p:spPr/>
        <p:txBody>
          <a:bodyPr/>
          <a:lstStyle/>
          <a:p>
            <a:fld id="{42473B70-028F-4EC3-9C01-7BB753687177}" type="slidenum">
              <a:rPr lang="en-US" sz="3200" b="1" smtClean="0"/>
              <a:pPr/>
              <a:t>11</a:t>
            </a:fld>
            <a:endParaRPr lang="en-US" sz="3200" b="1" dirty="0"/>
          </a:p>
        </p:txBody>
      </p:sp>
      <p:graphicFrame>
        <p:nvGraphicFramePr>
          <p:cNvPr id="6" name="Table 5"/>
          <p:cNvGraphicFramePr>
            <a:graphicFrameLocks noGrp="1"/>
          </p:cNvGraphicFramePr>
          <p:nvPr>
            <p:extLst>
              <p:ext uri="{D42A27DB-BD31-4B8C-83A1-F6EECF244321}">
                <p14:modId xmlns:p14="http://schemas.microsoft.com/office/powerpoint/2010/main" xmlns="" val="2774121029"/>
              </p:ext>
            </p:extLst>
          </p:nvPr>
        </p:nvGraphicFramePr>
        <p:xfrm>
          <a:off x="228600" y="628664"/>
          <a:ext cx="8763000" cy="4518695"/>
        </p:xfrm>
        <a:graphic>
          <a:graphicData uri="http://schemas.openxmlformats.org/drawingml/2006/table">
            <a:tbl>
              <a:tblPr firstRow="1" bandRow="1">
                <a:tableStyleId>{93296810-A885-4BE3-A3E7-6D5BEEA58F35}</a:tableStyleId>
              </a:tblPr>
              <a:tblGrid>
                <a:gridCol w="569636"/>
                <a:gridCol w="3858977"/>
                <a:gridCol w="1884516"/>
                <a:gridCol w="2449871"/>
              </a:tblGrid>
              <a:tr h="742936">
                <a:tc>
                  <a:txBody>
                    <a:bodyPr/>
                    <a:lstStyle/>
                    <a:p>
                      <a:pPr algn="ctr"/>
                      <a:r>
                        <a:rPr lang="en-ZA" dirty="0" smtClean="0">
                          <a:solidFill>
                            <a:schemeClr val="tx1"/>
                          </a:solidFill>
                        </a:rPr>
                        <a:t>No</a:t>
                      </a:r>
                      <a:endParaRPr lang="en-ZA" dirty="0">
                        <a:solidFill>
                          <a:schemeClr val="tx1"/>
                        </a:solidFill>
                      </a:endParaRPr>
                    </a:p>
                  </a:txBody>
                  <a:tcPr/>
                </a:tc>
                <a:tc>
                  <a:txBody>
                    <a:bodyPr/>
                    <a:lstStyle/>
                    <a:p>
                      <a:pPr algn="ctr"/>
                      <a:r>
                        <a:rPr lang="en-ZA" dirty="0" smtClean="0">
                          <a:solidFill>
                            <a:schemeClr val="tx1"/>
                          </a:solidFill>
                        </a:rPr>
                        <a:t>Audit Matter Raised</a:t>
                      </a:r>
                      <a:endParaRPr lang="en-ZA" dirty="0">
                        <a:solidFill>
                          <a:schemeClr val="tx1"/>
                        </a:solidFill>
                      </a:endParaRPr>
                    </a:p>
                  </a:txBody>
                  <a:tcPr/>
                </a:tc>
                <a:tc>
                  <a:txBody>
                    <a:bodyPr/>
                    <a:lstStyle/>
                    <a:p>
                      <a:pPr algn="ctr"/>
                      <a:r>
                        <a:rPr lang="en-ZA" dirty="0" smtClean="0">
                          <a:solidFill>
                            <a:schemeClr val="tx1"/>
                          </a:solidFill>
                        </a:rPr>
                        <a:t>Root cause of audit finding</a:t>
                      </a:r>
                      <a:endParaRPr lang="en-ZA" dirty="0">
                        <a:solidFill>
                          <a:schemeClr val="tx1"/>
                        </a:solidFill>
                      </a:endParaRPr>
                    </a:p>
                  </a:txBody>
                  <a:tcPr/>
                </a:tc>
                <a:tc>
                  <a:txBody>
                    <a:bodyPr/>
                    <a:lstStyle/>
                    <a:p>
                      <a:pPr algn="ctr"/>
                      <a:r>
                        <a:rPr lang="en-ZA" dirty="0" smtClean="0">
                          <a:solidFill>
                            <a:schemeClr val="tx1"/>
                          </a:solidFill>
                        </a:rPr>
                        <a:t>Remedial action to be implemented</a:t>
                      </a:r>
                      <a:endParaRPr lang="en-ZA" dirty="0">
                        <a:solidFill>
                          <a:schemeClr val="tx1"/>
                        </a:solidFill>
                      </a:endParaRPr>
                    </a:p>
                  </a:txBody>
                  <a:tcPr/>
                </a:tc>
              </a:tr>
              <a:tr h="3775759">
                <a:tc>
                  <a:txBody>
                    <a:bodyPr/>
                    <a:lstStyle/>
                    <a:p>
                      <a:r>
                        <a:rPr lang="en-ZA" sz="1600" dirty="0" smtClean="0"/>
                        <a:t>1.</a:t>
                      </a:r>
                      <a:endParaRPr lang="en-ZA" sz="1600" dirty="0"/>
                    </a:p>
                  </a:txBody>
                  <a:tcPr/>
                </a:tc>
                <a:tc>
                  <a:txBody>
                    <a:bodyPr/>
                    <a:lstStyle/>
                    <a:p>
                      <a:pPr algn="just"/>
                      <a:r>
                        <a:rPr lang="en-ZA" sz="1600" dirty="0" smtClean="0">
                          <a:latin typeface="+mj-lt"/>
                        </a:rPr>
                        <a:t>Some</a:t>
                      </a:r>
                      <a:r>
                        <a:rPr lang="en-ZA" sz="1600" baseline="0" dirty="0" smtClean="0">
                          <a:latin typeface="+mj-lt"/>
                        </a:rPr>
                        <a:t> of the Key Performance Indicators were found to be not measurable </a:t>
                      </a:r>
                    </a:p>
                    <a:p>
                      <a:pPr algn="just"/>
                      <a:endParaRPr lang="en-ZA" sz="1600" baseline="0" dirty="0" smtClean="0">
                        <a:latin typeface="+mj-lt"/>
                      </a:endParaRPr>
                    </a:p>
                    <a:p>
                      <a:pPr marL="285750" indent="-285750" algn="just">
                        <a:buFont typeface="Arial" pitchFamily="34" charset="0"/>
                        <a:buChar char="•"/>
                      </a:pPr>
                      <a:r>
                        <a:rPr lang="en-ZA" sz="1600" i="1" baseline="0" dirty="0" smtClean="0">
                          <a:latin typeface="+mj-lt"/>
                        </a:rPr>
                        <a:t>Turnaround times for processing of claims and complaints</a:t>
                      </a:r>
                      <a:endParaRPr lang="en-ZA" sz="1600" i="1" dirty="0">
                        <a:latin typeface="+mj-lt"/>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prstClr val="black"/>
                          </a:solidFill>
                          <a:effectLst/>
                          <a:uLnTx/>
                          <a:uFillTx/>
                          <a:latin typeface="+mn-lt"/>
                          <a:ea typeface="+mn-ea"/>
                          <a:cs typeface="+mn-cs"/>
                        </a:rPr>
                        <a:t>Some technical indicators were not measurable/available  and some process descriptions were not adequately documented</a:t>
                      </a:r>
                    </a:p>
                    <a:p>
                      <a:pPr algn="just"/>
                      <a:endParaRPr lang="en-ZA" sz="1600" dirty="0"/>
                    </a:p>
                  </a:txBody>
                  <a:tcPr/>
                </a:tc>
                <a:tc>
                  <a:txBody>
                    <a:bodyPr/>
                    <a:lstStyle/>
                    <a:p>
                      <a:pPr algn="just"/>
                      <a:r>
                        <a:rPr lang="en-ZA" sz="1600" dirty="0" smtClean="0"/>
                        <a:t>All</a:t>
                      </a:r>
                      <a:r>
                        <a:rPr lang="en-ZA" sz="1600" baseline="0" dirty="0" smtClean="0"/>
                        <a:t> technical indicators are being reviewed for measurability of the key performance indicators. Process descriptions are also being updated to augment  the technical indicators in achieving measurability.</a:t>
                      </a:r>
                      <a:endParaRPr lang="en-ZA" sz="1600" dirty="0"/>
                    </a:p>
                  </a:txBody>
                  <a:tcPr/>
                </a:tc>
              </a:tr>
            </a:tbl>
          </a:graphicData>
        </a:graphic>
      </p:graphicFrame>
    </p:spTree>
    <p:extLst>
      <p:ext uri="{BB962C8B-B14F-4D97-AF65-F5344CB8AC3E}">
        <p14:creationId xmlns:p14="http://schemas.microsoft.com/office/powerpoint/2010/main" xmlns="" val="74555741"/>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80117" y="990600"/>
            <a:ext cx="7086600" cy="4616648"/>
          </a:xfrm>
          <a:prstGeom prst="rect">
            <a:avLst/>
          </a:prstGeom>
        </p:spPr>
        <p:txBody>
          <a:bodyPr wrap="square">
            <a:spAutoFit/>
          </a:bodyPr>
          <a:lstStyle/>
          <a:p>
            <a:pPr lvl="0" algn="ctr"/>
            <a:r>
              <a:rPr lang="en-US" sz="7200" b="1" dirty="0" smtClean="0">
                <a:latin typeface="Calibri" pitchFamily="34" charset="0"/>
              </a:rPr>
              <a:t>REGISTRATIONS OF ESTATE AGENTS</a:t>
            </a:r>
          </a:p>
          <a:p>
            <a:pPr lvl="0" algn="ctr"/>
            <a:endParaRPr lang="en-US" sz="5400" b="1" dirty="0" smtClean="0">
              <a:latin typeface="Calibri" pitchFamily="34" charset="0"/>
            </a:endParaRPr>
          </a:p>
          <a:p>
            <a:pPr lvl="0" algn="ctr"/>
            <a:endParaRPr lang="en-US" sz="2400" b="1" dirty="0">
              <a:latin typeface="Calibri" pitchFamily="34" charset="0"/>
            </a:endParaRPr>
          </a:p>
        </p:txBody>
      </p:sp>
      <p:sp>
        <p:nvSpPr>
          <p:cNvPr id="4" name="Right Triangle 3"/>
          <p:cNvSpPr/>
          <p:nvPr/>
        </p:nvSpPr>
        <p:spPr>
          <a:xfrm flipH="1">
            <a:off x="457200" y="0"/>
            <a:ext cx="1219200" cy="685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p:nvGrpSpPr>
        <p:grpSpPr>
          <a:xfrm>
            <a:off x="0" y="-2"/>
            <a:ext cx="1676400" cy="6858002"/>
            <a:chOff x="0" y="-2"/>
            <a:chExt cx="1676400" cy="6858002"/>
          </a:xfrm>
        </p:grpSpPr>
        <p:pic>
          <p:nvPicPr>
            <p:cNvPr id="10" name="Picture 2"/>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flipH="1">
              <a:off x="0" y="0"/>
              <a:ext cx="16764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Right Triangle 10"/>
            <p:cNvSpPr/>
            <p:nvPr/>
          </p:nvSpPr>
          <p:spPr>
            <a:xfrm flipH="1">
              <a:off x="457200" y="0"/>
              <a:ext cx="1219200" cy="685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Triangle 11"/>
            <p:cNvSpPr/>
            <p:nvPr/>
          </p:nvSpPr>
          <p:spPr>
            <a:xfrm rot="10800000">
              <a:off x="504591" y="0"/>
              <a:ext cx="486007" cy="3806755"/>
            </a:xfrm>
            <a:prstGeom prst="rtTriangle">
              <a:avLst/>
            </a:prstGeom>
            <a:solidFill>
              <a:srgbClr val="1933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Triangle 12"/>
            <p:cNvSpPr/>
            <p:nvPr/>
          </p:nvSpPr>
          <p:spPr>
            <a:xfrm rot="10800000">
              <a:off x="457199" y="-2"/>
              <a:ext cx="152401" cy="6096002"/>
            </a:xfrm>
            <a:prstGeom prst="rtTriangle">
              <a:avLst/>
            </a:prstGeom>
            <a:solidFill>
              <a:srgbClr val="2E5E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Slide Number Placeholder 1"/>
          <p:cNvSpPr>
            <a:spLocks noGrp="1"/>
          </p:cNvSpPr>
          <p:nvPr>
            <p:ph type="sldNum" sz="quarter" idx="12"/>
          </p:nvPr>
        </p:nvSpPr>
        <p:spPr/>
        <p:txBody>
          <a:bodyPr/>
          <a:lstStyle/>
          <a:p>
            <a:fld id="{42473B70-028F-4EC3-9C01-7BB753687177}" type="slidenum">
              <a:rPr lang="en-US" sz="2400" b="1" smtClean="0"/>
              <a:pPr/>
              <a:t>12</a:t>
            </a:fld>
            <a:endParaRPr lang="en-US" sz="2400" b="1" dirty="0"/>
          </a:p>
        </p:txBody>
      </p:sp>
    </p:spTree>
    <p:extLst>
      <p:ext uri="{BB962C8B-B14F-4D97-AF65-F5344CB8AC3E}">
        <p14:creationId xmlns:p14="http://schemas.microsoft.com/office/powerpoint/2010/main" xmlns="" val="2670378770"/>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1000" y="304800"/>
            <a:ext cx="8305800" cy="2286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81000" y="2530718"/>
            <a:ext cx="8229600" cy="34890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42473B70-028F-4EC3-9C01-7BB753687177}" type="slidenum">
              <a:rPr lang="en-US" sz="2400" b="1" smtClean="0"/>
              <a:pPr/>
              <a:t>13</a:t>
            </a:fld>
            <a:endParaRPr lang="en-US" sz="2400" b="1" dirty="0"/>
          </a:p>
        </p:txBody>
      </p:sp>
    </p:spTree>
    <p:extLst>
      <p:ext uri="{BB962C8B-B14F-4D97-AF65-F5344CB8AC3E}">
        <p14:creationId xmlns:p14="http://schemas.microsoft.com/office/powerpoint/2010/main" xmlns="" val="485954078"/>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2487574212"/>
              </p:ext>
            </p:extLst>
          </p:nvPr>
        </p:nvGraphicFramePr>
        <p:xfrm>
          <a:off x="657922" y="2133600"/>
          <a:ext cx="7848600" cy="1402080"/>
        </p:xfrm>
        <a:graphic>
          <a:graphicData uri="http://schemas.openxmlformats.org/drawingml/2006/table">
            <a:tbl>
              <a:tblPr firstRow="1" firstCol="1" bandRow="1">
                <a:tableStyleId>{5C22544A-7EE6-4342-B048-85BDC9FD1C3A}</a:tableStyleId>
              </a:tblPr>
              <a:tblGrid>
                <a:gridCol w="3657600"/>
                <a:gridCol w="2133600"/>
                <a:gridCol w="2057400"/>
              </a:tblGrid>
              <a:tr h="0">
                <a:tc>
                  <a:txBody>
                    <a:bodyPr/>
                    <a:lstStyle/>
                    <a:p>
                      <a:pPr marL="0" marR="0" algn="just">
                        <a:lnSpc>
                          <a:spcPct val="115000"/>
                        </a:lnSpc>
                        <a:spcBef>
                          <a:spcPts val="0"/>
                        </a:spcBef>
                        <a:spcAft>
                          <a:spcPts val="0"/>
                        </a:spcAft>
                      </a:pPr>
                      <a:r>
                        <a:rPr lang="en-ZA" sz="2000" dirty="0">
                          <a:effectLst/>
                        </a:rPr>
                        <a:t> </a:t>
                      </a:r>
                      <a:endParaRPr lang="en-US" sz="2000" dirty="0">
                        <a:effectLst/>
                        <a:latin typeface="Calibri"/>
                        <a:ea typeface="Calibri"/>
                        <a:cs typeface="Times New Roman"/>
                      </a:endParaRPr>
                    </a:p>
                  </a:txBody>
                  <a:tcPr marL="68580" marR="68580" marT="0" marB="0">
                    <a:solidFill>
                      <a:srgbClr val="000046"/>
                    </a:solidFill>
                  </a:tcPr>
                </a:tc>
                <a:tc>
                  <a:txBody>
                    <a:bodyPr/>
                    <a:lstStyle/>
                    <a:p>
                      <a:pPr marL="0" marR="0" algn="r">
                        <a:lnSpc>
                          <a:spcPct val="115000"/>
                        </a:lnSpc>
                        <a:spcBef>
                          <a:spcPts val="0"/>
                        </a:spcBef>
                        <a:spcAft>
                          <a:spcPts val="0"/>
                        </a:spcAft>
                      </a:pPr>
                      <a:r>
                        <a:rPr lang="en-ZA" sz="2000" dirty="0">
                          <a:effectLst/>
                        </a:rPr>
                        <a:t>31 March </a:t>
                      </a:r>
                      <a:r>
                        <a:rPr lang="en-ZA" sz="2000" dirty="0" smtClean="0">
                          <a:effectLst/>
                        </a:rPr>
                        <a:t>2017</a:t>
                      </a:r>
                      <a:endParaRPr lang="en-US" sz="2000" dirty="0">
                        <a:effectLst/>
                        <a:latin typeface="Calibri"/>
                        <a:ea typeface="Calibri"/>
                        <a:cs typeface="Times New Roman"/>
                      </a:endParaRPr>
                    </a:p>
                  </a:txBody>
                  <a:tcPr marL="68580" marR="68580" marT="0" marB="0">
                    <a:solidFill>
                      <a:srgbClr val="000046"/>
                    </a:solidFill>
                  </a:tcPr>
                </a:tc>
                <a:tc>
                  <a:txBody>
                    <a:bodyPr/>
                    <a:lstStyle/>
                    <a:p>
                      <a:pPr marL="0" marR="0" algn="r">
                        <a:lnSpc>
                          <a:spcPct val="115000"/>
                        </a:lnSpc>
                        <a:spcBef>
                          <a:spcPts val="0"/>
                        </a:spcBef>
                        <a:spcAft>
                          <a:spcPts val="0"/>
                        </a:spcAft>
                      </a:pPr>
                      <a:r>
                        <a:rPr lang="en-ZA" sz="2000" dirty="0">
                          <a:effectLst/>
                        </a:rPr>
                        <a:t>31 March </a:t>
                      </a:r>
                      <a:r>
                        <a:rPr lang="en-ZA" sz="2000" dirty="0" smtClean="0">
                          <a:effectLst/>
                        </a:rPr>
                        <a:t>2016</a:t>
                      </a:r>
                      <a:endParaRPr lang="en-US" sz="2000" dirty="0">
                        <a:effectLst/>
                        <a:latin typeface="Calibri"/>
                        <a:ea typeface="Calibri"/>
                        <a:cs typeface="Times New Roman"/>
                      </a:endParaRPr>
                    </a:p>
                  </a:txBody>
                  <a:tcPr marL="68580" marR="68580" marT="0" marB="0">
                    <a:solidFill>
                      <a:srgbClr val="000046"/>
                    </a:solidFill>
                  </a:tcPr>
                </a:tc>
              </a:tr>
              <a:tr h="0">
                <a:tc>
                  <a:txBody>
                    <a:bodyPr/>
                    <a:lstStyle/>
                    <a:p>
                      <a:pPr marL="0" marR="0" algn="just">
                        <a:lnSpc>
                          <a:spcPct val="115000"/>
                        </a:lnSpc>
                        <a:spcBef>
                          <a:spcPts val="0"/>
                        </a:spcBef>
                        <a:spcAft>
                          <a:spcPts val="0"/>
                        </a:spcAft>
                      </a:pPr>
                      <a:r>
                        <a:rPr lang="en-ZA" sz="2000" dirty="0">
                          <a:effectLst/>
                        </a:rPr>
                        <a:t>Male</a:t>
                      </a:r>
                      <a:endParaRPr lang="en-US" sz="2000" dirty="0">
                        <a:effectLst/>
                        <a:latin typeface="Calibri"/>
                        <a:ea typeface="Calibri"/>
                        <a:cs typeface="Times New Roman"/>
                      </a:endParaRPr>
                    </a:p>
                  </a:txBody>
                  <a:tcPr marL="68580" marR="68580" marT="0" marB="0">
                    <a:solidFill>
                      <a:srgbClr val="99CC00"/>
                    </a:solidFill>
                  </a:tcPr>
                </a:tc>
                <a:tc>
                  <a:txBody>
                    <a:bodyPr/>
                    <a:lstStyle/>
                    <a:p>
                      <a:pPr marL="0" marR="0" algn="r">
                        <a:lnSpc>
                          <a:spcPct val="115000"/>
                        </a:lnSpc>
                        <a:spcBef>
                          <a:spcPts val="0"/>
                        </a:spcBef>
                        <a:spcAft>
                          <a:spcPts val="0"/>
                        </a:spcAft>
                      </a:pPr>
                      <a:r>
                        <a:rPr lang="en-ZA" sz="2000" dirty="0" smtClean="0">
                          <a:effectLst/>
                          <a:latin typeface="+mn-lt"/>
                          <a:ea typeface="+mn-ea"/>
                          <a:cs typeface="+mn-cs"/>
                        </a:rPr>
                        <a:t>17</a:t>
                      </a:r>
                      <a:r>
                        <a:rPr lang="en-ZA" sz="2000" baseline="0" dirty="0" smtClean="0">
                          <a:effectLst/>
                          <a:latin typeface="+mn-lt"/>
                          <a:ea typeface="+mn-ea"/>
                          <a:cs typeface="+mn-cs"/>
                        </a:rPr>
                        <a:t> 631</a:t>
                      </a:r>
                      <a:endParaRPr lang="en-US" sz="2000" dirty="0">
                        <a:effectLst/>
                        <a:latin typeface="Calibri"/>
                        <a:ea typeface="Calibri"/>
                        <a:cs typeface="Times New Roman"/>
                      </a:endParaRPr>
                    </a:p>
                  </a:txBody>
                  <a:tcPr marL="68580" marR="68580" marT="0" marB="0">
                    <a:solidFill>
                      <a:srgbClr val="99CC00"/>
                    </a:solidFill>
                  </a:tcPr>
                </a:tc>
                <a:tc>
                  <a:txBody>
                    <a:bodyPr/>
                    <a:lstStyle/>
                    <a:p>
                      <a:pPr marL="0" marR="0" algn="r">
                        <a:lnSpc>
                          <a:spcPct val="115000"/>
                        </a:lnSpc>
                        <a:spcBef>
                          <a:spcPts val="0"/>
                        </a:spcBef>
                        <a:spcAft>
                          <a:spcPts val="0"/>
                        </a:spcAft>
                      </a:pPr>
                      <a:r>
                        <a:rPr lang="en-ZA" sz="2000" dirty="0">
                          <a:effectLst/>
                        </a:rPr>
                        <a:t>16 675</a:t>
                      </a:r>
                      <a:endParaRPr lang="en-US" sz="2000" dirty="0">
                        <a:effectLst/>
                        <a:latin typeface="Calibri"/>
                        <a:ea typeface="Calibri"/>
                        <a:cs typeface="Times New Roman"/>
                      </a:endParaRPr>
                    </a:p>
                  </a:txBody>
                  <a:tcPr marL="68580" marR="68580" marT="0" marB="0">
                    <a:solidFill>
                      <a:srgbClr val="99CC00"/>
                    </a:solidFill>
                  </a:tcPr>
                </a:tc>
              </a:tr>
              <a:tr h="0">
                <a:tc>
                  <a:txBody>
                    <a:bodyPr/>
                    <a:lstStyle/>
                    <a:p>
                      <a:pPr marL="0" marR="0" algn="just">
                        <a:lnSpc>
                          <a:spcPct val="115000"/>
                        </a:lnSpc>
                        <a:spcBef>
                          <a:spcPts val="0"/>
                        </a:spcBef>
                        <a:spcAft>
                          <a:spcPts val="0"/>
                        </a:spcAft>
                      </a:pPr>
                      <a:r>
                        <a:rPr lang="en-ZA" sz="2000" dirty="0">
                          <a:effectLst/>
                        </a:rPr>
                        <a:t>Female</a:t>
                      </a:r>
                      <a:endParaRPr lang="en-US" sz="2000" dirty="0">
                        <a:effectLst/>
                        <a:latin typeface="Calibri"/>
                        <a:ea typeface="Calibri"/>
                        <a:cs typeface="Times New Roman"/>
                      </a:endParaRPr>
                    </a:p>
                  </a:txBody>
                  <a:tcPr marL="68580" marR="68580" marT="0" marB="0">
                    <a:solidFill>
                      <a:srgbClr val="99CC00"/>
                    </a:solidFill>
                  </a:tcPr>
                </a:tc>
                <a:tc>
                  <a:txBody>
                    <a:bodyPr/>
                    <a:lstStyle/>
                    <a:p>
                      <a:pPr marL="0" marR="0" algn="r">
                        <a:lnSpc>
                          <a:spcPct val="115000"/>
                        </a:lnSpc>
                        <a:spcBef>
                          <a:spcPts val="0"/>
                        </a:spcBef>
                        <a:spcAft>
                          <a:spcPts val="0"/>
                        </a:spcAft>
                      </a:pPr>
                      <a:r>
                        <a:rPr lang="en-ZA" sz="2000" dirty="0" smtClean="0">
                          <a:effectLst/>
                        </a:rPr>
                        <a:t>23</a:t>
                      </a:r>
                      <a:r>
                        <a:rPr lang="en-ZA" sz="2000" baseline="0" dirty="0" smtClean="0">
                          <a:effectLst/>
                        </a:rPr>
                        <a:t> 610</a:t>
                      </a:r>
                      <a:endParaRPr lang="en-US" sz="2000" dirty="0">
                        <a:effectLst/>
                        <a:latin typeface="Calibri"/>
                        <a:ea typeface="Calibri"/>
                        <a:cs typeface="Times New Roman"/>
                      </a:endParaRPr>
                    </a:p>
                  </a:txBody>
                  <a:tcPr marL="68580" marR="68580" marT="0" marB="0">
                    <a:solidFill>
                      <a:srgbClr val="99CC00"/>
                    </a:solidFill>
                  </a:tcPr>
                </a:tc>
                <a:tc>
                  <a:txBody>
                    <a:bodyPr/>
                    <a:lstStyle/>
                    <a:p>
                      <a:pPr marL="0" marR="0" algn="r">
                        <a:lnSpc>
                          <a:spcPct val="115000"/>
                        </a:lnSpc>
                        <a:spcBef>
                          <a:spcPts val="0"/>
                        </a:spcBef>
                        <a:spcAft>
                          <a:spcPts val="0"/>
                        </a:spcAft>
                      </a:pPr>
                      <a:r>
                        <a:rPr lang="en-ZA" sz="2000" dirty="0">
                          <a:effectLst/>
                        </a:rPr>
                        <a:t>21 828</a:t>
                      </a:r>
                      <a:endParaRPr lang="en-US" sz="2000" dirty="0">
                        <a:effectLst/>
                        <a:latin typeface="Calibri"/>
                        <a:ea typeface="Calibri"/>
                        <a:cs typeface="Times New Roman"/>
                      </a:endParaRPr>
                    </a:p>
                  </a:txBody>
                  <a:tcPr marL="68580" marR="68580" marT="0" marB="0">
                    <a:solidFill>
                      <a:srgbClr val="99CC00"/>
                    </a:solidFill>
                  </a:tcPr>
                </a:tc>
              </a:tr>
              <a:tr h="0">
                <a:tc>
                  <a:txBody>
                    <a:bodyPr/>
                    <a:lstStyle/>
                    <a:p>
                      <a:pPr marL="0" marR="0" algn="just">
                        <a:lnSpc>
                          <a:spcPct val="115000"/>
                        </a:lnSpc>
                        <a:spcBef>
                          <a:spcPts val="0"/>
                        </a:spcBef>
                        <a:spcAft>
                          <a:spcPts val="0"/>
                        </a:spcAft>
                      </a:pPr>
                      <a:r>
                        <a:rPr lang="en-ZA" sz="2000" dirty="0">
                          <a:effectLst/>
                        </a:rPr>
                        <a:t>Total</a:t>
                      </a:r>
                      <a:endParaRPr lang="en-US" sz="2000" dirty="0">
                        <a:effectLst/>
                        <a:latin typeface="Calibri"/>
                        <a:ea typeface="Calibri"/>
                        <a:cs typeface="Times New Roman"/>
                      </a:endParaRPr>
                    </a:p>
                  </a:txBody>
                  <a:tcPr marL="68580" marR="68580" marT="0" marB="0">
                    <a:solidFill>
                      <a:srgbClr val="99CC00"/>
                    </a:solidFill>
                  </a:tcPr>
                </a:tc>
                <a:tc>
                  <a:txBody>
                    <a:bodyPr/>
                    <a:lstStyle/>
                    <a:p>
                      <a:pPr marL="0" marR="0" algn="r">
                        <a:lnSpc>
                          <a:spcPct val="115000"/>
                        </a:lnSpc>
                        <a:spcBef>
                          <a:spcPts val="0"/>
                        </a:spcBef>
                        <a:spcAft>
                          <a:spcPts val="0"/>
                        </a:spcAft>
                      </a:pPr>
                      <a:r>
                        <a:rPr lang="en-ZA" sz="2000" dirty="0" smtClean="0">
                          <a:effectLst/>
                          <a:latin typeface="+mn-lt"/>
                          <a:ea typeface="+mn-ea"/>
                          <a:cs typeface="+mn-cs"/>
                        </a:rPr>
                        <a:t>41</a:t>
                      </a:r>
                      <a:r>
                        <a:rPr lang="en-ZA" sz="2000" baseline="0" dirty="0" smtClean="0">
                          <a:effectLst/>
                          <a:latin typeface="+mn-lt"/>
                          <a:ea typeface="+mn-ea"/>
                          <a:cs typeface="+mn-cs"/>
                        </a:rPr>
                        <a:t> 241</a:t>
                      </a:r>
                      <a:endParaRPr lang="en-US" sz="2000" dirty="0">
                        <a:effectLst/>
                        <a:latin typeface="Calibri"/>
                        <a:ea typeface="Calibri"/>
                        <a:cs typeface="Times New Roman"/>
                      </a:endParaRPr>
                    </a:p>
                  </a:txBody>
                  <a:tcPr marL="68580" marR="68580" marT="0" marB="0">
                    <a:solidFill>
                      <a:srgbClr val="99CC00"/>
                    </a:solidFill>
                  </a:tcPr>
                </a:tc>
                <a:tc>
                  <a:txBody>
                    <a:bodyPr/>
                    <a:lstStyle/>
                    <a:p>
                      <a:pPr marL="0" marR="0" algn="r">
                        <a:lnSpc>
                          <a:spcPct val="115000"/>
                        </a:lnSpc>
                        <a:spcBef>
                          <a:spcPts val="0"/>
                        </a:spcBef>
                        <a:spcAft>
                          <a:spcPts val="0"/>
                        </a:spcAft>
                      </a:pPr>
                      <a:r>
                        <a:rPr lang="en-ZA" sz="2000" dirty="0">
                          <a:effectLst/>
                        </a:rPr>
                        <a:t>38 503</a:t>
                      </a:r>
                      <a:endParaRPr lang="en-US" sz="2000" dirty="0">
                        <a:effectLst/>
                        <a:latin typeface="Calibri"/>
                        <a:ea typeface="Calibri"/>
                        <a:cs typeface="Times New Roman"/>
                      </a:endParaRPr>
                    </a:p>
                  </a:txBody>
                  <a:tcPr marL="68580" marR="68580" marT="0" marB="0">
                    <a:solidFill>
                      <a:srgbClr val="99CC00"/>
                    </a:solidFill>
                  </a:tcPr>
                </a:tc>
              </a:tr>
            </a:tbl>
          </a:graphicData>
        </a:graphic>
      </p:graphicFrame>
      <p:sp>
        <p:nvSpPr>
          <p:cNvPr id="3" name="Rectangle 1"/>
          <p:cNvSpPr>
            <a:spLocks noChangeArrowheads="1"/>
          </p:cNvSpPr>
          <p:nvPr/>
        </p:nvSpPr>
        <p:spPr bwMode="auto">
          <a:xfrm>
            <a:off x="566854" y="228600"/>
            <a:ext cx="8077201" cy="20928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2400" b="1" i="0" u="none" strike="noStrike" cap="none" normalizeH="0" baseline="0" dirty="0" smtClean="0">
                <a:ln>
                  <a:noFill/>
                </a:ln>
                <a:solidFill>
                  <a:srgbClr val="414142"/>
                </a:solidFill>
                <a:effectLst/>
                <a:latin typeface="Calibri" pitchFamily="34" charset="0"/>
                <a:ea typeface="Calibri" pitchFamily="34" charset="0"/>
                <a:cs typeface="Times New Roman" pitchFamily="18" charset="0"/>
              </a:rPr>
              <a:t>FIDELITY FUND CERTIFICATES BY - GENDER</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sz="1000" b="0" i="0" u="none" strike="noStrike" cap="none" normalizeH="0" baseline="0" dirty="0" smtClean="0">
              <a:ln>
                <a:noFill/>
              </a:ln>
              <a:solidFill>
                <a:srgbClr val="414142"/>
              </a:solidFill>
              <a:effectLst/>
              <a:latin typeface="Calibri" pitchFamily="34"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ZA" sz="2400" b="0" i="0" u="none" strike="noStrike" cap="none" normalizeH="0" baseline="0" dirty="0" smtClean="0">
                <a:ln>
                  <a:noFill/>
                </a:ln>
                <a:solidFill>
                  <a:srgbClr val="414142"/>
                </a:solidFill>
                <a:effectLst/>
                <a:latin typeface="Calibri" pitchFamily="34" charset="0"/>
                <a:ea typeface="Calibri" pitchFamily="34" charset="0"/>
                <a:cs typeface="Times New Roman" pitchFamily="18" charset="0"/>
              </a:rPr>
              <a:t>The numbers relating to the gender of registered estate agents for the 2016/2017 financial year are indicated in the graph below.</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5" name="Chart 4"/>
          <p:cNvGraphicFramePr>
            <a:graphicFrameLocks/>
          </p:cNvGraphicFramePr>
          <p:nvPr>
            <p:extLst>
              <p:ext uri="{D42A27DB-BD31-4B8C-83A1-F6EECF244321}">
                <p14:modId xmlns:p14="http://schemas.microsoft.com/office/powerpoint/2010/main" xmlns="" val="3414508320"/>
              </p:ext>
            </p:extLst>
          </p:nvPr>
        </p:nvGraphicFramePr>
        <p:xfrm>
          <a:off x="587956" y="3657600"/>
          <a:ext cx="7870244" cy="282484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42473B70-028F-4EC3-9C01-7BB753687177}" type="slidenum">
              <a:rPr lang="en-US" sz="2400" b="1" smtClean="0"/>
              <a:pPr/>
              <a:t>14</a:t>
            </a:fld>
            <a:endParaRPr lang="en-US" sz="2400" b="1" dirty="0"/>
          </a:p>
        </p:txBody>
      </p:sp>
    </p:spTree>
    <p:extLst>
      <p:ext uri="{BB962C8B-B14F-4D97-AF65-F5344CB8AC3E}">
        <p14:creationId xmlns:p14="http://schemas.microsoft.com/office/powerpoint/2010/main" xmlns="" val="1596620921"/>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364374831"/>
              </p:ext>
            </p:extLst>
          </p:nvPr>
        </p:nvGraphicFramePr>
        <p:xfrm>
          <a:off x="457200" y="1600200"/>
          <a:ext cx="8077200" cy="1892808"/>
        </p:xfrm>
        <a:graphic>
          <a:graphicData uri="http://schemas.openxmlformats.org/drawingml/2006/table">
            <a:tbl>
              <a:tblPr firstRow="1" firstCol="1" bandRow="1">
                <a:tableStyleId>{5C22544A-7EE6-4342-B048-85BDC9FD1C3A}</a:tableStyleId>
              </a:tblPr>
              <a:tblGrid>
                <a:gridCol w="3886031"/>
                <a:gridCol w="2114175"/>
                <a:gridCol w="2076994"/>
              </a:tblGrid>
              <a:tr h="0">
                <a:tc>
                  <a:txBody>
                    <a:bodyPr/>
                    <a:lstStyle/>
                    <a:p>
                      <a:pPr marL="0" marR="0" algn="just">
                        <a:lnSpc>
                          <a:spcPct val="115000"/>
                        </a:lnSpc>
                        <a:spcBef>
                          <a:spcPts val="0"/>
                        </a:spcBef>
                        <a:spcAft>
                          <a:spcPts val="0"/>
                        </a:spcAft>
                      </a:pPr>
                      <a:r>
                        <a:rPr lang="en-ZA" sz="1800" dirty="0">
                          <a:effectLst/>
                        </a:rPr>
                        <a:t> </a:t>
                      </a:r>
                      <a:endParaRPr lang="en-US" sz="1800" dirty="0">
                        <a:effectLst/>
                        <a:latin typeface="Calibri"/>
                        <a:ea typeface="Calibri"/>
                        <a:cs typeface="Times New Roman"/>
                      </a:endParaRPr>
                    </a:p>
                  </a:txBody>
                  <a:tcPr marL="68580" marR="68580" marT="0" marB="0">
                    <a:solidFill>
                      <a:srgbClr val="000046"/>
                    </a:solidFill>
                  </a:tcPr>
                </a:tc>
                <a:tc>
                  <a:txBody>
                    <a:bodyPr/>
                    <a:lstStyle/>
                    <a:p>
                      <a:pPr marL="0" marR="0" algn="r">
                        <a:lnSpc>
                          <a:spcPct val="115000"/>
                        </a:lnSpc>
                        <a:spcBef>
                          <a:spcPts val="0"/>
                        </a:spcBef>
                        <a:spcAft>
                          <a:spcPts val="0"/>
                        </a:spcAft>
                      </a:pPr>
                      <a:r>
                        <a:rPr lang="en-ZA" sz="1800" dirty="0">
                          <a:effectLst/>
                        </a:rPr>
                        <a:t>31 March </a:t>
                      </a:r>
                      <a:r>
                        <a:rPr lang="en-ZA" sz="1800" dirty="0" smtClean="0">
                          <a:effectLst/>
                        </a:rPr>
                        <a:t>2017</a:t>
                      </a:r>
                      <a:endParaRPr lang="en-US" sz="1800" dirty="0">
                        <a:effectLst/>
                        <a:latin typeface="Calibri"/>
                        <a:ea typeface="Calibri"/>
                        <a:cs typeface="Times New Roman"/>
                      </a:endParaRPr>
                    </a:p>
                  </a:txBody>
                  <a:tcPr marL="68580" marR="68580" marT="0" marB="0">
                    <a:solidFill>
                      <a:srgbClr val="000046"/>
                    </a:solidFill>
                  </a:tcPr>
                </a:tc>
                <a:tc>
                  <a:txBody>
                    <a:bodyPr/>
                    <a:lstStyle/>
                    <a:p>
                      <a:pPr marL="0" marR="0" algn="r">
                        <a:lnSpc>
                          <a:spcPct val="115000"/>
                        </a:lnSpc>
                        <a:spcBef>
                          <a:spcPts val="0"/>
                        </a:spcBef>
                        <a:spcAft>
                          <a:spcPts val="0"/>
                        </a:spcAft>
                      </a:pPr>
                      <a:r>
                        <a:rPr lang="en-ZA" sz="1800" dirty="0">
                          <a:effectLst/>
                        </a:rPr>
                        <a:t>31 March </a:t>
                      </a:r>
                      <a:r>
                        <a:rPr lang="en-ZA" sz="1800" dirty="0" smtClean="0">
                          <a:effectLst/>
                        </a:rPr>
                        <a:t>2016</a:t>
                      </a:r>
                      <a:endParaRPr lang="en-US" sz="1800" dirty="0">
                        <a:effectLst/>
                        <a:latin typeface="Calibri"/>
                        <a:ea typeface="Calibri"/>
                        <a:cs typeface="Times New Roman"/>
                      </a:endParaRPr>
                    </a:p>
                  </a:txBody>
                  <a:tcPr marL="68580" marR="68580" marT="0" marB="0">
                    <a:solidFill>
                      <a:srgbClr val="000046"/>
                    </a:solidFill>
                  </a:tcPr>
                </a:tc>
              </a:tr>
              <a:tr h="0">
                <a:tc>
                  <a:txBody>
                    <a:bodyPr/>
                    <a:lstStyle/>
                    <a:p>
                      <a:pPr marL="0" marR="0" algn="just">
                        <a:lnSpc>
                          <a:spcPct val="115000"/>
                        </a:lnSpc>
                        <a:spcBef>
                          <a:spcPts val="0"/>
                        </a:spcBef>
                        <a:spcAft>
                          <a:spcPts val="0"/>
                        </a:spcAft>
                      </a:pPr>
                      <a:r>
                        <a:rPr lang="en-ZA" sz="1800" dirty="0" smtClean="0">
                          <a:effectLst/>
                        </a:rPr>
                        <a:t>African</a:t>
                      </a:r>
                      <a:endParaRPr lang="en-US" sz="1800" dirty="0">
                        <a:effectLst/>
                        <a:latin typeface="Calibri"/>
                        <a:ea typeface="Calibri"/>
                        <a:cs typeface="Times New Roman"/>
                      </a:endParaRPr>
                    </a:p>
                  </a:txBody>
                  <a:tcPr marL="68580" marR="68580" marT="0" marB="0">
                    <a:solidFill>
                      <a:srgbClr val="99CC00"/>
                    </a:solidFill>
                  </a:tcPr>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4 140</a:t>
                      </a:r>
                      <a:endParaRPr lang="en-US" sz="1800" dirty="0">
                        <a:effectLst/>
                        <a:latin typeface="Calibri"/>
                        <a:ea typeface="Calibri"/>
                        <a:cs typeface="Times New Roman"/>
                      </a:endParaRPr>
                    </a:p>
                  </a:txBody>
                  <a:tcPr marL="68580" marR="68580" marT="0" marB="0">
                    <a:solidFill>
                      <a:srgbClr val="99CC00"/>
                    </a:solidFill>
                  </a:tcPr>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3 944</a:t>
                      </a:r>
                      <a:endParaRPr lang="en-US" sz="1800" dirty="0">
                        <a:effectLst/>
                        <a:latin typeface="Calibri"/>
                        <a:ea typeface="Calibri"/>
                        <a:cs typeface="Times New Roman"/>
                      </a:endParaRPr>
                    </a:p>
                  </a:txBody>
                  <a:tcPr marL="68580" marR="68580" marT="0" marB="0">
                    <a:solidFill>
                      <a:srgbClr val="99CC00"/>
                    </a:solidFill>
                  </a:tcPr>
                </a:tc>
              </a:tr>
              <a:tr h="0">
                <a:tc>
                  <a:txBody>
                    <a:bodyPr/>
                    <a:lstStyle/>
                    <a:p>
                      <a:pPr marL="0" marR="0" algn="just">
                        <a:lnSpc>
                          <a:spcPct val="115000"/>
                        </a:lnSpc>
                        <a:spcBef>
                          <a:spcPts val="0"/>
                        </a:spcBef>
                        <a:spcAft>
                          <a:spcPts val="0"/>
                        </a:spcAft>
                      </a:pPr>
                      <a:r>
                        <a:rPr lang="en-ZA" sz="1800" dirty="0" smtClean="0">
                          <a:effectLst/>
                        </a:rPr>
                        <a:t>Coloured</a:t>
                      </a:r>
                      <a:endParaRPr lang="en-US" sz="1800" dirty="0">
                        <a:effectLst/>
                        <a:latin typeface="Calibri"/>
                        <a:ea typeface="Calibri"/>
                        <a:cs typeface="Times New Roman"/>
                      </a:endParaRPr>
                    </a:p>
                  </a:txBody>
                  <a:tcPr marL="68580" marR="68580" marT="0" marB="0">
                    <a:solidFill>
                      <a:srgbClr val="99CC00"/>
                    </a:solidFill>
                  </a:tcPr>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1 407</a:t>
                      </a:r>
                      <a:endParaRPr lang="en-US" sz="1800" dirty="0">
                        <a:effectLst/>
                        <a:latin typeface="Calibri"/>
                        <a:ea typeface="Calibri"/>
                        <a:cs typeface="Times New Roman"/>
                      </a:endParaRPr>
                    </a:p>
                  </a:txBody>
                  <a:tcPr marL="68580" marR="68580" marT="0" marB="0">
                    <a:solidFill>
                      <a:srgbClr val="99CC00"/>
                    </a:solidFill>
                  </a:tcPr>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781</a:t>
                      </a:r>
                      <a:endParaRPr lang="en-US" sz="1800" dirty="0">
                        <a:effectLst/>
                        <a:latin typeface="Calibri"/>
                        <a:ea typeface="Calibri"/>
                        <a:cs typeface="Times New Roman"/>
                      </a:endParaRPr>
                    </a:p>
                  </a:txBody>
                  <a:tcPr marL="68580" marR="68580" marT="0" marB="0">
                    <a:solidFill>
                      <a:srgbClr val="99CC00"/>
                    </a:solidFill>
                  </a:tcPr>
                </a:tc>
              </a:tr>
              <a:tr h="0">
                <a:tc>
                  <a:txBody>
                    <a:bodyPr/>
                    <a:lstStyle/>
                    <a:p>
                      <a:pPr marL="0" marR="0" algn="just">
                        <a:lnSpc>
                          <a:spcPct val="115000"/>
                        </a:lnSpc>
                        <a:spcBef>
                          <a:spcPts val="0"/>
                        </a:spcBef>
                        <a:spcAft>
                          <a:spcPts val="0"/>
                        </a:spcAft>
                      </a:pPr>
                      <a:r>
                        <a:rPr lang="en-ZA" sz="1800" dirty="0" smtClean="0">
                          <a:effectLst/>
                        </a:rPr>
                        <a:t>Indian</a:t>
                      </a:r>
                      <a:endParaRPr lang="en-US" sz="1800" dirty="0">
                        <a:effectLst/>
                        <a:latin typeface="Calibri"/>
                        <a:ea typeface="Calibri"/>
                        <a:cs typeface="Times New Roman"/>
                      </a:endParaRPr>
                    </a:p>
                  </a:txBody>
                  <a:tcPr marL="68580" marR="68580" marT="0" marB="0">
                    <a:solidFill>
                      <a:srgbClr val="99CC00"/>
                    </a:solidFill>
                  </a:tcPr>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1 853</a:t>
                      </a:r>
                      <a:endParaRPr lang="en-US" sz="1800" dirty="0">
                        <a:effectLst/>
                        <a:latin typeface="Calibri"/>
                        <a:ea typeface="Calibri"/>
                        <a:cs typeface="Times New Roman"/>
                      </a:endParaRPr>
                    </a:p>
                  </a:txBody>
                  <a:tcPr marL="68580" marR="68580" marT="0" marB="0">
                    <a:solidFill>
                      <a:srgbClr val="99CC00"/>
                    </a:solidFill>
                  </a:tcPr>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1 984</a:t>
                      </a:r>
                      <a:endParaRPr lang="en-US" sz="1800" dirty="0">
                        <a:effectLst/>
                        <a:latin typeface="Calibri"/>
                        <a:ea typeface="Calibri"/>
                        <a:cs typeface="Times New Roman"/>
                      </a:endParaRPr>
                    </a:p>
                  </a:txBody>
                  <a:tcPr marL="68580" marR="68580" marT="0" marB="0">
                    <a:solidFill>
                      <a:srgbClr val="99CC00"/>
                    </a:solidFill>
                  </a:tcPr>
                </a:tc>
              </a:tr>
              <a:tr h="0">
                <a:tc>
                  <a:txBody>
                    <a:bodyPr/>
                    <a:lstStyle/>
                    <a:p>
                      <a:pPr marL="0" marR="0" algn="just">
                        <a:lnSpc>
                          <a:spcPct val="115000"/>
                        </a:lnSpc>
                        <a:spcBef>
                          <a:spcPts val="0"/>
                        </a:spcBef>
                        <a:spcAft>
                          <a:spcPts val="0"/>
                        </a:spcAft>
                      </a:pPr>
                      <a:r>
                        <a:rPr lang="en-ZA" sz="1800" dirty="0" smtClean="0">
                          <a:effectLst/>
                        </a:rPr>
                        <a:t>White</a:t>
                      </a:r>
                      <a:r>
                        <a:rPr lang="en-ZA" sz="1800" baseline="0" dirty="0" smtClean="0">
                          <a:effectLst/>
                        </a:rPr>
                        <a:t> </a:t>
                      </a:r>
                      <a:endParaRPr lang="en-US" sz="1800" dirty="0">
                        <a:effectLst/>
                        <a:latin typeface="Calibri"/>
                        <a:ea typeface="Calibri"/>
                        <a:cs typeface="Times New Roman"/>
                      </a:endParaRPr>
                    </a:p>
                  </a:txBody>
                  <a:tcPr marL="68580" marR="68580" marT="0" marB="0">
                    <a:solidFill>
                      <a:srgbClr val="99CC00"/>
                    </a:solidFill>
                  </a:tcPr>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33 841</a:t>
                      </a:r>
                      <a:endParaRPr lang="en-US" sz="1800" dirty="0">
                        <a:effectLst/>
                        <a:latin typeface="Calibri"/>
                        <a:ea typeface="Calibri"/>
                        <a:cs typeface="Times New Roman"/>
                      </a:endParaRPr>
                    </a:p>
                  </a:txBody>
                  <a:tcPr marL="68580" marR="68580" marT="0" marB="0">
                    <a:solidFill>
                      <a:srgbClr val="99CC00"/>
                    </a:solidFill>
                  </a:tcPr>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31 794</a:t>
                      </a:r>
                      <a:endParaRPr lang="en-US" sz="1800" dirty="0">
                        <a:effectLst/>
                        <a:latin typeface="Calibri"/>
                        <a:ea typeface="Calibri"/>
                        <a:cs typeface="Times New Roman"/>
                      </a:endParaRPr>
                    </a:p>
                  </a:txBody>
                  <a:tcPr marL="68580" marR="68580" marT="0" marB="0">
                    <a:solidFill>
                      <a:srgbClr val="99CC00"/>
                    </a:solidFill>
                  </a:tcPr>
                </a:tc>
              </a:tr>
              <a:tr h="0">
                <a:tc>
                  <a:txBody>
                    <a:bodyPr/>
                    <a:lstStyle/>
                    <a:p>
                      <a:pPr marL="0" marR="0" algn="just">
                        <a:lnSpc>
                          <a:spcPct val="115000"/>
                        </a:lnSpc>
                        <a:spcBef>
                          <a:spcPts val="0"/>
                        </a:spcBef>
                        <a:spcAft>
                          <a:spcPts val="0"/>
                        </a:spcAft>
                      </a:pPr>
                      <a:r>
                        <a:rPr lang="en-ZA" sz="1800" dirty="0">
                          <a:effectLst/>
                        </a:rPr>
                        <a:t>Total</a:t>
                      </a:r>
                      <a:endParaRPr lang="en-US" sz="1800" dirty="0">
                        <a:effectLst/>
                        <a:latin typeface="Calibri"/>
                        <a:ea typeface="Calibri"/>
                        <a:cs typeface="Times New Roman"/>
                      </a:endParaRPr>
                    </a:p>
                  </a:txBody>
                  <a:tcPr marL="68580" marR="68580" marT="0" marB="0">
                    <a:solidFill>
                      <a:srgbClr val="99CC00"/>
                    </a:solidFill>
                  </a:tcPr>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41 241</a:t>
                      </a:r>
                      <a:endParaRPr lang="en-US" sz="1800" dirty="0">
                        <a:effectLst/>
                        <a:latin typeface="Calibri"/>
                        <a:ea typeface="Calibri"/>
                        <a:cs typeface="Times New Roman"/>
                      </a:endParaRPr>
                    </a:p>
                  </a:txBody>
                  <a:tcPr marL="68580" marR="68580" marT="0" marB="0">
                    <a:solidFill>
                      <a:srgbClr val="99CC00"/>
                    </a:solidFill>
                  </a:tcPr>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38 503</a:t>
                      </a:r>
                      <a:endParaRPr lang="en-US" sz="1800" dirty="0">
                        <a:effectLst/>
                        <a:latin typeface="Calibri"/>
                        <a:ea typeface="Calibri"/>
                        <a:cs typeface="Times New Roman"/>
                      </a:endParaRPr>
                    </a:p>
                  </a:txBody>
                  <a:tcPr marL="68580" marR="68580" marT="0" marB="0">
                    <a:solidFill>
                      <a:srgbClr val="99CC00"/>
                    </a:solidFill>
                  </a:tcPr>
                </a:tc>
              </a:tr>
            </a:tbl>
          </a:graphicData>
        </a:graphic>
      </p:graphicFrame>
      <p:sp>
        <p:nvSpPr>
          <p:cNvPr id="3" name="Rectangle 1"/>
          <p:cNvSpPr>
            <a:spLocks noChangeArrowheads="1"/>
          </p:cNvSpPr>
          <p:nvPr/>
        </p:nvSpPr>
        <p:spPr bwMode="auto">
          <a:xfrm>
            <a:off x="457200" y="200718"/>
            <a:ext cx="8305800" cy="144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FIDELITY FUND CERTIFICATE – BY RACE</a:t>
            </a:r>
            <a:endParaRPr lang="en-US" sz="2000" dirty="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The racial distribution of registered estate agents for the 2016/2017 financial year is indicated below:</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3"/>
          <p:cNvSpPr/>
          <p:nvPr/>
        </p:nvSpPr>
        <p:spPr>
          <a:xfrm>
            <a:off x="457200" y="3657600"/>
            <a:ext cx="8077200" cy="2895600"/>
          </a:xfrm>
          <a:prstGeom prst="rect">
            <a:avLst/>
          </a:prstGeom>
          <a:noFill/>
          <a:ln w="6350">
            <a:solidFill>
              <a:srgbClr val="99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hart 5"/>
          <p:cNvGraphicFramePr>
            <a:graphicFrameLocks/>
          </p:cNvGraphicFramePr>
          <p:nvPr>
            <p:extLst>
              <p:ext uri="{D42A27DB-BD31-4B8C-83A1-F6EECF244321}">
                <p14:modId xmlns:p14="http://schemas.microsoft.com/office/powerpoint/2010/main" xmlns="" val="3506288077"/>
              </p:ext>
            </p:extLst>
          </p:nvPr>
        </p:nvGraphicFramePr>
        <p:xfrm>
          <a:off x="494714" y="3657600"/>
          <a:ext cx="8039686" cy="2853418"/>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fld id="{42473B70-028F-4EC3-9C01-7BB753687177}" type="slidenum">
              <a:rPr lang="en-US" sz="2400" b="1" smtClean="0"/>
              <a:pPr/>
              <a:t>15</a:t>
            </a:fld>
            <a:endParaRPr lang="en-US" sz="2400" b="1" dirty="0"/>
          </a:p>
        </p:txBody>
      </p:sp>
    </p:spTree>
    <p:extLst>
      <p:ext uri="{BB962C8B-B14F-4D97-AF65-F5344CB8AC3E}">
        <p14:creationId xmlns:p14="http://schemas.microsoft.com/office/powerpoint/2010/main" xmlns="" val="3990392198"/>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80117" y="990600"/>
            <a:ext cx="7086600" cy="5724644"/>
          </a:xfrm>
          <a:prstGeom prst="rect">
            <a:avLst/>
          </a:prstGeom>
        </p:spPr>
        <p:txBody>
          <a:bodyPr wrap="square">
            <a:spAutoFit/>
          </a:bodyPr>
          <a:lstStyle/>
          <a:p>
            <a:pPr lvl="0" algn="ctr"/>
            <a:r>
              <a:rPr lang="en-US" sz="7200" b="1" dirty="0" smtClean="0">
                <a:latin typeface="Calibri" pitchFamily="34" charset="0"/>
              </a:rPr>
              <a:t>INVESTIGATIONS OF COMPLAINTS AGAINST ESTATE AGENTS</a:t>
            </a:r>
          </a:p>
          <a:p>
            <a:pPr lvl="0" algn="ctr"/>
            <a:endParaRPr lang="en-US" sz="5400" b="1" dirty="0" smtClean="0">
              <a:latin typeface="Calibri" pitchFamily="34" charset="0"/>
            </a:endParaRPr>
          </a:p>
          <a:p>
            <a:pPr lvl="0" algn="ctr"/>
            <a:endParaRPr lang="en-US" sz="2400" b="1" dirty="0">
              <a:latin typeface="Calibri" pitchFamily="34" charset="0"/>
            </a:endParaRPr>
          </a:p>
        </p:txBody>
      </p:sp>
      <p:sp>
        <p:nvSpPr>
          <p:cNvPr id="4" name="Right Triangle 3"/>
          <p:cNvSpPr/>
          <p:nvPr/>
        </p:nvSpPr>
        <p:spPr>
          <a:xfrm flipH="1">
            <a:off x="457200" y="0"/>
            <a:ext cx="1219200" cy="685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p:nvGrpSpPr>
        <p:grpSpPr>
          <a:xfrm>
            <a:off x="0" y="-2"/>
            <a:ext cx="1676400" cy="6858002"/>
            <a:chOff x="0" y="-2"/>
            <a:chExt cx="1676400" cy="6858002"/>
          </a:xfrm>
        </p:grpSpPr>
        <p:pic>
          <p:nvPicPr>
            <p:cNvPr id="10" name="Picture 2"/>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flipH="1">
              <a:off x="0" y="0"/>
              <a:ext cx="16764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Right Triangle 10"/>
            <p:cNvSpPr/>
            <p:nvPr/>
          </p:nvSpPr>
          <p:spPr>
            <a:xfrm flipH="1">
              <a:off x="457200" y="0"/>
              <a:ext cx="1219200" cy="685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Triangle 11"/>
            <p:cNvSpPr/>
            <p:nvPr/>
          </p:nvSpPr>
          <p:spPr>
            <a:xfrm rot="10800000">
              <a:off x="504591" y="0"/>
              <a:ext cx="486007" cy="3806755"/>
            </a:xfrm>
            <a:prstGeom prst="rtTriangle">
              <a:avLst/>
            </a:prstGeom>
            <a:solidFill>
              <a:srgbClr val="1933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Triangle 12"/>
            <p:cNvSpPr/>
            <p:nvPr/>
          </p:nvSpPr>
          <p:spPr>
            <a:xfrm rot="10800000">
              <a:off x="457199" y="-2"/>
              <a:ext cx="152401" cy="6096002"/>
            </a:xfrm>
            <a:prstGeom prst="rtTriangle">
              <a:avLst/>
            </a:prstGeom>
            <a:solidFill>
              <a:srgbClr val="2E5E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Slide Number Placeholder 1"/>
          <p:cNvSpPr>
            <a:spLocks noGrp="1"/>
          </p:cNvSpPr>
          <p:nvPr>
            <p:ph type="sldNum" sz="quarter" idx="12"/>
          </p:nvPr>
        </p:nvSpPr>
        <p:spPr/>
        <p:txBody>
          <a:bodyPr/>
          <a:lstStyle/>
          <a:p>
            <a:fld id="{42473B70-028F-4EC3-9C01-7BB753687177}" type="slidenum">
              <a:rPr lang="en-US" sz="2400" b="1" smtClean="0"/>
              <a:pPr/>
              <a:t>16</a:t>
            </a:fld>
            <a:endParaRPr lang="en-US" sz="2400" b="1" dirty="0"/>
          </a:p>
        </p:txBody>
      </p:sp>
    </p:spTree>
    <p:extLst>
      <p:ext uri="{BB962C8B-B14F-4D97-AF65-F5344CB8AC3E}">
        <p14:creationId xmlns:p14="http://schemas.microsoft.com/office/powerpoint/2010/main" xmlns="" val="1914624235"/>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556441048"/>
              </p:ext>
            </p:extLst>
          </p:nvPr>
        </p:nvGraphicFramePr>
        <p:xfrm>
          <a:off x="381000" y="685800"/>
          <a:ext cx="8382000" cy="1752600"/>
        </p:xfrm>
        <a:graphic>
          <a:graphicData uri="http://schemas.openxmlformats.org/drawingml/2006/table">
            <a:tbl>
              <a:tblPr firstRow="1" firstCol="1" bandRow="1">
                <a:tableStyleId>{5C22544A-7EE6-4342-B048-85BDC9FD1C3A}</a:tableStyleId>
              </a:tblPr>
              <a:tblGrid>
                <a:gridCol w="4379596"/>
                <a:gridCol w="2021204"/>
                <a:gridCol w="1981200"/>
              </a:tblGrid>
              <a:tr h="190500">
                <a:tc>
                  <a:txBody>
                    <a:bodyPr/>
                    <a:lstStyle/>
                    <a:p>
                      <a:pPr marL="0" marR="0">
                        <a:lnSpc>
                          <a:spcPct val="115000"/>
                        </a:lnSpc>
                        <a:spcBef>
                          <a:spcPts val="0"/>
                        </a:spcBef>
                        <a:spcAft>
                          <a:spcPts val="0"/>
                        </a:spcAft>
                      </a:pPr>
                      <a:r>
                        <a:rPr lang="en-ZA" sz="2000" dirty="0">
                          <a:effectLst/>
                        </a:rPr>
                        <a:t> </a:t>
                      </a:r>
                      <a:endParaRPr lang="en-US" sz="2000" dirty="0">
                        <a:effectLst/>
                        <a:latin typeface="Calibri"/>
                        <a:ea typeface="Calibri"/>
                        <a:cs typeface="Times New Roman"/>
                      </a:endParaRPr>
                    </a:p>
                  </a:txBody>
                  <a:tcPr marL="68580" marR="68580" marT="0" marB="0" anchor="b">
                    <a:solidFill>
                      <a:srgbClr val="000046"/>
                    </a:solidFill>
                  </a:tcPr>
                </a:tc>
                <a:tc>
                  <a:txBody>
                    <a:bodyPr/>
                    <a:lstStyle/>
                    <a:p>
                      <a:pPr marL="0" marR="0" algn="r">
                        <a:lnSpc>
                          <a:spcPct val="115000"/>
                        </a:lnSpc>
                        <a:spcBef>
                          <a:spcPts val="0"/>
                        </a:spcBef>
                        <a:spcAft>
                          <a:spcPts val="0"/>
                        </a:spcAft>
                      </a:pPr>
                      <a:r>
                        <a:rPr lang="en-ZA" sz="2000" dirty="0">
                          <a:effectLst/>
                        </a:rPr>
                        <a:t>31 March </a:t>
                      </a:r>
                      <a:r>
                        <a:rPr lang="en-ZA" sz="2000" dirty="0" smtClean="0">
                          <a:effectLst/>
                        </a:rPr>
                        <a:t>2017</a:t>
                      </a:r>
                      <a:endParaRPr lang="en-US" sz="2000" dirty="0">
                        <a:effectLst/>
                        <a:latin typeface="Calibri"/>
                        <a:ea typeface="Calibri"/>
                        <a:cs typeface="Times New Roman"/>
                      </a:endParaRPr>
                    </a:p>
                  </a:txBody>
                  <a:tcPr marL="68580" marR="68580" marT="0" marB="0" anchor="b">
                    <a:solidFill>
                      <a:srgbClr val="000046"/>
                    </a:solidFill>
                  </a:tcPr>
                </a:tc>
                <a:tc>
                  <a:txBody>
                    <a:bodyPr/>
                    <a:lstStyle/>
                    <a:p>
                      <a:pPr marL="0" marR="0" algn="r">
                        <a:lnSpc>
                          <a:spcPct val="115000"/>
                        </a:lnSpc>
                        <a:spcBef>
                          <a:spcPts val="0"/>
                        </a:spcBef>
                        <a:spcAft>
                          <a:spcPts val="0"/>
                        </a:spcAft>
                      </a:pPr>
                      <a:r>
                        <a:rPr lang="en-ZA" sz="2000" dirty="0">
                          <a:effectLst/>
                        </a:rPr>
                        <a:t>31 March </a:t>
                      </a:r>
                      <a:r>
                        <a:rPr lang="en-ZA" sz="2000" dirty="0" smtClean="0">
                          <a:effectLst/>
                        </a:rPr>
                        <a:t>2016</a:t>
                      </a:r>
                      <a:endParaRPr lang="en-US" sz="2000" dirty="0">
                        <a:effectLst/>
                        <a:latin typeface="Calibri"/>
                        <a:ea typeface="Calibri"/>
                        <a:cs typeface="Times New Roman"/>
                      </a:endParaRPr>
                    </a:p>
                  </a:txBody>
                  <a:tcPr marL="68580" marR="68580" marT="0" marB="0" anchor="b">
                    <a:solidFill>
                      <a:srgbClr val="000046"/>
                    </a:solidFill>
                  </a:tcPr>
                </a:tc>
              </a:tr>
              <a:tr h="190500">
                <a:tc>
                  <a:txBody>
                    <a:bodyPr/>
                    <a:lstStyle/>
                    <a:p>
                      <a:pPr marL="0" marR="0">
                        <a:lnSpc>
                          <a:spcPct val="115000"/>
                        </a:lnSpc>
                        <a:spcBef>
                          <a:spcPts val="0"/>
                        </a:spcBef>
                        <a:spcAft>
                          <a:spcPts val="0"/>
                        </a:spcAft>
                      </a:pPr>
                      <a:r>
                        <a:rPr lang="en-US" sz="2000" dirty="0" smtClean="0">
                          <a:effectLst/>
                          <a:latin typeface="Calibri"/>
                          <a:ea typeface="Calibri"/>
                          <a:cs typeface="Times New Roman"/>
                        </a:rPr>
                        <a:t>Opening balance</a:t>
                      </a:r>
                      <a:endParaRPr lang="en-US" sz="2000" dirty="0">
                        <a:effectLst/>
                        <a:latin typeface="Calibri"/>
                        <a:ea typeface="Calibri"/>
                        <a:cs typeface="Times New Roman"/>
                      </a:endParaRPr>
                    </a:p>
                  </a:txBody>
                  <a:tcPr marL="68580" marR="68580" marT="0" marB="0" anchor="b">
                    <a:solidFill>
                      <a:srgbClr val="00CDC8"/>
                    </a:solidFill>
                  </a:tcPr>
                </a:tc>
                <a:tc>
                  <a:txBody>
                    <a:bodyPr/>
                    <a:lstStyle/>
                    <a:p>
                      <a:pPr marL="0" marR="0" algn="r">
                        <a:lnSpc>
                          <a:spcPct val="115000"/>
                        </a:lnSpc>
                        <a:spcBef>
                          <a:spcPts val="0"/>
                        </a:spcBef>
                        <a:spcAft>
                          <a:spcPts val="0"/>
                        </a:spcAft>
                      </a:pPr>
                      <a:r>
                        <a:rPr lang="en-US" sz="2000" dirty="0" smtClean="0">
                          <a:effectLst/>
                          <a:latin typeface="Calibri"/>
                          <a:ea typeface="Calibri"/>
                          <a:cs typeface="Times New Roman"/>
                        </a:rPr>
                        <a:t>659</a:t>
                      </a:r>
                      <a:endParaRPr lang="en-US" sz="2000" dirty="0">
                        <a:effectLst/>
                        <a:latin typeface="Calibri"/>
                        <a:ea typeface="Calibri"/>
                        <a:cs typeface="Times New Roman"/>
                      </a:endParaRPr>
                    </a:p>
                  </a:txBody>
                  <a:tcPr marL="68580" marR="68580" marT="0" marB="0" anchor="b">
                    <a:solidFill>
                      <a:srgbClr val="00CDC8"/>
                    </a:solidFill>
                  </a:tcPr>
                </a:tc>
                <a:tc>
                  <a:txBody>
                    <a:bodyPr/>
                    <a:lstStyle/>
                    <a:p>
                      <a:pPr marL="0" marR="0" algn="r">
                        <a:lnSpc>
                          <a:spcPct val="115000"/>
                        </a:lnSpc>
                        <a:spcBef>
                          <a:spcPts val="0"/>
                        </a:spcBef>
                        <a:spcAft>
                          <a:spcPts val="0"/>
                        </a:spcAft>
                      </a:pPr>
                      <a:r>
                        <a:rPr lang="en-US" sz="2000" dirty="0" smtClean="0">
                          <a:effectLst/>
                          <a:latin typeface="Calibri"/>
                          <a:ea typeface="Calibri"/>
                          <a:cs typeface="Times New Roman"/>
                        </a:rPr>
                        <a:t>736</a:t>
                      </a:r>
                      <a:endParaRPr lang="en-US" sz="2000" dirty="0">
                        <a:effectLst/>
                        <a:latin typeface="Calibri"/>
                        <a:ea typeface="Calibri"/>
                        <a:cs typeface="Times New Roman"/>
                      </a:endParaRPr>
                    </a:p>
                  </a:txBody>
                  <a:tcPr marL="68580" marR="68580" marT="0" marB="0" anchor="b">
                    <a:solidFill>
                      <a:srgbClr val="00CDC8"/>
                    </a:solidFill>
                  </a:tcPr>
                </a:tc>
              </a:tr>
              <a:tr h="190500">
                <a:tc>
                  <a:txBody>
                    <a:bodyPr/>
                    <a:lstStyle/>
                    <a:p>
                      <a:pPr marL="0" marR="0">
                        <a:lnSpc>
                          <a:spcPct val="115000"/>
                        </a:lnSpc>
                        <a:spcBef>
                          <a:spcPts val="0"/>
                        </a:spcBef>
                        <a:spcAft>
                          <a:spcPts val="0"/>
                        </a:spcAft>
                      </a:pPr>
                      <a:r>
                        <a:rPr lang="en-US" sz="2000" dirty="0" smtClean="0">
                          <a:effectLst/>
                          <a:latin typeface="Calibri"/>
                          <a:ea typeface="Calibri"/>
                          <a:cs typeface="Times New Roman"/>
                        </a:rPr>
                        <a:t>Complaints received</a:t>
                      </a:r>
                      <a:endParaRPr lang="en-US" sz="2000" dirty="0">
                        <a:effectLst/>
                        <a:latin typeface="Calibri"/>
                        <a:ea typeface="Calibri"/>
                        <a:cs typeface="Times New Roman"/>
                      </a:endParaRPr>
                    </a:p>
                  </a:txBody>
                  <a:tcPr marL="68580" marR="68580" marT="0" marB="0" anchor="b">
                    <a:solidFill>
                      <a:srgbClr val="00CDC8"/>
                    </a:solidFill>
                  </a:tcPr>
                </a:tc>
                <a:tc>
                  <a:txBody>
                    <a:bodyPr/>
                    <a:lstStyle/>
                    <a:p>
                      <a:pPr marL="0" marR="0" algn="r">
                        <a:lnSpc>
                          <a:spcPct val="115000"/>
                        </a:lnSpc>
                        <a:spcBef>
                          <a:spcPts val="0"/>
                        </a:spcBef>
                        <a:spcAft>
                          <a:spcPts val="0"/>
                        </a:spcAft>
                      </a:pPr>
                      <a:r>
                        <a:rPr lang="en-US" sz="2000" dirty="0" smtClean="0">
                          <a:effectLst/>
                          <a:latin typeface="Calibri"/>
                          <a:ea typeface="Calibri"/>
                          <a:cs typeface="Times New Roman"/>
                        </a:rPr>
                        <a:t>6 529</a:t>
                      </a:r>
                      <a:endParaRPr lang="en-US" sz="2000" dirty="0">
                        <a:effectLst/>
                        <a:latin typeface="Calibri"/>
                        <a:ea typeface="Calibri"/>
                        <a:cs typeface="Times New Roman"/>
                      </a:endParaRPr>
                    </a:p>
                  </a:txBody>
                  <a:tcPr marL="68580" marR="68580" marT="0" marB="0" anchor="b">
                    <a:solidFill>
                      <a:srgbClr val="00CDC8"/>
                    </a:solidFill>
                  </a:tcPr>
                </a:tc>
                <a:tc>
                  <a:txBody>
                    <a:bodyPr/>
                    <a:lstStyle/>
                    <a:p>
                      <a:pPr marL="0" marR="0" algn="r">
                        <a:lnSpc>
                          <a:spcPct val="115000"/>
                        </a:lnSpc>
                        <a:spcBef>
                          <a:spcPts val="0"/>
                        </a:spcBef>
                        <a:spcAft>
                          <a:spcPts val="0"/>
                        </a:spcAft>
                      </a:pPr>
                      <a:r>
                        <a:rPr lang="en-US" sz="2000" dirty="0" smtClean="0">
                          <a:effectLst/>
                          <a:latin typeface="Calibri"/>
                          <a:ea typeface="Calibri"/>
                          <a:cs typeface="Times New Roman"/>
                        </a:rPr>
                        <a:t>4 821</a:t>
                      </a:r>
                      <a:endParaRPr lang="en-US" sz="2000" dirty="0">
                        <a:effectLst/>
                        <a:latin typeface="Calibri"/>
                        <a:ea typeface="Calibri"/>
                        <a:cs typeface="Times New Roman"/>
                      </a:endParaRPr>
                    </a:p>
                  </a:txBody>
                  <a:tcPr marL="68580" marR="68580" marT="0" marB="0" anchor="b">
                    <a:solidFill>
                      <a:srgbClr val="00CDC8"/>
                    </a:solidFill>
                  </a:tcPr>
                </a:tc>
              </a:tr>
              <a:tr h="190500">
                <a:tc>
                  <a:txBody>
                    <a:bodyPr/>
                    <a:lstStyle/>
                    <a:p>
                      <a:pPr marL="0" marR="0">
                        <a:lnSpc>
                          <a:spcPct val="115000"/>
                        </a:lnSpc>
                        <a:spcBef>
                          <a:spcPts val="0"/>
                        </a:spcBef>
                        <a:spcAft>
                          <a:spcPts val="0"/>
                        </a:spcAft>
                      </a:pPr>
                      <a:r>
                        <a:rPr lang="en-ZA" sz="2000" dirty="0">
                          <a:effectLst/>
                        </a:rPr>
                        <a:t>Complaints investigated &amp; </a:t>
                      </a:r>
                      <a:r>
                        <a:rPr lang="en-ZA" sz="2000" dirty="0" smtClean="0">
                          <a:effectLst/>
                        </a:rPr>
                        <a:t>finalised</a:t>
                      </a:r>
                      <a:endParaRPr lang="en-US" sz="2000" dirty="0">
                        <a:effectLst/>
                        <a:latin typeface="Calibri"/>
                        <a:ea typeface="Calibri"/>
                        <a:cs typeface="Times New Roman"/>
                      </a:endParaRPr>
                    </a:p>
                  </a:txBody>
                  <a:tcPr marL="68580" marR="68580" marT="0" marB="0" anchor="b">
                    <a:solidFill>
                      <a:srgbClr val="00CDC8"/>
                    </a:solidFill>
                  </a:tcPr>
                </a:tc>
                <a:tc>
                  <a:txBody>
                    <a:bodyPr/>
                    <a:lstStyle/>
                    <a:p>
                      <a:pPr marL="0" marR="0" algn="r">
                        <a:lnSpc>
                          <a:spcPct val="115000"/>
                        </a:lnSpc>
                        <a:spcBef>
                          <a:spcPts val="0"/>
                        </a:spcBef>
                        <a:spcAft>
                          <a:spcPts val="0"/>
                        </a:spcAft>
                      </a:pPr>
                      <a:r>
                        <a:rPr lang="en-US" sz="2000" dirty="0" smtClean="0">
                          <a:effectLst/>
                          <a:latin typeface="Calibri"/>
                          <a:ea typeface="Calibri"/>
                          <a:cs typeface="Times New Roman"/>
                        </a:rPr>
                        <a:t>6 857</a:t>
                      </a:r>
                      <a:endParaRPr lang="en-US" sz="2000" dirty="0">
                        <a:effectLst/>
                        <a:latin typeface="Calibri"/>
                        <a:ea typeface="Calibri"/>
                        <a:cs typeface="Times New Roman"/>
                      </a:endParaRPr>
                    </a:p>
                  </a:txBody>
                  <a:tcPr marL="68580" marR="68580" marT="0" marB="0" anchor="b">
                    <a:solidFill>
                      <a:srgbClr val="00CDC8"/>
                    </a:solidFill>
                  </a:tcPr>
                </a:tc>
                <a:tc>
                  <a:txBody>
                    <a:bodyPr/>
                    <a:lstStyle/>
                    <a:p>
                      <a:pPr marL="0" marR="0" algn="r">
                        <a:lnSpc>
                          <a:spcPct val="115000"/>
                        </a:lnSpc>
                        <a:spcBef>
                          <a:spcPts val="0"/>
                        </a:spcBef>
                        <a:spcAft>
                          <a:spcPts val="0"/>
                        </a:spcAft>
                      </a:pPr>
                      <a:r>
                        <a:rPr lang="en-US" sz="2000" dirty="0" smtClean="0">
                          <a:effectLst/>
                          <a:latin typeface="Calibri"/>
                          <a:ea typeface="Calibri"/>
                          <a:cs typeface="Times New Roman"/>
                        </a:rPr>
                        <a:t>3 131</a:t>
                      </a:r>
                      <a:endParaRPr lang="en-US" sz="2000" dirty="0">
                        <a:effectLst/>
                        <a:latin typeface="Calibri"/>
                        <a:ea typeface="Calibri"/>
                        <a:cs typeface="Times New Roman"/>
                      </a:endParaRPr>
                    </a:p>
                  </a:txBody>
                  <a:tcPr marL="68580" marR="68580" marT="0" marB="0" anchor="b">
                    <a:solidFill>
                      <a:srgbClr val="00CDC8"/>
                    </a:solidFill>
                  </a:tcPr>
                </a:tc>
              </a:tr>
              <a:tr h="190500">
                <a:tc>
                  <a:txBody>
                    <a:bodyPr/>
                    <a:lstStyle/>
                    <a:p>
                      <a:pPr marL="0" marR="0">
                        <a:lnSpc>
                          <a:spcPct val="115000"/>
                        </a:lnSpc>
                        <a:spcBef>
                          <a:spcPts val="0"/>
                        </a:spcBef>
                        <a:spcAft>
                          <a:spcPts val="0"/>
                        </a:spcAft>
                      </a:pPr>
                      <a:r>
                        <a:rPr lang="en-ZA" sz="2000" dirty="0">
                          <a:effectLst/>
                        </a:rPr>
                        <a:t>Pending </a:t>
                      </a:r>
                      <a:r>
                        <a:rPr lang="en-ZA" sz="2000" dirty="0" smtClean="0">
                          <a:effectLst/>
                        </a:rPr>
                        <a:t>finalisation</a:t>
                      </a:r>
                      <a:endParaRPr lang="en-US" sz="2000" dirty="0">
                        <a:effectLst/>
                        <a:latin typeface="Calibri"/>
                        <a:ea typeface="Calibri"/>
                        <a:cs typeface="Times New Roman"/>
                      </a:endParaRPr>
                    </a:p>
                  </a:txBody>
                  <a:tcPr marL="68580" marR="68580" marT="0" marB="0" anchor="b">
                    <a:solidFill>
                      <a:srgbClr val="00CDC8"/>
                    </a:solidFill>
                  </a:tcPr>
                </a:tc>
                <a:tc>
                  <a:txBody>
                    <a:bodyPr/>
                    <a:lstStyle/>
                    <a:p>
                      <a:pPr marL="0" marR="0" algn="r">
                        <a:lnSpc>
                          <a:spcPct val="115000"/>
                        </a:lnSpc>
                        <a:spcBef>
                          <a:spcPts val="0"/>
                        </a:spcBef>
                        <a:spcAft>
                          <a:spcPts val="0"/>
                        </a:spcAft>
                      </a:pPr>
                      <a:r>
                        <a:rPr lang="en-US" sz="2000" dirty="0" smtClean="0">
                          <a:effectLst/>
                          <a:latin typeface="Calibri"/>
                          <a:ea typeface="Calibri"/>
                          <a:cs typeface="Times New Roman"/>
                        </a:rPr>
                        <a:t>331</a:t>
                      </a:r>
                      <a:endParaRPr lang="en-US" sz="2000" dirty="0">
                        <a:effectLst/>
                        <a:latin typeface="Calibri"/>
                        <a:ea typeface="Calibri"/>
                        <a:cs typeface="Times New Roman"/>
                      </a:endParaRPr>
                    </a:p>
                  </a:txBody>
                  <a:tcPr marL="68580" marR="68580" marT="0" marB="0" anchor="b">
                    <a:solidFill>
                      <a:srgbClr val="00CDC8"/>
                    </a:solidFill>
                  </a:tcPr>
                </a:tc>
                <a:tc>
                  <a:txBody>
                    <a:bodyPr/>
                    <a:lstStyle/>
                    <a:p>
                      <a:pPr marL="0" marR="0" algn="r">
                        <a:lnSpc>
                          <a:spcPct val="115000"/>
                        </a:lnSpc>
                        <a:spcBef>
                          <a:spcPts val="0"/>
                        </a:spcBef>
                        <a:spcAft>
                          <a:spcPts val="0"/>
                        </a:spcAft>
                      </a:pPr>
                      <a:r>
                        <a:rPr lang="en-US" sz="2000" dirty="0" smtClean="0">
                          <a:effectLst/>
                          <a:latin typeface="Calibri"/>
                          <a:ea typeface="Calibri"/>
                          <a:cs typeface="Times New Roman"/>
                        </a:rPr>
                        <a:t>659</a:t>
                      </a:r>
                      <a:endParaRPr lang="en-US" sz="2000" dirty="0">
                        <a:effectLst/>
                        <a:latin typeface="Calibri"/>
                        <a:ea typeface="Calibri"/>
                        <a:cs typeface="Times New Roman"/>
                      </a:endParaRPr>
                    </a:p>
                  </a:txBody>
                  <a:tcPr marL="68580" marR="68580" marT="0" marB="0" anchor="b">
                    <a:solidFill>
                      <a:srgbClr val="00CDC8"/>
                    </a:solidFill>
                  </a:tcPr>
                </a:tc>
              </a:tr>
            </a:tbl>
          </a:graphicData>
        </a:graphic>
      </p:graphicFrame>
      <p:graphicFrame>
        <p:nvGraphicFramePr>
          <p:cNvPr id="5" name="Chart 4"/>
          <p:cNvGraphicFramePr>
            <a:graphicFrameLocks/>
          </p:cNvGraphicFramePr>
          <p:nvPr>
            <p:extLst>
              <p:ext uri="{D42A27DB-BD31-4B8C-83A1-F6EECF244321}">
                <p14:modId xmlns:p14="http://schemas.microsoft.com/office/powerpoint/2010/main" xmlns="" val="1155060072"/>
              </p:ext>
            </p:extLst>
          </p:nvPr>
        </p:nvGraphicFramePr>
        <p:xfrm>
          <a:off x="381000" y="2590800"/>
          <a:ext cx="8305800" cy="37338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0" y="2522"/>
            <a:ext cx="9144000" cy="584775"/>
          </a:xfrm>
          <a:prstGeom prst="rect">
            <a:avLst/>
          </a:prstGeom>
          <a:noFill/>
        </p:spPr>
        <p:txBody>
          <a:bodyPr wrap="square" rtlCol="0">
            <a:spAutoFit/>
          </a:bodyPr>
          <a:lstStyle/>
          <a:p>
            <a:pPr algn="ctr"/>
            <a:r>
              <a:rPr lang="en-US" sz="3200" b="1" dirty="0" smtClean="0"/>
              <a:t>COMPLIANCE </a:t>
            </a:r>
            <a:r>
              <a:rPr lang="en-US" sz="3200" b="1" dirty="0" err="1" smtClean="0"/>
              <a:t>Cont</a:t>
            </a:r>
            <a:r>
              <a:rPr lang="en-US" sz="3200" b="1" dirty="0" smtClean="0"/>
              <a:t>/…</a:t>
            </a:r>
            <a:endParaRPr lang="en-US" sz="3200" b="1" dirty="0"/>
          </a:p>
        </p:txBody>
      </p:sp>
      <p:sp>
        <p:nvSpPr>
          <p:cNvPr id="3" name="Slide Number Placeholder 2"/>
          <p:cNvSpPr>
            <a:spLocks noGrp="1"/>
          </p:cNvSpPr>
          <p:nvPr>
            <p:ph type="sldNum" sz="quarter" idx="12"/>
          </p:nvPr>
        </p:nvSpPr>
        <p:spPr/>
        <p:txBody>
          <a:bodyPr/>
          <a:lstStyle/>
          <a:p>
            <a:fld id="{42473B70-028F-4EC3-9C01-7BB753687177}" type="slidenum">
              <a:rPr lang="en-US" sz="2400" b="1" smtClean="0"/>
              <a:pPr/>
              <a:t>17</a:t>
            </a:fld>
            <a:endParaRPr lang="en-US" sz="2400" b="1" dirty="0"/>
          </a:p>
        </p:txBody>
      </p:sp>
    </p:spTree>
    <p:extLst>
      <p:ext uri="{BB962C8B-B14F-4D97-AF65-F5344CB8AC3E}">
        <p14:creationId xmlns:p14="http://schemas.microsoft.com/office/powerpoint/2010/main" xmlns="" val="121085243"/>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2798793642"/>
              </p:ext>
            </p:extLst>
          </p:nvPr>
        </p:nvGraphicFramePr>
        <p:xfrm>
          <a:off x="266700" y="703722"/>
          <a:ext cx="8610599" cy="2103120"/>
        </p:xfrm>
        <a:graphic>
          <a:graphicData uri="http://schemas.openxmlformats.org/drawingml/2006/table">
            <a:tbl>
              <a:tblPr firstRow="1" firstCol="1" bandRow="1">
                <a:tableStyleId>{5C22544A-7EE6-4342-B048-85BDC9FD1C3A}</a:tableStyleId>
              </a:tblPr>
              <a:tblGrid>
                <a:gridCol w="4571999"/>
                <a:gridCol w="2133600"/>
                <a:gridCol w="1905000"/>
              </a:tblGrid>
              <a:tr h="190500">
                <a:tc>
                  <a:txBody>
                    <a:bodyPr/>
                    <a:lstStyle/>
                    <a:p>
                      <a:pPr marL="0" marR="0">
                        <a:lnSpc>
                          <a:spcPct val="115000"/>
                        </a:lnSpc>
                        <a:spcBef>
                          <a:spcPts val="0"/>
                        </a:spcBef>
                        <a:spcAft>
                          <a:spcPts val="0"/>
                        </a:spcAft>
                      </a:pPr>
                      <a:r>
                        <a:rPr lang="en-ZA" sz="2000" dirty="0">
                          <a:effectLst/>
                        </a:rPr>
                        <a:t> </a:t>
                      </a:r>
                      <a:endParaRPr lang="en-US" sz="2000" dirty="0">
                        <a:effectLst/>
                        <a:latin typeface="Calibri"/>
                        <a:ea typeface="Calibri"/>
                        <a:cs typeface="Times New Roman"/>
                      </a:endParaRPr>
                    </a:p>
                  </a:txBody>
                  <a:tcPr marL="68580" marR="68580" marT="0" marB="0" anchor="b">
                    <a:solidFill>
                      <a:srgbClr val="000046"/>
                    </a:solidFill>
                  </a:tcPr>
                </a:tc>
                <a:tc>
                  <a:txBody>
                    <a:bodyPr/>
                    <a:lstStyle/>
                    <a:p>
                      <a:pPr marL="0" marR="0" algn="r">
                        <a:lnSpc>
                          <a:spcPct val="115000"/>
                        </a:lnSpc>
                        <a:spcBef>
                          <a:spcPts val="0"/>
                        </a:spcBef>
                        <a:spcAft>
                          <a:spcPts val="0"/>
                        </a:spcAft>
                      </a:pPr>
                      <a:r>
                        <a:rPr lang="en-ZA" sz="2000" dirty="0">
                          <a:effectLst/>
                        </a:rPr>
                        <a:t>31 March </a:t>
                      </a:r>
                      <a:r>
                        <a:rPr lang="en-ZA" sz="2000" dirty="0" smtClean="0">
                          <a:effectLst/>
                        </a:rPr>
                        <a:t>2017</a:t>
                      </a:r>
                      <a:endParaRPr lang="en-US" sz="2000" dirty="0">
                        <a:effectLst/>
                        <a:latin typeface="Calibri"/>
                        <a:ea typeface="Calibri"/>
                        <a:cs typeface="Times New Roman"/>
                      </a:endParaRPr>
                    </a:p>
                  </a:txBody>
                  <a:tcPr marL="68580" marR="68580" marT="0" marB="0" anchor="b">
                    <a:solidFill>
                      <a:srgbClr val="000046"/>
                    </a:solidFill>
                  </a:tcPr>
                </a:tc>
                <a:tc>
                  <a:txBody>
                    <a:bodyPr/>
                    <a:lstStyle/>
                    <a:p>
                      <a:pPr marL="0" marR="0" algn="r">
                        <a:lnSpc>
                          <a:spcPct val="115000"/>
                        </a:lnSpc>
                        <a:spcBef>
                          <a:spcPts val="0"/>
                        </a:spcBef>
                        <a:spcAft>
                          <a:spcPts val="0"/>
                        </a:spcAft>
                      </a:pPr>
                      <a:r>
                        <a:rPr lang="en-ZA" sz="2000" dirty="0">
                          <a:effectLst/>
                        </a:rPr>
                        <a:t>31 March </a:t>
                      </a:r>
                      <a:r>
                        <a:rPr lang="en-ZA" sz="2000" dirty="0" smtClean="0">
                          <a:effectLst/>
                        </a:rPr>
                        <a:t>2016</a:t>
                      </a:r>
                      <a:endParaRPr lang="en-US" sz="2000" dirty="0">
                        <a:effectLst/>
                        <a:latin typeface="Calibri"/>
                        <a:ea typeface="Calibri"/>
                        <a:cs typeface="Times New Roman"/>
                      </a:endParaRPr>
                    </a:p>
                  </a:txBody>
                  <a:tcPr marL="68580" marR="68580" marT="0" marB="0" anchor="b">
                    <a:solidFill>
                      <a:srgbClr val="000046"/>
                    </a:solidFill>
                  </a:tcPr>
                </a:tc>
              </a:tr>
              <a:tr h="190500">
                <a:tc>
                  <a:txBody>
                    <a:bodyPr/>
                    <a:lstStyle/>
                    <a:p>
                      <a:pPr marL="0" marR="0" algn="just">
                        <a:lnSpc>
                          <a:spcPct val="115000"/>
                        </a:lnSpc>
                        <a:spcBef>
                          <a:spcPts val="0"/>
                        </a:spcBef>
                        <a:spcAft>
                          <a:spcPts val="0"/>
                        </a:spcAft>
                      </a:pPr>
                      <a:r>
                        <a:rPr lang="en-ZA" sz="2000" dirty="0">
                          <a:effectLst/>
                        </a:rPr>
                        <a:t>Cases enrolled</a:t>
                      </a:r>
                      <a:endParaRPr lang="en-US" sz="2000" dirty="0">
                        <a:effectLst/>
                        <a:latin typeface="Calibri"/>
                        <a:ea typeface="Calibri"/>
                        <a:cs typeface="Times New Roman"/>
                      </a:endParaRPr>
                    </a:p>
                  </a:txBody>
                  <a:tcPr marL="68580" marR="68580" marT="0" marB="0" anchor="ctr">
                    <a:solidFill>
                      <a:srgbClr val="00CDC8"/>
                    </a:solidFill>
                  </a:tcPr>
                </a:tc>
                <a:tc>
                  <a:txBody>
                    <a:bodyPr/>
                    <a:lstStyle/>
                    <a:p>
                      <a:pPr marL="0" marR="0" algn="r">
                        <a:lnSpc>
                          <a:spcPct val="115000"/>
                        </a:lnSpc>
                        <a:spcBef>
                          <a:spcPts val="0"/>
                        </a:spcBef>
                        <a:spcAft>
                          <a:spcPts val="0"/>
                        </a:spcAft>
                      </a:pPr>
                      <a:r>
                        <a:rPr lang="en-US" sz="2000" dirty="0" smtClean="0">
                          <a:effectLst/>
                          <a:latin typeface="Calibri"/>
                          <a:ea typeface="Calibri"/>
                          <a:cs typeface="Times New Roman"/>
                        </a:rPr>
                        <a:t>213</a:t>
                      </a:r>
                      <a:endParaRPr lang="en-US" sz="2000" dirty="0">
                        <a:effectLst/>
                        <a:latin typeface="Calibri"/>
                        <a:ea typeface="Calibri"/>
                        <a:cs typeface="Times New Roman"/>
                      </a:endParaRPr>
                    </a:p>
                  </a:txBody>
                  <a:tcPr marL="68580" marR="68580" marT="0" marB="0" anchor="b">
                    <a:solidFill>
                      <a:srgbClr val="00CDC8"/>
                    </a:solidFill>
                  </a:tcPr>
                </a:tc>
                <a:tc>
                  <a:txBody>
                    <a:bodyPr/>
                    <a:lstStyle/>
                    <a:p>
                      <a:pPr marL="0" marR="0" algn="r">
                        <a:lnSpc>
                          <a:spcPct val="115000"/>
                        </a:lnSpc>
                        <a:spcBef>
                          <a:spcPts val="0"/>
                        </a:spcBef>
                        <a:spcAft>
                          <a:spcPts val="0"/>
                        </a:spcAft>
                      </a:pPr>
                      <a:r>
                        <a:rPr lang="en-US" sz="2000" dirty="0" smtClean="0">
                          <a:effectLst/>
                          <a:latin typeface="Calibri"/>
                          <a:ea typeface="Calibri"/>
                          <a:cs typeface="Times New Roman"/>
                        </a:rPr>
                        <a:t>167</a:t>
                      </a:r>
                      <a:endParaRPr lang="en-US" sz="2000" dirty="0">
                        <a:effectLst/>
                        <a:latin typeface="Calibri"/>
                        <a:ea typeface="Calibri"/>
                        <a:cs typeface="Times New Roman"/>
                      </a:endParaRPr>
                    </a:p>
                  </a:txBody>
                  <a:tcPr marL="68580" marR="68580" marT="0" marB="0" anchor="b">
                    <a:solidFill>
                      <a:srgbClr val="00CDC8"/>
                    </a:solidFill>
                  </a:tcPr>
                </a:tc>
              </a:tr>
              <a:tr h="190500">
                <a:tc>
                  <a:txBody>
                    <a:bodyPr/>
                    <a:lstStyle/>
                    <a:p>
                      <a:pPr marL="0" marR="0" algn="just">
                        <a:lnSpc>
                          <a:spcPct val="115000"/>
                        </a:lnSpc>
                        <a:spcBef>
                          <a:spcPts val="0"/>
                        </a:spcBef>
                        <a:spcAft>
                          <a:spcPts val="0"/>
                        </a:spcAft>
                      </a:pPr>
                      <a:r>
                        <a:rPr lang="en-ZA" sz="2000" dirty="0">
                          <a:effectLst/>
                        </a:rPr>
                        <a:t>Convictions</a:t>
                      </a:r>
                      <a:endParaRPr lang="en-US" sz="2000" dirty="0">
                        <a:effectLst/>
                        <a:latin typeface="Calibri"/>
                        <a:ea typeface="Calibri"/>
                        <a:cs typeface="Times New Roman"/>
                      </a:endParaRPr>
                    </a:p>
                  </a:txBody>
                  <a:tcPr marL="68580" marR="68580" marT="0" marB="0" anchor="ctr">
                    <a:solidFill>
                      <a:srgbClr val="00CDC8"/>
                    </a:solidFill>
                  </a:tcPr>
                </a:tc>
                <a:tc>
                  <a:txBody>
                    <a:bodyPr/>
                    <a:lstStyle/>
                    <a:p>
                      <a:pPr marL="0" marR="0" algn="r">
                        <a:lnSpc>
                          <a:spcPct val="115000"/>
                        </a:lnSpc>
                        <a:spcBef>
                          <a:spcPts val="0"/>
                        </a:spcBef>
                        <a:spcAft>
                          <a:spcPts val="0"/>
                        </a:spcAft>
                      </a:pPr>
                      <a:r>
                        <a:rPr lang="en-US" sz="2000" dirty="0" smtClean="0">
                          <a:effectLst/>
                          <a:latin typeface="Calibri"/>
                          <a:ea typeface="Calibri"/>
                          <a:cs typeface="Times New Roman"/>
                        </a:rPr>
                        <a:t>115</a:t>
                      </a:r>
                      <a:endParaRPr lang="en-US" sz="2000" dirty="0">
                        <a:effectLst/>
                        <a:latin typeface="Calibri"/>
                        <a:ea typeface="Calibri"/>
                        <a:cs typeface="Times New Roman"/>
                      </a:endParaRPr>
                    </a:p>
                  </a:txBody>
                  <a:tcPr marL="68580" marR="68580" marT="0" marB="0" anchor="b">
                    <a:solidFill>
                      <a:srgbClr val="00CDC8"/>
                    </a:solidFill>
                  </a:tcPr>
                </a:tc>
                <a:tc>
                  <a:txBody>
                    <a:bodyPr/>
                    <a:lstStyle/>
                    <a:p>
                      <a:pPr marL="0" marR="0" algn="r">
                        <a:lnSpc>
                          <a:spcPct val="115000"/>
                        </a:lnSpc>
                        <a:spcBef>
                          <a:spcPts val="0"/>
                        </a:spcBef>
                        <a:spcAft>
                          <a:spcPts val="0"/>
                        </a:spcAft>
                      </a:pPr>
                      <a:r>
                        <a:rPr lang="en-US" sz="2000" dirty="0" smtClean="0">
                          <a:effectLst/>
                          <a:latin typeface="Calibri"/>
                          <a:ea typeface="Calibri"/>
                          <a:cs typeface="Times New Roman"/>
                        </a:rPr>
                        <a:t>67</a:t>
                      </a:r>
                      <a:endParaRPr lang="en-US" sz="2000" dirty="0">
                        <a:effectLst/>
                        <a:latin typeface="Calibri"/>
                        <a:ea typeface="Calibri"/>
                        <a:cs typeface="Times New Roman"/>
                      </a:endParaRPr>
                    </a:p>
                  </a:txBody>
                  <a:tcPr marL="68580" marR="68580" marT="0" marB="0" anchor="b">
                    <a:solidFill>
                      <a:srgbClr val="00CDC8"/>
                    </a:solidFill>
                  </a:tcPr>
                </a:tc>
              </a:tr>
              <a:tr h="190500">
                <a:tc>
                  <a:txBody>
                    <a:bodyPr/>
                    <a:lstStyle/>
                    <a:p>
                      <a:pPr marL="0" marR="0" algn="just">
                        <a:lnSpc>
                          <a:spcPct val="115000"/>
                        </a:lnSpc>
                        <a:spcBef>
                          <a:spcPts val="0"/>
                        </a:spcBef>
                        <a:spcAft>
                          <a:spcPts val="0"/>
                        </a:spcAft>
                      </a:pPr>
                      <a:r>
                        <a:rPr lang="en-ZA" sz="2000" dirty="0">
                          <a:effectLst/>
                        </a:rPr>
                        <a:t>Acquittals</a:t>
                      </a:r>
                      <a:endParaRPr lang="en-US" sz="2000" dirty="0">
                        <a:effectLst/>
                        <a:latin typeface="Calibri"/>
                        <a:ea typeface="Calibri"/>
                        <a:cs typeface="Times New Roman"/>
                      </a:endParaRPr>
                    </a:p>
                  </a:txBody>
                  <a:tcPr marL="68580" marR="68580" marT="0" marB="0" anchor="ctr">
                    <a:solidFill>
                      <a:srgbClr val="00CDC8"/>
                    </a:solidFill>
                  </a:tcPr>
                </a:tc>
                <a:tc>
                  <a:txBody>
                    <a:bodyPr/>
                    <a:lstStyle/>
                    <a:p>
                      <a:pPr marL="0" marR="0" algn="r">
                        <a:lnSpc>
                          <a:spcPct val="115000"/>
                        </a:lnSpc>
                        <a:spcBef>
                          <a:spcPts val="0"/>
                        </a:spcBef>
                        <a:spcAft>
                          <a:spcPts val="0"/>
                        </a:spcAft>
                      </a:pPr>
                      <a:r>
                        <a:rPr lang="en-US" sz="2000" dirty="0" smtClean="0">
                          <a:effectLst/>
                          <a:latin typeface="Calibri"/>
                          <a:ea typeface="Calibri"/>
                          <a:cs typeface="Times New Roman"/>
                        </a:rPr>
                        <a:t>39</a:t>
                      </a:r>
                      <a:endParaRPr lang="en-US" sz="2000" dirty="0">
                        <a:effectLst/>
                        <a:latin typeface="Calibri"/>
                        <a:ea typeface="Calibri"/>
                        <a:cs typeface="Times New Roman"/>
                      </a:endParaRPr>
                    </a:p>
                  </a:txBody>
                  <a:tcPr marL="68580" marR="68580" marT="0" marB="0" anchor="b">
                    <a:solidFill>
                      <a:srgbClr val="00CDC8"/>
                    </a:solidFill>
                  </a:tcPr>
                </a:tc>
                <a:tc>
                  <a:txBody>
                    <a:bodyPr/>
                    <a:lstStyle/>
                    <a:p>
                      <a:pPr marL="0" marR="0" algn="r">
                        <a:lnSpc>
                          <a:spcPct val="115000"/>
                        </a:lnSpc>
                        <a:spcBef>
                          <a:spcPts val="0"/>
                        </a:spcBef>
                        <a:spcAft>
                          <a:spcPts val="0"/>
                        </a:spcAft>
                      </a:pPr>
                      <a:r>
                        <a:rPr lang="en-US" sz="2000" dirty="0" smtClean="0">
                          <a:effectLst/>
                          <a:latin typeface="Calibri"/>
                          <a:ea typeface="Calibri"/>
                          <a:cs typeface="Times New Roman"/>
                        </a:rPr>
                        <a:t>23</a:t>
                      </a:r>
                      <a:endParaRPr lang="en-US" sz="2000" dirty="0">
                        <a:effectLst/>
                        <a:latin typeface="Calibri"/>
                        <a:ea typeface="Calibri"/>
                        <a:cs typeface="Times New Roman"/>
                      </a:endParaRPr>
                    </a:p>
                  </a:txBody>
                  <a:tcPr marL="68580" marR="68580" marT="0" marB="0" anchor="b">
                    <a:solidFill>
                      <a:srgbClr val="00CDC8"/>
                    </a:solidFill>
                  </a:tcPr>
                </a:tc>
              </a:tr>
              <a:tr h="190500">
                <a:tc>
                  <a:txBody>
                    <a:bodyPr/>
                    <a:lstStyle/>
                    <a:p>
                      <a:pPr marL="0" marR="0" algn="just">
                        <a:lnSpc>
                          <a:spcPct val="115000"/>
                        </a:lnSpc>
                        <a:spcBef>
                          <a:spcPts val="0"/>
                        </a:spcBef>
                        <a:spcAft>
                          <a:spcPts val="0"/>
                        </a:spcAft>
                      </a:pPr>
                      <a:r>
                        <a:rPr lang="en-ZA" sz="2000">
                          <a:effectLst/>
                        </a:rPr>
                        <a:t>Postponed/ withdrawn</a:t>
                      </a:r>
                      <a:endParaRPr lang="en-US" sz="2000">
                        <a:effectLst/>
                        <a:latin typeface="Calibri"/>
                        <a:ea typeface="Calibri"/>
                        <a:cs typeface="Times New Roman"/>
                      </a:endParaRPr>
                    </a:p>
                  </a:txBody>
                  <a:tcPr marL="68580" marR="68580" marT="0" marB="0" anchor="ctr">
                    <a:solidFill>
                      <a:srgbClr val="00CDC8"/>
                    </a:solidFill>
                  </a:tcPr>
                </a:tc>
                <a:tc>
                  <a:txBody>
                    <a:bodyPr/>
                    <a:lstStyle/>
                    <a:p>
                      <a:pPr marL="0" marR="0" algn="r">
                        <a:lnSpc>
                          <a:spcPct val="115000"/>
                        </a:lnSpc>
                        <a:spcBef>
                          <a:spcPts val="0"/>
                        </a:spcBef>
                        <a:spcAft>
                          <a:spcPts val="0"/>
                        </a:spcAft>
                      </a:pPr>
                      <a:r>
                        <a:rPr lang="en-US" sz="2000" dirty="0" smtClean="0">
                          <a:effectLst/>
                          <a:latin typeface="Calibri"/>
                          <a:ea typeface="Calibri"/>
                          <a:cs typeface="Times New Roman"/>
                        </a:rPr>
                        <a:t>56</a:t>
                      </a:r>
                      <a:endParaRPr lang="en-US" sz="2000" dirty="0">
                        <a:effectLst/>
                        <a:latin typeface="Calibri"/>
                        <a:ea typeface="Calibri"/>
                        <a:cs typeface="Times New Roman"/>
                      </a:endParaRPr>
                    </a:p>
                  </a:txBody>
                  <a:tcPr marL="68580" marR="68580" marT="0" marB="0" anchor="b">
                    <a:solidFill>
                      <a:srgbClr val="00CDC8"/>
                    </a:solidFill>
                  </a:tcPr>
                </a:tc>
                <a:tc>
                  <a:txBody>
                    <a:bodyPr/>
                    <a:lstStyle/>
                    <a:p>
                      <a:pPr marL="0" marR="0" algn="r">
                        <a:lnSpc>
                          <a:spcPct val="115000"/>
                        </a:lnSpc>
                        <a:spcBef>
                          <a:spcPts val="0"/>
                        </a:spcBef>
                        <a:spcAft>
                          <a:spcPts val="0"/>
                        </a:spcAft>
                      </a:pPr>
                      <a:r>
                        <a:rPr lang="en-US" sz="2000" dirty="0" smtClean="0">
                          <a:effectLst/>
                          <a:latin typeface="Calibri"/>
                          <a:ea typeface="Calibri"/>
                          <a:cs typeface="Times New Roman"/>
                        </a:rPr>
                        <a:t>32</a:t>
                      </a:r>
                      <a:endParaRPr lang="en-US" sz="2000" dirty="0">
                        <a:effectLst/>
                        <a:latin typeface="Calibri"/>
                        <a:ea typeface="Calibri"/>
                        <a:cs typeface="Times New Roman"/>
                      </a:endParaRPr>
                    </a:p>
                  </a:txBody>
                  <a:tcPr marL="68580" marR="68580" marT="0" marB="0" anchor="b">
                    <a:solidFill>
                      <a:srgbClr val="00CDC8"/>
                    </a:solidFill>
                  </a:tcPr>
                </a:tc>
              </a:tr>
              <a:tr h="190500">
                <a:tc>
                  <a:txBody>
                    <a:bodyPr/>
                    <a:lstStyle/>
                    <a:p>
                      <a:pPr marL="0" marR="0" algn="just">
                        <a:lnSpc>
                          <a:spcPct val="115000"/>
                        </a:lnSpc>
                        <a:spcBef>
                          <a:spcPts val="0"/>
                        </a:spcBef>
                        <a:spcAft>
                          <a:spcPts val="0"/>
                        </a:spcAft>
                      </a:pPr>
                      <a:r>
                        <a:rPr lang="en-ZA" sz="2000">
                          <a:effectLst/>
                        </a:rPr>
                        <a:t>Appeals</a:t>
                      </a:r>
                      <a:endParaRPr lang="en-US" sz="2000">
                        <a:effectLst/>
                        <a:latin typeface="Calibri"/>
                        <a:ea typeface="Calibri"/>
                        <a:cs typeface="Times New Roman"/>
                      </a:endParaRPr>
                    </a:p>
                  </a:txBody>
                  <a:tcPr marL="68580" marR="68580" marT="0" marB="0" anchor="ctr">
                    <a:solidFill>
                      <a:srgbClr val="00CDC8"/>
                    </a:solidFill>
                  </a:tcPr>
                </a:tc>
                <a:tc>
                  <a:txBody>
                    <a:bodyPr/>
                    <a:lstStyle/>
                    <a:p>
                      <a:pPr marL="0" marR="0" algn="r">
                        <a:lnSpc>
                          <a:spcPct val="115000"/>
                        </a:lnSpc>
                        <a:spcBef>
                          <a:spcPts val="0"/>
                        </a:spcBef>
                        <a:spcAft>
                          <a:spcPts val="0"/>
                        </a:spcAft>
                      </a:pPr>
                      <a:r>
                        <a:rPr lang="en-US" sz="2000" dirty="0" smtClean="0">
                          <a:effectLst/>
                          <a:latin typeface="Calibri"/>
                          <a:ea typeface="Calibri"/>
                          <a:cs typeface="Times New Roman"/>
                        </a:rPr>
                        <a:t>3</a:t>
                      </a:r>
                      <a:endParaRPr lang="en-US" sz="2000" dirty="0">
                        <a:effectLst/>
                        <a:latin typeface="Calibri"/>
                        <a:ea typeface="Calibri"/>
                        <a:cs typeface="Times New Roman"/>
                      </a:endParaRPr>
                    </a:p>
                  </a:txBody>
                  <a:tcPr marL="68580" marR="68580" marT="0" marB="0" anchor="b">
                    <a:solidFill>
                      <a:srgbClr val="00CDC8"/>
                    </a:solidFill>
                  </a:tcPr>
                </a:tc>
                <a:tc>
                  <a:txBody>
                    <a:bodyPr/>
                    <a:lstStyle/>
                    <a:p>
                      <a:pPr marL="0" marR="0" algn="r">
                        <a:lnSpc>
                          <a:spcPct val="115000"/>
                        </a:lnSpc>
                        <a:spcBef>
                          <a:spcPts val="0"/>
                        </a:spcBef>
                        <a:spcAft>
                          <a:spcPts val="0"/>
                        </a:spcAft>
                      </a:pPr>
                      <a:r>
                        <a:rPr lang="en-US" sz="2000" dirty="0" smtClean="0">
                          <a:effectLst/>
                          <a:latin typeface="Calibri"/>
                          <a:ea typeface="Calibri"/>
                          <a:cs typeface="Times New Roman"/>
                        </a:rPr>
                        <a:t>1</a:t>
                      </a:r>
                      <a:endParaRPr lang="en-US" sz="2000" dirty="0">
                        <a:effectLst/>
                        <a:latin typeface="Calibri"/>
                        <a:ea typeface="Calibri"/>
                        <a:cs typeface="Times New Roman"/>
                      </a:endParaRPr>
                    </a:p>
                  </a:txBody>
                  <a:tcPr marL="68580" marR="68580" marT="0" marB="0" anchor="b">
                    <a:solidFill>
                      <a:srgbClr val="00CDC8"/>
                    </a:solidFill>
                  </a:tcPr>
                </a:tc>
              </a:tr>
            </a:tbl>
          </a:graphicData>
        </a:graphic>
      </p:graphicFrame>
      <p:sp>
        <p:nvSpPr>
          <p:cNvPr id="3" name="Rectangle 1"/>
          <p:cNvSpPr>
            <a:spLocks noChangeArrowheads="1"/>
          </p:cNvSpPr>
          <p:nvPr/>
        </p:nvSpPr>
        <p:spPr bwMode="auto">
          <a:xfrm>
            <a:off x="0" y="7434"/>
            <a:ext cx="9144000"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ZA" sz="3200" b="1" i="0" u="none" strike="noStrike" cap="none" normalizeH="0" baseline="0" dirty="0" smtClean="0">
                <a:ln>
                  <a:noFill/>
                </a:ln>
                <a:solidFill>
                  <a:srgbClr val="414142"/>
                </a:solidFill>
                <a:effectLst/>
                <a:latin typeface="Calibri" pitchFamily="34" charset="0"/>
                <a:ea typeface="Calibri" pitchFamily="34" charset="0"/>
                <a:cs typeface="Times New Roman" pitchFamily="18" charset="0"/>
              </a:rPr>
              <a:t>Disciplinary Hearings </a:t>
            </a:r>
            <a:endParaRPr kumimoji="0" lang="en-ZA" sz="32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6" name="Chart 5"/>
          <p:cNvGraphicFramePr>
            <a:graphicFrameLocks/>
          </p:cNvGraphicFramePr>
          <p:nvPr>
            <p:extLst>
              <p:ext uri="{D42A27DB-BD31-4B8C-83A1-F6EECF244321}">
                <p14:modId xmlns:p14="http://schemas.microsoft.com/office/powerpoint/2010/main" xmlns="" val="2500214494"/>
              </p:ext>
            </p:extLst>
          </p:nvPr>
        </p:nvGraphicFramePr>
        <p:xfrm>
          <a:off x="381000" y="3124200"/>
          <a:ext cx="8153400" cy="35052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42473B70-028F-4EC3-9C01-7BB753687177}" type="slidenum">
              <a:rPr lang="en-US" sz="2400" b="1" smtClean="0"/>
              <a:pPr/>
              <a:t>18</a:t>
            </a:fld>
            <a:endParaRPr lang="en-US" sz="2400" b="1" dirty="0"/>
          </a:p>
        </p:txBody>
      </p:sp>
    </p:spTree>
    <p:extLst>
      <p:ext uri="{BB962C8B-B14F-4D97-AF65-F5344CB8AC3E}">
        <p14:creationId xmlns:p14="http://schemas.microsoft.com/office/powerpoint/2010/main" xmlns="" val="1623929491"/>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80117" y="990600"/>
            <a:ext cx="7086600" cy="4616648"/>
          </a:xfrm>
          <a:prstGeom prst="rect">
            <a:avLst/>
          </a:prstGeom>
        </p:spPr>
        <p:txBody>
          <a:bodyPr wrap="square">
            <a:spAutoFit/>
          </a:bodyPr>
          <a:lstStyle/>
          <a:p>
            <a:pPr lvl="0" algn="ctr"/>
            <a:r>
              <a:rPr lang="en-US" sz="7200" b="1" dirty="0" smtClean="0">
                <a:latin typeface="Calibri" pitchFamily="34" charset="0"/>
              </a:rPr>
              <a:t>INSPECTIONS AND SELF-ASSESSMENTS</a:t>
            </a:r>
          </a:p>
          <a:p>
            <a:pPr lvl="0" algn="ctr"/>
            <a:endParaRPr lang="en-US" sz="5400" b="1" dirty="0" smtClean="0">
              <a:latin typeface="Calibri" pitchFamily="34" charset="0"/>
            </a:endParaRPr>
          </a:p>
          <a:p>
            <a:pPr lvl="0" algn="ctr"/>
            <a:endParaRPr lang="en-US" sz="2400" b="1" dirty="0">
              <a:latin typeface="Calibri" pitchFamily="34" charset="0"/>
            </a:endParaRPr>
          </a:p>
        </p:txBody>
      </p:sp>
      <p:sp>
        <p:nvSpPr>
          <p:cNvPr id="4" name="Right Triangle 3"/>
          <p:cNvSpPr/>
          <p:nvPr/>
        </p:nvSpPr>
        <p:spPr>
          <a:xfrm flipH="1">
            <a:off x="457200" y="0"/>
            <a:ext cx="1219200" cy="685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p:nvGrpSpPr>
        <p:grpSpPr>
          <a:xfrm>
            <a:off x="0" y="-2"/>
            <a:ext cx="1676400" cy="6858002"/>
            <a:chOff x="0" y="-2"/>
            <a:chExt cx="1676400" cy="6858002"/>
          </a:xfrm>
        </p:grpSpPr>
        <p:pic>
          <p:nvPicPr>
            <p:cNvPr id="10" name="Picture 2"/>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flipH="1">
              <a:off x="0" y="0"/>
              <a:ext cx="16764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Right Triangle 10"/>
            <p:cNvSpPr/>
            <p:nvPr/>
          </p:nvSpPr>
          <p:spPr>
            <a:xfrm flipH="1">
              <a:off x="457200" y="0"/>
              <a:ext cx="1219200" cy="685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Triangle 11"/>
            <p:cNvSpPr/>
            <p:nvPr/>
          </p:nvSpPr>
          <p:spPr>
            <a:xfrm rot="10800000">
              <a:off x="504591" y="0"/>
              <a:ext cx="486007" cy="3806755"/>
            </a:xfrm>
            <a:prstGeom prst="rtTriangle">
              <a:avLst/>
            </a:prstGeom>
            <a:solidFill>
              <a:srgbClr val="1933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Triangle 12"/>
            <p:cNvSpPr/>
            <p:nvPr/>
          </p:nvSpPr>
          <p:spPr>
            <a:xfrm rot="10800000">
              <a:off x="457199" y="-2"/>
              <a:ext cx="152401" cy="6096002"/>
            </a:xfrm>
            <a:prstGeom prst="rtTriangle">
              <a:avLst/>
            </a:prstGeom>
            <a:solidFill>
              <a:srgbClr val="2E5E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Slide Number Placeholder 1"/>
          <p:cNvSpPr>
            <a:spLocks noGrp="1"/>
          </p:cNvSpPr>
          <p:nvPr>
            <p:ph type="sldNum" sz="quarter" idx="12"/>
          </p:nvPr>
        </p:nvSpPr>
        <p:spPr/>
        <p:txBody>
          <a:bodyPr/>
          <a:lstStyle/>
          <a:p>
            <a:fld id="{42473B70-028F-4EC3-9C01-7BB753687177}" type="slidenum">
              <a:rPr lang="en-US" sz="2800" b="1" smtClean="0"/>
              <a:pPr/>
              <a:t>19</a:t>
            </a:fld>
            <a:endParaRPr lang="en-US" sz="2800" b="1" dirty="0"/>
          </a:p>
        </p:txBody>
      </p:sp>
    </p:spTree>
    <p:extLst>
      <p:ext uri="{BB962C8B-B14F-4D97-AF65-F5344CB8AC3E}">
        <p14:creationId xmlns:p14="http://schemas.microsoft.com/office/powerpoint/2010/main" xmlns="" val="206842169"/>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123924"/>
            <a:ext cx="7620000" cy="584775"/>
          </a:xfrm>
          <a:prstGeom prst="rect">
            <a:avLst/>
          </a:prstGeom>
        </p:spPr>
        <p:txBody>
          <a:bodyPr wrap="square">
            <a:spAutoFit/>
          </a:bodyPr>
          <a:lstStyle/>
          <a:p>
            <a:pPr algn="ctr"/>
            <a:r>
              <a:rPr lang="en-US" sz="3200" b="1" dirty="0" smtClean="0"/>
              <a:t>PRESENTATION STRUCTURE</a:t>
            </a:r>
            <a:endParaRPr lang="en-US" sz="3200" dirty="0"/>
          </a:p>
        </p:txBody>
      </p:sp>
      <p:sp>
        <p:nvSpPr>
          <p:cNvPr id="4" name="Right Triangle 3"/>
          <p:cNvSpPr/>
          <p:nvPr/>
        </p:nvSpPr>
        <p:spPr>
          <a:xfrm flipH="1">
            <a:off x="457200" y="0"/>
            <a:ext cx="1219200" cy="685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p:nvGrpSpPr>
        <p:grpSpPr>
          <a:xfrm>
            <a:off x="0" y="-2"/>
            <a:ext cx="1676400" cy="6858002"/>
            <a:chOff x="0" y="-2"/>
            <a:chExt cx="1676400" cy="6858002"/>
          </a:xfrm>
        </p:grpSpPr>
        <p:pic>
          <p:nvPicPr>
            <p:cNvPr id="10" name="Picture 2"/>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flipH="1">
              <a:off x="0" y="0"/>
              <a:ext cx="16764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Right Triangle 10"/>
            <p:cNvSpPr/>
            <p:nvPr/>
          </p:nvSpPr>
          <p:spPr>
            <a:xfrm flipH="1">
              <a:off x="457200" y="0"/>
              <a:ext cx="1219200" cy="685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Triangle 11"/>
            <p:cNvSpPr/>
            <p:nvPr/>
          </p:nvSpPr>
          <p:spPr>
            <a:xfrm rot="10800000">
              <a:off x="504591" y="0"/>
              <a:ext cx="486007" cy="3806755"/>
            </a:xfrm>
            <a:prstGeom prst="rtTriangle">
              <a:avLst/>
            </a:prstGeom>
            <a:solidFill>
              <a:srgbClr val="1933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Triangle 12"/>
            <p:cNvSpPr/>
            <p:nvPr/>
          </p:nvSpPr>
          <p:spPr>
            <a:xfrm rot="10800000">
              <a:off x="457199" y="-2"/>
              <a:ext cx="152401" cy="6096002"/>
            </a:xfrm>
            <a:prstGeom prst="rtTriangle">
              <a:avLst/>
            </a:prstGeom>
            <a:solidFill>
              <a:srgbClr val="2E5E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TextBox 2"/>
          <p:cNvSpPr txBox="1"/>
          <p:nvPr/>
        </p:nvSpPr>
        <p:spPr>
          <a:xfrm>
            <a:off x="1524001" y="990600"/>
            <a:ext cx="7543800" cy="5632311"/>
          </a:xfrm>
          <a:prstGeom prst="rect">
            <a:avLst/>
          </a:prstGeom>
          <a:noFill/>
        </p:spPr>
        <p:txBody>
          <a:bodyPr wrap="square" rtlCol="0">
            <a:spAutoFit/>
          </a:bodyPr>
          <a:lstStyle/>
          <a:p>
            <a:pPr marL="342900" indent="-342900">
              <a:buAutoNum type="arabicPeriod"/>
            </a:pPr>
            <a:r>
              <a:rPr lang="en-ZA" sz="2400" b="1" dirty="0" smtClean="0"/>
              <a:t>OPENING REMARKS, HIGHLIGHTS AND OVERVIEW </a:t>
            </a:r>
          </a:p>
          <a:p>
            <a:r>
              <a:rPr lang="en-ZA" sz="2400" dirty="0" smtClean="0"/>
              <a:t>			</a:t>
            </a:r>
          </a:p>
          <a:p>
            <a:r>
              <a:rPr lang="en-ZA" sz="2400" dirty="0" smtClean="0"/>
              <a:t>	</a:t>
            </a:r>
          </a:p>
          <a:p>
            <a:pPr marL="342900" indent="-342900">
              <a:buAutoNum type="arabicPeriod" startAt="2"/>
            </a:pPr>
            <a:r>
              <a:rPr lang="en-ZA" sz="2400" b="1" dirty="0" smtClean="0"/>
              <a:t>OPERATIONAL  AND PERFORMANCE REVIEW</a:t>
            </a:r>
            <a:endParaRPr lang="en-ZA" sz="2400" dirty="0" smtClean="0"/>
          </a:p>
          <a:p>
            <a:r>
              <a:rPr lang="en-ZA" sz="2400" b="1" dirty="0" smtClean="0"/>
              <a:t>       </a:t>
            </a:r>
            <a:endParaRPr lang="en-ZA" sz="2400" dirty="0" smtClean="0"/>
          </a:p>
          <a:p>
            <a:endParaRPr lang="en-ZA" sz="2400" dirty="0" smtClean="0"/>
          </a:p>
          <a:p>
            <a:endParaRPr lang="en-ZA" sz="2400" dirty="0"/>
          </a:p>
          <a:p>
            <a:pPr marL="342900" indent="-342900">
              <a:buAutoNum type="arabicPeriod" startAt="3"/>
            </a:pPr>
            <a:r>
              <a:rPr lang="en-ZA" sz="2400" b="1" dirty="0" smtClean="0"/>
              <a:t>FINANCIAL PERFORMANCE</a:t>
            </a:r>
            <a:r>
              <a:rPr lang="en-ZA" sz="2400" dirty="0"/>
              <a:t>	</a:t>
            </a:r>
            <a:r>
              <a:rPr lang="en-ZA" sz="2400" dirty="0" smtClean="0"/>
              <a:t>				</a:t>
            </a:r>
          </a:p>
          <a:p>
            <a:pPr marL="342900" indent="-342900">
              <a:buAutoNum type="arabicPeriod" startAt="3"/>
            </a:pPr>
            <a:endParaRPr lang="en-ZA" sz="2400" dirty="0" smtClean="0"/>
          </a:p>
          <a:p>
            <a:pPr marL="342900" indent="-342900">
              <a:buAutoNum type="arabicPeriod" startAt="3"/>
            </a:pPr>
            <a:endParaRPr lang="en-ZA" sz="2400" dirty="0" smtClean="0"/>
          </a:p>
          <a:p>
            <a:pPr marL="342900" indent="-342900">
              <a:buAutoNum type="arabicPeriod" startAt="3"/>
            </a:pPr>
            <a:r>
              <a:rPr lang="en-ZA" sz="2400" b="1" dirty="0" smtClean="0"/>
              <a:t>CLOSING REMARKS</a:t>
            </a:r>
            <a:r>
              <a:rPr lang="en-ZA" sz="2400" dirty="0" smtClean="0"/>
              <a:t>	</a:t>
            </a:r>
            <a:r>
              <a:rPr lang="en-ZA" dirty="0"/>
              <a:t>	</a:t>
            </a:r>
            <a:endParaRPr lang="en-ZA" dirty="0" smtClean="0"/>
          </a:p>
          <a:p>
            <a:r>
              <a:rPr lang="en-ZA" dirty="0"/>
              <a:t>	</a:t>
            </a:r>
            <a:r>
              <a:rPr lang="en-ZA" dirty="0" smtClean="0"/>
              <a:t>			</a:t>
            </a:r>
          </a:p>
          <a:p>
            <a:endParaRPr lang="en-ZA" dirty="0" smtClean="0"/>
          </a:p>
          <a:p>
            <a:r>
              <a:rPr lang="en-ZA" dirty="0" smtClean="0"/>
              <a:t>       		</a:t>
            </a:r>
          </a:p>
          <a:p>
            <a:r>
              <a:rPr lang="en-ZA" dirty="0" smtClean="0"/>
              <a:t>		</a:t>
            </a:r>
            <a:endParaRPr lang="en-ZA" dirty="0"/>
          </a:p>
        </p:txBody>
      </p:sp>
      <p:sp>
        <p:nvSpPr>
          <p:cNvPr id="5" name="Slide Number Placeholder 4"/>
          <p:cNvSpPr>
            <a:spLocks noGrp="1"/>
          </p:cNvSpPr>
          <p:nvPr>
            <p:ph type="sldNum" sz="quarter" idx="12"/>
          </p:nvPr>
        </p:nvSpPr>
        <p:spPr/>
        <p:txBody>
          <a:bodyPr/>
          <a:lstStyle/>
          <a:p>
            <a:fld id="{42473B70-028F-4EC3-9C01-7BB753687177}" type="slidenum">
              <a:rPr lang="en-US" sz="2400" b="1" smtClean="0"/>
              <a:pPr/>
              <a:t>2</a:t>
            </a:fld>
            <a:endParaRPr lang="en-US" sz="2400" b="1" dirty="0"/>
          </a:p>
        </p:txBody>
      </p:sp>
    </p:spTree>
    <p:extLst>
      <p:ext uri="{BB962C8B-B14F-4D97-AF65-F5344CB8AC3E}">
        <p14:creationId xmlns:p14="http://schemas.microsoft.com/office/powerpoint/2010/main" xmlns="" val="3216202688"/>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878" y="42151"/>
            <a:ext cx="9144000" cy="461665"/>
          </a:xfrm>
          <a:prstGeom prst="rect">
            <a:avLst/>
          </a:prstGeom>
        </p:spPr>
        <p:txBody>
          <a:bodyPr wrap="square">
            <a:spAutoFit/>
          </a:bodyPr>
          <a:lstStyle/>
          <a:p>
            <a:pPr algn="ctr"/>
            <a:r>
              <a:rPr lang="en-US" sz="2400" b="1" dirty="0" smtClean="0"/>
              <a:t> INSPECTIONS</a:t>
            </a:r>
            <a:endParaRPr lang="en-US" sz="2400" dirty="0"/>
          </a:p>
        </p:txBody>
      </p:sp>
      <p:graphicFrame>
        <p:nvGraphicFramePr>
          <p:cNvPr id="3" name="Table 2"/>
          <p:cNvGraphicFramePr>
            <a:graphicFrameLocks noGrp="1"/>
          </p:cNvGraphicFramePr>
          <p:nvPr>
            <p:extLst>
              <p:ext uri="{D42A27DB-BD31-4B8C-83A1-F6EECF244321}">
                <p14:modId xmlns:p14="http://schemas.microsoft.com/office/powerpoint/2010/main" xmlns="" val="132577060"/>
              </p:ext>
            </p:extLst>
          </p:nvPr>
        </p:nvGraphicFramePr>
        <p:xfrm>
          <a:off x="657922" y="503816"/>
          <a:ext cx="7772400" cy="3574923"/>
        </p:xfrm>
        <a:graphic>
          <a:graphicData uri="http://schemas.openxmlformats.org/drawingml/2006/table">
            <a:tbl>
              <a:tblPr>
                <a:tableStyleId>{5C22544A-7EE6-4342-B048-85BDC9FD1C3A}</a:tableStyleId>
              </a:tblPr>
              <a:tblGrid>
                <a:gridCol w="533400"/>
                <a:gridCol w="2438400"/>
                <a:gridCol w="2362200"/>
                <a:gridCol w="2438400"/>
              </a:tblGrid>
              <a:tr h="224790">
                <a:tc>
                  <a:txBody>
                    <a:bodyPr/>
                    <a:lstStyle/>
                    <a:p>
                      <a:pPr marL="0" marR="0" fontAlgn="b">
                        <a:lnSpc>
                          <a:spcPct val="115000"/>
                        </a:lnSpc>
                        <a:spcBef>
                          <a:spcPts val="0"/>
                        </a:spcBef>
                        <a:spcAft>
                          <a:spcPts val="0"/>
                        </a:spcAft>
                      </a:pPr>
                      <a:r>
                        <a:rPr lang="en-US" sz="1800" kern="1200" dirty="0">
                          <a:solidFill>
                            <a:schemeClr val="bg1"/>
                          </a:solidFill>
                          <a:effectLst/>
                        </a:rPr>
                        <a:t> </a:t>
                      </a:r>
                      <a:endParaRPr lang="en-US" sz="1800" dirty="0">
                        <a:solidFill>
                          <a:schemeClr val="bg1"/>
                        </a:solidFill>
                        <a:effectLst/>
                        <a:latin typeface="Calibri"/>
                        <a:ea typeface="Calibri"/>
                        <a:cs typeface="Times New Roman"/>
                      </a:endParaRPr>
                    </a:p>
                  </a:txBody>
                  <a:tcPr marL="9525" marR="9525" marT="9525" marB="0">
                    <a:solidFill>
                      <a:srgbClr val="000046"/>
                    </a:solidFill>
                  </a:tcPr>
                </a:tc>
                <a:tc>
                  <a:txBody>
                    <a:bodyPr/>
                    <a:lstStyle/>
                    <a:p>
                      <a:pPr marL="0" marR="0" fontAlgn="b">
                        <a:lnSpc>
                          <a:spcPct val="115000"/>
                        </a:lnSpc>
                        <a:spcBef>
                          <a:spcPts val="0"/>
                        </a:spcBef>
                        <a:spcAft>
                          <a:spcPts val="0"/>
                        </a:spcAft>
                      </a:pPr>
                      <a:r>
                        <a:rPr lang="en-US" sz="1800" b="1" kern="1200" dirty="0">
                          <a:solidFill>
                            <a:schemeClr val="bg1"/>
                          </a:solidFill>
                          <a:effectLst/>
                        </a:rPr>
                        <a:t> </a:t>
                      </a:r>
                      <a:r>
                        <a:rPr lang="en-US" sz="1800" b="1" kern="1200" dirty="0" smtClean="0">
                          <a:solidFill>
                            <a:schemeClr val="bg1"/>
                          </a:solidFill>
                          <a:effectLst/>
                        </a:rPr>
                        <a:t>Province</a:t>
                      </a:r>
                      <a:endParaRPr lang="en-US" sz="1800" b="1" dirty="0">
                        <a:solidFill>
                          <a:schemeClr val="bg1"/>
                        </a:solidFill>
                        <a:effectLst/>
                        <a:latin typeface="Calibri"/>
                        <a:ea typeface="Calibri"/>
                        <a:cs typeface="Times New Roman"/>
                      </a:endParaRPr>
                    </a:p>
                  </a:txBody>
                  <a:tcPr marL="9525" marR="9525" marT="9525" marB="0">
                    <a:solidFill>
                      <a:srgbClr val="000046"/>
                    </a:solidFill>
                  </a:tcPr>
                </a:tc>
                <a:tc>
                  <a:txBody>
                    <a:bodyPr/>
                    <a:lstStyle/>
                    <a:p>
                      <a:pPr marL="0" marR="0" algn="ctr" fontAlgn="b">
                        <a:lnSpc>
                          <a:spcPct val="115000"/>
                        </a:lnSpc>
                        <a:spcBef>
                          <a:spcPts val="0"/>
                        </a:spcBef>
                        <a:spcAft>
                          <a:spcPts val="0"/>
                        </a:spcAft>
                      </a:pPr>
                      <a:r>
                        <a:rPr lang="en-US" sz="1800" b="1" kern="1200" dirty="0">
                          <a:solidFill>
                            <a:schemeClr val="bg1"/>
                          </a:solidFill>
                          <a:effectLst/>
                        </a:rPr>
                        <a:t>31 March </a:t>
                      </a:r>
                      <a:r>
                        <a:rPr lang="en-US" sz="1800" b="1" kern="1200" dirty="0" smtClean="0">
                          <a:solidFill>
                            <a:schemeClr val="bg1"/>
                          </a:solidFill>
                          <a:effectLst/>
                        </a:rPr>
                        <a:t>2017</a:t>
                      </a:r>
                      <a:endParaRPr lang="en-US" sz="1800" b="1" dirty="0">
                        <a:solidFill>
                          <a:schemeClr val="bg1"/>
                        </a:solidFill>
                        <a:effectLst/>
                        <a:latin typeface="Calibri"/>
                        <a:ea typeface="Calibri"/>
                        <a:cs typeface="Times New Roman"/>
                      </a:endParaRPr>
                    </a:p>
                  </a:txBody>
                  <a:tcPr marL="9525" marR="9525" marT="9525" marB="0">
                    <a:solidFill>
                      <a:srgbClr val="000046"/>
                    </a:solidFill>
                  </a:tcPr>
                </a:tc>
                <a:tc>
                  <a:txBody>
                    <a:bodyPr/>
                    <a:lstStyle/>
                    <a:p>
                      <a:pPr marL="0" marR="0" algn="ctr" fontAlgn="b">
                        <a:lnSpc>
                          <a:spcPct val="115000"/>
                        </a:lnSpc>
                        <a:spcBef>
                          <a:spcPts val="0"/>
                        </a:spcBef>
                        <a:spcAft>
                          <a:spcPts val="0"/>
                        </a:spcAft>
                      </a:pPr>
                      <a:r>
                        <a:rPr lang="en-US" sz="1800" b="1" kern="1200" dirty="0">
                          <a:solidFill>
                            <a:schemeClr val="bg1"/>
                          </a:solidFill>
                          <a:effectLst/>
                        </a:rPr>
                        <a:t>31 March </a:t>
                      </a:r>
                      <a:r>
                        <a:rPr lang="en-US" sz="1800" b="1" kern="1200" dirty="0" smtClean="0">
                          <a:solidFill>
                            <a:schemeClr val="bg1"/>
                          </a:solidFill>
                          <a:effectLst/>
                        </a:rPr>
                        <a:t>2016</a:t>
                      </a:r>
                      <a:endParaRPr lang="en-US" sz="1800" b="1" dirty="0">
                        <a:solidFill>
                          <a:schemeClr val="bg1"/>
                        </a:solidFill>
                        <a:effectLst/>
                        <a:latin typeface="Calibri"/>
                        <a:ea typeface="Calibri"/>
                        <a:cs typeface="Times New Roman"/>
                      </a:endParaRPr>
                    </a:p>
                  </a:txBody>
                  <a:tcPr marL="0" marR="0" marT="0" marB="0">
                    <a:solidFill>
                      <a:srgbClr val="000046"/>
                    </a:solidFill>
                  </a:tcPr>
                </a:tc>
              </a:tr>
              <a:tr h="158750">
                <a:tc>
                  <a:txBody>
                    <a:bodyPr/>
                    <a:lstStyle/>
                    <a:p>
                      <a:pPr marL="0" marR="0" fontAlgn="b">
                        <a:lnSpc>
                          <a:spcPct val="115000"/>
                        </a:lnSpc>
                        <a:spcBef>
                          <a:spcPts val="0"/>
                        </a:spcBef>
                        <a:spcAft>
                          <a:spcPts val="0"/>
                        </a:spcAft>
                      </a:pPr>
                      <a:r>
                        <a:rPr lang="en-US" sz="1800" kern="1200" dirty="0">
                          <a:effectLst/>
                        </a:rPr>
                        <a:t>1</a:t>
                      </a:r>
                      <a:endParaRPr lang="en-US" sz="1800" dirty="0">
                        <a:effectLst/>
                        <a:latin typeface="Calibri"/>
                        <a:ea typeface="Calibri"/>
                        <a:cs typeface="Times New Roman"/>
                      </a:endParaRPr>
                    </a:p>
                  </a:txBody>
                  <a:tcPr marL="9525" marR="9525" marT="9525" marB="0">
                    <a:solidFill>
                      <a:srgbClr val="00CDC8"/>
                    </a:solidFill>
                  </a:tcPr>
                </a:tc>
                <a:tc>
                  <a:txBody>
                    <a:bodyPr/>
                    <a:lstStyle/>
                    <a:p>
                      <a:pPr marL="0" marR="0" fontAlgn="b">
                        <a:lnSpc>
                          <a:spcPct val="115000"/>
                        </a:lnSpc>
                        <a:spcBef>
                          <a:spcPts val="0"/>
                        </a:spcBef>
                        <a:spcAft>
                          <a:spcPts val="0"/>
                        </a:spcAft>
                      </a:pPr>
                      <a:r>
                        <a:rPr lang="en-US" sz="1800" kern="1200" dirty="0">
                          <a:effectLst/>
                        </a:rPr>
                        <a:t>Eastern Cape</a:t>
                      </a:r>
                      <a:endParaRPr lang="en-US" sz="1800" dirty="0">
                        <a:effectLst/>
                        <a:latin typeface="Calibri"/>
                        <a:ea typeface="Calibri"/>
                        <a:cs typeface="Times New Roman"/>
                      </a:endParaRPr>
                    </a:p>
                  </a:txBody>
                  <a:tcPr marL="9525" marR="9525" marT="9525" marB="0">
                    <a:solidFill>
                      <a:srgbClr val="00CDC8"/>
                    </a:solidFill>
                  </a:tcPr>
                </a:tc>
                <a:tc>
                  <a:txBody>
                    <a:bodyPr/>
                    <a:lstStyle/>
                    <a:p>
                      <a:pPr marL="0" marR="0" algn="r" fontAlgn="b">
                        <a:lnSpc>
                          <a:spcPct val="115000"/>
                        </a:lnSpc>
                        <a:spcBef>
                          <a:spcPts val="0"/>
                        </a:spcBef>
                        <a:spcAft>
                          <a:spcPts val="0"/>
                        </a:spcAft>
                      </a:pPr>
                      <a:r>
                        <a:rPr lang="en-US" sz="1800" dirty="0" smtClean="0">
                          <a:effectLst/>
                          <a:latin typeface="Calibri"/>
                          <a:ea typeface="Calibri"/>
                          <a:cs typeface="Times New Roman"/>
                        </a:rPr>
                        <a:t>2</a:t>
                      </a:r>
                      <a:endParaRPr lang="en-US" sz="1800" dirty="0">
                        <a:effectLst/>
                        <a:latin typeface="Calibri"/>
                        <a:ea typeface="Calibri"/>
                        <a:cs typeface="Times New Roman"/>
                      </a:endParaRPr>
                    </a:p>
                  </a:txBody>
                  <a:tcPr marL="9525" marR="9525" marT="9525" marB="0">
                    <a:solidFill>
                      <a:srgbClr val="00CDC8"/>
                    </a:solidFill>
                  </a:tcPr>
                </a:tc>
                <a:tc>
                  <a:txBody>
                    <a:bodyPr/>
                    <a:lstStyle/>
                    <a:p>
                      <a:pPr marL="0" marR="0" algn="r" fontAlgn="b">
                        <a:lnSpc>
                          <a:spcPct val="115000"/>
                        </a:lnSpc>
                        <a:spcBef>
                          <a:spcPts val="0"/>
                        </a:spcBef>
                        <a:spcAft>
                          <a:spcPts val="0"/>
                        </a:spcAft>
                      </a:pPr>
                      <a:r>
                        <a:rPr lang="en-US" sz="1800" dirty="0" smtClean="0">
                          <a:effectLst/>
                          <a:latin typeface="Calibri"/>
                          <a:ea typeface="Calibri"/>
                          <a:cs typeface="Times New Roman"/>
                        </a:rPr>
                        <a:t>20</a:t>
                      </a:r>
                      <a:endParaRPr lang="en-US" sz="1800" dirty="0">
                        <a:effectLst/>
                        <a:latin typeface="Calibri"/>
                        <a:ea typeface="Calibri"/>
                        <a:cs typeface="Times New Roman"/>
                      </a:endParaRPr>
                    </a:p>
                  </a:txBody>
                  <a:tcPr marL="0" marR="0" marT="0" marB="0">
                    <a:solidFill>
                      <a:srgbClr val="00CDC8"/>
                    </a:solidFill>
                  </a:tcPr>
                </a:tc>
              </a:tr>
              <a:tr h="173990">
                <a:tc>
                  <a:txBody>
                    <a:bodyPr/>
                    <a:lstStyle/>
                    <a:p>
                      <a:pPr marL="0" marR="0" fontAlgn="b">
                        <a:lnSpc>
                          <a:spcPct val="115000"/>
                        </a:lnSpc>
                        <a:spcBef>
                          <a:spcPts val="0"/>
                        </a:spcBef>
                        <a:spcAft>
                          <a:spcPts val="0"/>
                        </a:spcAft>
                      </a:pPr>
                      <a:r>
                        <a:rPr lang="en-US" sz="1800" kern="1200">
                          <a:effectLst/>
                        </a:rPr>
                        <a:t>2</a:t>
                      </a:r>
                      <a:endParaRPr lang="en-US" sz="1800">
                        <a:effectLst/>
                        <a:latin typeface="Calibri"/>
                        <a:ea typeface="Calibri"/>
                        <a:cs typeface="Times New Roman"/>
                      </a:endParaRPr>
                    </a:p>
                  </a:txBody>
                  <a:tcPr marL="9525" marR="9525" marT="9525" marB="0">
                    <a:solidFill>
                      <a:srgbClr val="00CDC8"/>
                    </a:solidFill>
                  </a:tcPr>
                </a:tc>
                <a:tc>
                  <a:txBody>
                    <a:bodyPr/>
                    <a:lstStyle/>
                    <a:p>
                      <a:pPr marL="0" marR="0" fontAlgn="b">
                        <a:lnSpc>
                          <a:spcPct val="115000"/>
                        </a:lnSpc>
                        <a:spcBef>
                          <a:spcPts val="0"/>
                        </a:spcBef>
                        <a:spcAft>
                          <a:spcPts val="0"/>
                        </a:spcAft>
                      </a:pPr>
                      <a:r>
                        <a:rPr lang="en-US" sz="1800" kern="1200" dirty="0">
                          <a:effectLst/>
                        </a:rPr>
                        <a:t>Free State</a:t>
                      </a:r>
                      <a:endParaRPr lang="en-US" sz="1800" dirty="0">
                        <a:effectLst/>
                        <a:latin typeface="Calibri"/>
                        <a:ea typeface="Calibri"/>
                        <a:cs typeface="Times New Roman"/>
                      </a:endParaRPr>
                    </a:p>
                  </a:txBody>
                  <a:tcPr marL="9525" marR="9525" marT="9525" marB="0">
                    <a:solidFill>
                      <a:srgbClr val="00CDC8"/>
                    </a:solidFill>
                  </a:tcPr>
                </a:tc>
                <a:tc>
                  <a:txBody>
                    <a:bodyPr/>
                    <a:lstStyle/>
                    <a:p>
                      <a:pPr marL="0" marR="0" algn="r" fontAlgn="b">
                        <a:lnSpc>
                          <a:spcPct val="115000"/>
                        </a:lnSpc>
                        <a:spcBef>
                          <a:spcPts val="0"/>
                        </a:spcBef>
                        <a:spcAft>
                          <a:spcPts val="0"/>
                        </a:spcAft>
                      </a:pPr>
                      <a:r>
                        <a:rPr lang="en-US" sz="1800" dirty="0" smtClean="0">
                          <a:effectLst/>
                          <a:latin typeface="Calibri"/>
                          <a:ea typeface="Calibri"/>
                          <a:cs typeface="Times New Roman"/>
                        </a:rPr>
                        <a:t>8</a:t>
                      </a:r>
                      <a:endParaRPr lang="en-US" sz="1800" dirty="0">
                        <a:effectLst/>
                        <a:latin typeface="Calibri"/>
                        <a:ea typeface="Calibri"/>
                        <a:cs typeface="Times New Roman"/>
                      </a:endParaRPr>
                    </a:p>
                  </a:txBody>
                  <a:tcPr marL="9525" marR="9525" marT="9525" marB="0">
                    <a:solidFill>
                      <a:srgbClr val="00CDC8"/>
                    </a:solidFill>
                  </a:tcPr>
                </a:tc>
                <a:tc>
                  <a:txBody>
                    <a:bodyPr/>
                    <a:lstStyle/>
                    <a:p>
                      <a:pPr marL="0" marR="0" algn="r" fontAlgn="b">
                        <a:lnSpc>
                          <a:spcPct val="115000"/>
                        </a:lnSpc>
                        <a:spcBef>
                          <a:spcPts val="0"/>
                        </a:spcBef>
                        <a:spcAft>
                          <a:spcPts val="0"/>
                        </a:spcAft>
                      </a:pPr>
                      <a:r>
                        <a:rPr lang="en-US" sz="1800" dirty="0" smtClean="0">
                          <a:effectLst/>
                          <a:latin typeface="Calibri"/>
                          <a:ea typeface="Calibri"/>
                          <a:cs typeface="Times New Roman"/>
                        </a:rPr>
                        <a:t>22</a:t>
                      </a:r>
                      <a:endParaRPr lang="en-US" sz="1800" dirty="0">
                        <a:effectLst/>
                        <a:latin typeface="Calibri"/>
                        <a:ea typeface="Calibri"/>
                        <a:cs typeface="Times New Roman"/>
                      </a:endParaRPr>
                    </a:p>
                  </a:txBody>
                  <a:tcPr marL="0" marR="0" marT="0" marB="0">
                    <a:solidFill>
                      <a:srgbClr val="00CDC8"/>
                    </a:solidFill>
                  </a:tcPr>
                </a:tc>
              </a:tr>
              <a:tr h="189230">
                <a:tc>
                  <a:txBody>
                    <a:bodyPr/>
                    <a:lstStyle/>
                    <a:p>
                      <a:pPr marL="0" marR="0" fontAlgn="b">
                        <a:lnSpc>
                          <a:spcPct val="115000"/>
                        </a:lnSpc>
                        <a:spcBef>
                          <a:spcPts val="0"/>
                        </a:spcBef>
                        <a:spcAft>
                          <a:spcPts val="0"/>
                        </a:spcAft>
                      </a:pPr>
                      <a:r>
                        <a:rPr lang="en-US" sz="1800" kern="1200">
                          <a:effectLst/>
                        </a:rPr>
                        <a:t>3</a:t>
                      </a:r>
                      <a:endParaRPr lang="en-US" sz="1800">
                        <a:effectLst/>
                        <a:latin typeface="Calibri"/>
                        <a:ea typeface="Calibri"/>
                        <a:cs typeface="Times New Roman"/>
                      </a:endParaRPr>
                    </a:p>
                  </a:txBody>
                  <a:tcPr marL="9525" marR="9525" marT="9525" marB="0">
                    <a:solidFill>
                      <a:srgbClr val="00CDC8"/>
                    </a:solidFill>
                  </a:tcPr>
                </a:tc>
                <a:tc>
                  <a:txBody>
                    <a:bodyPr/>
                    <a:lstStyle/>
                    <a:p>
                      <a:pPr marL="0" marR="0" fontAlgn="b">
                        <a:lnSpc>
                          <a:spcPct val="115000"/>
                        </a:lnSpc>
                        <a:spcBef>
                          <a:spcPts val="0"/>
                        </a:spcBef>
                        <a:spcAft>
                          <a:spcPts val="0"/>
                        </a:spcAft>
                      </a:pPr>
                      <a:r>
                        <a:rPr lang="en-US" sz="1800" kern="1200" dirty="0">
                          <a:effectLst/>
                        </a:rPr>
                        <a:t>Gauteng</a:t>
                      </a:r>
                      <a:endParaRPr lang="en-US" sz="1800" dirty="0">
                        <a:effectLst/>
                        <a:latin typeface="Calibri"/>
                        <a:ea typeface="Calibri"/>
                        <a:cs typeface="Times New Roman"/>
                      </a:endParaRPr>
                    </a:p>
                  </a:txBody>
                  <a:tcPr marL="9525" marR="9525" marT="9525" marB="0">
                    <a:solidFill>
                      <a:srgbClr val="00CDC8"/>
                    </a:solidFill>
                  </a:tcPr>
                </a:tc>
                <a:tc>
                  <a:txBody>
                    <a:bodyPr/>
                    <a:lstStyle/>
                    <a:p>
                      <a:pPr marL="0" marR="0" algn="r" fontAlgn="b">
                        <a:lnSpc>
                          <a:spcPct val="115000"/>
                        </a:lnSpc>
                        <a:spcBef>
                          <a:spcPts val="0"/>
                        </a:spcBef>
                        <a:spcAft>
                          <a:spcPts val="0"/>
                        </a:spcAft>
                      </a:pPr>
                      <a:r>
                        <a:rPr lang="en-US" sz="1800" dirty="0" smtClean="0">
                          <a:effectLst/>
                          <a:latin typeface="Calibri"/>
                          <a:ea typeface="Calibri"/>
                          <a:cs typeface="Times New Roman"/>
                        </a:rPr>
                        <a:t>22</a:t>
                      </a:r>
                      <a:endParaRPr lang="en-US" sz="1800" dirty="0">
                        <a:effectLst/>
                        <a:latin typeface="Calibri"/>
                        <a:ea typeface="Calibri"/>
                        <a:cs typeface="Times New Roman"/>
                      </a:endParaRPr>
                    </a:p>
                  </a:txBody>
                  <a:tcPr marL="9525" marR="9525" marT="9525" marB="0">
                    <a:solidFill>
                      <a:srgbClr val="00CDC8"/>
                    </a:solidFill>
                  </a:tcPr>
                </a:tc>
                <a:tc>
                  <a:txBody>
                    <a:bodyPr/>
                    <a:lstStyle/>
                    <a:p>
                      <a:pPr marL="0" marR="0" algn="r" fontAlgn="b">
                        <a:lnSpc>
                          <a:spcPct val="115000"/>
                        </a:lnSpc>
                        <a:spcBef>
                          <a:spcPts val="0"/>
                        </a:spcBef>
                        <a:spcAft>
                          <a:spcPts val="0"/>
                        </a:spcAft>
                      </a:pPr>
                      <a:r>
                        <a:rPr lang="en-US" sz="1800" dirty="0" smtClean="0">
                          <a:effectLst/>
                          <a:latin typeface="Calibri"/>
                          <a:ea typeface="Calibri"/>
                          <a:cs typeface="Times New Roman"/>
                        </a:rPr>
                        <a:t>211</a:t>
                      </a:r>
                      <a:endParaRPr lang="en-US" sz="1800" dirty="0">
                        <a:effectLst/>
                        <a:latin typeface="Calibri"/>
                        <a:ea typeface="Calibri"/>
                        <a:cs typeface="Times New Roman"/>
                      </a:endParaRPr>
                    </a:p>
                  </a:txBody>
                  <a:tcPr marL="0" marR="0" marT="0" marB="0">
                    <a:solidFill>
                      <a:srgbClr val="00CDC8"/>
                    </a:solidFill>
                  </a:tcPr>
                </a:tc>
              </a:tr>
              <a:tr h="203835">
                <a:tc>
                  <a:txBody>
                    <a:bodyPr/>
                    <a:lstStyle/>
                    <a:p>
                      <a:pPr marL="0" marR="0" fontAlgn="b">
                        <a:lnSpc>
                          <a:spcPct val="115000"/>
                        </a:lnSpc>
                        <a:spcBef>
                          <a:spcPts val="0"/>
                        </a:spcBef>
                        <a:spcAft>
                          <a:spcPts val="0"/>
                        </a:spcAft>
                      </a:pPr>
                      <a:r>
                        <a:rPr lang="en-US" sz="1800" kern="1200">
                          <a:effectLst/>
                        </a:rPr>
                        <a:t>4</a:t>
                      </a:r>
                      <a:endParaRPr lang="en-US" sz="1800">
                        <a:effectLst/>
                        <a:latin typeface="Calibri"/>
                        <a:ea typeface="Calibri"/>
                        <a:cs typeface="Times New Roman"/>
                      </a:endParaRPr>
                    </a:p>
                  </a:txBody>
                  <a:tcPr marL="9525" marR="9525" marT="9525" marB="0">
                    <a:solidFill>
                      <a:srgbClr val="00CDC8"/>
                    </a:solidFill>
                  </a:tcPr>
                </a:tc>
                <a:tc>
                  <a:txBody>
                    <a:bodyPr/>
                    <a:lstStyle/>
                    <a:p>
                      <a:pPr marL="0" marR="0" fontAlgn="b">
                        <a:lnSpc>
                          <a:spcPct val="115000"/>
                        </a:lnSpc>
                        <a:spcBef>
                          <a:spcPts val="0"/>
                        </a:spcBef>
                        <a:spcAft>
                          <a:spcPts val="0"/>
                        </a:spcAft>
                      </a:pPr>
                      <a:r>
                        <a:rPr lang="en-US" sz="1800" kern="1200" dirty="0">
                          <a:effectLst/>
                        </a:rPr>
                        <a:t>KwaZulu Natal</a:t>
                      </a:r>
                      <a:endParaRPr lang="en-US" sz="1800" dirty="0">
                        <a:effectLst/>
                        <a:latin typeface="Calibri"/>
                        <a:ea typeface="Calibri"/>
                        <a:cs typeface="Times New Roman"/>
                      </a:endParaRPr>
                    </a:p>
                  </a:txBody>
                  <a:tcPr marL="9525" marR="9525" marT="9525" marB="0">
                    <a:solidFill>
                      <a:srgbClr val="00CDC8"/>
                    </a:solidFill>
                  </a:tcPr>
                </a:tc>
                <a:tc>
                  <a:txBody>
                    <a:bodyPr/>
                    <a:lstStyle/>
                    <a:p>
                      <a:pPr marL="0" marR="0" algn="r" fontAlgn="b">
                        <a:lnSpc>
                          <a:spcPct val="115000"/>
                        </a:lnSpc>
                        <a:spcBef>
                          <a:spcPts val="0"/>
                        </a:spcBef>
                        <a:spcAft>
                          <a:spcPts val="0"/>
                        </a:spcAft>
                      </a:pPr>
                      <a:r>
                        <a:rPr lang="en-US" sz="1800" dirty="0" smtClean="0">
                          <a:effectLst/>
                          <a:latin typeface="Calibri"/>
                          <a:ea typeface="Calibri"/>
                          <a:cs typeface="Times New Roman"/>
                        </a:rPr>
                        <a:t>9</a:t>
                      </a:r>
                      <a:endParaRPr lang="en-US" sz="1800" dirty="0">
                        <a:effectLst/>
                        <a:latin typeface="Calibri"/>
                        <a:ea typeface="Calibri"/>
                        <a:cs typeface="Times New Roman"/>
                      </a:endParaRPr>
                    </a:p>
                  </a:txBody>
                  <a:tcPr marL="9525" marR="9525" marT="9525" marB="0">
                    <a:solidFill>
                      <a:srgbClr val="00CDC8"/>
                    </a:solidFill>
                  </a:tcPr>
                </a:tc>
                <a:tc>
                  <a:txBody>
                    <a:bodyPr/>
                    <a:lstStyle/>
                    <a:p>
                      <a:pPr marL="0" marR="0" algn="r" fontAlgn="b">
                        <a:lnSpc>
                          <a:spcPct val="115000"/>
                        </a:lnSpc>
                        <a:spcBef>
                          <a:spcPts val="0"/>
                        </a:spcBef>
                        <a:spcAft>
                          <a:spcPts val="0"/>
                        </a:spcAft>
                      </a:pPr>
                      <a:r>
                        <a:rPr lang="en-US" sz="1800" dirty="0" smtClean="0">
                          <a:effectLst/>
                          <a:latin typeface="Calibri"/>
                          <a:ea typeface="Calibri"/>
                          <a:cs typeface="Times New Roman"/>
                        </a:rPr>
                        <a:t>69</a:t>
                      </a:r>
                      <a:endParaRPr lang="en-US" sz="1800" dirty="0">
                        <a:effectLst/>
                        <a:latin typeface="Calibri"/>
                        <a:ea typeface="Calibri"/>
                        <a:cs typeface="Times New Roman"/>
                      </a:endParaRPr>
                    </a:p>
                  </a:txBody>
                  <a:tcPr marL="0" marR="0" marT="0" marB="0">
                    <a:solidFill>
                      <a:srgbClr val="00CDC8"/>
                    </a:solidFill>
                  </a:tcPr>
                </a:tc>
              </a:tr>
              <a:tr h="129540">
                <a:tc>
                  <a:txBody>
                    <a:bodyPr/>
                    <a:lstStyle/>
                    <a:p>
                      <a:pPr marL="0" marR="0" fontAlgn="b">
                        <a:lnSpc>
                          <a:spcPct val="115000"/>
                        </a:lnSpc>
                        <a:spcBef>
                          <a:spcPts val="0"/>
                        </a:spcBef>
                        <a:spcAft>
                          <a:spcPts val="0"/>
                        </a:spcAft>
                      </a:pPr>
                      <a:r>
                        <a:rPr lang="en-US" sz="1800" kern="1200">
                          <a:effectLst/>
                        </a:rPr>
                        <a:t>5</a:t>
                      </a:r>
                      <a:endParaRPr lang="en-US" sz="1800">
                        <a:effectLst/>
                        <a:latin typeface="Calibri"/>
                        <a:ea typeface="Calibri"/>
                        <a:cs typeface="Times New Roman"/>
                      </a:endParaRPr>
                    </a:p>
                  </a:txBody>
                  <a:tcPr marL="9525" marR="9525" marT="9525" marB="0">
                    <a:solidFill>
                      <a:srgbClr val="00CDC8"/>
                    </a:solidFill>
                  </a:tcPr>
                </a:tc>
                <a:tc>
                  <a:txBody>
                    <a:bodyPr/>
                    <a:lstStyle/>
                    <a:p>
                      <a:pPr marL="0" marR="0" fontAlgn="b">
                        <a:lnSpc>
                          <a:spcPct val="115000"/>
                        </a:lnSpc>
                        <a:spcBef>
                          <a:spcPts val="0"/>
                        </a:spcBef>
                        <a:spcAft>
                          <a:spcPts val="0"/>
                        </a:spcAft>
                      </a:pPr>
                      <a:r>
                        <a:rPr lang="en-US" sz="1800" kern="1200" dirty="0">
                          <a:effectLst/>
                        </a:rPr>
                        <a:t>Limpopo</a:t>
                      </a:r>
                      <a:endParaRPr lang="en-US" sz="1800" dirty="0">
                        <a:effectLst/>
                        <a:latin typeface="Calibri"/>
                        <a:ea typeface="Calibri"/>
                        <a:cs typeface="Times New Roman"/>
                      </a:endParaRPr>
                    </a:p>
                  </a:txBody>
                  <a:tcPr marL="9525" marR="9525" marT="9525" marB="0">
                    <a:solidFill>
                      <a:srgbClr val="00CDC8"/>
                    </a:solidFill>
                  </a:tcPr>
                </a:tc>
                <a:tc>
                  <a:txBody>
                    <a:bodyPr/>
                    <a:lstStyle/>
                    <a:p>
                      <a:pPr marL="0" marR="0" algn="r" fontAlgn="b">
                        <a:lnSpc>
                          <a:spcPct val="115000"/>
                        </a:lnSpc>
                        <a:spcBef>
                          <a:spcPts val="0"/>
                        </a:spcBef>
                        <a:spcAft>
                          <a:spcPts val="0"/>
                        </a:spcAft>
                      </a:pPr>
                      <a:r>
                        <a:rPr lang="en-US" sz="1800" dirty="0" smtClean="0">
                          <a:effectLst/>
                          <a:latin typeface="Calibri"/>
                          <a:ea typeface="Calibri"/>
                          <a:cs typeface="Times New Roman"/>
                        </a:rPr>
                        <a:t>3</a:t>
                      </a:r>
                      <a:endParaRPr lang="en-US" sz="1800" dirty="0">
                        <a:effectLst/>
                        <a:latin typeface="Calibri"/>
                        <a:ea typeface="Calibri"/>
                        <a:cs typeface="Times New Roman"/>
                      </a:endParaRPr>
                    </a:p>
                  </a:txBody>
                  <a:tcPr marL="9525" marR="9525" marT="9525" marB="0">
                    <a:solidFill>
                      <a:srgbClr val="00CDC8"/>
                    </a:solidFill>
                  </a:tcPr>
                </a:tc>
                <a:tc>
                  <a:txBody>
                    <a:bodyPr/>
                    <a:lstStyle/>
                    <a:p>
                      <a:pPr marL="0" marR="0" algn="r" fontAlgn="b">
                        <a:lnSpc>
                          <a:spcPct val="115000"/>
                        </a:lnSpc>
                        <a:spcBef>
                          <a:spcPts val="0"/>
                        </a:spcBef>
                        <a:spcAft>
                          <a:spcPts val="0"/>
                        </a:spcAft>
                      </a:pPr>
                      <a:r>
                        <a:rPr lang="en-US" sz="1800" dirty="0" smtClean="0">
                          <a:effectLst/>
                          <a:latin typeface="Calibri"/>
                          <a:ea typeface="Calibri"/>
                          <a:cs typeface="Times New Roman"/>
                        </a:rPr>
                        <a:t>22</a:t>
                      </a:r>
                      <a:endParaRPr lang="en-US" sz="1800" dirty="0">
                        <a:effectLst/>
                        <a:latin typeface="Calibri"/>
                        <a:ea typeface="Calibri"/>
                        <a:cs typeface="Times New Roman"/>
                      </a:endParaRPr>
                    </a:p>
                  </a:txBody>
                  <a:tcPr marL="0" marR="0" marT="0" marB="0">
                    <a:solidFill>
                      <a:srgbClr val="00CDC8"/>
                    </a:solidFill>
                  </a:tcPr>
                </a:tc>
              </a:tr>
              <a:tr h="144780">
                <a:tc>
                  <a:txBody>
                    <a:bodyPr/>
                    <a:lstStyle/>
                    <a:p>
                      <a:pPr marL="0" marR="0" fontAlgn="b">
                        <a:lnSpc>
                          <a:spcPct val="115000"/>
                        </a:lnSpc>
                        <a:spcBef>
                          <a:spcPts val="0"/>
                        </a:spcBef>
                        <a:spcAft>
                          <a:spcPts val="0"/>
                        </a:spcAft>
                      </a:pPr>
                      <a:r>
                        <a:rPr lang="en-US" sz="1800" kern="1200">
                          <a:effectLst/>
                        </a:rPr>
                        <a:t>6</a:t>
                      </a:r>
                      <a:endParaRPr lang="en-US" sz="1800">
                        <a:effectLst/>
                        <a:latin typeface="Calibri"/>
                        <a:ea typeface="Calibri"/>
                        <a:cs typeface="Times New Roman"/>
                      </a:endParaRPr>
                    </a:p>
                  </a:txBody>
                  <a:tcPr marL="9525" marR="9525" marT="9525" marB="0">
                    <a:solidFill>
                      <a:srgbClr val="00CDC8"/>
                    </a:solidFill>
                  </a:tcPr>
                </a:tc>
                <a:tc>
                  <a:txBody>
                    <a:bodyPr/>
                    <a:lstStyle/>
                    <a:p>
                      <a:pPr marL="0" marR="0" fontAlgn="b">
                        <a:lnSpc>
                          <a:spcPct val="115000"/>
                        </a:lnSpc>
                        <a:spcBef>
                          <a:spcPts val="0"/>
                        </a:spcBef>
                        <a:spcAft>
                          <a:spcPts val="0"/>
                        </a:spcAft>
                      </a:pPr>
                      <a:r>
                        <a:rPr lang="en-US" sz="1800" kern="1200">
                          <a:effectLst/>
                        </a:rPr>
                        <a:t>Mpumalanga</a:t>
                      </a:r>
                      <a:endParaRPr lang="en-US" sz="1800">
                        <a:effectLst/>
                        <a:latin typeface="Calibri"/>
                        <a:ea typeface="Calibri"/>
                        <a:cs typeface="Times New Roman"/>
                      </a:endParaRPr>
                    </a:p>
                  </a:txBody>
                  <a:tcPr marL="9525" marR="9525" marT="9525" marB="0">
                    <a:solidFill>
                      <a:srgbClr val="00CDC8"/>
                    </a:solidFill>
                  </a:tcPr>
                </a:tc>
                <a:tc>
                  <a:txBody>
                    <a:bodyPr/>
                    <a:lstStyle/>
                    <a:p>
                      <a:pPr marL="0" marR="0" algn="r" fontAlgn="b">
                        <a:lnSpc>
                          <a:spcPct val="115000"/>
                        </a:lnSpc>
                        <a:spcBef>
                          <a:spcPts val="0"/>
                        </a:spcBef>
                        <a:spcAft>
                          <a:spcPts val="0"/>
                        </a:spcAft>
                      </a:pPr>
                      <a:r>
                        <a:rPr lang="en-US" sz="1800" dirty="0" smtClean="0">
                          <a:effectLst/>
                          <a:latin typeface="Calibri"/>
                          <a:ea typeface="Calibri"/>
                          <a:cs typeface="Times New Roman"/>
                        </a:rPr>
                        <a:t>-</a:t>
                      </a:r>
                      <a:endParaRPr lang="en-US" sz="1800" dirty="0">
                        <a:effectLst/>
                        <a:latin typeface="Calibri"/>
                        <a:ea typeface="Calibri"/>
                        <a:cs typeface="Times New Roman"/>
                      </a:endParaRPr>
                    </a:p>
                  </a:txBody>
                  <a:tcPr marL="9525" marR="9525" marT="9525" marB="0">
                    <a:solidFill>
                      <a:srgbClr val="00CDC8"/>
                    </a:solidFill>
                  </a:tcPr>
                </a:tc>
                <a:tc>
                  <a:txBody>
                    <a:bodyPr/>
                    <a:lstStyle/>
                    <a:p>
                      <a:pPr marL="0" marR="0" algn="r" fontAlgn="b">
                        <a:lnSpc>
                          <a:spcPct val="115000"/>
                        </a:lnSpc>
                        <a:spcBef>
                          <a:spcPts val="0"/>
                        </a:spcBef>
                        <a:spcAft>
                          <a:spcPts val="0"/>
                        </a:spcAft>
                      </a:pPr>
                      <a:r>
                        <a:rPr lang="en-US" sz="1800" dirty="0" smtClean="0">
                          <a:effectLst/>
                          <a:latin typeface="Calibri"/>
                          <a:ea typeface="Calibri"/>
                          <a:cs typeface="Times New Roman"/>
                        </a:rPr>
                        <a:t>18</a:t>
                      </a:r>
                      <a:endParaRPr lang="en-US" sz="1800" dirty="0">
                        <a:effectLst/>
                        <a:latin typeface="Calibri"/>
                        <a:ea typeface="Calibri"/>
                        <a:cs typeface="Times New Roman"/>
                      </a:endParaRPr>
                    </a:p>
                  </a:txBody>
                  <a:tcPr marL="0" marR="0" marT="0" marB="0">
                    <a:solidFill>
                      <a:srgbClr val="00CDC8"/>
                    </a:solidFill>
                  </a:tcPr>
                </a:tc>
              </a:tr>
              <a:tr h="160020">
                <a:tc>
                  <a:txBody>
                    <a:bodyPr/>
                    <a:lstStyle/>
                    <a:p>
                      <a:pPr marL="0" marR="0" fontAlgn="b">
                        <a:lnSpc>
                          <a:spcPct val="115000"/>
                        </a:lnSpc>
                        <a:spcBef>
                          <a:spcPts val="0"/>
                        </a:spcBef>
                        <a:spcAft>
                          <a:spcPts val="0"/>
                        </a:spcAft>
                      </a:pPr>
                      <a:r>
                        <a:rPr lang="en-US" sz="1800" kern="1200">
                          <a:effectLst/>
                        </a:rPr>
                        <a:t>7</a:t>
                      </a:r>
                      <a:endParaRPr lang="en-US" sz="1800">
                        <a:effectLst/>
                        <a:latin typeface="Calibri"/>
                        <a:ea typeface="Calibri"/>
                        <a:cs typeface="Times New Roman"/>
                      </a:endParaRPr>
                    </a:p>
                  </a:txBody>
                  <a:tcPr marL="9525" marR="9525" marT="9525" marB="0">
                    <a:solidFill>
                      <a:srgbClr val="00CDC8"/>
                    </a:solidFill>
                  </a:tcPr>
                </a:tc>
                <a:tc>
                  <a:txBody>
                    <a:bodyPr/>
                    <a:lstStyle/>
                    <a:p>
                      <a:pPr marL="0" marR="0" fontAlgn="b">
                        <a:lnSpc>
                          <a:spcPct val="115000"/>
                        </a:lnSpc>
                        <a:spcBef>
                          <a:spcPts val="0"/>
                        </a:spcBef>
                        <a:spcAft>
                          <a:spcPts val="0"/>
                        </a:spcAft>
                      </a:pPr>
                      <a:r>
                        <a:rPr lang="en-US" sz="1800" kern="1200" dirty="0">
                          <a:effectLst/>
                        </a:rPr>
                        <a:t>North West</a:t>
                      </a:r>
                      <a:endParaRPr lang="en-US" sz="1800" dirty="0">
                        <a:effectLst/>
                        <a:latin typeface="Calibri"/>
                        <a:ea typeface="Calibri"/>
                        <a:cs typeface="Times New Roman"/>
                      </a:endParaRPr>
                    </a:p>
                  </a:txBody>
                  <a:tcPr marL="9525" marR="9525" marT="9525" marB="0">
                    <a:solidFill>
                      <a:srgbClr val="00CDC8"/>
                    </a:solidFill>
                  </a:tcPr>
                </a:tc>
                <a:tc>
                  <a:txBody>
                    <a:bodyPr/>
                    <a:lstStyle/>
                    <a:p>
                      <a:pPr marL="0" marR="0" algn="r" fontAlgn="b">
                        <a:lnSpc>
                          <a:spcPct val="115000"/>
                        </a:lnSpc>
                        <a:spcBef>
                          <a:spcPts val="0"/>
                        </a:spcBef>
                        <a:spcAft>
                          <a:spcPts val="0"/>
                        </a:spcAft>
                      </a:pPr>
                      <a:r>
                        <a:rPr lang="en-US" sz="1800" dirty="0" smtClean="0">
                          <a:effectLst/>
                          <a:latin typeface="Calibri"/>
                          <a:ea typeface="Calibri"/>
                          <a:cs typeface="Times New Roman"/>
                        </a:rPr>
                        <a:t>6</a:t>
                      </a:r>
                      <a:endParaRPr lang="en-US" sz="1800" dirty="0">
                        <a:effectLst/>
                        <a:latin typeface="Calibri"/>
                        <a:ea typeface="Calibri"/>
                        <a:cs typeface="Times New Roman"/>
                      </a:endParaRPr>
                    </a:p>
                  </a:txBody>
                  <a:tcPr marL="9525" marR="9525" marT="9525" marB="0">
                    <a:solidFill>
                      <a:srgbClr val="00CDC8"/>
                    </a:solidFill>
                  </a:tcPr>
                </a:tc>
                <a:tc>
                  <a:txBody>
                    <a:bodyPr/>
                    <a:lstStyle/>
                    <a:p>
                      <a:pPr marL="0" marR="0" algn="r" fontAlgn="b">
                        <a:lnSpc>
                          <a:spcPct val="115000"/>
                        </a:lnSpc>
                        <a:spcBef>
                          <a:spcPts val="0"/>
                        </a:spcBef>
                        <a:spcAft>
                          <a:spcPts val="0"/>
                        </a:spcAft>
                      </a:pPr>
                      <a:r>
                        <a:rPr lang="en-US" sz="1800" dirty="0" smtClean="0">
                          <a:effectLst/>
                          <a:latin typeface="Calibri"/>
                          <a:ea typeface="Calibri"/>
                          <a:cs typeface="Times New Roman"/>
                        </a:rPr>
                        <a:t>13</a:t>
                      </a:r>
                      <a:endParaRPr lang="en-US" sz="1800" dirty="0">
                        <a:effectLst/>
                        <a:latin typeface="Calibri"/>
                        <a:ea typeface="Calibri"/>
                        <a:cs typeface="Times New Roman"/>
                      </a:endParaRPr>
                    </a:p>
                  </a:txBody>
                  <a:tcPr marL="0" marR="0" marT="0" marB="0">
                    <a:solidFill>
                      <a:srgbClr val="00CDC8"/>
                    </a:solidFill>
                  </a:tcPr>
                </a:tc>
              </a:tr>
              <a:tr h="184150">
                <a:tc>
                  <a:txBody>
                    <a:bodyPr/>
                    <a:lstStyle/>
                    <a:p>
                      <a:pPr marL="0" marR="0" fontAlgn="b">
                        <a:lnSpc>
                          <a:spcPct val="115000"/>
                        </a:lnSpc>
                        <a:spcBef>
                          <a:spcPts val="0"/>
                        </a:spcBef>
                        <a:spcAft>
                          <a:spcPts val="0"/>
                        </a:spcAft>
                      </a:pPr>
                      <a:r>
                        <a:rPr lang="en-US" sz="1800" kern="1200">
                          <a:effectLst/>
                        </a:rPr>
                        <a:t>8</a:t>
                      </a:r>
                      <a:endParaRPr lang="en-US" sz="1800">
                        <a:effectLst/>
                        <a:latin typeface="Calibri"/>
                        <a:ea typeface="Calibri"/>
                        <a:cs typeface="Times New Roman"/>
                      </a:endParaRPr>
                    </a:p>
                  </a:txBody>
                  <a:tcPr marL="9525" marR="9525" marT="9525" marB="0">
                    <a:solidFill>
                      <a:srgbClr val="00CDC8"/>
                    </a:solidFill>
                  </a:tcPr>
                </a:tc>
                <a:tc>
                  <a:txBody>
                    <a:bodyPr/>
                    <a:lstStyle/>
                    <a:p>
                      <a:pPr marL="0" marR="0" fontAlgn="b">
                        <a:lnSpc>
                          <a:spcPct val="115000"/>
                        </a:lnSpc>
                        <a:spcBef>
                          <a:spcPts val="0"/>
                        </a:spcBef>
                        <a:spcAft>
                          <a:spcPts val="0"/>
                        </a:spcAft>
                      </a:pPr>
                      <a:r>
                        <a:rPr lang="en-US" sz="1800" kern="1200">
                          <a:effectLst/>
                        </a:rPr>
                        <a:t>Northern Cape</a:t>
                      </a:r>
                      <a:endParaRPr lang="en-US" sz="1800">
                        <a:effectLst/>
                        <a:latin typeface="Calibri"/>
                        <a:ea typeface="Calibri"/>
                        <a:cs typeface="Times New Roman"/>
                      </a:endParaRPr>
                    </a:p>
                  </a:txBody>
                  <a:tcPr marL="9525" marR="9525" marT="9525" marB="0">
                    <a:solidFill>
                      <a:srgbClr val="00CDC8"/>
                    </a:solidFill>
                  </a:tcPr>
                </a:tc>
                <a:tc>
                  <a:txBody>
                    <a:bodyPr/>
                    <a:lstStyle/>
                    <a:p>
                      <a:pPr marL="0" marR="0" algn="r" fontAlgn="b">
                        <a:lnSpc>
                          <a:spcPct val="115000"/>
                        </a:lnSpc>
                        <a:spcBef>
                          <a:spcPts val="0"/>
                        </a:spcBef>
                        <a:spcAft>
                          <a:spcPts val="0"/>
                        </a:spcAft>
                      </a:pPr>
                      <a:r>
                        <a:rPr lang="en-US" sz="1800" dirty="0" smtClean="0">
                          <a:effectLst/>
                          <a:latin typeface="Calibri"/>
                          <a:ea typeface="Calibri"/>
                          <a:cs typeface="Times New Roman"/>
                        </a:rPr>
                        <a:t>-</a:t>
                      </a:r>
                      <a:endParaRPr lang="en-US" sz="1800" dirty="0">
                        <a:effectLst/>
                        <a:latin typeface="Calibri"/>
                        <a:ea typeface="Calibri"/>
                        <a:cs typeface="Times New Roman"/>
                      </a:endParaRPr>
                    </a:p>
                  </a:txBody>
                  <a:tcPr marL="9525" marR="9525" marT="9525" marB="0">
                    <a:solidFill>
                      <a:srgbClr val="00CDC8"/>
                    </a:solidFill>
                  </a:tcPr>
                </a:tc>
                <a:tc>
                  <a:txBody>
                    <a:bodyPr/>
                    <a:lstStyle/>
                    <a:p>
                      <a:pPr marL="0" marR="0" algn="r" fontAlgn="b">
                        <a:lnSpc>
                          <a:spcPct val="115000"/>
                        </a:lnSpc>
                        <a:spcBef>
                          <a:spcPts val="0"/>
                        </a:spcBef>
                        <a:spcAft>
                          <a:spcPts val="0"/>
                        </a:spcAft>
                      </a:pPr>
                      <a:r>
                        <a:rPr lang="en-US" sz="1800" dirty="0" smtClean="0">
                          <a:effectLst/>
                          <a:latin typeface="Calibri"/>
                          <a:ea typeface="Calibri"/>
                          <a:cs typeface="Times New Roman"/>
                        </a:rPr>
                        <a:t>6</a:t>
                      </a:r>
                      <a:endParaRPr lang="en-US" sz="1800" dirty="0">
                        <a:effectLst/>
                        <a:latin typeface="Calibri"/>
                        <a:ea typeface="Calibri"/>
                        <a:cs typeface="Times New Roman"/>
                      </a:endParaRPr>
                    </a:p>
                  </a:txBody>
                  <a:tcPr marL="0" marR="0" marT="0" marB="0">
                    <a:solidFill>
                      <a:srgbClr val="00CDC8"/>
                    </a:solidFill>
                  </a:tcPr>
                </a:tc>
              </a:tr>
              <a:tr h="189865">
                <a:tc>
                  <a:txBody>
                    <a:bodyPr/>
                    <a:lstStyle/>
                    <a:p>
                      <a:pPr marL="0" marR="0" fontAlgn="b">
                        <a:lnSpc>
                          <a:spcPct val="115000"/>
                        </a:lnSpc>
                        <a:spcBef>
                          <a:spcPts val="0"/>
                        </a:spcBef>
                        <a:spcAft>
                          <a:spcPts val="0"/>
                        </a:spcAft>
                      </a:pPr>
                      <a:r>
                        <a:rPr lang="en-US" sz="1800" kern="1200">
                          <a:effectLst/>
                        </a:rPr>
                        <a:t>9</a:t>
                      </a:r>
                      <a:endParaRPr lang="en-US" sz="1800">
                        <a:effectLst/>
                        <a:latin typeface="Calibri"/>
                        <a:ea typeface="Calibri"/>
                        <a:cs typeface="Times New Roman"/>
                      </a:endParaRPr>
                    </a:p>
                  </a:txBody>
                  <a:tcPr marL="9525" marR="9525" marT="9525" marB="0">
                    <a:solidFill>
                      <a:srgbClr val="00CDC8"/>
                    </a:solidFill>
                  </a:tcPr>
                </a:tc>
                <a:tc>
                  <a:txBody>
                    <a:bodyPr/>
                    <a:lstStyle/>
                    <a:p>
                      <a:pPr marL="0" marR="0" fontAlgn="b">
                        <a:lnSpc>
                          <a:spcPct val="115000"/>
                        </a:lnSpc>
                        <a:spcBef>
                          <a:spcPts val="0"/>
                        </a:spcBef>
                        <a:spcAft>
                          <a:spcPts val="0"/>
                        </a:spcAft>
                      </a:pPr>
                      <a:r>
                        <a:rPr lang="en-US" sz="1800" kern="1200">
                          <a:effectLst/>
                        </a:rPr>
                        <a:t>Western Cape </a:t>
                      </a:r>
                      <a:endParaRPr lang="en-US" sz="1800">
                        <a:effectLst/>
                        <a:latin typeface="Calibri"/>
                        <a:ea typeface="Calibri"/>
                        <a:cs typeface="Times New Roman"/>
                      </a:endParaRPr>
                    </a:p>
                  </a:txBody>
                  <a:tcPr marL="9525" marR="9525" marT="9525" marB="0">
                    <a:solidFill>
                      <a:srgbClr val="00CDC8"/>
                    </a:solidFill>
                  </a:tcPr>
                </a:tc>
                <a:tc>
                  <a:txBody>
                    <a:bodyPr/>
                    <a:lstStyle/>
                    <a:p>
                      <a:pPr marL="0" marR="0" algn="r" fontAlgn="b">
                        <a:lnSpc>
                          <a:spcPct val="115000"/>
                        </a:lnSpc>
                        <a:spcBef>
                          <a:spcPts val="0"/>
                        </a:spcBef>
                        <a:spcAft>
                          <a:spcPts val="0"/>
                        </a:spcAft>
                      </a:pPr>
                      <a:r>
                        <a:rPr lang="en-US" sz="1800" dirty="0" smtClean="0">
                          <a:effectLst/>
                          <a:latin typeface="Calibri"/>
                          <a:ea typeface="Calibri"/>
                          <a:cs typeface="Times New Roman"/>
                        </a:rPr>
                        <a:t>13</a:t>
                      </a:r>
                      <a:endParaRPr lang="en-US" sz="1800" dirty="0">
                        <a:effectLst/>
                        <a:latin typeface="Calibri"/>
                        <a:ea typeface="Calibri"/>
                        <a:cs typeface="Times New Roman"/>
                      </a:endParaRPr>
                    </a:p>
                  </a:txBody>
                  <a:tcPr marL="9525" marR="9525" marT="9525" marB="0">
                    <a:solidFill>
                      <a:srgbClr val="00CDC8"/>
                    </a:solidFill>
                  </a:tcPr>
                </a:tc>
                <a:tc>
                  <a:txBody>
                    <a:bodyPr/>
                    <a:lstStyle/>
                    <a:p>
                      <a:pPr marL="0" marR="0" algn="r" fontAlgn="b">
                        <a:lnSpc>
                          <a:spcPct val="115000"/>
                        </a:lnSpc>
                        <a:spcBef>
                          <a:spcPts val="0"/>
                        </a:spcBef>
                        <a:spcAft>
                          <a:spcPts val="0"/>
                        </a:spcAft>
                      </a:pPr>
                      <a:r>
                        <a:rPr lang="en-US" sz="1800" dirty="0" smtClean="0">
                          <a:effectLst/>
                          <a:latin typeface="Calibri"/>
                          <a:ea typeface="Calibri"/>
                          <a:cs typeface="Times New Roman"/>
                        </a:rPr>
                        <a:t>93</a:t>
                      </a:r>
                      <a:endParaRPr lang="en-US" sz="1800" dirty="0">
                        <a:effectLst/>
                        <a:latin typeface="Calibri"/>
                        <a:ea typeface="Calibri"/>
                        <a:cs typeface="Times New Roman"/>
                      </a:endParaRPr>
                    </a:p>
                  </a:txBody>
                  <a:tcPr marL="0" marR="0" marT="0" marB="0">
                    <a:solidFill>
                      <a:srgbClr val="00CDC8"/>
                    </a:solidFill>
                  </a:tcPr>
                </a:tc>
              </a:tr>
              <a:tr h="205740">
                <a:tc>
                  <a:txBody>
                    <a:bodyPr/>
                    <a:lstStyle/>
                    <a:p>
                      <a:pPr marL="0" marR="0" fontAlgn="b">
                        <a:lnSpc>
                          <a:spcPct val="115000"/>
                        </a:lnSpc>
                        <a:spcBef>
                          <a:spcPts val="0"/>
                        </a:spcBef>
                        <a:spcAft>
                          <a:spcPts val="0"/>
                        </a:spcAft>
                      </a:pPr>
                      <a:r>
                        <a:rPr lang="en-US" sz="1800" kern="1200">
                          <a:effectLst/>
                        </a:rPr>
                        <a:t> </a:t>
                      </a:r>
                      <a:endParaRPr lang="en-US" sz="1800">
                        <a:effectLst/>
                        <a:latin typeface="Calibri"/>
                        <a:ea typeface="Calibri"/>
                        <a:cs typeface="Times New Roman"/>
                      </a:endParaRPr>
                    </a:p>
                  </a:txBody>
                  <a:tcPr marL="9525" marR="9525" marT="9525" marB="0">
                    <a:solidFill>
                      <a:srgbClr val="00CDC8"/>
                    </a:solidFill>
                  </a:tcPr>
                </a:tc>
                <a:tc>
                  <a:txBody>
                    <a:bodyPr/>
                    <a:lstStyle/>
                    <a:p>
                      <a:pPr marL="0" marR="0" fontAlgn="b">
                        <a:lnSpc>
                          <a:spcPct val="115000"/>
                        </a:lnSpc>
                        <a:spcBef>
                          <a:spcPts val="0"/>
                        </a:spcBef>
                        <a:spcAft>
                          <a:spcPts val="0"/>
                        </a:spcAft>
                      </a:pPr>
                      <a:r>
                        <a:rPr lang="en-US" sz="1800" b="1" kern="1200" dirty="0">
                          <a:effectLst/>
                        </a:rPr>
                        <a:t>TOTAL</a:t>
                      </a:r>
                      <a:endParaRPr lang="en-US" sz="1800" b="1" dirty="0">
                        <a:effectLst/>
                        <a:latin typeface="Calibri"/>
                        <a:ea typeface="Calibri"/>
                        <a:cs typeface="Times New Roman"/>
                      </a:endParaRPr>
                    </a:p>
                  </a:txBody>
                  <a:tcPr marL="9525" marR="9525" marT="9525" marB="0">
                    <a:solidFill>
                      <a:srgbClr val="00CDC8"/>
                    </a:solidFill>
                  </a:tcPr>
                </a:tc>
                <a:tc>
                  <a:txBody>
                    <a:bodyPr/>
                    <a:lstStyle/>
                    <a:p>
                      <a:pPr marL="0" marR="0" algn="r" fontAlgn="b">
                        <a:lnSpc>
                          <a:spcPct val="115000"/>
                        </a:lnSpc>
                        <a:spcBef>
                          <a:spcPts val="0"/>
                        </a:spcBef>
                        <a:spcAft>
                          <a:spcPts val="0"/>
                        </a:spcAft>
                      </a:pPr>
                      <a:r>
                        <a:rPr lang="en-US" sz="1800" b="1" dirty="0" smtClean="0">
                          <a:effectLst/>
                          <a:latin typeface="Calibri"/>
                          <a:ea typeface="Calibri"/>
                          <a:cs typeface="Times New Roman"/>
                        </a:rPr>
                        <a:t>63</a:t>
                      </a:r>
                      <a:endParaRPr lang="en-US" sz="1800" b="1" dirty="0">
                        <a:effectLst/>
                        <a:latin typeface="Calibri"/>
                        <a:ea typeface="Calibri"/>
                        <a:cs typeface="Times New Roman"/>
                      </a:endParaRPr>
                    </a:p>
                  </a:txBody>
                  <a:tcPr marL="9525" marR="9525" marT="9525" marB="0">
                    <a:solidFill>
                      <a:srgbClr val="00CDC8"/>
                    </a:solidFill>
                  </a:tcPr>
                </a:tc>
                <a:tc>
                  <a:txBody>
                    <a:bodyPr/>
                    <a:lstStyle/>
                    <a:p>
                      <a:pPr marL="0" marR="0" algn="r" fontAlgn="b">
                        <a:lnSpc>
                          <a:spcPct val="115000"/>
                        </a:lnSpc>
                        <a:spcBef>
                          <a:spcPts val="0"/>
                        </a:spcBef>
                        <a:spcAft>
                          <a:spcPts val="0"/>
                        </a:spcAft>
                      </a:pPr>
                      <a:r>
                        <a:rPr lang="en-US" sz="1800" b="1" dirty="0" smtClean="0">
                          <a:effectLst/>
                          <a:latin typeface="Calibri"/>
                          <a:ea typeface="Calibri"/>
                          <a:cs typeface="Times New Roman"/>
                        </a:rPr>
                        <a:t>474</a:t>
                      </a:r>
                      <a:endParaRPr lang="en-US" sz="1800" b="1" dirty="0">
                        <a:effectLst/>
                        <a:latin typeface="Calibri"/>
                        <a:ea typeface="Calibri"/>
                        <a:cs typeface="Times New Roman"/>
                      </a:endParaRPr>
                    </a:p>
                  </a:txBody>
                  <a:tcPr marL="0" marR="0" marT="0" marB="0">
                    <a:solidFill>
                      <a:srgbClr val="00CDC8"/>
                    </a:solidFill>
                  </a:tcPr>
                </a:tc>
              </a:tr>
            </a:tbl>
          </a:graphicData>
        </a:graphic>
      </p:graphicFrame>
      <p:graphicFrame>
        <p:nvGraphicFramePr>
          <p:cNvPr id="6" name="Chart 5"/>
          <p:cNvGraphicFramePr>
            <a:graphicFrameLocks/>
          </p:cNvGraphicFramePr>
          <p:nvPr>
            <p:extLst>
              <p:ext uri="{D42A27DB-BD31-4B8C-83A1-F6EECF244321}">
                <p14:modId xmlns:p14="http://schemas.microsoft.com/office/powerpoint/2010/main" xmlns="" val="3136382956"/>
              </p:ext>
            </p:extLst>
          </p:nvPr>
        </p:nvGraphicFramePr>
        <p:xfrm>
          <a:off x="-575217" y="4114800"/>
          <a:ext cx="10557417" cy="22098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42473B70-028F-4EC3-9C01-7BB753687177}" type="slidenum">
              <a:rPr lang="en-US" sz="2400" b="1" smtClean="0"/>
              <a:pPr/>
              <a:t>20</a:t>
            </a:fld>
            <a:endParaRPr lang="en-US" sz="2400" b="1" dirty="0"/>
          </a:p>
        </p:txBody>
      </p:sp>
    </p:spTree>
    <p:extLst>
      <p:ext uri="{BB962C8B-B14F-4D97-AF65-F5344CB8AC3E}">
        <p14:creationId xmlns:p14="http://schemas.microsoft.com/office/powerpoint/2010/main" xmlns="" val="779744302"/>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075" y="255995"/>
            <a:ext cx="9144000" cy="523220"/>
          </a:xfrm>
          <a:prstGeom prst="rect">
            <a:avLst/>
          </a:prstGeom>
        </p:spPr>
        <p:txBody>
          <a:bodyPr wrap="square">
            <a:spAutoFit/>
          </a:bodyPr>
          <a:lstStyle/>
          <a:p>
            <a:pPr algn="ctr"/>
            <a:r>
              <a:rPr lang="en-US" sz="2800" b="1" dirty="0" smtClean="0"/>
              <a:t>Self-assessment of Compliance</a:t>
            </a:r>
            <a:endParaRPr lang="en-US" sz="2800" dirty="0"/>
          </a:p>
        </p:txBody>
      </p:sp>
      <p:sp>
        <p:nvSpPr>
          <p:cNvPr id="3" name="TextBox 2"/>
          <p:cNvSpPr txBox="1"/>
          <p:nvPr/>
        </p:nvSpPr>
        <p:spPr>
          <a:xfrm>
            <a:off x="571475" y="990600"/>
            <a:ext cx="8077200" cy="1015663"/>
          </a:xfrm>
          <a:prstGeom prst="rect">
            <a:avLst/>
          </a:prstGeom>
          <a:noFill/>
        </p:spPr>
        <p:txBody>
          <a:bodyPr wrap="square" rtlCol="0">
            <a:spAutoFit/>
          </a:bodyPr>
          <a:lstStyle/>
          <a:p>
            <a:pPr algn="just"/>
            <a:r>
              <a:rPr lang="en-US" sz="2000" dirty="0" smtClean="0"/>
              <a:t>Principals of estate agencies were selected to complete the self-assessment of compliance electronic questionnaire, which was made available on the MyEAAB Agents Portal on the EAAB website.</a:t>
            </a:r>
            <a:endParaRPr lang="en-US" sz="2000" dirty="0"/>
          </a:p>
        </p:txBody>
      </p:sp>
      <p:graphicFrame>
        <p:nvGraphicFramePr>
          <p:cNvPr id="4" name="Table 3"/>
          <p:cNvGraphicFramePr>
            <a:graphicFrameLocks noGrp="1"/>
          </p:cNvGraphicFramePr>
          <p:nvPr>
            <p:extLst>
              <p:ext uri="{D42A27DB-BD31-4B8C-83A1-F6EECF244321}">
                <p14:modId xmlns:p14="http://schemas.microsoft.com/office/powerpoint/2010/main" xmlns="" val="3888199990"/>
              </p:ext>
            </p:extLst>
          </p:nvPr>
        </p:nvGraphicFramePr>
        <p:xfrm>
          <a:off x="685800" y="2286000"/>
          <a:ext cx="7848600" cy="4079240"/>
        </p:xfrm>
        <a:graphic>
          <a:graphicData uri="http://schemas.openxmlformats.org/drawingml/2006/table">
            <a:tbl>
              <a:tblPr firstRow="1" bandRow="1">
                <a:tableStyleId>{5C22544A-7EE6-4342-B048-85BDC9FD1C3A}</a:tableStyleId>
              </a:tblPr>
              <a:tblGrid>
                <a:gridCol w="5638800"/>
                <a:gridCol w="2209800"/>
              </a:tblGrid>
              <a:tr h="370840">
                <a:tc>
                  <a:txBody>
                    <a:bodyPr/>
                    <a:lstStyle/>
                    <a:p>
                      <a:r>
                        <a:rPr lang="en-US" dirty="0" smtClean="0"/>
                        <a:t>Province</a:t>
                      </a:r>
                      <a:endParaRPr lang="en-US" dirty="0"/>
                    </a:p>
                  </a:txBody>
                  <a:tcPr>
                    <a:solidFill>
                      <a:srgbClr val="002060"/>
                    </a:solidFill>
                  </a:tcPr>
                </a:tc>
                <a:tc>
                  <a:txBody>
                    <a:bodyPr/>
                    <a:lstStyle/>
                    <a:p>
                      <a:pPr algn="ctr"/>
                      <a:r>
                        <a:rPr lang="en-US" dirty="0" smtClean="0"/>
                        <a:t>31 March 2017</a:t>
                      </a:r>
                      <a:endParaRPr lang="en-US" dirty="0"/>
                    </a:p>
                  </a:txBody>
                  <a:tcPr>
                    <a:solidFill>
                      <a:srgbClr val="002060"/>
                    </a:solidFill>
                  </a:tcPr>
                </a:tc>
              </a:tr>
              <a:tr h="370840">
                <a:tc>
                  <a:txBody>
                    <a:bodyPr/>
                    <a:lstStyle/>
                    <a:p>
                      <a:r>
                        <a:rPr lang="en-US" dirty="0" smtClean="0"/>
                        <a:t>Eastern Cape</a:t>
                      </a:r>
                      <a:endParaRPr lang="en-US" dirty="0"/>
                    </a:p>
                  </a:txBody>
                  <a:tcPr>
                    <a:solidFill>
                      <a:schemeClr val="accent5">
                        <a:lumMod val="60000"/>
                        <a:lumOff val="40000"/>
                      </a:schemeClr>
                    </a:solidFill>
                  </a:tcPr>
                </a:tc>
                <a:tc>
                  <a:txBody>
                    <a:bodyPr/>
                    <a:lstStyle/>
                    <a:p>
                      <a:pPr algn="ctr"/>
                      <a:r>
                        <a:rPr lang="en-US" dirty="0" smtClean="0"/>
                        <a:t>39</a:t>
                      </a:r>
                      <a:endParaRPr lang="en-US" dirty="0"/>
                    </a:p>
                  </a:txBody>
                  <a:tcPr>
                    <a:solidFill>
                      <a:schemeClr val="accent5">
                        <a:lumMod val="40000"/>
                        <a:lumOff val="60000"/>
                      </a:schemeClr>
                    </a:solidFill>
                  </a:tcPr>
                </a:tc>
              </a:tr>
              <a:tr h="370840">
                <a:tc>
                  <a:txBody>
                    <a:bodyPr/>
                    <a:lstStyle/>
                    <a:p>
                      <a:r>
                        <a:rPr lang="en-US" dirty="0" smtClean="0"/>
                        <a:t>Free State</a:t>
                      </a:r>
                      <a:endParaRPr lang="en-US" dirty="0"/>
                    </a:p>
                  </a:txBody>
                  <a:tcPr>
                    <a:solidFill>
                      <a:schemeClr val="accent5">
                        <a:lumMod val="60000"/>
                        <a:lumOff val="40000"/>
                      </a:schemeClr>
                    </a:solidFill>
                  </a:tcPr>
                </a:tc>
                <a:tc>
                  <a:txBody>
                    <a:bodyPr/>
                    <a:lstStyle/>
                    <a:p>
                      <a:pPr algn="ctr"/>
                      <a:r>
                        <a:rPr lang="en-US" dirty="0" smtClean="0"/>
                        <a:t>15</a:t>
                      </a:r>
                      <a:endParaRPr lang="en-US" dirty="0"/>
                    </a:p>
                  </a:txBody>
                  <a:tcPr>
                    <a:solidFill>
                      <a:schemeClr val="accent5">
                        <a:lumMod val="40000"/>
                        <a:lumOff val="60000"/>
                      </a:schemeClr>
                    </a:solidFill>
                  </a:tcPr>
                </a:tc>
              </a:tr>
              <a:tr h="370840">
                <a:tc>
                  <a:txBody>
                    <a:bodyPr/>
                    <a:lstStyle/>
                    <a:p>
                      <a:r>
                        <a:rPr lang="en-US" dirty="0" smtClean="0"/>
                        <a:t>Gauteng</a:t>
                      </a:r>
                      <a:endParaRPr lang="en-US" dirty="0"/>
                    </a:p>
                  </a:txBody>
                  <a:tcPr>
                    <a:solidFill>
                      <a:schemeClr val="accent5">
                        <a:lumMod val="60000"/>
                        <a:lumOff val="40000"/>
                      </a:schemeClr>
                    </a:solidFill>
                  </a:tcPr>
                </a:tc>
                <a:tc>
                  <a:txBody>
                    <a:bodyPr/>
                    <a:lstStyle/>
                    <a:p>
                      <a:pPr algn="ctr"/>
                      <a:r>
                        <a:rPr lang="en-US" dirty="0" smtClean="0"/>
                        <a:t>178</a:t>
                      </a:r>
                      <a:endParaRPr lang="en-US" dirty="0"/>
                    </a:p>
                  </a:txBody>
                  <a:tcPr>
                    <a:solidFill>
                      <a:schemeClr val="accent5">
                        <a:lumMod val="40000"/>
                        <a:lumOff val="60000"/>
                      </a:schemeClr>
                    </a:solidFill>
                  </a:tcPr>
                </a:tc>
              </a:tr>
              <a:tr h="370840">
                <a:tc>
                  <a:txBody>
                    <a:bodyPr/>
                    <a:lstStyle/>
                    <a:p>
                      <a:r>
                        <a:rPr lang="en-US" dirty="0" smtClean="0"/>
                        <a:t>KwaZulu Natal</a:t>
                      </a:r>
                      <a:endParaRPr lang="en-US" dirty="0"/>
                    </a:p>
                  </a:txBody>
                  <a:tcPr>
                    <a:solidFill>
                      <a:schemeClr val="accent5">
                        <a:lumMod val="60000"/>
                        <a:lumOff val="40000"/>
                      </a:schemeClr>
                    </a:solidFill>
                  </a:tcPr>
                </a:tc>
                <a:tc>
                  <a:txBody>
                    <a:bodyPr/>
                    <a:lstStyle/>
                    <a:p>
                      <a:pPr algn="ctr"/>
                      <a:r>
                        <a:rPr lang="en-US" dirty="0" smtClean="0"/>
                        <a:t>61</a:t>
                      </a:r>
                      <a:endParaRPr lang="en-US" dirty="0"/>
                    </a:p>
                  </a:txBody>
                  <a:tcPr>
                    <a:solidFill>
                      <a:schemeClr val="accent5">
                        <a:lumMod val="40000"/>
                        <a:lumOff val="60000"/>
                      </a:schemeClr>
                    </a:solidFill>
                  </a:tcPr>
                </a:tc>
              </a:tr>
              <a:tr h="370840">
                <a:tc>
                  <a:txBody>
                    <a:bodyPr/>
                    <a:lstStyle/>
                    <a:p>
                      <a:r>
                        <a:rPr lang="en-US" dirty="0" smtClean="0"/>
                        <a:t>Limpopo</a:t>
                      </a:r>
                      <a:endParaRPr lang="en-US" dirty="0"/>
                    </a:p>
                  </a:txBody>
                  <a:tcPr>
                    <a:solidFill>
                      <a:schemeClr val="accent5">
                        <a:lumMod val="60000"/>
                        <a:lumOff val="40000"/>
                      </a:schemeClr>
                    </a:solidFill>
                  </a:tcPr>
                </a:tc>
                <a:tc>
                  <a:txBody>
                    <a:bodyPr/>
                    <a:lstStyle/>
                    <a:p>
                      <a:pPr algn="ctr"/>
                      <a:r>
                        <a:rPr lang="en-US" dirty="0" smtClean="0"/>
                        <a:t>7</a:t>
                      </a:r>
                      <a:endParaRPr lang="en-US" dirty="0"/>
                    </a:p>
                  </a:txBody>
                  <a:tcPr>
                    <a:solidFill>
                      <a:schemeClr val="accent5">
                        <a:lumMod val="40000"/>
                        <a:lumOff val="60000"/>
                      </a:schemeClr>
                    </a:solidFill>
                  </a:tcPr>
                </a:tc>
              </a:tr>
              <a:tr h="370840">
                <a:tc>
                  <a:txBody>
                    <a:bodyPr/>
                    <a:lstStyle/>
                    <a:p>
                      <a:r>
                        <a:rPr lang="en-US" dirty="0" smtClean="0"/>
                        <a:t>Mpumalanga</a:t>
                      </a:r>
                      <a:endParaRPr lang="en-US" dirty="0"/>
                    </a:p>
                  </a:txBody>
                  <a:tcPr>
                    <a:solidFill>
                      <a:schemeClr val="accent5">
                        <a:lumMod val="60000"/>
                        <a:lumOff val="40000"/>
                      </a:schemeClr>
                    </a:solidFill>
                  </a:tcPr>
                </a:tc>
                <a:tc>
                  <a:txBody>
                    <a:bodyPr/>
                    <a:lstStyle/>
                    <a:p>
                      <a:pPr algn="ctr"/>
                      <a:r>
                        <a:rPr lang="en-US" dirty="0" smtClean="0"/>
                        <a:t>6</a:t>
                      </a:r>
                      <a:endParaRPr lang="en-US" dirty="0"/>
                    </a:p>
                  </a:txBody>
                  <a:tcPr>
                    <a:solidFill>
                      <a:schemeClr val="accent5">
                        <a:lumMod val="40000"/>
                        <a:lumOff val="60000"/>
                      </a:schemeClr>
                    </a:solidFill>
                  </a:tcPr>
                </a:tc>
              </a:tr>
              <a:tr h="370840">
                <a:tc>
                  <a:txBody>
                    <a:bodyPr/>
                    <a:lstStyle/>
                    <a:p>
                      <a:r>
                        <a:rPr lang="en-US" dirty="0" smtClean="0"/>
                        <a:t>Northwest</a:t>
                      </a:r>
                      <a:endParaRPr lang="en-US" dirty="0"/>
                    </a:p>
                  </a:txBody>
                  <a:tcPr>
                    <a:solidFill>
                      <a:schemeClr val="accent5">
                        <a:lumMod val="60000"/>
                        <a:lumOff val="40000"/>
                      </a:schemeClr>
                    </a:solidFill>
                  </a:tcPr>
                </a:tc>
                <a:tc>
                  <a:txBody>
                    <a:bodyPr/>
                    <a:lstStyle/>
                    <a:p>
                      <a:pPr algn="ctr"/>
                      <a:r>
                        <a:rPr lang="en-US" dirty="0" smtClean="0"/>
                        <a:t>5</a:t>
                      </a:r>
                      <a:endParaRPr lang="en-US" dirty="0"/>
                    </a:p>
                  </a:txBody>
                  <a:tcPr>
                    <a:solidFill>
                      <a:schemeClr val="accent5">
                        <a:lumMod val="40000"/>
                        <a:lumOff val="60000"/>
                      </a:schemeClr>
                    </a:solidFill>
                  </a:tcPr>
                </a:tc>
              </a:tr>
              <a:tr h="370840">
                <a:tc>
                  <a:txBody>
                    <a:bodyPr/>
                    <a:lstStyle/>
                    <a:p>
                      <a:r>
                        <a:rPr lang="en-US" dirty="0" smtClean="0"/>
                        <a:t>Northern</a:t>
                      </a:r>
                      <a:r>
                        <a:rPr lang="en-US" baseline="0" dirty="0" smtClean="0"/>
                        <a:t> Cape</a:t>
                      </a:r>
                      <a:endParaRPr lang="en-US" dirty="0"/>
                    </a:p>
                  </a:txBody>
                  <a:tcPr>
                    <a:solidFill>
                      <a:schemeClr val="accent5">
                        <a:lumMod val="60000"/>
                        <a:lumOff val="40000"/>
                      </a:schemeClr>
                    </a:solidFill>
                  </a:tcPr>
                </a:tc>
                <a:tc>
                  <a:txBody>
                    <a:bodyPr/>
                    <a:lstStyle/>
                    <a:p>
                      <a:pPr algn="ctr"/>
                      <a:r>
                        <a:rPr lang="en-US" dirty="0" smtClean="0"/>
                        <a:t>7</a:t>
                      </a:r>
                      <a:endParaRPr lang="en-US" dirty="0"/>
                    </a:p>
                  </a:txBody>
                  <a:tcPr>
                    <a:solidFill>
                      <a:schemeClr val="accent5">
                        <a:lumMod val="40000"/>
                        <a:lumOff val="60000"/>
                      </a:schemeClr>
                    </a:solidFill>
                  </a:tcPr>
                </a:tc>
              </a:tr>
              <a:tr h="370840">
                <a:tc>
                  <a:txBody>
                    <a:bodyPr/>
                    <a:lstStyle/>
                    <a:p>
                      <a:r>
                        <a:rPr lang="en-US" dirty="0" smtClean="0"/>
                        <a:t>Western Cape</a:t>
                      </a:r>
                      <a:endParaRPr lang="en-US" dirty="0"/>
                    </a:p>
                  </a:txBody>
                  <a:tcPr>
                    <a:solidFill>
                      <a:schemeClr val="accent5">
                        <a:lumMod val="60000"/>
                        <a:lumOff val="40000"/>
                      </a:schemeClr>
                    </a:solidFill>
                  </a:tcPr>
                </a:tc>
                <a:tc>
                  <a:txBody>
                    <a:bodyPr/>
                    <a:lstStyle/>
                    <a:p>
                      <a:pPr algn="ctr"/>
                      <a:r>
                        <a:rPr lang="en-US" dirty="0" smtClean="0"/>
                        <a:t>161</a:t>
                      </a:r>
                      <a:endParaRPr lang="en-US" dirty="0"/>
                    </a:p>
                  </a:txBody>
                  <a:tcPr>
                    <a:solidFill>
                      <a:schemeClr val="accent5">
                        <a:lumMod val="40000"/>
                        <a:lumOff val="60000"/>
                      </a:schemeClr>
                    </a:solidFill>
                  </a:tcPr>
                </a:tc>
              </a:tr>
              <a:tr h="370840">
                <a:tc>
                  <a:txBody>
                    <a:bodyPr/>
                    <a:lstStyle/>
                    <a:p>
                      <a:r>
                        <a:rPr lang="en-US" b="1" dirty="0" smtClean="0"/>
                        <a:t>TOTAL</a:t>
                      </a:r>
                      <a:endParaRPr lang="en-US" b="1" dirty="0"/>
                    </a:p>
                  </a:txBody>
                  <a:tcPr>
                    <a:solidFill>
                      <a:schemeClr val="accent5">
                        <a:lumMod val="60000"/>
                        <a:lumOff val="40000"/>
                      </a:schemeClr>
                    </a:solidFill>
                  </a:tcPr>
                </a:tc>
                <a:tc>
                  <a:txBody>
                    <a:bodyPr/>
                    <a:lstStyle/>
                    <a:p>
                      <a:pPr algn="ctr"/>
                      <a:r>
                        <a:rPr lang="en-US" b="1" dirty="0" smtClean="0"/>
                        <a:t>479</a:t>
                      </a:r>
                      <a:endParaRPr lang="en-US" b="1" dirty="0"/>
                    </a:p>
                  </a:txBody>
                  <a:tcPr>
                    <a:solidFill>
                      <a:schemeClr val="accent5">
                        <a:lumMod val="40000"/>
                        <a:lumOff val="60000"/>
                      </a:schemeClr>
                    </a:solidFill>
                  </a:tcPr>
                </a:tc>
              </a:tr>
            </a:tbl>
          </a:graphicData>
        </a:graphic>
      </p:graphicFrame>
      <p:sp>
        <p:nvSpPr>
          <p:cNvPr id="5" name="Slide Number Placeholder 4"/>
          <p:cNvSpPr>
            <a:spLocks noGrp="1"/>
          </p:cNvSpPr>
          <p:nvPr>
            <p:ph type="sldNum" sz="quarter" idx="12"/>
          </p:nvPr>
        </p:nvSpPr>
        <p:spPr/>
        <p:txBody>
          <a:bodyPr/>
          <a:lstStyle/>
          <a:p>
            <a:fld id="{42473B70-028F-4EC3-9C01-7BB753687177}" type="slidenum">
              <a:rPr lang="en-US" sz="2400" b="1" smtClean="0"/>
              <a:pPr/>
              <a:t>21</a:t>
            </a:fld>
            <a:endParaRPr lang="en-US" sz="2400" b="1" dirty="0"/>
          </a:p>
        </p:txBody>
      </p:sp>
    </p:spTree>
    <p:extLst>
      <p:ext uri="{BB962C8B-B14F-4D97-AF65-F5344CB8AC3E}">
        <p14:creationId xmlns:p14="http://schemas.microsoft.com/office/powerpoint/2010/main" xmlns="" val="701341116"/>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71600" y="990600"/>
            <a:ext cx="7696200" cy="4247317"/>
          </a:xfrm>
          <a:prstGeom prst="rect">
            <a:avLst/>
          </a:prstGeom>
        </p:spPr>
        <p:txBody>
          <a:bodyPr wrap="square">
            <a:spAutoFit/>
          </a:bodyPr>
          <a:lstStyle/>
          <a:p>
            <a:pPr lvl="0" algn="ctr"/>
            <a:r>
              <a:rPr lang="en-US" sz="5400" b="1" dirty="0" smtClean="0">
                <a:latin typeface="Calibri" pitchFamily="34" charset="0"/>
              </a:rPr>
              <a:t>CONTRIBUTION TO MEDIUM TERM STRATEGIC FRAMEWORK (MTSF) </a:t>
            </a:r>
          </a:p>
          <a:p>
            <a:pPr lvl="0" algn="ctr"/>
            <a:r>
              <a:rPr lang="en-US" sz="5400" b="1" dirty="0" smtClean="0">
                <a:latin typeface="Calibri" pitchFamily="34" charset="0"/>
              </a:rPr>
              <a:t>TARGETS</a:t>
            </a:r>
            <a:endParaRPr lang="en-US" sz="5400" b="1" dirty="0">
              <a:latin typeface="Calibri" pitchFamily="34" charset="0"/>
            </a:endParaRPr>
          </a:p>
        </p:txBody>
      </p:sp>
      <p:sp>
        <p:nvSpPr>
          <p:cNvPr id="4" name="Right Triangle 3"/>
          <p:cNvSpPr/>
          <p:nvPr/>
        </p:nvSpPr>
        <p:spPr>
          <a:xfrm flipH="1">
            <a:off x="457200" y="0"/>
            <a:ext cx="1219200" cy="685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p:nvGrpSpPr>
        <p:grpSpPr>
          <a:xfrm>
            <a:off x="0" y="-2"/>
            <a:ext cx="1676400" cy="6858002"/>
            <a:chOff x="0" y="-2"/>
            <a:chExt cx="1676400" cy="6858002"/>
          </a:xfrm>
        </p:grpSpPr>
        <p:pic>
          <p:nvPicPr>
            <p:cNvPr id="10" name="Picture 2"/>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flipH="1">
              <a:off x="0" y="0"/>
              <a:ext cx="16764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Right Triangle 10"/>
            <p:cNvSpPr/>
            <p:nvPr/>
          </p:nvSpPr>
          <p:spPr>
            <a:xfrm flipH="1">
              <a:off x="457200" y="0"/>
              <a:ext cx="1219200" cy="685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Triangle 11"/>
            <p:cNvSpPr/>
            <p:nvPr/>
          </p:nvSpPr>
          <p:spPr>
            <a:xfrm rot="10800000">
              <a:off x="504591" y="0"/>
              <a:ext cx="486007" cy="3806755"/>
            </a:xfrm>
            <a:prstGeom prst="rtTriangle">
              <a:avLst/>
            </a:prstGeom>
            <a:solidFill>
              <a:srgbClr val="1933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Triangle 12"/>
            <p:cNvSpPr/>
            <p:nvPr/>
          </p:nvSpPr>
          <p:spPr>
            <a:xfrm rot="10800000">
              <a:off x="457199" y="-2"/>
              <a:ext cx="152401" cy="6096002"/>
            </a:xfrm>
            <a:prstGeom prst="rtTriangle">
              <a:avLst/>
            </a:prstGeom>
            <a:solidFill>
              <a:srgbClr val="2E5E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Slide Number Placeholder 1"/>
          <p:cNvSpPr>
            <a:spLocks noGrp="1"/>
          </p:cNvSpPr>
          <p:nvPr>
            <p:ph type="sldNum" sz="quarter" idx="12"/>
          </p:nvPr>
        </p:nvSpPr>
        <p:spPr/>
        <p:txBody>
          <a:bodyPr/>
          <a:lstStyle/>
          <a:p>
            <a:fld id="{42473B70-028F-4EC3-9C01-7BB753687177}" type="slidenum">
              <a:rPr lang="en-US" sz="2400" b="1" smtClean="0"/>
              <a:pPr/>
              <a:t>22</a:t>
            </a:fld>
            <a:endParaRPr lang="en-US" sz="2400" b="1" dirty="0"/>
          </a:p>
        </p:txBody>
      </p:sp>
    </p:spTree>
    <p:extLst>
      <p:ext uri="{BB962C8B-B14F-4D97-AF65-F5344CB8AC3E}">
        <p14:creationId xmlns:p14="http://schemas.microsoft.com/office/powerpoint/2010/main" xmlns="" val="865322096"/>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3485462" y="3974"/>
            <a:ext cx="2170466" cy="7540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ZA" sz="2500" b="1" dirty="0" smtClean="0">
                <a:latin typeface="Calibri" pitchFamily="34" charset="0"/>
                <a:cs typeface="Times New Roman" pitchFamily="18" charset="0"/>
              </a:rPr>
              <a:t>MTSF TARGETS</a:t>
            </a:r>
            <a:endParaRPr kumimoji="0" lang="en-US" sz="2500" b="1"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625" y="666750"/>
            <a:ext cx="9048750" cy="5505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42473B70-028F-4EC3-9C01-7BB753687177}" type="slidenum">
              <a:rPr lang="en-US" sz="2400" b="1" smtClean="0"/>
              <a:pPr/>
              <a:t>23</a:t>
            </a:fld>
            <a:endParaRPr lang="en-US" sz="2400" b="1" dirty="0"/>
          </a:p>
        </p:txBody>
      </p:sp>
    </p:spTree>
    <p:extLst>
      <p:ext uri="{BB962C8B-B14F-4D97-AF65-F5344CB8AC3E}">
        <p14:creationId xmlns:p14="http://schemas.microsoft.com/office/powerpoint/2010/main" xmlns="" val="129102125"/>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400" y="123924"/>
            <a:ext cx="7467600" cy="400110"/>
          </a:xfrm>
          <a:prstGeom prst="rect">
            <a:avLst/>
          </a:prstGeom>
        </p:spPr>
        <p:txBody>
          <a:bodyPr wrap="square">
            <a:spAutoFit/>
          </a:bodyPr>
          <a:lstStyle/>
          <a:p>
            <a:pPr algn="ctr"/>
            <a:r>
              <a:rPr lang="en-US" sz="2000" b="1" dirty="0" smtClean="0"/>
              <a:t>REMEDIAL ACTION PLAN - MTSF TARGETS AUDIT FINDINGS</a:t>
            </a:r>
            <a:endParaRPr lang="en-US" sz="2000" dirty="0"/>
          </a:p>
        </p:txBody>
      </p:sp>
      <p:sp>
        <p:nvSpPr>
          <p:cNvPr id="4" name="Right Triangle 3"/>
          <p:cNvSpPr/>
          <p:nvPr/>
        </p:nvSpPr>
        <p:spPr>
          <a:xfrm flipH="1">
            <a:off x="457200" y="0"/>
            <a:ext cx="1219200" cy="685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p:nvGrpSpPr>
        <p:grpSpPr>
          <a:xfrm>
            <a:off x="0" y="-2"/>
            <a:ext cx="1676400" cy="6858002"/>
            <a:chOff x="0" y="-2"/>
            <a:chExt cx="1676400" cy="6858002"/>
          </a:xfrm>
        </p:grpSpPr>
        <p:pic>
          <p:nvPicPr>
            <p:cNvPr id="10" name="Picture 2"/>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flipH="1">
              <a:off x="0" y="0"/>
              <a:ext cx="16764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Right Triangle 10"/>
            <p:cNvSpPr/>
            <p:nvPr/>
          </p:nvSpPr>
          <p:spPr>
            <a:xfrm flipH="1">
              <a:off x="457200" y="0"/>
              <a:ext cx="1219200" cy="685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Triangle 11"/>
            <p:cNvSpPr/>
            <p:nvPr/>
          </p:nvSpPr>
          <p:spPr>
            <a:xfrm rot="10800000">
              <a:off x="504591" y="0"/>
              <a:ext cx="486007" cy="3806755"/>
            </a:xfrm>
            <a:prstGeom prst="rtTriangle">
              <a:avLst/>
            </a:prstGeom>
            <a:solidFill>
              <a:srgbClr val="1933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Triangle 12"/>
            <p:cNvSpPr/>
            <p:nvPr/>
          </p:nvSpPr>
          <p:spPr>
            <a:xfrm rot="10800000">
              <a:off x="457199" y="-2"/>
              <a:ext cx="152401" cy="6096002"/>
            </a:xfrm>
            <a:prstGeom prst="rtTriangle">
              <a:avLst/>
            </a:prstGeom>
            <a:solidFill>
              <a:srgbClr val="2E5E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Slide Number Placeholder 4"/>
          <p:cNvSpPr>
            <a:spLocks noGrp="1"/>
          </p:cNvSpPr>
          <p:nvPr>
            <p:ph type="sldNum" sz="quarter" idx="12"/>
          </p:nvPr>
        </p:nvSpPr>
        <p:spPr/>
        <p:txBody>
          <a:bodyPr/>
          <a:lstStyle/>
          <a:p>
            <a:fld id="{42473B70-028F-4EC3-9C01-7BB753687177}" type="slidenum">
              <a:rPr lang="en-US" sz="3200" b="1" smtClean="0"/>
              <a:pPr/>
              <a:t>24</a:t>
            </a:fld>
            <a:endParaRPr lang="en-US" sz="3200" b="1" dirty="0"/>
          </a:p>
        </p:txBody>
      </p:sp>
      <p:graphicFrame>
        <p:nvGraphicFramePr>
          <p:cNvPr id="6" name="Table 5"/>
          <p:cNvGraphicFramePr>
            <a:graphicFrameLocks noGrp="1"/>
          </p:cNvGraphicFramePr>
          <p:nvPr>
            <p:extLst>
              <p:ext uri="{D42A27DB-BD31-4B8C-83A1-F6EECF244321}">
                <p14:modId xmlns:p14="http://schemas.microsoft.com/office/powerpoint/2010/main" xmlns="" val="96828732"/>
              </p:ext>
            </p:extLst>
          </p:nvPr>
        </p:nvGraphicFramePr>
        <p:xfrm>
          <a:off x="228600" y="628665"/>
          <a:ext cx="8686800" cy="5830672"/>
        </p:xfrm>
        <a:graphic>
          <a:graphicData uri="http://schemas.openxmlformats.org/drawingml/2006/table">
            <a:tbl>
              <a:tblPr firstRow="1" bandRow="1">
                <a:tableStyleId>{93296810-A885-4BE3-A3E7-6D5BEEA58F35}</a:tableStyleId>
              </a:tblPr>
              <a:tblGrid>
                <a:gridCol w="564682"/>
                <a:gridCol w="3397718"/>
                <a:gridCol w="2438400"/>
                <a:gridCol w="2286000"/>
              </a:tblGrid>
              <a:tr h="742935">
                <a:tc>
                  <a:txBody>
                    <a:bodyPr/>
                    <a:lstStyle/>
                    <a:p>
                      <a:pPr algn="ctr"/>
                      <a:r>
                        <a:rPr lang="en-ZA" sz="2000" dirty="0" smtClean="0">
                          <a:solidFill>
                            <a:schemeClr val="tx1"/>
                          </a:solidFill>
                        </a:rPr>
                        <a:t>No</a:t>
                      </a:r>
                      <a:endParaRPr lang="en-ZA" sz="2000" dirty="0">
                        <a:solidFill>
                          <a:schemeClr val="tx1"/>
                        </a:solidFill>
                      </a:endParaRPr>
                    </a:p>
                  </a:txBody>
                  <a:tcPr/>
                </a:tc>
                <a:tc>
                  <a:txBody>
                    <a:bodyPr/>
                    <a:lstStyle/>
                    <a:p>
                      <a:pPr algn="ctr"/>
                      <a:r>
                        <a:rPr lang="en-ZA" sz="2000" dirty="0" smtClean="0">
                          <a:solidFill>
                            <a:schemeClr val="tx1"/>
                          </a:solidFill>
                        </a:rPr>
                        <a:t>Audit Matter Raised</a:t>
                      </a:r>
                      <a:endParaRPr lang="en-ZA" sz="2000" dirty="0">
                        <a:solidFill>
                          <a:schemeClr val="tx1"/>
                        </a:solidFill>
                      </a:endParaRPr>
                    </a:p>
                  </a:txBody>
                  <a:tcPr/>
                </a:tc>
                <a:tc>
                  <a:txBody>
                    <a:bodyPr/>
                    <a:lstStyle/>
                    <a:p>
                      <a:pPr algn="ctr"/>
                      <a:r>
                        <a:rPr lang="en-ZA" sz="2000" dirty="0" smtClean="0">
                          <a:solidFill>
                            <a:schemeClr val="tx1"/>
                          </a:solidFill>
                        </a:rPr>
                        <a:t>Root cause of audit finding</a:t>
                      </a:r>
                      <a:endParaRPr lang="en-ZA" sz="2000" dirty="0">
                        <a:solidFill>
                          <a:schemeClr val="tx1"/>
                        </a:solidFill>
                      </a:endParaRPr>
                    </a:p>
                  </a:txBody>
                  <a:tcPr/>
                </a:tc>
                <a:tc>
                  <a:txBody>
                    <a:bodyPr/>
                    <a:lstStyle/>
                    <a:p>
                      <a:pPr algn="ctr"/>
                      <a:r>
                        <a:rPr lang="en-ZA" sz="2000" dirty="0" smtClean="0">
                          <a:solidFill>
                            <a:schemeClr val="tx1"/>
                          </a:solidFill>
                        </a:rPr>
                        <a:t>Remedial action to be implemented</a:t>
                      </a:r>
                      <a:endParaRPr lang="en-ZA" sz="2000" dirty="0">
                        <a:solidFill>
                          <a:schemeClr val="tx1"/>
                        </a:solidFill>
                      </a:endParaRPr>
                    </a:p>
                  </a:txBody>
                  <a:tcPr/>
                </a:tc>
              </a:tr>
              <a:tr h="2466748">
                <a:tc>
                  <a:txBody>
                    <a:bodyPr/>
                    <a:lstStyle/>
                    <a:p>
                      <a:r>
                        <a:rPr lang="en-ZA" sz="2000" dirty="0" smtClean="0"/>
                        <a:t>1.</a:t>
                      </a:r>
                      <a:endParaRPr lang="en-ZA" sz="2000" dirty="0"/>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2000" b="0" i="0" u="none" strike="noStrike" kern="1200" cap="none" spc="0" normalizeH="0" baseline="0" noProof="0" dirty="0" smtClean="0">
                          <a:ln>
                            <a:noFill/>
                          </a:ln>
                          <a:solidFill>
                            <a:prstClr val="black"/>
                          </a:solidFill>
                          <a:effectLst/>
                          <a:uLnTx/>
                          <a:uFillTx/>
                          <a:latin typeface="+mn-lt"/>
                          <a:ea typeface="+mn-ea"/>
                          <a:cs typeface="+mn-cs"/>
                        </a:rPr>
                        <a:t>Some of the Key Performance Indicators were found to be not measurable </a:t>
                      </a:r>
                    </a:p>
                    <a:p>
                      <a:pPr marL="285750" marR="0" lvl="0" indent="-285750" algn="just" defTabSz="914400" rtl="0" eaLnBrk="1" fontAlgn="auto" latinLnBrk="0" hangingPunct="1">
                        <a:lnSpc>
                          <a:spcPct val="100000"/>
                        </a:lnSpc>
                        <a:spcBef>
                          <a:spcPts val="0"/>
                        </a:spcBef>
                        <a:spcAft>
                          <a:spcPts val="0"/>
                        </a:spcAft>
                        <a:buClrTx/>
                        <a:buSzTx/>
                        <a:buFont typeface="Arial" pitchFamily="34" charset="0"/>
                        <a:buChar char="•"/>
                        <a:tabLst/>
                        <a:defRPr/>
                      </a:pPr>
                      <a:r>
                        <a:rPr kumimoji="0" lang="en-ZA" sz="2000" b="0" i="0" u="none" strike="noStrike" kern="1200" cap="none" spc="0" normalizeH="0" baseline="0" noProof="0" dirty="0" smtClean="0">
                          <a:ln>
                            <a:noFill/>
                          </a:ln>
                          <a:solidFill>
                            <a:prstClr val="black"/>
                          </a:solidFill>
                          <a:effectLst/>
                          <a:uLnTx/>
                          <a:uFillTx/>
                          <a:latin typeface="+mn-lt"/>
                          <a:ea typeface="+mn-ea"/>
                          <a:cs typeface="+mn-cs"/>
                        </a:rPr>
                        <a:t>Listenership</a:t>
                      </a:r>
                    </a:p>
                    <a:p>
                      <a:pPr marL="285750" marR="0" lvl="0" indent="-285750" algn="just" defTabSz="914400" rtl="0" eaLnBrk="1" fontAlgn="auto" latinLnBrk="0" hangingPunct="1">
                        <a:lnSpc>
                          <a:spcPct val="100000"/>
                        </a:lnSpc>
                        <a:spcBef>
                          <a:spcPts val="0"/>
                        </a:spcBef>
                        <a:spcAft>
                          <a:spcPts val="0"/>
                        </a:spcAft>
                        <a:buClrTx/>
                        <a:buSzTx/>
                        <a:buFont typeface="Arial" pitchFamily="34" charset="0"/>
                        <a:buChar char="•"/>
                        <a:tabLst/>
                        <a:defRPr/>
                      </a:pPr>
                      <a:r>
                        <a:rPr kumimoji="0" lang="en-ZA" sz="2000" b="0" i="0" u="none" strike="noStrike" kern="1200" cap="none" spc="0" normalizeH="0" baseline="0" noProof="0" dirty="0" smtClean="0">
                          <a:ln>
                            <a:noFill/>
                          </a:ln>
                          <a:solidFill>
                            <a:prstClr val="black"/>
                          </a:solidFill>
                          <a:effectLst/>
                          <a:uLnTx/>
                          <a:uFillTx/>
                          <a:latin typeface="+mn-lt"/>
                          <a:ea typeface="+mn-ea"/>
                          <a:cs typeface="+mn-cs"/>
                        </a:rPr>
                        <a:t>Transactional support data</a:t>
                      </a:r>
                      <a:endParaRPr kumimoji="0" lang="en-ZA" sz="2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just"/>
                      <a:r>
                        <a:rPr kumimoji="0" lang="en-ZA" sz="2000" b="0" i="0" u="none" strike="noStrike" kern="1200" cap="none" spc="0" normalizeH="0" baseline="0" noProof="0" dirty="0" smtClean="0">
                          <a:ln>
                            <a:noFill/>
                          </a:ln>
                          <a:solidFill>
                            <a:prstClr val="black"/>
                          </a:solidFill>
                          <a:effectLst/>
                          <a:uLnTx/>
                          <a:uFillTx/>
                          <a:latin typeface="+mn-lt"/>
                          <a:ea typeface="+mn-ea"/>
                          <a:cs typeface="+mn-cs"/>
                        </a:rPr>
                        <a:t>All MTSF targets established and set by DHS. Some technical indicators were not measurable/available  and some process descriptions were not adequately documented</a:t>
                      </a:r>
                      <a:endParaRPr lang="en-ZA" sz="2000" dirty="0"/>
                    </a:p>
                  </a:txBody>
                  <a:tcPr/>
                </a:tc>
                <a:tc row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2000" b="0" i="0" u="none" strike="noStrike" kern="1200" cap="none" spc="0" normalizeH="0" baseline="0" noProof="0" dirty="0" smtClean="0">
                          <a:ln>
                            <a:noFill/>
                          </a:ln>
                          <a:solidFill>
                            <a:prstClr val="black"/>
                          </a:solidFill>
                          <a:effectLst/>
                          <a:uLnTx/>
                          <a:uFillTx/>
                          <a:latin typeface="+mn-lt"/>
                          <a:ea typeface="+mn-ea"/>
                          <a:cs typeface="+mn-cs"/>
                        </a:rPr>
                        <a:t>All technical indicators are being reviewed for measurability of the key performance indicators. Process descriptions are also being updated to augment  the technical indicators in achieving measurability.</a:t>
                      </a:r>
                    </a:p>
                    <a:p>
                      <a:pPr algn="just"/>
                      <a:endParaRPr lang="en-ZA" sz="2000" dirty="0"/>
                    </a:p>
                  </a:txBody>
                  <a:tcPr anchor="ctr"/>
                </a:tc>
              </a:tr>
              <a:tr h="1948297">
                <a:tc>
                  <a:txBody>
                    <a:bodyPr/>
                    <a:lstStyle/>
                    <a:p>
                      <a:r>
                        <a:rPr lang="en-ZA" sz="2000" dirty="0" smtClean="0"/>
                        <a:t>2.</a:t>
                      </a:r>
                      <a:endParaRPr lang="en-ZA" sz="2000" dirty="0"/>
                    </a:p>
                  </a:txBody>
                  <a:tcPr/>
                </a:tc>
                <a:tc>
                  <a:txBody>
                    <a:bodyPr/>
                    <a:lstStyle/>
                    <a:p>
                      <a:pPr algn="just"/>
                      <a:r>
                        <a:rPr lang="en-ZA" sz="2000" dirty="0" smtClean="0">
                          <a:latin typeface="+mj-lt"/>
                        </a:rPr>
                        <a:t>Insufficiency and inadequacy</a:t>
                      </a:r>
                      <a:r>
                        <a:rPr lang="en-ZA" sz="2000" baseline="0" dirty="0" smtClean="0">
                          <a:latin typeface="+mj-lt"/>
                        </a:rPr>
                        <a:t>  of evidence provided to support some achieved targets</a:t>
                      </a:r>
                    </a:p>
                    <a:p>
                      <a:pPr marL="285750" indent="-285750" algn="just">
                        <a:buFont typeface="Arial" pitchFamily="34" charset="0"/>
                        <a:buChar char="•"/>
                      </a:pPr>
                      <a:r>
                        <a:rPr lang="en-ZA" sz="2000" baseline="0" dirty="0" smtClean="0">
                          <a:latin typeface="+mj-lt"/>
                        </a:rPr>
                        <a:t>Readerships</a:t>
                      </a:r>
                    </a:p>
                    <a:p>
                      <a:pPr marL="285750" indent="-285750" algn="just">
                        <a:buFont typeface="Arial" pitchFamily="34" charset="0"/>
                        <a:buChar char="•"/>
                      </a:pPr>
                      <a:r>
                        <a:rPr lang="en-ZA" sz="2000" baseline="0" dirty="0" smtClean="0">
                          <a:latin typeface="+mj-lt"/>
                        </a:rPr>
                        <a:t>Project management</a:t>
                      </a:r>
                    </a:p>
                    <a:p>
                      <a:pPr marL="285750" indent="-285750" algn="just">
                        <a:buFont typeface="Arial" pitchFamily="34" charset="0"/>
                        <a:buChar char="•"/>
                      </a:pPr>
                      <a:r>
                        <a:rPr lang="en-ZA" sz="2000" baseline="0" dirty="0" smtClean="0">
                          <a:latin typeface="+mj-lt"/>
                        </a:rPr>
                        <a:t>Intern placement</a:t>
                      </a:r>
                      <a:endParaRPr lang="en-ZA" sz="2000" dirty="0">
                        <a:latin typeface="+mj-lt"/>
                      </a:endParaRPr>
                    </a:p>
                  </a:txBody>
                  <a:tcPr/>
                </a:tc>
                <a:tc>
                  <a:txBody>
                    <a:bodyPr/>
                    <a:lstStyle/>
                    <a:p>
                      <a:pPr algn="just"/>
                      <a:r>
                        <a:rPr lang="en-ZA" sz="2000" dirty="0" smtClean="0"/>
                        <a:t>The supporting documentation was not aligned</a:t>
                      </a:r>
                      <a:r>
                        <a:rPr lang="en-ZA" sz="2000" baseline="0" dirty="0" smtClean="0"/>
                        <a:t> to the technical indicators and process descriptions</a:t>
                      </a:r>
                      <a:endParaRPr lang="en-ZA" sz="2000" dirty="0"/>
                    </a:p>
                  </a:txBody>
                  <a:tcPr/>
                </a:tc>
                <a:tc vMerge="1">
                  <a:txBody>
                    <a:bodyPr/>
                    <a:lstStyle/>
                    <a:p>
                      <a:pPr algn="just"/>
                      <a:endParaRPr lang="en-ZA" sz="1600" dirty="0"/>
                    </a:p>
                  </a:txBody>
                  <a:tcPr/>
                </a:tc>
              </a:tr>
            </a:tbl>
          </a:graphicData>
        </a:graphic>
      </p:graphicFrame>
    </p:spTree>
    <p:extLst>
      <p:ext uri="{BB962C8B-B14F-4D97-AF65-F5344CB8AC3E}">
        <p14:creationId xmlns:p14="http://schemas.microsoft.com/office/powerpoint/2010/main" xmlns="" val="2001542549"/>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00200" y="989308"/>
            <a:ext cx="7315200" cy="3816429"/>
          </a:xfrm>
          <a:prstGeom prst="rect">
            <a:avLst/>
          </a:prstGeom>
        </p:spPr>
        <p:txBody>
          <a:bodyPr wrap="square">
            <a:spAutoFit/>
          </a:bodyPr>
          <a:lstStyle/>
          <a:p>
            <a:pPr lvl="0" algn="ctr"/>
            <a:r>
              <a:rPr lang="en-US" sz="3600" b="1" dirty="0" smtClean="0">
                <a:latin typeface="Calibri" pitchFamily="34" charset="0"/>
              </a:rPr>
              <a:t>FINANCIAL PERFORMANCE OVERVIEW</a:t>
            </a:r>
          </a:p>
          <a:p>
            <a:pPr lvl="0" algn="ctr"/>
            <a:endParaRPr lang="en-US" sz="5400" b="1" dirty="0" smtClean="0">
              <a:latin typeface="Calibri" pitchFamily="34" charset="0"/>
            </a:endParaRPr>
          </a:p>
          <a:p>
            <a:pPr lvl="0" algn="ctr"/>
            <a:endParaRPr lang="en-US" sz="2400" b="1" dirty="0">
              <a:latin typeface="Calibri" pitchFamily="34" charset="0"/>
            </a:endParaRPr>
          </a:p>
          <a:p>
            <a:pPr lvl="0" algn="ctr"/>
            <a:r>
              <a:rPr lang="en-US" sz="3600" b="1" dirty="0" smtClean="0">
                <a:latin typeface="Calibri" pitchFamily="34" charset="0"/>
              </a:rPr>
              <a:t>Mr. Thomas Makupo</a:t>
            </a:r>
          </a:p>
          <a:p>
            <a:pPr lvl="0" algn="ctr"/>
            <a:endParaRPr lang="en-US" sz="2400" b="1" dirty="0">
              <a:latin typeface="Calibri" pitchFamily="34" charset="0"/>
            </a:endParaRPr>
          </a:p>
          <a:p>
            <a:pPr lvl="0" algn="ctr"/>
            <a:r>
              <a:rPr lang="en-US" sz="3200" b="1" dirty="0" smtClean="0">
                <a:latin typeface="Calibri" pitchFamily="34" charset="0"/>
              </a:rPr>
              <a:t>(EAAB Acting Chief Financial Officer)</a:t>
            </a:r>
            <a:endParaRPr lang="en-US" sz="3200" b="1" dirty="0">
              <a:latin typeface="Calibri" pitchFamily="34" charset="0"/>
            </a:endParaRPr>
          </a:p>
        </p:txBody>
      </p:sp>
      <p:sp>
        <p:nvSpPr>
          <p:cNvPr id="4" name="Right Triangle 3"/>
          <p:cNvSpPr/>
          <p:nvPr/>
        </p:nvSpPr>
        <p:spPr>
          <a:xfrm flipH="1">
            <a:off x="457200" y="0"/>
            <a:ext cx="1219200" cy="685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p:nvGrpSpPr>
        <p:grpSpPr>
          <a:xfrm>
            <a:off x="0" y="-2"/>
            <a:ext cx="1676400" cy="6858002"/>
            <a:chOff x="0" y="-2"/>
            <a:chExt cx="1676400" cy="6858002"/>
          </a:xfrm>
        </p:grpSpPr>
        <p:pic>
          <p:nvPicPr>
            <p:cNvPr id="10" name="Picture 2"/>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flipH="1">
              <a:off x="0" y="0"/>
              <a:ext cx="16764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Right Triangle 10"/>
            <p:cNvSpPr/>
            <p:nvPr/>
          </p:nvSpPr>
          <p:spPr>
            <a:xfrm flipH="1">
              <a:off x="457200" y="0"/>
              <a:ext cx="1219200" cy="685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Triangle 11"/>
            <p:cNvSpPr/>
            <p:nvPr/>
          </p:nvSpPr>
          <p:spPr>
            <a:xfrm rot="10800000">
              <a:off x="504591" y="0"/>
              <a:ext cx="486007" cy="3806755"/>
            </a:xfrm>
            <a:prstGeom prst="rtTriangle">
              <a:avLst/>
            </a:prstGeom>
            <a:solidFill>
              <a:srgbClr val="1933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Triangle 12"/>
            <p:cNvSpPr/>
            <p:nvPr/>
          </p:nvSpPr>
          <p:spPr>
            <a:xfrm rot="10800000">
              <a:off x="457199" y="-2"/>
              <a:ext cx="152401" cy="6096002"/>
            </a:xfrm>
            <a:prstGeom prst="rtTriangle">
              <a:avLst/>
            </a:prstGeom>
            <a:solidFill>
              <a:srgbClr val="2E5E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Slide Number Placeholder 1"/>
          <p:cNvSpPr>
            <a:spLocks noGrp="1"/>
          </p:cNvSpPr>
          <p:nvPr>
            <p:ph type="sldNum" sz="quarter" idx="12"/>
          </p:nvPr>
        </p:nvSpPr>
        <p:spPr/>
        <p:txBody>
          <a:bodyPr/>
          <a:lstStyle/>
          <a:p>
            <a:fld id="{42473B70-028F-4EC3-9C01-7BB753687177}" type="slidenum">
              <a:rPr lang="en-US" sz="2400" b="1" smtClean="0"/>
              <a:pPr/>
              <a:t>25</a:t>
            </a:fld>
            <a:endParaRPr lang="en-US" sz="2400" b="1" dirty="0"/>
          </a:p>
        </p:txBody>
      </p:sp>
    </p:spTree>
    <p:extLst>
      <p:ext uri="{BB962C8B-B14F-4D97-AF65-F5344CB8AC3E}">
        <p14:creationId xmlns:p14="http://schemas.microsoft.com/office/powerpoint/2010/main" xmlns="" val="3794024012"/>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99820" y="494504"/>
            <a:ext cx="8144360" cy="2523768"/>
          </a:xfrm>
          <a:prstGeom prst="rect">
            <a:avLst/>
          </a:prstGeom>
        </p:spPr>
        <p:txBody>
          <a:bodyPr wrap="square">
            <a:spAutoFit/>
          </a:bodyPr>
          <a:lstStyle/>
          <a:p>
            <a:pPr algn="ctr">
              <a:spcBef>
                <a:spcPct val="50000"/>
              </a:spcBef>
            </a:pPr>
            <a:r>
              <a:rPr lang="en-US" sz="3200" dirty="0" smtClean="0">
                <a:latin typeface="Arial"/>
                <a:cs typeface="Arial"/>
              </a:rPr>
              <a:t>Estate Agency Affairs Board</a:t>
            </a:r>
            <a:endParaRPr lang="en-US" sz="3200" b="1" dirty="0" smtClean="0">
              <a:latin typeface="Arial"/>
              <a:cs typeface="Arial"/>
            </a:endParaRPr>
          </a:p>
          <a:p>
            <a:pPr algn="ctr">
              <a:spcBef>
                <a:spcPct val="50000"/>
              </a:spcBef>
            </a:pPr>
            <a:r>
              <a:rPr lang="en-US" sz="3200" b="1" dirty="0" smtClean="0">
                <a:latin typeface="Arial"/>
                <a:cs typeface="Arial"/>
              </a:rPr>
              <a:t>ANNUAL REPORT AND </a:t>
            </a:r>
          </a:p>
          <a:p>
            <a:pPr algn="ctr">
              <a:spcBef>
                <a:spcPct val="50000"/>
              </a:spcBef>
            </a:pPr>
            <a:r>
              <a:rPr lang="en-US" sz="3200" b="1" dirty="0" smtClean="0">
                <a:latin typeface="Arial"/>
                <a:cs typeface="Arial"/>
              </a:rPr>
              <a:t>FINANCIAL STATEMENTS - 2016/2017</a:t>
            </a:r>
          </a:p>
          <a:p>
            <a:pPr algn="ctr">
              <a:spcBef>
                <a:spcPct val="50000"/>
              </a:spcBef>
            </a:pPr>
            <a:endParaRPr lang="en-US" sz="2000" b="1" dirty="0" smtClean="0">
              <a:latin typeface="Arial"/>
              <a:cs typeface="Arial"/>
            </a:endParaRPr>
          </a:p>
        </p:txBody>
      </p:sp>
      <p:sp>
        <p:nvSpPr>
          <p:cNvPr id="8" name="Rectangle 7"/>
          <p:cNvSpPr/>
          <p:nvPr/>
        </p:nvSpPr>
        <p:spPr>
          <a:xfrm>
            <a:off x="0" y="4889500"/>
            <a:ext cx="9144000" cy="20828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human settlement logo.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28600" y="5655270"/>
            <a:ext cx="3297874" cy="1202730"/>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257800" y="5226282"/>
            <a:ext cx="2472221" cy="1647760"/>
          </a:xfrm>
          <a:prstGeom prst="rect">
            <a:avLst/>
          </a:prstGeom>
        </p:spPr>
      </p:pic>
      <p:sp>
        <p:nvSpPr>
          <p:cNvPr id="3" name="Rectangle 2"/>
          <p:cNvSpPr/>
          <p:nvPr/>
        </p:nvSpPr>
        <p:spPr>
          <a:xfrm>
            <a:off x="0" y="2743200"/>
            <a:ext cx="9144000" cy="609600"/>
          </a:xfrm>
          <a:prstGeom prst="rect">
            <a:avLst/>
          </a:prstGeom>
          <a:solidFill>
            <a:srgbClr val="5EC6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9041" y="3505200"/>
            <a:ext cx="9144000" cy="609600"/>
          </a:xfrm>
          <a:prstGeom prst="rect">
            <a:avLst/>
          </a:prstGeom>
          <a:solidFill>
            <a:srgbClr val="B2C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C7326713-9CF9-498D-9D69-29004BBA60A3}" type="slidenum">
              <a:rPr lang="en-US" sz="2400" b="1" smtClean="0"/>
              <a:pPr/>
              <a:t>26</a:t>
            </a:fld>
            <a:endParaRPr lang="en-US" sz="2400" b="1" dirty="0"/>
          </a:p>
        </p:txBody>
      </p:sp>
    </p:spTree>
    <p:extLst>
      <p:ext uri="{BB962C8B-B14F-4D97-AF65-F5344CB8AC3E}">
        <p14:creationId xmlns:p14="http://schemas.microsoft.com/office/powerpoint/2010/main" xmlns="" val="1710707445"/>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400" y="123924"/>
            <a:ext cx="7467600" cy="369332"/>
          </a:xfrm>
          <a:prstGeom prst="rect">
            <a:avLst/>
          </a:prstGeom>
        </p:spPr>
        <p:txBody>
          <a:bodyPr wrap="square">
            <a:spAutoFit/>
          </a:bodyPr>
          <a:lstStyle/>
          <a:p>
            <a:pPr algn="ctr"/>
            <a:r>
              <a:rPr lang="en-US" b="1" dirty="0" smtClean="0"/>
              <a:t>REMEDIAL ACTION PLANS - FINANCIAL INFORMATION AUDIT FINDINGS</a:t>
            </a:r>
            <a:endParaRPr lang="en-US" dirty="0"/>
          </a:p>
        </p:txBody>
      </p:sp>
      <p:sp>
        <p:nvSpPr>
          <p:cNvPr id="4" name="Right Triangle 3"/>
          <p:cNvSpPr/>
          <p:nvPr/>
        </p:nvSpPr>
        <p:spPr>
          <a:xfrm flipH="1">
            <a:off x="457200" y="0"/>
            <a:ext cx="1219200" cy="685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p:nvGrpSpPr>
        <p:grpSpPr>
          <a:xfrm>
            <a:off x="0" y="-2"/>
            <a:ext cx="1676400" cy="6858002"/>
            <a:chOff x="0" y="-2"/>
            <a:chExt cx="1676400" cy="6858002"/>
          </a:xfrm>
        </p:grpSpPr>
        <p:pic>
          <p:nvPicPr>
            <p:cNvPr id="10" name="Picture 2"/>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flipH="1">
              <a:off x="0" y="0"/>
              <a:ext cx="16764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Right Triangle 10"/>
            <p:cNvSpPr/>
            <p:nvPr/>
          </p:nvSpPr>
          <p:spPr>
            <a:xfrm flipH="1">
              <a:off x="457200" y="0"/>
              <a:ext cx="1219200" cy="685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Triangle 11"/>
            <p:cNvSpPr/>
            <p:nvPr/>
          </p:nvSpPr>
          <p:spPr>
            <a:xfrm rot="10800000">
              <a:off x="504591" y="0"/>
              <a:ext cx="486007" cy="3806755"/>
            </a:xfrm>
            <a:prstGeom prst="rtTriangle">
              <a:avLst/>
            </a:prstGeom>
            <a:solidFill>
              <a:srgbClr val="1933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Triangle 12"/>
            <p:cNvSpPr/>
            <p:nvPr/>
          </p:nvSpPr>
          <p:spPr>
            <a:xfrm rot="10800000">
              <a:off x="457199" y="-2"/>
              <a:ext cx="152401" cy="6096002"/>
            </a:xfrm>
            <a:prstGeom prst="rtTriangle">
              <a:avLst/>
            </a:prstGeom>
            <a:solidFill>
              <a:srgbClr val="2E5E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Slide Number Placeholder 4"/>
          <p:cNvSpPr>
            <a:spLocks noGrp="1"/>
          </p:cNvSpPr>
          <p:nvPr>
            <p:ph type="sldNum" sz="quarter" idx="12"/>
          </p:nvPr>
        </p:nvSpPr>
        <p:spPr/>
        <p:txBody>
          <a:bodyPr/>
          <a:lstStyle/>
          <a:p>
            <a:fld id="{42473B70-028F-4EC3-9C01-7BB753687177}" type="slidenum">
              <a:rPr lang="en-US" sz="3200" b="1" smtClean="0"/>
              <a:pPr/>
              <a:t>27</a:t>
            </a:fld>
            <a:endParaRPr lang="en-US" sz="3200" b="1" dirty="0"/>
          </a:p>
        </p:txBody>
      </p:sp>
      <p:graphicFrame>
        <p:nvGraphicFramePr>
          <p:cNvPr id="6" name="Table 5"/>
          <p:cNvGraphicFramePr>
            <a:graphicFrameLocks noGrp="1"/>
          </p:cNvGraphicFramePr>
          <p:nvPr>
            <p:extLst>
              <p:ext uri="{D42A27DB-BD31-4B8C-83A1-F6EECF244321}">
                <p14:modId xmlns:p14="http://schemas.microsoft.com/office/powerpoint/2010/main" xmlns="" val="4171455291"/>
              </p:ext>
            </p:extLst>
          </p:nvPr>
        </p:nvGraphicFramePr>
        <p:xfrm>
          <a:off x="228600" y="628665"/>
          <a:ext cx="8686800" cy="6105996"/>
        </p:xfrm>
        <a:graphic>
          <a:graphicData uri="http://schemas.openxmlformats.org/drawingml/2006/table">
            <a:tbl>
              <a:tblPr firstRow="1" bandRow="1">
                <a:tableStyleId>{93296810-A885-4BE3-A3E7-6D5BEEA58F35}</a:tableStyleId>
              </a:tblPr>
              <a:tblGrid>
                <a:gridCol w="460662"/>
                <a:gridCol w="1825338"/>
                <a:gridCol w="1219200"/>
                <a:gridCol w="2057400"/>
                <a:gridCol w="3124200"/>
              </a:tblGrid>
              <a:tr h="885339">
                <a:tc>
                  <a:txBody>
                    <a:bodyPr/>
                    <a:lstStyle/>
                    <a:p>
                      <a:pPr algn="ctr"/>
                      <a:r>
                        <a:rPr lang="en-ZA" dirty="0" smtClean="0">
                          <a:solidFill>
                            <a:schemeClr val="tx1"/>
                          </a:solidFill>
                        </a:rPr>
                        <a:t>No</a:t>
                      </a:r>
                      <a:endParaRPr lang="en-ZA" dirty="0">
                        <a:solidFill>
                          <a:schemeClr val="tx1"/>
                        </a:solidFill>
                      </a:endParaRPr>
                    </a:p>
                  </a:txBody>
                  <a:tcPr/>
                </a:tc>
                <a:tc>
                  <a:txBody>
                    <a:bodyPr/>
                    <a:lstStyle/>
                    <a:p>
                      <a:pPr algn="ctr"/>
                      <a:r>
                        <a:rPr lang="en-ZA" dirty="0" smtClean="0">
                          <a:solidFill>
                            <a:schemeClr val="tx1"/>
                          </a:solidFill>
                        </a:rPr>
                        <a:t>Audit Matter Raised</a:t>
                      </a:r>
                      <a:endParaRPr lang="en-ZA" dirty="0">
                        <a:solidFill>
                          <a:schemeClr val="tx1"/>
                        </a:solidFill>
                      </a:endParaRPr>
                    </a:p>
                  </a:txBody>
                  <a:tcPr/>
                </a:tc>
                <a:tc>
                  <a:txBody>
                    <a:bodyPr/>
                    <a:lstStyle/>
                    <a:p>
                      <a:pPr algn="ctr"/>
                      <a:r>
                        <a:rPr lang="en-ZA" dirty="0" smtClean="0">
                          <a:solidFill>
                            <a:schemeClr val="tx1"/>
                          </a:solidFill>
                        </a:rPr>
                        <a:t>Impact</a:t>
                      </a:r>
                      <a:r>
                        <a:rPr lang="en-ZA" baseline="0" dirty="0" smtClean="0">
                          <a:solidFill>
                            <a:schemeClr val="tx1"/>
                          </a:solidFill>
                        </a:rPr>
                        <a:t> on audit report</a:t>
                      </a:r>
                      <a:endParaRPr lang="en-ZA" dirty="0">
                        <a:solidFill>
                          <a:schemeClr val="tx1"/>
                        </a:solidFill>
                      </a:endParaRPr>
                    </a:p>
                  </a:txBody>
                  <a:tcPr/>
                </a:tc>
                <a:tc>
                  <a:txBody>
                    <a:bodyPr/>
                    <a:lstStyle/>
                    <a:p>
                      <a:pPr algn="ctr"/>
                      <a:r>
                        <a:rPr lang="en-ZA" dirty="0" smtClean="0">
                          <a:solidFill>
                            <a:schemeClr val="tx1"/>
                          </a:solidFill>
                        </a:rPr>
                        <a:t>Root cause of audit finding</a:t>
                      </a:r>
                      <a:endParaRPr lang="en-ZA" dirty="0">
                        <a:solidFill>
                          <a:schemeClr val="tx1"/>
                        </a:solidFill>
                      </a:endParaRPr>
                    </a:p>
                  </a:txBody>
                  <a:tcPr/>
                </a:tc>
                <a:tc>
                  <a:txBody>
                    <a:bodyPr/>
                    <a:lstStyle/>
                    <a:p>
                      <a:pPr algn="ctr"/>
                      <a:r>
                        <a:rPr lang="en-ZA" dirty="0" smtClean="0">
                          <a:solidFill>
                            <a:schemeClr val="tx1"/>
                          </a:solidFill>
                        </a:rPr>
                        <a:t>Remedial action to be implemented</a:t>
                      </a:r>
                      <a:endParaRPr lang="en-ZA" dirty="0">
                        <a:solidFill>
                          <a:schemeClr val="tx1"/>
                        </a:solidFill>
                      </a:endParaRPr>
                    </a:p>
                  </a:txBody>
                  <a:tcPr/>
                </a:tc>
              </a:tr>
              <a:tr h="2293374">
                <a:tc>
                  <a:txBody>
                    <a:bodyPr/>
                    <a:lstStyle/>
                    <a:p>
                      <a:r>
                        <a:rPr lang="en-ZA" sz="1400" dirty="0" smtClean="0"/>
                        <a:t>1.</a:t>
                      </a:r>
                      <a:endParaRPr lang="en-ZA" sz="1400" dirty="0"/>
                    </a:p>
                  </a:txBody>
                  <a:tcPr/>
                </a:tc>
                <a:tc>
                  <a:txBody>
                    <a:bodyPr/>
                    <a:lstStyle/>
                    <a:p>
                      <a:pPr algn="just"/>
                      <a:r>
                        <a:rPr lang="en-ZA" sz="1400" dirty="0" smtClean="0">
                          <a:latin typeface="+mj-lt"/>
                        </a:rPr>
                        <a:t>Examination</a:t>
                      </a:r>
                      <a:r>
                        <a:rPr lang="en-ZA" sz="1400" baseline="0" dirty="0" smtClean="0">
                          <a:latin typeface="+mj-lt"/>
                        </a:rPr>
                        <a:t> revenue not recognised in terms of GRAP 9</a:t>
                      </a:r>
                      <a:endParaRPr lang="en-ZA" sz="1400" dirty="0">
                        <a:latin typeface="+mj-lt"/>
                      </a:endParaRPr>
                    </a:p>
                  </a:txBody>
                  <a:tcPr/>
                </a:tc>
                <a:tc>
                  <a:txBody>
                    <a:bodyPr/>
                    <a:lstStyle/>
                    <a:p>
                      <a:pPr algn="just"/>
                      <a:r>
                        <a:rPr lang="en-ZA" sz="1400" dirty="0" smtClean="0"/>
                        <a:t>Basis of qualified opinion</a:t>
                      </a:r>
                      <a:endParaRPr lang="en-ZA" sz="1400" dirty="0"/>
                    </a:p>
                  </a:txBody>
                  <a:tcPr/>
                </a:tc>
                <a:tc>
                  <a:txBody>
                    <a:bodyPr/>
                    <a:lstStyle/>
                    <a:p>
                      <a:pPr algn="just"/>
                      <a:r>
                        <a:rPr lang="en-ZA" sz="1400" dirty="0" smtClean="0"/>
                        <a:t>IT</a:t>
                      </a:r>
                      <a:r>
                        <a:rPr lang="en-ZA" sz="1400" baseline="0" dirty="0" smtClean="0"/>
                        <a:t> System Configuration – The system was configured to allocate a examination seat number, raise an invoice on completion of the online enrolment and payment of examination fees</a:t>
                      </a:r>
                      <a:endParaRPr lang="en-ZA" sz="1400" dirty="0"/>
                    </a:p>
                  </a:txBody>
                  <a:tcPr/>
                </a:tc>
                <a:tc>
                  <a:txBody>
                    <a:bodyPr/>
                    <a:lstStyle/>
                    <a:p>
                      <a:pPr algn="just"/>
                      <a:r>
                        <a:rPr lang="en-ZA" sz="1400" dirty="0" smtClean="0"/>
                        <a:t>The system configurations</a:t>
                      </a:r>
                      <a:r>
                        <a:rPr lang="en-ZA" sz="1400" baseline="0" dirty="0" smtClean="0"/>
                        <a:t> are currently being amended to ensure the recognition of examination revenue on the date when candidates sit for the examinations or when the candidate do not sit for the examination without an acceptable valid reason.</a:t>
                      </a:r>
                      <a:endParaRPr lang="en-ZA" sz="1400" dirty="0"/>
                    </a:p>
                  </a:txBody>
                  <a:tcPr/>
                </a:tc>
              </a:tr>
              <a:tr h="2898222">
                <a:tc>
                  <a:txBody>
                    <a:bodyPr/>
                    <a:lstStyle/>
                    <a:p>
                      <a:r>
                        <a:rPr lang="en-ZA" sz="1400" dirty="0" smtClean="0"/>
                        <a:t>2.</a:t>
                      </a:r>
                      <a:endParaRPr lang="en-ZA" sz="1400" dirty="0"/>
                    </a:p>
                  </a:txBody>
                  <a:tcPr/>
                </a:tc>
                <a:tc>
                  <a:txBody>
                    <a:bodyPr/>
                    <a:lstStyle/>
                    <a:p>
                      <a:pPr algn="just"/>
                      <a:r>
                        <a:rPr lang="en-ZA" sz="1400" dirty="0" smtClean="0">
                          <a:effectLst/>
                          <a:latin typeface="+mj-lt"/>
                        </a:rPr>
                        <a:t>Accuracy</a:t>
                      </a:r>
                      <a:r>
                        <a:rPr lang="en-ZA" sz="1400" baseline="0" dirty="0" smtClean="0">
                          <a:effectLst/>
                          <a:latin typeface="+mj-lt"/>
                        </a:rPr>
                        <a:t> and completeness of revenue from  fidelity fund certificates raised as an audit finding as a result of duplicate estate agent profiles found during an applications control audit</a:t>
                      </a:r>
                      <a:endParaRPr lang="en-ZA" sz="1400" dirty="0">
                        <a:latin typeface="+mj-lt"/>
                      </a:endParaRPr>
                    </a:p>
                  </a:txBody>
                  <a:tcPr/>
                </a:tc>
                <a:tc>
                  <a:txBody>
                    <a:bodyPr/>
                    <a:lstStyle/>
                    <a:p>
                      <a:pPr algn="just"/>
                      <a:r>
                        <a:rPr lang="en-ZA" sz="1400" dirty="0" smtClean="0"/>
                        <a:t>Basis</a:t>
                      </a:r>
                      <a:r>
                        <a:rPr lang="en-ZA" sz="1400" baseline="0" dirty="0" smtClean="0"/>
                        <a:t> of qualified opinion</a:t>
                      </a:r>
                      <a:endParaRPr lang="en-ZA" sz="1400" dirty="0"/>
                    </a:p>
                  </a:txBody>
                  <a:tcPr/>
                </a:tc>
                <a:tc>
                  <a:txBody>
                    <a:bodyPr/>
                    <a:lstStyle/>
                    <a:p>
                      <a:pPr algn="just"/>
                      <a:r>
                        <a:rPr lang="en-ZA" sz="1400" dirty="0" smtClean="0"/>
                        <a:t>The</a:t>
                      </a:r>
                      <a:r>
                        <a:rPr lang="en-ZA" sz="1400" baseline="0" dirty="0" smtClean="0"/>
                        <a:t> IT Configuration on matching of ID Numbers did not work as intended in that  a few duplicate estate agent profiles were identified</a:t>
                      </a:r>
                      <a:endParaRPr lang="en-ZA" sz="1400" dirty="0"/>
                    </a:p>
                  </a:txBody>
                  <a:tcPr/>
                </a:tc>
                <a:tc>
                  <a:txBody>
                    <a:bodyPr/>
                    <a:lstStyle/>
                    <a:p>
                      <a:pPr algn="just"/>
                      <a:r>
                        <a:rPr lang="en-ZA" sz="1400" dirty="0" smtClean="0"/>
                        <a:t>The duplicate estate agent profiles,</a:t>
                      </a:r>
                      <a:r>
                        <a:rPr lang="en-ZA" sz="1400" baseline="0" dirty="0" smtClean="0"/>
                        <a:t> although only few were identified, brought into question the data integrity. The implementation of recommendation on the IT application controls and matching of ID numbers  is currently in progress and will eliminate the future creation of duplicate profiles. The resolution of the duplicate estate agent profiles already identified has been finalised.</a:t>
                      </a:r>
                      <a:endParaRPr lang="en-ZA" sz="1400" dirty="0"/>
                    </a:p>
                  </a:txBody>
                  <a:tcPr/>
                </a:tc>
              </a:tr>
            </a:tbl>
          </a:graphicData>
        </a:graphic>
      </p:graphicFrame>
    </p:spTree>
    <p:extLst>
      <p:ext uri="{BB962C8B-B14F-4D97-AF65-F5344CB8AC3E}">
        <p14:creationId xmlns:p14="http://schemas.microsoft.com/office/powerpoint/2010/main" xmlns="" val="4090489140"/>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400" y="123924"/>
            <a:ext cx="7467600" cy="369332"/>
          </a:xfrm>
          <a:prstGeom prst="rect">
            <a:avLst/>
          </a:prstGeom>
        </p:spPr>
        <p:txBody>
          <a:bodyPr wrap="square">
            <a:spAutoFit/>
          </a:bodyPr>
          <a:lstStyle/>
          <a:p>
            <a:pPr algn="ctr"/>
            <a:r>
              <a:rPr lang="en-US" b="1" dirty="0" smtClean="0"/>
              <a:t>REMEDIAL ACTION PLANS - FINANCIAL INFORMATION AUDIT FINDINGS</a:t>
            </a:r>
            <a:endParaRPr lang="en-US" dirty="0"/>
          </a:p>
        </p:txBody>
      </p:sp>
      <p:sp>
        <p:nvSpPr>
          <p:cNvPr id="4" name="Right Triangle 3"/>
          <p:cNvSpPr/>
          <p:nvPr/>
        </p:nvSpPr>
        <p:spPr>
          <a:xfrm flipH="1">
            <a:off x="457200" y="0"/>
            <a:ext cx="1219200" cy="685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p:nvGrpSpPr>
        <p:grpSpPr>
          <a:xfrm>
            <a:off x="0" y="-2"/>
            <a:ext cx="1676400" cy="6858002"/>
            <a:chOff x="0" y="-2"/>
            <a:chExt cx="1676400" cy="6858002"/>
          </a:xfrm>
        </p:grpSpPr>
        <p:pic>
          <p:nvPicPr>
            <p:cNvPr id="10" name="Picture 2"/>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flipH="1">
              <a:off x="0" y="0"/>
              <a:ext cx="16764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Right Triangle 10"/>
            <p:cNvSpPr/>
            <p:nvPr/>
          </p:nvSpPr>
          <p:spPr>
            <a:xfrm flipH="1">
              <a:off x="457200" y="0"/>
              <a:ext cx="1219200" cy="685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Triangle 11"/>
            <p:cNvSpPr/>
            <p:nvPr/>
          </p:nvSpPr>
          <p:spPr>
            <a:xfrm rot="10800000">
              <a:off x="504591" y="0"/>
              <a:ext cx="486007" cy="3806755"/>
            </a:xfrm>
            <a:prstGeom prst="rtTriangle">
              <a:avLst/>
            </a:prstGeom>
            <a:solidFill>
              <a:srgbClr val="1933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Triangle 12"/>
            <p:cNvSpPr/>
            <p:nvPr/>
          </p:nvSpPr>
          <p:spPr>
            <a:xfrm rot="10800000">
              <a:off x="457199" y="-2"/>
              <a:ext cx="152401" cy="6096002"/>
            </a:xfrm>
            <a:prstGeom prst="rtTriangle">
              <a:avLst/>
            </a:prstGeom>
            <a:solidFill>
              <a:srgbClr val="2E5E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Slide Number Placeholder 4"/>
          <p:cNvSpPr>
            <a:spLocks noGrp="1"/>
          </p:cNvSpPr>
          <p:nvPr>
            <p:ph type="sldNum" sz="quarter" idx="12"/>
          </p:nvPr>
        </p:nvSpPr>
        <p:spPr/>
        <p:txBody>
          <a:bodyPr/>
          <a:lstStyle/>
          <a:p>
            <a:fld id="{42473B70-028F-4EC3-9C01-7BB753687177}" type="slidenum">
              <a:rPr lang="en-US" sz="3200" b="1" smtClean="0"/>
              <a:pPr/>
              <a:t>28</a:t>
            </a:fld>
            <a:endParaRPr lang="en-US" sz="3200" b="1" dirty="0"/>
          </a:p>
        </p:txBody>
      </p:sp>
      <p:graphicFrame>
        <p:nvGraphicFramePr>
          <p:cNvPr id="6" name="Table 5"/>
          <p:cNvGraphicFramePr>
            <a:graphicFrameLocks noGrp="1"/>
          </p:cNvGraphicFramePr>
          <p:nvPr>
            <p:extLst>
              <p:ext uri="{D42A27DB-BD31-4B8C-83A1-F6EECF244321}">
                <p14:modId xmlns:p14="http://schemas.microsoft.com/office/powerpoint/2010/main" xmlns="" val="63840431"/>
              </p:ext>
            </p:extLst>
          </p:nvPr>
        </p:nvGraphicFramePr>
        <p:xfrm>
          <a:off x="228600" y="628665"/>
          <a:ext cx="8686800" cy="4389120"/>
        </p:xfrm>
        <a:graphic>
          <a:graphicData uri="http://schemas.openxmlformats.org/drawingml/2006/table">
            <a:tbl>
              <a:tblPr firstRow="1" bandRow="1">
                <a:tableStyleId>{93296810-A885-4BE3-A3E7-6D5BEEA58F35}</a:tableStyleId>
              </a:tblPr>
              <a:tblGrid>
                <a:gridCol w="460662"/>
                <a:gridCol w="1825338"/>
                <a:gridCol w="1676400"/>
                <a:gridCol w="2133600"/>
                <a:gridCol w="2590800"/>
              </a:tblGrid>
              <a:tr h="637441">
                <a:tc>
                  <a:txBody>
                    <a:bodyPr/>
                    <a:lstStyle/>
                    <a:p>
                      <a:pPr algn="ctr"/>
                      <a:r>
                        <a:rPr lang="en-ZA" dirty="0" smtClean="0">
                          <a:solidFill>
                            <a:schemeClr val="tx1"/>
                          </a:solidFill>
                        </a:rPr>
                        <a:t>No</a:t>
                      </a:r>
                      <a:endParaRPr lang="en-ZA" dirty="0">
                        <a:solidFill>
                          <a:schemeClr val="tx1"/>
                        </a:solidFill>
                      </a:endParaRPr>
                    </a:p>
                  </a:txBody>
                  <a:tcPr/>
                </a:tc>
                <a:tc>
                  <a:txBody>
                    <a:bodyPr/>
                    <a:lstStyle/>
                    <a:p>
                      <a:pPr algn="ctr"/>
                      <a:r>
                        <a:rPr lang="en-ZA" dirty="0" smtClean="0">
                          <a:solidFill>
                            <a:schemeClr val="tx1"/>
                          </a:solidFill>
                        </a:rPr>
                        <a:t>Audit Matter Raised</a:t>
                      </a:r>
                      <a:endParaRPr lang="en-ZA" dirty="0">
                        <a:solidFill>
                          <a:schemeClr val="tx1"/>
                        </a:solidFill>
                      </a:endParaRPr>
                    </a:p>
                  </a:txBody>
                  <a:tcPr/>
                </a:tc>
                <a:tc>
                  <a:txBody>
                    <a:bodyPr/>
                    <a:lstStyle/>
                    <a:p>
                      <a:pPr algn="ctr"/>
                      <a:r>
                        <a:rPr lang="en-ZA" dirty="0" smtClean="0">
                          <a:solidFill>
                            <a:schemeClr val="tx1"/>
                          </a:solidFill>
                        </a:rPr>
                        <a:t>Impact</a:t>
                      </a:r>
                      <a:r>
                        <a:rPr lang="en-ZA" baseline="0" dirty="0" smtClean="0">
                          <a:solidFill>
                            <a:schemeClr val="tx1"/>
                          </a:solidFill>
                        </a:rPr>
                        <a:t> on audit report</a:t>
                      </a:r>
                      <a:endParaRPr lang="en-ZA" dirty="0">
                        <a:solidFill>
                          <a:schemeClr val="tx1"/>
                        </a:solidFill>
                      </a:endParaRPr>
                    </a:p>
                  </a:txBody>
                  <a:tcPr/>
                </a:tc>
                <a:tc>
                  <a:txBody>
                    <a:bodyPr/>
                    <a:lstStyle/>
                    <a:p>
                      <a:pPr algn="ctr"/>
                      <a:r>
                        <a:rPr lang="en-ZA" dirty="0" smtClean="0">
                          <a:solidFill>
                            <a:schemeClr val="tx1"/>
                          </a:solidFill>
                        </a:rPr>
                        <a:t>Root cause of audit finding</a:t>
                      </a:r>
                      <a:endParaRPr lang="en-ZA" dirty="0">
                        <a:solidFill>
                          <a:schemeClr val="tx1"/>
                        </a:solidFill>
                      </a:endParaRPr>
                    </a:p>
                  </a:txBody>
                  <a:tcPr/>
                </a:tc>
                <a:tc>
                  <a:txBody>
                    <a:bodyPr/>
                    <a:lstStyle/>
                    <a:p>
                      <a:pPr algn="ctr"/>
                      <a:r>
                        <a:rPr lang="en-ZA" dirty="0" smtClean="0">
                          <a:solidFill>
                            <a:schemeClr val="tx1"/>
                          </a:solidFill>
                        </a:rPr>
                        <a:t>Remedial action to be implemented</a:t>
                      </a:r>
                      <a:endParaRPr lang="en-ZA" dirty="0">
                        <a:solidFill>
                          <a:schemeClr val="tx1"/>
                        </a:solidFill>
                      </a:endParaRPr>
                    </a:p>
                  </a:txBody>
                  <a:tcPr/>
                </a:tc>
              </a:tr>
              <a:tr h="1359874">
                <a:tc>
                  <a:txBody>
                    <a:bodyPr/>
                    <a:lstStyle/>
                    <a:p>
                      <a:r>
                        <a:rPr lang="en-ZA" sz="1600" dirty="0" smtClean="0"/>
                        <a:t>3.</a:t>
                      </a:r>
                      <a:endParaRPr lang="en-ZA" sz="1600" dirty="0"/>
                    </a:p>
                  </a:txBody>
                  <a:tcPr/>
                </a:tc>
                <a:tc>
                  <a:txBody>
                    <a:bodyPr/>
                    <a:lstStyle/>
                    <a:p>
                      <a:pPr algn="just"/>
                      <a:r>
                        <a:rPr lang="en-ZA" sz="1600" dirty="0" smtClean="0">
                          <a:effectLst/>
                          <a:latin typeface="+mj-lt"/>
                        </a:rPr>
                        <a:t>Classification</a:t>
                      </a:r>
                      <a:r>
                        <a:rPr lang="en-ZA" sz="1600" baseline="0" dirty="0" smtClean="0">
                          <a:effectLst/>
                          <a:latin typeface="+mj-lt"/>
                        </a:rPr>
                        <a:t> of unallocated receipts as a result of long outstanding receipts received without reference numbers</a:t>
                      </a:r>
                      <a:endParaRPr lang="en-ZA" sz="1600" dirty="0">
                        <a:latin typeface="+mj-lt"/>
                      </a:endParaRPr>
                    </a:p>
                  </a:txBody>
                  <a:tcPr/>
                </a:tc>
                <a:tc>
                  <a:txBody>
                    <a:bodyPr/>
                    <a:lstStyle/>
                    <a:p>
                      <a:pPr algn="just"/>
                      <a:r>
                        <a:rPr lang="en-ZA" sz="1600" dirty="0" smtClean="0"/>
                        <a:t>Basis</a:t>
                      </a:r>
                      <a:r>
                        <a:rPr lang="en-ZA" sz="1600" baseline="0" dirty="0" smtClean="0"/>
                        <a:t> of qualified opinion</a:t>
                      </a:r>
                      <a:endParaRPr lang="en-ZA" sz="1600" dirty="0"/>
                    </a:p>
                  </a:txBody>
                  <a:tcPr/>
                </a:tc>
                <a:tc>
                  <a:txBody>
                    <a:bodyPr/>
                    <a:lstStyle/>
                    <a:p>
                      <a:pPr algn="just"/>
                      <a:r>
                        <a:rPr lang="en-ZA" sz="1600" dirty="0" smtClean="0"/>
                        <a:t>Deposits into the EAAB account were made by estate agents without using the unique seven</a:t>
                      </a:r>
                      <a:r>
                        <a:rPr lang="en-ZA" sz="1600" baseline="0" dirty="0" smtClean="0"/>
                        <a:t> digit reference number allocated to them</a:t>
                      </a:r>
                      <a:endParaRPr lang="en-ZA" sz="1600" dirty="0"/>
                    </a:p>
                  </a:txBody>
                  <a:tcPr/>
                </a:tc>
                <a:tc>
                  <a:txBody>
                    <a:bodyPr/>
                    <a:lstStyle/>
                    <a:p>
                      <a:pPr algn="just"/>
                      <a:r>
                        <a:rPr lang="en-ZA" sz="1600" dirty="0" smtClean="0"/>
                        <a:t>The bank is in the</a:t>
                      </a:r>
                      <a:r>
                        <a:rPr lang="en-ZA" sz="1600" baseline="0" dirty="0" smtClean="0"/>
                        <a:t> process of recognising EAAB as a beneficiary, with relevant fields for references restricted to the seven digit reference. This will completely eliminate deposits without reference numbers which will end up in unallocated receipts.</a:t>
                      </a:r>
                    </a:p>
                    <a:p>
                      <a:pPr algn="just"/>
                      <a:endParaRPr lang="en-ZA" sz="1600" baseline="0" dirty="0" smtClean="0"/>
                    </a:p>
                    <a:p>
                      <a:pPr algn="just"/>
                      <a:r>
                        <a:rPr lang="en-ZA" sz="1600" baseline="0" dirty="0" smtClean="0"/>
                        <a:t>Implementations of recommendations arising from the audit of the suspense accounts</a:t>
                      </a:r>
                      <a:endParaRPr lang="en-ZA" sz="1600" dirty="0"/>
                    </a:p>
                  </a:txBody>
                  <a:tcPr/>
                </a:tc>
              </a:tr>
            </a:tbl>
          </a:graphicData>
        </a:graphic>
      </p:graphicFrame>
    </p:spTree>
    <p:extLst>
      <p:ext uri="{BB962C8B-B14F-4D97-AF65-F5344CB8AC3E}">
        <p14:creationId xmlns:p14="http://schemas.microsoft.com/office/powerpoint/2010/main" xmlns="" val="234567487"/>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09600"/>
          </a:xfrm>
          <a:prstGeom prst="rect">
            <a:avLst/>
          </a:prstGeom>
          <a:solidFill>
            <a:srgbClr val="5EC6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8518" y="54296"/>
            <a:ext cx="9133081" cy="523220"/>
          </a:xfrm>
          <a:prstGeom prst="rect">
            <a:avLst/>
          </a:prstGeom>
        </p:spPr>
        <p:txBody>
          <a:bodyPr wrap="square">
            <a:spAutoFit/>
          </a:bodyPr>
          <a:lstStyle/>
          <a:p>
            <a:pPr algn="ctr">
              <a:defRPr/>
            </a:pPr>
            <a:r>
              <a:rPr lang="en-US" sz="2800" b="1" dirty="0" smtClean="0">
                <a:solidFill>
                  <a:srgbClr val="FFFFFF"/>
                </a:solidFill>
                <a:latin typeface="Arial"/>
                <a:cs typeface="Arial"/>
              </a:rPr>
              <a:t>FINANCIAL PERFORMANCE</a:t>
            </a:r>
            <a:endParaRPr lang="en-US" sz="2800" i="1" dirty="0">
              <a:solidFill>
                <a:srgbClr val="FFFFFF"/>
              </a:solidFill>
              <a:latin typeface="Arial"/>
              <a:cs typeface="Aria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09601"/>
            <a:ext cx="9144000" cy="5791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C7326713-9CF9-498D-9D69-29004BBA60A3}" type="slidenum">
              <a:rPr lang="en-US" sz="2400" b="1" smtClean="0"/>
              <a:pPr/>
              <a:t>29</a:t>
            </a:fld>
            <a:endParaRPr lang="en-US" sz="2400" b="1" dirty="0"/>
          </a:p>
        </p:txBody>
      </p:sp>
    </p:spTree>
    <p:extLst>
      <p:ext uri="{BB962C8B-B14F-4D97-AF65-F5344CB8AC3E}">
        <p14:creationId xmlns:p14="http://schemas.microsoft.com/office/powerpoint/2010/main" xmlns="" val="214326974"/>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80117" y="990600"/>
            <a:ext cx="7086600" cy="3816429"/>
          </a:xfrm>
          <a:prstGeom prst="rect">
            <a:avLst/>
          </a:prstGeom>
        </p:spPr>
        <p:txBody>
          <a:bodyPr wrap="square">
            <a:spAutoFit/>
          </a:bodyPr>
          <a:lstStyle/>
          <a:p>
            <a:pPr lvl="0" algn="ctr"/>
            <a:r>
              <a:rPr lang="en-US" sz="3600" b="1" dirty="0" smtClean="0">
                <a:latin typeface="Calibri" pitchFamily="34" charset="0"/>
              </a:rPr>
              <a:t>OPERATIONAL AND</a:t>
            </a:r>
          </a:p>
          <a:p>
            <a:pPr lvl="0" algn="ctr"/>
            <a:r>
              <a:rPr lang="en-US" sz="3600" b="1" dirty="0" smtClean="0">
                <a:latin typeface="Calibri" pitchFamily="34" charset="0"/>
              </a:rPr>
              <a:t> PERFORMANCE OVERVIEW</a:t>
            </a:r>
          </a:p>
          <a:p>
            <a:pPr lvl="0" algn="ctr"/>
            <a:endParaRPr lang="en-US" sz="5400" b="1" dirty="0" smtClean="0">
              <a:latin typeface="Calibri" pitchFamily="34" charset="0"/>
            </a:endParaRPr>
          </a:p>
          <a:p>
            <a:pPr lvl="0" algn="ctr"/>
            <a:endParaRPr lang="en-US" sz="2400" b="1" dirty="0">
              <a:latin typeface="Calibri" pitchFamily="34" charset="0"/>
            </a:endParaRPr>
          </a:p>
          <a:p>
            <a:pPr lvl="0" algn="ctr"/>
            <a:r>
              <a:rPr lang="en-US" sz="3600" b="1" dirty="0" smtClean="0">
                <a:latin typeface="Calibri" pitchFamily="34" charset="0"/>
              </a:rPr>
              <a:t>Mr. Nikita Sigaba</a:t>
            </a:r>
          </a:p>
          <a:p>
            <a:pPr lvl="0" algn="ctr"/>
            <a:endParaRPr lang="en-US" sz="2400" b="1" dirty="0">
              <a:latin typeface="Calibri" pitchFamily="34" charset="0"/>
            </a:endParaRPr>
          </a:p>
          <a:p>
            <a:pPr lvl="0" algn="ctr"/>
            <a:r>
              <a:rPr lang="en-US" sz="3200" b="1" dirty="0" smtClean="0">
                <a:latin typeface="Calibri" pitchFamily="34" charset="0"/>
              </a:rPr>
              <a:t>(Acting Chief Executive Officer)</a:t>
            </a:r>
            <a:endParaRPr lang="en-US" sz="3200" b="1" dirty="0">
              <a:latin typeface="Calibri" pitchFamily="34" charset="0"/>
            </a:endParaRPr>
          </a:p>
        </p:txBody>
      </p:sp>
      <p:sp>
        <p:nvSpPr>
          <p:cNvPr id="4" name="Right Triangle 3"/>
          <p:cNvSpPr/>
          <p:nvPr/>
        </p:nvSpPr>
        <p:spPr>
          <a:xfrm flipH="1">
            <a:off x="457200" y="0"/>
            <a:ext cx="1219200" cy="685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p:nvGrpSpPr>
        <p:grpSpPr>
          <a:xfrm>
            <a:off x="0" y="-2"/>
            <a:ext cx="1676400" cy="6858002"/>
            <a:chOff x="0" y="-2"/>
            <a:chExt cx="1676400" cy="6858002"/>
          </a:xfrm>
        </p:grpSpPr>
        <p:pic>
          <p:nvPicPr>
            <p:cNvPr id="10" name="Picture 2"/>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flipH="1">
              <a:off x="0" y="0"/>
              <a:ext cx="16764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Right Triangle 10"/>
            <p:cNvSpPr/>
            <p:nvPr/>
          </p:nvSpPr>
          <p:spPr>
            <a:xfrm flipH="1">
              <a:off x="457200" y="0"/>
              <a:ext cx="1219200" cy="685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Triangle 11"/>
            <p:cNvSpPr/>
            <p:nvPr/>
          </p:nvSpPr>
          <p:spPr>
            <a:xfrm rot="10800000">
              <a:off x="504591" y="0"/>
              <a:ext cx="486007" cy="3806755"/>
            </a:xfrm>
            <a:prstGeom prst="rtTriangle">
              <a:avLst/>
            </a:prstGeom>
            <a:solidFill>
              <a:srgbClr val="1933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Triangle 12"/>
            <p:cNvSpPr/>
            <p:nvPr/>
          </p:nvSpPr>
          <p:spPr>
            <a:xfrm rot="10800000">
              <a:off x="457199" y="-2"/>
              <a:ext cx="152401" cy="6096002"/>
            </a:xfrm>
            <a:prstGeom prst="rtTriangle">
              <a:avLst/>
            </a:prstGeom>
            <a:solidFill>
              <a:srgbClr val="2E5E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Slide Number Placeholder 1"/>
          <p:cNvSpPr>
            <a:spLocks noGrp="1"/>
          </p:cNvSpPr>
          <p:nvPr>
            <p:ph type="sldNum" sz="quarter" idx="12"/>
          </p:nvPr>
        </p:nvSpPr>
        <p:spPr/>
        <p:txBody>
          <a:bodyPr/>
          <a:lstStyle/>
          <a:p>
            <a:fld id="{42473B70-028F-4EC3-9C01-7BB753687177}" type="slidenum">
              <a:rPr lang="en-US" sz="2400" b="1" smtClean="0"/>
              <a:pPr/>
              <a:t>3</a:t>
            </a:fld>
            <a:endParaRPr lang="en-US" sz="2400" b="1" dirty="0"/>
          </a:p>
        </p:txBody>
      </p:sp>
    </p:spTree>
    <p:extLst>
      <p:ext uri="{BB962C8B-B14F-4D97-AF65-F5344CB8AC3E}">
        <p14:creationId xmlns:p14="http://schemas.microsoft.com/office/powerpoint/2010/main" xmlns="" val="4052492776"/>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09600"/>
          </a:xfrm>
          <a:prstGeom prst="rect">
            <a:avLst/>
          </a:prstGeom>
          <a:solidFill>
            <a:srgbClr val="5EC6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8518" y="54296"/>
            <a:ext cx="9133081" cy="523220"/>
          </a:xfrm>
          <a:prstGeom prst="rect">
            <a:avLst/>
          </a:prstGeom>
        </p:spPr>
        <p:txBody>
          <a:bodyPr wrap="square">
            <a:spAutoFit/>
          </a:bodyPr>
          <a:lstStyle/>
          <a:p>
            <a:pPr algn="ctr">
              <a:defRPr/>
            </a:pPr>
            <a:r>
              <a:rPr lang="en-US" sz="2800" b="1" dirty="0" smtClean="0">
                <a:solidFill>
                  <a:srgbClr val="FFFFFF"/>
                </a:solidFill>
                <a:latin typeface="Arial"/>
                <a:cs typeface="Arial"/>
              </a:rPr>
              <a:t>REASONS FOR SIGNIFICANT DEFICIT INCURRED</a:t>
            </a:r>
            <a:endParaRPr lang="en-US" sz="2800" i="1" dirty="0">
              <a:solidFill>
                <a:srgbClr val="FFFFFF"/>
              </a:solidFill>
              <a:latin typeface="Arial"/>
              <a:cs typeface="Arial"/>
            </a:endParaRPr>
          </a:p>
        </p:txBody>
      </p:sp>
      <p:sp>
        <p:nvSpPr>
          <p:cNvPr id="3" name="Rectangle 2"/>
          <p:cNvSpPr/>
          <p:nvPr/>
        </p:nvSpPr>
        <p:spPr>
          <a:xfrm>
            <a:off x="228600" y="762000"/>
            <a:ext cx="8686800" cy="6124754"/>
          </a:xfrm>
          <a:prstGeom prst="rect">
            <a:avLst/>
          </a:prstGeom>
        </p:spPr>
        <p:txBody>
          <a:bodyPr wrap="square">
            <a:spAutoFit/>
          </a:bodyPr>
          <a:lstStyle/>
          <a:p>
            <a:pPr marL="571500" lvl="0" indent="-571500">
              <a:buFont typeface="Arial" pitchFamily="34" charset="0"/>
              <a:buChar char="•"/>
            </a:pPr>
            <a:r>
              <a:rPr lang="en-US" sz="2800" b="1" dirty="0" smtClean="0">
                <a:solidFill>
                  <a:prstClr val="black"/>
                </a:solidFill>
              </a:rPr>
              <a:t>Accounting deficit of R38 million arising from the transfer of 45 employees from defined benefit </a:t>
            </a:r>
            <a:r>
              <a:rPr lang="en-US" sz="2800" dirty="0" smtClean="0">
                <a:solidFill>
                  <a:prstClr val="black"/>
                </a:solidFill>
              </a:rPr>
              <a:t>pension plan to defined contribution pension plan – the deficit represented the difference between the pension fund obligation determined on a prescribed basis and the conversion credits awarded to the 45 employees on conversion.</a:t>
            </a:r>
          </a:p>
          <a:p>
            <a:pPr lvl="0"/>
            <a:endParaRPr lang="en-US" sz="2800" dirty="0" smtClean="0">
              <a:solidFill>
                <a:prstClr val="black"/>
              </a:solidFill>
            </a:endParaRPr>
          </a:p>
          <a:p>
            <a:pPr marL="571500" lvl="0" indent="-571500">
              <a:buFont typeface="Arial" pitchFamily="34" charset="0"/>
              <a:buChar char="•"/>
            </a:pPr>
            <a:r>
              <a:rPr lang="en-US" sz="2800" b="1" dirty="0" smtClean="0">
                <a:solidFill>
                  <a:prstClr val="black"/>
                </a:solidFill>
              </a:rPr>
              <a:t>Over-budgeting of revenue of R12 million </a:t>
            </a:r>
            <a:r>
              <a:rPr lang="en-US" sz="2800" dirty="0" smtClean="0">
                <a:solidFill>
                  <a:prstClr val="black"/>
                </a:solidFill>
              </a:rPr>
              <a:t>– it was initially assumed that all estate agency firms will pay the R1 200 renewal fee, but to promote transformation in the sector, firms with revenue below R2,5 million were eventually exempted when the new regulations were published.</a:t>
            </a:r>
            <a:endParaRPr lang="en-US" sz="3600" b="1" dirty="0">
              <a:solidFill>
                <a:prstClr val="black"/>
              </a:solidFill>
            </a:endParaRPr>
          </a:p>
        </p:txBody>
      </p:sp>
      <p:sp>
        <p:nvSpPr>
          <p:cNvPr id="2" name="Slide Number Placeholder 1"/>
          <p:cNvSpPr>
            <a:spLocks noGrp="1"/>
          </p:cNvSpPr>
          <p:nvPr>
            <p:ph type="sldNum" sz="quarter" idx="12"/>
          </p:nvPr>
        </p:nvSpPr>
        <p:spPr/>
        <p:txBody>
          <a:bodyPr/>
          <a:lstStyle/>
          <a:p>
            <a:fld id="{C7326713-9CF9-498D-9D69-29004BBA60A3}" type="slidenum">
              <a:rPr lang="en-US" sz="2400" b="1" smtClean="0"/>
              <a:pPr/>
              <a:t>30</a:t>
            </a:fld>
            <a:endParaRPr lang="en-US" sz="2400" b="1" dirty="0"/>
          </a:p>
        </p:txBody>
      </p:sp>
    </p:spTree>
    <p:extLst>
      <p:ext uri="{BB962C8B-B14F-4D97-AF65-F5344CB8AC3E}">
        <p14:creationId xmlns:p14="http://schemas.microsoft.com/office/powerpoint/2010/main" xmlns="" val="44903753"/>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09600"/>
          </a:xfrm>
          <a:prstGeom prst="rect">
            <a:avLst/>
          </a:prstGeom>
          <a:solidFill>
            <a:srgbClr val="5EC6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8518" y="54296"/>
            <a:ext cx="9133081" cy="523220"/>
          </a:xfrm>
          <a:prstGeom prst="rect">
            <a:avLst/>
          </a:prstGeom>
        </p:spPr>
        <p:txBody>
          <a:bodyPr wrap="square">
            <a:spAutoFit/>
          </a:bodyPr>
          <a:lstStyle/>
          <a:p>
            <a:pPr algn="ctr">
              <a:defRPr/>
            </a:pPr>
            <a:r>
              <a:rPr lang="en-US" sz="2800" b="1" dirty="0" smtClean="0">
                <a:solidFill>
                  <a:srgbClr val="FFFFFF"/>
                </a:solidFill>
                <a:latin typeface="Arial"/>
                <a:cs typeface="Arial"/>
              </a:rPr>
              <a:t>FINANCIAL POSITION - ASSETS</a:t>
            </a:r>
            <a:endParaRPr lang="en-US" sz="2800" i="1" dirty="0">
              <a:solidFill>
                <a:srgbClr val="FFFFFF"/>
              </a:solidFill>
              <a:latin typeface="Arial"/>
              <a:cs typeface="Arial"/>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150" y="552450"/>
            <a:ext cx="9029700" cy="5848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C7326713-9CF9-498D-9D69-29004BBA60A3}" type="slidenum">
              <a:rPr lang="en-US" sz="2400" b="1" smtClean="0"/>
              <a:pPr/>
              <a:t>31</a:t>
            </a:fld>
            <a:endParaRPr lang="en-US" sz="2400" b="1" dirty="0"/>
          </a:p>
        </p:txBody>
      </p:sp>
    </p:spTree>
    <p:extLst>
      <p:ext uri="{BB962C8B-B14F-4D97-AF65-F5344CB8AC3E}">
        <p14:creationId xmlns:p14="http://schemas.microsoft.com/office/powerpoint/2010/main" xmlns="" val="3002499822"/>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09600"/>
          </a:xfrm>
          <a:prstGeom prst="rect">
            <a:avLst/>
          </a:prstGeom>
          <a:solidFill>
            <a:srgbClr val="5EC6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8518" y="54296"/>
            <a:ext cx="9133081" cy="523220"/>
          </a:xfrm>
          <a:prstGeom prst="rect">
            <a:avLst/>
          </a:prstGeom>
        </p:spPr>
        <p:txBody>
          <a:bodyPr wrap="square">
            <a:spAutoFit/>
          </a:bodyPr>
          <a:lstStyle/>
          <a:p>
            <a:pPr algn="ctr">
              <a:defRPr/>
            </a:pPr>
            <a:r>
              <a:rPr lang="en-US" sz="2800" b="1" dirty="0" smtClean="0">
                <a:solidFill>
                  <a:srgbClr val="FFFFFF"/>
                </a:solidFill>
                <a:latin typeface="Arial"/>
                <a:cs typeface="Arial"/>
              </a:rPr>
              <a:t>FINANCIAL POSITION – LIABILITIES &amp; RESERVES</a:t>
            </a:r>
            <a:endParaRPr lang="en-US" sz="2800" i="1" dirty="0">
              <a:solidFill>
                <a:srgbClr val="FFFFFF"/>
              </a:solidFill>
              <a:latin typeface="Arial"/>
              <a:cs typeface="Arial"/>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09600"/>
            <a:ext cx="9058275" cy="885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9538" y="1495426"/>
            <a:ext cx="8924925" cy="49053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C7326713-9CF9-498D-9D69-29004BBA60A3}" type="slidenum">
              <a:rPr lang="en-US" sz="2400" b="1" smtClean="0"/>
              <a:pPr/>
              <a:t>32</a:t>
            </a:fld>
            <a:endParaRPr lang="en-US" sz="2400" b="1" dirty="0"/>
          </a:p>
        </p:txBody>
      </p:sp>
    </p:spTree>
    <p:extLst>
      <p:ext uri="{BB962C8B-B14F-4D97-AF65-F5344CB8AC3E}">
        <p14:creationId xmlns:p14="http://schemas.microsoft.com/office/powerpoint/2010/main" xmlns="" val="1036247788"/>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Users\MargieC\Desktop\565656.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flipH="1">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6" name="Group 5"/>
          <p:cNvGrpSpPr/>
          <p:nvPr/>
        </p:nvGrpSpPr>
        <p:grpSpPr>
          <a:xfrm>
            <a:off x="5026714" y="533401"/>
            <a:ext cx="3355286" cy="3124200"/>
            <a:chOff x="5026714" y="791737"/>
            <a:chExt cx="3134139" cy="2865863"/>
          </a:xfrm>
        </p:grpSpPr>
        <p:sp>
          <p:nvSpPr>
            <p:cNvPr id="3" name="Oval 2"/>
            <p:cNvSpPr/>
            <p:nvPr/>
          </p:nvSpPr>
          <p:spPr>
            <a:xfrm>
              <a:off x="5105400" y="791737"/>
              <a:ext cx="2976769" cy="286586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026714" y="1880383"/>
              <a:ext cx="3134139" cy="649352"/>
            </a:xfrm>
            <a:prstGeom prst="rect">
              <a:avLst/>
            </a:prstGeom>
            <a:noFill/>
          </p:spPr>
          <p:txBody>
            <a:bodyPr wrap="square" rtlCol="0">
              <a:spAutoFit/>
            </a:bodyPr>
            <a:lstStyle/>
            <a:p>
              <a:pPr algn="ctr"/>
              <a:r>
                <a:rPr lang="en-US" sz="4000" b="1" dirty="0" smtClean="0"/>
                <a:t>THANK YOU</a:t>
              </a:r>
              <a:endParaRPr lang="en-US" sz="4000" b="1" dirty="0"/>
            </a:p>
          </p:txBody>
        </p:sp>
      </p:grpSp>
      <p:sp>
        <p:nvSpPr>
          <p:cNvPr id="5" name="Slide Number Placeholder 4"/>
          <p:cNvSpPr>
            <a:spLocks noGrp="1"/>
          </p:cNvSpPr>
          <p:nvPr>
            <p:ph type="sldNum" sz="quarter" idx="12"/>
          </p:nvPr>
        </p:nvSpPr>
        <p:spPr/>
        <p:txBody>
          <a:bodyPr/>
          <a:lstStyle/>
          <a:p>
            <a:fld id="{42473B70-028F-4EC3-9C01-7BB753687177}" type="slidenum">
              <a:rPr lang="en-US" smtClean="0"/>
              <a:pPr/>
              <a:t>33</a:t>
            </a:fld>
            <a:endParaRPr lang="en-US" dirty="0"/>
          </a:p>
        </p:txBody>
      </p:sp>
    </p:spTree>
    <p:extLst>
      <p:ext uri="{BB962C8B-B14F-4D97-AF65-F5344CB8AC3E}">
        <p14:creationId xmlns:p14="http://schemas.microsoft.com/office/powerpoint/2010/main" xmlns="" val="3955615877"/>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
            <a:ext cx="9144000" cy="584775"/>
          </a:xfrm>
          <a:prstGeom prst="rect">
            <a:avLst/>
          </a:prstGeom>
          <a:noFill/>
        </p:spPr>
        <p:txBody>
          <a:bodyPr wrap="square" rtlCol="0">
            <a:spAutoFit/>
          </a:bodyPr>
          <a:lstStyle/>
          <a:p>
            <a:pPr algn="ctr"/>
            <a:r>
              <a:rPr lang="en-US" sz="3200" b="1" dirty="0" smtClean="0"/>
              <a:t>Chief Executive Officer’s Report</a:t>
            </a:r>
            <a:endParaRPr lang="en-US" sz="3200" b="1" dirty="0"/>
          </a:p>
        </p:txBody>
      </p:sp>
      <p:sp>
        <p:nvSpPr>
          <p:cNvPr id="3" name="TextBox 2"/>
          <p:cNvSpPr txBox="1"/>
          <p:nvPr/>
        </p:nvSpPr>
        <p:spPr>
          <a:xfrm>
            <a:off x="1187116" y="1143000"/>
            <a:ext cx="7467600" cy="5570756"/>
          </a:xfrm>
          <a:prstGeom prst="rect">
            <a:avLst/>
          </a:prstGeom>
          <a:noFill/>
        </p:spPr>
        <p:txBody>
          <a:bodyPr wrap="square" rtlCol="0">
            <a:spAutoFit/>
          </a:bodyPr>
          <a:lstStyle/>
          <a:p>
            <a:pPr algn="just"/>
            <a:r>
              <a:rPr lang="en-US" sz="2400" dirty="0" smtClean="0"/>
              <a:t>Property sector in general and the estate agency environment;</a:t>
            </a:r>
          </a:p>
          <a:p>
            <a:pPr algn="just"/>
            <a:endParaRPr lang="en-US" sz="2400" dirty="0"/>
          </a:p>
          <a:p>
            <a:pPr algn="just"/>
            <a:r>
              <a:rPr lang="en-US" sz="2400" dirty="0" smtClean="0"/>
              <a:t>Growth in the secondary residential market;</a:t>
            </a:r>
          </a:p>
          <a:p>
            <a:pPr algn="just"/>
            <a:endParaRPr lang="en-US" sz="2400" dirty="0"/>
          </a:p>
          <a:p>
            <a:pPr algn="just"/>
            <a:r>
              <a:rPr lang="en-US" sz="2400" dirty="0" smtClean="0"/>
              <a:t>Professionalisation of the real estate sector and Continuing Professional Education;</a:t>
            </a:r>
          </a:p>
          <a:p>
            <a:pPr algn="just"/>
            <a:endParaRPr lang="en-US" sz="2400" dirty="0"/>
          </a:p>
          <a:p>
            <a:pPr algn="just"/>
            <a:r>
              <a:rPr lang="en-US" sz="2400" dirty="0" smtClean="0"/>
              <a:t>Consumer awareness campaigns and workshops;</a:t>
            </a:r>
          </a:p>
          <a:p>
            <a:pPr algn="just"/>
            <a:endParaRPr lang="en-US" sz="2400" dirty="0"/>
          </a:p>
          <a:p>
            <a:pPr algn="just"/>
            <a:r>
              <a:rPr lang="en-US" sz="2400" dirty="0" smtClean="0"/>
              <a:t>Privyseal certification and authentication </a:t>
            </a:r>
            <a:r>
              <a:rPr lang="en-US" sz="2400" dirty="0" err="1" smtClean="0"/>
              <a:t>programme</a:t>
            </a:r>
            <a:r>
              <a:rPr lang="en-US" sz="2400" dirty="0"/>
              <a:t>;</a:t>
            </a:r>
            <a:endParaRPr lang="en-US" sz="2400" dirty="0" smtClean="0"/>
          </a:p>
          <a:p>
            <a:pPr algn="just"/>
            <a:endParaRPr lang="en-US" dirty="0"/>
          </a:p>
          <a:p>
            <a:pPr algn="just"/>
            <a:r>
              <a:rPr lang="en-US" sz="2400" dirty="0" smtClean="0"/>
              <a:t>One Learner- One Estate Agency Youth Brigade Empowerment </a:t>
            </a:r>
            <a:r>
              <a:rPr lang="en-US" sz="2400" dirty="0" err="1" smtClean="0"/>
              <a:t>Programme</a:t>
            </a:r>
            <a:r>
              <a:rPr lang="en-US" sz="2400" dirty="0" smtClean="0"/>
              <a:t>;</a:t>
            </a:r>
          </a:p>
          <a:p>
            <a:pPr algn="just"/>
            <a:endParaRPr lang="en-US" sz="2000" dirty="0"/>
          </a:p>
        </p:txBody>
      </p:sp>
      <p:sp>
        <p:nvSpPr>
          <p:cNvPr id="11" name="Rounded Rectangle 10"/>
          <p:cNvSpPr/>
          <p:nvPr/>
        </p:nvSpPr>
        <p:spPr>
          <a:xfrm>
            <a:off x="549442" y="1271336"/>
            <a:ext cx="457202" cy="512290"/>
          </a:xfrm>
          <a:prstGeom prst="roundRect">
            <a:avLst/>
          </a:prstGeom>
          <a:solidFill>
            <a:srgbClr val="000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561475" y="2362200"/>
            <a:ext cx="457202" cy="512290"/>
          </a:xfrm>
          <a:prstGeom prst="roundRect">
            <a:avLst/>
          </a:prstGeom>
          <a:solidFill>
            <a:srgbClr val="000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561475" y="3092116"/>
            <a:ext cx="457202" cy="512290"/>
          </a:xfrm>
          <a:prstGeom prst="roundRect">
            <a:avLst/>
          </a:prstGeom>
          <a:solidFill>
            <a:srgbClr val="000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561475" y="4191000"/>
            <a:ext cx="457202" cy="512290"/>
          </a:xfrm>
          <a:prstGeom prst="roundRect">
            <a:avLst/>
          </a:prstGeom>
          <a:solidFill>
            <a:srgbClr val="000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561475" y="4928937"/>
            <a:ext cx="457202" cy="512290"/>
          </a:xfrm>
          <a:prstGeom prst="roundRect">
            <a:avLst/>
          </a:prstGeom>
          <a:solidFill>
            <a:srgbClr val="000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549442" y="5593627"/>
            <a:ext cx="457202" cy="512290"/>
          </a:xfrm>
          <a:prstGeom prst="roundRect">
            <a:avLst/>
          </a:prstGeom>
          <a:solidFill>
            <a:srgbClr val="000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42473B70-028F-4EC3-9C01-7BB753687177}" type="slidenum">
              <a:rPr lang="en-US" smtClean="0"/>
              <a:pPr/>
              <a:t>4</a:t>
            </a:fld>
            <a:endParaRPr lang="en-US" dirty="0"/>
          </a:p>
        </p:txBody>
      </p:sp>
    </p:spTree>
    <p:extLst>
      <p:ext uri="{BB962C8B-B14F-4D97-AF65-F5344CB8AC3E}">
        <p14:creationId xmlns:p14="http://schemas.microsoft.com/office/powerpoint/2010/main" xmlns="" val="4094738179"/>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5494"/>
            <a:ext cx="9144000" cy="584775"/>
          </a:xfrm>
          <a:prstGeom prst="rect">
            <a:avLst/>
          </a:prstGeom>
          <a:noFill/>
        </p:spPr>
        <p:txBody>
          <a:bodyPr wrap="square" rtlCol="0">
            <a:spAutoFit/>
          </a:bodyPr>
          <a:lstStyle/>
          <a:p>
            <a:pPr algn="ctr"/>
            <a:r>
              <a:rPr lang="en-US" sz="3200" b="1" dirty="0" smtClean="0"/>
              <a:t>Chief Executive Officer’s Report </a:t>
            </a:r>
            <a:r>
              <a:rPr lang="en-US" sz="3200" b="1" dirty="0" err="1" smtClean="0"/>
              <a:t>Cont</a:t>
            </a:r>
            <a:r>
              <a:rPr lang="en-US" sz="3200" b="1" dirty="0" smtClean="0"/>
              <a:t>/…</a:t>
            </a:r>
            <a:endParaRPr lang="en-US" sz="3200" b="1" dirty="0"/>
          </a:p>
        </p:txBody>
      </p:sp>
      <p:sp>
        <p:nvSpPr>
          <p:cNvPr id="3" name="TextBox 2"/>
          <p:cNvSpPr txBox="1"/>
          <p:nvPr/>
        </p:nvSpPr>
        <p:spPr>
          <a:xfrm>
            <a:off x="1295400" y="1102894"/>
            <a:ext cx="7463883" cy="5262979"/>
          </a:xfrm>
          <a:prstGeom prst="rect">
            <a:avLst/>
          </a:prstGeom>
          <a:noFill/>
        </p:spPr>
        <p:txBody>
          <a:bodyPr wrap="square" rtlCol="0">
            <a:spAutoFit/>
          </a:bodyPr>
          <a:lstStyle/>
          <a:p>
            <a:pPr algn="just"/>
            <a:r>
              <a:rPr lang="en-US" sz="2400" dirty="0" smtClean="0"/>
              <a:t>Acts of racism, discrimination and intolerance and the Equality Pledge;</a:t>
            </a:r>
          </a:p>
          <a:p>
            <a:pPr algn="just"/>
            <a:endParaRPr lang="en-US" sz="2400" dirty="0" smtClean="0"/>
          </a:p>
          <a:p>
            <a:pPr algn="just"/>
            <a:r>
              <a:rPr lang="en-US" sz="2400" dirty="0" smtClean="0"/>
              <a:t>The title deeds restoration </a:t>
            </a:r>
            <a:r>
              <a:rPr lang="en-US" sz="2400" dirty="0" err="1" smtClean="0"/>
              <a:t>programme</a:t>
            </a:r>
            <a:r>
              <a:rPr lang="en-US" sz="2400" dirty="0" smtClean="0"/>
              <a:t>;</a:t>
            </a:r>
          </a:p>
          <a:p>
            <a:pPr algn="just"/>
            <a:endParaRPr lang="en-US" sz="2400" dirty="0" smtClean="0"/>
          </a:p>
          <a:p>
            <a:pPr algn="just"/>
            <a:r>
              <a:rPr lang="en-US" sz="2400" dirty="0" smtClean="0"/>
              <a:t>Legislative review;</a:t>
            </a:r>
          </a:p>
          <a:p>
            <a:pPr algn="just"/>
            <a:endParaRPr lang="en-US" sz="2400" dirty="0" smtClean="0"/>
          </a:p>
          <a:p>
            <a:pPr algn="just"/>
            <a:r>
              <a:rPr lang="en-US" sz="2400" dirty="0" smtClean="0"/>
              <a:t>Registrations and renewals of Fidelity Fund Certificates;</a:t>
            </a:r>
          </a:p>
          <a:p>
            <a:pPr algn="just"/>
            <a:endParaRPr lang="en-US" sz="2400" dirty="0"/>
          </a:p>
          <a:p>
            <a:pPr algn="just"/>
            <a:r>
              <a:rPr lang="en-US" sz="2400" dirty="0" smtClean="0"/>
              <a:t>Education and Training;</a:t>
            </a:r>
          </a:p>
          <a:p>
            <a:pPr algn="just"/>
            <a:endParaRPr lang="en-US" sz="2400" dirty="0"/>
          </a:p>
          <a:p>
            <a:pPr algn="just"/>
            <a:r>
              <a:rPr lang="en-US" sz="2400" dirty="0" smtClean="0"/>
              <a:t>Disciplinary enquiries;</a:t>
            </a:r>
          </a:p>
          <a:p>
            <a:pPr algn="just"/>
            <a:endParaRPr lang="en-US" sz="2400" dirty="0"/>
          </a:p>
          <a:p>
            <a:pPr algn="just"/>
            <a:endParaRPr lang="en-US" sz="2400" dirty="0"/>
          </a:p>
        </p:txBody>
      </p:sp>
      <p:sp>
        <p:nvSpPr>
          <p:cNvPr id="4" name="Rounded Rectangle 3"/>
          <p:cNvSpPr/>
          <p:nvPr/>
        </p:nvSpPr>
        <p:spPr>
          <a:xfrm>
            <a:off x="533399" y="1183104"/>
            <a:ext cx="457202" cy="512290"/>
          </a:xfrm>
          <a:prstGeom prst="roundRect">
            <a:avLst/>
          </a:prstGeom>
          <a:solidFill>
            <a:srgbClr val="000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525378" y="2290010"/>
            <a:ext cx="457202" cy="512290"/>
          </a:xfrm>
          <a:prstGeom prst="roundRect">
            <a:avLst/>
          </a:prstGeom>
          <a:solidFill>
            <a:srgbClr val="000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549441" y="3076072"/>
            <a:ext cx="457202" cy="512290"/>
          </a:xfrm>
          <a:prstGeom prst="roundRect">
            <a:avLst/>
          </a:prstGeom>
          <a:solidFill>
            <a:srgbClr val="000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549441" y="3807883"/>
            <a:ext cx="457202" cy="512290"/>
          </a:xfrm>
          <a:prstGeom prst="roundRect">
            <a:avLst/>
          </a:prstGeom>
          <a:solidFill>
            <a:srgbClr val="000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549441" y="4531893"/>
            <a:ext cx="457202" cy="512290"/>
          </a:xfrm>
          <a:prstGeom prst="roundRect">
            <a:avLst/>
          </a:prstGeom>
          <a:solidFill>
            <a:srgbClr val="000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549441" y="5252730"/>
            <a:ext cx="457202" cy="512290"/>
          </a:xfrm>
          <a:prstGeom prst="roundRect">
            <a:avLst/>
          </a:prstGeom>
          <a:solidFill>
            <a:srgbClr val="000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42473B70-028F-4EC3-9C01-7BB753687177}" type="slidenum">
              <a:rPr lang="en-US" sz="2400" b="1" smtClean="0"/>
              <a:pPr/>
              <a:t>5</a:t>
            </a:fld>
            <a:endParaRPr lang="en-US" sz="2400" b="1" dirty="0"/>
          </a:p>
        </p:txBody>
      </p:sp>
    </p:spTree>
    <p:extLst>
      <p:ext uri="{BB962C8B-B14F-4D97-AF65-F5344CB8AC3E}">
        <p14:creationId xmlns:p14="http://schemas.microsoft.com/office/powerpoint/2010/main" xmlns="" val="1173345535"/>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400" y="123924"/>
            <a:ext cx="7467600" cy="400110"/>
          </a:xfrm>
          <a:prstGeom prst="rect">
            <a:avLst/>
          </a:prstGeom>
        </p:spPr>
        <p:txBody>
          <a:bodyPr wrap="square">
            <a:spAutoFit/>
          </a:bodyPr>
          <a:lstStyle/>
          <a:p>
            <a:pPr algn="ctr"/>
            <a:r>
              <a:rPr lang="en-US" sz="2000" b="1" dirty="0" smtClean="0"/>
              <a:t>REMEDIAL ACTION PLANS - GOVERNANCE AUDIT FINDINGS</a:t>
            </a:r>
            <a:endParaRPr lang="en-US" sz="2000" dirty="0"/>
          </a:p>
        </p:txBody>
      </p:sp>
      <p:sp>
        <p:nvSpPr>
          <p:cNvPr id="4" name="Right Triangle 3"/>
          <p:cNvSpPr/>
          <p:nvPr/>
        </p:nvSpPr>
        <p:spPr>
          <a:xfrm flipH="1">
            <a:off x="457200" y="0"/>
            <a:ext cx="1219200" cy="685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p:nvGrpSpPr>
        <p:grpSpPr>
          <a:xfrm>
            <a:off x="0" y="-2"/>
            <a:ext cx="1676400" cy="6858002"/>
            <a:chOff x="0" y="-2"/>
            <a:chExt cx="1676400" cy="6858002"/>
          </a:xfrm>
        </p:grpSpPr>
        <p:pic>
          <p:nvPicPr>
            <p:cNvPr id="10" name="Picture 2"/>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flipH="1">
              <a:off x="0" y="0"/>
              <a:ext cx="16764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Right Triangle 10"/>
            <p:cNvSpPr/>
            <p:nvPr/>
          </p:nvSpPr>
          <p:spPr>
            <a:xfrm flipH="1">
              <a:off x="457200" y="0"/>
              <a:ext cx="1219200" cy="685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Triangle 11"/>
            <p:cNvSpPr/>
            <p:nvPr/>
          </p:nvSpPr>
          <p:spPr>
            <a:xfrm rot="10800000">
              <a:off x="504591" y="0"/>
              <a:ext cx="486007" cy="3806755"/>
            </a:xfrm>
            <a:prstGeom prst="rtTriangle">
              <a:avLst/>
            </a:prstGeom>
            <a:solidFill>
              <a:srgbClr val="1933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Triangle 12"/>
            <p:cNvSpPr/>
            <p:nvPr/>
          </p:nvSpPr>
          <p:spPr>
            <a:xfrm rot="10800000">
              <a:off x="457199" y="-2"/>
              <a:ext cx="152401" cy="6096002"/>
            </a:xfrm>
            <a:prstGeom prst="rtTriangle">
              <a:avLst/>
            </a:prstGeom>
            <a:solidFill>
              <a:srgbClr val="2E5E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Slide Number Placeholder 4"/>
          <p:cNvSpPr>
            <a:spLocks noGrp="1"/>
          </p:cNvSpPr>
          <p:nvPr>
            <p:ph type="sldNum" sz="quarter" idx="12"/>
          </p:nvPr>
        </p:nvSpPr>
        <p:spPr/>
        <p:txBody>
          <a:bodyPr/>
          <a:lstStyle/>
          <a:p>
            <a:fld id="{42473B70-028F-4EC3-9C01-7BB753687177}" type="slidenum">
              <a:rPr lang="en-US" sz="3200" b="1" smtClean="0"/>
              <a:pPr/>
              <a:t>6</a:t>
            </a:fld>
            <a:endParaRPr lang="en-US" sz="3200" b="1" dirty="0"/>
          </a:p>
        </p:txBody>
      </p:sp>
      <p:graphicFrame>
        <p:nvGraphicFramePr>
          <p:cNvPr id="6" name="Table 5"/>
          <p:cNvGraphicFramePr>
            <a:graphicFrameLocks noGrp="1"/>
          </p:cNvGraphicFramePr>
          <p:nvPr>
            <p:extLst>
              <p:ext uri="{D42A27DB-BD31-4B8C-83A1-F6EECF244321}">
                <p14:modId xmlns:p14="http://schemas.microsoft.com/office/powerpoint/2010/main" xmlns="" val="3772180107"/>
              </p:ext>
            </p:extLst>
          </p:nvPr>
        </p:nvGraphicFramePr>
        <p:xfrm>
          <a:off x="228600" y="628665"/>
          <a:ext cx="8686799" cy="6178555"/>
        </p:xfrm>
        <a:graphic>
          <a:graphicData uri="http://schemas.openxmlformats.org/drawingml/2006/table">
            <a:tbl>
              <a:tblPr firstRow="1" bandRow="1">
                <a:tableStyleId>{93296810-A885-4BE3-A3E7-6D5BEEA58F35}</a:tableStyleId>
              </a:tblPr>
              <a:tblGrid>
                <a:gridCol w="772286"/>
                <a:gridCol w="2580514"/>
                <a:gridCol w="5333999"/>
              </a:tblGrid>
              <a:tr h="620838">
                <a:tc>
                  <a:txBody>
                    <a:bodyPr/>
                    <a:lstStyle/>
                    <a:p>
                      <a:pPr algn="ctr"/>
                      <a:r>
                        <a:rPr lang="en-ZA" dirty="0" smtClean="0">
                          <a:solidFill>
                            <a:schemeClr val="tx1"/>
                          </a:solidFill>
                        </a:rPr>
                        <a:t>No</a:t>
                      </a:r>
                      <a:endParaRPr lang="en-ZA" dirty="0">
                        <a:solidFill>
                          <a:schemeClr val="tx1"/>
                        </a:solidFill>
                      </a:endParaRPr>
                    </a:p>
                  </a:txBody>
                  <a:tcPr/>
                </a:tc>
                <a:tc>
                  <a:txBody>
                    <a:bodyPr/>
                    <a:lstStyle/>
                    <a:p>
                      <a:pPr algn="ctr"/>
                      <a:r>
                        <a:rPr lang="en-ZA" dirty="0" smtClean="0">
                          <a:solidFill>
                            <a:schemeClr val="tx1"/>
                          </a:solidFill>
                        </a:rPr>
                        <a:t>Audit Matter Raised</a:t>
                      </a:r>
                      <a:endParaRPr lang="en-ZA" dirty="0">
                        <a:solidFill>
                          <a:schemeClr val="tx1"/>
                        </a:solidFill>
                      </a:endParaRPr>
                    </a:p>
                  </a:txBody>
                  <a:tcPr/>
                </a:tc>
                <a:tc>
                  <a:txBody>
                    <a:bodyPr/>
                    <a:lstStyle/>
                    <a:p>
                      <a:pPr algn="ctr"/>
                      <a:r>
                        <a:rPr lang="en-ZA" dirty="0" smtClean="0">
                          <a:solidFill>
                            <a:schemeClr val="tx1"/>
                          </a:solidFill>
                        </a:rPr>
                        <a:t>Management</a:t>
                      </a:r>
                      <a:r>
                        <a:rPr lang="en-ZA" baseline="0" dirty="0" smtClean="0">
                          <a:solidFill>
                            <a:schemeClr val="tx1"/>
                          </a:solidFill>
                        </a:rPr>
                        <a:t> response</a:t>
                      </a:r>
                      <a:endParaRPr lang="en-ZA" dirty="0">
                        <a:solidFill>
                          <a:schemeClr val="tx1"/>
                        </a:solidFill>
                      </a:endParaRPr>
                    </a:p>
                  </a:txBody>
                  <a:tcPr/>
                </a:tc>
              </a:tr>
              <a:tr h="1330367">
                <a:tc>
                  <a:txBody>
                    <a:bodyPr/>
                    <a:lstStyle/>
                    <a:p>
                      <a:r>
                        <a:rPr lang="en-ZA" sz="1400" dirty="0" smtClean="0"/>
                        <a:t>1.</a:t>
                      </a:r>
                      <a:endParaRPr lang="en-ZA" sz="1400" dirty="0"/>
                    </a:p>
                  </a:txBody>
                  <a:tcPr/>
                </a:tc>
                <a:tc>
                  <a:txBody>
                    <a:bodyPr/>
                    <a:lstStyle/>
                    <a:p>
                      <a:pPr algn="just"/>
                      <a:r>
                        <a:rPr lang="en-ZA" sz="1400" dirty="0" smtClean="0">
                          <a:latin typeface="+mj-lt"/>
                        </a:rPr>
                        <a:t>Some signed minutes of board and sub-committee meetings not made available to auditors</a:t>
                      </a:r>
                      <a:endParaRPr lang="en-ZA" sz="1400" dirty="0">
                        <a:latin typeface="+mj-lt"/>
                      </a:endParaRPr>
                    </a:p>
                  </a:txBody>
                  <a:tcPr/>
                </a:tc>
                <a:tc>
                  <a:txBody>
                    <a:bodyPr/>
                    <a:lstStyle/>
                    <a:p>
                      <a:pPr algn="just"/>
                      <a:endParaRPr lang="en-ZA" sz="1400" dirty="0"/>
                    </a:p>
                  </a:txBody>
                  <a:tcPr/>
                </a:tc>
              </a:tr>
              <a:tr h="993231">
                <a:tc>
                  <a:txBody>
                    <a:bodyPr/>
                    <a:lstStyle/>
                    <a:p>
                      <a:r>
                        <a:rPr lang="en-ZA" sz="1400" dirty="0" smtClean="0"/>
                        <a:t>2.</a:t>
                      </a:r>
                      <a:endParaRPr lang="en-ZA" sz="1400" dirty="0"/>
                    </a:p>
                  </a:txBody>
                  <a:tcPr/>
                </a:tc>
                <a:tc>
                  <a:txBody>
                    <a:bodyPr/>
                    <a:lstStyle/>
                    <a:p>
                      <a:pPr algn="just"/>
                      <a:r>
                        <a:rPr lang="en-ZA" sz="1400" dirty="0" smtClean="0">
                          <a:effectLst/>
                          <a:latin typeface="+mj-lt"/>
                          <a:ea typeface="Calibri"/>
                        </a:rPr>
                        <a:t>Resignation of three independent Audit and Risk Committee members after year end.</a:t>
                      </a:r>
                      <a:endParaRPr lang="en-ZA" sz="1400" dirty="0">
                        <a:latin typeface="+mj-lt"/>
                      </a:endParaRPr>
                    </a:p>
                  </a:txBody>
                  <a:tcPr/>
                </a:tc>
                <a:tc>
                  <a:txBody>
                    <a:bodyPr/>
                    <a:lstStyle/>
                    <a:p>
                      <a:pPr algn="just"/>
                      <a:r>
                        <a:rPr lang="en-ZA" sz="1400" baseline="0" dirty="0" smtClean="0"/>
                        <a:t>The resignations did not occur in the financial reporting period under review. No reasons were provided. The positions have since been advertised and the process of filling the vacancies is underway</a:t>
                      </a:r>
                      <a:endParaRPr lang="en-ZA" sz="1400" dirty="0"/>
                    </a:p>
                  </a:txBody>
                  <a:tcPr/>
                </a:tc>
              </a:tr>
              <a:tr h="1222439">
                <a:tc>
                  <a:txBody>
                    <a:bodyPr/>
                    <a:lstStyle/>
                    <a:p>
                      <a:r>
                        <a:rPr lang="en-ZA" sz="1400" dirty="0" smtClean="0"/>
                        <a:t>3.</a:t>
                      </a:r>
                      <a:endParaRPr lang="en-ZA" sz="1400" dirty="0"/>
                    </a:p>
                  </a:txBody>
                  <a:tcPr/>
                </a:tc>
                <a:tc>
                  <a:txBody>
                    <a:bodyPr/>
                    <a:lstStyle/>
                    <a:p>
                      <a:pPr algn="just"/>
                      <a:r>
                        <a:rPr lang="en-ZA" sz="1400" dirty="0" smtClean="0">
                          <a:effectLst/>
                          <a:latin typeface="+mj-lt"/>
                          <a:ea typeface="Calibri"/>
                        </a:rPr>
                        <a:t>Non-independent Audit Committee members performed management functions as part of their Section 8A Committee duties from February 2017.</a:t>
                      </a:r>
                      <a:endParaRPr lang="en-ZA" sz="1400" dirty="0">
                        <a:latin typeface="+mj-lt"/>
                      </a:endParaRPr>
                    </a:p>
                  </a:txBody>
                  <a:tcPr/>
                </a:tc>
                <a:tc>
                  <a:txBody>
                    <a:bodyPr/>
                    <a:lstStyle/>
                    <a:p>
                      <a:pPr algn="just"/>
                      <a:r>
                        <a:rPr lang="en-ZA" sz="1400" dirty="0" smtClean="0"/>
                        <a:t>During</a:t>
                      </a:r>
                      <a:r>
                        <a:rPr lang="en-ZA" sz="1400" baseline="0" dirty="0" smtClean="0"/>
                        <a:t> the financial reporting period, the majority of members of the Audit and Risk Committee were independent. The resignations of the independent Audit and Risk Committee members only occurred after the financial year end. The CEO and CFO were also in attendance during the Audit and Risk Committee meetings</a:t>
                      </a:r>
                      <a:endParaRPr lang="en-ZA" sz="1400" dirty="0"/>
                    </a:p>
                  </a:txBody>
                  <a:tcPr/>
                </a:tc>
              </a:tr>
              <a:tr h="1910060">
                <a:tc>
                  <a:txBody>
                    <a:bodyPr/>
                    <a:lstStyle/>
                    <a:p>
                      <a:r>
                        <a:rPr lang="en-ZA" sz="1400" dirty="0" smtClean="0"/>
                        <a:t>4.</a:t>
                      </a:r>
                      <a:endParaRPr lang="en-ZA" sz="1400" dirty="0"/>
                    </a:p>
                  </a:txBody>
                  <a:tcPr/>
                </a:tc>
                <a:tc>
                  <a:txBody>
                    <a:bodyPr/>
                    <a:lstStyle/>
                    <a:p>
                      <a:pPr algn="just"/>
                      <a:r>
                        <a:rPr lang="en-ZA" sz="1400" dirty="0" smtClean="0">
                          <a:effectLst/>
                          <a:latin typeface="+mj-lt"/>
                          <a:ea typeface="Calibri"/>
                        </a:rPr>
                        <a:t>Those charged with governance procured certain forensic professional services above R500 000 without following the competitive bidding process. Deviations were approved by the Section 8A Committee even though it was not impractical to invite competitive bids.</a:t>
                      </a:r>
                      <a:endParaRPr lang="en-ZA" sz="1400" dirty="0">
                        <a:latin typeface="+mj-lt"/>
                      </a:endParaRPr>
                    </a:p>
                  </a:txBody>
                  <a:tcPr/>
                </a:tc>
                <a:tc>
                  <a:txBody>
                    <a:bodyPr/>
                    <a:lstStyle/>
                    <a:p>
                      <a:pPr algn="just"/>
                      <a:r>
                        <a:rPr lang="en-ZA" sz="1400" dirty="0" smtClean="0"/>
                        <a:t>The matter was deemed to</a:t>
                      </a:r>
                      <a:r>
                        <a:rPr lang="en-ZA" sz="1400" baseline="0" dirty="0" smtClean="0"/>
                        <a:t> be urgent due to ongoing and unknown losses on the suspense accounts. The approval to deviate was based on a motivation by the Company Secretary as  per the requirements of the PFMA.</a:t>
                      </a:r>
                      <a:endParaRPr lang="en-ZA" sz="1400" dirty="0"/>
                    </a:p>
                  </a:txBody>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xmlns="" val="1226105221"/>
              </p:ext>
            </p:extLst>
          </p:nvPr>
        </p:nvGraphicFramePr>
        <p:xfrm>
          <a:off x="3733800" y="1347117"/>
          <a:ext cx="5029200" cy="1198880"/>
        </p:xfrm>
        <a:graphic>
          <a:graphicData uri="http://schemas.openxmlformats.org/drawingml/2006/table">
            <a:tbl>
              <a:tblPr firstRow="1" bandRow="1">
                <a:tableStyleId>{5C22544A-7EE6-4342-B048-85BDC9FD1C3A}</a:tableStyleId>
              </a:tblPr>
              <a:tblGrid>
                <a:gridCol w="3657600"/>
                <a:gridCol w="1371600"/>
              </a:tblGrid>
              <a:tr h="370840">
                <a:tc>
                  <a:txBody>
                    <a:bodyPr/>
                    <a:lstStyle/>
                    <a:p>
                      <a:r>
                        <a:rPr lang="en-ZA" sz="1200" dirty="0" smtClean="0"/>
                        <a:t>Total board and committee meetings held</a:t>
                      </a:r>
                      <a:endParaRPr lang="en-ZA" sz="1200" dirty="0"/>
                    </a:p>
                  </a:txBody>
                  <a:tcPr/>
                </a:tc>
                <a:tc>
                  <a:txBody>
                    <a:bodyPr/>
                    <a:lstStyle/>
                    <a:p>
                      <a:r>
                        <a:rPr lang="en-ZA" sz="1200" dirty="0" smtClean="0"/>
                        <a:t>28</a:t>
                      </a:r>
                      <a:endParaRPr lang="en-ZA" sz="1200" dirty="0"/>
                    </a:p>
                  </a:txBody>
                  <a:tcPr/>
                </a:tc>
              </a:tr>
              <a:tr h="370840">
                <a:tc>
                  <a:txBody>
                    <a:bodyPr/>
                    <a:lstStyle/>
                    <a:p>
                      <a:r>
                        <a:rPr lang="en-ZA" sz="1200" dirty="0" smtClean="0"/>
                        <a:t>Approved and</a:t>
                      </a:r>
                      <a:r>
                        <a:rPr lang="en-ZA" sz="1200" baseline="0" dirty="0" smtClean="0"/>
                        <a:t> signed minutes – submitted to auditors</a:t>
                      </a:r>
                      <a:endParaRPr lang="en-ZA" sz="1200" dirty="0"/>
                    </a:p>
                  </a:txBody>
                  <a:tcPr/>
                </a:tc>
                <a:tc>
                  <a:txBody>
                    <a:bodyPr/>
                    <a:lstStyle/>
                    <a:p>
                      <a:r>
                        <a:rPr lang="en-ZA" sz="1200" dirty="0" smtClean="0"/>
                        <a:t>18</a:t>
                      </a:r>
                      <a:endParaRPr lang="en-ZA" sz="1200" dirty="0"/>
                    </a:p>
                  </a:txBody>
                  <a:tcPr/>
                </a:tc>
              </a:tr>
              <a:tr h="370840">
                <a:tc>
                  <a:txBody>
                    <a:bodyPr/>
                    <a:lstStyle/>
                    <a:p>
                      <a:r>
                        <a:rPr lang="en-ZA" sz="1200" dirty="0" smtClean="0"/>
                        <a:t>Draft minutes awaiting sitting of next meeting – submitted to auditors </a:t>
                      </a:r>
                      <a:endParaRPr lang="en-ZA" sz="1200" dirty="0"/>
                    </a:p>
                  </a:txBody>
                  <a:tcPr/>
                </a:tc>
                <a:tc>
                  <a:txBody>
                    <a:bodyPr/>
                    <a:lstStyle/>
                    <a:p>
                      <a:r>
                        <a:rPr lang="en-ZA" sz="1200" dirty="0" smtClean="0"/>
                        <a:t>10</a:t>
                      </a:r>
                      <a:endParaRPr lang="en-ZA" sz="1200" dirty="0"/>
                    </a:p>
                  </a:txBody>
                  <a:tcPr/>
                </a:tc>
              </a:tr>
            </a:tbl>
          </a:graphicData>
        </a:graphic>
      </p:graphicFrame>
    </p:spTree>
    <p:extLst>
      <p:ext uri="{BB962C8B-B14F-4D97-AF65-F5344CB8AC3E}">
        <p14:creationId xmlns:p14="http://schemas.microsoft.com/office/powerpoint/2010/main" xmlns="" val="2177398366"/>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5494"/>
            <a:ext cx="9144000" cy="369332"/>
          </a:xfrm>
          <a:prstGeom prst="rect">
            <a:avLst/>
          </a:prstGeom>
          <a:noFill/>
        </p:spPr>
        <p:txBody>
          <a:bodyPr wrap="square" rtlCol="0">
            <a:spAutoFit/>
          </a:bodyPr>
          <a:lstStyle/>
          <a:p>
            <a:pPr algn="ctr"/>
            <a:r>
              <a:rPr lang="en-US" b="1" dirty="0" smtClean="0"/>
              <a:t>PERFORMACE AGAINST TARGETS IN THE ANNUAL PERFORMANCE PLAN - COMPLIANCE</a:t>
            </a:r>
            <a:endParaRPr lang="en-US" b="1" dirty="0"/>
          </a:p>
        </p:txBody>
      </p:sp>
      <p:sp>
        <p:nvSpPr>
          <p:cNvPr id="5" name="Slide Number Placeholder 4"/>
          <p:cNvSpPr>
            <a:spLocks noGrp="1"/>
          </p:cNvSpPr>
          <p:nvPr>
            <p:ph type="sldNum" sz="quarter" idx="12"/>
          </p:nvPr>
        </p:nvSpPr>
        <p:spPr/>
        <p:txBody>
          <a:bodyPr/>
          <a:lstStyle/>
          <a:p>
            <a:fld id="{42473B70-028F-4EC3-9C01-7BB753687177}" type="slidenum">
              <a:rPr lang="en-US" sz="2400" b="1" smtClean="0"/>
              <a:pPr/>
              <a:t>7</a:t>
            </a:fld>
            <a:endParaRPr lang="en-US" sz="2400" b="1"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685800"/>
            <a:ext cx="8686800" cy="5562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67242524"/>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5494"/>
            <a:ext cx="9144000" cy="338554"/>
          </a:xfrm>
          <a:prstGeom prst="rect">
            <a:avLst/>
          </a:prstGeom>
          <a:noFill/>
        </p:spPr>
        <p:txBody>
          <a:bodyPr wrap="square" rtlCol="0">
            <a:spAutoFit/>
          </a:bodyPr>
          <a:lstStyle/>
          <a:p>
            <a:pPr algn="ctr"/>
            <a:r>
              <a:rPr lang="en-US" sz="1600" b="1" dirty="0" smtClean="0"/>
              <a:t>PERFORMACE AGAINST TARGETS IN THE ANNUAL PERFORMANCE PLAN – EDUCATION AND TRAINING</a:t>
            </a:r>
            <a:endParaRPr lang="en-US" sz="1600" b="1" dirty="0"/>
          </a:p>
        </p:txBody>
      </p:sp>
      <p:sp>
        <p:nvSpPr>
          <p:cNvPr id="5" name="Slide Number Placeholder 4"/>
          <p:cNvSpPr>
            <a:spLocks noGrp="1"/>
          </p:cNvSpPr>
          <p:nvPr>
            <p:ph type="sldNum" sz="quarter" idx="12"/>
          </p:nvPr>
        </p:nvSpPr>
        <p:spPr/>
        <p:txBody>
          <a:bodyPr/>
          <a:lstStyle/>
          <a:p>
            <a:fld id="{42473B70-028F-4EC3-9C01-7BB753687177}" type="slidenum">
              <a:rPr lang="en-US" sz="2400" b="1" smtClean="0"/>
              <a:pPr/>
              <a:t>8</a:t>
            </a:fld>
            <a:endParaRPr lang="en-US" sz="2400" b="1" dirty="0"/>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533400"/>
            <a:ext cx="8534400" cy="5791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56276808"/>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5494"/>
            <a:ext cx="9144000" cy="338554"/>
          </a:xfrm>
          <a:prstGeom prst="rect">
            <a:avLst/>
          </a:prstGeom>
          <a:noFill/>
        </p:spPr>
        <p:txBody>
          <a:bodyPr wrap="square" rtlCol="0">
            <a:spAutoFit/>
          </a:bodyPr>
          <a:lstStyle/>
          <a:p>
            <a:pPr algn="ctr"/>
            <a:r>
              <a:rPr lang="en-US" sz="1600" b="1" dirty="0" smtClean="0"/>
              <a:t>PERFORMACE AGAINST TARGETS IN THE ANNUAL PERFORMANCE PLAN – FIDELITY FUND</a:t>
            </a:r>
            <a:endParaRPr lang="en-US" sz="1600" b="1" dirty="0"/>
          </a:p>
        </p:txBody>
      </p:sp>
      <p:sp>
        <p:nvSpPr>
          <p:cNvPr id="5" name="Slide Number Placeholder 4"/>
          <p:cNvSpPr>
            <a:spLocks noGrp="1"/>
          </p:cNvSpPr>
          <p:nvPr>
            <p:ph type="sldNum" sz="quarter" idx="12"/>
          </p:nvPr>
        </p:nvSpPr>
        <p:spPr/>
        <p:txBody>
          <a:bodyPr/>
          <a:lstStyle/>
          <a:p>
            <a:fld id="{42473B70-028F-4EC3-9C01-7BB753687177}" type="slidenum">
              <a:rPr lang="en-US" sz="2400" b="1" smtClean="0"/>
              <a:pPr/>
              <a:t>9</a:t>
            </a:fld>
            <a:endParaRPr lang="en-US" sz="2400" b="1"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609600"/>
            <a:ext cx="8610600" cy="5715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02720069"/>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3258</TotalTime>
  <Words>1493</Words>
  <Application>Microsoft Office PowerPoint</Application>
  <PresentationFormat>On-screen Show (4:3)</PresentationFormat>
  <Paragraphs>373</Paragraphs>
  <Slides>33</Slides>
  <Notes>33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Margie Campbell</dc:creator>
  <cp:lastModifiedBy>PUMZA</cp:lastModifiedBy>
  <cp:revision>255</cp:revision>
  <cp:lastPrinted>2017-09-29T12:19:06Z</cp:lastPrinted>
  <dcterms:created xsi:type="dcterms:W3CDTF">2016-09-08T08:04:52Z</dcterms:created>
  <dcterms:modified xsi:type="dcterms:W3CDTF">2017-10-06T13:38:51Z</dcterms:modified>
</cp:coreProperties>
</file>