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1" r:id="rId2"/>
    <p:sldId id="270" r:id="rId3"/>
    <p:sldId id="320" r:id="rId4"/>
    <p:sldId id="317" r:id="rId5"/>
    <p:sldId id="318" r:id="rId6"/>
    <p:sldId id="316" r:id="rId7"/>
    <p:sldId id="319" r:id="rId8"/>
    <p:sldId id="308" r:id="rId9"/>
    <p:sldId id="306" r:id="rId10"/>
    <p:sldId id="309" r:id="rId11"/>
    <p:sldId id="323" r:id="rId12"/>
    <p:sldId id="322" r:id="rId13"/>
  </p:sldIdLst>
  <p:sldSz cx="9144000" cy="6858000" type="screen4x3"/>
  <p:notesSz cx="6797675" cy="98726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 Taylor" initials="AT" lastIdx="10" clrIdx="0"/>
  <p:cmAuthor id="1" name="Mphahlele, Standford" initials="M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6" d="100"/>
          <a:sy n="76" d="100"/>
        </p:scale>
        <p:origin x="12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F0B73-D099-4A4E-B37A-76F37100B1C1}" type="datetimeFigureOut">
              <a:rPr lang="en-ZA" smtClean="0"/>
              <a:t>2017/10/04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C3E3F-B288-4015-8909-13CC04749C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55836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157AE-3209-490D-A167-43AB87BA22E0}" type="datetimeFigureOut">
              <a:rPr lang="en-ZA" smtClean="0"/>
              <a:t>2017/10/04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239"/>
            <a:ext cx="5438775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49BC1-1B9E-47D7-857B-5DA68EC1ED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1732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DE4E3-1E92-49F2-ADEE-83AF3CC53B72}" type="slidenum">
              <a:rPr lang="en-US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10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49BC1-1B9E-47D7-857B-5DA68EC1ED37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973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49BC1-1B9E-47D7-857B-5DA68EC1ED37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9905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49BC1-1B9E-47D7-857B-5DA68EC1ED37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5285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49BC1-1B9E-47D7-857B-5DA68EC1ED37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572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49BC1-1B9E-47D7-857B-5DA68EC1ED37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4378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49BC1-1B9E-47D7-857B-5DA68EC1ED37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7534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49BC1-1B9E-47D7-857B-5DA68EC1ED37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0455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49BC1-1B9E-47D7-857B-5DA68EC1ED37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6579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EE4A-802B-419D-B559-F83BF445626A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E494A-726B-429B-99A5-0789737F7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FF5FF-A26F-4377-BC2E-E4FAF90D8A69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4BDC5-A5C5-4E34-866E-9CE269FF9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20324-299A-4B9E-ACB2-10F76C023C7D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EF47D-4220-4C59-80EE-39E7D580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1663700"/>
            <a:ext cx="6821487" cy="1470025"/>
          </a:xfrm>
        </p:spPr>
        <p:txBody>
          <a:bodyPr/>
          <a:lstStyle>
            <a:lvl1pPr algn="ctr">
              <a:defRPr sz="4000">
                <a:solidFill>
                  <a:srgbClr val="293E00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3452813" y="6451600"/>
            <a:ext cx="2895600" cy="152400"/>
          </a:xfrm>
        </p:spPr>
        <p:txBody>
          <a:bodyPr/>
          <a:lstStyle>
            <a:lvl1pPr algn="ctr">
              <a:defRPr sz="1400" b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3872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38ACB-3ADF-46CE-ABD6-D403341A9AB0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73F0A-CFF6-4D52-A30C-AEA6C506C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748FC-053B-4A6D-9AE9-DA3687AC9C2C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B776E-D919-4610-B81C-AFC60E39D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72939-B23C-4535-9377-E8097F1A55BF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C51F3-7636-4B69-A575-C824BCE18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17C9-82CF-483C-862F-EA3A0820229D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9AAD6-1695-428F-90D0-7512F1AC0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FA98B-3873-4FCA-8DA9-26C901832846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EC513-AECE-40CF-9288-59AB0D3FD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4AE5-2562-418A-9781-6999FDC238C9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EA5E7-3E63-4AA4-BA14-15B194EF1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47BB1-0EAB-4100-8BAF-052673C091D3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FE5D2-DC37-4A26-A789-CEB1BAE6F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EF3D8-F88D-440F-925E-3A09F81904A3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3747F-F0D3-4315-9E4A-D7F2004BC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47B2B9-38CE-4F08-979F-9D0B712253F5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518A61-B6A8-4BC2-8A32-7776BBCC0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services.gov.za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C:\Users\Lefifi.T\AppData\Local\Microsoft\Windows\Temporary Internet Files\Content.Outlook\XAEMJRW7\Higher Education LOGO (6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2" r="67960"/>
          <a:stretch>
            <a:fillRect/>
          </a:stretch>
        </p:blipFill>
        <p:spPr bwMode="auto">
          <a:xfrm>
            <a:off x="7318375" y="4495800"/>
            <a:ext cx="1825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685800"/>
            <a:ext cx="8077200" cy="57150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kern="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Department of Higher Education and Training / </a:t>
            </a:r>
            <a:r>
              <a:rPr lang="en-US" sz="3600" b="1" kern="0" dirty="0" err="1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Umalusi</a:t>
            </a:r>
            <a:r>
              <a:rPr lang="en-US" sz="3600" b="1" kern="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 /State Information Technology Agency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100" kern="0" dirty="0" smtClean="0">
              <a:solidFill>
                <a:srgbClr val="FF0000"/>
              </a:solidFill>
              <a:latin typeface="+mj-lt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100" kern="0" dirty="0">
              <a:solidFill>
                <a:srgbClr val="FF0000"/>
              </a:solidFill>
              <a:latin typeface="+mj-lt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100" kern="0" dirty="0">
              <a:solidFill>
                <a:srgbClr val="FF0000"/>
              </a:solidFill>
              <a:latin typeface="+mj-lt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2400" b="1" kern="0" dirty="0">
              <a:solidFill>
                <a:srgbClr val="00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4213" y="2785864"/>
            <a:ext cx="7704137" cy="1219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+mj-lt"/>
              </a:rPr>
              <a:t>Progress Report on the Certification Backlog</a:t>
            </a:r>
            <a:endParaRPr lang="en-US" b="1" kern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762000" y="3733800"/>
            <a:ext cx="7696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defRPr/>
            </a:pP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+mn-cs"/>
            </a:endParaRPr>
          </a:p>
          <a:p>
            <a:pPr marL="342900" indent="-342900" algn="ctr"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Presentation to the Portfolio Committee on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                 Higher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Education and Training </a:t>
            </a:r>
          </a:p>
          <a:p>
            <a:pPr marL="342900" indent="-342900" algn="ctr">
              <a:defRPr/>
            </a:pPr>
            <a:endParaRPr lang="en-US" sz="2400" b="1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algn="ctr"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05 October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2017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6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86412"/>
          </a:xfrm>
        </p:spPr>
        <p:txBody>
          <a:bodyPr/>
          <a:lstStyle/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awarding of a NND is not a right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foregone conclusion</a:t>
            </a:r>
          </a:p>
          <a:p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Applicants have to meet the following workplace experiential requirements set out in policy: 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minimum of two instructional offerings on the N6 level must be relevant to the candidate’s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vocation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applicable experience in commerce and industry 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that has as its main function the practical execution of the two N6 instructional offerings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It is the responsibility of the Department as the examination body to ensure that the NND is awarded to only those that meet the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  <a:p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ailing which,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the national examinations officer should guard against diminishing the currency and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integrity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qualification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applicant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completes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application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form and submits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to the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identified official at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examination centre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100" y="548680"/>
            <a:ext cx="8064500" cy="461665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Requirements for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Issuing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of the NND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453336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/>
              <a:t>10</a:t>
            </a: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704605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/>
          <a:lstStyle/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examination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centre official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logs the application and submits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Department only those recommended applicants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Department will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log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application for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processing</a:t>
            </a:r>
          </a:p>
          <a:p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The Department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informs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examination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centre official of the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outcome who in turn informs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the applicant of the outcome</a:t>
            </a:r>
          </a:p>
          <a:p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100" y="548680"/>
            <a:ext cx="8064500" cy="461665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Requirements for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Issuing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of the NND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453336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/>
              <a:t>11</a:t>
            </a: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54242155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SLIDE LAYOU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6" descr="C:\Users\Lefifi.T\AppData\Local\Microsoft\Windows\Temporary Internet Files\Content.Outlook\XAEMJRW7\Higher Education LOGO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5775" y="1557338"/>
            <a:ext cx="569595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2484438" y="4005263"/>
            <a:ext cx="4103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 dirty="0">
                <a:latin typeface="Calibri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133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6100" y="1124744"/>
            <a:ext cx="8064500" cy="755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The Department has been working in partnership with the college management, State Information Technology Agency (SITA) and the quality assurer </a:t>
            </a:r>
            <a:r>
              <a:rPr lang="en-ZA" sz="2000" dirty="0" err="1" smtClean="0"/>
              <a:t>Umalusi</a:t>
            </a:r>
            <a:r>
              <a:rPr lang="en-ZA" sz="2000" dirty="0" smtClean="0"/>
              <a:t> in a special project to clear outstanding NC(V) certificates for Technical and Vocational Education and Training (TVET) colleges going as far back as 2007</a:t>
            </a: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/>
              <a:t>S</a:t>
            </a:r>
            <a:r>
              <a:rPr lang="en-ZA" sz="2000" dirty="0" smtClean="0"/>
              <a:t>ince last year, the Department has managed to process and issue a number of outstanding NC(V) certificates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As at September 2017 a total of  236 982 certificates have been processed and released to colleges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Accordingly, for the period 200711 – 201603 all NC(V) candidates would have at least been issued with their certificates</a:t>
            </a:r>
          </a:p>
          <a:p>
            <a:pPr>
              <a:spcAft>
                <a:spcPts val="600"/>
              </a:spcAft>
            </a:pP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6100" y="528935"/>
            <a:ext cx="8064500" cy="461665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NC(V) Certification Progress (200711 - 201603)</a:t>
            </a:r>
            <a:endParaRPr lang="en-ZA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453336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 smtClean="0"/>
              <a:t>2</a:t>
            </a:r>
            <a:endParaRPr lang="en-US" altLang="en-US" sz="14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6100" y="1090180"/>
            <a:ext cx="806450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/>
              <a:t>The Department in collaboration with SITA has commenced </a:t>
            </a:r>
            <a:r>
              <a:rPr lang="en-ZA" sz="2000" dirty="0" smtClean="0"/>
              <a:t>a NC(V</a:t>
            </a:r>
            <a:r>
              <a:rPr lang="en-ZA" sz="2000" dirty="0"/>
              <a:t>) certificate backlog completeness test. </a:t>
            </a:r>
            <a:r>
              <a:rPr lang="en-ZA" sz="2000" dirty="0" smtClean="0"/>
              <a:t>This process </a:t>
            </a:r>
            <a:r>
              <a:rPr lang="en-ZA" sz="2000" dirty="0"/>
              <a:t>seeks to corroborate the completeness of certification of </a:t>
            </a:r>
            <a:r>
              <a:rPr lang="en-ZA" sz="2000" dirty="0" smtClean="0"/>
              <a:t>candidates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For example as </a:t>
            </a:r>
            <a:r>
              <a:rPr lang="en-ZA" sz="2000" dirty="0"/>
              <a:t>at </a:t>
            </a:r>
            <a:r>
              <a:rPr lang="en-ZA" sz="2000" dirty="0" smtClean="0"/>
              <a:t>11 September 2017, </a:t>
            </a:r>
            <a:r>
              <a:rPr lang="en-ZA" sz="2000" dirty="0"/>
              <a:t>a total of  </a:t>
            </a:r>
            <a:r>
              <a:rPr lang="en-ZA" sz="2000" dirty="0" smtClean="0"/>
              <a:t>4 506  certificates </a:t>
            </a:r>
            <a:r>
              <a:rPr lang="en-ZA" sz="2000" dirty="0"/>
              <a:t> </a:t>
            </a:r>
            <a:r>
              <a:rPr lang="en-ZA" sz="2000" dirty="0" smtClean="0"/>
              <a:t>have </a:t>
            </a:r>
            <a:r>
              <a:rPr lang="en-ZA" sz="2000" dirty="0"/>
              <a:t>been identified with the same ID and sequence numbers but with different names and/or surnames </a:t>
            </a:r>
            <a:r>
              <a:rPr lang="en-ZA" sz="2000" dirty="0" smtClean="0"/>
              <a:t>amongst others, which </a:t>
            </a:r>
            <a:r>
              <a:rPr lang="en-ZA" sz="2000" dirty="0"/>
              <a:t>are being aligned </a:t>
            </a:r>
            <a:r>
              <a:rPr lang="en-ZA" sz="2000" dirty="0" smtClean="0"/>
              <a:t>and may </a:t>
            </a:r>
            <a:r>
              <a:rPr lang="en-ZA" sz="2000" dirty="0"/>
              <a:t>result in </a:t>
            </a:r>
            <a:r>
              <a:rPr lang="en-ZA" sz="2000" dirty="0" smtClean="0"/>
              <a:t>the issuing / reissuing / non-issuing </a:t>
            </a:r>
            <a:r>
              <a:rPr lang="en-ZA" sz="2000" dirty="0"/>
              <a:t>of additional </a:t>
            </a:r>
            <a:r>
              <a:rPr lang="en-ZA" sz="2000" dirty="0" smtClean="0"/>
              <a:t>certificates</a:t>
            </a: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As at 26 September 2017, 1 343 records were aligned and SITA and the Department continue to update these records on weekly basis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The </a:t>
            </a:r>
            <a:r>
              <a:rPr lang="en-ZA" sz="2000" dirty="0"/>
              <a:t>Department is also in </a:t>
            </a:r>
            <a:r>
              <a:rPr lang="en-ZA" sz="2000" dirty="0" smtClean="0"/>
              <a:t>the </a:t>
            </a:r>
            <a:r>
              <a:rPr lang="en-ZA" sz="2000" dirty="0"/>
              <a:t>process of integrating the </a:t>
            </a:r>
            <a:r>
              <a:rPr lang="en-ZA" sz="2000" dirty="0" smtClean="0"/>
              <a:t>examination </a:t>
            </a:r>
            <a:r>
              <a:rPr lang="en-ZA" sz="2000" dirty="0"/>
              <a:t>IT system with Home Affairs ID number information system to </a:t>
            </a:r>
            <a:r>
              <a:rPr lang="en-ZA" sz="2000" dirty="0" smtClean="0"/>
              <a:t>prevent these kinds </a:t>
            </a:r>
            <a:r>
              <a:rPr lang="en-ZA" sz="2000" dirty="0"/>
              <a:t>of challenges in </a:t>
            </a:r>
            <a:r>
              <a:rPr lang="en-ZA" sz="2000" dirty="0" smtClean="0"/>
              <a:t>the future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6100" y="528935"/>
            <a:ext cx="8064500" cy="461665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NC(V) Certification Progress (200711 - 201603)</a:t>
            </a:r>
            <a:endParaRPr lang="en-ZA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453336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7506775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7576" y="1124744"/>
            <a:ext cx="80330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/>
              <a:t>The Department has </a:t>
            </a:r>
            <a:r>
              <a:rPr lang="en-ZA" sz="2000" dirty="0" smtClean="0"/>
              <a:t>also </a:t>
            </a:r>
            <a:r>
              <a:rPr lang="en-ZA" sz="2000" dirty="0"/>
              <a:t>ensured that </a:t>
            </a:r>
            <a:r>
              <a:rPr lang="en-ZA" sz="2000" dirty="0" smtClean="0"/>
              <a:t>TVET </a:t>
            </a:r>
            <a:r>
              <a:rPr lang="en-ZA" sz="2000" dirty="0"/>
              <a:t>colleges candidates who sat for </a:t>
            </a:r>
            <a:r>
              <a:rPr lang="en-ZA" sz="2000" dirty="0" smtClean="0"/>
              <a:t>the November </a:t>
            </a:r>
            <a:r>
              <a:rPr lang="en-ZA" sz="2000" dirty="0"/>
              <a:t>2016 and </a:t>
            </a:r>
            <a:r>
              <a:rPr lang="en-ZA" sz="2000" dirty="0" smtClean="0"/>
              <a:t>supplementary examinations, </a:t>
            </a:r>
            <a:r>
              <a:rPr lang="en-ZA" sz="2000" dirty="0"/>
              <a:t>and </a:t>
            </a:r>
            <a:r>
              <a:rPr lang="en-ZA" sz="2000" dirty="0" smtClean="0"/>
              <a:t>were </a:t>
            </a:r>
            <a:r>
              <a:rPr lang="en-ZA" sz="2000" dirty="0"/>
              <a:t>eligible for </a:t>
            </a:r>
            <a:r>
              <a:rPr lang="en-ZA" sz="2000" dirty="0" smtClean="0"/>
              <a:t>certification, received </a:t>
            </a:r>
            <a:r>
              <a:rPr lang="en-ZA" sz="2000" dirty="0"/>
              <a:t>their </a:t>
            </a:r>
            <a:r>
              <a:rPr lang="en-ZA" sz="2000" dirty="0" smtClean="0"/>
              <a:t>certificates</a:t>
            </a:r>
            <a:endParaRPr lang="en-ZA" sz="2000" b="1" dirty="0"/>
          </a:p>
          <a:p>
            <a:pPr>
              <a:spcAft>
                <a:spcPts val="600"/>
              </a:spcAft>
            </a:pPr>
            <a:r>
              <a:rPr lang="en-ZA" sz="2000" b="1" dirty="0" smtClean="0"/>
              <a:t>NC </a:t>
            </a:r>
            <a:r>
              <a:rPr lang="en-ZA" sz="2000" b="1" dirty="0"/>
              <a:t>(V) </a:t>
            </a:r>
            <a:r>
              <a:rPr lang="en-ZA" sz="2000" b="1" dirty="0" smtClean="0"/>
              <a:t>201611</a:t>
            </a:r>
            <a:r>
              <a:rPr lang="en-ZA" sz="2000" b="1" dirty="0"/>
              <a:t> </a:t>
            </a: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/>
              <a:t>As at </a:t>
            </a:r>
            <a:r>
              <a:rPr lang="en-ZA" sz="2000" dirty="0" smtClean="0"/>
              <a:t>26 September 2017, a total of 818 records (L2 - 287,           L3 - 307, L4 - 224) </a:t>
            </a:r>
            <a:r>
              <a:rPr lang="en-ZA" sz="2000" dirty="0"/>
              <a:t>remained not certified due to </a:t>
            </a:r>
            <a:r>
              <a:rPr lang="en-ZA" sz="2000" dirty="0" smtClean="0"/>
              <a:t>data / IT </a:t>
            </a:r>
            <a:r>
              <a:rPr lang="en-ZA" sz="2000" dirty="0"/>
              <a:t>system processing </a:t>
            </a:r>
            <a:r>
              <a:rPr lang="en-ZA" sz="2000" dirty="0" smtClean="0"/>
              <a:t>challenges </a:t>
            </a:r>
          </a:p>
          <a:p>
            <a:pPr>
              <a:spcAft>
                <a:spcPts val="600"/>
              </a:spcAft>
            </a:pPr>
            <a:r>
              <a:rPr lang="en-ZA" sz="2000" b="1" dirty="0" smtClean="0"/>
              <a:t>NC </a:t>
            </a:r>
            <a:r>
              <a:rPr lang="en-ZA" sz="2000" b="1" dirty="0"/>
              <a:t>(V) </a:t>
            </a:r>
            <a:r>
              <a:rPr lang="en-ZA" sz="2000" b="1" dirty="0" smtClean="0"/>
              <a:t>201703</a:t>
            </a:r>
            <a:r>
              <a:rPr lang="en-ZA" sz="2000" b="1" dirty="0"/>
              <a:t> </a:t>
            </a: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/>
              <a:t>As at </a:t>
            </a:r>
            <a:r>
              <a:rPr lang="en-ZA" sz="2000" dirty="0" smtClean="0"/>
              <a:t>26 </a:t>
            </a:r>
            <a:r>
              <a:rPr lang="en-ZA" sz="2000" dirty="0"/>
              <a:t>September </a:t>
            </a:r>
            <a:r>
              <a:rPr lang="en-ZA" sz="2000" dirty="0" smtClean="0"/>
              <a:t>2017, a total of 1 575 candidates( L2 - 188,   L3 - 798, L4 - 589) remained not </a:t>
            </a:r>
            <a:r>
              <a:rPr lang="en-ZA" sz="2000" dirty="0"/>
              <a:t>certified due to IT system </a:t>
            </a:r>
            <a:r>
              <a:rPr lang="en-ZA" sz="2000" dirty="0" smtClean="0"/>
              <a:t>processing, i.e. consolidation, and data error</a:t>
            </a:r>
            <a:r>
              <a:rPr lang="en-ZA" sz="2000" dirty="0"/>
              <a:t>s</a:t>
            </a:r>
            <a:r>
              <a:rPr lang="en-ZA" sz="2000" dirty="0" smtClean="0"/>
              <a:t> </a:t>
            </a:r>
            <a:endParaRPr lang="en-Z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6100" y="528935"/>
            <a:ext cx="8064500" cy="461665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NC(V) Certification Progress (201611 - 201703)</a:t>
            </a:r>
            <a:endParaRPr lang="en-ZA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453336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9247098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6100" y="1124744"/>
            <a:ext cx="80645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ZA" sz="2000" b="1" dirty="0" smtClean="0"/>
              <a:t>NATED 201611 - 201704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201611 - 201704 </a:t>
            </a:r>
            <a:r>
              <a:rPr lang="en-ZA" sz="2000" dirty="0"/>
              <a:t>E</a:t>
            </a:r>
            <a:r>
              <a:rPr lang="en-ZA" sz="2000" dirty="0" smtClean="0"/>
              <a:t>xamination results were certified but the consolidated </a:t>
            </a:r>
            <a:r>
              <a:rPr lang="en-ZA" sz="2000" dirty="0"/>
              <a:t>certificates are yet to be </a:t>
            </a:r>
            <a:r>
              <a:rPr lang="en-ZA" sz="2000" dirty="0" smtClean="0"/>
              <a:t>issued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These </a:t>
            </a:r>
            <a:r>
              <a:rPr lang="en-ZA" sz="2000" dirty="0"/>
              <a:t>certificates will be processed and issued once SITA has resolved </a:t>
            </a:r>
            <a:r>
              <a:rPr lang="en-ZA" sz="2000" dirty="0" smtClean="0"/>
              <a:t>the IT system defects amongst others, which relate to the consolidation of results across multiple examinations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NATED consolidation is currently being aligned to the NC(V) consolidation</a:t>
            </a:r>
          </a:p>
          <a:p>
            <a:pPr>
              <a:spcAft>
                <a:spcPts val="600"/>
              </a:spcAft>
            </a:pPr>
            <a:r>
              <a:rPr lang="en-ZA" sz="2000" b="1" dirty="0" smtClean="0"/>
              <a:t>NATED CURRENT</a:t>
            </a:r>
            <a:endParaRPr lang="en-ZA" sz="20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201706 - 201708 Examinations were resulted and will be certificated as per the Department’s certification plan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6100" y="528935"/>
            <a:ext cx="8064500" cy="461665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NC(V) Certification Progress (201611 - 201704)</a:t>
            </a:r>
            <a:endParaRPr lang="en-ZA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453336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0150634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750" y="1124744"/>
            <a:ext cx="80645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All NATED AND NC(V) certificates </a:t>
            </a:r>
            <a:r>
              <a:rPr lang="en-ZA" sz="2000" dirty="0"/>
              <a:t>have been dispatched to the examination centres and colleges are expected to report any certification queries to the Department for any candidate who might not have received </a:t>
            </a:r>
            <a:r>
              <a:rPr lang="en-ZA" sz="2000" dirty="0" smtClean="0"/>
              <a:t>their certificate</a:t>
            </a: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While substantial </a:t>
            </a:r>
            <a:r>
              <a:rPr lang="en-ZA" sz="2000" dirty="0"/>
              <a:t>progress has been made in the certification backlog project for </a:t>
            </a:r>
            <a:r>
              <a:rPr lang="en-ZA" sz="2000" dirty="0" smtClean="0"/>
              <a:t>NC(V</a:t>
            </a:r>
            <a:r>
              <a:rPr lang="en-ZA" sz="2000" dirty="0"/>
              <a:t>), the 3-month lead time for the issuing of certificates after the publication of results has yet to be achieved in both the </a:t>
            </a:r>
            <a:r>
              <a:rPr lang="en-ZA" sz="2000" dirty="0" smtClean="0"/>
              <a:t>NC(V</a:t>
            </a:r>
            <a:r>
              <a:rPr lang="en-ZA" sz="2000" dirty="0"/>
              <a:t>) and </a:t>
            </a:r>
            <a:r>
              <a:rPr lang="en-ZA" sz="2000" dirty="0" smtClean="0"/>
              <a:t>NATED qualifications, due to IT system defects and data errors</a:t>
            </a:r>
          </a:p>
          <a:p>
            <a:pPr>
              <a:spcAft>
                <a:spcPts val="600"/>
              </a:spcAft>
            </a:pPr>
            <a:endParaRPr lang="en-ZA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6100" y="528935"/>
            <a:ext cx="8064500" cy="461665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NATED and NC(V) Certification Progress</a:t>
            </a:r>
            <a:endParaRPr lang="en-ZA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453336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1236216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6100" y="1483607"/>
            <a:ext cx="80645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In the past six months, the </a:t>
            </a:r>
            <a:r>
              <a:rPr lang="en-ZA" sz="2000" dirty="0"/>
              <a:t>Department in partnership </a:t>
            </a:r>
            <a:r>
              <a:rPr lang="en-ZA" sz="2000" dirty="0" smtClean="0"/>
              <a:t>with SITA has </a:t>
            </a:r>
            <a:r>
              <a:rPr lang="en-ZA" sz="2000" dirty="0"/>
              <a:t>developed an electronic </a:t>
            </a:r>
            <a:r>
              <a:rPr lang="en-ZA" sz="2000" dirty="0" smtClean="0"/>
              <a:t>query system </a:t>
            </a:r>
            <a:r>
              <a:rPr lang="en-ZA" sz="2000" dirty="0"/>
              <a:t>to </a:t>
            </a:r>
            <a:r>
              <a:rPr lang="en-ZA" sz="2000" dirty="0" smtClean="0"/>
              <a:t>facilitate the </a:t>
            </a:r>
            <a:r>
              <a:rPr lang="en-ZA" sz="2000" dirty="0"/>
              <a:t>management of results, certificates, </a:t>
            </a:r>
            <a:r>
              <a:rPr lang="en-ZA" sz="2000" dirty="0" smtClean="0"/>
              <a:t>lecturer qualifications, </a:t>
            </a:r>
            <a:r>
              <a:rPr lang="en-ZA" sz="2000" dirty="0"/>
              <a:t>exemptions, </a:t>
            </a:r>
            <a:r>
              <a:rPr lang="en-ZA" sz="2000" dirty="0" smtClean="0"/>
              <a:t>re-marks / re-check</a:t>
            </a:r>
            <a:r>
              <a:rPr lang="en-ZA" sz="2000" dirty="0"/>
              <a:t>, reissues, replacement certificates, irregularities, question papers, </a:t>
            </a:r>
            <a:r>
              <a:rPr lang="en-ZA" sz="2000" dirty="0" smtClean="0"/>
              <a:t>examination </a:t>
            </a:r>
            <a:r>
              <a:rPr lang="en-ZA" sz="2000" dirty="0"/>
              <a:t>admission permits, concessions, and National N Diplomas (NNDs) </a:t>
            </a:r>
            <a:r>
              <a:rPr lang="en-ZA" sz="2000" dirty="0" smtClean="0"/>
              <a:t>enquiries</a:t>
            </a: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/>
              <a:t>The e-query system is </a:t>
            </a:r>
            <a:r>
              <a:rPr lang="en-ZA" sz="2000" dirty="0" smtClean="0"/>
              <a:t>being piloted </a:t>
            </a:r>
            <a:r>
              <a:rPr lang="en-ZA" sz="2000" dirty="0"/>
              <a:t>at </a:t>
            </a:r>
            <a:r>
              <a:rPr lang="en-ZA" sz="2000" dirty="0" smtClean="0"/>
              <a:t>six </a:t>
            </a:r>
            <a:r>
              <a:rPr lang="en-ZA" sz="2000" dirty="0"/>
              <a:t>TVET </a:t>
            </a:r>
            <a:r>
              <a:rPr lang="en-ZA" sz="2000" dirty="0" smtClean="0"/>
              <a:t>colleges </a:t>
            </a:r>
            <a:r>
              <a:rPr lang="en-ZA" sz="2000" dirty="0"/>
              <a:t>in Gauteng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err="1" smtClean="0"/>
              <a:t>Ssince</a:t>
            </a:r>
            <a:r>
              <a:rPr lang="en-ZA" sz="2000" dirty="0" smtClean="0"/>
              <a:t> </a:t>
            </a:r>
            <a:r>
              <a:rPr lang="en-ZA" sz="2000" dirty="0"/>
              <a:t>15 September </a:t>
            </a:r>
            <a:r>
              <a:rPr lang="en-ZA" sz="2000" dirty="0" smtClean="0"/>
              <a:t>2017, candidates </a:t>
            </a:r>
            <a:r>
              <a:rPr lang="en-ZA" sz="2000" dirty="0"/>
              <a:t>can now submit their </a:t>
            </a:r>
            <a:r>
              <a:rPr lang="en-ZA" sz="2000" dirty="0" smtClean="0"/>
              <a:t>queries electronically at </a:t>
            </a:r>
            <a:r>
              <a:rPr lang="en-ZA" sz="2000" dirty="0" smtClean="0">
                <a:hlinkClick r:id="rId4"/>
              </a:rPr>
              <a:t>www.eservices.gov.za</a:t>
            </a:r>
            <a:r>
              <a:rPr lang="en-ZA" sz="2000" dirty="0"/>
              <a:t> </a:t>
            </a:r>
            <a:r>
              <a:rPr lang="en-ZA" sz="2000" dirty="0" smtClean="0"/>
              <a:t>to the six </a:t>
            </a:r>
            <a:r>
              <a:rPr lang="en-ZA" sz="2000" dirty="0"/>
              <a:t>TVET </a:t>
            </a:r>
            <a:r>
              <a:rPr lang="en-ZA" sz="2000" dirty="0" smtClean="0"/>
              <a:t>colleges and </a:t>
            </a:r>
            <a:r>
              <a:rPr lang="en-ZA" sz="2000" dirty="0"/>
              <a:t>Department </a:t>
            </a:r>
            <a:endParaRPr lang="en-ZA" sz="20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The </a:t>
            </a:r>
            <a:r>
              <a:rPr lang="en-ZA" sz="2000" dirty="0"/>
              <a:t>system will be accessible to all </a:t>
            </a:r>
            <a:r>
              <a:rPr lang="en-ZA" sz="2000" dirty="0" smtClean="0"/>
              <a:t>TVET </a:t>
            </a:r>
            <a:r>
              <a:rPr lang="en-ZA" sz="2000" dirty="0"/>
              <a:t>and private colleges across the country </a:t>
            </a:r>
            <a:r>
              <a:rPr lang="en-ZA" sz="2000" dirty="0" smtClean="0"/>
              <a:t>as per the Department’s deployment plan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6100" y="548680"/>
            <a:ext cx="8064500" cy="830997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Interventions Towards Facilitation of TVET College Results and Certification</a:t>
            </a:r>
            <a:endParaRPr lang="en-ZA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453336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3412160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6100" y="1026016"/>
            <a:ext cx="82023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1900" dirty="0" smtClean="0"/>
              <a:t>A total number of 20 </a:t>
            </a:r>
            <a:r>
              <a:rPr lang="en-ZA" sz="1900" dirty="0"/>
              <a:t>475 </a:t>
            </a:r>
            <a:r>
              <a:rPr lang="en-ZA" sz="1900" dirty="0" smtClean="0"/>
              <a:t>National N Diploma applications were outstanding as </a:t>
            </a:r>
            <a:r>
              <a:rPr lang="en-ZA" sz="1900" dirty="0"/>
              <a:t>at </a:t>
            </a:r>
            <a:r>
              <a:rPr lang="en-ZA" sz="1900" dirty="0" smtClean="0"/>
              <a:t>28 February 2017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1900" dirty="0" smtClean="0"/>
              <a:t>The Department in partnership with QCTO processed all 20 475 as at 30 June 2017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1900" dirty="0" smtClean="0"/>
              <a:t>Of the total, </a:t>
            </a:r>
            <a:r>
              <a:rPr lang="en-ZA" sz="1900" dirty="0"/>
              <a:t>18 </a:t>
            </a:r>
            <a:r>
              <a:rPr lang="en-ZA" sz="1900" dirty="0" smtClean="0"/>
              <a:t>456 were issued and 2 019 were declined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1900" dirty="0" smtClean="0"/>
              <a:t>All National N Diploma applications which were received up until 31 March 2017 were processed, distributed to examination centres by end of June 2017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1900" dirty="0" smtClean="0"/>
              <a:t>A total </a:t>
            </a:r>
            <a:r>
              <a:rPr lang="en-ZA" sz="1900" dirty="0"/>
              <a:t>of 9 976 </a:t>
            </a:r>
            <a:r>
              <a:rPr lang="en-ZA" sz="1900" dirty="0" smtClean="0"/>
              <a:t>National </a:t>
            </a:r>
            <a:r>
              <a:rPr lang="en-ZA" sz="1900" dirty="0"/>
              <a:t>N Diplomas applications have been received for period </a:t>
            </a:r>
            <a:r>
              <a:rPr lang="en-ZA" sz="1900" dirty="0" smtClean="0"/>
              <a:t>starting </a:t>
            </a:r>
            <a:r>
              <a:rPr lang="en-ZA" sz="1900" dirty="0"/>
              <a:t>from 1 July </a:t>
            </a:r>
            <a:r>
              <a:rPr lang="en-ZA" sz="1900" dirty="0" smtClean="0"/>
              <a:t>2017 – </a:t>
            </a:r>
            <a:r>
              <a:rPr lang="en-ZA" sz="1900" dirty="0"/>
              <a:t>22 Sep </a:t>
            </a:r>
            <a:r>
              <a:rPr lang="en-ZA" sz="1900" dirty="0" smtClean="0"/>
              <a:t>2017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1900" dirty="0" smtClean="0"/>
              <a:t>Of </a:t>
            </a:r>
            <a:r>
              <a:rPr lang="en-ZA" sz="1900" dirty="0"/>
              <a:t>the </a:t>
            </a:r>
            <a:r>
              <a:rPr lang="en-ZA" sz="1900" dirty="0" smtClean="0"/>
              <a:t>total, 7 211 were </a:t>
            </a:r>
            <a:r>
              <a:rPr lang="en-ZA" sz="1900" dirty="0"/>
              <a:t>i</a:t>
            </a:r>
            <a:r>
              <a:rPr lang="en-ZA" sz="1900" dirty="0" smtClean="0"/>
              <a:t>ssued </a:t>
            </a:r>
            <a:r>
              <a:rPr lang="en-ZA" sz="1900" dirty="0"/>
              <a:t>and </a:t>
            </a:r>
            <a:r>
              <a:rPr lang="en-ZA" sz="1900" dirty="0" smtClean="0"/>
              <a:t>1 563 were declined, while a further 1 </a:t>
            </a:r>
            <a:r>
              <a:rPr lang="en-ZA" sz="1900" dirty="0"/>
              <a:t>202 </a:t>
            </a:r>
            <a:r>
              <a:rPr lang="en-ZA" sz="1900" dirty="0" smtClean="0"/>
              <a:t>applications are being processed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1900" dirty="0" smtClean="0"/>
              <a:t>It needs </a:t>
            </a:r>
            <a:r>
              <a:rPr lang="en-ZA" sz="1900" dirty="0"/>
              <a:t>to </a:t>
            </a:r>
            <a:r>
              <a:rPr lang="en-ZA" sz="1900" dirty="0" smtClean="0"/>
              <a:t>be emphasised </a:t>
            </a:r>
            <a:r>
              <a:rPr lang="en-ZA" sz="1900" dirty="0"/>
              <a:t>that  </a:t>
            </a:r>
            <a:r>
              <a:rPr lang="en-ZA" sz="1900" dirty="0" smtClean="0"/>
              <a:t>as from </a:t>
            </a:r>
            <a:r>
              <a:rPr lang="en-ZA" sz="1900" dirty="0"/>
              <a:t>the 1 July </a:t>
            </a:r>
            <a:r>
              <a:rPr lang="en-ZA" sz="1900" dirty="0" smtClean="0"/>
              <a:t>2017, applications </a:t>
            </a:r>
            <a:r>
              <a:rPr lang="en-ZA" sz="1900" dirty="0"/>
              <a:t>are on average  processed </a:t>
            </a:r>
            <a:r>
              <a:rPr lang="en-ZA" sz="1900" dirty="0" smtClean="0"/>
              <a:t>within </a:t>
            </a:r>
            <a:r>
              <a:rPr lang="en-ZA" sz="1900" dirty="0"/>
              <a:t>a month as opposed </a:t>
            </a:r>
            <a:r>
              <a:rPr lang="en-ZA" sz="1900" dirty="0" smtClean="0"/>
              <a:t>to three </a:t>
            </a:r>
            <a:r>
              <a:rPr lang="en-ZA" sz="1900" dirty="0"/>
              <a:t>– six </a:t>
            </a:r>
            <a:r>
              <a:rPr lang="en-ZA" sz="1900" dirty="0" smtClean="0"/>
              <a:t>months </a:t>
            </a:r>
            <a:r>
              <a:rPr lang="en-ZA" sz="1900" dirty="0"/>
              <a:t>which is </a:t>
            </a:r>
            <a:r>
              <a:rPr lang="en-ZA" sz="1900" dirty="0" smtClean="0"/>
              <a:t>the </a:t>
            </a:r>
            <a:r>
              <a:rPr lang="en-ZA" sz="1900" dirty="0"/>
              <a:t>standard turnaround time to process </a:t>
            </a:r>
            <a:r>
              <a:rPr lang="en-ZA" sz="1900" dirty="0" smtClean="0"/>
              <a:t>National </a:t>
            </a:r>
            <a:r>
              <a:rPr lang="en-ZA" sz="1900" dirty="0"/>
              <a:t>N </a:t>
            </a:r>
            <a:r>
              <a:rPr lang="en-ZA" sz="1900" dirty="0" smtClean="0"/>
              <a:t>Diploma applications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1900" dirty="0" smtClean="0"/>
              <a:t>Accordingly, the </a:t>
            </a:r>
            <a:r>
              <a:rPr lang="en-ZA" sz="1900" dirty="0"/>
              <a:t>backlogs in the processing of applications for the National </a:t>
            </a:r>
            <a:r>
              <a:rPr lang="en-ZA" sz="1900" dirty="0" smtClean="0"/>
              <a:t>Diplomas </a:t>
            </a:r>
            <a:r>
              <a:rPr lang="en-ZA" sz="1900" dirty="0"/>
              <a:t>has been </a:t>
            </a:r>
            <a:r>
              <a:rPr lang="en-ZA" sz="1900" dirty="0" smtClean="0"/>
              <a:t>eliminated</a:t>
            </a:r>
            <a:endParaRPr lang="en-ZA" sz="1900" dirty="0"/>
          </a:p>
        </p:txBody>
      </p:sp>
      <p:sp>
        <p:nvSpPr>
          <p:cNvPr id="7" name="TextBox 6"/>
          <p:cNvSpPr txBox="1"/>
          <p:nvPr/>
        </p:nvSpPr>
        <p:spPr>
          <a:xfrm>
            <a:off x="546100" y="519063"/>
            <a:ext cx="8064500" cy="461665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N Diploma Progress</a:t>
            </a:r>
            <a:endParaRPr lang="en-ZA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453336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07900070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526653" y="1175261"/>
            <a:ext cx="806450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It </a:t>
            </a:r>
            <a:r>
              <a:rPr lang="en-ZA" sz="2000" dirty="0"/>
              <a:t>is </a:t>
            </a:r>
            <a:r>
              <a:rPr lang="en-ZA" sz="2000" dirty="0" smtClean="0"/>
              <a:t>clear </a:t>
            </a:r>
            <a:r>
              <a:rPr lang="en-ZA" sz="2000" dirty="0"/>
              <a:t>from the number of applications received from candidates doing their workplace experiential learning </a:t>
            </a:r>
            <a:r>
              <a:rPr lang="en-ZA" sz="2000" dirty="0" smtClean="0"/>
              <a:t>that they do </a:t>
            </a:r>
            <a:r>
              <a:rPr lang="en-ZA" sz="2000" dirty="0"/>
              <a:t>not necessarily qualify as they do not always gain exposure to the practical execution of two N6 subjects in </a:t>
            </a:r>
            <a:r>
              <a:rPr lang="en-ZA" sz="2000" dirty="0" smtClean="0"/>
              <a:t>the </a:t>
            </a:r>
            <a:r>
              <a:rPr lang="en-ZA" sz="2000" dirty="0"/>
              <a:t>workplace environment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Their </a:t>
            </a:r>
            <a:r>
              <a:rPr lang="en-ZA" sz="2000" dirty="0"/>
              <a:t>exposure is primarily administrative in nature and </a:t>
            </a:r>
            <a:r>
              <a:rPr lang="en-ZA" sz="2000" dirty="0" smtClean="0"/>
              <a:t>this </a:t>
            </a:r>
            <a:r>
              <a:rPr lang="en-ZA" sz="2000" dirty="0"/>
              <a:t>does not </a:t>
            </a:r>
            <a:r>
              <a:rPr lang="en-ZA" sz="2000" dirty="0" smtClean="0"/>
              <a:t>allow them to qualify for </a:t>
            </a:r>
            <a:r>
              <a:rPr lang="en-ZA" sz="2000" dirty="0"/>
              <a:t>a </a:t>
            </a:r>
            <a:r>
              <a:rPr lang="en-ZA" sz="2000" dirty="0" smtClean="0"/>
              <a:t>NND</a:t>
            </a:r>
            <a:endParaRPr lang="en-ZA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For example: 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ZA" sz="2000" dirty="0" smtClean="0"/>
              <a:t>Making travel bookings </a:t>
            </a:r>
            <a:r>
              <a:rPr lang="en-ZA" sz="2000" dirty="0"/>
              <a:t>for a manager does not constitute </a:t>
            </a:r>
            <a:r>
              <a:rPr lang="en-ZA" sz="2000" dirty="0" smtClean="0"/>
              <a:t>Tourism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ZA" sz="2000" dirty="0" smtClean="0"/>
              <a:t>Changing bulbs at the municipal office does not constitute Electrical Engineering</a:t>
            </a:r>
          </a:p>
          <a:p>
            <a:pPr marL="357188" lvl="1" indent="-357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 smtClean="0"/>
              <a:t>The NND </a:t>
            </a:r>
            <a:r>
              <a:rPr lang="en-ZA" sz="2000" dirty="0"/>
              <a:t>can only be issued to applicants who have exposure in the correct commerce </a:t>
            </a:r>
            <a:r>
              <a:rPr lang="en-ZA" sz="2000" dirty="0" smtClean="0"/>
              <a:t>or industry environment</a:t>
            </a:r>
            <a:endParaRPr lang="en-ZA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46100" y="548680"/>
            <a:ext cx="8064500" cy="461665"/>
          </a:xfrm>
          <a:prstGeom prst="rect">
            <a:avLst/>
          </a:prstGeom>
          <a:solidFill>
            <a:srgbClr val="008E40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Reasons of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Declined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National N Diploma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en-ZA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453336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5387088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1113</Words>
  <Application>Microsoft Office PowerPoint</Application>
  <PresentationFormat>On-screen Show (4:3)</PresentationFormat>
  <Paragraphs>107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맑은 고딕</vt:lpstr>
      <vt:lpstr>ＭＳ Ｐゴシック</vt:lpstr>
      <vt:lpstr>宋体</vt:lpstr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African Graphix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Leruo Sandamela</dc:creator>
  <cp:lastModifiedBy>Anele Kabingesi</cp:lastModifiedBy>
  <cp:revision>139</cp:revision>
  <cp:lastPrinted>2017-09-26T10:34:09Z</cp:lastPrinted>
  <dcterms:created xsi:type="dcterms:W3CDTF">2010-05-07T06:42:18Z</dcterms:created>
  <dcterms:modified xsi:type="dcterms:W3CDTF">2017-10-04T15:16:44Z</dcterms:modified>
</cp:coreProperties>
</file>