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437" r:id="rId3"/>
    <p:sldId id="429" r:id="rId4"/>
    <p:sldId id="401" r:id="rId5"/>
    <p:sldId id="438" r:id="rId6"/>
    <p:sldId id="422" r:id="rId7"/>
    <p:sldId id="425" r:id="rId8"/>
    <p:sldId id="440" r:id="rId9"/>
    <p:sldId id="441" r:id="rId10"/>
    <p:sldId id="442" r:id="rId11"/>
    <p:sldId id="443" r:id="rId12"/>
    <p:sldId id="414" r:id="rId13"/>
    <p:sldId id="417" r:id="rId14"/>
    <p:sldId id="416" r:id="rId15"/>
    <p:sldId id="426" r:id="rId16"/>
    <p:sldId id="427" r:id="rId17"/>
    <p:sldId id="445" r:id="rId18"/>
    <p:sldId id="446" r:id="rId19"/>
    <p:sldId id="447" r:id="rId20"/>
    <p:sldId id="448" r:id="rId21"/>
    <p:sldId id="450" r:id="rId22"/>
    <p:sldId id="451" r:id="rId23"/>
    <p:sldId id="434" r:id="rId24"/>
    <p:sldId id="333" r:id="rId25"/>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800"/>
    <a:srgbClr val="5E8C2A"/>
    <a:srgbClr val="7FB601"/>
    <a:srgbClr val="80CD31"/>
    <a:srgbClr val="5AD8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9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5"/>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4186"/>
          </a:xfrm>
          <a:prstGeom prst="rect">
            <a:avLst/>
          </a:prstGeom>
        </p:spPr>
        <p:txBody>
          <a:bodyPr vert="horz" lIns="90434" tIns="45217" rIns="90434" bIns="45217" rtlCol="0"/>
          <a:lstStyle>
            <a:lvl1pPr algn="l">
              <a:defRPr sz="1200"/>
            </a:lvl1pPr>
          </a:lstStyle>
          <a:p>
            <a:endParaRPr lang="en-ZA" dirty="0"/>
          </a:p>
        </p:txBody>
      </p:sp>
      <p:sp>
        <p:nvSpPr>
          <p:cNvPr id="3" name="Date Placeholder 2"/>
          <p:cNvSpPr>
            <a:spLocks noGrp="1"/>
          </p:cNvSpPr>
          <p:nvPr>
            <p:ph type="dt" sz="quarter" idx="1"/>
          </p:nvPr>
        </p:nvSpPr>
        <p:spPr>
          <a:xfrm>
            <a:off x="3819621" y="0"/>
            <a:ext cx="2920887" cy="494186"/>
          </a:xfrm>
          <a:prstGeom prst="rect">
            <a:avLst/>
          </a:prstGeom>
        </p:spPr>
        <p:txBody>
          <a:bodyPr vert="horz" lIns="90434" tIns="45217" rIns="90434" bIns="45217" rtlCol="0"/>
          <a:lstStyle>
            <a:lvl1pPr algn="r">
              <a:defRPr sz="1200"/>
            </a:lvl1pPr>
          </a:lstStyle>
          <a:p>
            <a:fld id="{EF024E7F-3E76-4702-8FAD-F50668F49857}" type="datetimeFigureOut">
              <a:rPr lang="en-ZA" smtClean="0"/>
              <a:pPr/>
              <a:t>2017/10/06</a:t>
            </a:fld>
            <a:endParaRPr lang="en-ZA" dirty="0"/>
          </a:p>
        </p:txBody>
      </p:sp>
      <p:sp>
        <p:nvSpPr>
          <p:cNvPr id="4" name="Footer Placeholder 3"/>
          <p:cNvSpPr>
            <a:spLocks noGrp="1"/>
          </p:cNvSpPr>
          <p:nvPr>
            <p:ph type="ftr" sz="quarter" idx="2"/>
          </p:nvPr>
        </p:nvSpPr>
        <p:spPr>
          <a:xfrm>
            <a:off x="0" y="9378477"/>
            <a:ext cx="2920887" cy="494186"/>
          </a:xfrm>
          <a:prstGeom prst="rect">
            <a:avLst/>
          </a:prstGeom>
        </p:spPr>
        <p:txBody>
          <a:bodyPr vert="horz" lIns="90434" tIns="45217" rIns="90434" bIns="4521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9621" y="9378477"/>
            <a:ext cx="2920887" cy="494186"/>
          </a:xfrm>
          <a:prstGeom prst="rect">
            <a:avLst/>
          </a:prstGeom>
        </p:spPr>
        <p:txBody>
          <a:bodyPr vert="horz" lIns="90434" tIns="45217" rIns="90434" bIns="45217" rtlCol="0" anchor="b"/>
          <a:lstStyle>
            <a:lvl1pPr algn="r">
              <a:defRPr sz="1200"/>
            </a:lvl1pPr>
          </a:lstStyle>
          <a:p>
            <a:fld id="{3EB1E650-124E-4CA9-B8EB-52534C87266B}" type="slidenum">
              <a:rPr lang="en-ZA" smtClean="0"/>
              <a:pPr/>
              <a:t>‹#›</a:t>
            </a:fld>
            <a:endParaRPr lang="en-ZA" dirty="0"/>
          </a:p>
        </p:txBody>
      </p:sp>
    </p:spTree>
    <p:extLst>
      <p:ext uri="{BB962C8B-B14F-4D97-AF65-F5344CB8AC3E}">
        <p14:creationId xmlns:p14="http://schemas.microsoft.com/office/powerpoint/2010/main" xmlns="" val="360001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0434" tIns="45217" rIns="90434" bIns="45217" rtlCol="0"/>
          <a:lstStyle>
            <a:lvl1pPr algn="l">
              <a:defRPr sz="1200"/>
            </a:lvl1pPr>
          </a:lstStyle>
          <a:p>
            <a:endParaRPr lang="en-US" dirty="0"/>
          </a:p>
        </p:txBody>
      </p:sp>
      <p:sp>
        <p:nvSpPr>
          <p:cNvPr id="3" name="Date Placeholder 2"/>
          <p:cNvSpPr>
            <a:spLocks noGrp="1"/>
          </p:cNvSpPr>
          <p:nvPr>
            <p:ph type="dt" idx="1"/>
          </p:nvPr>
        </p:nvSpPr>
        <p:spPr>
          <a:xfrm>
            <a:off x="3818971" y="1"/>
            <a:ext cx="2921582" cy="493633"/>
          </a:xfrm>
          <a:prstGeom prst="rect">
            <a:avLst/>
          </a:prstGeom>
        </p:spPr>
        <p:txBody>
          <a:bodyPr vert="horz" lIns="90434" tIns="45217" rIns="90434" bIns="45217" rtlCol="0"/>
          <a:lstStyle>
            <a:lvl1pPr algn="r">
              <a:defRPr sz="1200"/>
            </a:lvl1pPr>
          </a:lstStyle>
          <a:p>
            <a:fld id="{4C1A09B3-73DB-534B-AFF6-6E70221554CB}" type="datetimeFigureOut">
              <a:rPr lang="en-US" smtClean="0"/>
              <a:pPr/>
              <a:t>10/6/2017</a:t>
            </a:fld>
            <a:endParaRPr lang="en-US" dirty="0"/>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434" tIns="45217" rIns="90434" bIns="45217" rtlCol="0" anchor="ctr"/>
          <a:lstStyle/>
          <a:p>
            <a:endParaRPr lang="en-US" dirty="0"/>
          </a:p>
        </p:txBody>
      </p:sp>
      <p:sp>
        <p:nvSpPr>
          <p:cNvPr id="5" name="Notes Placeholder 4"/>
          <p:cNvSpPr>
            <a:spLocks noGrp="1"/>
          </p:cNvSpPr>
          <p:nvPr>
            <p:ph type="body" sz="quarter" idx="3"/>
          </p:nvPr>
        </p:nvSpPr>
        <p:spPr>
          <a:xfrm>
            <a:off x="674212" y="4689518"/>
            <a:ext cx="5393690" cy="4442698"/>
          </a:xfrm>
          <a:prstGeom prst="rect">
            <a:avLst/>
          </a:prstGeom>
        </p:spPr>
        <p:txBody>
          <a:bodyPr vert="horz" lIns="90434" tIns="45217" rIns="90434" bIns="45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21582" cy="493633"/>
          </a:xfrm>
          <a:prstGeom prst="rect">
            <a:avLst/>
          </a:prstGeom>
        </p:spPr>
        <p:txBody>
          <a:bodyPr vert="horz" lIns="90434" tIns="45217" rIns="90434" bIns="452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0434" tIns="45217" rIns="90434" bIns="45217" rtlCol="0" anchor="b"/>
          <a:lstStyle>
            <a:lvl1pPr algn="r">
              <a:defRPr sz="1200"/>
            </a:lvl1pPr>
          </a:lstStyle>
          <a:p>
            <a:fld id="{C1ED9211-0C45-834F-8233-CFED85ECC98D}" type="slidenum">
              <a:rPr lang="en-US" smtClean="0"/>
              <a:pPr/>
              <a:t>‹#›</a:t>
            </a:fld>
            <a:endParaRPr lang="en-US" dirty="0"/>
          </a:p>
        </p:txBody>
      </p:sp>
    </p:spTree>
    <p:extLst>
      <p:ext uri="{BB962C8B-B14F-4D97-AF65-F5344CB8AC3E}">
        <p14:creationId xmlns:p14="http://schemas.microsoft.com/office/powerpoint/2010/main" xmlns="" val="3050842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1</a:t>
            </a:fld>
            <a:endParaRPr lang="en-US" dirty="0"/>
          </a:p>
        </p:txBody>
      </p:sp>
    </p:spTree>
    <p:extLst>
      <p:ext uri="{BB962C8B-B14F-4D97-AF65-F5344CB8AC3E}">
        <p14:creationId xmlns:p14="http://schemas.microsoft.com/office/powerpoint/2010/main" xmlns="" val="390487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24</a:t>
            </a:fld>
            <a:endParaRPr lang="en-US" dirty="0"/>
          </a:p>
        </p:txBody>
      </p:sp>
    </p:spTree>
    <p:extLst>
      <p:ext uri="{BB962C8B-B14F-4D97-AF65-F5344CB8AC3E}">
        <p14:creationId xmlns:p14="http://schemas.microsoft.com/office/powerpoint/2010/main" xmlns="" val="512777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12235"/>
            <a:ext cx="7772400" cy="1216014"/>
          </a:xfrm>
        </p:spPr>
        <p:txBody>
          <a:bodyPr/>
          <a:lstStyle>
            <a:lvl1pPr algn="l">
              <a:defRPr b="1">
                <a:solidFill>
                  <a:srgbClr val="005800"/>
                </a:solidFill>
              </a:defRPr>
            </a:lvl1pPr>
          </a:lstStyle>
          <a:p>
            <a:r>
              <a:rPr lang="en-US" dirty="0"/>
              <a:t>Click to edit Master title style</a:t>
            </a:r>
          </a:p>
        </p:txBody>
      </p:sp>
      <p:sp>
        <p:nvSpPr>
          <p:cNvPr id="3" name="Subtitle 2"/>
          <p:cNvSpPr>
            <a:spLocks noGrp="1"/>
          </p:cNvSpPr>
          <p:nvPr>
            <p:ph type="subTitle" idx="1"/>
          </p:nvPr>
        </p:nvSpPr>
        <p:spPr>
          <a:xfrm>
            <a:off x="457200" y="1228248"/>
            <a:ext cx="64008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39CC70-38BE-4415-8B1E-B0DFE1B87730}" type="datetime1">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90617" y="-802166"/>
            <a:ext cx="10182687" cy="8681838"/>
          </a:xfrm>
          <a:prstGeom prst="rect">
            <a:avLst/>
          </a:prstGeom>
        </p:spPr>
      </p:pic>
    </p:spTree>
    <p:extLst>
      <p:ext uri="{BB962C8B-B14F-4D97-AF65-F5344CB8AC3E}">
        <p14:creationId xmlns:p14="http://schemas.microsoft.com/office/powerpoint/2010/main" xmlns="" val="5652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EB078B-7D9D-42A8-853E-03EF0E8AB7C2}" type="datetime1">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5523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B6654B-6055-42B3-A12D-49EFFA02E9FE}" type="datetime1">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44530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83A297-5F13-4B04-B6BB-4E566C829144}" type="datetime1">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8686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648663"/>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521439"/>
            <a:ext cx="77724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E84500-4666-4952-903C-030690E2B811}" type="datetime1">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9" name="Picture 8" descr="house1.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877249" y="3296608"/>
            <a:ext cx="3462528" cy="2502408"/>
          </a:xfrm>
          <a:prstGeom prst="rect">
            <a:avLst/>
          </a:prstGeom>
        </p:spPr>
      </p:pic>
    </p:spTree>
    <p:extLst>
      <p:ext uri="{BB962C8B-B14F-4D97-AF65-F5344CB8AC3E}">
        <p14:creationId xmlns:p14="http://schemas.microsoft.com/office/powerpoint/2010/main" xmlns="" val="197890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CC36B9-D843-48F7-B112-86F7EBC88AC9}" type="datetime1">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35801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D473E6-3F92-495B-BA58-C0A2BCFB706E}" type="datetime1">
              <a:rPr lang="en-US" smtClean="0"/>
              <a:pPr/>
              <a:t>10/6/2017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11620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6E5F60-EB90-466F-B33B-B37532DA3573}" type="datetime1">
              <a:rPr lang="en-US" smtClean="0"/>
              <a:pPr/>
              <a:t>10/6/2017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51971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3FBA362-13F5-448B-A5DF-80A4E0EB55A7}" type="datetime1">
              <a:rPr lang="en-US" smtClean="0"/>
              <a:pPr/>
              <a:t>10/6/2017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2504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E26660-6B0F-49D9-9743-8E5F7BEFA008}" type="datetime1">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8658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B8F1AA-D9C2-4A93-9321-2524EC98B8D8}" type="datetime1">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3422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dirty="0"/>
          </a:p>
        </p:txBody>
      </p:sp>
      <p:pic>
        <p:nvPicPr>
          <p:cNvPr id="4" name="Picture 3" descr="arc 03B.pn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7508713" y="5440367"/>
            <a:ext cx="1635286"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8028566" y="5900965"/>
            <a:ext cx="1124449"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405384" y="6376135"/>
            <a:ext cx="8738616" cy="368808"/>
          </a:xfrm>
          <a:prstGeom prst="rect">
            <a:avLst/>
          </a:prstGeom>
        </p:spPr>
      </p:pic>
    </p:spTree>
    <p:extLst>
      <p:ext uri="{BB962C8B-B14F-4D97-AF65-F5344CB8AC3E}">
        <p14:creationId xmlns:p14="http://schemas.microsoft.com/office/powerpoint/2010/main" xmlns="" val="404132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rc 03.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4000" y="3390900"/>
            <a:ext cx="5080000" cy="3467100"/>
          </a:xfrm>
          <a:prstGeom prst="rect">
            <a:avLst/>
          </a:prstGeom>
        </p:spPr>
      </p:pic>
      <p:pic>
        <p:nvPicPr>
          <p:cNvPr id="10" name="Picture 9" descr="logo0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81852" y="4779065"/>
            <a:ext cx="3072730" cy="1914276"/>
          </a:xfrm>
          <a:prstGeom prst="rect">
            <a:avLst/>
          </a:prstGeom>
        </p:spPr>
      </p:pic>
      <p:sp>
        <p:nvSpPr>
          <p:cNvPr id="6" name="Title 1"/>
          <p:cNvSpPr txBox="1">
            <a:spLocks/>
          </p:cNvSpPr>
          <p:nvPr/>
        </p:nvSpPr>
        <p:spPr>
          <a:xfrm>
            <a:off x="125148" y="-109184"/>
            <a:ext cx="9448049" cy="247398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005800"/>
                </a:solidFill>
                <a:latin typeface="+mj-lt"/>
                <a:ea typeface="+mj-ea"/>
                <a:cs typeface="+mj-cs"/>
              </a:defRPr>
            </a:lvl1pPr>
          </a:lstStyle>
          <a:p>
            <a:pPr lvl="0" algn="ctr">
              <a:defRPr/>
            </a:pPr>
            <a:r>
              <a:rPr lang="en-US" altLang="en-US" sz="3600" u="sng" dirty="0">
                <a:latin typeface="+mn-lt"/>
              </a:rPr>
              <a:t>Annual Report 2016/17</a:t>
            </a:r>
          </a:p>
          <a:p>
            <a:pPr lvl="0" algn="ctr">
              <a:defRPr/>
            </a:pPr>
            <a:r>
              <a:rPr kumimoji="0" lang="en-US" sz="3200" b="1" i="0" u="none" strike="noStrike" kern="1200" cap="none" spc="0" normalizeH="0" noProof="0" dirty="0">
                <a:ln>
                  <a:noFill/>
                </a:ln>
                <a:solidFill>
                  <a:srgbClr val="005800"/>
                </a:solidFill>
                <a:effectLst/>
                <a:uLnTx/>
                <a:uFillTx/>
                <a:latin typeface="+mn-lt"/>
              </a:rPr>
              <a:t>Portfolio Committee on Human Settlements</a:t>
            </a:r>
          </a:p>
          <a:p>
            <a:pPr lvl="0" algn="ctr">
              <a:defRPr/>
            </a:pPr>
            <a:r>
              <a:rPr lang="en-US" sz="4000" noProof="0" dirty="0">
                <a:latin typeface="+mn-lt"/>
              </a:rPr>
              <a:t>                                                        </a:t>
            </a:r>
            <a:r>
              <a:rPr lang="en-US" sz="2400" dirty="0">
                <a:latin typeface="+mn-lt"/>
              </a:rPr>
              <a:t>04 October 2017</a:t>
            </a:r>
            <a:endParaRPr kumimoji="0" lang="en-US" sz="2400" b="1" i="0" u="none" strike="noStrike" kern="1200" cap="none" spc="0" normalizeH="0" noProof="0" dirty="0">
              <a:ln>
                <a:noFill/>
              </a:ln>
              <a:solidFill>
                <a:srgbClr val="005800"/>
              </a:solidFill>
              <a:effectLst/>
              <a:uLnTx/>
              <a:uFillTx/>
              <a:latin typeface="+mn-lt"/>
            </a:endParaRPr>
          </a:p>
          <a:p>
            <a:pPr lvl="0" algn="ctr">
              <a:defRPr/>
            </a:pPr>
            <a:endParaRPr kumimoji="0" lang="en-US" sz="4400" b="1" i="0" u="none" strike="noStrike" kern="1200" cap="none" spc="0" normalizeH="0" baseline="0" noProof="0" dirty="0">
              <a:ln>
                <a:noFill/>
              </a:ln>
              <a:solidFill>
                <a:srgbClr val="0058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1</a:t>
            </a:fld>
            <a:endParaRPr lang="en-US" dirty="0"/>
          </a:p>
        </p:txBody>
      </p:sp>
    </p:spTree>
    <p:extLst>
      <p:ext uri="{BB962C8B-B14F-4D97-AF65-F5344CB8AC3E}">
        <p14:creationId xmlns:p14="http://schemas.microsoft.com/office/powerpoint/2010/main" xmlns="" val="192113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(p.24 - 26)</a:t>
            </a:r>
          </a:p>
        </p:txBody>
      </p:sp>
      <p:sp>
        <p:nvSpPr>
          <p:cNvPr id="7" name="TextBox 6"/>
          <p:cNvSpPr txBox="1"/>
          <p:nvPr/>
        </p:nvSpPr>
        <p:spPr>
          <a:xfrm>
            <a:off x="586854" y="556875"/>
            <a:ext cx="8229600" cy="307777"/>
          </a:xfrm>
          <a:prstGeom prst="rect">
            <a:avLst/>
          </a:prstGeom>
          <a:noFill/>
        </p:spPr>
        <p:txBody>
          <a:bodyPr wrap="square" rtlCol="0">
            <a:spAutoFit/>
          </a:bodyPr>
          <a:lstStyle/>
          <a:p>
            <a:r>
              <a:rPr lang="en-ZA" sz="1400" b="1" dirty="0"/>
              <a:t>SO 4: Promote good governance in Sectional Titles and other Community Schemes</a:t>
            </a:r>
            <a:endParaRPr lang="en-ZA" sz="1400" dirty="0"/>
          </a:p>
        </p:txBody>
      </p:sp>
      <p:pic>
        <p:nvPicPr>
          <p:cNvPr id="4" name="Picture 3"/>
          <p:cNvPicPr>
            <a:picLocks noChangeAspect="1"/>
          </p:cNvPicPr>
          <p:nvPr/>
        </p:nvPicPr>
        <p:blipFill>
          <a:blip r:embed="rId2"/>
          <a:stretch>
            <a:fillRect/>
          </a:stretch>
        </p:blipFill>
        <p:spPr>
          <a:xfrm>
            <a:off x="704850" y="776287"/>
            <a:ext cx="7734300" cy="5305425"/>
          </a:xfrm>
          <a:prstGeom prst="rect">
            <a:avLst/>
          </a:prstGeom>
        </p:spPr>
      </p:pic>
      <p:sp>
        <p:nvSpPr>
          <p:cNvPr id="3" name="Slide Number Placeholder 2"/>
          <p:cNvSpPr>
            <a:spLocks noGrp="1"/>
          </p:cNvSpPr>
          <p:nvPr>
            <p:ph type="sldNum" sz="quarter" idx="12"/>
          </p:nvPr>
        </p:nvSpPr>
        <p:spPr/>
        <p:txBody>
          <a:bodyPr/>
          <a:lstStyle/>
          <a:p>
            <a:fld id="{76CA9E7B-CB17-0B4A-B4E1-519665044527}" type="slidenum">
              <a:rPr lang="en-US" smtClean="0"/>
              <a:pPr/>
              <a:t>10</a:t>
            </a:fld>
            <a:endParaRPr lang="en-US" dirty="0"/>
          </a:p>
        </p:txBody>
      </p:sp>
    </p:spTree>
    <p:extLst>
      <p:ext uri="{BB962C8B-B14F-4D97-AF65-F5344CB8AC3E}">
        <p14:creationId xmlns:p14="http://schemas.microsoft.com/office/powerpoint/2010/main" xmlns="" val="9707333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(p.24 - 26)</a:t>
            </a:r>
          </a:p>
        </p:txBody>
      </p:sp>
      <p:sp>
        <p:nvSpPr>
          <p:cNvPr id="7" name="TextBox 6"/>
          <p:cNvSpPr txBox="1"/>
          <p:nvPr/>
        </p:nvSpPr>
        <p:spPr>
          <a:xfrm>
            <a:off x="586854" y="556875"/>
            <a:ext cx="8229600" cy="523220"/>
          </a:xfrm>
          <a:prstGeom prst="rect">
            <a:avLst/>
          </a:prstGeom>
          <a:noFill/>
        </p:spPr>
        <p:txBody>
          <a:bodyPr wrap="square" rtlCol="0">
            <a:spAutoFit/>
          </a:bodyPr>
          <a:lstStyle/>
          <a:p>
            <a:r>
              <a:rPr lang="en-ZA" sz="1400" b="1" dirty="0"/>
              <a:t>SO 5: Provide stakeholder training consumer education and public outreach programmes on Community</a:t>
            </a:r>
          </a:p>
          <a:p>
            <a:r>
              <a:rPr lang="en-ZA" sz="1400" b="1" dirty="0"/>
              <a:t>Schemes in South Africa</a:t>
            </a:r>
            <a:endParaRPr lang="en-ZA" sz="1400" dirty="0"/>
          </a:p>
        </p:txBody>
      </p:sp>
      <p:pic>
        <p:nvPicPr>
          <p:cNvPr id="3" name="Picture 2"/>
          <p:cNvPicPr>
            <a:picLocks noChangeAspect="1"/>
          </p:cNvPicPr>
          <p:nvPr/>
        </p:nvPicPr>
        <p:blipFill>
          <a:blip r:embed="rId2"/>
          <a:stretch>
            <a:fillRect/>
          </a:stretch>
        </p:blipFill>
        <p:spPr>
          <a:xfrm>
            <a:off x="818866" y="1824903"/>
            <a:ext cx="7734300" cy="1704975"/>
          </a:xfrm>
          <a:prstGeom prst="rect">
            <a:avLst/>
          </a:prstGeom>
        </p:spPr>
      </p:pic>
      <p:sp>
        <p:nvSpPr>
          <p:cNvPr id="8" name="TextBox 7"/>
          <p:cNvSpPr txBox="1"/>
          <p:nvPr/>
        </p:nvSpPr>
        <p:spPr>
          <a:xfrm>
            <a:off x="719091" y="3666478"/>
            <a:ext cx="796770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reasons leading to targets not being met were mainly:</a:t>
            </a:r>
          </a:p>
          <a:p>
            <a:pPr marL="742950" lvl="1" indent="-285750">
              <a:buFont typeface="Courier New" panose="02070309020205020404" pitchFamily="49" charset="0"/>
              <a:buChar char="o"/>
            </a:pPr>
            <a:r>
              <a:rPr lang="en-US" dirty="0"/>
              <a:t>Budgetary constraints as the organization has not yet operationalized in relation to the collection of levies as planned and budgeted</a:t>
            </a:r>
          </a:p>
          <a:p>
            <a:pPr marL="742950" lvl="1" indent="-285750">
              <a:buFont typeface="Courier New" panose="02070309020205020404" pitchFamily="49" charset="0"/>
              <a:buChar char="o"/>
            </a:pPr>
            <a:r>
              <a:rPr lang="en-US" dirty="0"/>
              <a:t>Process and policy issues relating to the legal requirements to operationalize (Proclamation of ACTS and Regulations)</a:t>
            </a:r>
          </a:p>
          <a:p>
            <a:pPr marL="742950" lvl="1" indent="-285750">
              <a:buFont typeface="Courier New" panose="02070309020205020404" pitchFamily="49" charset="0"/>
              <a:buChar char="o"/>
            </a:pPr>
            <a:r>
              <a:rPr lang="en-US" dirty="0"/>
              <a:t>Legal frameworks still being implemented (Agreements between departments)</a:t>
            </a:r>
            <a:endParaRPr lang="en-ZA" dirty="0"/>
          </a:p>
        </p:txBody>
      </p:sp>
      <p:sp>
        <p:nvSpPr>
          <p:cNvPr id="4" name="Slide Number Placeholder 3"/>
          <p:cNvSpPr>
            <a:spLocks noGrp="1"/>
          </p:cNvSpPr>
          <p:nvPr>
            <p:ph type="sldNum" sz="quarter" idx="12"/>
          </p:nvPr>
        </p:nvSpPr>
        <p:spPr/>
        <p:txBody>
          <a:bodyPr/>
          <a:lstStyle/>
          <a:p>
            <a:fld id="{76CA9E7B-CB17-0B4A-B4E1-519665044527}" type="slidenum">
              <a:rPr lang="en-US" smtClean="0"/>
              <a:pPr/>
              <a:t>11</a:t>
            </a:fld>
            <a:endParaRPr lang="en-US" dirty="0"/>
          </a:p>
        </p:txBody>
      </p:sp>
    </p:spTree>
    <p:extLst>
      <p:ext uri="{BB962C8B-B14F-4D97-AF65-F5344CB8AC3E}">
        <p14:creationId xmlns:p14="http://schemas.microsoft.com/office/powerpoint/2010/main" xmlns="" val="20691052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4364182" cy="723331"/>
          </a:xfrm>
        </p:spPr>
        <p:txBody>
          <a:bodyPr>
            <a:noAutofit/>
          </a:bodyPr>
          <a:lstStyle/>
          <a:p>
            <a:r>
              <a:rPr lang="en-ZA" sz="2800" u="sng" dirty="0">
                <a:solidFill>
                  <a:srgbClr val="005800"/>
                </a:solidFill>
              </a:rPr>
              <a:t>Future Operational Outlook</a:t>
            </a:r>
          </a:p>
        </p:txBody>
      </p:sp>
      <p:sp>
        <p:nvSpPr>
          <p:cNvPr id="3" name="Content Placeholder 2"/>
          <p:cNvSpPr>
            <a:spLocks noGrp="1"/>
          </p:cNvSpPr>
          <p:nvPr>
            <p:ph idx="1"/>
          </p:nvPr>
        </p:nvSpPr>
        <p:spPr>
          <a:xfrm>
            <a:off x="457200" y="713096"/>
            <a:ext cx="8229600" cy="4759656"/>
          </a:xfrm>
        </p:spPr>
        <p:txBody>
          <a:bodyPr>
            <a:normAutofit fontScale="77500" lnSpcReduction="20000"/>
          </a:bodyPr>
          <a:lstStyle/>
          <a:p>
            <a:r>
              <a:rPr lang="en-ZA" dirty="0"/>
              <a:t>2018 – 2019 financial year </a:t>
            </a:r>
          </a:p>
          <a:p>
            <a:pPr lvl="1"/>
            <a:endParaRPr lang="en-ZA" dirty="0"/>
          </a:p>
          <a:p>
            <a:pPr lvl="1"/>
            <a:r>
              <a:rPr lang="en-ZA" b="1" dirty="0"/>
              <a:t>Implementation of Revenue Management Systems (SARS)</a:t>
            </a:r>
          </a:p>
          <a:p>
            <a:pPr lvl="1"/>
            <a:r>
              <a:rPr lang="en-ZA" b="1" dirty="0"/>
              <a:t>Capacitation -      HR</a:t>
            </a:r>
          </a:p>
          <a:p>
            <a:pPr lvl="1"/>
            <a:r>
              <a:rPr lang="en-ZA" b="1" dirty="0"/>
              <a:t>Implementation of revised 2017/18 APP recently approved</a:t>
            </a:r>
          </a:p>
          <a:p>
            <a:pPr lvl="1"/>
            <a:r>
              <a:rPr lang="en-ZA" b="1" dirty="0"/>
              <a:t>Expansion of the operations into more Regions and Provinces, based on demand</a:t>
            </a:r>
          </a:p>
          <a:p>
            <a:pPr lvl="1"/>
            <a:r>
              <a:rPr lang="en-ZA" b="1" dirty="0"/>
              <a:t>Increasing income generation capabilities allow for improved scale and profile of the CSOS</a:t>
            </a:r>
          </a:p>
          <a:p>
            <a:pPr lvl="1"/>
            <a:r>
              <a:rPr lang="en-ZA" b="1" dirty="0"/>
              <a:t>Extensive Education and Training programmes in Community Schemes, and in the public domain</a:t>
            </a:r>
          </a:p>
          <a:p>
            <a:pPr lvl="1"/>
            <a:r>
              <a:rPr lang="en-ZA" b="1" dirty="0"/>
              <a:t>Deployment of applications and systems to ensure efficiency and build of industry trust</a:t>
            </a:r>
            <a:endParaRPr lang="en-US" b="1" dirty="0"/>
          </a:p>
          <a:p>
            <a:pPr marL="457200" lvl="1" indent="0">
              <a:buNone/>
            </a:pPr>
            <a:endParaRPr lang="en-ZA" dirty="0"/>
          </a:p>
          <a:p>
            <a:pPr lvl="1"/>
            <a:endParaRPr lang="en-ZA" dirty="0"/>
          </a:p>
          <a:p>
            <a:pPr lvl="1"/>
            <a:endParaRPr lang="en-ZA" dirty="0"/>
          </a:p>
          <a:p>
            <a:pPr lvl="1"/>
            <a:endParaRPr lang="en-ZA" dirty="0"/>
          </a:p>
          <a:p>
            <a:pPr lvl="1"/>
            <a:endParaRPr lang="en-ZA" dirty="0"/>
          </a:p>
          <a:p>
            <a:pPr lvl="1"/>
            <a:endParaRPr lang="en-ZA" dirty="0"/>
          </a:p>
          <a:p>
            <a:endParaRPr lang="en-ZA"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12</a:t>
            </a:fld>
            <a:endParaRPr lang="en-US" dirty="0"/>
          </a:p>
        </p:txBody>
      </p:sp>
    </p:spTree>
    <p:extLst>
      <p:ext uri="{BB962C8B-B14F-4D97-AF65-F5344CB8AC3E}">
        <p14:creationId xmlns:p14="http://schemas.microsoft.com/office/powerpoint/2010/main" xmlns="" val="16960759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315907"/>
            <a:ext cx="8229600" cy="20983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ZA" sz="4000" b="1" dirty="0">
                <a:solidFill>
                  <a:srgbClr val="005800"/>
                </a:solidFill>
              </a:rPr>
              <a:t>3. Financial Performance</a:t>
            </a:r>
          </a:p>
          <a:p>
            <a:pPr marL="0" indent="0" algn="ctr">
              <a:buFont typeface="Arial"/>
              <a:buNone/>
            </a:pPr>
            <a:r>
              <a:rPr lang="en-ZA" b="1" dirty="0">
                <a:solidFill>
                  <a:srgbClr val="005800"/>
                </a:solidFill>
              </a:rPr>
              <a:t>Themba Mabuya</a:t>
            </a:r>
          </a:p>
          <a:p>
            <a:pPr marL="0" indent="0" algn="ctr">
              <a:buFont typeface="Arial"/>
              <a:buNone/>
            </a:pPr>
            <a:r>
              <a:rPr lang="en-ZA" sz="2800" b="1" dirty="0">
                <a:solidFill>
                  <a:srgbClr val="005800"/>
                </a:solidFill>
              </a:rPr>
              <a:t>Chief Financial Officer</a:t>
            </a:r>
          </a:p>
          <a:p>
            <a:pPr marL="0" indent="0" algn="ctr">
              <a:buFont typeface="Arial"/>
              <a:buNone/>
            </a:pPr>
            <a:endParaRPr lang="en-ZA" sz="4800" b="1" dirty="0">
              <a:solidFill>
                <a:srgbClr val="005800"/>
              </a:solidFill>
            </a:endParaRPr>
          </a:p>
          <a:p>
            <a:pPr marL="0" indent="0" algn="ctr">
              <a:buFont typeface="Arial"/>
              <a:buNone/>
            </a:pPr>
            <a:endParaRPr lang="en-ZA" sz="4800" b="1" dirty="0">
              <a:solidFill>
                <a:srgbClr val="005800"/>
              </a:solidFill>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13</a:t>
            </a:fld>
            <a:endParaRPr lang="en-US" dirty="0"/>
          </a:p>
        </p:txBody>
      </p:sp>
    </p:spTree>
    <p:extLst>
      <p:ext uri="{BB962C8B-B14F-4D97-AF65-F5344CB8AC3E}">
        <p14:creationId xmlns:p14="http://schemas.microsoft.com/office/powerpoint/2010/main" xmlns="" val="415458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u="sng">
                <a:solidFill>
                  <a:srgbClr val="005800"/>
                </a:solidFill>
              </a:rPr>
              <a:t>Annual Financial Statements </a:t>
            </a:r>
            <a:endParaRPr lang="en-ZA" sz="2800" u="sng" dirty="0">
              <a:solidFill>
                <a:srgbClr val="005800"/>
              </a:solidFill>
            </a:endParaRPr>
          </a:p>
        </p:txBody>
      </p:sp>
      <p:pic>
        <p:nvPicPr>
          <p:cNvPr id="5" name="Picture 4"/>
          <p:cNvPicPr>
            <a:picLocks noChangeAspect="1"/>
          </p:cNvPicPr>
          <p:nvPr/>
        </p:nvPicPr>
        <p:blipFill>
          <a:blip r:embed="rId2"/>
          <a:stretch>
            <a:fillRect/>
          </a:stretch>
        </p:blipFill>
        <p:spPr>
          <a:xfrm>
            <a:off x="1556769" y="609600"/>
            <a:ext cx="6030462" cy="5883564"/>
          </a:xfrm>
          <a:prstGeom prst="rect">
            <a:avLst/>
          </a:prstGeom>
        </p:spPr>
      </p:pic>
      <p:sp>
        <p:nvSpPr>
          <p:cNvPr id="6" name="Slide Number Placeholder 5"/>
          <p:cNvSpPr>
            <a:spLocks noGrp="1"/>
          </p:cNvSpPr>
          <p:nvPr>
            <p:ph type="sldNum" sz="quarter" idx="12"/>
          </p:nvPr>
        </p:nvSpPr>
        <p:spPr/>
        <p:txBody>
          <a:bodyPr/>
          <a:lstStyle/>
          <a:p>
            <a:fld id="{76CA9E7B-CB17-0B4A-B4E1-519665044527}" type="slidenum">
              <a:rPr lang="en-US" smtClean="0"/>
              <a:pPr/>
              <a:t>14</a:t>
            </a:fld>
            <a:endParaRPr lang="en-US" dirty="0"/>
          </a:p>
        </p:txBody>
      </p:sp>
    </p:spTree>
    <p:extLst>
      <p:ext uri="{BB962C8B-B14F-4D97-AF65-F5344CB8AC3E}">
        <p14:creationId xmlns:p14="http://schemas.microsoft.com/office/powerpoint/2010/main" xmlns="" val="263812443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u="sng" dirty="0"/>
              <a:t>Annual Financial Statements (continued) </a:t>
            </a:r>
          </a:p>
        </p:txBody>
      </p:sp>
      <p:sp>
        <p:nvSpPr>
          <p:cNvPr id="3" name="Content Placeholder 2"/>
          <p:cNvSpPr>
            <a:spLocks noGrp="1"/>
          </p:cNvSpPr>
          <p:nvPr>
            <p:ph idx="1"/>
          </p:nvPr>
        </p:nvSpPr>
        <p:spPr>
          <a:xfrm>
            <a:off x="457200" y="713096"/>
            <a:ext cx="8229600" cy="5442044"/>
          </a:xfrm>
        </p:spPr>
        <p:txBody>
          <a:bodyPr>
            <a:normAutofit/>
          </a:bodyPr>
          <a:lstStyle/>
          <a:p>
            <a:pPr>
              <a:lnSpc>
                <a:spcPct val="170000"/>
              </a:lnSpc>
            </a:pPr>
            <a:endParaRPr lang="en-ZA" sz="3700" dirty="0"/>
          </a:p>
          <a:p>
            <a:endParaRPr lang="en-ZA" sz="2800" dirty="0"/>
          </a:p>
        </p:txBody>
      </p:sp>
      <p:pic>
        <p:nvPicPr>
          <p:cNvPr id="5" name="Picture 4"/>
          <p:cNvPicPr>
            <a:picLocks noChangeAspect="1"/>
          </p:cNvPicPr>
          <p:nvPr/>
        </p:nvPicPr>
        <p:blipFill>
          <a:blip r:embed="rId2"/>
          <a:stretch>
            <a:fillRect/>
          </a:stretch>
        </p:blipFill>
        <p:spPr>
          <a:xfrm>
            <a:off x="1290637" y="609599"/>
            <a:ext cx="6435131" cy="5837383"/>
          </a:xfrm>
          <a:prstGeom prst="rect">
            <a:avLst/>
          </a:prstGeom>
        </p:spPr>
      </p:pic>
      <p:sp>
        <p:nvSpPr>
          <p:cNvPr id="6" name="Slide Number Placeholder 5"/>
          <p:cNvSpPr>
            <a:spLocks noGrp="1"/>
          </p:cNvSpPr>
          <p:nvPr>
            <p:ph type="sldNum" sz="quarter" idx="12"/>
          </p:nvPr>
        </p:nvSpPr>
        <p:spPr/>
        <p:txBody>
          <a:bodyPr/>
          <a:lstStyle/>
          <a:p>
            <a:fld id="{76CA9E7B-CB17-0B4A-B4E1-519665044527}" type="slidenum">
              <a:rPr lang="en-US" smtClean="0"/>
              <a:pPr/>
              <a:t>15</a:t>
            </a:fld>
            <a:endParaRPr lang="en-US" dirty="0"/>
          </a:p>
        </p:txBody>
      </p:sp>
    </p:spTree>
    <p:extLst>
      <p:ext uri="{BB962C8B-B14F-4D97-AF65-F5344CB8AC3E}">
        <p14:creationId xmlns:p14="http://schemas.microsoft.com/office/powerpoint/2010/main" xmlns="" val="372419148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u="sng" dirty="0">
                <a:solidFill>
                  <a:srgbClr val="005800"/>
                </a:solidFill>
              </a:rPr>
              <a:t>Annual Financial Statements (continued) </a:t>
            </a:r>
          </a:p>
        </p:txBody>
      </p:sp>
      <p:pic>
        <p:nvPicPr>
          <p:cNvPr id="6" name="Picture 5"/>
          <p:cNvPicPr>
            <a:picLocks noChangeAspect="1"/>
          </p:cNvPicPr>
          <p:nvPr/>
        </p:nvPicPr>
        <p:blipFill>
          <a:blip r:embed="rId2"/>
          <a:stretch>
            <a:fillRect/>
          </a:stretch>
        </p:blipFill>
        <p:spPr>
          <a:xfrm>
            <a:off x="1158880" y="723331"/>
            <a:ext cx="6419850" cy="5732887"/>
          </a:xfrm>
          <a:prstGeom prst="rect">
            <a:avLst/>
          </a:prstGeom>
        </p:spPr>
      </p:pic>
      <p:sp>
        <p:nvSpPr>
          <p:cNvPr id="7" name="Slide Number Placeholder 6"/>
          <p:cNvSpPr>
            <a:spLocks noGrp="1"/>
          </p:cNvSpPr>
          <p:nvPr>
            <p:ph type="sldNum" sz="quarter" idx="12"/>
          </p:nvPr>
        </p:nvSpPr>
        <p:spPr/>
        <p:txBody>
          <a:bodyPr/>
          <a:lstStyle/>
          <a:p>
            <a:fld id="{76CA9E7B-CB17-0B4A-B4E1-519665044527}" type="slidenum">
              <a:rPr lang="en-US" smtClean="0"/>
              <a:pPr/>
              <a:t>16</a:t>
            </a:fld>
            <a:endParaRPr lang="en-US" dirty="0"/>
          </a:p>
        </p:txBody>
      </p:sp>
    </p:spTree>
    <p:extLst>
      <p:ext uri="{BB962C8B-B14F-4D97-AF65-F5344CB8AC3E}">
        <p14:creationId xmlns:p14="http://schemas.microsoft.com/office/powerpoint/2010/main" xmlns="" val="325789578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u="sng" dirty="0">
                <a:solidFill>
                  <a:srgbClr val="005800"/>
                </a:solidFill>
              </a:rPr>
              <a:t>Annual Financial Statements (continued) </a:t>
            </a:r>
          </a:p>
        </p:txBody>
      </p:sp>
      <p:pic>
        <p:nvPicPr>
          <p:cNvPr id="3" name="Picture 2"/>
          <p:cNvPicPr>
            <a:picLocks noChangeAspect="1"/>
          </p:cNvPicPr>
          <p:nvPr/>
        </p:nvPicPr>
        <p:blipFill>
          <a:blip r:embed="rId2"/>
          <a:stretch>
            <a:fillRect/>
          </a:stretch>
        </p:blipFill>
        <p:spPr>
          <a:xfrm>
            <a:off x="1338263" y="646546"/>
            <a:ext cx="6189374" cy="5689882"/>
          </a:xfrm>
          <a:prstGeom prst="rect">
            <a:avLst/>
          </a:prstGeom>
        </p:spPr>
      </p:pic>
      <p:sp>
        <p:nvSpPr>
          <p:cNvPr id="5" name="Slide Number Placeholder 4"/>
          <p:cNvSpPr>
            <a:spLocks noGrp="1"/>
          </p:cNvSpPr>
          <p:nvPr>
            <p:ph type="sldNum" sz="quarter" idx="12"/>
          </p:nvPr>
        </p:nvSpPr>
        <p:spPr/>
        <p:txBody>
          <a:bodyPr/>
          <a:lstStyle/>
          <a:p>
            <a:fld id="{76CA9E7B-CB17-0B4A-B4E1-519665044527}" type="slidenum">
              <a:rPr lang="en-US" smtClean="0"/>
              <a:pPr/>
              <a:t>17</a:t>
            </a:fld>
            <a:endParaRPr lang="en-US" dirty="0"/>
          </a:p>
        </p:txBody>
      </p:sp>
    </p:spTree>
    <p:extLst>
      <p:ext uri="{BB962C8B-B14F-4D97-AF65-F5344CB8AC3E}">
        <p14:creationId xmlns:p14="http://schemas.microsoft.com/office/powerpoint/2010/main" xmlns="" val="96706495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97356"/>
            <a:ext cx="7483151" cy="658424"/>
          </a:xfrm>
        </p:spPr>
        <p:txBody>
          <a:bodyPr>
            <a:normAutofit/>
          </a:bodyPr>
          <a:lstStyle/>
          <a:p>
            <a:pPr algn="ctr"/>
            <a:r>
              <a:rPr lang="en-ZA" sz="3600" dirty="0"/>
              <a:t>Remedial Audit Plan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02105756"/>
              </p:ext>
            </p:extLst>
          </p:nvPr>
        </p:nvGraphicFramePr>
        <p:xfrm>
          <a:off x="457200" y="949615"/>
          <a:ext cx="8229600" cy="5406735"/>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1208014190"/>
                    </a:ext>
                  </a:extLst>
                </a:gridCol>
                <a:gridCol w="2306648">
                  <a:extLst>
                    <a:ext uri="{9D8B030D-6E8A-4147-A177-3AD203B41FA5}">
                      <a16:colId xmlns="" xmlns:a16="http://schemas.microsoft.com/office/drawing/2014/main" val="4087797761"/>
                    </a:ext>
                  </a:extLst>
                </a:gridCol>
                <a:gridCol w="985192">
                  <a:extLst>
                    <a:ext uri="{9D8B030D-6E8A-4147-A177-3AD203B41FA5}">
                      <a16:colId xmlns="" xmlns:a16="http://schemas.microsoft.com/office/drawing/2014/main" val="2308968189"/>
                    </a:ext>
                  </a:extLst>
                </a:gridCol>
                <a:gridCol w="1645920">
                  <a:extLst>
                    <a:ext uri="{9D8B030D-6E8A-4147-A177-3AD203B41FA5}">
                      <a16:colId xmlns="" xmlns:a16="http://schemas.microsoft.com/office/drawing/2014/main" val="2833031735"/>
                    </a:ext>
                  </a:extLst>
                </a:gridCol>
                <a:gridCol w="1645920">
                  <a:extLst>
                    <a:ext uri="{9D8B030D-6E8A-4147-A177-3AD203B41FA5}">
                      <a16:colId xmlns="" xmlns:a16="http://schemas.microsoft.com/office/drawing/2014/main" val="2293558011"/>
                    </a:ext>
                  </a:extLst>
                </a:gridCol>
              </a:tblGrid>
              <a:tr h="582264">
                <a:tc>
                  <a:txBody>
                    <a:bodyPr/>
                    <a:lstStyle/>
                    <a:p>
                      <a:r>
                        <a:rPr lang="en-ZA" sz="1600" dirty="0"/>
                        <a:t>FINDINGS</a:t>
                      </a:r>
                    </a:p>
                  </a:txBody>
                  <a:tcPr/>
                </a:tc>
                <a:tc>
                  <a:txBody>
                    <a:bodyPr/>
                    <a:lstStyle/>
                    <a:p>
                      <a:r>
                        <a:rPr lang="en-ZA" sz="1600" dirty="0"/>
                        <a:t>ACTION</a:t>
                      </a:r>
                    </a:p>
                  </a:txBody>
                  <a:tcPr/>
                </a:tc>
                <a:tc>
                  <a:txBody>
                    <a:bodyPr/>
                    <a:lstStyle/>
                    <a:p>
                      <a:r>
                        <a:rPr lang="en-ZA" sz="1600" dirty="0"/>
                        <a:t>TIME FRAME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3674536321"/>
                  </a:ext>
                </a:extLst>
              </a:tr>
              <a:tr h="4824471">
                <a:tc>
                  <a:txBody>
                    <a:bodyPr/>
                    <a:lstStyle/>
                    <a:p>
                      <a:r>
                        <a:rPr lang="en-ZA" sz="1600" dirty="0"/>
                        <a:t>1</a:t>
                      </a:r>
                      <a:r>
                        <a:rPr lang="en-ZA" sz="1600" b="1" dirty="0"/>
                        <a:t>. Non-exchange revenue and related receivables </a:t>
                      </a:r>
                      <a:r>
                        <a:rPr lang="en-ZA" sz="1600" dirty="0"/>
                        <a:t>(No appropriate systems and processes in place)</a:t>
                      </a:r>
                    </a:p>
                  </a:txBody>
                  <a:tcPr/>
                </a:tc>
                <a:tc>
                  <a:txBody>
                    <a:bodyPr/>
                    <a:lstStyle/>
                    <a:p>
                      <a:pPr marL="88900" indent="-88900">
                        <a:buFont typeface="Arial" panose="020B0604020202020204" pitchFamily="34" charset="0"/>
                        <a:buChar char="•"/>
                      </a:pPr>
                      <a:r>
                        <a:rPr lang="en-ZA" sz="1600" dirty="0"/>
                        <a:t>Agreement with SARS to use ICT platform, database of community schemes, and collection.</a:t>
                      </a:r>
                    </a:p>
                    <a:p>
                      <a:pPr marL="88900" indent="-88900" defTabSz="476250">
                        <a:buFont typeface="Arial" panose="020B0604020202020204" pitchFamily="34" charset="0"/>
                        <a:buChar char="•"/>
                        <a:tabLst>
                          <a:tab pos="1341438" algn="l"/>
                        </a:tabLst>
                      </a:pPr>
                      <a:r>
                        <a:rPr lang="en-ZA" sz="1600" dirty="0"/>
                        <a:t>Ensure all systems are in place thru SARS engagement as an interim solution.</a:t>
                      </a:r>
                    </a:p>
                    <a:p>
                      <a:pPr marL="88900" indent="-88900" defTabSz="476250">
                        <a:buFont typeface="Arial" panose="020B0604020202020204" pitchFamily="34" charset="0"/>
                        <a:buChar char="•"/>
                        <a:tabLst>
                          <a:tab pos="1341438" algn="l"/>
                        </a:tabLst>
                      </a:pPr>
                      <a:r>
                        <a:rPr lang="en-ZA" sz="1600" dirty="0"/>
                        <a:t>Fast-track the registration process of community schemes.</a:t>
                      </a:r>
                    </a:p>
                    <a:p>
                      <a:pPr marL="88900" indent="-88900" defTabSz="476250">
                        <a:buFont typeface="Arial" panose="020B0604020202020204" pitchFamily="34" charset="0"/>
                        <a:buChar char="•"/>
                        <a:tabLst>
                          <a:tab pos="1341438" algn="l"/>
                        </a:tabLst>
                      </a:pPr>
                      <a:r>
                        <a:rPr lang="en-ZA" sz="1600" dirty="0"/>
                        <a:t>Ensure adequate financial resources are in place for future purchases of off-the-shelve collection system. </a:t>
                      </a:r>
                    </a:p>
                  </a:txBody>
                  <a:tcPr/>
                </a:tc>
                <a:tc>
                  <a:txBody>
                    <a:bodyPr/>
                    <a:lstStyle/>
                    <a:p>
                      <a:r>
                        <a:rPr lang="en-ZA" sz="1600" dirty="0"/>
                        <a:t>31 March 2018</a:t>
                      </a:r>
                    </a:p>
                  </a:txBody>
                  <a:tcPr/>
                </a:tc>
                <a:tc>
                  <a:txBody>
                    <a:bodyPr/>
                    <a:lstStyle/>
                    <a:p>
                      <a:pPr marL="176213" indent="-176213">
                        <a:buFont typeface="Arial" panose="020B0604020202020204" pitchFamily="34" charset="0"/>
                        <a:buChar char="•"/>
                      </a:pPr>
                      <a:r>
                        <a:rPr lang="en-ZA" sz="1600" dirty="0"/>
                        <a:t>Due to enter into an MOU.</a:t>
                      </a:r>
                    </a:p>
                    <a:p>
                      <a:pPr marL="176213" indent="-176213">
                        <a:buFont typeface="Arial" panose="020B0604020202020204" pitchFamily="34" charset="0"/>
                        <a:buChar char="•"/>
                      </a:pPr>
                      <a:r>
                        <a:rPr lang="en-ZA" sz="1600" dirty="0"/>
                        <a:t>+/-30k registered community schemes.</a:t>
                      </a:r>
                    </a:p>
                    <a:p>
                      <a:pPr marL="176213" indent="-176213">
                        <a:buFont typeface="Arial" panose="020B0604020202020204" pitchFamily="34" charset="0"/>
                        <a:buChar char="•"/>
                      </a:pPr>
                      <a:r>
                        <a:rPr lang="en-ZA" sz="1600" dirty="0"/>
                        <a:t>In the interim, make use of O S Holdings billing systems for production of statements </a:t>
                      </a:r>
                    </a:p>
                  </a:txBody>
                  <a:tcPr/>
                </a:tc>
                <a:tc>
                  <a:txBody>
                    <a:bodyPr/>
                    <a:lstStyle/>
                    <a:p>
                      <a:r>
                        <a:rPr lang="en-ZA" sz="1600" dirty="0"/>
                        <a:t>Acting Chief </a:t>
                      </a:r>
                      <a:r>
                        <a:rPr lang="en-ZA" sz="1600" dirty="0" err="1"/>
                        <a:t>Ombud</a:t>
                      </a:r>
                      <a:r>
                        <a:rPr lang="en-ZA" sz="1600" dirty="0"/>
                        <a:t> &amp; CFO</a:t>
                      </a:r>
                    </a:p>
                  </a:txBody>
                  <a:tcPr/>
                </a:tc>
                <a:extLst>
                  <a:ext uri="{0D108BD9-81ED-4DB2-BD59-A6C34878D82A}">
                    <a16:rowId xmlns="" xmlns:a16="http://schemas.microsoft.com/office/drawing/2014/main" val="1621906424"/>
                  </a:ext>
                </a:extLst>
              </a:tr>
            </a:tbl>
          </a:graphicData>
        </a:graphic>
      </p:graphicFrame>
      <p:sp>
        <p:nvSpPr>
          <p:cNvPr id="4" name="Slide Number Placeholder 3"/>
          <p:cNvSpPr>
            <a:spLocks noGrp="1"/>
          </p:cNvSpPr>
          <p:nvPr>
            <p:ph type="sldNum" sz="quarter" idx="12"/>
          </p:nvPr>
        </p:nvSpPr>
        <p:spPr/>
        <p:txBody>
          <a:bodyPr/>
          <a:lstStyle/>
          <a:p>
            <a:fld id="{76CA9E7B-CB17-0B4A-B4E1-519665044527}" type="slidenum">
              <a:rPr lang="en-US" smtClean="0"/>
              <a:pPr/>
              <a:t>18</a:t>
            </a:fld>
            <a:endParaRPr lang="en-US" dirty="0"/>
          </a:p>
        </p:txBody>
      </p:sp>
    </p:spTree>
    <p:extLst>
      <p:ext uri="{BB962C8B-B14F-4D97-AF65-F5344CB8AC3E}">
        <p14:creationId xmlns:p14="http://schemas.microsoft.com/office/powerpoint/2010/main" xmlns="" val="297878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CA9E7B-CB17-0B4A-B4E1-519665044527}" type="slidenum">
              <a:rPr lang="en-US" smtClean="0"/>
              <a:pPr/>
              <a:t>19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727863781"/>
              </p:ext>
            </p:extLst>
          </p:nvPr>
        </p:nvGraphicFramePr>
        <p:xfrm>
          <a:off x="235974" y="787985"/>
          <a:ext cx="8627806" cy="5359698"/>
        </p:xfrm>
        <a:graphic>
          <a:graphicData uri="http://schemas.openxmlformats.org/drawingml/2006/table">
            <a:tbl>
              <a:tblPr firstRow="1" bandRow="1">
                <a:tableStyleId>{5C22544A-7EE6-4342-B048-85BDC9FD1C3A}</a:tableStyleId>
              </a:tblPr>
              <a:tblGrid>
                <a:gridCol w="1725561">
                  <a:extLst>
                    <a:ext uri="{9D8B030D-6E8A-4147-A177-3AD203B41FA5}">
                      <a16:colId xmlns="" xmlns:a16="http://schemas.microsoft.com/office/drawing/2014/main" val="424099732"/>
                    </a:ext>
                  </a:extLst>
                </a:gridCol>
                <a:gridCol w="2067418">
                  <a:extLst>
                    <a:ext uri="{9D8B030D-6E8A-4147-A177-3AD203B41FA5}">
                      <a16:colId xmlns="" xmlns:a16="http://schemas.microsoft.com/office/drawing/2014/main" val="4246458336"/>
                    </a:ext>
                  </a:extLst>
                </a:gridCol>
                <a:gridCol w="1644167">
                  <a:extLst>
                    <a:ext uri="{9D8B030D-6E8A-4147-A177-3AD203B41FA5}">
                      <a16:colId xmlns="" xmlns:a16="http://schemas.microsoft.com/office/drawing/2014/main" val="2009166883"/>
                    </a:ext>
                  </a:extLst>
                </a:gridCol>
                <a:gridCol w="1465099">
                  <a:extLst>
                    <a:ext uri="{9D8B030D-6E8A-4147-A177-3AD203B41FA5}">
                      <a16:colId xmlns="" xmlns:a16="http://schemas.microsoft.com/office/drawing/2014/main" val="1018099118"/>
                    </a:ext>
                  </a:extLst>
                </a:gridCol>
                <a:gridCol w="1725561">
                  <a:extLst>
                    <a:ext uri="{9D8B030D-6E8A-4147-A177-3AD203B41FA5}">
                      <a16:colId xmlns="" xmlns:a16="http://schemas.microsoft.com/office/drawing/2014/main" val="1913110804"/>
                    </a:ext>
                  </a:extLst>
                </a:gridCol>
              </a:tblGrid>
              <a:tr h="625298">
                <a:tc>
                  <a:txBody>
                    <a:bodyPr/>
                    <a:lstStyle/>
                    <a:p>
                      <a:r>
                        <a:rPr lang="en-ZA" sz="1600" dirty="0"/>
                        <a:t>FINDINGS</a:t>
                      </a:r>
                    </a:p>
                  </a:txBody>
                  <a:tcPr/>
                </a:tc>
                <a:tc>
                  <a:txBody>
                    <a:bodyPr/>
                    <a:lstStyle/>
                    <a:p>
                      <a:r>
                        <a:rPr lang="en-ZA" sz="1600" dirty="0"/>
                        <a:t>ACTION</a:t>
                      </a:r>
                    </a:p>
                  </a:txBody>
                  <a:tcPr/>
                </a:tc>
                <a:tc>
                  <a:txBody>
                    <a:bodyPr/>
                    <a:lstStyle/>
                    <a:p>
                      <a:r>
                        <a:rPr lang="en-ZA" sz="1600" dirty="0"/>
                        <a:t>TIMEFRAME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1187654033"/>
                  </a:ext>
                </a:extLst>
              </a:tr>
              <a:tr h="1429253">
                <a:tc>
                  <a:txBody>
                    <a:bodyPr/>
                    <a:lstStyle/>
                    <a:p>
                      <a:r>
                        <a:rPr lang="en-ZA" sz="1600" b="1" dirty="0"/>
                        <a:t>2. Contingent Liability </a:t>
                      </a:r>
                      <a:r>
                        <a:rPr lang="en-ZA" sz="1600" dirty="0"/>
                        <a:t>(Non-disclosure of Accumulated Surplus)</a:t>
                      </a:r>
                    </a:p>
                  </a:txBody>
                  <a:tcPr/>
                </a:tc>
                <a:tc>
                  <a:txBody>
                    <a:bodyPr/>
                    <a:lstStyle/>
                    <a:p>
                      <a:r>
                        <a:rPr lang="en-ZA" sz="1600" dirty="0"/>
                        <a:t>Application to retain funds made to Treasury </a:t>
                      </a:r>
                    </a:p>
                  </a:txBody>
                  <a:tcPr/>
                </a:tc>
                <a:tc>
                  <a:txBody>
                    <a:bodyPr/>
                    <a:lstStyle/>
                    <a:p>
                      <a:r>
                        <a:rPr lang="en-ZA" sz="1600" dirty="0"/>
                        <a:t>Completed</a:t>
                      </a:r>
                    </a:p>
                  </a:txBody>
                  <a:tcPr/>
                </a:tc>
                <a:tc>
                  <a:txBody>
                    <a:bodyPr/>
                    <a:lstStyle/>
                    <a:p>
                      <a:r>
                        <a:rPr lang="en-ZA" sz="1600" dirty="0"/>
                        <a:t>Waiting for approval from Treasury thru dept.</a:t>
                      </a:r>
                    </a:p>
                  </a:txBody>
                  <a:tcPr/>
                </a:tc>
                <a:tc>
                  <a:txBody>
                    <a:bodyPr/>
                    <a:lstStyle/>
                    <a:p>
                      <a:r>
                        <a:rPr lang="en-ZA" sz="1600" dirty="0"/>
                        <a:t>Acting Chief </a:t>
                      </a:r>
                      <a:r>
                        <a:rPr lang="en-ZA" sz="1600" dirty="0" err="1"/>
                        <a:t>Ombud</a:t>
                      </a:r>
                      <a:r>
                        <a:rPr lang="en-ZA" sz="1600" dirty="0"/>
                        <a:t> &amp; CFO</a:t>
                      </a:r>
                    </a:p>
                  </a:txBody>
                  <a:tcPr/>
                </a:tc>
                <a:extLst>
                  <a:ext uri="{0D108BD9-81ED-4DB2-BD59-A6C34878D82A}">
                    <a16:rowId xmlns="" xmlns:a16="http://schemas.microsoft.com/office/drawing/2014/main" val="2073437659"/>
                  </a:ext>
                </a:extLst>
              </a:tr>
              <a:tr h="3305147">
                <a:tc>
                  <a:txBody>
                    <a:bodyPr/>
                    <a:lstStyle/>
                    <a:p>
                      <a:r>
                        <a:rPr lang="en-ZA" sz="1600" b="1" dirty="0"/>
                        <a:t>3. Irregular Expenditure </a:t>
                      </a:r>
                      <a:r>
                        <a:rPr lang="en-ZA" sz="1600" dirty="0"/>
                        <a:t>(Actual expenditure exceeds approved budgeted expenditure)</a:t>
                      </a:r>
                    </a:p>
                  </a:txBody>
                  <a:tcPr/>
                </a:tc>
                <a:tc>
                  <a:txBody>
                    <a:bodyPr/>
                    <a:lstStyle/>
                    <a:p>
                      <a:pPr marL="285750" indent="-285750">
                        <a:buFont typeface="Arial" panose="020B0604020202020204" pitchFamily="34" charset="0"/>
                        <a:buChar char="•"/>
                      </a:pPr>
                      <a:r>
                        <a:rPr lang="en-ZA" sz="1600" dirty="0"/>
                        <a:t>CSOS has budgeted sufficiently to equally meet its short-term obligations.</a:t>
                      </a:r>
                    </a:p>
                    <a:p>
                      <a:pPr marL="176213" lvl="0" indent="-176213">
                        <a:buFont typeface="Arial" panose="020B0604020202020204" pitchFamily="34" charset="0"/>
                        <a:buChar char="•"/>
                      </a:pPr>
                      <a:r>
                        <a:rPr lang="en-ZA" sz="1600" dirty="0"/>
                        <a:t>Implementation of systems is ongoing to collect levies. </a:t>
                      </a:r>
                    </a:p>
                  </a:txBody>
                  <a:tcPr/>
                </a:tc>
                <a:tc>
                  <a:txBody>
                    <a:bodyPr/>
                    <a:lstStyle/>
                    <a:p>
                      <a:pPr marL="176213" indent="-176213">
                        <a:buFont typeface="Arial" panose="020B0604020202020204" pitchFamily="34" charset="0"/>
                        <a:buChar char="•"/>
                      </a:pPr>
                      <a:r>
                        <a:rPr lang="en-ZA" sz="1600" dirty="0"/>
                        <a:t>Approved budget for 2017/18 under implementation.</a:t>
                      </a:r>
                    </a:p>
                    <a:p>
                      <a:pPr marL="176213" indent="-176213">
                        <a:buFont typeface="Arial" panose="020B0604020202020204" pitchFamily="34" charset="0"/>
                        <a:buChar char="•"/>
                      </a:pPr>
                      <a:r>
                        <a:rPr lang="en-ZA" sz="1600" dirty="0"/>
                        <a:t>CSOS has begun collecting levies.</a:t>
                      </a:r>
                    </a:p>
                  </a:txBody>
                  <a:tcPr/>
                </a:tc>
                <a:tc>
                  <a:txBody>
                    <a:bodyPr/>
                    <a:lstStyle/>
                    <a:p>
                      <a:pPr marL="88900" indent="-88900">
                        <a:buFont typeface="Arial" panose="020B0604020202020204" pitchFamily="34" charset="0"/>
                        <a:buChar char="•"/>
                      </a:pPr>
                      <a:r>
                        <a:rPr lang="en-ZA" sz="1600" dirty="0"/>
                        <a:t>Budget for 2017/18 approved &amp; Implemented.</a:t>
                      </a:r>
                    </a:p>
                    <a:p>
                      <a:pPr marL="88900" indent="-88900">
                        <a:buFont typeface="Arial" panose="020B0604020202020204" pitchFamily="34" charset="0"/>
                        <a:buChar char="•"/>
                      </a:pPr>
                      <a:r>
                        <a:rPr lang="en-ZA" sz="1600" dirty="0"/>
                        <a:t>CSOS has started collecting levies.</a:t>
                      </a:r>
                    </a:p>
                    <a:p>
                      <a:pPr marL="88900" indent="-88900">
                        <a:buFont typeface="Arial" panose="020B0604020202020204" pitchFamily="34" charset="0"/>
                        <a:buChar char="•"/>
                      </a:pPr>
                      <a:r>
                        <a:rPr lang="en-ZA" sz="1600" dirty="0"/>
                        <a:t>Working capital and liquidity have drastically improved.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mn-lt"/>
                          <a:ea typeface="+mn-ea"/>
                          <a:cs typeface="+mn-cs"/>
                        </a:rPr>
                        <a:t>Acting Chief </a:t>
                      </a:r>
                      <a:r>
                        <a:rPr kumimoji="0" lang="en-ZA" sz="1600" b="0" i="0" u="none" strike="noStrike" kern="1200" cap="none" spc="0" normalizeH="0" baseline="0" noProof="0" dirty="0" err="1">
                          <a:ln>
                            <a:noFill/>
                          </a:ln>
                          <a:solidFill>
                            <a:prstClr val="black"/>
                          </a:solidFill>
                          <a:effectLst/>
                          <a:uLnTx/>
                          <a:uFillTx/>
                          <a:latin typeface="+mn-lt"/>
                          <a:ea typeface="+mn-ea"/>
                          <a:cs typeface="+mn-cs"/>
                        </a:rPr>
                        <a:t>Ombud</a:t>
                      </a:r>
                      <a:r>
                        <a:rPr kumimoji="0" lang="en-ZA" sz="1600" b="0" i="0" u="none" strike="noStrike" kern="1200" cap="none" spc="0" normalizeH="0" baseline="0" noProof="0" dirty="0">
                          <a:ln>
                            <a:noFill/>
                          </a:ln>
                          <a:solidFill>
                            <a:prstClr val="black"/>
                          </a:solidFill>
                          <a:effectLst/>
                          <a:uLnTx/>
                          <a:uFillTx/>
                          <a:latin typeface="+mn-lt"/>
                          <a:ea typeface="+mn-ea"/>
                          <a:cs typeface="+mn-cs"/>
                        </a:rPr>
                        <a:t> &amp; CFO</a:t>
                      </a:r>
                    </a:p>
                    <a:p>
                      <a:endParaRPr lang="en-ZA" sz="1600" dirty="0"/>
                    </a:p>
                  </a:txBody>
                  <a:tcPr/>
                </a:tc>
                <a:extLst>
                  <a:ext uri="{0D108BD9-81ED-4DB2-BD59-A6C34878D82A}">
                    <a16:rowId xmlns="" xmlns:a16="http://schemas.microsoft.com/office/drawing/2014/main" val="2511288545"/>
                  </a:ext>
                </a:extLst>
              </a:tr>
            </a:tbl>
          </a:graphicData>
        </a:graphic>
      </p:graphicFrame>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spTree>
    <p:extLst>
      <p:ext uri="{BB962C8B-B14F-4D97-AF65-F5344CB8AC3E}">
        <p14:creationId xmlns:p14="http://schemas.microsoft.com/office/powerpoint/2010/main" xmlns="" val="392365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832" y="896034"/>
            <a:ext cx="8775508" cy="6463308"/>
          </a:xfrm>
          <a:prstGeom prst="rect">
            <a:avLst/>
          </a:prstGeom>
          <a:noFill/>
        </p:spPr>
        <p:txBody>
          <a:bodyPr wrap="square" rtlCol="0">
            <a:spAutoFit/>
          </a:bodyPr>
          <a:lstStyle/>
          <a:p>
            <a:pPr marL="342900" indent="-342900">
              <a:lnSpc>
                <a:spcPct val="200000"/>
              </a:lnSpc>
              <a:buFont typeface="+mj-lt"/>
              <a:buAutoNum type="arabicPeriod"/>
            </a:pPr>
            <a:r>
              <a:rPr lang="en-ZA" b="1" dirty="0"/>
              <a:t>Opening remarks, Highlights and Overview	: Rev. </a:t>
            </a:r>
            <a:r>
              <a:rPr lang="en-ZA" b="1" dirty="0" err="1"/>
              <a:t>Dr.</a:t>
            </a:r>
            <a:r>
              <a:rPr lang="en-ZA" b="1" dirty="0"/>
              <a:t> Vukile Mehana (Board Chair)</a:t>
            </a:r>
          </a:p>
          <a:p>
            <a:pPr marL="342900" indent="-342900">
              <a:lnSpc>
                <a:spcPct val="200000"/>
              </a:lnSpc>
              <a:buFont typeface="+mj-lt"/>
              <a:buAutoNum type="arabicPeriod"/>
            </a:pPr>
            <a:endParaRPr lang="en-ZA" b="1" dirty="0"/>
          </a:p>
          <a:p>
            <a:pPr marL="342900" indent="-342900">
              <a:lnSpc>
                <a:spcPct val="200000"/>
              </a:lnSpc>
              <a:buFont typeface="+mj-lt"/>
              <a:buAutoNum type="arabicPeriod"/>
            </a:pPr>
            <a:r>
              <a:rPr lang="en-ZA" b="1" dirty="0"/>
              <a:t>Performance Information					: Adv. Seeng Letele (Chief Ombud)</a:t>
            </a:r>
          </a:p>
          <a:p>
            <a:pPr marL="342900" indent="-342900">
              <a:lnSpc>
                <a:spcPct val="200000"/>
              </a:lnSpc>
              <a:buFont typeface="+mj-lt"/>
              <a:buAutoNum type="arabicPeriod" startAt="3"/>
            </a:pPr>
            <a:endParaRPr lang="en-ZA" b="1" dirty="0"/>
          </a:p>
          <a:p>
            <a:pPr marL="342900" indent="-342900">
              <a:lnSpc>
                <a:spcPct val="200000"/>
              </a:lnSpc>
              <a:buFont typeface="+mj-lt"/>
              <a:buAutoNum type="arabicPeriod" startAt="3"/>
            </a:pPr>
            <a:r>
              <a:rPr lang="en-ZA" b="1" dirty="0"/>
              <a:t>Financial Performance					: Themba Mabuya (CFO)</a:t>
            </a:r>
          </a:p>
          <a:p>
            <a:pPr marL="342900" indent="-342900">
              <a:lnSpc>
                <a:spcPct val="200000"/>
              </a:lnSpc>
              <a:buFont typeface="+mj-lt"/>
              <a:buAutoNum type="arabicPeriod" startAt="3"/>
            </a:pPr>
            <a:endParaRPr lang="en-ZA" b="1" dirty="0"/>
          </a:p>
          <a:p>
            <a:pPr marL="342900" indent="-342900">
              <a:lnSpc>
                <a:spcPct val="200000"/>
              </a:lnSpc>
              <a:buFont typeface="+mj-lt"/>
              <a:buAutoNum type="arabicPeriod" startAt="3"/>
            </a:pPr>
            <a:r>
              <a:rPr lang="en-ZA" b="1" dirty="0"/>
              <a:t>Future Operational Outlook				: Adv. Seeng Letele (Chief Ombud)				</a:t>
            </a:r>
          </a:p>
          <a:p>
            <a:pPr marL="342900" indent="-342900">
              <a:lnSpc>
                <a:spcPct val="200000"/>
              </a:lnSpc>
              <a:buFont typeface="+mj-lt"/>
              <a:buAutoNum type="arabicPeriod" startAt="3"/>
            </a:pPr>
            <a:r>
              <a:rPr lang="en-ZA" b="1" dirty="0"/>
              <a:t>Closing Remarks						: Rev. </a:t>
            </a:r>
            <a:r>
              <a:rPr lang="en-ZA" b="1" dirty="0" err="1"/>
              <a:t>Dr.</a:t>
            </a:r>
            <a:r>
              <a:rPr lang="en-ZA" b="1" dirty="0"/>
              <a:t> Vukile Mehana (Board Chair)</a:t>
            </a:r>
          </a:p>
          <a:p>
            <a:pPr marL="342900" indent="-342900">
              <a:buFont typeface="+mj-lt"/>
              <a:buAutoNum type="arabicPeriod" startAt="3"/>
            </a:pPr>
            <a:endParaRPr lang="en-ZA" b="1" dirty="0"/>
          </a:p>
          <a:p>
            <a:pPr marL="342900" indent="-342900">
              <a:buFont typeface="+mj-lt"/>
              <a:buAutoNum type="arabicPeriod" startAt="3"/>
            </a:pPr>
            <a:endParaRPr lang="en-ZA" b="1" dirty="0"/>
          </a:p>
          <a:p>
            <a:pPr marL="342900" indent="-342900">
              <a:buFont typeface="+mj-lt"/>
              <a:buAutoNum type="arabicPeriod" startAt="3"/>
            </a:pPr>
            <a:endParaRPr lang="en-ZA" dirty="0"/>
          </a:p>
          <a:p>
            <a:endParaRPr lang="en-ZA" dirty="0"/>
          </a:p>
          <a:p>
            <a:endParaRPr lang="en-ZA" dirty="0"/>
          </a:p>
        </p:txBody>
      </p:sp>
      <p:sp>
        <p:nvSpPr>
          <p:cNvPr id="7" name="object 2"/>
          <p:cNvSpPr txBox="1">
            <a:spLocks noGrp="1"/>
          </p:cNvSpPr>
          <p:nvPr>
            <p:ph type="title"/>
          </p:nvPr>
        </p:nvSpPr>
        <p:spPr>
          <a:xfrm>
            <a:off x="457200" y="265040"/>
            <a:ext cx="7198659" cy="452560"/>
          </a:xfrm>
          <a:prstGeom prst="rect">
            <a:avLst/>
          </a:prstGeom>
        </p:spPr>
        <p:txBody>
          <a:bodyPr vert="horz" wrap="square" lIns="0" tIns="0" rIns="0" bIns="0" rtlCol="0" anchor="ctr">
            <a:sp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marL="7701"/>
            <a:r>
              <a:rPr lang="en-ZA" sz="2941" spc="3" dirty="0">
                <a:solidFill>
                  <a:schemeClr val="accent1"/>
                </a:solidFill>
                <a:latin typeface="+mn-lt"/>
                <a:cs typeface="Arial Black"/>
              </a:rPr>
              <a:t>Presentation</a:t>
            </a:r>
            <a:r>
              <a:rPr lang="en-ZA" sz="2941" spc="3" dirty="0">
                <a:solidFill>
                  <a:srgbClr val="FA694E"/>
                </a:solidFill>
                <a:latin typeface="+mn-lt"/>
                <a:cs typeface="Arial Black"/>
              </a:rPr>
              <a:t> </a:t>
            </a:r>
            <a:r>
              <a:rPr lang="en-ZA" sz="2941" spc="3" dirty="0">
                <a:solidFill>
                  <a:srgbClr val="595959"/>
                </a:solidFill>
                <a:latin typeface="+mn-lt"/>
                <a:cs typeface="Arial Black"/>
              </a:rPr>
              <a:t>Contents</a:t>
            </a:r>
            <a:endParaRPr lang="en-ZA" sz="2941" dirty="0">
              <a:latin typeface="+mn-lt"/>
              <a:cs typeface="Arial Black"/>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2</a:t>
            </a:fld>
            <a:endParaRPr lang="en-US" dirty="0"/>
          </a:p>
        </p:txBody>
      </p:sp>
    </p:spTree>
    <p:extLst>
      <p:ext uri="{BB962C8B-B14F-4D97-AF65-F5344CB8AC3E}">
        <p14:creationId xmlns:p14="http://schemas.microsoft.com/office/powerpoint/2010/main" xmlns="" val="40926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CA9E7B-CB17-0B4A-B4E1-519665044527}" type="slidenum">
              <a:rPr lang="en-US" smtClean="0"/>
              <a:pPr/>
              <a:t>20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857750390"/>
              </p:ext>
            </p:extLst>
          </p:nvPr>
        </p:nvGraphicFramePr>
        <p:xfrm>
          <a:off x="309715" y="906184"/>
          <a:ext cx="8509820" cy="4198377"/>
        </p:xfrm>
        <a:graphic>
          <a:graphicData uri="http://schemas.openxmlformats.org/drawingml/2006/table">
            <a:tbl>
              <a:tblPr firstRow="1" bandRow="1">
                <a:tableStyleId>{5C22544A-7EE6-4342-B048-85BDC9FD1C3A}</a:tableStyleId>
              </a:tblPr>
              <a:tblGrid>
                <a:gridCol w="1578079">
                  <a:extLst>
                    <a:ext uri="{9D8B030D-6E8A-4147-A177-3AD203B41FA5}">
                      <a16:colId xmlns="" xmlns:a16="http://schemas.microsoft.com/office/drawing/2014/main" val="954947293"/>
                    </a:ext>
                  </a:extLst>
                </a:gridCol>
                <a:gridCol w="2551471">
                  <a:extLst>
                    <a:ext uri="{9D8B030D-6E8A-4147-A177-3AD203B41FA5}">
                      <a16:colId xmlns="" xmlns:a16="http://schemas.microsoft.com/office/drawing/2014/main" val="3589945644"/>
                    </a:ext>
                  </a:extLst>
                </a:gridCol>
                <a:gridCol w="1280400">
                  <a:extLst>
                    <a:ext uri="{9D8B030D-6E8A-4147-A177-3AD203B41FA5}">
                      <a16:colId xmlns="" xmlns:a16="http://schemas.microsoft.com/office/drawing/2014/main" val="2910541147"/>
                    </a:ext>
                  </a:extLst>
                </a:gridCol>
                <a:gridCol w="1580787">
                  <a:extLst>
                    <a:ext uri="{9D8B030D-6E8A-4147-A177-3AD203B41FA5}">
                      <a16:colId xmlns="" xmlns:a16="http://schemas.microsoft.com/office/drawing/2014/main" val="3607386253"/>
                    </a:ext>
                  </a:extLst>
                </a:gridCol>
                <a:gridCol w="1519083">
                  <a:extLst>
                    <a:ext uri="{9D8B030D-6E8A-4147-A177-3AD203B41FA5}">
                      <a16:colId xmlns="" xmlns:a16="http://schemas.microsoft.com/office/drawing/2014/main" val="2393551420"/>
                    </a:ext>
                  </a:extLst>
                </a:gridCol>
              </a:tblGrid>
              <a:tr h="693177">
                <a:tc>
                  <a:txBody>
                    <a:bodyPr/>
                    <a:lstStyle/>
                    <a:p>
                      <a:r>
                        <a:rPr lang="en-ZA" sz="1600" dirty="0"/>
                        <a:t>FINDINGS</a:t>
                      </a:r>
                    </a:p>
                  </a:txBody>
                  <a:tcPr/>
                </a:tc>
                <a:tc>
                  <a:txBody>
                    <a:bodyPr/>
                    <a:lstStyle/>
                    <a:p>
                      <a:r>
                        <a:rPr lang="en-ZA" sz="1600" dirty="0"/>
                        <a:t>ACTION</a:t>
                      </a:r>
                    </a:p>
                  </a:txBody>
                  <a:tcPr/>
                </a:tc>
                <a:tc>
                  <a:txBody>
                    <a:bodyPr/>
                    <a:lstStyle/>
                    <a:p>
                      <a:r>
                        <a:rPr lang="en-ZA" sz="1600" dirty="0"/>
                        <a:t>TIMEFRAME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2417881167"/>
                  </a:ext>
                </a:extLst>
              </a:tr>
              <a:tr h="2831691">
                <a:tc>
                  <a:txBody>
                    <a:bodyPr/>
                    <a:lstStyle/>
                    <a:p>
                      <a:r>
                        <a:rPr lang="en-ZA" sz="1600" b="1" dirty="0"/>
                        <a:t>4.Fruitless &amp; Wasteful Expenditure</a:t>
                      </a:r>
                      <a:r>
                        <a:rPr lang="en-ZA" sz="1600" dirty="0"/>
                        <a:t> (Effective steps not taken to prevent the expenditure of R20k)</a:t>
                      </a:r>
                    </a:p>
                  </a:txBody>
                  <a:tcPr/>
                </a:tc>
                <a:tc>
                  <a:txBody>
                    <a:bodyPr/>
                    <a:lstStyle/>
                    <a:p>
                      <a:pPr marL="0" indent="0">
                        <a:buFont typeface="Arial" panose="020B0604020202020204" pitchFamily="34" charset="0"/>
                        <a:buChar char="•"/>
                      </a:pPr>
                      <a:r>
                        <a:rPr lang="en-ZA" sz="1600" dirty="0"/>
                        <a:t>A register on fruitless &amp; wasteful expenditure will be compiled and control measures implemented.</a:t>
                      </a:r>
                    </a:p>
                    <a:p>
                      <a:pPr marL="0" indent="0">
                        <a:buFont typeface="Arial" panose="020B0604020202020204" pitchFamily="34" charset="0"/>
                        <a:buChar char="•"/>
                      </a:pPr>
                      <a:r>
                        <a:rPr lang="en-ZA" sz="1600" dirty="0"/>
                        <a:t>The amount entailed penalty fees incurred for flight changes from travel agency. Employees and Board Members will cautioned against cancelling flight and missing flight and for them to do proper travel planning.</a:t>
                      </a:r>
                    </a:p>
                    <a:p>
                      <a:endParaRPr lang="en-ZA" sz="1600" dirty="0"/>
                    </a:p>
                  </a:txBody>
                  <a:tcPr/>
                </a:tc>
                <a:tc>
                  <a:txBody>
                    <a:bodyPr/>
                    <a:lstStyle/>
                    <a:p>
                      <a:r>
                        <a:rPr lang="en-ZA" sz="1600" dirty="0"/>
                        <a:t>31 March 2018</a:t>
                      </a:r>
                    </a:p>
                  </a:txBody>
                  <a:tcPr/>
                </a:tc>
                <a:tc>
                  <a:txBody>
                    <a:bodyPr/>
                    <a:lstStyle/>
                    <a:p>
                      <a:pPr marL="0" indent="0">
                        <a:buFont typeface="Arial" panose="020B0604020202020204" pitchFamily="34" charset="0"/>
                        <a:buChar char="•"/>
                      </a:pPr>
                      <a:r>
                        <a:rPr lang="en-ZA" sz="1600" dirty="0"/>
                        <a:t>The implementation plan to commence as on 1 October 2017.</a:t>
                      </a:r>
                    </a:p>
                  </a:txBody>
                  <a:tcPr/>
                </a:tc>
                <a:tc>
                  <a:txBody>
                    <a:bodyPr/>
                    <a:lstStyle/>
                    <a:p>
                      <a:r>
                        <a:rPr lang="en-ZA" sz="1600" dirty="0"/>
                        <a:t>CFO</a:t>
                      </a:r>
                    </a:p>
                  </a:txBody>
                  <a:tcPr/>
                </a:tc>
                <a:extLst>
                  <a:ext uri="{0D108BD9-81ED-4DB2-BD59-A6C34878D82A}">
                    <a16:rowId xmlns="" xmlns:a16="http://schemas.microsoft.com/office/drawing/2014/main" val="532616299"/>
                  </a:ext>
                </a:extLst>
              </a:tr>
            </a:tbl>
          </a:graphicData>
        </a:graphic>
      </p:graphicFrame>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spTree>
    <p:extLst>
      <p:ext uri="{BB962C8B-B14F-4D97-AF65-F5344CB8AC3E}">
        <p14:creationId xmlns:p14="http://schemas.microsoft.com/office/powerpoint/2010/main" xmlns="" val="146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1421965500"/>
              </p:ext>
            </p:extLst>
          </p:nvPr>
        </p:nvGraphicFramePr>
        <p:xfrm>
          <a:off x="309715" y="790992"/>
          <a:ext cx="8509820" cy="5478537"/>
        </p:xfrm>
        <a:graphic>
          <a:graphicData uri="http://schemas.openxmlformats.org/drawingml/2006/table">
            <a:tbl>
              <a:tblPr firstRow="1" bandRow="1">
                <a:tableStyleId>{5C22544A-7EE6-4342-B048-85BDC9FD1C3A}</a:tableStyleId>
              </a:tblPr>
              <a:tblGrid>
                <a:gridCol w="1578079">
                  <a:extLst>
                    <a:ext uri="{9D8B030D-6E8A-4147-A177-3AD203B41FA5}">
                      <a16:colId xmlns="" xmlns:a16="http://schemas.microsoft.com/office/drawing/2014/main" val="954947293"/>
                    </a:ext>
                  </a:extLst>
                </a:gridCol>
                <a:gridCol w="2551471">
                  <a:extLst>
                    <a:ext uri="{9D8B030D-6E8A-4147-A177-3AD203B41FA5}">
                      <a16:colId xmlns="" xmlns:a16="http://schemas.microsoft.com/office/drawing/2014/main" val="3589945644"/>
                    </a:ext>
                  </a:extLst>
                </a:gridCol>
                <a:gridCol w="1194619">
                  <a:extLst>
                    <a:ext uri="{9D8B030D-6E8A-4147-A177-3AD203B41FA5}">
                      <a16:colId xmlns="" xmlns:a16="http://schemas.microsoft.com/office/drawing/2014/main" val="2910541147"/>
                    </a:ext>
                  </a:extLst>
                </a:gridCol>
                <a:gridCol w="1666568">
                  <a:extLst>
                    <a:ext uri="{9D8B030D-6E8A-4147-A177-3AD203B41FA5}">
                      <a16:colId xmlns="" xmlns:a16="http://schemas.microsoft.com/office/drawing/2014/main" val="3607386253"/>
                    </a:ext>
                  </a:extLst>
                </a:gridCol>
                <a:gridCol w="1519083">
                  <a:extLst>
                    <a:ext uri="{9D8B030D-6E8A-4147-A177-3AD203B41FA5}">
                      <a16:colId xmlns="" xmlns:a16="http://schemas.microsoft.com/office/drawing/2014/main" val="2393551420"/>
                    </a:ext>
                  </a:extLst>
                </a:gridCol>
              </a:tblGrid>
              <a:tr h="693177">
                <a:tc>
                  <a:txBody>
                    <a:bodyPr/>
                    <a:lstStyle/>
                    <a:p>
                      <a:r>
                        <a:rPr lang="en-ZA" sz="1400" dirty="0"/>
                        <a:t>FINDINGS</a:t>
                      </a:r>
                    </a:p>
                  </a:txBody>
                  <a:tcPr/>
                </a:tc>
                <a:tc>
                  <a:txBody>
                    <a:bodyPr/>
                    <a:lstStyle/>
                    <a:p>
                      <a:r>
                        <a:rPr lang="en-ZA" sz="1400" dirty="0"/>
                        <a:t>ACTION</a:t>
                      </a:r>
                    </a:p>
                  </a:txBody>
                  <a:tcPr/>
                </a:tc>
                <a:tc>
                  <a:txBody>
                    <a:bodyPr/>
                    <a:lstStyle/>
                    <a:p>
                      <a:r>
                        <a:rPr lang="en-ZA" sz="1400" dirty="0"/>
                        <a:t>TIMEFRAME</a:t>
                      </a:r>
                    </a:p>
                  </a:txBody>
                  <a:tcPr/>
                </a:tc>
                <a:tc>
                  <a:txBody>
                    <a:bodyPr/>
                    <a:lstStyle/>
                    <a:p>
                      <a:r>
                        <a:rPr lang="en-ZA" sz="1400" dirty="0"/>
                        <a:t>PROGRESS</a:t>
                      </a:r>
                    </a:p>
                  </a:txBody>
                  <a:tcPr/>
                </a:tc>
                <a:tc>
                  <a:txBody>
                    <a:bodyPr/>
                    <a:lstStyle/>
                    <a:p>
                      <a:r>
                        <a:rPr lang="en-ZA" sz="1400" dirty="0"/>
                        <a:t>RESPONSIBLE PERSON</a:t>
                      </a:r>
                    </a:p>
                  </a:txBody>
                  <a:tcPr/>
                </a:tc>
                <a:extLst>
                  <a:ext uri="{0D108BD9-81ED-4DB2-BD59-A6C34878D82A}">
                    <a16:rowId xmlns="" xmlns:a16="http://schemas.microsoft.com/office/drawing/2014/main" val="2417881167"/>
                  </a:ext>
                </a:extLst>
              </a:tr>
              <a:tr h="2831691">
                <a:tc>
                  <a:txBody>
                    <a:bodyPr/>
                    <a:lstStyle/>
                    <a:p>
                      <a:r>
                        <a:rPr lang="en-ZA" sz="1400" b="1" dirty="0"/>
                        <a:t>5. Capacity</a:t>
                      </a:r>
                    </a:p>
                    <a:p>
                      <a:r>
                        <a:rPr lang="en-ZA" sz="1400" b="0" dirty="0"/>
                        <a:t>(The Accounting Authority did not implement effective human resource management to ensure that adequate and sufficiently skilled resources were in place)</a:t>
                      </a:r>
                    </a:p>
                  </a:txBody>
                  <a:tcPr/>
                </a:tc>
                <a:tc>
                  <a:txBody>
                    <a:bodyPr/>
                    <a:lstStyle/>
                    <a:p>
                      <a:pPr marL="0" indent="0">
                        <a:buFont typeface="Arial" panose="020B0604020202020204" pitchFamily="34" charset="0"/>
                        <a:buChar char="•"/>
                      </a:pPr>
                      <a:r>
                        <a:rPr lang="en-ZA" sz="1400" dirty="0"/>
                        <a:t>CSOS has already reinforced some of its business units since April 2017. For example: appointment of:</a:t>
                      </a:r>
                    </a:p>
                    <a:p>
                      <a:pPr marL="285750" indent="244475">
                        <a:buFont typeface="Wingdings" panose="05000000000000000000" pitchFamily="2" charset="2"/>
                        <a:buChar char="Ø"/>
                      </a:pPr>
                      <a:r>
                        <a:rPr lang="en-ZA" sz="1400" dirty="0"/>
                        <a:t>two senior accountants</a:t>
                      </a:r>
                    </a:p>
                    <a:p>
                      <a:pPr marL="285750" indent="244475">
                        <a:buFont typeface="Wingdings" panose="05000000000000000000" pitchFamily="2" charset="2"/>
                        <a:buChar char="Ø"/>
                      </a:pPr>
                      <a:r>
                        <a:rPr lang="en-ZA" sz="1400" dirty="0"/>
                        <a:t>30 Part-Time Adjudicators (3 provinces)</a:t>
                      </a:r>
                    </a:p>
                    <a:p>
                      <a:pPr marL="285750" indent="244475">
                        <a:buFont typeface="Wingdings" panose="05000000000000000000" pitchFamily="2" charset="2"/>
                        <a:buChar char="Ø"/>
                      </a:pPr>
                      <a:r>
                        <a:rPr lang="en-ZA" sz="1400" dirty="0"/>
                        <a:t>18 interns</a:t>
                      </a:r>
                    </a:p>
                    <a:p>
                      <a:pPr marL="0" indent="0">
                        <a:buFont typeface="Arial" panose="020B0604020202020204" pitchFamily="34" charset="0"/>
                        <a:buChar char="•"/>
                      </a:pPr>
                      <a:r>
                        <a:rPr lang="en-ZA" sz="1400" dirty="0"/>
                        <a:t> The dept. has seconded nine officials to CSOS</a:t>
                      </a:r>
                    </a:p>
                    <a:p>
                      <a:pPr marL="0" indent="0">
                        <a:buFont typeface="Arial" panose="020B0604020202020204" pitchFamily="34" charset="0"/>
                        <a:buChar char="•"/>
                      </a:pPr>
                      <a:r>
                        <a:rPr lang="en-ZA" sz="1400" dirty="0"/>
                        <a:t> Positions of Chief Audit Executive, Legal Executive and Adjudicator-General have been advertised.</a:t>
                      </a:r>
                    </a:p>
                    <a:p>
                      <a:pPr marL="0" indent="0">
                        <a:buFont typeface="Arial" panose="020B0604020202020204" pitchFamily="34" charset="0"/>
                        <a:buChar char="•"/>
                      </a:pPr>
                      <a:r>
                        <a:rPr lang="en-ZA" sz="1400" dirty="0"/>
                        <a:t>CSOS has ensured that sufficient budget has been provided to improve capacity challenges.</a:t>
                      </a:r>
                    </a:p>
                    <a:p>
                      <a:pPr marL="0" indent="0">
                        <a:buFont typeface="Arial" panose="020B0604020202020204" pitchFamily="34" charset="0"/>
                        <a:buChar char="•"/>
                      </a:pPr>
                      <a:r>
                        <a:rPr lang="en-ZA" sz="1400" dirty="0"/>
                        <a:t>Additional vacancies to be filled in the 2018/19 financial year</a:t>
                      </a:r>
                    </a:p>
                  </a:txBody>
                  <a:tcPr/>
                </a:tc>
                <a:tc>
                  <a:txBody>
                    <a:bodyPr/>
                    <a:lstStyle/>
                    <a:p>
                      <a:r>
                        <a:rPr lang="en-ZA" sz="1400" dirty="0"/>
                        <a:t>31 March 2018</a:t>
                      </a:r>
                    </a:p>
                  </a:txBody>
                  <a:tcPr/>
                </a:tc>
                <a:tc>
                  <a:txBody>
                    <a:bodyPr/>
                    <a:lstStyle/>
                    <a:p>
                      <a:pPr marL="0" indent="0">
                        <a:buFont typeface="Arial" panose="020B0604020202020204" pitchFamily="34" charset="0"/>
                        <a:buChar char="•"/>
                      </a:pPr>
                      <a:r>
                        <a:rPr lang="en-ZA" sz="1400" dirty="0"/>
                        <a:t>Two senior accountants appointed and will resume duties in November 2017.</a:t>
                      </a:r>
                    </a:p>
                    <a:p>
                      <a:pPr marL="0" indent="0">
                        <a:buFont typeface="Arial" panose="020B0604020202020204" pitchFamily="34" charset="0"/>
                        <a:buChar char="•"/>
                      </a:pPr>
                      <a:r>
                        <a:rPr lang="en-ZA" sz="1400" dirty="0"/>
                        <a:t>Part-Time Adjudicators and  interns appointed and fully operational.</a:t>
                      </a:r>
                    </a:p>
                    <a:p>
                      <a:pPr marL="0" indent="0">
                        <a:buFont typeface="Arial" panose="020B0604020202020204" pitchFamily="34" charset="0"/>
                        <a:buChar char="•"/>
                      </a:pPr>
                      <a:r>
                        <a:rPr lang="en-ZA" sz="1400" dirty="0" err="1"/>
                        <a:t>Secondees</a:t>
                      </a:r>
                      <a:r>
                        <a:rPr lang="en-ZA" sz="1400" dirty="0"/>
                        <a:t> from the dept. fully operational.</a:t>
                      </a:r>
                    </a:p>
                    <a:p>
                      <a:pPr marL="0" indent="0">
                        <a:buFont typeface="Arial" panose="020B0604020202020204" pitchFamily="34" charset="0"/>
                        <a:buChar char="•"/>
                      </a:pPr>
                      <a:r>
                        <a:rPr lang="en-ZA" sz="1400" dirty="0"/>
                        <a:t>Shortlisting of </a:t>
                      </a:r>
                      <a:r>
                        <a:rPr kumimoji="0" lang="en-ZA" sz="1400" b="0" i="0" u="none" strike="noStrike" kern="1200" cap="none" spc="0" normalizeH="0" baseline="0" noProof="0" dirty="0">
                          <a:ln>
                            <a:noFill/>
                          </a:ln>
                          <a:solidFill>
                            <a:prstClr val="black"/>
                          </a:solidFill>
                          <a:effectLst/>
                          <a:uLnTx/>
                          <a:uFillTx/>
                          <a:latin typeface="+mn-lt"/>
                          <a:ea typeface="+mn-ea"/>
                          <a:cs typeface="+mn-cs"/>
                        </a:rPr>
                        <a:t>Chief Audit Executive, Legal Executive and Adjudicator-General in progress.</a:t>
                      </a:r>
                      <a:r>
                        <a:rPr lang="en-ZA" sz="1400" dirty="0"/>
                        <a:t> </a:t>
                      </a:r>
                    </a:p>
                    <a:p>
                      <a:pPr marL="0" indent="0">
                        <a:buFont typeface="Arial" panose="020B0604020202020204" pitchFamily="34" charset="0"/>
                        <a:buChar char="•"/>
                      </a:pPr>
                      <a:r>
                        <a:rPr lang="en-ZA" sz="1400" dirty="0"/>
                        <a:t>Budget has been provided for the above appointments.</a:t>
                      </a:r>
                    </a:p>
                  </a:txBody>
                  <a:tcPr/>
                </a:tc>
                <a:tc>
                  <a:txBody>
                    <a:bodyPr/>
                    <a:lstStyle/>
                    <a:p>
                      <a:r>
                        <a:rPr lang="en-ZA" sz="1400" dirty="0"/>
                        <a:t>Acting Chief </a:t>
                      </a:r>
                      <a:r>
                        <a:rPr lang="en-ZA" sz="1400" dirty="0" err="1"/>
                        <a:t>Ombud</a:t>
                      </a:r>
                      <a:endParaRPr lang="en-ZA" sz="1400" dirty="0"/>
                    </a:p>
                  </a:txBody>
                  <a:tcPr/>
                </a:tc>
                <a:extLst>
                  <a:ext uri="{0D108BD9-81ED-4DB2-BD59-A6C34878D82A}">
                    <a16:rowId xmlns="" xmlns:a16="http://schemas.microsoft.com/office/drawing/2014/main" val="532616299"/>
                  </a:ext>
                </a:extLst>
              </a:tr>
            </a:tbl>
          </a:graphicData>
        </a:graphic>
      </p:graphicFrame>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spTree>
    <p:extLst>
      <p:ext uri="{BB962C8B-B14F-4D97-AF65-F5344CB8AC3E}">
        <p14:creationId xmlns:p14="http://schemas.microsoft.com/office/powerpoint/2010/main" xmlns="" val="298061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172712930"/>
              </p:ext>
            </p:extLst>
          </p:nvPr>
        </p:nvGraphicFramePr>
        <p:xfrm>
          <a:off x="309715" y="865639"/>
          <a:ext cx="8509820" cy="5051817"/>
        </p:xfrm>
        <a:graphic>
          <a:graphicData uri="http://schemas.openxmlformats.org/drawingml/2006/table">
            <a:tbl>
              <a:tblPr firstRow="1" bandRow="1">
                <a:tableStyleId>{5C22544A-7EE6-4342-B048-85BDC9FD1C3A}</a:tableStyleId>
              </a:tblPr>
              <a:tblGrid>
                <a:gridCol w="1578079">
                  <a:extLst>
                    <a:ext uri="{9D8B030D-6E8A-4147-A177-3AD203B41FA5}">
                      <a16:colId xmlns="" xmlns:a16="http://schemas.microsoft.com/office/drawing/2014/main" val="954947293"/>
                    </a:ext>
                  </a:extLst>
                </a:gridCol>
                <a:gridCol w="2551471">
                  <a:extLst>
                    <a:ext uri="{9D8B030D-6E8A-4147-A177-3AD203B41FA5}">
                      <a16:colId xmlns="" xmlns:a16="http://schemas.microsoft.com/office/drawing/2014/main" val="3589945644"/>
                    </a:ext>
                  </a:extLst>
                </a:gridCol>
                <a:gridCol w="1261739">
                  <a:extLst>
                    <a:ext uri="{9D8B030D-6E8A-4147-A177-3AD203B41FA5}">
                      <a16:colId xmlns="" xmlns:a16="http://schemas.microsoft.com/office/drawing/2014/main" val="2910541147"/>
                    </a:ext>
                  </a:extLst>
                </a:gridCol>
                <a:gridCol w="1599448">
                  <a:extLst>
                    <a:ext uri="{9D8B030D-6E8A-4147-A177-3AD203B41FA5}">
                      <a16:colId xmlns="" xmlns:a16="http://schemas.microsoft.com/office/drawing/2014/main" val="3607386253"/>
                    </a:ext>
                  </a:extLst>
                </a:gridCol>
                <a:gridCol w="1519083">
                  <a:extLst>
                    <a:ext uri="{9D8B030D-6E8A-4147-A177-3AD203B41FA5}">
                      <a16:colId xmlns="" xmlns:a16="http://schemas.microsoft.com/office/drawing/2014/main" val="2393551420"/>
                    </a:ext>
                  </a:extLst>
                </a:gridCol>
              </a:tblGrid>
              <a:tr h="693177">
                <a:tc>
                  <a:txBody>
                    <a:bodyPr/>
                    <a:lstStyle/>
                    <a:p>
                      <a:r>
                        <a:rPr lang="en-ZA" sz="1400" dirty="0"/>
                        <a:t>FINDINGS</a:t>
                      </a:r>
                    </a:p>
                  </a:txBody>
                  <a:tcPr/>
                </a:tc>
                <a:tc>
                  <a:txBody>
                    <a:bodyPr/>
                    <a:lstStyle/>
                    <a:p>
                      <a:r>
                        <a:rPr lang="en-ZA" sz="1400" dirty="0"/>
                        <a:t>ACTION</a:t>
                      </a:r>
                    </a:p>
                  </a:txBody>
                  <a:tcPr/>
                </a:tc>
                <a:tc>
                  <a:txBody>
                    <a:bodyPr/>
                    <a:lstStyle/>
                    <a:p>
                      <a:r>
                        <a:rPr lang="en-ZA" sz="1400" dirty="0"/>
                        <a:t>TIMEFRAME</a:t>
                      </a:r>
                    </a:p>
                  </a:txBody>
                  <a:tcPr/>
                </a:tc>
                <a:tc>
                  <a:txBody>
                    <a:bodyPr/>
                    <a:lstStyle/>
                    <a:p>
                      <a:r>
                        <a:rPr lang="en-ZA" sz="1400" dirty="0"/>
                        <a:t>PROGRESS</a:t>
                      </a:r>
                    </a:p>
                  </a:txBody>
                  <a:tcPr/>
                </a:tc>
                <a:tc>
                  <a:txBody>
                    <a:bodyPr/>
                    <a:lstStyle/>
                    <a:p>
                      <a:r>
                        <a:rPr lang="en-ZA" sz="1400" dirty="0"/>
                        <a:t>RESPONSIBLE PERSONS</a:t>
                      </a:r>
                    </a:p>
                  </a:txBody>
                  <a:tcPr/>
                </a:tc>
                <a:extLst>
                  <a:ext uri="{0D108BD9-81ED-4DB2-BD59-A6C34878D82A}">
                    <a16:rowId xmlns="" xmlns:a16="http://schemas.microsoft.com/office/drawing/2014/main" val="2417881167"/>
                  </a:ext>
                </a:extLst>
              </a:tr>
              <a:tr h="2831691">
                <a:tc>
                  <a:txBody>
                    <a:bodyPr/>
                    <a:lstStyle/>
                    <a:p>
                      <a:r>
                        <a:rPr lang="en-ZA" sz="1400" b="1" dirty="0"/>
                        <a:t>6. Leadership</a:t>
                      </a:r>
                    </a:p>
                    <a:p>
                      <a:r>
                        <a:rPr lang="en-ZA" sz="1400" b="0" dirty="0"/>
                        <a:t>(Leadership did not exercise oversight regarding financial and performance reporting, compliance and related controls).</a:t>
                      </a:r>
                    </a:p>
                    <a:p>
                      <a:endParaRPr lang="en-ZA" sz="1400" b="0" dirty="0"/>
                    </a:p>
                    <a:p>
                      <a:r>
                        <a:rPr lang="en-ZA" sz="1400" b="0" dirty="0"/>
                        <a:t>(Inadequate review of the financial statements and the annual performance report prior to submission for audit).</a:t>
                      </a:r>
                    </a:p>
                  </a:txBody>
                  <a:tcPr/>
                </a:tc>
                <a:tc>
                  <a:txBody>
                    <a:bodyPr/>
                    <a:lstStyle/>
                    <a:p>
                      <a:pPr marL="0" indent="0">
                        <a:buFont typeface="Arial" panose="020B0604020202020204" pitchFamily="34" charset="0"/>
                        <a:buChar char="•"/>
                      </a:pPr>
                      <a:r>
                        <a:rPr lang="en-ZA" sz="1400" dirty="0"/>
                        <a:t>Ensure that all financial and performance reporting are reviewed and recommended and approved by governance structures and Board respectively.</a:t>
                      </a:r>
                    </a:p>
                    <a:p>
                      <a:pPr marL="0" indent="0">
                        <a:buFont typeface="Arial" panose="020B0604020202020204" pitchFamily="34" charset="0"/>
                        <a:buChar char="•"/>
                      </a:pPr>
                      <a:r>
                        <a:rPr lang="en-ZA" sz="1400" dirty="0"/>
                        <a:t>Ensure that controls, policies, procedures are in place and documented.</a:t>
                      </a:r>
                    </a:p>
                    <a:p>
                      <a:pPr marL="0" indent="0">
                        <a:buFont typeface="Arial" panose="020B0604020202020204" pitchFamily="34" charset="0"/>
                        <a:buChar char="•"/>
                      </a:pPr>
                      <a:r>
                        <a:rPr lang="en-ZA" sz="1400" dirty="0"/>
                        <a:t>A National Treasury template is/will be used to complete the statements.</a:t>
                      </a:r>
                    </a:p>
                  </a:txBody>
                  <a:tcPr/>
                </a:tc>
                <a:tc>
                  <a:txBody>
                    <a:bodyPr/>
                    <a:lstStyle/>
                    <a:p>
                      <a:r>
                        <a:rPr lang="en-ZA" sz="1400" dirty="0"/>
                        <a:t>Ongoing</a:t>
                      </a:r>
                    </a:p>
                    <a:p>
                      <a:endParaRPr lang="en-ZA" sz="1400" dirty="0"/>
                    </a:p>
                    <a:p>
                      <a:endParaRPr lang="en-ZA" sz="1400" dirty="0"/>
                    </a:p>
                    <a:p>
                      <a:endParaRPr lang="en-ZA" sz="1400" dirty="0"/>
                    </a:p>
                    <a:p>
                      <a:endParaRPr lang="en-ZA" sz="1400" dirty="0"/>
                    </a:p>
                    <a:p>
                      <a:endParaRPr lang="en-ZA" sz="1400" dirty="0"/>
                    </a:p>
                    <a:p>
                      <a:endParaRPr lang="en-ZA" sz="1400" dirty="0"/>
                    </a:p>
                    <a:p>
                      <a:r>
                        <a:rPr lang="en-ZA" sz="1400" dirty="0"/>
                        <a:t>Ongoing</a:t>
                      </a:r>
                    </a:p>
                    <a:p>
                      <a:endParaRPr lang="en-ZA" sz="1400" dirty="0"/>
                    </a:p>
                    <a:p>
                      <a:endParaRPr lang="en-ZA" sz="1400" dirty="0"/>
                    </a:p>
                    <a:p>
                      <a:endParaRPr lang="en-ZA" sz="1400" dirty="0"/>
                    </a:p>
                    <a:p>
                      <a:r>
                        <a:rPr lang="en-ZA" sz="1400" dirty="0"/>
                        <a:t>Ongoing</a:t>
                      </a:r>
                    </a:p>
                  </a:txBody>
                  <a:tcPr/>
                </a:tc>
                <a:tc>
                  <a:txBody>
                    <a:bodyPr/>
                    <a:lstStyle/>
                    <a:p>
                      <a:pPr marL="0" indent="0">
                        <a:buFont typeface="Arial" panose="020B0604020202020204" pitchFamily="34" charset="0"/>
                        <a:buChar char="•"/>
                      </a:pPr>
                      <a:r>
                        <a:rPr lang="en-ZA" sz="1400" dirty="0"/>
                        <a:t>The audit and finance committees consistently review and recommend financial and performance reporting prior to Board approval.</a:t>
                      </a:r>
                    </a:p>
                    <a:p>
                      <a:pPr marL="0" indent="0">
                        <a:buFont typeface="Arial" panose="020B0604020202020204" pitchFamily="34" charset="0"/>
                        <a:buChar char="•"/>
                      </a:pPr>
                      <a:r>
                        <a:rPr lang="en-ZA" sz="1400" dirty="0"/>
                        <a:t>Policies, controls and procedures are in place and are consistently been implemented.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A National Treasury template is/will be used to complete the statements.</a:t>
                      </a:r>
                    </a:p>
                    <a:p>
                      <a:pPr marL="0" indent="0">
                        <a:buFont typeface="Arial" panose="020B0604020202020204" pitchFamily="34" charset="0"/>
                        <a:buChar char="•"/>
                      </a:pPr>
                      <a:endParaRPr lang="en-ZA" sz="1400" dirty="0"/>
                    </a:p>
                  </a:txBody>
                  <a:tcPr/>
                </a:tc>
                <a:tc>
                  <a:txBody>
                    <a:bodyPr/>
                    <a:lstStyle/>
                    <a:p>
                      <a:r>
                        <a:rPr lang="en-ZA" sz="1400" dirty="0"/>
                        <a:t>Board/ Board structures/Acting Chief </a:t>
                      </a:r>
                      <a:r>
                        <a:rPr lang="en-ZA" sz="1400" dirty="0" err="1"/>
                        <a:t>Ombud</a:t>
                      </a:r>
                      <a:r>
                        <a:rPr lang="en-ZA" sz="1400" dirty="0"/>
                        <a:t>/CFO and Internal Auditor</a:t>
                      </a:r>
                    </a:p>
                  </a:txBody>
                  <a:tcPr/>
                </a:tc>
                <a:extLst>
                  <a:ext uri="{0D108BD9-81ED-4DB2-BD59-A6C34878D82A}">
                    <a16:rowId xmlns="" xmlns:a16="http://schemas.microsoft.com/office/drawing/2014/main" val="532616299"/>
                  </a:ext>
                </a:extLst>
              </a:tr>
            </a:tbl>
          </a:graphicData>
        </a:graphic>
      </p:graphicFrame>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spTree>
    <p:extLst>
      <p:ext uri="{BB962C8B-B14F-4D97-AF65-F5344CB8AC3E}">
        <p14:creationId xmlns:p14="http://schemas.microsoft.com/office/powerpoint/2010/main" xmlns="" val="54343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318"/>
            <a:ext cx="8229600" cy="2111989"/>
          </a:xfrm>
        </p:spPr>
        <p:txBody>
          <a:bodyPr>
            <a:noAutofit/>
          </a:bodyPr>
          <a:lstStyle/>
          <a:p>
            <a:pPr marL="0" indent="0" algn="ctr">
              <a:buNone/>
            </a:pPr>
            <a:r>
              <a:rPr lang="en-ZA" sz="4000" b="1" dirty="0">
                <a:solidFill>
                  <a:srgbClr val="005800"/>
                </a:solidFill>
              </a:rPr>
              <a:t>6. Closing Remarks</a:t>
            </a:r>
          </a:p>
          <a:p>
            <a:pPr marL="0" indent="0" algn="ctr">
              <a:buNone/>
            </a:pPr>
            <a:r>
              <a:rPr lang="en-ZA" sz="4000" b="1" dirty="0">
                <a:solidFill>
                  <a:srgbClr val="005800"/>
                </a:solidFill>
              </a:rPr>
              <a:t>Rev.</a:t>
            </a:r>
            <a:r>
              <a:rPr lang="en-ZA" b="1" dirty="0">
                <a:solidFill>
                  <a:srgbClr val="005800"/>
                </a:solidFill>
              </a:rPr>
              <a:t> Dr. V. Mehana</a:t>
            </a:r>
          </a:p>
          <a:p>
            <a:pPr marL="0" indent="0" algn="ctr">
              <a:buNone/>
            </a:pPr>
            <a:r>
              <a:rPr lang="en-ZA" sz="2800" b="1" dirty="0">
                <a:solidFill>
                  <a:srgbClr val="005800"/>
                </a:solidFill>
              </a:rPr>
              <a:t>Board Chairperson</a:t>
            </a:r>
          </a:p>
          <a:p>
            <a:pPr marL="0" indent="0" algn="ctr">
              <a:buNone/>
            </a:pPr>
            <a:endParaRPr lang="en-ZA" sz="4800" b="1" dirty="0">
              <a:solidFill>
                <a:srgbClr val="005800"/>
              </a:solidFill>
            </a:endParaRPr>
          </a:p>
          <a:p>
            <a:pPr marL="0" indent="0" algn="ctr">
              <a:buNone/>
            </a:pPr>
            <a:endParaRPr lang="en-ZA" sz="4800" b="1" dirty="0">
              <a:solidFill>
                <a:srgbClr val="005800"/>
              </a:solidFill>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23</a:t>
            </a:fld>
            <a:endParaRPr lang="en-US" dirty="0"/>
          </a:p>
        </p:txBody>
      </p:sp>
    </p:spTree>
    <p:extLst>
      <p:ext uri="{BB962C8B-B14F-4D97-AF65-F5344CB8AC3E}">
        <p14:creationId xmlns:p14="http://schemas.microsoft.com/office/powerpoint/2010/main" xmlns="" val="7841767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p:txBody>
          <a:bodyPr>
            <a:normAutofit fontScale="85000" lnSpcReduction="20000"/>
          </a:bodyPr>
          <a:lstStyle/>
          <a:p>
            <a:pPr marL="68580" indent="0" algn="ctr">
              <a:buNone/>
            </a:pPr>
            <a:r>
              <a:rPr lang="en-US" sz="6000" dirty="0">
                <a:solidFill>
                  <a:srgbClr val="005800"/>
                </a:solidFill>
              </a:rPr>
              <a:t>Thank you</a:t>
            </a:r>
          </a:p>
          <a:p>
            <a:endParaRPr lang="en-US" dirty="0"/>
          </a:p>
          <a:p>
            <a:pPr marL="68580" indent="0">
              <a:buNone/>
            </a:pPr>
            <a:endParaRPr lang="en-US" dirty="0"/>
          </a:p>
        </p:txBody>
      </p:sp>
      <p:sp>
        <p:nvSpPr>
          <p:cNvPr id="2" name="Slide Number Placeholder 1"/>
          <p:cNvSpPr>
            <a:spLocks noGrp="1"/>
          </p:cNvSpPr>
          <p:nvPr>
            <p:ph type="sldNum" sz="quarter" idx="12"/>
          </p:nvPr>
        </p:nvSpPr>
        <p:spPr/>
        <p:txBody>
          <a:bodyPr/>
          <a:lstStyle/>
          <a:p>
            <a:fld id="{76CA9E7B-CB17-0B4A-B4E1-519665044527}" type="slidenum">
              <a:rPr lang="en-US" smtClean="0"/>
              <a:pPr/>
              <a:t>24</a:t>
            </a:fld>
            <a:endParaRPr lang="en-US" dirty="0"/>
          </a:p>
        </p:txBody>
      </p:sp>
    </p:spTree>
    <p:extLst>
      <p:ext uri="{BB962C8B-B14F-4D97-AF65-F5344CB8AC3E}">
        <p14:creationId xmlns:p14="http://schemas.microsoft.com/office/powerpoint/2010/main" xmlns="" val="215540983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8377"/>
            <a:ext cx="8229600" cy="2644252"/>
          </a:xfrm>
        </p:spPr>
        <p:txBody>
          <a:bodyPr>
            <a:noAutofit/>
          </a:bodyPr>
          <a:lstStyle/>
          <a:p>
            <a:pPr marL="0" indent="0" algn="ctr">
              <a:buNone/>
            </a:pPr>
            <a:r>
              <a:rPr lang="en-ZA" sz="4000" b="1" dirty="0">
                <a:solidFill>
                  <a:srgbClr val="005800"/>
                </a:solidFill>
              </a:rPr>
              <a:t>1. Opening Remarks, Highlights and Overview</a:t>
            </a:r>
          </a:p>
          <a:p>
            <a:pPr marL="0" indent="0" algn="ctr">
              <a:buNone/>
            </a:pPr>
            <a:r>
              <a:rPr lang="en-ZA" b="1" dirty="0">
                <a:solidFill>
                  <a:srgbClr val="005800"/>
                </a:solidFill>
              </a:rPr>
              <a:t>Rev. Dr. V. Mehana</a:t>
            </a:r>
          </a:p>
          <a:p>
            <a:pPr marL="0" indent="0" algn="ctr">
              <a:buNone/>
            </a:pPr>
            <a:r>
              <a:rPr lang="en-ZA" sz="2800" b="1" dirty="0">
                <a:solidFill>
                  <a:srgbClr val="005800"/>
                </a:solidFill>
              </a:rPr>
              <a:t>Board Chairperson</a:t>
            </a:r>
          </a:p>
          <a:p>
            <a:pPr marL="0" indent="0" algn="ctr">
              <a:buNone/>
            </a:pPr>
            <a:endParaRPr lang="en-ZA" sz="4800" b="1" dirty="0">
              <a:solidFill>
                <a:srgbClr val="005800"/>
              </a:solidFill>
            </a:endParaRPr>
          </a:p>
          <a:p>
            <a:pPr marL="0" indent="0" algn="ctr">
              <a:buNone/>
            </a:pPr>
            <a:endParaRPr lang="en-ZA" sz="4800" b="1" dirty="0">
              <a:solidFill>
                <a:srgbClr val="005800"/>
              </a:solidFill>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3</a:t>
            </a:fld>
            <a:endParaRPr lang="en-US" dirty="0"/>
          </a:p>
        </p:txBody>
      </p:sp>
    </p:spTree>
    <p:extLst>
      <p:ext uri="{BB962C8B-B14F-4D97-AF65-F5344CB8AC3E}">
        <p14:creationId xmlns:p14="http://schemas.microsoft.com/office/powerpoint/2010/main" xmlns="" val="28849727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8"/>
            <a:ext cx="8229600" cy="694353"/>
          </a:xfrm>
        </p:spPr>
        <p:txBody>
          <a:bodyPr>
            <a:normAutofit/>
          </a:bodyPr>
          <a:lstStyle/>
          <a:p>
            <a:r>
              <a:rPr lang="en-ZA" sz="2800" u="sng" dirty="0">
                <a:solidFill>
                  <a:srgbClr val="005800"/>
                </a:solidFill>
              </a:rPr>
              <a:t>Highlights for the year</a:t>
            </a:r>
          </a:p>
        </p:txBody>
      </p:sp>
      <p:sp>
        <p:nvSpPr>
          <p:cNvPr id="4" name="TextBox 3"/>
          <p:cNvSpPr txBox="1"/>
          <p:nvPr/>
        </p:nvSpPr>
        <p:spPr>
          <a:xfrm>
            <a:off x="477669" y="696031"/>
            <a:ext cx="8209131" cy="5078313"/>
          </a:xfrm>
          <a:prstGeom prst="rect">
            <a:avLst/>
          </a:prstGeom>
          <a:noFill/>
        </p:spPr>
        <p:txBody>
          <a:bodyPr wrap="square" rtlCol="0">
            <a:spAutoFit/>
          </a:bodyPr>
          <a:lstStyle/>
          <a:p>
            <a:pPr marL="285750" indent="-285750">
              <a:buFont typeface="Arial" panose="020B0604020202020204" pitchFamily="34" charset="0"/>
              <a:buChar char="•"/>
            </a:pPr>
            <a:r>
              <a:rPr lang="en-ZA" dirty="0"/>
              <a:t>Promulgation of the CSOS Act and Sectional Titles Schemes Management Act </a:t>
            </a:r>
          </a:p>
          <a:p>
            <a:r>
              <a:rPr lang="en-ZA" dirty="0"/>
              <a:t>	(</a:t>
            </a:r>
            <a:r>
              <a:rPr lang="en-ZA" b="1" dirty="0"/>
              <a:t>7</a:t>
            </a:r>
            <a:r>
              <a:rPr lang="en-ZA" b="1" baseline="30000" dirty="0"/>
              <a:t>th</a:t>
            </a:r>
            <a:r>
              <a:rPr lang="en-ZA" b="1" dirty="0"/>
              <a:t> October 2016</a:t>
            </a:r>
            <a:r>
              <a:rPr lang="en-ZA" dirty="0"/>
              <a:t>) meant the CSOS could:</a:t>
            </a:r>
          </a:p>
          <a:p>
            <a:pPr marL="800100" lvl="1" indent="-342900">
              <a:buFont typeface="+mj-lt"/>
              <a:buAutoNum type="arabicPeriod"/>
            </a:pPr>
            <a:endParaRPr lang="en-ZA" dirty="0"/>
          </a:p>
          <a:p>
            <a:pPr marL="800100" lvl="1" indent="-342900">
              <a:buFont typeface="+mj-lt"/>
              <a:buAutoNum type="arabicPeriod"/>
            </a:pPr>
            <a:r>
              <a:rPr lang="en-ZA" dirty="0"/>
              <a:t>Fully regulate the Community Schemes industry; and</a:t>
            </a:r>
          </a:p>
          <a:p>
            <a:pPr marL="800100" lvl="1" indent="-342900">
              <a:buFont typeface="+mj-lt"/>
              <a:buAutoNum type="arabicPeriod"/>
            </a:pPr>
            <a:r>
              <a:rPr lang="en-ZA" dirty="0"/>
              <a:t>Execute its full mandate of Dispute Resolution services.</a:t>
            </a:r>
          </a:p>
          <a:p>
            <a:pPr marL="800100" lvl="1" indent="-342900">
              <a:buFont typeface="+mj-lt"/>
              <a:buAutoNum type="arabicPeriod"/>
            </a:pPr>
            <a:endParaRPr lang="en-ZA" dirty="0"/>
          </a:p>
          <a:p>
            <a:pPr marL="285750" indent="-285750">
              <a:buFont typeface="Arial" panose="020B0604020202020204" pitchFamily="34" charset="0"/>
              <a:buChar char="•"/>
            </a:pPr>
            <a:r>
              <a:rPr lang="en-ZA" dirty="0"/>
              <a:t>CSOS officially Launched on </a:t>
            </a:r>
            <a:r>
              <a:rPr lang="en-ZA" b="1" dirty="0"/>
              <a:t>10</a:t>
            </a:r>
            <a:r>
              <a:rPr lang="en-ZA" b="1" baseline="30000" dirty="0"/>
              <a:t>th</a:t>
            </a:r>
            <a:r>
              <a:rPr lang="en-ZA" b="1" dirty="0"/>
              <a:t> November 2016</a:t>
            </a:r>
          </a:p>
          <a:p>
            <a:pPr marL="285750" indent="-285750">
              <a:buFont typeface="Arial" panose="020B0604020202020204" pitchFamily="34" charset="0"/>
              <a:buChar char="•"/>
            </a:pPr>
            <a:endParaRPr lang="en-ZA" b="1" dirty="0"/>
          </a:p>
          <a:p>
            <a:pPr marL="285750" indent="-285750">
              <a:buFont typeface="Arial" panose="020B0604020202020204" pitchFamily="34" charset="0"/>
              <a:buChar char="•"/>
            </a:pPr>
            <a:r>
              <a:rPr lang="en-ZA" dirty="0"/>
              <a:t>Operational Highlights:</a:t>
            </a:r>
          </a:p>
          <a:p>
            <a:pPr marL="800100" lvl="1" indent="-342900">
              <a:buFont typeface="+mj-lt"/>
              <a:buAutoNum type="arabicPeriod"/>
            </a:pPr>
            <a:endParaRPr lang="en-ZA" dirty="0"/>
          </a:p>
          <a:p>
            <a:pPr marL="800100" lvl="1" indent="-342900">
              <a:buFont typeface="+mj-lt"/>
              <a:buAutoNum type="arabicPeriod"/>
            </a:pPr>
            <a:r>
              <a:rPr lang="en-ZA" dirty="0"/>
              <a:t>Commenced with the registration of Community Schemes (</a:t>
            </a:r>
            <a:r>
              <a:rPr lang="en-ZA" b="1" dirty="0"/>
              <a:t>9</a:t>
            </a:r>
            <a:r>
              <a:rPr lang="en-ZA" b="1" baseline="30000" dirty="0"/>
              <a:t>th</a:t>
            </a:r>
            <a:r>
              <a:rPr lang="en-ZA" b="1" dirty="0"/>
              <a:t> January 2017</a:t>
            </a:r>
            <a:r>
              <a:rPr lang="en-ZA" dirty="0"/>
              <a:t>);</a:t>
            </a:r>
          </a:p>
          <a:p>
            <a:pPr marL="800100" lvl="1" indent="-342900">
              <a:buFont typeface="+mj-lt"/>
              <a:buAutoNum type="arabicPeriod"/>
            </a:pPr>
            <a:r>
              <a:rPr lang="en-ZA" dirty="0"/>
              <a:t>Commenced with the Adjudication of disputes;</a:t>
            </a:r>
          </a:p>
          <a:p>
            <a:pPr marL="800100" lvl="1" indent="-342900">
              <a:buFont typeface="+mj-lt"/>
              <a:buAutoNum type="arabicPeriod"/>
            </a:pPr>
            <a:r>
              <a:rPr lang="en-ZA" dirty="0"/>
              <a:t>Commenced with Schemes Governance Documentation Services; and</a:t>
            </a:r>
          </a:p>
          <a:p>
            <a:pPr marL="800100" lvl="1" indent="-342900">
              <a:buFont typeface="+mj-lt"/>
              <a:buAutoNum type="arabicPeriod"/>
            </a:pPr>
            <a:r>
              <a:rPr lang="en-ZA" dirty="0"/>
              <a:t>Collected the first CSOS Levy in the last quarter of the year to the amount of </a:t>
            </a:r>
            <a:r>
              <a:rPr lang="en-ZA" b="1" dirty="0"/>
              <a:t>R30.3M</a:t>
            </a:r>
          </a:p>
          <a:p>
            <a:endParaRPr lang="en-ZA" dirty="0"/>
          </a:p>
          <a:p>
            <a:pPr marL="285750" indent="-285750">
              <a:buFont typeface="Arial" panose="020B0604020202020204" pitchFamily="34" charset="0"/>
              <a:buChar char="•"/>
            </a:pPr>
            <a:endParaRPr lang="en-ZA" dirty="0"/>
          </a:p>
          <a:p>
            <a:endParaRPr lang="en-ZA" dirty="0"/>
          </a:p>
        </p:txBody>
      </p:sp>
      <p:sp>
        <p:nvSpPr>
          <p:cNvPr id="3" name="Slide Number Placeholder 2"/>
          <p:cNvSpPr>
            <a:spLocks noGrp="1"/>
          </p:cNvSpPr>
          <p:nvPr>
            <p:ph type="sldNum" sz="quarter" idx="12"/>
          </p:nvPr>
        </p:nvSpPr>
        <p:spPr/>
        <p:txBody>
          <a:bodyPr/>
          <a:lstStyle/>
          <a:p>
            <a:fld id="{76CA9E7B-CB17-0B4A-B4E1-519665044527}" type="slidenum">
              <a:rPr lang="en-US" smtClean="0"/>
              <a:pPr/>
              <a:t>4</a:t>
            </a:fld>
            <a:endParaRPr lang="en-US" dirty="0"/>
          </a:p>
        </p:txBody>
      </p:sp>
    </p:spTree>
    <p:extLst>
      <p:ext uri="{BB962C8B-B14F-4D97-AF65-F5344CB8AC3E}">
        <p14:creationId xmlns:p14="http://schemas.microsoft.com/office/powerpoint/2010/main" xmlns="" val="204900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318"/>
            <a:ext cx="8229600" cy="2098342"/>
          </a:xfrm>
        </p:spPr>
        <p:txBody>
          <a:bodyPr>
            <a:noAutofit/>
          </a:bodyPr>
          <a:lstStyle/>
          <a:p>
            <a:pPr marL="0" indent="0" algn="ctr">
              <a:buNone/>
            </a:pPr>
            <a:r>
              <a:rPr lang="en-ZA" sz="4000" b="1" dirty="0">
                <a:solidFill>
                  <a:srgbClr val="005800"/>
                </a:solidFill>
              </a:rPr>
              <a:t>2. Performance Information:</a:t>
            </a:r>
          </a:p>
          <a:p>
            <a:pPr marL="0" indent="0" algn="ctr">
              <a:buNone/>
            </a:pPr>
            <a:r>
              <a:rPr lang="en-ZA" b="1" dirty="0">
                <a:solidFill>
                  <a:srgbClr val="005800"/>
                </a:solidFill>
              </a:rPr>
              <a:t>Adv. Seeng Letele</a:t>
            </a:r>
          </a:p>
          <a:p>
            <a:pPr marL="0" indent="0" algn="ctr">
              <a:buNone/>
            </a:pPr>
            <a:r>
              <a:rPr lang="en-ZA" sz="2800" b="1" dirty="0">
                <a:solidFill>
                  <a:srgbClr val="005800"/>
                </a:solidFill>
              </a:rPr>
              <a:t>Chief Ombud</a:t>
            </a:r>
          </a:p>
          <a:p>
            <a:pPr marL="0" indent="0" algn="ctr">
              <a:buNone/>
            </a:pPr>
            <a:endParaRPr lang="en-ZA" sz="4800" b="1" dirty="0">
              <a:solidFill>
                <a:srgbClr val="005800"/>
              </a:solidFill>
            </a:endParaRPr>
          </a:p>
          <a:p>
            <a:pPr marL="0" indent="0" algn="ctr">
              <a:buNone/>
            </a:pPr>
            <a:endParaRPr lang="en-ZA" sz="4800" b="1" dirty="0">
              <a:solidFill>
                <a:srgbClr val="005800"/>
              </a:solidFill>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5</a:t>
            </a:fld>
            <a:endParaRPr lang="en-US" dirty="0"/>
          </a:p>
        </p:txBody>
      </p:sp>
    </p:spTree>
    <p:extLst>
      <p:ext uri="{BB962C8B-B14F-4D97-AF65-F5344CB8AC3E}">
        <p14:creationId xmlns:p14="http://schemas.microsoft.com/office/powerpoint/2010/main" xmlns="" val="18008330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dirty="0">
                <a:solidFill>
                  <a:srgbClr val="005800"/>
                </a:solidFill>
              </a:rPr>
              <a:t>	 </a:t>
            </a:r>
            <a:r>
              <a:rPr lang="en-ZA" sz="2800" u="sng" dirty="0">
                <a:solidFill>
                  <a:srgbClr val="005800"/>
                </a:solidFill>
              </a:rPr>
              <a:t>Adjudication and Governance</a:t>
            </a:r>
            <a:r>
              <a:rPr lang="en-ZA" sz="2800" dirty="0">
                <a:solidFill>
                  <a:srgbClr val="005800"/>
                </a:solidFill>
              </a:rPr>
              <a:t> </a:t>
            </a:r>
            <a:r>
              <a:rPr lang="en-ZA" sz="2000" u="sng" dirty="0">
                <a:solidFill>
                  <a:srgbClr val="C00000"/>
                </a:solidFill>
              </a:rPr>
              <a:t>(p. 20 – 26)</a:t>
            </a:r>
          </a:p>
        </p:txBody>
      </p:sp>
      <p:sp>
        <p:nvSpPr>
          <p:cNvPr id="3" name="Content Placeholder 2"/>
          <p:cNvSpPr>
            <a:spLocks noGrp="1"/>
          </p:cNvSpPr>
          <p:nvPr>
            <p:ph idx="1"/>
          </p:nvPr>
        </p:nvSpPr>
        <p:spPr>
          <a:xfrm>
            <a:off x="457200" y="642756"/>
            <a:ext cx="8229600" cy="5442044"/>
          </a:xfrm>
        </p:spPr>
        <p:txBody>
          <a:bodyPr>
            <a:normAutofit/>
          </a:bodyPr>
          <a:lstStyle/>
          <a:p>
            <a:r>
              <a:rPr lang="en-US" sz="1800" dirty="0"/>
              <a:t>As a result of the publication and proclamation of the Acts (7 Oct 16):</a:t>
            </a:r>
          </a:p>
          <a:p>
            <a:pPr lvl="1"/>
            <a:r>
              <a:rPr lang="en-US" sz="1800" dirty="0"/>
              <a:t>Registration of schemes commenced – </a:t>
            </a:r>
            <a:r>
              <a:rPr lang="en-US" sz="1800" b="1" dirty="0"/>
              <a:t>30 days </a:t>
            </a:r>
            <a:r>
              <a:rPr lang="en-US" sz="1800" dirty="0"/>
              <a:t>from date of publication</a:t>
            </a:r>
          </a:p>
          <a:p>
            <a:pPr lvl="1"/>
            <a:r>
              <a:rPr lang="en-US" sz="1800" dirty="0"/>
              <a:t>Filing of Schemes Governance Documentation commenced – </a:t>
            </a:r>
            <a:r>
              <a:rPr lang="en-US" sz="1800" b="1" dirty="0"/>
              <a:t>90 Days </a:t>
            </a:r>
            <a:r>
              <a:rPr lang="en-US" sz="1800" dirty="0"/>
              <a:t>from date of publication</a:t>
            </a:r>
          </a:p>
          <a:p>
            <a:pPr lvl="1"/>
            <a:r>
              <a:rPr lang="en-US" sz="1800" dirty="0"/>
              <a:t>CSOS Levies collected- </a:t>
            </a:r>
            <a:r>
              <a:rPr lang="en-US" sz="1800" b="1" dirty="0"/>
              <a:t>90 Days </a:t>
            </a:r>
            <a:r>
              <a:rPr lang="en-US" sz="1800" dirty="0"/>
              <a:t>from date of publication</a:t>
            </a:r>
          </a:p>
          <a:p>
            <a:r>
              <a:rPr lang="en-ZA" sz="1800" dirty="0"/>
              <a:t>In terms of CSOS Act and the Regulations, all community schemes must pay CSOS on a quarterly basis a levy collected from unit owners as prescribed</a:t>
            </a:r>
          </a:p>
          <a:p>
            <a:r>
              <a:rPr lang="en-ZA" sz="1800" dirty="0"/>
              <a:t>CSOS received </a:t>
            </a:r>
            <a:r>
              <a:rPr lang="en-ZA" sz="1800" b="1" dirty="0"/>
              <a:t>1282</a:t>
            </a:r>
            <a:r>
              <a:rPr lang="en-ZA" sz="1800" dirty="0"/>
              <a:t> new applications for dispute for the year under review with a drastic increase following the proclamation of the ACTS (</a:t>
            </a:r>
            <a:r>
              <a:rPr lang="en-ZA" sz="1800" b="1" dirty="0">
                <a:solidFill>
                  <a:srgbClr val="FF0000"/>
                </a:solidFill>
              </a:rPr>
              <a:t>p. 20</a:t>
            </a:r>
            <a:r>
              <a:rPr lang="en-ZA" sz="1800" dirty="0"/>
              <a:t>)</a:t>
            </a:r>
          </a:p>
          <a:p>
            <a:r>
              <a:rPr lang="en-ZA" sz="1800" b="1" dirty="0"/>
              <a:t>285</a:t>
            </a:r>
            <a:r>
              <a:rPr lang="en-ZA" sz="1800" dirty="0"/>
              <a:t> applications for dispute were resolved through conciliation with </a:t>
            </a:r>
            <a:r>
              <a:rPr lang="en-ZA" sz="1800" b="1" dirty="0"/>
              <a:t>141</a:t>
            </a:r>
            <a:r>
              <a:rPr lang="en-ZA" sz="1800" dirty="0"/>
              <a:t> referred to adjudication (1 Adjudication Order)</a:t>
            </a:r>
          </a:p>
          <a:p>
            <a:r>
              <a:rPr lang="en-ZA" sz="1800" b="1" dirty="0"/>
              <a:t>7434</a:t>
            </a:r>
            <a:r>
              <a:rPr lang="en-ZA" sz="1800" dirty="0"/>
              <a:t> Community Schemes were registered in the period under review from 25 000 initial applications received (having commenced on 9</a:t>
            </a:r>
            <a:r>
              <a:rPr lang="en-ZA" sz="1800" baseline="30000" dirty="0"/>
              <a:t>th</a:t>
            </a:r>
            <a:r>
              <a:rPr lang="en-ZA" sz="1800" dirty="0"/>
              <a:t> January 2017)</a:t>
            </a:r>
          </a:p>
          <a:p>
            <a:r>
              <a:rPr lang="en-ZA" sz="1800" b="1" dirty="0"/>
              <a:t>208 </a:t>
            </a:r>
            <a:r>
              <a:rPr lang="en-ZA" sz="1800" dirty="0"/>
              <a:t>Certificates were issued in relation to schemes governance documentation quality assurance</a:t>
            </a:r>
          </a:p>
        </p:txBody>
      </p:sp>
      <p:sp>
        <p:nvSpPr>
          <p:cNvPr id="5" name="Slide Number Placeholder 4"/>
          <p:cNvSpPr>
            <a:spLocks noGrp="1"/>
          </p:cNvSpPr>
          <p:nvPr>
            <p:ph type="sldNum" sz="quarter" idx="12"/>
          </p:nvPr>
        </p:nvSpPr>
        <p:spPr/>
        <p:txBody>
          <a:bodyPr/>
          <a:lstStyle/>
          <a:p>
            <a:fld id="{76CA9E7B-CB17-0B4A-B4E1-519665044527}" type="slidenum">
              <a:rPr lang="en-US" smtClean="0"/>
              <a:pPr/>
              <a:t>6</a:t>
            </a:fld>
            <a:endParaRPr lang="en-US" dirty="0"/>
          </a:p>
        </p:txBody>
      </p:sp>
    </p:spTree>
    <p:extLst>
      <p:ext uri="{BB962C8B-B14F-4D97-AF65-F5344CB8AC3E}">
        <p14:creationId xmlns:p14="http://schemas.microsoft.com/office/powerpoint/2010/main" xmlns="" val="28214230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(p.24 - 26)</a:t>
            </a:r>
          </a:p>
        </p:txBody>
      </p:sp>
      <p:sp>
        <p:nvSpPr>
          <p:cNvPr id="18" name="TextBox 17"/>
          <p:cNvSpPr txBox="1"/>
          <p:nvPr/>
        </p:nvSpPr>
        <p:spPr>
          <a:xfrm>
            <a:off x="457200" y="573208"/>
            <a:ext cx="8127242" cy="307777"/>
          </a:xfrm>
          <a:prstGeom prst="rect">
            <a:avLst/>
          </a:prstGeom>
          <a:noFill/>
        </p:spPr>
        <p:txBody>
          <a:bodyPr wrap="square" rtlCol="0">
            <a:spAutoFit/>
          </a:bodyPr>
          <a:lstStyle/>
          <a:p>
            <a:r>
              <a:rPr lang="en-ZA" sz="1400" b="1" dirty="0"/>
              <a:t>SO 1: RESOLVED COMMUNITY SCHEMES DISPUTES</a:t>
            </a:r>
            <a:endParaRPr lang="en-ZA" sz="1600" dirty="0"/>
          </a:p>
        </p:txBody>
      </p:sp>
      <p:pic>
        <p:nvPicPr>
          <p:cNvPr id="3" name="Picture 2"/>
          <p:cNvPicPr>
            <a:picLocks noChangeAspect="1"/>
          </p:cNvPicPr>
          <p:nvPr/>
        </p:nvPicPr>
        <p:blipFill>
          <a:blip r:embed="rId2"/>
          <a:stretch>
            <a:fillRect/>
          </a:stretch>
        </p:blipFill>
        <p:spPr>
          <a:xfrm>
            <a:off x="258762" y="880984"/>
            <a:ext cx="8582965" cy="4211715"/>
          </a:xfrm>
          <a:prstGeom prst="rect">
            <a:avLst/>
          </a:prstGeom>
        </p:spPr>
      </p:pic>
      <p:sp>
        <p:nvSpPr>
          <p:cNvPr id="4" name="Slide Number Placeholder 3"/>
          <p:cNvSpPr>
            <a:spLocks noGrp="1"/>
          </p:cNvSpPr>
          <p:nvPr>
            <p:ph type="sldNum" sz="quarter" idx="12"/>
          </p:nvPr>
        </p:nvSpPr>
        <p:spPr/>
        <p:txBody>
          <a:bodyPr/>
          <a:lstStyle/>
          <a:p>
            <a:fld id="{76CA9E7B-CB17-0B4A-B4E1-519665044527}" type="slidenum">
              <a:rPr lang="en-US" smtClean="0"/>
              <a:pPr/>
              <a:t>7</a:t>
            </a:fld>
            <a:endParaRPr lang="en-US" dirty="0"/>
          </a:p>
        </p:txBody>
      </p:sp>
    </p:spTree>
    <p:extLst>
      <p:ext uri="{BB962C8B-B14F-4D97-AF65-F5344CB8AC3E}">
        <p14:creationId xmlns:p14="http://schemas.microsoft.com/office/powerpoint/2010/main" xmlns="" val="32126544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(p.24 - 26)</a:t>
            </a:r>
          </a:p>
        </p:txBody>
      </p:sp>
      <p:sp>
        <p:nvSpPr>
          <p:cNvPr id="6" name="TextBox 5"/>
          <p:cNvSpPr txBox="1"/>
          <p:nvPr/>
        </p:nvSpPr>
        <p:spPr>
          <a:xfrm>
            <a:off x="457200" y="569442"/>
            <a:ext cx="8563970" cy="307777"/>
          </a:xfrm>
          <a:prstGeom prst="rect">
            <a:avLst/>
          </a:prstGeom>
          <a:noFill/>
        </p:spPr>
        <p:txBody>
          <a:bodyPr wrap="square" rtlCol="0">
            <a:spAutoFit/>
          </a:bodyPr>
          <a:lstStyle/>
          <a:p>
            <a:r>
              <a:rPr lang="en-ZA" sz="1400" b="1" dirty="0"/>
              <a:t>SO 2: TAKE CUSTODY AND CONTROL OF COMMUNITY SCHEMES GOVERNANCE DOCUMENTATION</a:t>
            </a:r>
            <a:endParaRPr lang="en-ZA" sz="1400" dirty="0"/>
          </a:p>
        </p:txBody>
      </p:sp>
      <p:pic>
        <p:nvPicPr>
          <p:cNvPr id="4" name="Picture 3"/>
          <p:cNvPicPr>
            <a:picLocks noChangeAspect="1"/>
          </p:cNvPicPr>
          <p:nvPr/>
        </p:nvPicPr>
        <p:blipFill>
          <a:blip r:embed="rId2"/>
          <a:stretch>
            <a:fillRect/>
          </a:stretch>
        </p:blipFill>
        <p:spPr>
          <a:xfrm>
            <a:off x="354841" y="877218"/>
            <a:ext cx="8586919" cy="4736182"/>
          </a:xfrm>
          <a:prstGeom prst="rect">
            <a:avLst/>
          </a:prstGeom>
        </p:spPr>
      </p:pic>
      <p:sp>
        <p:nvSpPr>
          <p:cNvPr id="3" name="Slide Number Placeholder 2"/>
          <p:cNvSpPr>
            <a:spLocks noGrp="1"/>
          </p:cNvSpPr>
          <p:nvPr>
            <p:ph type="sldNum" sz="quarter" idx="12"/>
          </p:nvPr>
        </p:nvSpPr>
        <p:spPr/>
        <p:txBody>
          <a:bodyPr/>
          <a:lstStyle/>
          <a:p>
            <a:fld id="{76CA9E7B-CB17-0B4A-B4E1-519665044527}" type="slidenum">
              <a:rPr lang="en-US" smtClean="0"/>
              <a:pPr/>
              <a:t>8</a:t>
            </a:fld>
            <a:endParaRPr lang="en-US" dirty="0"/>
          </a:p>
        </p:txBody>
      </p:sp>
    </p:spTree>
    <p:extLst>
      <p:ext uri="{BB962C8B-B14F-4D97-AF65-F5344CB8AC3E}">
        <p14:creationId xmlns:p14="http://schemas.microsoft.com/office/powerpoint/2010/main" xmlns="" val="1141760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(p.24 - 26)</a:t>
            </a:r>
          </a:p>
        </p:txBody>
      </p:sp>
      <p:sp>
        <p:nvSpPr>
          <p:cNvPr id="7" name="TextBox 6"/>
          <p:cNvSpPr txBox="1"/>
          <p:nvPr/>
        </p:nvSpPr>
        <p:spPr>
          <a:xfrm>
            <a:off x="586854" y="556875"/>
            <a:ext cx="8229600" cy="307777"/>
          </a:xfrm>
          <a:prstGeom prst="rect">
            <a:avLst/>
          </a:prstGeom>
          <a:noFill/>
        </p:spPr>
        <p:txBody>
          <a:bodyPr wrap="square" rtlCol="0">
            <a:spAutoFit/>
          </a:bodyPr>
          <a:lstStyle/>
          <a:p>
            <a:r>
              <a:rPr lang="en-ZA" sz="1400" b="1" dirty="0"/>
              <a:t>SO 3: ENSURE THAT CSOS IS MANAGED IN AND EFFICIENT AND EFFECTIVE MANNER</a:t>
            </a:r>
            <a:endParaRPr lang="en-ZA" sz="1400" dirty="0"/>
          </a:p>
        </p:txBody>
      </p:sp>
      <p:pic>
        <p:nvPicPr>
          <p:cNvPr id="3" name="Picture 2"/>
          <p:cNvPicPr>
            <a:picLocks noChangeAspect="1"/>
          </p:cNvPicPr>
          <p:nvPr/>
        </p:nvPicPr>
        <p:blipFill>
          <a:blip r:embed="rId2"/>
          <a:stretch>
            <a:fillRect/>
          </a:stretch>
        </p:blipFill>
        <p:spPr>
          <a:xfrm>
            <a:off x="354842" y="1217758"/>
            <a:ext cx="8567017" cy="4050248"/>
          </a:xfrm>
          <a:prstGeom prst="rect">
            <a:avLst/>
          </a:prstGeom>
        </p:spPr>
      </p:pic>
      <p:sp>
        <p:nvSpPr>
          <p:cNvPr id="4" name="Slide Number Placeholder 3"/>
          <p:cNvSpPr>
            <a:spLocks noGrp="1"/>
          </p:cNvSpPr>
          <p:nvPr>
            <p:ph type="sldNum" sz="quarter" idx="12"/>
          </p:nvPr>
        </p:nvSpPr>
        <p:spPr/>
        <p:txBody>
          <a:bodyPr/>
          <a:lstStyle/>
          <a:p>
            <a:fld id="{76CA9E7B-CB17-0B4A-B4E1-519665044527}" type="slidenum">
              <a:rPr lang="en-US" smtClean="0"/>
              <a:pPr/>
              <a:t>9</a:t>
            </a:fld>
            <a:endParaRPr lang="en-US" dirty="0"/>
          </a:p>
        </p:txBody>
      </p:sp>
    </p:spTree>
    <p:extLst>
      <p:ext uri="{BB962C8B-B14F-4D97-AF65-F5344CB8AC3E}">
        <p14:creationId xmlns:p14="http://schemas.microsoft.com/office/powerpoint/2010/main" xmlns="" val="971465056"/>
      </p:ext>
    </p:extLst>
  </p:cSld>
  <p:clrMapOvr>
    <a:masterClrMapping/>
  </p:clrMapOvr>
  <p:transition spd="slow">
    <p:push dir="u"/>
  </p:transition>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21365</TotalTime>
  <Words>1137</Words>
  <Application>Microsoft Office PowerPoint</Application>
  <PresentationFormat>On-screen Show (4:3)</PresentationFormat>
  <Paragraphs>214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Presentation Contents</vt:lpstr>
      <vt:lpstr>Slide 3</vt:lpstr>
      <vt:lpstr>Highlights for the year</vt:lpstr>
      <vt:lpstr>Slide 5</vt:lpstr>
      <vt:lpstr>  Adjudication and Governance (p. 20 – 26)</vt:lpstr>
      <vt:lpstr> Performance Information – Strategic Objectives (p.24 - 26)</vt:lpstr>
      <vt:lpstr> Performance Information – Strategic Objectives (p.24 - 26)</vt:lpstr>
      <vt:lpstr> Performance Information – Strategic Objectives (p.24 - 26)</vt:lpstr>
      <vt:lpstr> Performance Information – Strategic Objectives (p.24 - 26)</vt:lpstr>
      <vt:lpstr> Performance Information – Strategic Objectives (p.24 - 26)</vt:lpstr>
      <vt:lpstr>Future Operational Outlook</vt:lpstr>
      <vt:lpstr>Slide 13</vt:lpstr>
      <vt:lpstr>Annual Financial Statements </vt:lpstr>
      <vt:lpstr>Annual Financial Statements (continued) </vt:lpstr>
      <vt:lpstr>Annual Financial Statements (continued) </vt:lpstr>
      <vt:lpstr>Annual Financial Statements (continued) </vt:lpstr>
      <vt:lpstr>Remedial Audit Plan</vt:lpstr>
      <vt:lpstr>Slide 19</vt:lpstr>
      <vt:lpstr>Slide 20</vt:lpstr>
      <vt:lpstr>Slide 21</vt:lpstr>
      <vt:lpstr>Slide 22</vt:lpstr>
      <vt:lpstr>Slide 23</vt:lpstr>
      <vt:lpstr>Slide 24</vt:lpstr>
    </vt:vector>
  </TitlesOfParts>
  <Company>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Mawande Jadezweni</dc:creator>
  <cp:lastModifiedBy>PUMZA</cp:lastModifiedBy>
  <cp:revision>408</cp:revision>
  <cp:lastPrinted>2016-10-24T07:53:52Z</cp:lastPrinted>
  <dcterms:created xsi:type="dcterms:W3CDTF">2015-05-19T09:35:14Z</dcterms:created>
  <dcterms:modified xsi:type="dcterms:W3CDTF">2017-10-06T13:38:01Z</dcterms:modified>
</cp:coreProperties>
</file>