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64" r:id="rId3"/>
    <p:sldMasterId id="2147483776" r:id="rId4"/>
  </p:sldMasterIdLst>
  <p:notesMasterIdLst>
    <p:notesMasterId r:id="rId65"/>
  </p:notesMasterIdLst>
  <p:sldIdLst>
    <p:sldId id="292" r:id="rId5"/>
    <p:sldId id="257" r:id="rId6"/>
    <p:sldId id="322" r:id="rId7"/>
    <p:sldId id="319" r:id="rId8"/>
    <p:sldId id="320" r:id="rId9"/>
    <p:sldId id="323" r:id="rId10"/>
    <p:sldId id="324" r:id="rId11"/>
    <p:sldId id="301" r:id="rId12"/>
    <p:sldId id="291" r:id="rId13"/>
    <p:sldId id="290" r:id="rId14"/>
    <p:sldId id="303" r:id="rId15"/>
    <p:sldId id="334" r:id="rId16"/>
    <p:sldId id="304" r:id="rId17"/>
    <p:sldId id="307" r:id="rId18"/>
    <p:sldId id="327" r:id="rId19"/>
    <p:sldId id="328" r:id="rId20"/>
    <p:sldId id="300" r:id="rId21"/>
    <p:sldId id="306" r:id="rId22"/>
    <p:sldId id="329" r:id="rId23"/>
    <p:sldId id="330" r:id="rId24"/>
    <p:sldId id="331" r:id="rId25"/>
    <p:sldId id="332" r:id="rId26"/>
    <p:sldId id="333" r:id="rId27"/>
    <p:sldId id="360" r:id="rId28"/>
    <p:sldId id="361" r:id="rId29"/>
    <p:sldId id="362" r:id="rId30"/>
    <p:sldId id="363" r:id="rId31"/>
    <p:sldId id="364" r:id="rId32"/>
    <p:sldId id="379" r:id="rId33"/>
    <p:sldId id="380" r:id="rId34"/>
    <p:sldId id="381" r:id="rId35"/>
    <p:sldId id="382" r:id="rId36"/>
    <p:sldId id="383" r:id="rId37"/>
    <p:sldId id="384" r:id="rId38"/>
    <p:sldId id="376" r:id="rId39"/>
    <p:sldId id="346" r:id="rId40"/>
    <p:sldId id="347" r:id="rId41"/>
    <p:sldId id="348" r:id="rId42"/>
    <p:sldId id="349" r:id="rId43"/>
    <p:sldId id="350" r:id="rId44"/>
    <p:sldId id="354" r:id="rId45"/>
    <p:sldId id="355" r:id="rId46"/>
    <p:sldId id="356" r:id="rId47"/>
    <p:sldId id="357" r:id="rId48"/>
    <p:sldId id="358" r:id="rId49"/>
    <p:sldId id="359" r:id="rId50"/>
    <p:sldId id="315" r:id="rId51"/>
    <p:sldId id="371" r:id="rId52"/>
    <p:sldId id="372" r:id="rId53"/>
    <p:sldId id="373" r:id="rId54"/>
    <p:sldId id="374" r:id="rId55"/>
    <p:sldId id="375" r:id="rId56"/>
    <p:sldId id="378" r:id="rId57"/>
    <p:sldId id="345" r:id="rId58"/>
    <p:sldId id="342" r:id="rId59"/>
    <p:sldId id="343" r:id="rId60"/>
    <p:sldId id="344" r:id="rId61"/>
    <p:sldId id="369" r:id="rId62"/>
    <p:sldId id="370" r:id="rId63"/>
    <p:sldId id="272" r:id="rId6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87" autoAdjust="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3072"/>
    </p:cViewPr>
  </p:sorterViewPr>
  <p:notesViewPr>
    <p:cSldViewPr>
      <p:cViewPr varScale="1">
        <p:scale>
          <a:sx n="70" d="100"/>
          <a:sy n="70" d="100"/>
        </p:scale>
        <p:origin x="-3246" y="-9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Pr>
        <a:bodyPr/>
        <a:lstStyle/>
        <a:p>
          <a:pPr>
            <a:defRPr sz="2000"/>
          </a:pPr>
          <a:endParaRPr lang="en-US"/>
        </a:p>
      </c:txPr>
    </c:title>
    <c:plotArea>
      <c:layout>
        <c:manualLayout>
          <c:layoutTarget val="inner"/>
          <c:xMode val="edge"/>
          <c:yMode val="edge"/>
          <c:x val="0.138991763960539"/>
          <c:y val="0.19440597498842102"/>
          <c:w val="0.62117544574169603"/>
          <c:h val="0.63579133858267722"/>
        </c:manualLayout>
      </c:layout>
      <c:pieChart>
        <c:varyColors val="1"/>
        <c:ser>
          <c:idx val="0"/>
          <c:order val="0"/>
          <c:tx>
            <c:strRef>
              <c:f>Sheet1!$B$1</c:f>
              <c:strCache>
                <c:ptCount val="1"/>
                <c:pt idx="0">
                  <c:v>Overall Performance: 2015/16</c:v>
                </c:pt>
              </c:strCache>
            </c:strRef>
          </c:tx>
          <c:dPt>
            <c:idx val="1"/>
            <c:spPr>
              <a:solidFill>
                <a:srgbClr val="FF0000"/>
              </a:solidFill>
            </c:spPr>
            <c:extLst xmlns:c16r2="http://schemas.microsoft.com/office/drawing/2015/06/chart">
              <c:ext xmlns:c16="http://schemas.microsoft.com/office/drawing/2014/chart" uri="{C3380CC4-5D6E-409C-BE32-E72D297353CC}">
                <c16:uniqueId val="{00000001-2A79-4EBA-BB9F-662E3EA30DC7}"/>
              </c:ext>
            </c:extLst>
          </c:dPt>
          <c:dLbls>
            <c:dLbl>
              <c:idx val="0"/>
              <c:tx>
                <c:rich>
                  <a:bodyPr/>
                  <a:lstStyle/>
                  <a:p>
                    <a:r>
                      <a:rPr lang="en-US" sz="1800" dirty="0" smtClean="0"/>
                      <a:t>51.6%</a:t>
                    </a:r>
                    <a:endParaRPr lang="en-US" dirty="0"/>
                  </a:p>
                </c:rich>
              </c:tx>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A79-4EBA-BB9F-662E3EA30DC7}"/>
                </c:ext>
              </c:extLst>
            </c:dLbl>
            <c:dLbl>
              <c:idx val="1"/>
              <c:tx>
                <c:rich>
                  <a:bodyPr/>
                  <a:lstStyle/>
                  <a:p>
                    <a:r>
                      <a:rPr lang="en-US" sz="1800" dirty="0" smtClean="0"/>
                      <a:t>48.4%</a:t>
                    </a:r>
                    <a:endParaRPr lang="en-US" dirty="0"/>
                  </a:p>
                </c:rich>
              </c:tx>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79-4EBA-BB9F-662E3EA30DC7}"/>
                </c:ext>
              </c:extLst>
            </c:dLbl>
            <c:spPr>
              <a:noFill/>
              <a:ln>
                <a:noFill/>
              </a:ln>
              <a:effectLst/>
            </c:spPr>
            <c:txPr>
              <a:bodyPr/>
              <a:lstStyle/>
              <a:p>
                <a:pPr>
                  <a:defRPr sz="1800"/>
                </a:pPr>
                <a:endParaRPr lang="en-US"/>
              </a:p>
            </c:txPr>
            <c:showVal val="1"/>
            <c:showLeaderLines val="1"/>
            <c:extLst xmlns:c16r2="http://schemas.microsoft.com/office/drawing/2015/06/chart">
              <c:ext xmlns:c15="http://schemas.microsoft.com/office/drawing/2012/chart" uri="{CE6537A1-D6FC-4f65-9D91-7224C49458BB}"/>
            </c:extLst>
          </c:dLbls>
          <c:cat>
            <c:strRef>
              <c:f>Sheet1!$A$2:$A$3</c:f>
              <c:strCache>
                <c:ptCount val="2"/>
                <c:pt idx="0">
                  <c:v>Achieved</c:v>
                </c:pt>
                <c:pt idx="1">
                  <c:v>Unachieved</c:v>
                </c:pt>
              </c:strCache>
            </c:strRef>
          </c:cat>
          <c:val>
            <c:numRef>
              <c:f>Sheet1!$B$2:$B$3</c:f>
              <c:numCache>
                <c:formatCode>General</c:formatCode>
                <c:ptCount val="2"/>
                <c:pt idx="0">
                  <c:v>51.6</c:v>
                </c:pt>
                <c:pt idx="1">
                  <c:v>48.4</c:v>
                </c:pt>
              </c:numCache>
            </c:numRef>
          </c:val>
          <c:extLst xmlns:c16r2="http://schemas.microsoft.com/office/drawing/2015/06/chart">
            <c:ext xmlns:c16="http://schemas.microsoft.com/office/drawing/2014/chart" uri="{C3380CC4-5D6E-409C-BE32-E72D297353CC}">
              <c16:uniqueId val="{00000000-F1C2-4EA9-A9B5-2DD62249E815}"/>
            </c:ext>
          </c:extLst>
        </c:ser>
        <c:dLbls/>
        <c:firstSliceAng val="0"/>
      </c:pieChart>
    </c:plotArea>
    <c:legend>
      <c:legendPos val="r"/>
      <c:layout>
        <c:manualLayout>
          <c:xMode val="edge"/>
          <c:yMode val="edge"/>
          <c:x val="0.14053828400760301"/>
          <c:y val="0.82919800833719315"/>
          <c:w val="0.61808240564757011"/>
          <c:h val="0.16326586382584501"/>
        </c:manualLayout>
      </c:layout>
    </c:legend>
    <c:plotVisOnly val="1"/>
    <c:dispBlanksAs val="zero"/>
  </c:chart>
  <c:txPr>
    <a:bodyPr/>
    <a:lstStyle/>
    <a:p>
      <a:pPr>
        <a:defRPr sz="1400" b="1">
          <a:latin typeface="Arial" panose="020B0604020202020204" pitchFamily="34" charset="0"/>
          <a:cs typeface="Arial" panose="020B0604020202020204"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plotArea>
      <c:layout/>
      <c:pieChart>
        <c:varyColors val="1"/>
        <c:ser>
          <c:idx val="0"/>
          <c:order val="0"/>
          <c:tx>
            <c:strRef>
              <c:f>Sheet1!$B$1</c:f>
              <c:strCache>
                <c:ptCount val="1"/>
                <c:pt idx="0">
                  <c:v>Overall Performance:  2016/17</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E85-48FF-8177-111FBC897CC9}"/>
              </c:ext>
            </c:extLst>
          </c:dPt>
          <c:dPt>
            <c:idx val="1"/>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4E85-48FF-8177-111FBC897CC9}"/>
              </c:ext>
            </c:extLst>
          </c:dPt>
          <c:dPt>
            <c:idx val="2"/>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5-4E85-48FF-8177-111FBC897CC9}"/>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E85-48FF-8177-111FBC897CC9}"/>
              </c:ext>
            </c:extLst>
          </c:dPt>
          <c:dLbls>
            <c:dLbl>
              <c:idx val="0"/>
              <c:tx>
                <c:rich>
                  <a:bodyPr/>
                  <a:lstStyle/>
                  <a:p>
                    <a:r>
                      <a:rPr lang="en-US" sz="1800" smtClean="0"/>
                      <a:t>71.05%</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E85-48FF-8177-111FBC897CC9}"/>
                </c:ext>
              </c:extLst>
            </c:dLbl>
            <c:dLbl>
              <c:idx val="1"/>
              <c:tx>
                <c:rich>
                  <a:bodyPr/>
                  <a:lstStyle/>
                  <a:p>
                    <a:r>
                      <a:rPr lang="en-US" sz="1800" dirty="0" smtClean="0"/>
                      <a:t>7.9%</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E85-48FF-8177-111FBC897CC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Achieved</c:v>
                </c:pt>
                <c:pt idx="1">
                  <c:v>Partially achieved</c:v>
                </c:pt>
                <c:pt idx="2">
                  <c:v>Not Achieved</c:v>
                </c:pt>
              </c:strCache>
            </c:strRef>
          </c:cat>
          <c:val>
            <c:numRef>
              <c:f>Sheet1!$B$2:$B$5</c:f>
              <c:numCache>
                <c:formatCode>0.00%</c:formatCode>
                <c:ptCount val="4"/>
                <c:pt idx="0">
                  <c:v>0.71050000000000002</c:v>
                </c:pt>
                <c:pt idx="1">
                  <c:v>7.9000000000000015E-2</c:v>
                </c:pt>
                <c:pt idx="2">
                  <c:v>0.21050000000000002</c:v>
                </c:pt>
              </c:numCache>
            </c:numRef>
          </c:val>
          <c:extLst xmlns:c16r2="http://schemas.microsoft.com/office/drawing/2015/06/chart">
            <c:ext xmlns:c16="http://schemas.microsoft.com/office/drawing/2014/chart" uri="{C3380CC4-5D6E-409C-BE32-E72D297353CC}">
              <c16:uniqueId val="{00000008-4E85-48FF-8177-111FBC897CC9}"/>
            </c:ext>
          </c:extLst>
        </c:ser>
        <c:dLbls/>
        <c:firstSliceAng val="0"/>
      </c:pieChart>
      <c:spPr>
        <a:noFill/>
        <a:ln>
          <a:noFill/>
        </a:ln>
        <a:effectLst/>
      </c:spPr>
    </c:plotArea>
    <c:legend>
      <c:legendPos val="b"/>
      <c:legendEntry>
        <c:idx val="3"/>
        <c:delete val="1"/>
      </c:legendEntry>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rAngAx val="1"/>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Sheet2!$C$36</c:f>
              <c:strCache>
                <c:ptCount val="1"/>
                <c:pt idx="0">
                  <c:v>R'000</c:v>
                </c:pt>
              </c:strCache>
            </c:strRef>
          </c:tx>
          <c:dP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B132-489B-87B0-99E8BD0A93AF}"/>
              </c:ext>
            </c:extLst>
          </c:dPt>
          <c:dP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3-B132-489B-87B0-99E8BD0A93AF}"/>
              </c:ext>
            </c:extLst>
          </c:dPt>
          <c:dPt>
            <c:idx val="2"/>
            <c:spPr>
              <a:solidFill>
                <a:srgbClr val="FF000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5-B132-489B-87B0-99E8BD0A93AF}"/>
              </c:ext>
            </c:extLst>
          </c:dPt>
          <c:dLbls>
            <c:dLbl>
              <c:idx val="1"/>
              <c:layout>
                <c:manualLayout>
                  <c:x val="-0.16946778711484603"/>
                  <c:y val="-0.37179487179487208"/>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132-489B-87B0-99E8BD0A93AF}"/>
                </c:ext>
              </c:extLst>
            </c:dLbl>
            <c:dLbl>
              <c:idx val="2"/>
              <c:layout>
                <c:manualLayout>
                  <c:x val="8.4033613445378089E-2"/>
                  <c:y val="0.12307692307692303"/>
                </c:manualLayout>
              </c:layout>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132-489B-87B0-99E8BD0A93A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Sheet2!$B$37:$B$39</c:f>
              <c:strCache>
                <c:ptCount val="3"/>
                <c:pt idx="1">
                  <c:v> Actual Expenditure</c:v>
                </c:pt>
                <c:pt idx="2">
                  <c:v>Variance</c:v>
                </c:pt>
              </c:strCache>
            </c:strRef>
          </c:cat>
          <c:val>
            <c:numRef>
              <c:f>Sheet2!$C$37:$C$39</c:f>
              <c:numCache>
                <c:formatCode>_-* #,##0_-;\-* #,##0_-;_-* "-"??_-;_-@_-</c:formatCode>
                <c:ptCount val="3"/>
                <c:pt idx="1">
                  <c:v>1197040</c:v>
                </c:pt>
                <c:pt idx="2">
                  <c:v>121399</c:v>
                </c:pt>
              </c:numCache>
            </c:numRef>
          </c:val>
          <c:extLst xmlns:c16r2="http://schemas.microsoft.com/office/drawing/2015/06/chart">
            <c:ext xmlns:c16="http://schemas.microsoft.com/office/drawing/2014/chart" uri="{C3380CC4-5D6E-409C-BE32-E72D297353CC}">
              <c16:uniqueId val="{00000006-B132-489B-87B0-99E8BD0A93AF}"/>
            </c:ext>
          </c:extLst>
        </c:ser>
        <c:ser>
          <c:idx val="1"/>
          <c:order val="1"/>
          <c:tx>
            <c:strRef>
              <c:f>Sheet2!$D$36</c:f>
              <c:strCache>
                <c:ptCount val="1"/>
                <c:pt idx="0">
                  <c:v>%</c:v>
                </c:pt>
              </c:strCache>
            </c:strRef>
          </c:tx>
          <c:dP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8-B132-489B-87B0-99E8BD0A93AF}"/>
              </c:ext>
            </c:extLst>
          </c:dPt>
          <c:dP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A-B132-489B-87B0-99E8BD0A93AF}"/>
              </c:ext>
            </c:extLst>
          </c:dPt>
          <c:dP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C-B132-489B-87B0-99E8BD0A93A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Sheet2!$B$37:$B$39</c:f>
              <c:strCache>
                <c:ptCount val="3"/>
                <c:pt idx="1">
                  <c:v> Actual Expenditure</c:v>
                </c:pt>
                <c:pt idx="2">
                  <c:v>Variance</c:v>
                </c:pt>
              </c:strCache>
            </c:strRef>
          </c:cat>
          <c:val>
            <c:numRef>
              <c:f>Sheet2!$D$37:$D$39</c:f>
              <c:numCache>
                <c:formatCode>0.0%</c:formatCode>
                <c:ptCount val="3"/>
                <c:pt idx="1">
                  <c:v>0.90792217159838295</c:v>
                </c:pt>
                <c:pt idx="2">
                  <c:v>9.207782840161742E-2</c:v>
                </c:pt>
              </c:numCache>
            </c:numRef>
          </c:val>
          <c:extLst xmlns:c16r2="http://schemas.microsoft.com/office/drawing/2015/06/chart">
            <c:ext xmlns:c16="http://schemas.microsoft.com/office/drawing/2014/chart" uri="{C3380CC4-5D6E-409C-BE32-E72D297353CC}">
              <c16:uniqueId val="{0000000D-B132-489B-87B0-99E8BD0A93AF}"/>
            </c:ext>
          </c:extLst>
        </c:ser>
        <c:dLbls>
          <c:showCatName val="1"/>
        </c:dLbls>
      </c:pie3DChart>
      <c:spPr>
        <a:noFill/>
        <a:ln>
          <a:noFill/>
        </a:ln>
        <a:effectLst/>
      </c:spPr>
    </c:plotArea>
    <c:plotVisOnly val="1"/>
    <c:dispBlanksAs val="zero"/>
  </c:chart>
  <c:spPr>
    <a:solidFill>
      <a:srgbClr val="9BBB59">
        <a:lumMod val="40000"/>
        <a:lumOff val="60000"/>
      </a:srgbClr>
    </a:solid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24617798287509102"/>
          <c:y val="8.9246097527282811E-2"/>
          <c:w val="0.72103513187900703"/>
          <c:h val="0.88663109545517416"/>
        </c:manualLayout>
      </c:layout>
      <c:bar3DChart>
        <c:barDir val="bar"/>
        <c:grouping val="clustered"/>
        <c:ser>
          <c:idx val="0"/>
          <c:order val="0"/>
          <c:tx>
            <c:strRef>
              <c:f>Sheet2!$C$25</c:f>
              <c:strCache>
                <c:ptCount val="1"/>
                <c:pt idx="0">
                  <c:v>Final Appropriation</c:v>
                </c:pt>
              </c:strCache>
            </c:strRef>
          </c:tx>
          <c:spPr>
            <a:solidFill>
              <a:srgbClr val="00B050"/>
            </a:solidFill>
            <a:ln>
              <a:solidFill>
                <a:srgbClr val="00B050"/>
              </a:solidFill>
            </a:ln>
            <a:effectLst/>
            <a:scene3d>
              <a:camera prst="orthographicFront"/>
              <a:lightRig rig="threePt" dir="t"/>
            </a:scene3d>
            <a:sp3d prstMaterial="flat">
              <a:contourClr>
                <a:srgbClr val="00B050"/>
              </a:contourClr>
            </a:sp3d>
          </c:spPr>
          <c:dLbls>
            <c:dLbl>
              <c:idx val="6"/>
              <c:layout>
                <c:manualLayout>
                  <c:x val="-1.36612021857924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E8E-47F6-B927-F6AFC529A9FA}"/>
                </c:ext>
              </c:extLst>
            </c:dLbl>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Sheet2!$B$26:$B$32</c:f>
              <c:strCache>
                <c:ptCount val="7"/>
                <c:pt idx="0">
                  <c:v>Compensation of employees</c:v>
                </c:pt>
                <c:pt idx="1">
                  <c:v>Goods and services</c:v>
                </c:pt>
                <c:pt idx="2">
                  <c:v>Transfers and subsidies</c:v>
                </c:pt>
                <c:pt idx="3">
                  <c:v>Payments for capital assets</c:v>
                </c:pt>
                <c:pt idx="4">
                  <c:v>Payment for financial assets</c:v>
                </c:pt>
                <c:pt idx="6">
                  <c:v>Total</c:v>
                </c:pt>
              </c:strCache>
            </c:strRef>
          </c:cat>
          <c:val>
            <c:numRef>
              <c:f>Sheet2!$C$26:$C$32</c:f>
              <c:numCache>
                <c:formatCode>_-* #,##0_-;\-* #,##0_-;_-* "-"??_-;_-@_-</c:formatCode>
                <c:ptCount val="7"/>
                <c:pt idx="0">
                  <c:v>129681</c:v>
                </c:pt>
                <c:pt idx="1">
                  <c:v>78449</c:v>
                </c:pt>
                <c:pt idx="2">
                  <c:v>1105983</c:v>
                </c:pt>
                <c:pt idx="3">
                  <c:v>4297</c:v>
                </c:pt>
                <c:pt idx="4">
                  <c:v>29</c:v>
                </c:pt>
                <c:pt idx="6">
                  <c:v>1318439</c:v>
                </c:pt>
              </c:numCache>
            </c:numRef>
          </c:val>
          <c:extLst xmlns:c16r2="http://schemas.microsoft.com/office/drawing/2015/06/chart">
            <c:ext xmlns:c16="http://schemas.microsoft.com/office/drawing/2014/chart" uri="{C3380CC4-5D6E-409C-BE32-E72D297353CC}">
              <c16:uniqueId val="{00000001-4E8E-47F6-B927-F6AFC529A9FA}"/>
            </c:ext>
          </c:extLst>
        </c:ser>
        <c:ser>
          <c:idx val="1"/>
          <c:order val="1"/>
          <c:tx>
            <c:strRef>
              <c:f>Sheet2!$D$25</c:f>
              <c:strCache>
                <c:ptCount val="1"/>
                <c:pt idx="0">
                  <c:v>Actual Expenditure</c:v>
                </c:pt>
              </c:strCache>
            </c:strRef>
          </c:tx>
          <c:spPr>
            <a:solidFill>
              <a:srgbClr val="FFC000"/>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Sheet2!$B$26:$B$32</c:f>
              <c:strCache>
                <c:ptCount val="7"/>
                <c:pt idx="0">
                  <c:v>Compensation of employees</c:v>
                </c:pt>
                <c:pt idx="1">
                  <c:v>Goods and services</c:v>
                </c:pt>
                <c:pt idx="2">
                  <c:v>Transfers and subsidies</c:v>
                </c:pt>
                <c:pt idx="3">
                  <c:v>Payments for capital assets</c:v>
                </c:pt>
                <c:pt idx="4">
                  <c:v>Payment for financial assets</c:v>
                </c:pt>
                <c:pt idx="6">
                  <c:v>Total</c:v>
                </c:pt>
              </c:strCache>
            </c:strRef>
          </c:cat>
          <c:val>
            <c:numRef>
              <c:f>Sheet2!$D$26:$D$32</c:f>
              <c:numCache>
                <c:formatCode>_-* #,##0_-;\-* #,##0_-;_-* "-"??_-;_-@_-</c:formatCode>
                <c:ptCount val="7"/>
                <c:pt idx="0">
                  <c:v>114022</c:v>
                </c:pt>
                <c:pt idx="1">
                  <c:v>64638</c:v>
                </c:pt>
                <c:pt idx="2">
                  <c:v>1015396</c:v>
                </c:pt>
                <c:pt idx="3">
                  <c:v>2957</c:v>
                </c:pt>
                <c:pt idx="4">
                  <c:v>28</c:v>
                </c:pt>
                <c:pt idx="6">
                  <c:v>1197041</c:v>
                </c:pt>
              </c:numCache>
            </c:numRef>
          </c:val>
          <c:extLst xmlns:c16r2="http://schemas.microsoft.com/office/drawing/2015/06/chart">
            <c:ext xmlns:c16="http://schemas.microsoft.com/office/drawing/2014/chart" uri="{C3380CC4-5D6E-409C-BE32-E72D297353CC}">
              <c16:uniqueId val="{00000002-4E8E-47F6-B927-F6AFC529A9FA}"/>
            </c:ext>
          </c:extLst>
        </c:ser>
        <c:ser>
          <c:idx val="2"/>
          <c:order val="2"/>
          <c:tx>
            <c:strRef>
              <c:f>Sheet2!$E$25</c:f>
              <c:strCache>
                <c:ptCount val="1"/>
                <c:pt idx="0">
                  <c:v>Variance</c:v>
                </c:pt>
              </c:strCache>
            </c:strRef>
          </c:tx>
          <c:spPr>
            <a:solidFill>
              <a:srgbClr val="FF0000"/>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dLbls>
            <c:spPr>
              <a:solidFill>
                <a:srgbClr val="FFC000">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Sheet2!$B$26:$B$32</c:f>
              <c:strCache>
                <c:ptCount val="7"/>
                <c:pt idx="0">
                  <c:v>Compensation of employees</c:v>
                </c:pt>
                <c:pt idx="1">
                  <c:v>Goods and services</c:v>
                </c:pt>
                <c:pt idx="2">
                  <c:v>Transfers and subsidies</c:v>
                </c:pt>
                <c:pt idx="3">
                  <c:v>Payments for capital assets</c:v>
                </c:pt>
                <c:pt idx="4">
                  <c:v>Payment for financial assets</c:v>
                </c:pt>
                <c:pt idx="6">
                  <c:v>Total</c:v>
                </c:pt>
              </c:strCache>
            </c:strRef>
          </c:cat>
          <c:val>
            <c:numRef>
              <c:f>Sheet2!$E$26:$E$32</c:f>
              <c:numCache>
                <c:formatCode>_-* #,##0_-;\-* #,##0_-;_-* "-"??_-;_-@_-</c:formatCode>
                <c:ptCount val="7"/>
                <c:pt idx="0">
                  <c:v>15659</c:v>
                </c:pt>
                <c:pt idx="1">
                  <c:v>13811</c:v>
                </c:pt>
                <c:pt idx="2">
                  <c:v>90587</c:v>
                </c:pt>
                <c:pt idx="3">
                  <c:v>1340</c:v>
                </c:pt>
                <c:pt idx="4">
                  <c:v>1</c:v>
                </c:pt>
                <c:pt idx="6">
                  <c:v>121398</c:v>
                </c:pt>
              </c:numCache>
            </c:numRef>
          </c:val>
          <c:extLst xmlns:c16r2="http://schemas.microsoft.com/office/drawing/2015/06/chart">
            <c:ext xmlns:c16="http://schemas.microsoft.com/office/drawing/2014/chart" uri="{C3380CC4-5D6E-409C-BE32-E72D297353CC}">
              <c16:uniqueId val="{00000003-4E8E-47F6-B927-F6AFC529A9FA}"/>
            </c:ext>
          </c:extLst>
        </c:ser>
        <c:dLbls>
          <c:showVal val="1"/>
        </c:dLbls>
        <c:gapWidth val="84"/>
        <c:gapDepth val="53"/>
        <c:shape val="box"/>
        <c:axId val="115678592"/>
        <c:axId val="115659904"/>
        <c:axId val="0"/>
      </c:bar3DChart>
      <c:catAx>
        <c:axId val="115678592"/>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5659904"/>
        <c:crosses val="autoZero"/>
        <c:auto val="1"/>
        <c:lblAlgn val="ctr"/>
        <c:lblOffset val="100"/>
      </c:catAx>
      <c:valAx>
        <c:axId val="115659904"/>
        <c:scaling>
          <c:orientation val="minMax"/>
        </c:scaling>
        <c:delete val="1"/>
        <c:axPos val="b"/>
        <c:numFmt formatCode="_-* #,##0_-;\-* #,##0_-;_-* &quot;-&quot;??_-;_-@_-" sourceLinked="1"/>
        <c:tickLblPos val="none"/>
        <c:crossAx val="115678592"/>
        <c:crosses val="autoZero"/>
        <c:crossBetween val="between"/>
      </c:valAx>
      <c:spPr>
        <a:noFill/>
        <a:ln>
          <a:noFill/>
        </a:ln>
        <a:effectLst/>
      </c:spPr>
    </c:plotArea>
    <c:legend>
      <c:legendPos val="t"/>
      <c:layout>
        <c:manualLayout>
          <c:xMode val="edge"/>
          <c:yMode val="edge"/>
          <c:x val="0.13249300804612502"/>
          <c:y val="2.6315789473684202E-2"/>
          <c:w val="0.71862054128479913"/>
          <c:h val="5.1965395772896793E-2"/>
        </c:manualLayout>
      </c:layout>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accent3">
        <a:lumMod val="40000"/>
        <a:lumOff val="60000"/>
      </a:schemeClr>
    </a:solidFill>
    <a:ln w="6350" cap="flat" cmpd="sng" algn="ctr">
      <a:solidFill>
        <a:schemeClr val="dk1">
          <a:tint val="75000"/>
        </a:schemeClr>
      </a:solidFill>
      <a:round/>
    </a:ln>
    <a:effectLst/>
    <a:scene3d>
      <a:camera prst="orthographicFront"/>
      <a:lightRig rig="threePt" dir="t"/>
    </a:scene3d>
    <a:sp3d>
      <a:bevelT w="114300" prst="artDeco"/>
    </a:sp3d>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VACANCY RATE</a:t>
            </a:r>
          </a:p>
        </c:rich>
      </c:tx>
    </c:title>
    <c:plotArea>
      <c:layout/>
      <c:lineChart>
        <c:grouping val="standard"/>
        <c:ser>
          <c:idx val="0"/>
          <c:order val="0"/>
          <c:tx>
            <c:strRef>
              <c:f>'TRACKING SHEET'!$Z$4</c:f>
              <c:strCache>
                <c:ptCount val="1"/>
                <c:pt idx="0">
                  <c:v>TARGET</c:v>
                </c:pt>
              </c:strCache>
            </c:strRef>
          </c:tx>
          <c:spPr>
            <a:ln>
              <a:noFill/>
            </a:ln>
          </c:spPr>
          <c:marker>
            <c:spPr>
              <a:solidFill>
                <a:srgbClr val="002060"/>
              </a:solidFill>
              <a:ln>
                <a:noFill/>
              </a:ln>
            </c:spPr>
          </c:marker>
          <c:cat>
            <c:numRef>
              <c:f>'TRACKING SHEET'!$AA$3:$AD$3</c:f>
              <c:numCache>
                <c:formatCode>d\-mmm\-yy</c:formatCode>
                <c:ptCount val="4"/>
                <c:pt idx="0">
                  <c:v>42551</c:v>
                </c:pt>
                <c:pt idx="1">
                  <c:v>42643</c:v>
                </c:pt>
                <c:pt idx="2">
                  <c:v>42735</c:v>
                </c:pt>
                <c:pt idx="3">
                  <c:v>42825</c:v>
                </c:pt>
              </c:numCache>
            </c:numRef>
          </c:cat>
          <c:val>
            <c:numRef>
              <c:f>'TRACKING SHEET'!$AA$4:$AD$4</c:f>
              <c:numCache>
                <c:formatCode>0.0%</c:formatCode>
                <c:ptCount val="4"/>
                <c:pt idx="0">
                  <c:v>0.1</c:v>
                </c:pt>
                <c:pt idx="1">
                  <c:v>0.1</c:v>
                </c:pt>
                <c:pt idx="2">
                  <c:v>0.1</c:v>
                </c:pt>
                <c:pt idx="3">
                  <c:v>0.1</c:v>
                </c:pt>
              </c:numCache>
            </c:numRef>
          </c:val>
          <c:extLst xmlns:c16r2="http://schemas.microsoft.com/office/drawing/2015/06/chart">
            <c:ext xmlns:c16="http://schemas.microsoft.com/office/drawing/2014/chart" uri="{C3380CC4-5D6E-409C-BE32-E72D297353CC}">
              <c16:uniqueId val="{00000000-F616-40F4-B47C-F61C113B4451}"/>
            </c:ext>
          </c:extLst>
        </c:ser>
        <c:ser>
          <c:idx val="1"/>
          <c:order val="1"/>
          <c:tx>
            <c:strRef>
              <c:f>'TRACKING SHEET'!$Z$5</c:f>
              <c:strCache>
                <c:ptCount val="1"/>
                <c:pt idx="0">
                  <c:v>STATUS</c:v>
                </c:pt>
              </c:strCache>
            </c:strRef>
          </c:tx>
          <c:spPr>
            <a:ln>
              <a:solidFill>
                <a:schemeClr val="accent3">
                  <a:lumMod val="75000"/>
                </a:schemeClr>
              </a:solidFill>
            </a:ln>
          </c:spPr>
          <c:marker>
            <c:spPr>
              <a:solidFill>
                <a:schemeClr val="accent3">
                  <a:lumMod val="75000"/>
                </a:schemeClr>
              </a:solidFill>
              <a:ln>
                <a:solidFill>
                  <a:schemeClr val="accent3">
                    <a:lumMod val="75000"/>
                  </a:schemeClr>
                </a:solidFill>
              </a:ln>
              <a:scene3d>
                <a:camera prst="orthographicFront"/>
                <a:lightRig rig="glow" dir="t">
                  <a:rot lat="0" lon="0" rev="4800000"/>
                </a:lightRig>
              </a:scene3d>
              <a:sp3d prstMaterial="matte">
                <a:bevelT w="127000" h="63500"/>
              </a:sp3d>
            </c:spPr>
          </c:marker>
          <c:cat>
            <c:numRef>
              <c:f>'TRACKING SHEET'!$AA$3:$AD$3</c:f>
              <c:numCache>
                <c:formatCode>d\-mmm\-yy</c:formatCode>
                <c:ptCount val="4"/>
                <c:pt idx="0">
                  <c:v>42551</c:v>
                </c:pt>
                <c:pt idx="1">
                  <c:v>42643</c:v>
                </c:pt>
                <c:pt idx="2">
                  <c:v>42735</c:v>
                </c:pt>
                <c:pt idx="3">
                  <c:v>42825</c:v>
                </c:pt>
              </c:numCache>
            </c:numRef>
          </c:cat>
          <c:val>
            <c:numRef>
              <c:f>'TRACKING SHEET'!$AA$5:$AD$5</c:f>
              <c:numCache>
                <c:formatCode>0.0%</c:formatCode>
                <c:ptCount val="4"/>
                <c:pt idx="0">
                  <c:v>0.14130434782608703</c:v>
                </c:pt>
                <c:pt idx="1">
                  <c:v>0.17156862745098</c:v>
                </c:pt>
                <c:pt idx="2">
                  <c:v>9.5000000000000015E-2</c:v>
                </c:pt>
                <c:pt idx="3">
                  <c:v>9.8039215686274508E-2</c:v>
                </c:pt>
              </c:numCache>
            </c:numRef>
          </c:val>
          <c:extLst xmlns:c16r2="http://schemas.microsoft.com/office/drawing/2015/06/chart">
            <c:ext xmlns:c16="http://schemas.microsoft.com/office/drawing/2014/chart" uri="{C3380CC4-5D6E-409C-BE32-E72D297353CC}">
              <c16:uniqueId val="{00000001-F616-40F4-B47C-F61C113B4451}"/>
            </c:ext>
          </c:extLst>
        </c:ser>
        <c:dLbls/>
        <c:marker val="1"/>
        <c:axId val="136383488"/>
        <c:axId val="136389376"/>
      </c:lineChart>
      <c:dateAx>
        <c:axId val="136383488"/>
        <c:scaling>
          <c:orientation val="minMax"/>
        </c:scaling>
        <c:delete val="1"/>
        <c:axPos val="b"/>
        <c:numFmt formatCode="d\-mmm\-yy" sourceLinked="1"/>
        <c:majorTickMark val="none"/>
        <c:tickLblPos val="none"/>
        <c:crossAx val="136389376"/>
        <c:crosses val="autoZero"/>
        <c:auto val="1"/>
        <c:lblOffset val="100"/>
        <c:baseTimeUnit val="months"/>
      </c:dateAx>
      <c:valAx>
        <c:axId val="136389376"/>
        <c:scaling>
          <c:orientation val="minMax"/>
        </c:scaling>
        <c:axPos val="l"/>
        <c:majorGridlines/>
        <c:numFmt formatCode="0.0%" sourceLinked="1"/>
        <c:majorTickMark val="none"/>
        <c:tickLblPos val="nextTo"/>
        <c:crossAx val="136383488"/>
        <c:crosses val="autoZero"/>
        <c:crossBetween val="between"/>
      </c:valAx>
      <c:dTable>
        <c:showHorzBorder val="1"/>
        <c:showVertBorder val="1"/>
        <c:showOutline val="1"/>
        <c:showKeys val="1"/>
      </c:dTable>
    </c:plotArea>
    <c:plotVisOnly val="1"/>
    <c:dispBlanksAs val="gap"/>
  </c:chart>
  <c:txPr>
    <a:bodyPr/>
    <a:lstStyle/>
    <a:p>
      <a:pPr>
        <a:defRPr>
          <a:solidFill>
            <a:sysClr val="windowText" lastClr="000000"/>
          </a:solidFill>
          <a:latin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smtClean="0"/>
              <a:t>WOMEN </a:t>
            </a:r>
            <a:r>
              <a:rPr lang="en-ZA" dirty="0"/>
              <a:t>IN SMS STATUS</a:t>
            </a:r>
          </a:p>
        </c:rich>
      </c:tx>
    </c:title>
    <c:plotArea>
      <c:layout/>
      <c:lineChart>
        <c:grouping val="standard"/>
        <c:ser>
          <c:idx val="0"/>
          <c:order val="0"/>
          <c:tx>
            <c:strRef>
              <c:f>'TRACKING SHEET'!$Z$15</c:f>
              <c:strCache>
                <c:ptCount val="1"/>
                <c:pt idx="0">
                  <c:v>TARGET</c:v>
                </c:pt>
              </c:strCache>
            </c:strRef>
          </c:tx>
          <c:spPr>
            <a:ln>
              <a:noFill/>
            </a:ln>
          </c:spPr>
          <c:marker>
            <c:spPr>
              <a:solidFill>
                <a:schemeClr val="tx1"/>
              </a:solidFill>
              <a:ln>
                <a:noFill/>
              </a:ln>
              <a:scene3d>
                <a:camera prst="orthographicFront"/>
                <a:lightRig rig="threePt" dir="t"/>
              </a:scene3d>
              <a:sp3d prstMaterial="matte">
                <a:bevelT w="127000" h="63500"/>
              </a:sp3d>
            </c:spPr>
          </c:marker>
          <c:cat>
            <c:numRef>
              <c:f>'TRACKING SHEET'!$AA$14:$AD$14</c:f>
              <c:numCache>
                <c:formatCode>d\-mmm\-yy</c:formatCode>
                <c:ptCount val="4"/>
                <c:pt idx="0">
                  <c:v>42551</c:v>
                </c:pt>
                <c:pt idx="1">
                  <c:v>42643</c:v>
                </c:pt>
                <c:pt idx="2">
                  <c:v>42735</c:v>
                </c:pt>
                <c:pt idx="3">
                  <c:v>42825</c:v>
                </c:pt>
              </c:numCache>
            </c:numRef>
          </c:cat>
          <c:val>
            <c:numRef>
              <c:f>'TRACKING SHEET'!$AA$15:$AD$15</c:f>
              <c:numCache>
                <c:formatCode>0.0%</c:formatCode>
                <c:ptCount val="4"/>
                <c:pt idx="0">
                  <c:v>0.5</c:v>
                </c:pt>
                <c:pt idx="1">
                  <c:v>0.5</c:v>
                </c:pt>
                <c:pt idx="2">
                  <c:v>0.5</c:v>
                </c:pt>
                <c:pt idx="3">
                  <c:v>0.5</c:v>
                </c:pt>
              </c:numCache>
            </c:numRef>
          </c:val>
          <c:extLst xmlns:c16r2="http://schemas.microsoft.com/office/drawing/2015/06/chart">
            <c:ext xmlns:c16="http://schemas.microsoft.com/office/drawing/2014/chart" uri="{C3380CC4-5D6E-409C-BE32-E72D297353CC}">
              <c16:uniqueId val="{00000000-F42F-45AB-B93C-9C0824D8F983}"/>
            </c:ext>
          </c:extLst>
        </c:ser>
        <c:ser>
          <c:idx val="1"/>
          <c:order val="1"/>
          <c:tx>
            <c:strRef>
              <c:f>'TRACKING SHEET'!$Z$16</c:f>
              <c:strCache>
                <c:ptCount val="1"/>
                <c:pt idx="0">
                  <c:v>STATUS</c:v>
                </c:pt>
              </c:strCache>
            </c:strRef>
          </c:tx>
          <c:spPr>
            <a:ln>
              <a:solidFill>
                <a:schemeClr val="accent3">
                  <a:lumMod val="75000"/>
                </a:schemeClr>
              </a:solidFill>
            </a:ln>
          </c:spPr>
          <c:marker>
            <c:spPr>
              <a:solidFill>
                <a:schemeClr val="accent3">
                  <a:lumMod val="75000"/>
                </a:schemeClr>
              </a:solidFill>
              <a:ln>
                <a:solidFill>
                  <a:schemeClr val="accent3">
                    <a:lumMod val="75000"/>
                  </a:schemeClr>
                </a:solidFill>
              </a:ln>
              <a:scene3d>
                <a:camera prst="orthographicFront"/>
                <a:lightRig rig="threePt" dir="t"/>
              </a:scene3d>
              <a:sp3d prstMaterial="matte">
                <a:bevelT w="127000" h="63500"/>
              </a:sp3d>
            </c:spPr>
          </c:marker>
          <c:cat>
            <c:numRef>
              <c:f>'TRACKING SHEET'!$AA$14:$AD$14</c:f>
              <c:numCache>
                <c:formatCode>d\-mmm\-yy</c:formatCode>
                <c:ptCount val="4"/>
                <c:pt idx="0">
                  <c:v>42551</c:v>
                </c:pt>
                <c:pt idx="1">
                  <c:v>42643</c:v>
                </c:pt>
                <c:pt idx="2">
                  <c:v>42735</c:v>
                </c:pt>
                <c:pt idx="3">
                  <c:v>42825</c:v>
                </c:pt>
              </c:numCache>
            </c:numRef>
          </c:cat>
          <c:val>
            <c:numRef>
              <c:f>'TRACKING SHEET'!$AA$16:$AD$16</c:f>
              <c:numCache>
                <c:formatCode>0.0%</c:formatCode>
                <c:ptCount val="4"/>
                <c:pt idx="0">
                  <c:v>0.52500000000000002</c:v>
                </c:pt>
                <c:pt idx="1">
                  <c:v>0.53488372093023173</c:v>
                </c:pt>
                <c:pt idx="2">
                  <c:v>0.53488372093023173</c:v>
                </c:pt>
                <c:pt idx="3">
                  <c:v>0.53488372093023173</c:v>
                </c:pt>
              </c:numCache>
            </c:numRef>
          </c:val>
          <c:extLst xmlns:c16r2="http://schemas.microsoft.com/office/drawing/2015/06/chart">
            <c:ext xmlns:c16="http://schemas.microsoft.com/office/drawing/2014/chart" uri="{C3380CC4-5D6E-409C-BE32-E72D297353CC}">
              <c16:uniqueId val="{00000001-F42F-45AB-B93C-9C0824D8F983}"/>
            </c:ext>
          </c:extLst>
        </c:ser>
        <c:dLbls/>
        <c:marker val="1"/>
        <c:axId val="136574080"/>
        <c:axId val="136575616"/>
      </c:lineChart>
      <c:dateAx>
        <c:axId val="136574080"/>
        <c:scaling>
          <c:orientation val="minMax"/>
        </c:scaling>
        <c:delete val="1"/>
        <c:axPos val="b"/>
        <c:numFmt formatCode="d\-mmm\-yy" sourceLinked="1"/>
        <c:majorTickMark val="none"/>
        <c:tickLblPos val="none"/>
        <c:crossAx val="136575616"/>
        <c:crosses val="autoZero"/>
        <c:auto val="1"/>
        <c:lblOffset val="100"/>
        <c:baseTimeUnit val="months"/>
      </c:dateAx>
      <c:valAx>
        <c:axId val="136575616"/>
        <c:scaling>
          <c:orientation val="minMax"/>
        </c:scaling>
        <c:axPos val="l"/>
        <c:majorGridlines/>
        <c:numFmt formatCode="0.0%" sourceLinked="1"/>
        <c:majorTickMark val="none"/>
        <c:tickLblPos val="nextTo"/>
        <c:crossAx val="136574080"/>
        <c:crosses val="autoZero"/>
        <c:crossBetween val="between"/>
      </c:valAx>
      <c:dTable>
        <c:showHorzBorder val="1"/>
        <c:showVertBorder val="1"/>
        <c:showOutline val="1"/>
        <c:showKeys val="1"/>
      </c:dTable>
    </c:plotArea>
    <c:plotVisOnly val="1"/>
    <c:dispBlanksAs val="gap"/>
  </c:chart>
  <c:spPr>
    <a:solidFill>
      <a:schemeClr val="bg1"/>
    </a:solidFill>
  </c:spPr>
  <c:txPr>
    <a:bodyPr/>
    <a:lstStyle/>
    <a:p>
      <a:pPr>
        <a:defRPr>
          <a:solidFill>
            <a:sysClr val="windowText" lastClr="000000"/>
          </a:solidFi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dirty="0" smtClean="0"/>
              <a:t>PEOPLE </a:t>
            </a:r>
            <a:r>
              <a:rPr lang="en-ZA" dirty="0"/>
              <a:t>WITH A DISABILITY</a:t>
            </a:r>
          </a:p>
        </c:rich>
      </c:tx>
    </c:title>
    <c:plotArea>
      <c:layout/>
      <c:lineChart>
        <c:grouping val="standard"/>
        <c:ser>
          <c:idx val="0"/>
          <c:order val="0"/>
          <c:tx>
            <c:strRef>
              <c:f>'TRACKING SHEET'!$Z$29</c:f>
              <c:strCache>
                <c:ptCount val="1"/>
                <c:pt idx="0">
                  <c:v>TARGET</c:v>
                </c:pt>
              </c:strCache>
            </c:strRef>
          </c:tx>
          <c:spPr>
            <a:ln>
              <a:noFill/>
            </a:ln>
          </c:spPr>
          <c:marker>
            <c:spPr>
              <a:solidFill>
                <a:schemeClr val="tx1"/>
              </a:solidFill>
              <a:ln>
                <a:noFill/>
              </a:ln>
              <a:scene3d>
                <a:camera prst="orthographicFront"/>
                <a:lightRig rig="threePt" dir="t"/>
              </a:scene3d>
              <a:sp3d prstMaterial="metal">
                <a:bevelT w="88900" h="88900"/>
              </a:sp3d>
            </c:spPr>
          </c:marker>
          <c:cat>
            <c:numRef>
              <c:f>'TRACKING SHEET'!$AA$28:$AD$28</c:f>
              <c:numCache>
                <c:formatCode>d\-mmm\-yy</c:formatCode>
                <c:ptCount val="4"/>
                <c:pt idx="0">
                  <c:v>42551</c:v>
                </c:pt>
                <c:pt idx="1">
                  <c:v>42643</c:v>
                </c:pt>
                <c:pt idx="2">
                  <c:v>42735</c:v>
                </c:pt>
                <c:pt idx="3">
                  <c:v>42825</c:v>
                </c:pt>
              </c:numCache>
            </c:numRef>
          </c:cat>
          <c:val>
            <c:numRef>
              <c:f>'TRACKING SHEET'!$AA$29:$AD$29</c:f>
              <c:numCache>
                <c:formatCode>0.0%</c:formatCode>
                <c:ptCount val="4"/>
                <c:pt idx="0">
                  <c:v>2.0000000000000004E-2</c:v>
                </c:pt>
                <c:pt idx="1">
                  <c:v>2.0000000000000004E-2</c:v>
                </c:pt>
                <c:pt idx="2">
                  <c:v>2.0000000000000004E-2</c:v>
                </c:pt>
                <c:pt idx="3">
                  <c:v>2.0000000000000004E-2</c:v>
                </c:pt>
              </c:numCache>
            </c:numRef>
          </c:val>
          <c:extLst xmlns:c16r2="http://schemas.microsoft.com/office/drawing/2015/06/chart">
            <c:ext xmlns:c16="http://schemas.microsoft.com/office/drawing/2014/chart" uri="{C3380CC4-5D6E-409C-BE32-E72D297353CC}">
              <c16:uniqueId val="{00000000-D80A-4D42-A4A4-F34BE054860D}"/>
            </c:ext>
          </c:extLst>
        </c:ser>
        <c:ser>
          <c:idx val="1"/>
          <c:order val="1"/>
          <c:tx>
            <c:strRef>
              <c:f>'TRACKING SHEET'!$Z$30</c:f>
              <c:strCache>
                <c:ptCount val="1"/>
                <c:pt idx="0">
                  <c:v>STATUS</c:v>
                </c:pt>
              </c:strCache>
            </c:strRef>
          </c:tx>
          <c:spPr>
            <a:ln>
              <a:solidFill>
                <a:schemeClr val="accent3">
                  <a:lumMod val="75000"/>
                </a:schemeClr>
              </a:solidFill>
            </a:ln>
          </c:spPr>
          <c:marker>
            <c:spPr>
              <a:solidFill>
                <a:schemeClr val="accent3">
                  <a:lumMod val="50000"/>
                </a:schemeClr>
              </a:solidFill>
              <a:ln>
                <a:solidFill>
                  <a:schemeClr val="accent3">
                    <a:lumMod val="75000"/>
                  </a:schemeClr>
                </a:solidFill>
              </a:ln>
              <a:scene3d>
                <a:camera prst="orthographicFront"/>
                <a:lightRig rig="threePt" dir="t"/>
              </a:scene3d>
              <a:sp3d prstMaterial="metal">
                <a:bevelT w="88900" h="88900"/>
              </a:sp3d>
            </c:spPr>
          </c:marker>
          <c:cat>
            <c:numRef>
              <c:f>'TRACKING SHEET'!$AA$28:$AD$28</c:f>
              <c:numCache>
                <c:formatCode>d\-mmm\-yy</c:formatCode>
                <c:ptCount val="4"/>
                <c:pt idx="0">
                  <c:v>42551</c:v>
                </c:pt>
                <c:pt idx="1">
                  <c:v>42643</c:v>
                </c:pt>
                <c:pt idx="2">
                  <c:v>42735</c:v>
                </c:pt>
                <c:pt idx="3">
                  <c:v>42825</c:v>
                </c:pt>
              </c:numCache>
            </c:numRef>
          </c:cat>
          <c:val>
            <c:numRef>
              <c:f>'TRACKING SHEET'!$AA$30:$AD$30</c:f>
              <c:numCache>
                <c:formatCode>0.0%</c:formatCode>
                <c:ptCount val="4"/>
                <c:pt idx="0">
                  <c:v>2.3529411764705896E-2</c:v>
                </c:pt>
                <c:pt idx="1">
                  <c:v>2.6455026455026502E-2</c:v>
                </c:pt>
                <c:pt idx="2">
                  <c:v>2.5125628140703501E-2</c:v>
                </c:pt>
                <c:pt idx="3">
                  <c:v>2.48756218905473E-2</c:v>
                </c:pt>
              </c:numCache>
            </c:numRef>
          </c:val>
          <c:extLst xmlns:c16r2="http://schemas.microsoft.com/office/drawing/2015/06/chart">
            <c:ext xmlns:c16="http://schemas.microsoft.com/office/drawing/2014/chart" uri="{C3380CC4-5D6E-409C-BE32-E72D297353CC}">
              <c16:uniqueId val="{00000001-D80A-4D42-A4A4-F34BE054860D}"/>
            </c:ext>
          </c:extLst>
        </c:ser>
        <c:dLbls/>
        <c:marker val="1"/>
        <c:axId val="136768512"/>
        <c:axId val="136643328"/>
      </c:lineChart>
      <c:dateAx>
        <c:axId val="136768512"/>
        <c:scaling>
          <c:orientation val="minMax"/>
        </c:scaling>
        <c:delete val="1"/>
        <c:axPos val="b"/>
        <c:numFmt formatCode="d\-mmm\-yy" sourceLinked="1"/>
        <c:majorTickMark val="none"/>
        <c:tickLblPos val="none"/>
        <c:crossAx val="136643328"/>
        <c:crosses val="autoZero"/>
        <c:auto val="1"/>
        <c:lblOffset val="100"/>
        <c:baseTimeUnit val="months"/>
      </c:dateAx>
      <c:valAx>
        <c:axId val="136643328"/>
        <c:scaling>
          <c:orientation val="minMax"/>
        </c:scaling>
        <c:axPos val="l"/>
        <c:majorGridlines/>
        <c:numFmt formatCode="0.0%" sourceLinked="1"/>
        <c:majorTickMark val="none"/>
        <c:tickLblPos val="nextTo"/>
        <c:crossAx val="136768512"/>
        <c:crosses val="autoZero"/>
        <c:crossBetween val="between"/>
      </c:valAx>
      <c:dTable>
        <c:showHorzBorder val="1"/>
        <c:showVertBorder val="1"/>
        <c:showOutline val="1"/>
        <c:showKeys val="1"/>
      </c:dTable>
    </c:plotArea>
    <c:plotVisOnly val="1"/>
    <c:dispBlanksAs val="gap"/>
  </c:chart>
  <c:txPr>
    <a:bodyPr/>
    <a:lstStyle/>
    <a:p>
      <a:pPr>
        <a:defRPr>
          <a:solidFill>
            <a:schemeClr val="tx1"/>
          </a:solidFill>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5A28A62-3431-4DF4-B6C2-90D7D8A9967C}" type="datetimeFigureOut">
              <a:rPr lang="en-US" smtClean="0"/>
              <a:pPr/>
              <a:t>10/9/2017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432BC9-667F-4DF5-BF07-DB3CA2EC41B8}" type="slidenum">
              <a:rPr lang="en-US" smtClean="0"/>
              <a:pPr/>
              <a:t>‹#›</a:t>
            </a:fld>
            <a:endParaRPr lang="en-US"/>
          </a:p>
        </p:txBody>
      </p:sp>
    </p:spTree>
    <p:extLst>
      <p:ext uri="{BB962C8B-B14F-4D97-AF65-F5344CB8AC3E}">
        <p14:creationId xmlns:p14="http://schemas.microsoft.com/office/powerpoint/2010/main" xmlns="" val="406071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39F3E7-C027-4826-AE7B-D4B8B76AB822}"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xmlns="" val="314592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B3A3B3-DF4D-4849-90BA-51B25DB37814}" type="slidenum">
              <a:rPr lang="en-US" smtClean="0"/>
              <a:pPr>
                <a:defRPr/>
              </a:pPr>
              <a:t>51</a:t>
            </a:fld>
            <a:endParaRPr lang="en-US"/>
          </a:p>
        </p:txBody>
      </p:sp>
    </p:spTree>
    <p:extLst>
      <p:ext uri="{BB962C8B-B14F-4D97-AF65-F5344CB8AC3E}">
        <p14:creationId xmlns:p14="http://schemas.microsoft.com/office/powerpoint/2010/main" xmlns="" val="29048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865CB0-A193-4D12-ADDF-1776001E289F}" type="slidenum">
              <a:rPr lang="en-US" smtClean="0"/>
              <a:pPr/>
              <a:t>55</a:t>
            </a:fld>
            <a:endParaRPr lang="en-US"/>
          </a:p>
        </p:txBody>
      </p:sp>
    </p:spTree>
    <p:extLst>
      <p:ext uri="{BB962C8B-B14F-4D97-AF65-F5344CB8AC3E}">
        <p14:creationId xmlns:p14="http://schemas.microsoft.com/office/powerpoint/2010/main" xmlns="" val="127947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865CB0-A193-4D12-ADDF-1776001E289F}" type="slidenum">
              <a:rPr lang="en-US" smtClean="0"/>
              <a:pPr/>
              <a:t>56</a:t>
            </a:fld>
            <a:endParaRPr lang="en-US"/>
          </a:p>
        </p:txBody>
      </p:sp>
    </p:spTree>
    <p:extLst>
      <p:ext uri="{BB962C8B-B14F-4D97-AF65-F5344CB8AC3E}">
        <p14:creationId xmlns:p14="http://schemas.microsoft.com/office/powerpoint/2010/main" xmlns="" val="4189640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865CB0-A193-4D12-ADDF-1776001E289F}" type="slidenum">
              <a:rPr lang="en-US" smtClean="0"/>
              <a:pPr/>
              <a:t>57</a:t>
            </a:fld>
            <a:endParaRPr lang="en-US"/>
          </a:p>
        </p:txBody>
      </p:sp>
    </p:spTree>
    <p:extLst>
      <p:ext uri="{BB962C8B-B14F-4D97-AF65-F5344CB8AC3E}">
        <p14:creationId xmlns:p14="http://schemas.microsoft.com/office/powerpoint/2010/main" xmlns="" val="194400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39F3E7-C027-4826-AE7B-D4B8B76AB822}"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xmlns="" val="80610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4CE897-BFB3-42EA-9756-9660F13046B1}" type="slidenum">
              <a:rPr lang="en-ZA" smtClean="0"/>
              <a:pPr/>
              <a:t>28</a:t>
            </a:fld>
            <a:endParaRPr lang="en-ZA" dirty="0"/>
          </a:p>
        </p:txBody>
      </p:sp>
    </p:spTree>
    <p:extLst>
      <p:ext uri="{BB962C8B-B14F-4D97-AF65-F5344CB8AC3E}">
        <p14:creationId xmlns:p14="http://schemas.microsoft.com/office/powerpoint/2010/main" xmlns="" val="405732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4CE897-BFB3-42EA-9756-9660F13046B1}" type="slidenum">
              <a:rPr lang="en-ZA" smtClean="0"/>
              <a:pPr/>
              <a:t>29</a:t>
            </a:fld>
            <a:endParaRPr lang="en-ZA" dirty="0"/>
          </a:p>
        </p:txBody>
      </p:sp>
    </p:spTree>
    <p:extLst>
      <p:ext uri="{BB962C8B-B14F-4D97-AF65-F5344CB8AC3E}">
        <p14:creationId xmlns:p14="http://schemas.microsoft.com/office/powerpoint/2010/main" xmlns="" val="419900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4CE897-BFB3-42EA-9756-9660F13046B1}" type="slidenum">
              <a:rPr lang="en-ZA" smtClean="0"/>
              <a:pPr/>
              <a:t>30</a:t>
            </a:fld>
            <a:endParaRPr lang="en-ZA" dirty="0"/>
          </a:p>
        </p:txBody>
      </p:sp>
    </p:spTree>
    <p:extLst>
      <p:ext uri="{BB962C8B-B14F-4D97-AF65-F5344CB8AC3E}">
        <p14:creationId xmlns:p14="http://schemas.microsoft.com/office/powerpoint/2010/main" xmlns="" val="54860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4CE897-BFB3-42EA-9756-9660F13046B1}" type="slidenum">
              <a:rPr lang="en-ZA" smtClean="0"/>
              <a:pPr/>
              <a:t>31</a:t>
            </a:fld>
            <a:endParaRPr lang="en-ZA" dirty="0"/>
          </a:p>
        </p:txBody>
      </p:sp>
    </p:spTree>
    <p:extLst>
      <p:ext uri="{BB962C8B-B14F-4D97-AF65-F5344CB8AC3E}">
        <p14:creationId xmlns:p14="http://schemas.microsoft.com/office/powerpoint/2010/main" xmlns="" val="246278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4CE897-BFB3-42EA-9756-9660F13046B1}" type="slidenum">
              <a:rPr lang="en-ZA" smtClean="0"/>
              <a:pPr/>
              <a:t>32</a:t>
            </a:fld>
            <a:endParaRPr lang="en-ZA" dirty="0"/>
          </a:p>
        </p:txBody>
      </p:sp>
    </p:spTree>
    <p:extLst>
      <p:ext uri="{BB962C8B-B14F-4D97-AF65-F5344CB8AC3E}">
        <p14:creationId xmlns:p14="http://schemas.microsoft.com/office/powerpoint/2010/main" xmlns="" val="158508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4CE897-BFB3-42EA-9756-9660F13046B1}" type="slidenum">
              <a:rPr lang="en-ZA" smtClean="0"/>
              <a:pPr/>
              <a:t>33</a:t>
            </a:fld>
            <a:endParaRPr lang="en-ZA" dirty="0"/>
          </a:p>
        </p:txBody>
      </p:sp>
    </p:spTree>
    <p:extLst>
      <p:ext uri="{BB962C8B-B14F-4D97-AF65-F5344CB8AC3E}">
        <p14:creationId xmlns:p14="http://schemas.microsoft.com/office/powerpoint/2010/main" xmlns="" val="3040006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4CE897-BFB3-42EA-9756-9660F13046B1}" type="slidenum">
              <a:rPr lang="en-ZA" smtClean="0"/>
              <a:pPr/>
              <a:t>34</a:t>
            </a:fld>
            <a:endParaRPr lang="en-ZA" dirty="0"/>
          </a:p>
        </p:txBody>
      </p:sp>
    </p:spTree>
    <p:extLst>
      <p:ext uri="{BB962C8B-B14F-4D97-AF65-F5344CB8AC3E}">
        <p14:creationId xmlns:p14="http://schemas.microsoft.com/office/powerpoint/2010/main" xmlns="" val="409827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859203-6C1C-4D94-91FB-3F09C4A70D8B}"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99989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24861B-A8BB-473C-BEF7-8AFA1FAC06A3}"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32137404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1E1E59-AD94-430E-82A8-C9DC3A084FF7}"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38E88D-7C7C-4172-ABE3-C89BD350EEF5}" type="slidenum">
              <a:rPr lang="en-US" altLang="en-US"/>
              <a:pPr>
                <a:defRPr/>
              </a:pPr>
              <a:t>‹#›</a:t>
            </a:fld>
            <a:endParaRPr lang="en-US" altLang="en-US"/>
          </a:p>
        </p:txBody>
      </p:sp>
    </p:spTree>
    <p:extLst>
      <p:ext uri="{BB962C8B-B14F-4D97-AF65-F5344CB8AC3E}">
        <p14:creationId xmlns:p14="http://schemas.microsoft.com/office/powerpoint/2010/main" xmlns="" val="68539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2CF79-5B6F-44E8-B3A8-32FBA2E4400B}"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29101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0978000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65308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2722235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335394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2842608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0517026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688450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027810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C0564-56DD-4D6B-B2B2-A12F097747CE}"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435210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4096011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3263627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312125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4858958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19" name="Title Text"/>
          <p:cNvSpPr>
            <a:spLocks noGrp="1"/>
          </p:cNvSpPr>
          <p:nvPr>
            <p:ph type="title"/>
          </p:nvPr>
        </p:nvSpPr>
        <p:spPr>
          <a:prstGeom prst="rect">
            <a:avLst/>
          </a:prstGeom>
        </p:spPr>
        <p:txBody>
          <a:bodyPr/>
          <a:lstStyle/>
          <a:p>
            <a:r>
              <a:t>Title Text</a:t>
            </a:r>
          </a:p>
        </p:txBody>
      </p:sp>
      <p:sp>
        <p:nvSpPr>
          <p:cNvPr id="12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3615781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343533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6287273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5471419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4163600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7860698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E575D4-35E0-47C1-8085-7B23C6F7C771}" type="datetime1">
              <a:rPr lang="en-US" smtClean="0"/>
              <a:pPr/>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219228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4705669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7513156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7481858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0468652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0996518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18" name="Title Text"/>
          <p:cNvSpPr>
            <a:spLocks noGrp="1"/>
          </p:cNvSpPr>
          <p:nvPr>
            <p:ph type="title"/>
          </p:nvPr>
        </p:nvSpPr>
        <p:spPr>
          <a:prstGeom prst="rect">
            <a:avLst/>
          </a:prstGeom>
        </p:spPr>
        <p:txBody>
          <a:bodyPr/>
          <a:lstStyle/>
          <a:p>
            <a:r>
              <a:t>Title Text</a:t>
            </a:r>
          </a:p>
        </p:txBody>
      </p:sp>
      <p:sp>
        <p:nvSpPr>
          <p:cNvPr id="21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0020264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27" name="Title Text"/>
          <p:cNvSpPr>
            <a:spLocks noGrp="1"/>
          </p:cNvSpPr>
          <p:nvPr>
            <p:ph type="title"/>
          </p:nvPr>
        </p:nvSpPr>
        <p:spPr>
          <a:prstGeom prst="rect">
            <a:avLst/>
          </a:prstGeom>
        </p:spPr>
        <p:txBody>
          <a:bodyPr/>
          <a:lstStyle/>
          <a:p>
            <a:r>
              <a:t>Title Text</a:t>
            </a:r>
          </a:p>
        </p:txBody>
      </p:sp>
      <p:sp>
        <p:nvSpPr>
          <p:cNvPr id="22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6448374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19581873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8315532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96418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103A9-A8A2-430F-8212-D7641772FA2F}" type="datetime1">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338479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9811607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402608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3786978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69461011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75718847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2550065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4383501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6" name="Title Text"/>
          <p:cNvSpPr>
            <a:spLocks noGrp="1"/>
          </p:cNvSpPr>
          <p:nvPr>
            <p:ph type="title"/>
          </p:nvPr>
        </p:nvSpPr>
        <p:spPr>
          <a:prstGeom prst="rect">
            <a:avLst/>
          </a:prstGeom>
        </p:spPr>
        <p:txBody>
          <a:bodyPr/>
          <a:lstStyle/>
          <a:p>
            <a:r>
              <a:t>Title Text</a:t>
            </a:r>
          </a:p>
        </p:txBody>
      </p:sp>
      <p:sp>
        <p:nvSpPr>
          <p:cNvPr id="32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684185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9627272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928737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8247A-4088-4243-9E34-839D9EFF7C06}" type="datetime1">
              <a:rPr lang="en-US" smtClean="0"/>
              <a:pPr/>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632292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9926748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8873836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823986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3635989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89812456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8395208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53843842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28320469"/>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425" name="Title Text"/>
          <p:cNvSpPr>
            <a:spLocks noGrp="1"/>
          </p:cNvSpPr>
          <p:nvPr>
            <p:ph type="title"/>
          </p:nvPr>
        </p:nvSpPr>
        <p:spPr>
          <a:prstGeom prst="rect">
            <a:avLst/>
          </a:prstGeom>
        </p:spPr>
        <p:txBody>
          <a:bodyPr/>
          <a:lstStyle/>
          <a:p>
            <a:r>
              <a:t>Title Text</a:t>
            </a:r>
          </a:p>
        </p:txBody>
      </p:sp>
      <p:sp>
        <p:nvSpPr>
          <p:cNvPr id="42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7616499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8918394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DDE14-74E8-4A90-8660-EF24E98A3D34}" type="datetime1">
              <a:rPr lang="en-US" smtClean="0"/>
              <a:pPr/>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3676928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5514786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3469715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00659785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160607265"/>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62104584"/>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04286739"/>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937547740"/>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9537532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4563764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524" name="Title Text"/>
          <p:cNvSpPr>
            <a:spLocks noGrp="1"/>
          </p:cNvSpPr>
          <p:nvPr>
            <p:ph type="title"/>
          </p:nvPr>
        </p:nvSpPr>
        <p:spPr>
          <a:prstGeom prst="rect">
            <a:avLst/>
          </a:prstGeom>
        </p:spPr>
        <p:txBody>
          <a:bodyPr/>
          <a:lstStyle/>
          <a:p>
            <a:r>
              <a:t>Title Text</a:t>
            </a:r>
          </a:p>
        </p:txBody>
      </p:sp>
      <p:sp>
        <p:nvSpPr>
          <p:cNvPr id="525"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817090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175C9-2375-4B7E-B775-3B7D55D57686}" type="datetime1">
              <a:rPr lang="en-US" smtClean="0"/>
              <a:pPr/>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122751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91550853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3967051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3061877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11719573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4877046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6529331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214436641"/>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57670469"/>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2011244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E0A4E67-2DE5-4A2E-9C79-D2833E13FAD2}"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51871-4C60-4156-BC40-E6040FFB5C10}" type="slidenum">
              <a:rPr lang="en-US" altLang="en-US"/>
              <a:pPr>
                <a:defRPr/>
              </a:pPr>
              <a:t>‹#›</a:t>
            </a:fld>
            <a:endParaRPr lang="en-US" altLang="en-US"/>
          </a:p>
        </p:txBody>
      </p:sp>
    </p:spTree>
    <p:extLst>
      <p:ext uri="{BB962C8B-B14F-4D97-AF65-F5344CB8AC3E}">
        <p14:creationId xmlns:p14="http://schemas.microsoft.com/office/powerpoint/2010/main" xmlns="" val="52443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A285B3-DFFB-492A-93F2-9D288B80D78F}" type="datetime1">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21585355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74D5C0E-2E6C-4EAF-BD73-500BA3DA1418}"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E3988-CF11-4DE6-BDB3-2A9EB790DAF5}" type="slidenum">
              <a:rPr lang="en-US" altLang="en-US"/>
              <a:pPr>
                <a:defRPr/>
              </a:pPr>
              <a:t>‹#›</a:t>
            </a:fld>
            <a:endParaRPr lang="en-US" altLang="en-US"/>
          </a:p>
        </p:txBody>
      </p:sp>
    </p:spTree>
    <p:extLst>
      <p:ext uri="{BB962C8B-B14F-4D97-AF65-F5344CB8AC3E}">
        <p14:creationId xmlns:p14="http://schemas.microsoft.com/office/powerpoint/2010/main" xmlns="" val="698207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3ED3024-716A-43B4-91B7-8488B8363F6D}"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33C166-4C47-4D5E-89B9-98967C48FBAE}" type="slidenum">
              <a:rPr lang="en-US" altLang="en-US"/>
              <a:pPr>
                <a:defRPr/>
              </a:pPr>
              <a:t>‹#›</a:t>
            </a:fld>
            <a:endParaRPr lang="en-US" altLang="en-US"/>
          </a:p>
        </p:txBody>
      </p:sp>
    </p:spTree>
    <p:extLst>
      <p:ext uri="{BB962C8B-B14F-4D97-AF65-F5344CB8AC3E}">
        <p14:creationId xmlns:p14="http://schemas.microsoft.com/office/powerpoint/2010/main" xmlns="" val="9480503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61D3490-87C9-45DF-AFBD-31EBD49F1BE3}" type="datetime1">
              <a:rPr lang="en-US"/>
              <a:pPr>
                <a:defRPr/>
              </a:pPr>
              <a:t>10/9/2017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0706BDD-3550-4479-BB54-7755DD34EAC7}" type="slidenum">
              <a:rPr lang="en-US" altLang="en-US"/>
              <a:pPr>
                <a:defRPr/>
              </a:pPr>
              <a:t>‹#›</a:t>
            </a:fld>
            <a:endParaRPr lang="en-US" altLang="en-US"/>
          </a:p>
        </p:txBody>
      </p:sp>
    </p:spTree>
    <p:extLst>
      <p:ext uri="{BB962C8B-B14F-4D97-AF65-F5344CB8AC3E}">
        <p14:creationId xmlns:p14="http://schemas.microsoft.com/office/powerpoint/2010/main" xmlns="" val="2828751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51AEE9-65D3-4B71-BF49-2960540BE236}" type="datetime1">
              <a:rPr lang="en-US"/>
              <a:pPr>
                <a:defRPr/>
              </a:pPr>
              <a:t>10/9/2017</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FCDFB5E-2BA1-4433-B068-E8E1511365BA}" type="slidenum">
              <a:rPr lang="en-US" altLang="en-US"/>
              <a:pPr>
                <a:defRPr/>
              </a:pPr>
              <a:t>‹#›</a:t>
            </a:fld>
            <a:endParaRPr lang="en-US" altLang="en-US"/>
          </a:p>
        </p:txBody>
      </p:sp>
    </p:spTree>
    <p:extLst>
      <p:ext uri="{BB962C8B-B14F-4D97-AF65-F5344CB8AC3E}">
        <p14:creationId xmlns:p14="http://schemas.microsoft.com/office/powerpoint/2010/main" xmlns="" val="16133607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FE0D319-67A1-4B09-BB3F-F977E8046012}" type="datetime1">
              <a:rPr lang="en-US"/>
              <a:pPr>
                <a:defRPr/>
              </a:pPr>
              <a:t>10/9/2017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2EFDD62-EFD4-40A9-A510-D21392700890}" type="slidenum">
              <a:rPr lang="en-US" altLang="en-US"/>
              <a:pPr>
                <a:defRPr/>
              </a:pPr>
              <a:t>‹#›</a:t>
            </a:fld>
            <a:endParaRPr lang="en-US" altLang="en-US"/>
          </a:p>
        </p:txBody>
      </p:sp>
    </p:spTree>
    <p:extLst>
      <p:ext uri="{BB962C8B-B14F-4D97-AF65-F5344CB8AC3E}">
        <p14:creationId xmlns:p14="http://schemas.microsoft.com/office/powerpoint/2010/main" xmlns="" val="5386980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E9092F1-D62F-4580-B943-14598C2622AC}" type="datetime1">
              <a:rPr lang="en-US"/>
              <a:pPr>
                <a:defRPr/>
              </a:pPr>
              <a:t>10/9/2017</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938BF02-3B55-48A2-AB15-E04639DFD601}" type="slidenum">
              <a:rPr lang="en-US" altLang="en-US"/>
              <a:pPr>
                <a:defRPr/>
              </a:pPr>
              <a:t>‹#›</a:t>
            </a:fld>
            <a:endParaRPr lang="en-US" altLang="en-US"/>
          </a:p>
        </p:txBody>
      </p:sp>
    </p:spTree>
    <p:extLst>
      <p:ext uri="{BB962C8B-B14F-4D97-AF65-F5344CB8AC3E}">
        <p14:creationId xmlns:p14="http://schemas.microsoft.com/office/powerpoint/2010/main" xmlns="" val="30222470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8C70928-B261-4160-9D3D-76095D1AF7D2}" type="datetime1">
              <a:rPr lang="en-US"/>
              <a:pPr>
                <a:defRPr/>
              </a:pPr>
              <a:t>10/9/2017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1C602DE-2F9F-4A79-A3F7-04F2E28867E1}" type="slidenum">
              <a:rPr lang="en-US" altLang="en-US"/>
              <a:pPr>
                <a:defRPr/>
              </a:pPr>
              <a:t>‹#›</a:t>
            </a:fld>
            <a:endParaRPr lang="en-US" altLang="en-US"/>
          </a:p>
        </p:txBody>
      </p:sp>
    </p:spTree>
    <p:extLst>
      <p:ext uri="{BB962C8B-B14F-4D97-AF65-F5344CB8AC3E}">
        <p14:creationId xmlns:p14="http://schemas.microsoft.com/office/powerpoint/2010/main" xmlns="" val="13886128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F0F6237-DDC4-4847-8F5B-98C4DBD648D6}" type="datetime1">
              <a:rPr lang="en-US"/>
              <a:pPr>
                <a:defRPr/>
              </a:pPr>
              <a:t>10/9/2017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5FBDDD-D18E-44B3-9371-FBDF88A5A3E3}" type="slidenum">
              <a:rPr lang="en-US" altLang="en-US"/>
              <a:pPr>
                <a:defRPr/>
              </a:pPr>
              <a:t>‹#›</a:t>
            </a:fld>
            <a:endParaRPr lang="en-US" altLang="en-US"/>
          </a:p>
        </p:txBody>
      </p:sp>
    </p:spTree>
    <p:extLst>
      <p:ext uri="{BB962C8B-B14F-4D97-AF65-F5344CB8AC3E}">
        <p14:creationId xmlns:p14="http://schemas.microsoft.com/office/powerpoint/2010/main" xmlns="" val="31227749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2029A91-2CF8-438C-99BC-9C4BFE49ABFC}"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0FE84-FE02-4ACF-924F-D9FFC137CF6D}" type="slidenum">
              <a:rPr lang="en-US" altLang="en-US"/>
              <a:pPr>
                <a:defRPr/>
              </a:pPr>
              <a:t>‹#›</a:t>
            </a:fld>
            <a:endParaRPr lang="en-US" altLang="en-US"/>
          </a:p>
        </p:txBody>
      </p:sp>
    </p:spTree>
    <p:extLst>
      <p:ext uri="{BB962C8B-B14F-4D97-AF65-F5344CB8AC3E}">
        <p14:creationId xmlns:p14="http://schemas.microsoft.com/office/powerpoint/2010/main" xmlns="" val="3977620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1E1E59-AD94-430E-82A8-C9DC3A084FF7}"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38E88D-7C7C-4172-ABE3-C89BD350EEF5}" type="slidenum">
              <a:rPr lang="en-US" altLang="en-US"/>
              <a:pPr>
                <a:defRPr/>
              </a:pPr>
              <a:t>‹#›</a:t>
            </a:fld>
            <a:endParaRPr lang="en-US" altLang="en-US"/>
          </a:p>
        </p:txBody>
      </p:sp>
    </p:spTree>
    <p:extLst>
      <p:ext uri="{BB962C8B-B14F-4D97-AF65-F5344CB8AC3E}">
        <p14:creationId xmlns:p14="http://schemas.microsoft.com/office/powerpoint/2010/main" xmlns="" val="269509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3DEFE-21FD-4FB2-8CAE-FB934672EA06}" type="datetime1">
              <a:rPr lang="en-US" smtClean="0"/>
              <a:pPr/>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5282606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E0A4E67-2DE5-4A2E-9C79-D2833E13FAD2}"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51871-4C60-4156-BC40-E6040FFB5C10}" type="slidenum">
              <a:rPr lang="en-US" altLang="en-US"/>
              <a:pPr>
                <a:defRPr/>
              </a:pPr>
              <a:t>‹#›</a:t>
            </a:fld>
            <a:endParaRPr lang="en-US" altLang="en-US"/>
          </a:p>
        </p:txBody>
      </p:sp>
    </p:spTree>
    <p:extLst>
      <p:ext uri="{BB962C8B-B14F-4D97-AF65-F5344CB8AC3E}">
        <p14:creationId xmlns:p14="http://schemas.microsoft.com/office/powerpoint/2010/main" xmlns="" val="41604194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74D5C0E-2E6C-4EAF-BD73-500BA3DA1418}"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E3988-CF11-4DE6-BDB3-2A9EB790DAF5}" type="slidenum">
              <a:rPr lang="en-US" altLang="en-US"/>
              <a:pPr>
                <a:defRPr/>
              </a:pPr>
              <a:t>‹#›</a:t>
            </a:fld>
            <a:endParaRPr lang="en-US" altLang="en-US"/>
          </a:p>
        </p:txBody>
      </p:sp>
    </p:spTree>
    <p:extLst>
      <p:ext uri="{BB962C8B-B14F-4D97-AF65-F5344CB8AC3E}">
        <p14:creationId xmlns:p14="http://schemas.microsoft.com/office/powerpoint/2010/main" xmlns="" val="5791197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3ED3024-716A-43B4-91B7-8488B8363F6D}"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33C166-4C47-4D5E-89B9-98967C48FBAE}" type="slidenum">
              <a:rPr lang="en-US" altLang="en-US"/>
              <a:pPr>
                <a:defRPr/>
              </a:pPr>
              <a:t>‹#›</a:t>
            </a:fld>
            <a:endParaRPr lang="en-US" altLang="en-US"/>
          </a:p>
        </p:txBody>
      </p:sp>
    </p:spTree>
    <p:extLst>
      <p:ext uri="{BB962C8B-B14F-4D97-AF65-F5344CB8AC3E}">
        <p14:creationId xmlns:p14="http://schemas.microsoft.com/office/powerpoint/2010/main" xmlns="" val="621774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61D3490-87C9-45DF-AFBD-31EBD49F1BE3}" type="datetime1">
              <a:rPr lang="en-US"/>
              <a:pPr>
                <a:defRPr/>
              </a:pPr>
              <a:t>10/9/2017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0706BDD-3550-4479-BB54-7755DD34EAC7}" type="slidenum">
              <a:rPr lang="en-US" altLang="en-US"/>
              <a:pPr>
                <a:defRPr/>
              </a:pPr>
              <a:t>‹#›</a:t>
            </a:fld>
            <a:endParaRPr lang="en-US" altLang="en-US"/>
          </a:p>
        </p:txBody>
      </p:sp>
    </p:spTree>
    <p:extLst>
      <p:ext uri="{BB962C8B-B14F-4D97-AF65-F5344CB8AC3E}">
        <p14:creationId xmlns:p14="http://schemas.microsoft.com/office/powerpoint/2010/main" xmlns="" val="619619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51AEE9-65D3-4B71-BF49-2960540BE236}" type="datetime1">
              <a:rPr lang="en-US"/>
              <a:pPr>
                <a:defRPr/>
              </a:pPr>
              <a:t>10/9/2017</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FCDFB5E-2BA1-4433-B068-E8E1511365BA}" type="slidenum">
              <a:rPr lang="en-US" altLang="en-US"/>
              <a:pPr>
                <a:defRPr/>
              </a:pPr>
              <a:t>‹#›</a:t>
            </a:fld>
            <a:endParaRPr lang="en-US" altLang="en-US"/>
          </a:p>
        </p:txBody>
      </p:sp>
    </p:spTree>
    <p:extLst>
      <p:ext uri="{BB962C8B-B14F-4D97-AF65-F5344CB8AC3E}">
        <p14:creationId xmlns:p14="http://schemas.microsoft.com/office/powerpoint/2010/main" xmlns="" val="17719509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FE0D319-67A1-4B09-BB3F-F977E8046012}" type="datetime1">
              <a:rPr lang="en-US"/>
              <a:pPr>
                <a:defRPr/>
              </a:pPr>
              <a:t>10/9/2017</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2EFDD62-EFD4-40A9-A510-D21392700890}" type="slidenum">
              <a:rPr lang="en-US" altLang="en-US"/>
              <a:pPr>
                <a:defRPr/>
              </a:pPr>
              <a:t>‹#›</a:t>
            </a:fld>
            <a:endParaRPr lang="en-US" altLang="en-US"/>
          </a:p>
        </p:txBody>
      </p:sp>
    </p:spTree>
    <p:extLst>
      <p:ext uri="{BB962C8B-B14F-4D97-AF65-F5344CB8AC3E}">
        <p14:creationId xmlns:p14="http://schemas.microsoft.com/office/powerpoint/2010/main" xmlns="" val="27953155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E9092F1-D62F-4580-B943-14598C2622AC}" type="datetime1">
              <a:rPr lang="en-US"/>
              <a:pPr>
                <a:defRPr/>
              </a:pPr>
              <a:t>10/9/2017</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938BF02-3B55-48A2-AB15-E04639DFD601}" type="slidenum">
              <a:rPr lang="en-US" altLang="en-US"/>
              <a:pPr>
                <a:defRPr/>
              </a:pPr>
              <a:t>‹#›</a:t>
            </a:fld>
            <a:endParaRPr lang="en-US" altLang="en-US"/>
          </a:p>
        </p:txBody>
      </p:sp>
    </p:spTree>
    <p:extLst>
      <p:ext uri="{BB962C8B-B14F-4D97-AF65-F5344CB8AC3E}">
        <p14:creationId xmlns:p14="http://schemas.microsoft.com/office/powerpoint/2010/main" xmlns="" val="15214063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8C70928-B261-4160-9D3D-76095D1AF7D2}" type="datetime1">
              <a:rPr lang="en-US"/>
              <a:pPr>
                <a:defRPr/>
              </a:pPr>
              <a:t>10/9/2017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1C602DE-2F9F-4A79-A3F7-04F2E28867E1}" type="slidenum">
              <a:rPr lang="en-US" altLang="en-US"/>
              <a:pPr>
                <a:defRPr/>
              </a:pPr>
              <a:t>‹#›</a:t>
            </a:fld>
            <a:endParaRPr lang="en-US" altLang="en-US"/>
          </a:p>
        </p:txBody>
      </p:sp>
    </p:spTree>
    <p:extLst>
      <p:ext uri="{BB962C8B-B14F-4D97-AF65-F5344CB8AC3E}">
        <p14:creationId xmlns:p14="http://schemas.microsoft.com/office/powerpoint/2010/main" xmlns="" val="13651935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F0F6237-DDC4-4847-8F5B-98C4DBD648D6}" type="datetime1">
              <a:rPr lang="en-US"/>
              <a:pPr>
                <a:defRPr/>
              </a:pPr>
              <a:t>10/9/2017</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C5FBDDD-D18E-44B3-9371-FBDF88A5A3E3}" type="slidenum">
              <a:rPr lang="en-US" altLang="en-US"/>
              <a:pPr>
                <a:defRPr/>
              </a:pPr>
              <a:t>‹#›</a:t>
            </a:fld>
            <a:endParaRPr lang="en-US" altLang="en-US"/>
          </a:p>
        </p:txBody>
      </p:sp>
    </p:spTree>
    <p:extLst>
      <p:ext uri="{BB962C8B-B14F-4D97-AF65-F5344CB8AC3E}">
        <p14:creationId xmlns:p14="http://schemas.microsoft.com/office/powerpoint/2010/main" xmlns="" val="2346855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2029A91-2CF8-438C-99BC-9C4BFE49ABFC}" type="datetime1">
              <a:rPr lang="en-US"/>
              <a:pPr>
                <a:defRPr/>
              </a:pPr>
              <a:t>10/9/2017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0FE84-FE02-4ACF-924F-D9FFC137CF6D}" type="slidenum">
              <a:rPr lang="en-US" altLang="en-US"/>
              <a:pPr>
                <a:defRPr/>
              </a:pPr>
              <a:t>‹#›</a:t>
            </a:fld>
            <a:endParaRPr lang="en-US" altLang="en-US"/>
          </a:p>
        </p:txBody>
      </p:sp>
    </p:spTree>
    <p:extLst>
      <p:ext uri="{BB962C8B-B14F-4D97-AF65-F5344CB8AC3E}">
        <p14:creationId xmlns:p14="http://schemas.microsoft.com/office/powerpoint/2010/main" xmlns="" val="49453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3.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4.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86317-7EC0-4DAA-8D57-E41D9AEAC3AC}" type="datetime1">
              <a:rPr lang="en-US" smtClean="0"/>
              <a:pPr/>
              <a:t>10/9/2017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92D72-FD1F-4644-BBBA-22A65A700C67}" type="slidenum">
              <a:rPr lang="en-US" smtClean="0"/>
              <a:pPr/>
              <a:t>‹#›</a:t>
            </a:fld>
            <a:endParaRPr lang="en-US"/>
          </a:p>
        </p:txBody>
      </p:sp>
    </p:spTree>
    <p:extLst>
      <p:ext uri="{BB962C8B-B14F-4D97-AF65-F5344CB8AC3E}">
        <p14:creationId xmlns:p14="http://schemas.microsoft.com/office/powerpoint/2010/main" xmlns="" val="58448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sym typeface="Calibri"/>
              </a:rPr>
              <a:pPr hangingPunct="0"/>
              <a:t>‹#›</a:t>
            </a:fld>
            <a:endParaRPr kern="0">
              <a:sym typeface="Calibri"/>
            </a:endParaRPr>
          </a:p>
        </p:txBody>
      </p:sp>
    </p:spTree>
    <p:extLst>
      <p:ext uri="{BB962C8B-B14F-4D97-AF65-F5344CB8AC3E}">
        <p14:creationId xmlns:p14="http://schemas.microsoft.com/office/powerpoint/2010/main" xmlns="" val="2992420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167A1FF6-3EB6-4053-8196-04AE86ABCB2F}" type="datetime1">
              <a:rPr lang="en-US"/>
              <a:pPr>
                <a:defRPr/>
              </a:pPr>
              <a:t>10/9/2017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A2F1C342-3DE7-4B72-91A1-7E56FCB57A79}"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316945361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167A1FF6-3EB6-4053-8196-04AE86ABCB2F}" type="datetime1">
              <a:rPr lang="en-US"/>
              <a:pPr>
                <a:defRPr/>
              </a:pPr>
              <a:t>10/9/2017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A2F1C342-3DE7-4B72-91A1-7E56FCB57A79}"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194156036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Rectangle 4"/>
          <p:cNvSpPr/>
          <p:nvPr/>
        </p:nvSpPr>
        <p:spPr>
          <a:xfrm>
            <a:off x="0" y="0"/>
            <a:ext cx="9144000" cy="6012947"/>
          </a:xfrm>
          <a:prstGeom prst="rect">
            <a:avLst/>
          </a:prstGeom>
          <a:solidFill>
            <a:srgbClr val="C3D69B"/>
          </a:solidFill>
          <a:ln>
            <a:solidFill>
              <a:srgbClr val="4A7EBB"/>
            </a:solidFill>
          </a:ln>
          <a:effectLst>
            <a:outerShdw blurRad="38100" dist="23000" dir="5400000" rotWithShape="0">
              <a:srgbClr val="000000">
                <a:alpha val="35000"/>
              </a:srgbClr>
            </a:outerShdw>
          </a:effectLst>
        </p:spPr>
        <p:txBody>
          <a:bodyPr lIns="45719" rIns="45719" anchor="ctr"/>
          <a:lstStyle/>
          <a:p>
            <a:pPr algn="ctr" hangingPunct="0">
              <a:defRPr>
                <a:solidFill>
                  <a:srgbClr val="77933C"/>
                </a:solidFill>
              </a:defRPr>
            </a:pPr>
            <a:endParaRPr kern="0">
              <a:solidFill>
                <a:srgbClr val="77933C"/>
              </a:solidFill>
              <a:sym typeface="Calibri"/>
            </a:endParaRPr>
          </a:p>
        </p:txBody>
      </p:sp>
      <p:sp>
        <p:nvSpPr>
          <p:cNvPr id="617" name="Title 1"/>
          <p:cNvSpPr>
            <a:spLocks noGrp="1"/>
          </p:cNvSpPr>
          <p:nvPr>
            <p:ph type="ctrTitle"/>
          </p:nvPr>
        </p:nvSpPr>
        <p:spPr>
          <a:xfrm>
            <a:off x="806568" y="255475"/>
            <a:ext cx="7772401" cy="994125"/>
          </a:xfrm>
          <a:prstGeom prst="rect">
            <a:avLst/>
          </a:prstGeom>
        </p:spPr>
        <p:txBody>
          <a:bodyPr/>
          <a:lstStyle>
            <a:lvl1pPr>
              <a:defRPr sz="2800" b="1" cap="all">
                <a:latin typeface="Arial"/>
                <a:ea typeface="Arial"/>
                <a:cs typeface="Arial"/>
                <a:sym typeface="Arial"/>
              </a:defRPr>
            </a:lvl1pPr>
          </a:lstStyle>
          <a:p>
            <a:r>
              <a:rPr dirty="0"/>
              <a:t>Department of Small Business </a:t>
            </a:r>
            <a:r>
              <a:rPr dirty="0" smtClean="0"/>
              <a:t>Development</a:t>
            </a:r>
            <a:endParaRPr u="sng" dirty="0">
              <a:solidFill>
                <a:srgbClr val="FF0000"/>
              </a:solidFill>
            </a:endParaRPr>
          </a:p>
        </p:txBody>
      </p:sp>
      <p:sp>
        <p:nvSpPr>
          <p:cNvPr id="618" name="Subtitle 2"/>
          <p:cNvSpPr>
            <a:spLocks noGrp="1"/>
          </p:cNvSpPr>
          <p:nvPr>
            <p:ph type="subTitle" idx="1"/>
          </p:nvPr>
        </p:nvSpPr>
        <p:spPr>
          <a:xfrm>
            <a:off x="997721" y="1593002"/>
            <a:ext cx="6964458" cy="4115589"/>
          </a:xfrm>
          <a:prstGeom prst="rect">
            <a:avLst/>
          </a:prstGeom>
        </p:spPr>
        <p:txBody>
          <a:bodyPr>
            <a:normAutofit/>
          </a:bodyPr>
          <a:lstStyle/>
          <a:p>
            <a:pPr>
              <a:lnSpc>
                <a:spcPct val="80000"/>
              </a:lnSpc>
              <a:spcBef>
                <a:spcPts val="600"/>
              </a:spcBef>
              <a:defRPr sz="2700" b="1" cap="small">
                <a:solidFill>
                  <a:srgbClr val="FFFFFF"/>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GB" dirty="0" smtClean="0"/>
              <a:t>Presentation on 2016/17 Annual Report to the Portfolio Committee on small Business Development</a:t>
            </a:r>
          </a:p>
          <a:p>
            <a:pPr>
              <a:lnSpc>
                <a:spcPct val="80000"/>
              </a:lnSpc>
              <a:spcBef>
                <a:spcPts val="600"/>
              </a:spcBef>
              <a:defRPr sz="2700" b="1" cap="small">
                <a:solidFill>
                  <a:srgbClr val="000000"/>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endParaRPr lang="en-ZA" dirty="0" smtClean="0"/>
          </a:p>
          <a:p>
            <a:pPr>
              <a:lnSpc>
                <a:spcPct val="80000"/>
              </a:lnSpc>
              <a:spcBef>
                <a:spcPts val="600"/>
              </a:spcBef>
              <a:defRPr sz="2700" b="1" cap="small">
                <a:solidFill>
                  <a:srgbClr val="000000"/>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US" dirty="0" smtClean="0"/>
              <a:t>Date: 04 October</a:t>
            </a:r>
            <a:r>
              <a:rPr dirty="0" smtClean="0"/>
              <a:t> </a:t>
            </a:r>
            <a:r>
              <a:rPr dirty="0"/>
              <a:t>2017</a:t>
            </a:r>
          </a:p>
        </p:txBody>
      </p:sp>
      <p:pic>
        <p:nvPicPr>
          <p:cNvPr id="619" name="Picture 8" descr="Picture 8"/>
          <p:cNvPicPr>
            <a:picLocks noChangeAspect="1"/>
          </p:cNvPicPr>
          <p:nvPr/>
        </p:nvPicPr>
        <p:blipFill>
          <a:blip r:embed="rId2" cstate="print">
            <a:extLst/>
          </a:blip>
          <a:srcRect t="24292" b="22405"/>
          <a:stretch>
            <a:fillRect/>
          </a:stretch>
        </p:blipFill>
        <p:spPr>
          <a:xfrm>
            <a:off x="179511" y="6183086"/>
            <a:ext cx="1420689" cy="570325"/>
          </a:xfrm>
          <a:prstGeom prst="rect">
            <a:avLst/>
          </a:prstGeom>
          <a:ln w="12700">
            <a:miter lim="400000"/>
          </a:ln>
        </p:spPr>
      </p:pic>
      <p:sp>
        <p:nvSpPr>
          <p:cNvPr id="620" name="Slide Number Placeholder 3"/>
          <p:cNvSpPr>
            <a:spLocks noGrp="1"/>
          </p:cNvSpPr>
          <p:nvPr>
            <p:ph type="sldNum" sz="quarter" idx="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a:t>
            </a:fld>
            <a:endParaRPr/>
          </a:p>
        </p:txBody>
      </p:sp>
    </p:spTree>
    <p:extLst>
      <p:ext uri="{BB962C8B-B14F-4D97-AF65-F5344CB8AC3E}">
        <p14:creationId xmlns:p14="http://schemas.microsoft.com/office/powerpoint/2010/main" xmlns="" val="6288332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10</a:t>
            </a:fld>
            <a:endParaRPr lang="en-US"/>
          </a:p>
        </p:txBody>
      </p:sp>
      <p:sp>
        <p:nvSpPr>
          <p:cNvPr id="19" name="Title 1"/>
          <p:cNvSpPr>
            <a:spLocks noGrp="1"/>
          </p:cNvSpPr>
          <p:nvPr>
            <p:ph type="title"/>
          </p:nvPr>
        </p:nvSpPr>
        <p:spPr>
          <a:xfrm>
            <a:off x="0" y="-27296"/>
            <a:ext cx="9133114" cy="838200"/>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2700" cap="small" dirty="0" smtClean="0">
                <a:solidFill>
                  <a:prstClr val="black"/>
                </a:solidFill>
                <a:latin typeface="Arial" panose="020B0604020202020204" pitchFamily="34" charset="0"/>
                <a:cs typeface="Arial" panose="020B0604020202020204" pitchFamily="34" charset="0"/>
              </a:rPr>
              <a:t>5. Overall Performance – </a:t>
            </a:r>
            <a:r>
              <a:rPr lang="en-US" sz="2700" cap="small" dirty="0" err="1" smtClean="0">
                <a:solidFill>
                  <a:prstClr val="black"/>
                </a:solidFill>
                <a:latin typeface="Arial" panose="020B0604020202020204" pitchFamily="34" charset="0"/>
                <a:cs typeface="Arial" panose="020B0604020202020204" pitchFamily="34" charset="0"/>
              </a:rPr>
              <a:t>Cont</a:t>
            </a:r>
            <a:r>
              <a:rPr lang="en-US" sz="2700" cap="small" dirty="0" smtClean="0">
                <a:solidFill>
                  <a:prstClr val="black"/>
                </a:solidFill>
                <a:latin typeface="Arial" panose="020B0604020202020204" pitchFamily="34" charset="0"/>
                <a:cs typeface="Arial" panose="020B0604020202020204" pitchFamily="34" charset="0"/>
              </a:rPr>
              <a:t>…</a:t>
            </a:r>
            <a:endParaRPr lang="en-US" sz="2700" cap="small" dirty="0">
              <a:solidFill>
                <a:prstClr val="black"/>
              </a:solidFill>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xmlns="" val="1938362916"/>
              </p:ext>
            </p:extLst>
          </p:nvPr>
        </p:nvGraphicFramePr>
        <p:xfrm>
          <a:off x="141514" y="951552"/>
          <a:ext cx="4419600" cy="469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xmlns="" val="1993951272"/>
              </p:ext>
            </p:extLst>
          </p:nvPr>
        </p:nvGraphicFramePr>
        <p:xfrm>
          <a:off x="4495800" y="951552"/>
          <a:ext cx="4648200" cy="45974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2895600" y="5719971"/>
            <a:ext cx="3657600" cy="1061829"/>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n-GB"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Achieved</a:t>
            </a:r>
            <a:r>
              <a:rPr lang="en-GB" sz="14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 100% or more; </a:t>
            </a:r>
            <a:endParaRPr lang="en-ZA" sz="14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en-GB"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Partially achieved</a:t>
            </a:r>
            <a:r>
              <a:rPr lang="en-GB" sz="14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 75-99%; and, </a:t>
            </a:r>
            <a:endParaRPr lang="en-ZA" sz="14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en-GB" sz="1400" b="1"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Not achieved</a:t>
            </a:r>
            <a:r>
              <a:rPr lang="en-GB" sz="1400" dirty="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 below 75</a:t>
            </a:r>
            <a:r>
              <a:rPr lang="en-GB" sz="1400" dirty="0" smtClean="0">
                <a:solidFill>
                  <a:srgbClr val="000000"/>
                </a:solidFill>
                <a:uFill>
                  <a:solidFill>
                    <a:srgbClr val="000000"/>
                  </a:solidFill>
                </a:uFill>
                <a:latin typeface="Arial" panose="020B0604020202020204" pitchFamily="34" charset="0"/>
                <a:ea typeface="Calibri" panose="020F0502020204030204" pitchFamily="34" charset="0"/>
                <a:cs typeface="Arial" panose="020B0604020202020204" pitchFamily="34" charset="0"/>
              </a:rPr>
              <a:t>%.</a:t>
            </a:r>
            <a:endParaRPr lang="en-ZA" sz="1400"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880276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11</a:t>
            </a:fld>
            <a:endParaRPr lang="en-US"/>
          </a:p>
        </p:txBody>
      </p:sp>
      <p:sp>
        <p:nvSpPr>
          <p:cNvPr id="19" name="Title 1"/>
          <p:cNvSpPr>
            <a:spLocks noGrp="1"/>
          </p:cNvSpPr>
          <p:nvPr>
            <p:ph type="title"/>
          </p:nvPr>
        </p:nvSpPr>
        <p:spPr>
          <a:xfrm>
            <a:off x="0" y="1295400"/>
            <a:ext cx="9133114" cy="2743200"/>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3600" cap="small" dirty="0" smtClean="0">
                <a:solidFill>
                  <a:schemeClr val="accent3">
                    <a:lumMod val="75000"/>
                  </a:schemeClr>
                </a:solidFill>
                <a:latin typeface="Arial" panose="020B0604020202020204" pitchFamily="34" charset="0"/>
                <a:cs typeface="Arial" panose="020B0604020202020204" pitchFamily="34" charset="0"/>
              </a:rPr>
              <a:t>.</a:t>
            </a:r>
            <a:endParaRPr lang="en-US" sz="3600" cap="small" dirty="0">
              <a:solidFill>
                <a:schemeClr val="accent3">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76200" y="1295400"/>
            <a:ext cx="8839200" cy="2308324"/>
          </a:xfrm>
          <a:prstGeom prst="rect">
            <a:avLst/>
          </a:prstGeom>
          <a:noFill/>
        </p:spPr>
        <p:txBody>
          <a:bodyPr wrap="square" rtlCol="0">
            <a:spAutoFit/>
          </a:bodyPr>
          <a:lstStyle/>
          <a:p>
            <a:pPr algn="ctr"/>
            <a:r>
              <a:rPr lang="en-GB" sz="4800" b="1" i="1" cap="small" dirty="0" smtClean="0">
                <a:solidFill>
                  <a:schemeClr val="accent3">
                    <a:lumMod val="75000"/>
                  </a:schemeClr>
                </a:solidFill>
                <a:latin typeface="Arial" panose="020B0604020202020204" pitchFamily="34" charset="0"/>
                <a:cs typeface="Arial" panose="020B0604020202020204" pitchFamily="34" charset="0"/>
              </a:rPr>
              <a:t>6. Key Achievements Against Planned Targets for 2016/17 Financial Year</a:t>
            </a:r>
            <a:endParaRPr lang="en-US" sz="4800" b="1" i="1" cap="small"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3331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5059363"/>
          </a:xfrm>
        </p:spPr>
        <p:txBody>
          <a:bodyPr>
            <a:normAutofit fontScale="92500"/>
          </a:bodyPr>
          <a:lstStyle/>
          <a:p>
            <a:pPr marL="0" indent="0">
              <a:buNone/>
            </a:pPr>
            <a:r>
              <a:rPr lang="en-GB" b="1" cap="small" dirty="0" smtClean="0">
                <a:latin typeface="Arial" pitchFamily="34" charset="0"/>
                <a:ea typeface="Times New Roman"/>
                <a:cs typeface="Arial" pitchFamily="34" charset="0"/>
              </a:rPr>
              <a:t>SG1: An efficient and effective administration</a:t>
            </a:r>
          </a:p>
          <a:p>
            <a:pPr marL="0" indent="0">
              <a:buNone/>
            </a:pPr>
            <a:endParaRPr lang="en-ZA" cap="small" dirty="0" smtClean="0">
              <a:latin typeface="Arial" pitchFamily="34" charset="0"/>
              <a:ea typeface="Times New Roman"/>
              <a:cs typeface="Arial" pitchFamily="34" charset="0"/>
            </a:endParaRPr>
          </a:p>
          <a:p>
            <a:pPr>
              <a:buFont typeface="Arial"/>
              <a:buChar char="•"/>
            </a:pPr>
            <a:r>
              <a:rPr lang="en-ZA" sz="2800" dirty="0" smtClean="0">
                <a:latin typeface="Arial" pitchFamily="34" charset="0"/>
                <a:ea typeface="Times New Roman"/>
                <a:cs typeface="Arial" pitchFamily="34" charset="0"/>
              </a:rPr>
              <a:t>Unqualified audit outcome for the 2015/16 FY</a:t>
            </a:r>
          </a:p>
          <a:p>
            <a:pPr>
              <a:buFont typeface="Arial"/>
              <a:buChar char="•"/>
            </a:pPr>
            <a:r>
              <a:rPr lang="en-GB" sz="2800" dirty="0" smtClean="0">
                <a:latin typeface="Arial" pitchFamily="34" charset="0"/>
                <a:ea typeface="Times New Roman"/>
                <a:cs typeface="Arial" pitchFamily="34" charset="0"/>
              </a:rPr>
              <a:t>Strived to pay all eligible creditors well within 30 days</a:t>
            </a:r>
            <a:endParaRPr lang="en-ZA" sz="2800" dirty="0" smtClean="0">
              <a:latin typeface="Arial" pitchFamily="34" charset="0"/>
              <a:ea typeface="Times New Roman"/>
              <a:cs typeface="Arial" pitchFamily="34" charset="0"/>
            </a:endParaRPr>
          </a:p>
          <a:p>
            <a:pPr>
              <a:buFont typeface="Arial"/>
              <a:buChar char="•"/>
            </a:pPr>
            <a:r>
              <a:rPr lang="en-ZA" sz="2800" dirty="0" smtClean="0">
                <a:latin typeface="Arial" pitchFamily="34" charset="0"/>
                <a:ea typeface="Times New Roman"/>
                <a:cs typeface="Arial" pitchFamily="34" charset="0"/>
              </a:rPr>
              <a:t>Reduced vacancy rate – 9,8% (vs 16</a:t>
            </a:r>
            <a:r>
              <a:rPr lang="en-ZA" sz="2800" dirty="0" smtClean="0">
                <a:solidFill>
                  <a:srgbClr val="FF0000"/>
                </a:solidFill>
                <a:latin typeface="Arial" pitchFamily="34" charset="0"/>
                <a:ea typeface="Times New Roman"/>
                <a:cs typeface="Arial" pitchFamily="34" charset="0"/>
              </a:rPr>
              <a:t>.</a:t>
            </a:r>
            <a:r>
              <a:rPr lang="en-ZA" sz="2800" dirty="0" smtClean="0">
                <a:latin typeface="Arial" pitchFamily="34" charset="0"/>
                <a:ea typeface="Times New Roman"/>
                <a:cs typeface="Arial" pitchFamily="34" charset="0"/>
              </a:rPr>
              <a:t>3% in March 2016)</a:t>
            </a:r>
          </a:p>
          <a:p>
            <a:pPr>
              <a:buFont typeface="Arial"/>
              <a:buChar char="•"/>
            </a:pPr>
            <a:r>
              <a:rPr lang="en-ZA" sz="2800" dirty="0" smtClean="0">
                <a:latin typeface="Arial" pitchFamily="34" charset="0"/>
                <a:ea typeface="Times New Roman"/>
                <a:cs typeface="Arial" pitchFamily="34" charset="0"/>
              </a:rPr>
              <a:t>53</a:t>
            </a:r>
            <a:r>
              <a:rPr lang="en-ZA" sz="2800" dirty="0" smtClean="0">
                <a:solidFill>
                  <a:srgbClr val="FF0000"/>
                </a:solidFill>
                <a:latin typeface="Arial" pitchFamily="34" charset="0"/>
                <a:ea typeface="Times New Roman"/>
                <a:cs typeface="Arial" pitchFamily="34" charset="0"/>
              </a:rPr>
              <a:t>.</a:t>
            </a:r>
            <a:r>
              <a:rPr lang="en-ZA" sz="2800" dirty="0" smtClean="0">
                <a:latin typeface="Arial" pitchFamily="34" charset="0"/>
                <a:ea typeface="Times New Roman"/>
                <a:cs typeface="Arial" pitchFamily="34" charset="0"/>
              </a:rPr>
              <a:t>5% of SMS members employed were women</a:t>
            </a:r>
          </a:p>
          <a:p>
            <a:pPr>
              <a:buFont typeface="Arial"/>
              <a:buChar char="•"/>
            </a:pPr>
            <a:r>
              <a:rPr lang="en-ZA" sz="2800" dirty="0" smtClean="0">
                <a:latin typeface="Arial" pitchFamily="34" charset="0"/>
                <a:ea typeface="Times New Roman"/>
                <a:cs typeface="Arial" pitchFamily="34" charset="0"/>
              </a:rPr>
              <a:t>2</a:t>
            </a:r>
            <a:r>
              <a:rPr lang="en-ZA" sz="2800" dirty="0" smtClean="0">
                <a:solidFill>
                  <a:srgbClr val="FF0000"/>
                </a:solidFill>
                <a:latin typeface="Arial" pitchFamily="34" charset="0"/>
                <a:ea typeface="Times New Roman"/>
                <a:cs typeface="Arial" pitchFamily="34" charset="0"/>
              </a:rPr>
              <a:t>.</a:t>
            </a:r>
            <a:r>
              <a:rPr lang="en-ZA" sz="2800" dirty="0" smtClean="0">
                <a:latin typeface="Arial" pitchFamily="34" charset="0"/>
                <a:ea typeface="Times New Roman"/>
                <a:cs typeface="Arial" pitchFamily="34" charset="0"/>
              </a:rPr>
              <a:t>5% People with Disabilities</a:t>
            </a:r>
          </a:p>
          <a:p>
            <a:pPr>
              <a:buFont typeface="Arial"/>
              <a:buChar char="•"/>
            </a:pPr>
            <a:r>
              <a:rPr lang="en-ZA" sz="2800" dirty="0" smtClean="0">
                <a:latin typeface="Arial" pitchFamily="34" charset="0"/>
                <a:ea typeface="Times New Roman"/>
                <a:cs typeface="Arial" pitchFamily="34" charset="0"/>
              </a:rPr>
              <a:t>Met basic MPAT requirements: scored “3”	</a:t>
            </a:r>
            <a:endParaRPr lang="en-ZA" sz="2800" dirty="0" smtClean="0">
              <a:effectLst/>
              <a:latin typeface="Arial" pitchFamily="34" charset="0"/>
              <a:ea typeface="Times New Roman"/>
              <a:cs typeface="Arial" pitchFamily="34" charset="0"/>
            </a:endParaRPr>
          </a:p>
          <a:p>
            <a:pPr>
              <a:buFont typeface="Arial"/>
              <a:buChar char="•"/>
            </a:pPr>
            <a:endParaRPr lang="en-US" sz="2800"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12</a:t>
            </a:fld>
            <a:endParaRPr lang="en-US"/>
          </a:p>
        </p:txBody>
      </p:sp>
      <p:sp>
        <p:nvSpPr>
          <p:cNvPr id="7" name="Title 1"/>
          <p:cNvSpPr>
            <a:spLocks noGrp="1"/>
          </p:cNvSpPr>
          <p:nvPr>
            <p:ph type="title"/>
          </p:nvPr>
        </p:nvSpPr>
        <p:spPr>
          <a:xfrm>
            <a:off x="0" y="0"/>
            <a:ext cx="9144000" cy="91440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US" sz="3600" cap="small" dirty="0" smtClean="0">
                <a:latin typeface="Arial" panose="020B0604020202020204" pitchFamily="34" charset="0"/>
                <a:cs typeface="Arial" panose="020B0604020202020204" pitchFamily="34" charset="0"/>
              </a:rPr>
              <a:t>Administration</a:t>
            </a:r>
            <a:endParaRPr lang="en-US" sz="360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5173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13</a:t>
            </a:fld>
            <a:endParaRPr lang="en-US"/>
          </a:p>
        </p:txBody>
      </p:sp>
      <p:sp>
        <p:nvSpPr>
          <p:cNvPr id="19" name="Title 1"/>
          <p:cNvSpPr>
            <a:spLocks noGrp="1"/>
          </p:cNvSpPr>
          <p:nvPr>
            <p:ph type="title"/>
          </p:nvPr>
        </p:nvSpPr>
        <p:spPr>
          <a:xfrm>
            <a:off x="0" y="0"/>
            <a:ext cx="9133114" cy="9906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pPr algn="r"/>
            <a:r>
              <a:rPr lang="en-US" sz="3600" cap="small" dirty="0" smtClean="0">
                <a:latin typeface="Arial" panose="020B0604020202020204" pitchFamily="34" charset="0"/>
                <a:cs typeface="Arial" panose="020B0604020202020204" pitchFamily="34" charset="0"/>
              </a:rPr>
              <a:t>Smmes &amp; Cooperatives Policy &amp; Research</a:t>
            </a:r>
            <a:endParaRPr lang="en-US" sz="3600" cap="small" dirty="0">
              <a:latin typeface="Arial" panose="020B0604020202020204" pitchFamily="34" charset="0"/>
              <a:cs typeface="Arial" panose="020B0604020202020204" pitchFamily="34" charset="0"/>
            </a:endParaRPr>
          </a:p>
        </p:txBody>
      </p:sp>
      <p:sp>
        <p:nvSpPr>
          <p:cNvPr id="6" name="TextBox 5"/>
          <p:cNvSpPr txBox="1"/>
          <p:nvPr/>
        </p:nvSpPr>
        <p:spPr>
          <a:xfrm>
            <a:off x="76200" y="990600"/>
            <a:ext cx="9056914" cy="7602081"/>
          </a:xfrm>
          <a:prstGeom prst="rect">
            <a:avLst/>
          </a:prstGeom>
          <a:noFill/>
        </p:spPr>
        <p:txBody>
          <a:bodyPr wrap="square" rtlCol="0">
            <a:spAutoFit/>
          </a:bodyPr>
          <a:lstStyle/>
          <a:p>
            <a:r>
              <a:rPr lang="en-GB" sz="2800" b="1" cap="small" dirty="0" smtClean="0">
                <a:latin typeface="Arial" panose="020B0604020202020204" pitchFamily="34" charset="0"/>
                <a:cs typeface="Arial" panose="020B0604020202020204" pitchFamily="34" charset="0"/>
              </a:rPr>
              <a:t>SG2</a:t>
            </a:r>
            <a:r>
              <a:rPr lang="en-GB" sz="2800" b="1" cap="small" dirty="0">
                <a:latin typeface="Arial" panose="020B0604020202020204" pitchFamily="34" charset="0"/>
                <a:cs typeface="Arial" panose="020B0604020202020204" pitchFamily="34" charset="0"/>
              </a:rPr>
              <a:t>:  An enabling Environment for competitive small businesses and </a:t>
            </a:r>
            <a:r>
              <a:rPr lang="en-GB" sz="2800" b="1" cap="small" dirty="0" smtClean="0">
                <a:latin typeface="Arial" panose="020B0604020202020204" pitchFamily="34" charset="0"/>
                <a:cs typeface="Arial" panose="020B0604020202020204" pitchFamily="34" charset="0"/>
              </a:rPr>
              <a:t>co-operatives</a:t>
            </a:r>
          </a:p>
          <a:p>
            <a:endParaRPr lang="en-GB" sz="2400" b="1" cap="small" dirty="0">
              <a:latin typeface="Arial" panose="020B0604020202020204" pitchFamily="34" charset="0"/>
              <a:cs typeface="Arial" panose="020B0604020202020204" pitchFamily="34" charset="0"/>
            </a:endParaRPr>
          </a:p>
          <a:p>
            <a:pPr marL="457200" indent="-457200">
              <a:buFont typeface="Arial"/>
              <a:buChar char="•"/>
            </a:pPr>
            <a:r>
              <a:rPr lang="en-GB" sz="2600" dirty="0" smtClean="0">
                <a:latin typeface="Arial" panose="020B0604020202020204" pitchFamily="34" charset="0"/>
                <a:cs typeface="Arial" panose="020B0604020202020204" pitchFamily="34" charset="0"/>
              </a:rPr>
              <a:t>A new Branch – to develop research agenda for SMMES</a:t>
            </a:r>
            <a:r>
              <a:rPr lang="en-GB" sz="2600" dirty="0" smtClean="0">
                <a:solidFill>
                  <a:srgbClr val="FF0000"/>
                </a:solidFill>
                <a:latin typeface="Arial" panose="020B0604020202020204" pitchFamily="34" charset="0"/>
                <a:cs typeface="Arial" panose="020B0604020202020204" pitchFamily="34" charset="0"/>
              </a:rPr>
              <a:t> </a:t>
            </a:r>
            <a:r>
              <a:rPr lang="en-GB" sz="2600" dirty="0" smtClean="0">
                <a:latin typeface="Arial" panose="020B0604020202020204" pitchFamily="34" charset="0"/>
                <a:cs typeface="Arial" panose="020B0604020202020204" pitchFamily="34" charset="0"/>
              </a:rPr>
              <a:t>and cooperatives</a:t>
            </a:r>
          </a:p>
          <a:p>
            <a:pPr marL="457200" indent="-457200">
              <a:buFont typeface="Arial"/>
              <a:buChar char="•"/>
            </a:pPr>
            <a:r>
              <a:rPr lang="en-GB" sz="2600" dirty="0" smtClean="0">
                <a:latin typeface="Arial" panose="020B0604020202020204" pitchFamily="34" charset="0"/>
                <a:cs typeface="Arial" panose="020B0604020202020204" pitchFamily="34" charset="0"/>
              </a:rPr>
              <a:t>Established the International </a:t>
            </a:r>
            <a:r>
              <a:rPr lang="en-GB" sz="2600" dirty="0">
                <a:latin typeface="Arial" panose="020B0604020202020204" pitchFamily="34" charset="0"/>
                <a:cs typeface="Arial" panose="020B0604020202020204" pitchFamily="34" charset="0"/>
              </a:rPr>
              <a:t>R</a:t>
            </a:r>
            <a:r>
              <a:rPr lang="en-GB" sz="2600" dirty="0" smtClean="0">
                <a:latin typeface="Arial" panose="020B0604020202020204" pitchFamily="34" charset="0"/>
                <a:cs typeface="Arial" panose="020B0604020202020204" pitchFamily="34" charset="0"/>
              </a:rPr>
              <a:t>elations </a:t>
            </a:r>
            <a:r>
              <a:rPr lang="en-GB" sz="2600" dirty="0">
                <a:latin typeface="Arial" panose="020B0604020202020204" pitchFamily="34" charset="0"/>
                <a:cs typeface="Arial" panose="020B0604020202020204" pitchFamily="34" charset="0"/>
              </a:rPr>
              <a:t>U</a:t>
            </a:r>
            <a:r>
              <a:rPr lang="en-GB" sz="2600" dirty="0" smtClean="0">
                <a:latin typeface="Arial" panose="020B0604020202020204" pitchFamily="34" charset="0"/>
                <a:cs typeface="Arial" panose="020B0604020202020204" pitchFamily="34" charset="0"/>
              </a:rPr>
              <a:t>nit</a:t>
            </a:r>
          </a:p>
          <a:p>
            <a:pPr marL="457200" indent="-457200">
              <a:buFont typeface="Arial"/>
              <a:buChar char="•"/>
            </a:pPr>
            <a:r>
              <a:rPr lang="en-GB" sz="2600" dirty="0" smtClean="0">
                <a:latin typeface="Arial" panose="020B0604020202020204" pitchFamily="34" charset="0"/>
                <a:cs typeface="Arial" panose="020B0604020202020204" pitchFamily="34" charset="0"/>
              </a:rPr>
              <a:t>Stakeholder engagements on amendment of National Small Business Act</a:t>
            </a:r>
          </a:p>
          <a:p>
            <a:pPr marL="457200" indent="-457200">
              <a:buFont typeface="Arial"/>
              <a:buChar char="•"/>
            </a:pPr>
            <a:r>
              <a:rPr lang="en-GB" sz="2600" dirty="0" smtClean="0">
                <a:latin typeface="Arial" panose="020B0604020202020204" pitchFamily="34" charset="0"/>
                <a:cs typeface="Arial" panose="020B0604020202020204" pitchFamily="34" charset="0"/>
              </a:rPr>
              <a:t>Conducted literature review and scoping reports on: </a:t>
            </a:r>
          </a:p>
          <a:p>
            <a:pPr marL="914400" lvl="1" indent="-457200">
              <a:buFont typeface="Courier New"/>
              <a:buChar char="o"/>
            </a:pPr>
            <a:r>
              <a:rPr lang="en-GB" sz="2400" dirty="0" smtClean="0">
                <a:latin typeface="Arial" panose="020B0604020202020204" pitchFamily="34" charset="0"/>
                <a:cs typeface="Arial" panose="020B0604020202020204" pitchFamily="34" charset="0"/>
              </a:rPr>
              <a:t>The review of the Integrated Strategy on the Promotion of Entrepreneurship and Small Enterprises</a:t>
            </a:r>
          </a:p>
          <a:p>
            <a:pPr marL="914400" lvl="1" indent="-457200">
              <a:buFont typeface="Courier New"/>
              <a:buChar char="o"/>
            </a:pPr>
            <a:r>
              <a:rPr lang="en-GB" sz="2400" dirty="0" err="1" smtClean="0">
                <a:latin typeface="Arial" panose="020B0604020202020204" pitchFamily="34" charset="0"/>
                <a:cs typeface="Arial" panose="020B0604020202020204" pitchFamily="34" charset="0"/>
              </a:rPr>
              <a:t>Sectoral</a:t>
            </a:r>
            <a:r>
              <a:rPr lang="en-GB" sz="2400" dirty="0" smtClean="0">
                <a:latin typeface="Arial" panose="020B0604020202020204" pitchFamily="34" charset="0"/>
                <a:cs typeface="Arial" panose="020B0604020202020204" pitchFamily="34" charset="0"/>
              </a:rPr>
              <a:t> prioritisation</a:t>
            </a:r>
          </a:p>
          <a:p>
            <a:pPr marL="914400" lvl="1" indent="-457200">
              <a:buFont typeface="Courier New"/>
              <a:buChar char="o"/>
            </a:pPr>
            <a:r>
              <a:rPr lang="en-GB" sz="2400" dirty="0" smtClean="0">
                <a:latin typeface="Arial" panose="020B0604020202020204" pitchFamily="34" charset="0"/>
                <a:cs typeface="Arial" panose="020B0604020202020204" pitchFamily="34" charset="0"/>
              </a:rPr>
              <a:t>Definition of SMMEs</a:t>
            </a:r>
          </a:p>
          <a:p>
            <a:pPr marL="914400" lvl="1" indent="-457200">
              <a:buFont typeface="Wingdings" panose="05000000000000000000" pitchFamily="2" charset="2"/>
              <a:buChar char="q"/>
            </a:pPr>
            <a:endParaRPr lang="en-GB" sz="2800" dirty="0" smtClean="0">
              <a:latin typeface="Arial" panose="020B0604020202020204" pitchFamily="34" charset="0"/>
              <a:cs typeface="Arial" panose="020B0604020202020204" pitchFamily="34" charset="0"/>
            </a:endParaRPr>
          </a:p>
          <a:p>
            <a:endParaRPr lang="en-GB" sz="2800" b="1" cap="small"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GB" sz="2800" b="1" cap="small"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GB" sz="2800" b="1" cap="small" dirty="0">
              <a:latin typeface="Arial" panose="020B0604020202020204" pitchFamily="34" charset="0"/>
              <a:cs typeface="Arial" panose="020B0604020202020204" pitchFamily="34" charset="0"/>
            </a:endParaRPr>
          </a:p>
          <a:p>
            <a:endParaRPr lang="en-US" sz="2800" b="1" cap="smal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93832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14</a:t>
            </a:fld>
            <a:endParaRPr lang="en-US"/>
          </a:p>
        </p:txBody>
      </p:sp>
      <p:sp>
        <p:nvSpPr>
          <p:cNvPr id="19" name="Title 1"/>
          <p:cNvSpPr>
            <a:spLocks noGrp="1"/>
          </p:cNvSpPr>
          <p:nvPr>
            <p:ph type="title"/>
          </p:nvPr>
        </p:nvSpPr>
        <p:spPr>
          <a:xfrm>
            <a:off x="0" y="0"/>
            <a:ext cx="9133114" cy="9906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pPr algn="r"/>
            <a:r>
              <a:rPr lang="en-US" sz="3600" cap="small" dirty="0" smtClean="0">
                <a:latin typeface="Arial" panose="020B0604020202020204" pitchFamily="34" charset="0"/>
                <a:cs typeface="Arial" panose="020B0604020202020204" pitchFamily="34" charset="0"/>
              </a:rPr>
              <a:t>Smmes &amp; Cooperatives Policy &amp; Research</a:t>
            </a:r>
            <a:endParaRPr lang="en-US" sz="3600" cap="small" dirty="0">
              <a:latin typeface="Arial" panose="020B0604020202020204" pitchFamily="34" charset="0"/>
              <a:cs typeface="Arial" panose="020B0604020202020204" pitchFamily="34" charset="0"/>
            </a:endParaRPr>
          </a:p>
        </p:txBody>
      </p:sp>
      <p:sp>
        <p:nvSpPr>
          <p:cNvPr id="6" name="TextBox 5"/>
          <p:cNvSpPr txBox="1"/>
          <p:nvPr/>
        </p:nvSpPr>
        <p:spPr>
          <a:xfrm>
            <a:off x="76200" y="1064359"/>
            <a:ext cx="9144000" cy="6555641"/>
          </a:xfrm>
          <a:prstGeom prst="rect">
            <a:avLst/>
          </a:prstGeom>
          <a:noFill/>
        </p:spPr>
        <p:txBody>
          <a:bodyPr wrap="square" rtlCol="0">
            <a:spAutoFit/>
          </a:bodyPr>
          <a:lstStyle/>
          <a:p>
            <a:r>
              <a:rPr lang="en-GB" sz="2800" b="1" cap="small" dirty="0" smtClean="0">
                <a:latin typeface="Arial" panose="020B0604020202020204" pitchFamily="34" charset="0"/>
                <a:cs typeface="Arial" panose="020B0604020202020204" pitchFamily="34" charset="0"/>
              </a:rPr>
              <a:t>SG2</a:t>
            </a:r>
            <a:r>
              <a:rPr lang="en-GB" sz="2800" b="1" cap="small" dirty="0">
                <a:latin typeface="Arial" panose="020B0604020202020204" pitchFamily="34" charset="0"/>
                <a:cs typeface="Arial" panose="020B0604020202020204" pitchFamily="34" charset="0"/>
              </a:rPr>
              <a:t>:  An enabling Environment for competitive small businesses and </a:t>
            </a:r>
            <a:r>
              <a:rPr lang="en-GB" sz="2800" b="1" cap="small" dirty="0" smtClean="0">
                <a:latin typeface="Arial" panose="020B0604020202020204" pitchFamily="34" charset="0"/>
                <a:cs typeface="Arial" panose="020B0604020202020204" pitchFamily="34" charset="0"/>
              </a:rPr>
              <a:t>co-operatives</a:t>
            </a:r>
          </a:p>
          <a:p>
            <a:endParaRPr lang="en-GB" sz="2400" b="1" cap="small" dirty="0">
              <a:latin typeface="Arial" panose="020B0604020202020204" pitchFamily="34" charset="0"/>
              <a:cs typeface="Arial" panose="020B0604020202020204" pitchFamily="34" charset="0"/>
            </a:endParaRPr>
          </a:p>
          <a:p>
            <a:pPr marL="457200" indent="-457200">
              <a:buFont typeface="Arial"/>
              <a:buChar char="•"/>
            </a:pPr>
            <a:r>
              <a:rPr lang="en-GB" sz="2800" dirty="0" smtClean="0">
                <a:latin typeface="Arial" panose="020B0604020202020204" pitchFamily="34" charset="0"/>
                <a:cs typeface="Arial" panose="020B0604020202020204" pitchFamily="34" charset="0"/>
              </a:rPr>
              <a:t>Concluded a commissioned study on legislative and regulatory protocols impeding SMMES and Co-operatives</a:t>
            </a:r>
          </a:p>
          <a:p>
            <a:pPr marL="457200" indent="-457200">
              <a:buFont typeface="Arial"/>
              <a:buChar char="•"/>
            </a:pPr>
            <a:r>
              <a:rPr lang="en-GB" sz="2800" dirty="0" smtClean="0">
                <a:latin typeface="Arial" panose="020B0604020202020204" pitchFamily="34" charset="0"/>
                <a:cs typeface="Arial" panose="020B0604020202020204" pitchFamily="34" charset="0"/>
              </a:rPr>
              <a:t>Developed an Integrated Planning, Monitoring and Evaluation Framework – to measure mainstreaming targets and evaluate programmes</a:t>
            </a:r>
          </a:p>
          <a:p>
            <a:pPr marL="457200" indent="-457200">
              <a:buFont typeface="Arial"/>
              <a:buChar char="•"/>
            </a:pPr>
            <a:r>
              <a:rPr lang="en-GB" sz="2800" dirty="0" smtClean="0">
                <a:latin typeface="Arial" panose="020B0604020202020204" pitchFamily="34" charset="0"/>
                <a:cs typeface="Arial" panose="020B0604020202020204" pitchFamily="34" charset="0"/>
              </a:rPr>
              <a:t>Conducted assessment on progress in relation to the implementation of the Red Tape Reduction Guidelines within local municipalities</a:t>
            </a:r>
          </a:p>
          <a:p>
            <a:pPr marL="457200" indent="-457200">
              <a:buFont typeface="Wingdings" panose="05000000000000000000" pitchFamily="2" charset="2"/>
              <a:buChar char="q"/>
            </a:pPr>
            <a:endParaRPr lang="en-GB" sz="2800" b="1" cap="small"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GB" sz="2800" b="1" cap="small" dirty="0">
              <a:latin typeface="Arial" panose="020B0604020202020204" pitchFamily="34" charset="0"/>
              <a:cs typeface="Arial" panose="020B0604020202020204" pitchFamily="34" charset="0"/>
            </a:endParaRPr>
          </a:p>
          <a:p>
            <a:endParaRPr lang="en-US" sz="2800" b="1" cap="smal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74661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15</a:t>
            </a:fld>
            <a:endParaRPr lang="en-US"/>
          </a:p>
        </p:txBody>
      </p:sp>
      <p:sp>
        <p:nvSpPr>
          <p:cNvPr id="19" name="Title 1"/>
          <p:cNvSpPr>
            <a:spLocks noGrp="1"/>
          </p:cNvSpPr>
          <p:nvPr>
            <p:ph type="title"/>
          </p:nvPr>
        </p:nvSpPr>
        <p:spPr>
          <a:xfrm>
            <a:off x="0" y="0"/>
            <a:ext cx="9133114" cy="9906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pPr algn="r"/>
            <a:r>
              <a:rPr lang="en-US" sz="3600" cap="small" dirty="0" smtClean="0">
                <a:latin typeface="Arial" panose="020B0604020202020204" pitchFamily="34" charset="0"/>
                <a:cs typeface="Arial" panose="020B0604020202020204" pitchFamily="34" charset="0"/>
              </a:rPr>
              <a:t>SMMES &amp; Cooperatives Programme Design and Support</a:t>
            </a:r>
            <a:endParaRPr lang="en-US" sz="3600" cap="small" dirty="0">
              <a:latin typeface="Arial" panose="020B0604020202020204" pitchFamily="34" charset="0"/>
              <a:cs typeface="Arial" panose="020B0604020202020204" pitchFamily="34" charset="0"/>
            </a:endParaRPr>
          </a:p>
        </p:txBody>
      </p:sp>
      <p:sp>
        <p:nvSpPr>
          <p:cNvPr id="6" name="TextBox 5"/>
          <p:cNvSpPr txBox="1"/>
          <p:nvPr/>
        </p:nvSpPr>
        <p:spPr>
          <a:xfrm>
            <a:off x="76200" y="990600"/>
            <a:ext cx="8991600" cy="7509747"/>
          </a:xfrm>
          <a:prstGeom prst="rect">
            <a:avLst/>
          </a:prstGeom>
          <a:noFill/>
        </p:spPr>
        <p:txBody>
          <a:bodyPr wrap="square" rtlCol="0">
            <a:spAutoFit/>
          </a:bodyPr>
          <a:lstStyle/>
          <a:p>
            <a:pPr algn="just"/>
            <a:r>
              <a:rPr lang="en-GB" sz="2800" b="1" cap="small" dirty="0" smtClean="0">
                <a:latin typeface="Arial" panose="020B0604020202020204" pitchFamily="34" charset="0"/>
                <a:cs typeface="Arial" panose="020B0604020202020204" pitchFamily="34" charset="0"/>
              </a:rPr>
              <a:t>SG3</a:t>
            </a:r>
            <a:r>
              <a:rPr lang="en-GB" sz="2800" b="1" cap="small" dirty="0">
                <a:latin typeface="Arial" panose="020B0604020202020204" pitchFamily="34" charset="0"/>
                <a:cs typeface="Arial" panose="020B0604020202020204" pitchFamily="34" charset="0"/>
              </a:rPr>
              <a:t>:  </a:t>
            </a:r>
            <a:r>
              <a:rPr lang="en-GB" sz="2800" b="1" cap="small" dirty="0" smtClean="0">
                <a:latin typeface="Arial" panose="020B0604020202020204" pitchFamily="34" charset="0"/>
                <a:cs typeface="Arial" panose="020B0604020202020204" pitchFamily="34" charset="0"/>
              </a:rPr>
              <a:t>Sustainable small </a:t>
            </a:r>
            <a:r>
              <a:rPr lang="en-GB" sz="2800" b="1" cap="small" dirty="0">
                <a:latin typeface="Arial" panose="020B0604020202020204" pitchFamily="34" charset="0"/>
                <a:cs typeface="Arial" panose="020B0604020202020204" pitchFamily="34" charset="0"/>
              </a:rPr>
              <a:t>businesses and co-operatives in townships and rural </a:t>
            </a:r>
            <a:r>
              <a:rPr lang="en-GB" sz="2800" b="1" cap="small" dirty="0" smtClean="0">
                <a:latin typeface="Arial" panose="020B0604020202020204" pitchFamily="34" charset="0"/>
                <a:cs typeface="Arial" panose="020B0604020202020204" pitchFamily="34" charset="0"/>
              </a:rPr>
              <a:t>areas</a:t>
            </a:r>
            <a:endParaRPr lang="en-GB" b="1" cap="small" dirty="0">
              <a:latin typeface="Arial" panose="020B0604020202020204" pitchFamily="34" charset="0"/>
              <a:cs typeface="Arial" panose="020B0604020202020204" pitchFamily="34" charset="0"/>
            </a:endParaRPr>
          </a:p>
          <a:p>
            <a:pPr marL="457200" indent="-457200" algn="just">
              <a:buFont typeface="Arial"/>
              <a:buChar char="•"/>
            </a:pPr>
            <a:r>
              <a:rPr lang="en-GB" sz="2200" dirty="0" smtClean="0">
                <a:latin typeface="Arial" panose="020B0604020202020204" pitchFamily="34" charset="0"/>
                <a:cs typeface="Arial" panose="020B0604020202020204" pitchFamily="34" charset="0"/>
              </a:rPr>
              <a:t>Supported </a:t>
            </a:r>
            <a:r>
              <a:rPr lang="en-GB" sz="2200" b="1" dirty="0" smtClean="0">
                <a:latin typeface="Arial" panose="020B0604020202020204" pitchFamily="34" charset="0"/>
                <a:cs typeface="Arial" panose="020B0604020202020204" pitchFamily="34" charset="0"/>
              </a:rPr>
              <a:t>7 848 informal businesses </a:t>
            </a:r>
            <a:r>
              <a:rPr lang="en-GB" sz="2200" dirty="0" smtClean="0">
                <a:latin typeface="Arial" panose="020B0604020202020204" pitchFamily="34" charset="0"/>
                <a:cs typeface="Arial" panose="020B0604020202020204" pitchFamily="34" charset="0"/>
              </a:rPr>
              <a:t>through the IMEDP, in collaboration with United Nations Women, Ekurhuleni Metro, Seda, North West Development Corporation</a:t>
            </a:r>
          </a:p>
          <a:p>
            <a:pPr marL="457200" indent="-457200" algn="just">
              <a:buFont typeface="Arial"/>
              <a:buChar char="•"/>
            </a:pPr>
            <a:endParaRPr lang="en-GB" sz="2200" dirty="0" smtClean="0">
              <a:latin typeface="Arial" panose="020B0604020202020204" pitchFamily="34" charset="0"/>
              <a:cs typeface="Arial" panose="020B0604020202020204" pitchFamily="34" charset="0"/>
            </a:endParaRPr>
          </a:p>
          <a:p>
            <a:pPr marL="457200" indent="-457200" algn="just">
              <a:buFont typeface="Arial"/>
              <a:buChar char="•"/>
            </a:pPr>
            <a:r>
              <a:rPr lang="en-GB" sz="2200" dirty="0" smtClean="0">
                <a:latin typeface="Arial" panose="020B0604020202020204" pitchFamily="34" charset="0"/>
                <a:cs typeface="Arial" panose="020B0604020202020204" pitchFamily="34" charset="0"/>
              </a:rPr>
              <a:t>Trained 271 cooperatives: 32 cooperatives linked to the Supplier Development Programme of the</a:t>
            </a:r>
            <a:r>
              <a:rPr lang="en-GB" sz="2200" b="1" dirty="0" smtClean="0">
                <a:latin typeface="Arial" panose="020B0604020202020204" pitchFamily="34" charset="0"/>
                <a:cs typeface="Arial" panose="020B0604020202020204" pitchFamily="34" charset="0"/>
              </a:rPr>
              <a:t> SAB Women-in-Maize</a:t>
            </a:r>
            <a:r>
              <a:rPr lang="en-GB" sz="2200" dirty="0" smtClean="0">
                <a:latin typeface="Arial" panose="020B0604020202020204" pitchFamily="34" charset="0"/>
                <a:cs typeface="Arial" panose="020B0604020202020204" pitchFamily="34" charset="0"/>
              </a:rPr>
              <a:t> programme under CROP17</a:t>
            </a:r>
          </a:p>
          <a:p>
            <a:pPr marL="914400" lvl="1" indent="-457200" algn="just">
              <a:buFont typeface="Courier New"/>
              <a:buChar char="o"/>
            </a:pPr>
            <a:r>
              <a:rPr lang="en-GB" sz="2200" dirty="0" smtClean="0">
                <a:latin typeface="Arial" panose="020B0604020202020204" pitchFamily="34" charset="0"/>
                <a:cs typeface="Arial" panose="020B0604020202020204" pitchFamily="34" charset="0"/>
              </a:rPr>
              <a:t>Objective: skills development and improving livelihoods of women farmers</a:t>
            </a:r>
          </a:p>
          <a:p>
            <a:pPr marL="914400" lvl="1" indent="-457200" algn="just">
              <a:buFont typeface="Courier New"/>
              <a:buChar char="o"/>
            </a:pPr>
            <a:endParaRPr lang="en-GB" sz="2200" dirty="0" smtClean="0">
              <a:latin typeface="Arial" panose="020B0604020202020204" pitchFamily="34" charset="0"/>
              <a:cs typeface="Arial" panose="020B0604020202020204" pitchFamily="34" charset="0"/>
            </a:endParaRPr>
          </a:p>
          <a:p>
            <a:pPr marL="457200" indent="-457200" algn="just">
              <a:buFont typeface="Arial"/>
              <a:buChar char="•"/>
            </a:pPr>
            <a:r>
              <a:rPr lang="en-GB" sz="2200" dirty="0" smtClean="0">
                <a:latin typeface="Arial" panose="020B0604020202020204" pitchFamily="34" charset="0"/>
                <a:cs typeface="Arial" panose="020B0604020202020204" pitchFamily="34" charset="0"/>
              </a:rPr>
              <a:t>Approved </a:t>
            </a:r>
            <a:r>
              <a:rPr lang="en-GB" sz="2200" b="1" dirty="0" smtClean="0">
                <a:latin typeface="Arial" panose="020B0604020202020204" pitchFamily="34" charset="0"/>
                <a:cs typeface="Arial" panose="020B0604020202020204" pitchFamily="34" charset="0"/>
              </a:rPr>
              <a:t>six (6) Shared Economic Infrastructure Facilities (SEIF) </a:t>
            </a:r>
            <a:r>
              <a:rPr lang="en-GB" sz="2200" dirty="0" smtClean="0">
                <a:latin typeface="Arial" panose="020B0604020202020204" pitchFamily="34" charset="0"/>
                <a:cs typeface="Arial" panose="020B0604020202020204" pitchFamily="34" charset="0"/>
              </a:rPr>
              <a:t>– will contribute to informal business sector’s local economic development and job creation </a:t>
            </a:r>
          </a:p>
          <a:p>
            <a:pPr marL="457200" indent="-457200">
              <a:buFont typeface="Wingdings" panose="05000000000000000000" pitchFamily="2" charset="2"/>
              <a:buChar char="q"/>
            </a:pPr>
            <a:endParaRPr lang="en-GB"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GB"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GB" sz="2800" b="1" cap="small"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endParaRPr lang="en-GB" sz="2800" b="1" cap="small" dirty="0">
              <a:latin typeface="Arial" panose="020B0604020202020204" pitchFamily="34" charset="0"/>
              <a:cs typeface="Arial" panose="020B0604020202020204" pitchFamily="34" charset="0"/>
            </a:endParaRPr>
          </a:p>
          <a:p>
            <a:endParaRPr lang="en-US" sz="2800" b="1" cap="small"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52663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16</a:t>
            </a:fld>
            <a:endParaRPr lang="en-US"/>
          </a:p>
        </p:txBody>
      </p:sp>
      <p:sp>
        <p:nvSpPr>
          <p:cNvPr id="19" name="Title 1"/>
          <p:cNvSpPr>
            <a:spLocks noGrp="1"/>
          </p:cNvSpPr>
          <p:nvPr>
            <p:ph type="title"/>
          </p:nvPr>
        </p:nvSpPr>
        <p:spPr>
          <a:xfrm>
            <a:off x="0" y="0"/>
            <a:ext cx="9133114" cy="990600"/>
          </a:xfrm>
          <a:solidFill>
            <a:schemeClr val="accent3">
              <a:lumMod val="60000"/>
              <a:lumOff val="40000"/>
            </a:schemeClr>
          </a:solidFill>
          <a:effectLst>
            <a:outerShdw blurRad="50800" dist="50800" dir="5400000" algn="ctr" rotWithShape="0">
              <a:schemeClr val="accent6"/>
            </a:outerShdw>
          </a:effectLst>
        </p:spPr>
        <p:txBody>
          <a:bodyPr>
            <a:normAutofit fontScale="90000"/>
          </a:bodyPr>
          <a:lstStyle/>
          <a:p>
            <a:pPr algn="r"/>
            <a:r>
              <a:rPr lang="en-US" sz="3600" cap="small" dirty="0" err="1" smtClean="0">
                <a:latin typeface="Arial" panose="020B0604020202020204" pitchFamily="34" charset="0"/>
                <a:cs typeface="Arial" panose="020B0604020202020204" pitchFamily="34" charset="0"/>
              </a:rPr>
              <a:t>Smmes</a:t>
            </a:r>
            <a:r>
              <a:rPr lang="en-US" sz="3600" cap="small" dirty="0" smtClean="0">
                <a:latin typeface="Arial" panose="020B0604020202020204" pitchFamily="34" charset="0"/>
                <a:cs typeface="Arial" panose="020B0604020202020204" pitchFamily="34" charset="0"/>
              </a:rPr>
              <a:t> &amp; Cooperatives </a:t>
            </a:r>
            <a:r>
              <a:rPr lang="en-US" sz="3600" cap="small" dirty="0" err="1" smtClean="0">
                <a:latin typeface="Arial" panose="020B0604020202020204" pitchFamily="34" charset="0"/>
                <a:cs typeface="Arial" panose="020B0604020202020204" pitchFamily="34" charset="0"/>
              </a:rPr>
              <a:t>Programme</a:t>
            </a:r>
            <a:r>
              <a:rPr lang="en-US" sz="3600" cap="small" dirty="0" smtClean="0">
                <a:latin typeface="Arial" panose="020B0604020202020204" pitchFamily="34" charset="0"/>
                <a:cs typeface="Arial" panose="020B0604020202020204" pitchFamily="34" charset="0"/>
              </a:rPr>
              <a:t> Design and Support</a:t>
            </a:r>
            <a:endParaRPr lang="en-US" sz="3600" cap="small" dirty="0">
              <a:latin typeface="Arial" panose="020B0604020202020204" pitchFamily="34" charset="0"/>
              <a:cs typeface="Arial" panose="020B0604020202020204" pitchFamily="34" charset="0"/>
            </a:endParaRPr>
          </a:p>
        </p:txBody>
      </p:sp>
      <p:sp>
        <p:nvSpPr>
          <p:cNvPr id="6" name="TextBox 5"/>
          <p:cNvSpPr txBox="1"/>
          <p:nvPr/>
        </p:nvSpPr>
        <p:spPr>
          <a:xfrm>
            <a:off x="76200" y="990600"/>
            <a:ext cx="9056914" cy="5201424"/>
          </a:xfrm>
          <a:prstGeom prst="rect">
            <a:avLst/>
          </a:prstGeom>
          <a:noFill/>
        </p:spPr>
        <p:txBody>
          <a:bodyPr wrap="square" rtlCol="0">
            <a:spAutoFit/>
          </a:bodyPr>
          <a:lstStyle/>
          <a:p>
            <a:pPr algn="just"/>
            <a:r>
              <a:rPr lang="en-GB" sz="2800" b="1" cap="small" dirty="0" smtClean="0">
                <a:latin typeface="Arial" panose="020B0604020202020204" pitchFamily="34" charset="0"/>
                <a:cs typeface="Arial" panose="020B0604020202020204" pitchFamily="34" charset="0"/>
              </a:rPr>
              <a:t>SG3</a:t>
            </a:r>
            <a:r>
              <a:rPr lang="en-GB" sz="2800" b="1" cap="small" dirty="0">
                <a:latin typeface="Arial" panose="020B0604020202020204" pitchFamily="34" charset="0"/>
                <a:cs typeface="Arial" panose="020B0604020202020204" pitchFamily="34" charset="0"/>
              </a:rPr>
              <a:t>:  </a:t>
            </a:r>
            <a:r>
              <a:rPr lang="en-GB" sz="2800" b="1" cap="small" dirty="0" smtClean="0">
                <a:latin typeface="Arial" panose="020B0604020202020204" pitchFamily="34" charset="0"/>
                <a:cs typeface="Arial" panose="020B0604020202020204" pitchFamily="34" charset="0"/>
              </a:rPr>
              <a:t>Sustainable small </a:t>
            </a:r>
            <a:r>
              <a:rPr lang="en-GB" sz="2800" b="1" cap="small" dirty="0">
                <a:latin typeface="Arial" panose="020B0604020202020204" pitchFamily="34" charset="0"/>
                <a:cs typeface="Arial" panose="020B0604020202020204" pitchFamily="34" charset="0"/>
              </a:rPr>
              <a:t>businesses and co-operatives in townships and rural </a:t>
            </a:r>
            <a:r>
              <a:rPr lang="en-GB" sz="2800" b="1" cap="small" dirty="0" smtClean="0">
                <a:latin typeface="Arial" panose="020B0604020202020204" pitchFamily="34" charset="0"/>
                <a:cs typeface="Arial" panose="020B0604020202020204" pitchFamily="34" charset="0"/>
              </a:rPr>
              <a:t>areas</a:t>
            </a:r>
          </a:p>
          <a:p>
            <a:endParaRPr lang="en-GB" sz="2000" b="1" cap="small" dirty="0">
              <a:latin typeface="Arial" panose="020B0604020202020204" pitchFamily="34" charset="0"/>
              <a:cs typeface="Arial" panose="020B0604020202020204" pitchFamily="34" charset="0"/>
            </a:endParaRPr>
          </a:p>
          <a:p>
            <a:pPr marL="457200" indent="-457200">
              <a:buFont typeface="Arial"/>
              <a:buChar char="•"/>
            </a:pPr>
            <a:r>
              <a:rPr lang="en-GB" sz="2400" dirty="0" smtClean="0">
                <a:latin typeface="Arial" panose="020B0604020202020204" pitchFamily="34" charset="0"/>
                <a:cs typeface="Arial" panose="020B0604020202020204" pitchFamily="34" charset="0"/>
              </a:rPr>
              <a:t>Fourteen partnership agreements concluded</a:t>
            </a:r>
          </a:p>
          <a:p>
            <a:pPr marL="457200" indent="-457200">
              <a:buFont typeface="Arial"/>
              <a:buChar char="•"/>
            </a:pPr>
            <a:r>
              <a:rPr lang="en-GB" sz="2400" dirty="0" smtClean="0">
                <a:latin typeface="Arial" panose="020B0604020202020204" pitchFamily="34" charset="0"/>
                <a:cs typeface="Arial" panose="020B0604020202020204" pitchFamily="34" charset="0"/>
              </a:rPr>
              <a:t>Seven projects approved in the pilot Enterprise Incubation Programme (EIP) </a:t>
            </a:r>
          </a:p>
          <a:p>
            <a:pPr marL="914400" lvl="1" indent="-457200">
              <a:buFont typeface="Courier New"/>
              <a:buChar char="o"/>
            </a:pPr>
            <a:r>
              <a:rPr lang="en-GB" sz="2200" dirty="0" smtClean="0">
                <a:latin typeface="Arial" panose="020B0604020202020204" pitchFamily="34" charset="0"/>
                <a:cs typeface="Arial" panose="020B0604020202020204" pitchFamily="34" charset="0"/>
              </a:rPr>
              <a:t>Spread across three provinces: Limpopo, Eastern Cape and Gauteng</a:t>
            </a:r>
          </a:p>
          <a:p>
            <a:pPr marL="914400" lvl="1" indent="-457200">
              <a:buFont typeface="Courier New"/>
              <a:buChar char="o"/>
            </a:pPr>
            <a:r>
              <a:rPr lang="en-GB" sz="2200" dirty="0" smtClean="0">
                <a:latin typeface="Arial" panose="020B0604020202020204" pitchFamily="34" charset="0"/>
                <a:cs typeface="Arial" panose="020B0604020202020204" pitchFamily="34" charset="0"/>
              </a:rPr>
              <a:t>Focus sectors: agriculture, wild-life tourism, creative industries, construction and automotive </a:t>
            </a:r>
          </a:p>
          <a:p>
            <a:pPr marL="457200" indent="-457200">
              <a:buFont typeface="Arial"/>
              <a:buChar char="•"/>
            </a:pPr>
            <a:r>
              <a:rPr lang="en-GB" sz="2400" dirty="0" smtClean="0">
                <a:latin typeface="Arial" panose="020B0604020202020204" pitchFamily="34" charset="0"/>
                <a:cs typeface="Arial" panose="020B0604020202020204" pitchFamily="34" charset="0"/>
              </a:rPr>
              <a:t>Participated in 15 local government integrated planning forums</a:t>
            </a:r>
          </a:p>
          <a:p>
            <a:pPr marL="914400" lvl="1" indent="-457200">
              <a:buFont typeface="Courier New"/>
              <a:buChar char="o"/>
            </a:pPr>
            <a:r>
              <a:rPr lang="en-GB" sz="2200" dirty="0" smtClean="0">
                <a:latin typeface="Arial" panose="020B0604020202020204" pitchFamily="34" charset="0"/>
                <a:cs typeface="Arial" panose="020B0604020202020204" pitchFamily="34" charset="0"/>
              </a:rPr>
              <a:t>To align the LED/IDP plans with government’s overall sector priorities</a:t>
            </a:r>
          </a:p>
        </p:txBody>
      </p:sp>
    </p:spTree>
    <p:extLst>
      <p:ext uri="{BB962C8B-B14F-4D97-AF65-F5344CB8AC3E}">
        <p14:creationId xmlns:p14="http://schemas.microsoft.com/office/powerpoint/2010/main" xmlns="" val="2082373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17</a:t>
            </a:fld>
            <a:endParaRPr lang="en-US"/>
          </a:p>
        </p:txBody>
      </p:sp>
      <p:sp>
        <p:nvSpPr>
          <p:cNvPr id="7" name="Title 1"/>
          <p:cNvSpPr>
            <a:spLocks noGrp="1"/>
          </p:cNvSpPr>
          <p:nvPr>
            <p:ph type="title"/>
          </p:nvPr>
        </p:nvSpPr>
        <p:spPr>
          <a:xfrm>
            <a:off x="0" y="0"/>
            <a:ext cx="9144000" cy="91440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US" sz="3600" cap="small" dirty="0" smtClean="0">
                <a:latin typeface="Arial" panose="020B0604020202020204" pitchFamily="34" charset="0"/>
                <a:cs typeface="Arial" panose="020B0604020202020204" pitchFamily="34" charset="0"/>
              </a:rPr>
              <a:t>Provincial Spread: Support </a:t>
            </a:r>
            <a:r>
              <a:rPr lang="en-US" sz="3600" cap="small" dirty="0" err="1" smtClean="0">
                <a:latin typeface="Arial" panose="020B0604020202020204" pitchFamily="34" charset="0"/>
                <a:cs typeface="Arial" panose="020B0604020202020204" pitchFamily="34" charset="0"/>
              </a:rPr>
              <a:t>programmes</a:t>
            </a:r>
            <a:endParaRPr lang="en-US" sz="3600" cap="small"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067" y="914400"/>
            <a:ext cx="7285734" cy="5441950"/>
          </a:xfrm>
          <a:prstGeom prst="rect">
            <a:avLst/>
          </a:prstGeom>
        </p:spPr>
      </p:pic>
      <p:cxnSp>
        <p:nvCxnSpPr>
          <p:cNvPr id="10" name="Straight Arrow Connector 9"/>
          <p:cNvCxnSpPr/>
          <p:nvPr/>
        </p:nvCxnSpPr>
        <p:spPr>
          <a:xfrm>
            <a:off x="1323416" y="3306258"/>
            <a:ext cx="1263701" cy="888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45183" y="1850173"/>
            <a:ext cx="15240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234434" y="5213463"/>
            <a:ext cx="774335" cy="576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257801" y="3711576"/>
            <a:ext cx="2104780" cy="1180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862274" y="3306259"/>
            <a:ext cx="1160827" cy="98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24041" y="1850173"/>
            <a:ext cx="931492" cy="49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61740" y="1328768"/>
            <a:ext cx="734260" cy="116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667001" y="5789615"/>
            <a:ext cx="795150" cy="420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29251" y="2170196"/>
            <a:ext cx="1411179" cy="482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9838" y="2624656"/>
            <a:ext cx="973578" cy="1107996"/>
          </a:xfrm>
          <a:prstGeom prst="rect">
            <a:avLst/>
          </a:prstGeom>
          <a:noFill/>
          <a:ln>
            <a:solidFill>
              <a:schemeClr val="accent3">
                <a:lumMod val="75000"/>
              </a:schemeClr>
            </a:solidFill>
          </a:ln>
        </p:spPr>
        <p:txBody>
          <a:bodyPr wrap="square" rtlCol="0">
            <a:spAutoFit/>
          </a:bodyPr>
          <a:lstStyle/>
          <a:p>
            <a:r>
              <a:rPr lang="en-GB" b="1" dirty="0" smtClean="0">
                <a:latin typeface="Arial" panose="020B0604020202020204" pitchFamily="34" charset="0"/>
                <a:cs typeface="Arial" panose="020B0604020202020204" pitchFamily="34" charset="0"/>
              </a:rPr>
              <a:t>NC:</a:t>
            </a:r>
          </a:p>
          <a:p>
            <a:pPr lvl="0"/>
            <a:r>
              <a:rPr lang="en-GB" sz="1200" dirty="0">
                <a:solidFill>
                  <a:prstClr val="black"/>
                </a:solidFill>
                <a:latin typeface="Arial" panose="020B0604020202020204" pitchFamily="34" charset="0"/>
                <a:cs typeface="Arial" panose="020B0604020202020204" pitchFamily="34" charset="0"/>
              </a:rPr>
              <a:t>BBSDP </a:t>
            </a:r>
            <a:r>
              <a:rPr lang="en-GB" sz="1200" dirty="0" smtClean="0">
                <a:solidFill>
                  <a:prstClr val="black"/>
                </a:solidFill>
                <a:latin typeface="Arial" panose="020B0604020202020204" pitchFamily="34" charset="0"/>
                <a:cs typeface="Arial" panose="020B0604020202020204" pitchFamily="34" charset="0"/>
              </a:rPr>
              <a:t>– 7</a:t>
            </a:r>
          </a:p>
          <a:p>
            <a:pPr lvl="0"/>
            <a:r>
              <a:rPr lang="en-GB" sz="1200" dirty="0">
                <a:solidFill>
                  <a:prstClr val="black"/>
                </a:solidFill>
                <a:latin typeface="Arial" panose="020B0604020202020204" pitchFamily="34" charset="0"/>
                <a:cs typeface="Arial" panose="020B0604020202020204" pitchFamily="34" charset="0"/>
              </a:rPr>
              <a:t>EIP </a:t>
            </a:r>
            <a:r>
              <a:rPr lang="en-GB" sz="1200" dirty="0" smtClean="0">
                <a:solidFill>
                  <a:prstClr val="black"/>
                </a:solidFill>
                <a:latin typeface="Arial" panose="020B0604020202020204" pitchFamily="34" charset="0"/>
                <a:cs typeface="Arial" panose="020B0604020202020204" pitchFamily="34" charset="0"/>
              </a:rPr>
              <a:t>– 0 </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SEIF – </a:t>
            </a:r>
            <a:r>
              <a:rPr lang="en-GB" sz="1200" dirty="0" smtClean="0">
                <a:solidFill>
                  <a:prstClr val="black"/>
                </a:solidFill>
                <a:latin typeface="Arial" panose="020B0604020202020204" pitchFamily="34" charset="0"/>
                <a:cs typeface="Arial" panose="020B0604020202020204" pitchFamily="34" charset="0"/>
              </a:rPr>
              <a:t>0</a:t>
            </a:r>
          </a:p>
          <a:p>
            <a:pPr lvl="0"/>
            <a:r>
              <a:rPr lang="en-GB" sz="1200" dirty="0" smtClean="0">
                <a:solidFill>
                  <a:prstClr val="black"/>
                </a:solidFill>
                <a:latin typeface="Arial" panose="020B0604020202020204" pitchFamily="34" charset="0"/>
                <a:cs typeface="Arial" panose="020B0604020202020204" pitchFamily="34" charset="0"/>
              </a:rPr>
              <a:t>CIS - 2</a:t>
            </a:r>
            <a:endParaRPr lang="en-GB" sz="1200" dirty="0">
              <a:solidFill>
                <a:prstClr val="black"/>
              </a:solidFill>
              <a:latin typeface="Arial" panose="020B0604020202020204" pitchFamily="34" charset="0"/>
              <a:cs typeface="Arial" panose="020B0604020202020204" pitchFamily="34" charset="0"/>
            </a:endParaRPr>
          </a:p>
        </p:txBody>
      </p:sp>
      <p:sp>
        <p:nvSpPr>
          <p:cNvPr id="31" name="TextBox 30"/>
          <p:cNvSpPr txBox="1"/>
          <p:nvPr/>
        </p:nvSpPr>
        <p:spPr>
          <a:xfrm>
            <a:off x="8023101" y="3306258"/>
            <a:ext cx="1120899" cy="1200329"/>
          </a:xfrm>
          <a:prstGeom prst="rect">
            <a:avLst/>
          </a:prstGeom>
          <a:noFill/>
          <a:ln>
            <a:solidFill>
              <a:schemeClr val="accent3">
                <a:lumMod val="75000"/>
              </a:schemeClr>
            </a:solidFill>
          </a:ln>
        </p:spPr>
        <p:txBody>
          <a:bodyPr wrap="square" rtlCol="0">
            <a:spAutoFit/>
          </a:bodyPr>
          <a:lstStyle/>
          <a:p>
            <a:r>
              <a:rPr lang="en-GB" b="1" dirty="0" smtClean="0">
                <a:latin typeface="Arial" panose="020B0604020202020204" pitchFamily="34" charset="0"/>
                <a:cs typeface="Arial" panose="020B0604020202020204" pitchFamily="34" charset="0"/>
              </a:rPr>
              <a:t>KZN</a:t>
            </a:r>
            <a:r>
              <a:rPr lang="en-ZA" b="1" dirty="0" smtClean="0">
                <a:latin typeface="Arial" panose="020B0604020202020204" pitchFamily="34" charset="0"/>
                <a:cs typeface="Arial" panose="020B0604020202020204" pitchFamily="34" charset="0"/>
              </a:rPr>
              <a:t>:</a:t>
            </a:r>
          </a:p>
          <a:p>
            <a:pPr lvl="0"/>
            <a:r>
              <a:rPr lang="en-GB" sz="1200" dirty="0">
                <a:solidFill>
                  <a:prstClr val="black"/>
                </a:solidFill>
                <a:latin typeface="Arial" panose="020B0604020202020204" pitchFamily="34" charset="0"/>
                <a:cs typeface="Arial" panose="020B0604020202020204" pitchFamily="34" charset="0"/>
              </a:rPr>
              <a:t>BBSDP </a:t>
            </a:r>
            <a:r>
              <a:rPr lang="en-GB" sz="1200" dirty="0" smtClean="0">
                <a:solidFill>
                  <a:prstClr val="black"/>
                </a:solidFill>
                <a:latin typeface="Arial" panose="020B0604020202020204" pitchFamily="34" charset="0"/>
                <a:cs typeface="Arial" panose="020B0604020202020204" pitchFamily="34" charset="0"/>
              </a:rPr>
              <a:t>– 147</a:t>
            </a:r>
          </a:p>
          <a:p>
            <a:pPr lvl="0"/>
            <a:r>
              <a:rPr lang="en-GB" sz="1200" dirty="0" smtClean="0">
                <a:solidFill>
                  <a:prstClr val="black"/>
                </a:solidFill>
                <a:latin typeface="Arial" panose="020B0604020202020204" pitchFamily="34" charset="0"/>
                <a:cs typeface="Arial" panose="020B0604020202020204" pitchFamily="34" charset="0"/>
              </a:rPr>
              <a:t>EIP – 0  </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SEIF </a:t>
            </a:r>
            <a:r>
              <a:rPr lang="en-GB" sz="1200" dirty="0" smtClean="0">
                <a:solidFill>
                  <a:prstClr val="black"/>
                </a:solidFill>
                <a:latin typeface="Arial" panose="020B0604020202020204" pitchFamily="34" charset="0"/>
                <a:cs typeface="Arial" panose="020B0604020202020204" pitchFamily="34" charset="0"/>
              </a:rPr>
              <a:t>– 2 </a:t>
            </a:r>
            <a:endParaRPr lang="en-GB" sz="1200" dirty="0">
              <a:solidFill>
                <a:prstClr val="black"/>
              </a:solidFill>
              <a:latin typeface="Arial" panose="020B0604020202020204" pitchFamily="34" charset="0"/>
              <a:cs typeface="Arial" panose="020B0604020202020204" pitchFamily="34" charset="0"/>
            </a:endParaRPr>
          </a:p>
          <a:p>
            <a:r>
              <a:rPr lang="en-GB" sz="1600" dirty="0" smtClean="0"/>
              <a:t>CIS - 43</a:t>
            </a:r>
          </a:p>
        </p:txBody>
      </p:sp>
      <p:sp>
        <p:nvSpPr>
          <p:cNvPr id="32" name="TextBox 31"/>
          <p:cNvSpPr txBox="1"/>
          <p:nvPr/>
        </p:nvSpPr>
        <p:spPr>
          <a:xfrm>
            <a:off x="1107823" y="1147875"/>
            <a:ext cx="1154840" cy="1107996"/>
          </a:xfrm>
          <a:prstGeom prst="rect">
            <a:avLst/>
          </a:prstGeom>
          <a:noFill/>
          <a:ln>
            <a:solidFill>
              <a:schemeClr val="accent3">
                <a:lumMod val="75000"/>
              </a:schemeClr>
            </a:solidFill>
          </a:ln>
        </p:spPr>
        <p:txBody>
          <a:bodyPr wrap="square" rtlCol="0">
            <a:spAutoFit/>
          </a:bodyPr>
          <a:lstStyle/>
          <a:p>
            <a:r>
              <a:rPr lang="en-GB" b="1" dirty="0" smtClean="0">
                <a:latin typeface="Arial" panose="020B0604020202020204" pitchFamily="34" charset="0"/>
                <a:cs typeface="Arial" panose="020B0604020202020204" pitchFamily="34" charset="0"/>
              </a:rPr>
              <a:t>NW:</a:t>
            </a:r>
          </a:p>
          <a:p>
            <a:pPr lvl="0"/>
            <a:r>
              <a:rPr lang="en-GB" sz="1200" dirty="0">
                <a:solidFill>
                  <a:prstClr val="black"/>
                </a:solidFill>
                <a:latin typeface="Arial" panose="020B0604020202020204" pitchFamily="34" charset="0"/>
                <a:cs typeface="Arial" panose="020B0604020202020204" pitchFamily="34" charset="0"/>
              </a:rPr>
              <a:t>BBSDP </a:t>
            </a:r>
            <a:r>
              <a:rPr lang="en-GB" sz="1200" dirty="0" smtClean="0">
                <a:solidFill>
                  <a:prstClr val="black"/>
                </a:solidFill>
                <a:latin typeface="Arial" panose="020B0604020202020204" pitchFamily="34" charset="0"/>
                <a:cs typeface="Arial" panose="020B0604020202020204" pitchFamily="34" charset="0"/>
              </a:rPr>
              <a:t>- 21 </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EIP - </a:t>
            </a:r>
            <a:r>
              <a:rPr lang="en-GB" sz="1200" dirty="0" smtClean="0">
                <a:solidFill>
                  <a:prstClr val="black"/>
                </a:solidFill>
                <a:latin typeface="Arial" panose="020B0604020202020204" pitchFamily="34" charset="0"/>
                <a:cs typeface="Arial" panose="020B0604020202020204" pitchFamily="34" charset="0"/>
              </a:rPr>
              <a:t>1</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SEIF </a:t>
            </a:r>
            <a:r>
              <a:rPr lang="en-GB" sz="1200" dirty="0" smtClean="0">
                <a:solidFill>
                  <a:prstClr val="black"/>
                </a:solidFill>
                <a:latin typeface="Arial" panose="020B0604020202020204" pitchFamily="34" charset="0"/>
                <a:cs typeface="Arial" panose="020B0604020202020204" pitchFamily="34" charset="0"/>
              </a:rPr>
              <a:t>– 1</a:t>
            </a:r>
          </a:p>
          <a:p>
            <a:pPr lvl="0"/>
            <a:r>
              <a:rPr lang="en-GB" sz="1200" dirty="0" smtClean="0">
                <a:solidFill>
                  <a:prstClr val="black"/>
                </a:solidFill>
                <a:latin typeface="Arial" panose="020B0604020202020204" pitchFamily="34" charset="0"/>
                <a:cs typeface="Arial" panose="020B0604020202020204" pitchFamily="34" charset="0"/>
              </a:rPr>
              <a:t>CIS - 40</a:t>
            </a:r>
          </a:p>
        </p:txBody>
      </p:sp>
      <p:sp>
        <p:nvSpPr>
          <p:cNvPr id="33" name="TextBox 32"/>
          <p:cNvSpPr txBox="1"/>
          <p:nvPr/>
        </p:nvSpPr>
        <p:spPr>
          <a:xfrm>
            <a:off x="2936624" y="1509811"/>
            <a:ext cx="1192627" cy="1015663"/>
          </a:xfrm>
          <a:prstGeom prst="rect">
            <a:avLst/>
          </a:prstGeom>
          <a:noFill/>
          <a:ln>
            <a:solidFill>
              <a:schemeClr val="accent3">
                <a:lumMod val="75000"/>
              </a:schemeClr>
            </a:solidFill>
          </a:ln>
        </p:spPr>
        <p:txBody>
          <a:bodyPr wrap="square" rtlCol="0">
            <a:spAutoFit/>
          </a:bodyPr>
          <a:lstStyle/>
          <a:p>
            <a:r>
              <a:rPr lang="en-GB" sz="1200" b="1" dirty="0" smtClean="0">
                <a:latin typeface="Arial" panose="020B0604020202020204" pitchFamily="34" charset="0"/>
                <a:cs typeface="Arial" panose="020B0604020202020204" pitchFamily="34" charset="0"/>
              </a:rPr>
              <a:t>GP:</a:t>
            </a:r>
          </a:p>
          <a:p>
            <a:r>
              <a:rPr lang="en-GB" sz="1200" dirty="0" smtClean="0">
                <a:latin typeface="Arial" panose="020B0604020202020204" pitchFamily="34" charset="0"/>
                <a:cs typeface="Arial" panose="020B0604020202020204" pitchFamily="34" charset="0"/>
              </a:rPr>
              <a:t>BBSDP - 228 </a:t>
            </a:r>
          </a:p>
          <a:p>
            <a:r>
              <a:rPr lang="en-GB" sz="1200" dirty="0" smtClean="0">
                <a:latin typeface="Arial" panose="020B0604020202020204" pitchFamily="34" charset="0"/>
                <a:cs typeface="Arial" panose="020B0604020202020204" pitchFamily="34" charset="0"/>
              </a:rPr>
              <a:t>EIP – 2</a:t>
            </a:r>
          </a:p>
          <a:p>
            <a:r>
              <a:rPr lang="en-GB" sz="1200" dirty="0" smtClean="0">
                <a:latin typeface="Arial" panose="020B0604020202020204" pitchFamily="34" charset="0"/>
                <a:cs typeface="Arial" panose="020B0604020202020204" pitchFamily="34" charset="0"/>
              </a:rPr>
              <a:t>SEIF – 0 </a:t>
            </a:r>
          </a:p>
          <a:p>
            <a:r>
              <a:rPr lang="en-ZA" sz="1200" dirty="0" smtClean="0">
                <a:latin typeface="Arial" panose="020B0604020202020204" pitchFamily="34" charset="0"/>
                <a:cs typeface="Arial" panose="020B0604020202020204" pitchFamily="34" charset="0"/>
              </a:rPr>
              <a:t>CIS - 82</a:t>
            </a:r>
            <a:endParaRPr lang="en-ZA" sz="1200" dirty="0">
              <a:latin typeface="Arial" panose="020B0604020202020204" pitchFamily="34" charset="0"/>
              <a:cs typeface="Arial" panose="020B0604020202020204" pitchFamily="34" charset="0"/>
            </a:endParaRPr>
          </a:p>
        </p:txBody>
      </p:sp>
      <p:sp>
        <p:nvSpPr>
          <p:cNvPr id="34" name="TextBox 33"/>
          <p:cNvSpPr txBox="1"/>
          <p:nvPr/>
        </p:nvSpPr>
        <p:spPr>
          <a:xfrm>
            <a:off x="7961051" y="1688164"/>
            <a:ext cx="1069563" cy="1107996"/>
          </a:xfrm>
          <a:prstGeom prst="rect">
            <a:avLst/>
          </a:prstGeom>
          <a:noFill/>
          <a:ln>
            <a:solidFill>
              <a:schemeClr val="accent3">
                <a:lumMod val="75000"/>
              </a:schemeClr>
            </a:solidFill>
          </a:ln>
        </p:spPr>
        <p:txBody>
          <a:bodyPr wrap="square" rtlCol="0">
            <a:spAutoFit/>
          </a:bodyPr>
          <a:lstStyle/>
          <a:p>
            <a:r>
              <a:rPr lang="en-GB" b="1" dirty="0" smtClean="0">
                <a:latin typeface="Arial" panose="020B0604020202020204" pitchFamily="34" charset="0"/>
                <a:cs typeface="Arial" panose="020B0604020202020204" pitchFamily="34" charset="0"/>
              </a:rPr>
              <a:t>MP:</a:t>
            </a:r>
          </a:p>
          <a:p>
            <a:pPr lvl="0"/>
            <a:r>
              <a:rPr lang="en-GB" sz="1200" dirty="0">
                <a:solidFill>
                  <a:prstClr val="black"/>
                </a:solidFill>
                <a:latin typeface="Arial" panose="020B0604020202020204" pitchFamily="34" charset="0"/>
                <a:cs typeface="Arial" panose="020B0604020202020204" pitchFamily="34" charset="0"/>
              </a:rPr>
              <a:t>BBSDP </a:t>
            </a:r>
            <a:r>
              <a:rPr lang="en-GB" sz="1200" dirty="0" smtClean="0">
                <a:solidFill>
                  <a:prstClr val="black"/>
                </a:solidFill>
                <a:latin typeface="Arial" panose="020B0604020202020204" pitchFamily="34" charset="0"/>
                <a:cs typeface="Arial" panose="020B0604020202020204" pitchFamily="34" charset="0"/>
              </a:rPr>
              <a:t>– 48</a:t>
            </a:r>
          </a:p>
          <a:p>
            <a:pPr lvl="0"/>
            <a:r>
              <a:rPr lang="en-GB" sz="1200" dirty="0" smtClean="0">
                <a:solidFill>
                  <a:prstClr val="black"/>
                </a:solidFill>
                <a:latin typeface="Arial" panose="020B0604020202020204" pitchFamily="34" charset="0"/>
                <a:cs typeface="Arial" panose="020B0604020202020204" pitchFamily="34" charset="0"/>
              </a:rPr>
              <a:t>EIP – 0 </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SEIF – </a:t>
            </a:r>
            <a:r>
              <a:rPr lang="en-GB" sz="1200" dirty="0" smtClean="0">
                <a:solidFill>
                  <a:prstClr val="black"/>
                </a:solidFill>
                <a:latin typeface="Arial" panose="020B0604020202020204" pitchFamily="34" charset="0"/>
                <a:cs typeface="Arial" panose="020B0604020202020204" pitchFamily="34" charset="0"/>
              </a:rPr>
              <a:t>0</a:t>
            </a:r>
          </a:p>
          <a:p>
            <a:pPr lvl="0"/>
            <a:r>
              <a:rPr lang="en-GB" sz="1200" dirty="0" smtClean="0">
                <a:solidFill>
                  <a:prstClr val="black"/>
                </a:solidFill>
                <a:latin typeface="Arial" panose="020B0604020202020204" pitchFamily="34" charset="0"/>
                <a:cs typeface="Arial" panose="020B0604020202020204" pitchFamily="34" charset="0"/>
              </a:rPr>
              <a:t>CIS - 25</a:t>
            </a:r>
            <a:endParaRPr lang="en-GB" sz="1200" dirty="0">
              <a:solidFill>
                <a:prstClr val="black"/>
              </a:solidFill>
              <a:latin typeface="Arial" panose="020B0604020202020204" pitchFamily="34" charset="0"/>
              <a:cs typeface="Arial" panose="020B0604020202020204" pitchFamily="34" charset="0"/>
            </a:endParaRPr>
          </a:p>
        </p:txBody>
      </p:sp>
      <p:sp>
        <p:nvSpPr>
          <p:cNvPr id="35" name="TextBox 34"/>
          <p:cNvSpPr txBox="1"/>
          <p:nvPr/>
        </p:nvSpPr>
        <p:spPr>
          <a:xfrm>
            <a:off x="6045019" y="5598501"/>
            <a:ext cx="1219262" cy="1107996"/>
          </a:xfrm>
          <a:prstGeom prst="rect">
            <a:avLst/>
          </a:prstGeom>
          <a:noFill/>
          <a:ln>
            <a:solidFill>
              <a:schemeClr val="accent3">
                <a:lumMod val="75000"/>
              </a:schemeClr>
            </a:solidFill>
          </a:ln>
        </p:spPr>
        <p:txBody>
          <a:bodyPr wrap="square" rtlCol="0">
            <a:spAutoFit/>
          </a:bodyPr>
          <a:lstStyle/>
          <a:p>
            <a:r>
              <a:rPr lang="en-GB" b="1" dirty="0" smtClean="0">
                <a:latin typeface="Arial" panose="020B0604020202020204" pitchFamily="34" charset="0"/>
                <a:cs typeface="Arial" panose="020B0604020202020204" pitchFamily="34" charset="0"/>
              </a:rPr>
              <a:t>EC:</a:t>
            </a:r>
          </a:p>
          <a:p>
            <a:pPr lvl="0"/>
            <a:r>
              <a:rPr lang="en-GB" sz="1200" dirty="0">
                <a:solidFill>
                  <a:prstClr val="black"/>
                </a:solidFill>
                <a:latin typeface="Arial" panose="020B0604020202020204" pitchFamily="34" charset="0"/>
                <a:cs typeface="Arial" panose="020B0604020202020204" pitchFamily="34" charset="0"/>
              </a:rPr>
              <a:t>BBSDP </a:t>
            </a:r>
            <a:r>
              <a:rPr lang="en-GB" sz="1200" dirty="0" smtClean="0">
                <a:solidFill>
                  <a:prstClr val="black"/>
                </a:solidFill>
                <a:latin typeface="Arial" panose="020B0604020202020204" pitchFamily="34" charset="0"/>
                <a:cs typeface="Arial" panose="020B0604020202020204" pitchFamily="34" charset="0"/>
              </a:rPr>
              <a:t>- 42 </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EIP - </a:t>
            </a:r>
            <a:r>
              <a:rPr lang="en-GB" sz="1200" dirty="0" smtClean="0">
                <a:solidFill>
                  <a:prstClr val="black"/>
                </a:solidFill>
                <a:latin typeface="Arial" panose="020B0604020202020204" pitchFamily="34" charset="0"/>
                <a:cs typeface="Arial" panose="020B0604020202020204" pitchFamily="34" charset="0"/>
              </a:rPr>
              <a:t>2</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SEIF </a:t>
            </a:r>
            <a:r>
              <a:rPr lang="en-GB" sz="1200" dirty="0" smtClean="0">
                <a:solidFill>
                  <a:prstClr val="black"/>
                </a:solidFill>
                <a:latin typeface="Arial" panose="020B0604020202020204" pitchFamily="34" charset="0"/>
                <a:cs typeface="Arial" panose="020B0604020202020204" pitchFamily="34" charset="0"/>
              </a:rPr>
              <a:t>– 1</a:t>
            </a:r>
          </a:p>
          <a:p>
            <a:pPr lvl="0"/>
            <a:r>
              <a:rPr lang="en-GB" sz="1200" dirty="0" smtClean="0">
                <a:solidFill>
                  <a:prstClr val="black"/>
                </a:solidFill>
                <a:latin typeface="Arial" panose="020B0604020202020204" pitchFamily="34" charset="0"/>
                <a:cs typeface="Arial" panose="020B0604020202020204" pitchFamily="34" charset="0"/>
              </a:rPr>
              <a:t>CIS - 84</a:t>
            </a:r>
            <a:endParaRPr lang="en-ZA" dirty="0">
              <a:latin typeface="Arial" panose="020B0604020202020204" pitchFamily="34" charset="0"/>
              <a:cs typeface="Arial" panose="020B0604020202020204" pitchFamily="34" charset="0"/>
            </a:endParaRPr>
          </a:p>
        </p:txBody>
      </p:sp>
      <p:sp>
        <p:nvSpPr>
          <p:cNvPr id="36" name="TextBox 35"/>
          <p:cNvSpPr txBox="1"/>
          <p:nvPr/>
        </p:nvSpPr>
        <p:spPr>
          <a:xfrm>
            <a:off x="7362581" y="4777646"/>
            <a:ext cx="1171819" cy="1107996"/>
          </a:xfrm>
          <a:prstGeom prst="rect">
            <a:avLst/>
          </a:prstGeom>
          <a:noFill/>
          <a:ln>
            <a:solidFill>
              <a:schemeClr val="accent3">
                <a:lumMod val="75000"/>
              </a:schemeClr>
            </a:solidFill>
          </a:ln>
        </p:spPr>
        <p:txBody>
          <a:bodyPr wrap="square" rtlCol="0">
            <a:spAutoFit/>
          </a:bodyPr>
          <a:lstStyle/>
          <a:p>
            <a:r>
              <a:rPr lang="en-GB" b="1" dirty="0" smtClean="0">
                <a:latin typeface="Arial" panose="020B0604020202020204" pitchFamily="34" charset="0"/>
                <a:cs typeface="Arial" panose="020B0604020202020204" pitchFamily="34" charset="0"/>
              </a:rPr>
              <a:t>FS:</a:t>
            </a:r>
          </a:p>
          <a:p>
            <a:pPr lvl="0"/>
            <a:r>
              <a:rPr lang="en-GB" sz="1200" dirty="0">
                <a:solidFill>
                  <a:prstClr val="black"/>
                </a:solidFill>
                <a:latin typeface="Arial" panose="020B0604020202020204" pitchFamily="34" charset="0"/>
                <a:cs typeface="Arial" panose="020B0604020202020204" pitchFamily="34" charset="0"/>
              </a:rPr>
              <a:t>BBSDP </a:t>
            </a:r>
            <a:r>
              <a:rPr lang="en-GB" sz="1200" dirty="0" smtClean="0">
                <a:solidFill>
                  <a:prstClr val="black"/>
                </a:solidFill>
                <a:latin typeface="Arial" panose="020B0604020202020204" pitchFamily="34" charset="0"/>
                <a:cs typeface="Arial" panose="020B0604020202020204" pitchFamily="34" charset="0"/>
              </a:rPr>
              <a:t>– 10</a:t>
            </a:r>
          </a:p>
          <a:p>
            <a:pPr lvl="0"/>
            <a:r>
              <a:rPr lang="en-GB" sz="1200" dirty="0">
                <a:solidFill>
                  <a:prstClr val="black"/>
                </a:solidFill>
                <a:latin typeface="Arial" panose="020B0604020202020204" pitchFamily="34" charset="0"/>
                <a:cs typeface="Arial" panose="020B0604020202020204" pitchFamily="34" charset="0"/>
              </a:rPr>
              <a:t>EIP </a:t>
            </a:r>
            <a:r>
              <a:rPr lang="en-GB" sz="1200" dirty="0" smtClean="0">
                <a:solidFill>
                  <a:prstClr val="black"/>
                </a:solidFill>
                <a:latin typeface="Arial" panose="020B0604020202020204" pitchFamily="34" charset="0"/>
                <a:cs typeface="Arial" panose="020B0604020202020204" pitchFamily="34" charset="0"/>
              </a:rPr>
              <a:t>– 0 </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SEIF – </a:t>
            </a:r>
            <a:r>
              <a:rPr lang="en-GB" sz="1200" dirty="0" smtClean="0">
                <a:solidFill>
                  <a:prstClr val="black"/>
                </a:solidFill>
                <a:latin typeface="Arial" panose="020B0604020202020204" pitchFamily="34" charset="0"/>
                <a:cs typeface="Arial" panose="020B0604020202020204" pitchFamily="34" charset="0"/>
              </a:rPr>
              <a:t>0</a:t>
            </a:r>
          </a:p>
          <a:p>
            <a:pPr lvl="0"/>
            <a:r>
              <a:rPr lang="en-GB" sz="1200" dirty="0" smtClean="0">
                <a:solidFill>
                  <a:prstClr val="black"/>
                </a:solidFill>
                <a:latin typeface="Arial" panose="020B0604020202020204" pitchFamily="34" charset="0"/>
                <a:cs typeface="Arial" panose="020B0604020202020204" pitchFamily="34" charset="0"/>
              </a:rPr>
              <a:t>CIS - 2</a:t>
            </a:r>
            <a:endParaRPr lang="en-GB" sz="1200" dirty="0">
              <a:solidFill>
                <a:prstClr val="black"/>
              </a:solidFill>
              <a:latin typeface="Arial" panose="020B0604020202020204" pitchFamily="34" charset="0"/>
              <a:cs typeface="Arial" panose="020B0604020202020204" pitchFamily="34" charset="0"/>
            </a:endParaRPr>
          </a:p>
        </p:txBody>
      </p:sp>
      <p:sp>
        <p:nvSpPr>
          <p:cNvPr id="37" name="TextBox 36"/>
          <p:cNvSpPr txBox="1"/>
          <p:nvPr/>
        </p:nvSpPr>
        <p:spPr>
          <a:xfrm>
            <a:off x="3390157" y="5795667"/>
            <a:ext cx="1160349" cy="1107996"/>
          </a:xfrm>
          <a:prstGeom prst="rect">
            <a:avLst/>
          </a:prstGeom>
          <a:noFill/>
          <a:ln>
            <a:solidFill>
              <a:schemeClr val="accent3">
                <a:lumMod val="75000"/>
              </a:schemeClr>
            </a:solidFill>
          </a:ln>
        </p:spPr>
        <p:txBody>
          <a:bodyPr wrap="square" rtlCol="0">
            <a:spAutoFit/>
          </a:bodyPr>
          <a:lstStyle/>
          <a:p>
            <a:r>
              <a:rPr lang="en-GB" b="1" dirty="0" smtClean="0">
                <a:latin typeface="Arial" panose="020B0604020202020204" pitchFamily="34" charset="0"/>
                <a:cs typeface="Arial" panose="020B0604020202020204" pitchFamily="34" charset="0"/>
              </a:rPr>
              <a:t>WC:</a:t>
            </a:r>
          </a:p>
          <a:p>
            <a:pPr lvl="0"/>
            <a:r>
              <a:rPr lang="en-GB" sz="1200" dirty="0">
                <a:solidFill>
                  <a:prstClr val="black"/>
                </a:solidFill>
                <a:latin typeface="Arial" panose="020B0604020202020204" pitchFamily="34" charset="0"/>
                <a:cs typeface="Arial" panose="020B0604020202020204" pitchFamily="34" charset="0"/>
              </a:rPr>
              <a:t>BBSDP </a:t>
            </a:r>
            <a:r>
              <a:rPr lang="en-GB" sz="1200" dirty="0" smtClean="0">
                <a:solidFill>
                  <a:prstClr val="black"/>
                </a:solidFill>
                <a:latin typeface="Arial" panose="020B0604020202020204" pitchFamily="34" charset="0"/>
                <a:cs typeface="Arial" panose="020B0604020202020204" pitchFamily="34" charset="0"/>
              </a:rPr>
              <a:t>– 40</a:t>
            </a:r>
          </a:p>
          <a:p>
            <a:pPr lvl="0"/>
            <a:r>
              <a:rPr lang="en-GB" sz="1200" dirty="0">
                <a:solidFill>
                  <a:prstClr val="black"/>
                </a:solidFill>
                <a:latin typeface="Arial" panose="020B0604020202020204" pitchFamily="34" charset="0"/>
                <a:cs typeface="Arial" panose="020B0604020202020204" pitchFamily="34" charset="0"/>
              </a:rPr>
              <a:t>EIP </a:t>
            </a:r>
            <a:r>
              <a:rPr lang="en-GB" sz="1200" dirty="0" smtClean="0">
                <a:solidFill>
                  <a:prstClr val="black"/>
                </a:solidFill>
                <a:latin typeface="Arial" panose="020B0604020202020204" pitchFamily="34" charset="0"/>
                <a:cs typeface="Arial" panose="020B0604020202020204" pitchFamily="34" charset="0"/>
              </a:rPr>
              <a:t>– 0 </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SEIF – </a:t>
            </a:r>
            <a:r>
              <a:rPr lang="en-GB" sz="1200" dirty="0" smtClean="0">
                <a:solidFill>
                  <a:prstClr val="black"/>
                </a:solidFill>
                <a:latin typeface="Arial" panose="020B0604020202020204" pitchFamily="34" charset="0"/>
                <a:cs typeface="Arial" panose="020B0604020202020204" pitchFamily="34" charset="0"/>
              </a:rPr>
              <a:t>0</a:t>
            </a:r>
          </a:p>
          <a:p>
            <a:pPr lvl="0"/>
            <a:r>
              <a:rPr lang="en-GB" sz="1200" dirty="0" smtClean="0">
                <a:solidFill>
                  <a:prstClr val="black"/>
                </a:solidFill>
                <a:latin typeface="Arial" panose="020B0604020202020204" pitchFamily="34" charset="0"/>
                <a:cs typeface="Arial" panose="020B0604020202020204" pitchFamily="34" charset="0"/>
              </a:rPr>
              <a:t>CIS - 8</a:t>
            </a:r>
            <a:endParaRPr lang="en-GB" sz="1200" dirty="0">
              <a:solidFill>
                <a:prstClr val="black"/>
              </a:solidFill>
              <a:latin typeface="Arial" panose="020B0604020202020204" pitchFamily="34" charset="0"/>
              <a:cs typeface="Arial" panose="020B0604020202020204" pitchFamily="34" charset="0"/>
            </a:endParaRPr>
          </a:p>
        </p:txBody>
      </p:sp>
      <p:sp>
        <p:nvSpPr>
          <p:cNvPr id="38" name="TextBox 37"/>
          <p:cNvSpPr txBox="1"/>
          <p:nvPr/>
        </p:nvSpPr>
        <p:spPr>
          <a:xfrm>
            <a:off x="4281934" y="817314"/>
            <a:ext cx="1079806" cy="1138773"/>
          </a:xfrm>
          <a:prstGeom prst="rect">
            <a:avLst/>
          </a:prstGeom>
          <a:noFill/>
          <a:ln>
            <a:solidFill>
              <a:schemeClr val="accent3">
                <a:lumMod val="75000"/>
              </a:schemeClr>
            </a:solidFill>
          </a:ln>
        </p:spPr>
        <p:txBody>
          <a:bodyPr wrap="square" rtlCol="0">
            <a:spAutoFit/>
          </a:bodyPr>
          <a:lstStyle/>
          <a:p>
            <a:r>
              <a:rPr lang="en-GB" b="1" dirty="0" smtClean="0"/>
              <a:t>LP:</a:t>
            </a:r>
          </a:p>
          <a:p>
            <a:pPr lvl="0"/>
            <a:r>
              <a:rPr lang="en-GB" sz="1200" dirty="0">
                <a:solidFill>
                  <a:prstClr val="black"/>
                </a:solidFill>
                <a:latin typeface="Arial" panose="020B0604020202020204" pitchFamily="34" charset="0"/>
                <a:cs typeface="Arial" panose="020B0604020202020204" pitchFamily="34" charset="0"/>
              </a:rPr>
              <a:t>BBSDP </a:t>
            </a:r>
            <a:r>
              <a:rPr lang="en-GB" sz="1200" dirty="0" smtClean="0">
                <a:solidFill>
                  <a:prstClr val="black"/>
                </a:solidFill>
                <a:latin typeface="Arial" panose="020B0604020202020204" pitchFamily="34" charset="0"/>
                <a:cs typeface="Arial" panose="020B0604020202020204" pitchFamily="34" charset="0"/>
              </a:rPr>
              <a:t>– 46      </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EIP - </a:t>
            </a:r>
            <a:r>
              <a:rPr lang="en-GB" sz="1200" dirty="0" smtClean="0">
                <a:solidFill>
                  <a:prstClr val="black"/>
                </a:solidFill>
                <a:latin typeface="Arial" panose="020B0604020202020204" pitchFamily="34" charset="0"/>
                <a:cs typeface="Arial" panose="020B0604020202020204" pitchFamily="34" charset="0"/>
              </a:rPr>
              <a:t>2</a:t>
            </a:r>
            <a:endParaRPr lang="en-GB" sz="1200" dirty="0">
              <a:solidFill>
                <a:prstClr val="black"/>
              </a:solidFill>
              <a:latin typeface="Arial" panose="020B0604020202020204" pitchFamily="34" charset="0"/>
              <a:cs typeface="Arial" panose="020B0604020202020204" pitchFamily="34" charset="0"/>
            </a:endParaRPr>
          </a:p>
          <a:p>
            <a:pPr lvl="0"/>
            <a:r>
              <a:rPr lang="en-GB" sz="1200" dirty="0">
                <a:solidFill>
                  <a:prstClr val="black"/>
                </a:solidFill>
                <a:latin typeface="Arial" panose="020B0604020202020204" pitchFamily="34" charset="0"/>
                <a:cs typeface="Arial" panose="020B0604020202020204" pitchFamily="34" charset="0"/>
              </a:rPr>
              <a:t>SEIF </a:t>
            </a:r>
            <a:r>
              <a:rPr lang="en-GB" sz="1200" dirty="0" smtClean="0">
                <a:solidFill>
                  <a:prstClr val="black"/>
                </a:solidFill>
                <a:latin typeface="Arial" panose="020B0604020202020204" pitchFamily="34" charset="0"/>
                <a:cs typeface="Arial" panose="020B0604020202020204" pitchFamily="34" charset="0"/>
              </a:rPr>
              <a:t>– 2</a:t>
            </a:r>
          </a:p>
          <a:p>
            <a:pPr lvl="0"/>
            <a:r>
              <a:rPr lang="en-ZA" sz="1400" dirty="0" smtClean="0"/>
              <a:t>CIS - 114</a:t>
            </a:r>
            <a:endParaRPr lang="en-ZA" sz="1400" dirty="0"/>
          </a:p>
        </p:txBody>
      </p:sp>
    </p:spTree>
    <p:extLst>
      <p:ext uri="{BB962C8B-B14F-4D97-AF65-F5344CB8AC3E}">
        <p14:creationId xmlns:p14="http://schemas.microsoft.com/office/powerpoint/2010/main" xmlns="" val="4269005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18</a:t>
            </a:fld>
            <a:endParaRPr lang="en-US"/>
          </a:p>
        </p:txBody>
      </p:sp>
      <p:sp>
        <p:nvSpPr>
          <p:cNvPr id="7" name="Title 1"/>
          <p:cNvSpPr>
            <a:spLocks noGrp="1"/>
          </p:cNvSpPr>
          <p:nvPr>
            <p:ph type="title"/>
          </p:nvPr>
        </p:nvSpPr>
        <p:spPr>
          <a:xfrm>
            <a:off x="0" y="-1"/>
            <a:ext cx="9144000" cy="966357"/>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US" sz="3600" cap="small" dirty="0" smtClean="0">
                <a:latin typeface="Arial" panose="020B0604020202020204" pitchFamily="34" charset="0"/>
                <a:cs typeface="Arial" panose="020B0604020202020204" pitchFamily="34" charset="0"/>
              </a:rPr>
              <a:t>Provincial Spread – </a:t>
            </a:r>
            <a:br>
              <a:rPr lang="en-US" sz="3600" cap="small" dirty="0" smtClean="0">
                <a:latin typeface="Arial" panose="020B0604020202020204" pitchFamily="34" charset="0"/>
                <a:cs typeface="Arial" panose="020B0604020202020204" pitchFamily="34" charset="0"/>
              </a:rPr>
            </a:br>
            <a:r>
              <a:rPr lang="en-US" sz="3600" cap="small" dirty="0" smtClean="0">
                <a:latin typeface="Arial" panose="020B0604020202020204" pitchFamily="34" charset="0"/>
                <a:cs typeface="Arial" panose="020B0604020202020204" pitchFamily="34" charset="0"/>
              </a:rPr>
              <a:t>BBSDP Financial Distribution</a:t>
            </a:r>
            <a:endParaRPr lang="en-US" sz="3600" cap="small"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067" y="966355"/>
            <a:ext cx="7285734" cy="5510645"/>
          </a:xfrm>
          <a:prstGeom prst="rect">
            <a:avLst/>
          </a:prstGeom>
        </p:spPr>
      </p:pic>
      <p:cxnSp>
        <p:nvCxnSpPr>
          <p:cNvPr id="23" name="Straight Arrow Connector 22"/>
          <p:cNvCxnSpPr/>
          <p:nvPr/>
        </p:nvCxnSpPr>
        <p:spPr>
          <a:xfrm>
            <a:off x="4305301" y="1600200"/>
            <a:ext cx="1485899"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96290" y="4038600"/>
            <a:ext cx="1464756"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R2 637 143</a:t>
            </a:r>
            <a:endParaRPr lang="en-ZA" sz="1400" dirty="0">
              <a:latin typeface="Arial" panose="020B0604020202020204" pitchFamily="34" charset="0"/>
              <a:cs typeface="Arial" panose="020B0604020202020204" pitchFamily="34" charset="0"/>
            </a:endParaRPr>
          </a:p>
        </p:txBody>
      </p:sp>
      <p:sp>
        <p:nvSpPr>
          <p:cNvPr id="27" name="TextBox 26"/>
          <p:cNvSpPr txBox="1"/>
          <p:nvPr/>
        </p:nvSpPr>
        <p:spPr>
          <a:xfrm>
            <a:off x="3428999" y="1225220"/>
            <a:ext cx="1524001" cy="369332"/>
          </a:xfrm>
          <a:prstGeom prst="rect">
            <a:avLst/>
          </a:prstGeom>
          <a:noFill/>
          <a:ln>
            <a:solidFill>
              <a:schemeClr val="accent1">
                <a:shade val="95000"/>
                <a:satMod val="105000"/>
              </a:schemeClr>
            </a:solidFill>
          </a:ln>
        </p:spPr>
        <p:txBody>
          <a:bodyPr wrap="square" rtlCol="0">
            <a:spAutoFit/>
          </a:bodyPr>
          <a:lstStyle/>
          <a:p>
            <a:r>
              <a:rPr lang="en-GB" dirty="0" smtClean="0"/>
              <a:t>R113 217 019</a:t>
            </a:r>
            <a:endParaRPr lang="en-ZA" dirty="0"/>
          </a:p>
        </p:txBody>
      </p:sp>
      <p:sp>
        <p:nvSpPr>
          <p:cNvPr id="28" name="TextBox 27"/>
          <p:cNvSpPr txBox="1"/>
          <p:nvPr/>
        </p:nvSpPr>
        <p:spPr>
          <a:xfrm>
            <a:off x="6488571" y="2323869"/>
            <a:ext cx="130822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R21 293 463</a:t>
            </a:r>
            <a:endParaRPr lang="en-ZA" sz="1400" dirty="0">
              <a:latin typeface="Arial" panose="020B0604020202020204" pitchFamily="34" charset="0"/>
              <a:cs typeface="Arial" panose="020B0604020202020204" pitchFamily="34" charset="0"/>
            </a:endParaRPr>
          </a:p>
        </p:txBody>
      </p:sp>
      <p:sp>
        <p:nvSpPr>
          <p:cNvPr id="29" name="TextBox 28"/>
          <p:cNvSpPr txBox="1"/>
          <p:nvPr/>
        </p:nvSpPr>
        <p:spPr>
          <a:xfrm>
            <a:off x="4724400" y="3218996"/>
            <a:ext cx="144780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R4 610 583</a:t>
            </a:r>
            <a:endParaRPr lang="en-ZA" sz="1400" dirty="0">
              <a:latin typeface="Arial" panose="020B0604020202020204" pitchFamily="34" charset="0"/>
              <a:cs typeface="Arial" panose="020B0604020202020204" pitchFamily="34" charset="0"/>
            </a:endParaRPr>
          </a:p>
        </p:txBody>
      </p:sp>
      <p:sp>
        <p:nvSpPr>
          <p:cNvPr id="39" name="TextBox 38"/>
          <p:cNvSpPr txBox="1"/>
          <p:nvPr/>
        </p:nvSpPr>
        <p:spPr>
          <a:xfrm>
            <a:off x="6337420" y="3624839"/>
            <a:ext cx="128258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R66 229 401</a:t>
            </a:r>
            <a:endParaRPr lang="en-ZA" sz="1400" dirty="0">
              <a:latin typeface="Arial" panose="020B0604020202020204" pitchFamily="34" charset="0"/>
              <a:cs typeface="Arial" panose="020B0604020202020204" pitchFamily="34" charset="0"/>
            </a:endParaRPr>
          </a:p>
        </p:txBody>
      </p:sp>
      <p:sp>
        <p:nvSpPr>
          <p:cNvPr id="40" name="TextBox 39"/>
          <p:cNvSpPr txBox="1"/>
          <p:nvPr/>
        </p:nvSpPr>
        <p:spPr>
          <a:xfrm>
            <a:off x="4572000" y="4876800"/>
            <a:ext cx="129540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R14 397 986</a:t>
            </a:r>
            <a:endParaRPr lang="en-ZA" sz="1400" dirty="0">
              <a:latin typeface="Arial" panose="020B0604020202020204" pitchFamily="34" charset="0"/>
              <a:cs typeface="Arial" panose="020B0604020202020204" pitchFamily="34" charset="0"/>
            </a:endParaRPr>
          </a:p>
        </p:txBody>
      </p:sp>
      <p:sp>
        <p:nvSpPr>
          <p:cNvPr id="41" name="TextBox 40"/>
          <p:cNvSpPr txBox="1"/>
          <p:nvPr/>
        </p:nvSpPr>
        <p:spPr>
          <a:xfrm>
            <a:off x="1828800" y="5918844"/>
            <a:ext cx="137160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R18 760 931</a:t>
            </a:r>
            <a:endParaRPr lang="en-ZA" sz="1400" dirty="0">
              <a:latin typeface="Arial" panose="020B0604020202020204" pitchFamily="34" charset="0"/>
              <a:cs typeface="Arial" panose="020B0604020202020204" pitchFamily="34" charset="0"/>
            </a:endParaRPr>
          </a:p>
        </p:txBody>
      </p:sp>
      <p:sp>
        <p:nvSpPr>
          <p:cNvPr id="42" name="TextBox 41"/>
          <p:cNvSpPr txBox="1"/>
          <p:nvPr/>
        </p:nvSpPr>
        <p:spPr>
          <a:xfrm>
            <a:off x="3810000" y="2859767"/>
            <a:ext cx="114300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R8 570 787</a:t>
            </a:r>
            <a:endParaRPr lang="en-ZA" sz="1400" dirty="0">
              <a:latin typeface="Arial" panose="020B0604020202020204" pitchFamily="34" charset="0"/>
              <a:cs typeface="Arial" panose="020B0604020202020204" pitchFamily="34" charset="0"/>
            </a:endParaRPr>
          </a:p>
        </p:txBody>
      </p:sp>
      <p:sp>
        <p:nvSpPr>
          <p:cNvPr id="43" name="TextBox 42"/>
          <p:cNvSpPr txBox="1"/>
          <p:nvPr/>
        </p:nvSpPr>
        <p:spPr>
          <a:xfrm>
            <a:off x="5524500" y="1778113"/>
            <a:ext cx="1485900"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R18 291 951</a:t>
            </a:r>
            <a:endParaRPr lang="en-ZA" sz="1400" dirty="0">
              <a:latin typeface="Arial" panose="020B0604020202020204" pitchFamily="34" charset="0"/>
              <a:cs typeface="Arial" panose="020B0604020202020204" pitchFamily="34" charset="0"/>
            </a:endParaRPr>
          </a:p>
        </p:txBody>
      </p:sp>
      <p:sp>
        <p:nvSpPr>
          <p:cNvPr id="12" name="TextBox 11"/>
          <p:cNvSpPr txBox="1"/>
          <p:nvPr/>
        </p:nvSpPr>
        <p:spPr>
          <a:xfrm>
            <a:off x="23770" y="1098612"/>
            <a:ext cx="2209800" cy="646331"/>
          </a:xfrm>
          <a:prstGeom prst="rect">
            <a:avLst/>
          </a:prstGeom>
          <a:noFill/>
          <a:ln w="28575">
            <a:solidFill>
              <a:schemeClr val="accent3">
                <a:lumMod val="75000"/>
              </a:schemeClr>
            </a:solidFill>
          </a:ln>
        </p:spPr>
        <p:txBody>
          <a:bodyPr wrap="square" rtlCol="0">
            <a:spAutoFit/>
          </a:bodyPr>
          <a:lstStyle/>
          <a:p>
            <a:r>
              <a:rPr lang="en-GB" dirty="0" smtClean="0"/>
              <a:t>Total: R268 009 263</a:t>
            </a:r>
          </a:p>
          <a:p>
            <a:r>
              <a:rPr lang="en-GB" dirty="0" smtClean="0"/>
              <a:t>Number: 589 </a:t>
            </a:r>
            <a:endParaRPr lang="en-ZA" dirty="0"/>
          </a:p>
        </p:txBody>
      </p:sp>
    </p:spTree>
    <p:extLst>
      <p:ext uri="{BB962C8B-B14F-4D97-AF65-F5344CB8AC3E}">
        <p14:creationId xmlns:p14="http://schemas.microsoft.com/office/powerpoint/2010/main" xmlns="" val="46081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3" name="Group"/>
          <p:cNvGrpSpPr/>
          <p:nvPr/>
        </p:nvGrpSpPr>
        <p:grpSpPr>
          <a:xfrm>
            <a:off x="179511" y="83003"/>
            <a:ext cx="8857553" cy="789467"/>
            <a:chOff x="0" y="0"/>
            <a:chExt cx="8706861" cy="514350"/>
          </a:xfrm>
        </p:grpSpPr>
        <p:sp>
          <p:nvSpPr>
            <p:cNvPr id="681" name="Rounded Rectangle"/>
            <p:cNvSpPr/>
            <p:nvPr/>
          </p:nvSpPr>
          <p:spPr>
            <a:xfrm>
              <a:off x="0" y="0"/>
              <a:ext cx="8706861" cy="514350"/>
            </a:xfrm>
            <a:prstGeom prst="roundRect">
              <a:avLst>
                <a:gd name="adj" fmla="val 7500"/>
              </a:avLst>
            </a:prstGeom>
            <a:ln/>
          </p:spPr>
          <p:style>
            <a:lnRef idx="2">
              <a:schemeClr val="accent3"/>
            </a:lnRef>
            <a:fillRef idx="1">
              <a:schemeClr val="lt1"/>
            </a:fillRef>
            <a:effectRef idx="0">
              <a:schemeClr val="accent3"/>
            </a:effectRef>
            <a:fontRef idx="minor">
              <a:schemeClr val="dk1"/>
            </a:fontRef>
          </p:style>
          <p:txBody>
            <a:bodyPr wrap="square" lIns="45719" tIns="45719" rIns="45719" bIns="45719" numCol="1" anchor="ctr">
              <a:noAutofit/>
            </a:bodyPr>
            <a:lstStyle/>
            <a:p>
              <a:pPr algn="ctr">
                <a:defRPr sz="2800" b="1" cap="small">
                  <a:latin typeface="Arial"/>
                  <a:ea typeface="Arial"/>
                  <a:cs typeface="Arial"/>
                  <a:sym typeface="Arial"/>
                </a:defRPr>
              </a:pPr>
              <a:endParaRPr/>
            </a:p>
          </p:txBody>
        </p:sp>
        <p:sp>
          <p:nvSpPr>
            <p:cNvPr id="682" name="Objectives of Women in Maize Project"/>
            <p:cNvSpPr/>
            <p:nvPr/>
          </p:nvSpPr>
          <p:spPr>
            <a:xfrm>
              <a:off x="11286" y="66681"/>
              <a:ext cx="8684288" cy="380989"/>
            </a:xfrm>
            <a:prstGeom prst="rect">
              <a:avLst/>
            </a:prstGeom>
            <a:solidFill>
              <a:schemeClr val="accent3">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800" b="1" cap="small">
                  <a:latin typeface="Arial"/>
                  <a:ea typeface="Arial"/>
                  <a:cs typeface="Arial"/>
                  <a:sym typeface="Arial"/>
                </a:defRPr>
              </a:lvl1pPr>
            </a:lstStyle>
            <a:p>
              <a:r>
                <a:rPr lang="en-ZA" sz="3200" dirty="0" smtClean="0"/>
                <a:t>TPM Legacy Farming Primary Coop- Limpopo</a:t>
              </a:r>
              <a:endParaRPr sz="3200" dirty="0"/>
            </a:p>
          </p:txBody>
        </p:sp>
      </p:grpSp>
      <p:sp>
        <p:nvSpPr>
          <p:cNvPr id="684" name="Disburse funds to 30% to 100% Black Women;…"/>
          <p:cNvSpPr>
            <a:spLocks noGrp="1"/>
          </p:cNvSpPr>
          <p:nvPr>
            <p:ph type="body" idx="1"/>
          </p:nvPr>
        </p:nvSpPr>
        <p:spPr>
          <a:xfrm>
            <a:off x="190797" y="990600"/>
            <a:ext cx="8834783" cy="5124651"/>
          </a:xfrm>
          <a:prstGeom prst="rect">
            <a:avLst/>
          </a:prstGeom>
          <a:ln/>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nSpc>
                <a:spcPct val="80000"/>
              </a:lnSpc>
              <a:spcBef>
                <a:spcPts val="400"/>
              </a:spcBef>
              <a:defRPr sz="1200"/>
            </a:pPr>
            <a:endParaRPr dirty="0">
              <a:solidFill>
                <a:schemeClr val="tx1"/>
              </a:solidFill>
            </a:endParaRP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TPM Legacy was funded with CIS, in February 2016, to the tune of </a:t>
            </a:r>
            <a:r>
              <a:rPr lang="en-ZA" sz="2000" dirty="0">
                <a:solidFill>
                  <a:schemeClr val="tx1"/>
                </a:solidFill>
              </a:rPr>
              <a:t>R350k </a:t>
            </a:r>
            <a:r>
              <a:rPr lang="en-ZA" sz="2000" dirty="0" smtClean="0">
                <a:solidFill>
                  <a:schemeClr val="tx1"/>
                </a:solidFill>
              </a:rPr>
              <a:t>to purchase 2 </a:t>
            </a:r>
            <a:r>
              <a:rPr lang="en-ZA" sz="2000" dirty="0">
                <a:solidFill>
                  <a:schemeClr val="tx1"/>
                </a:solidFill>
              </a:rPr>
              <a:t>boreholes, a power generator and fencing which was of great help for the success of the cooperative.</a:t>
            </a:r>
          </a:p>
          <a:p>
            <a:pPr marL="0" indent="0" algn="just">
              <a:lnSpc>
                <a:spcPct val="96000"/>
              </a:lnSpc>
              <a:spcBef>
                <a:spcPts val="0"/>
              </a:spcBef>
              <a:buNone/>
              <a:defRPr sz="1700">
                <a:latin typeface="Arial"/>
                <a:ea typeface="Arial"/>
                <a:cs typeface="Arial"/>
                <a:sym typeface="Arial"/>
              </a:defRPr>
            </a:pPr>
            <a:endParaRPr lang="en-ZA" sz="2000" dirty="0" smtClean="0">
              <a:solidFill>
                <a:schemeClr val="tx1"/>
              </a:solidFill>
            </a:endParaRP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TPM Legacy was registered in 2012 and has 6 members, of which 4 are males and 2 are females. Four of the members are youth and only 2 are above the age of 35 years. </a:t>
            </a:r>
          </a:p>
          <a:p>
            <a:pPr marL="214313" indent="-214313" algn="just">
              <a:lnSpc>
                <a:spcPct val="96000"/>
              </a:lnSpc>
              <a:spcBef>
                <a:spcPts val="0"/>
              </a:spcBef>
              <a:defRPr sz="1700">
                <a:latin typeface="Arial"/>
                <a:ea typeface="Arial"/>
                <a:cs typeface="Arial"/>
                <a:sym typeface="Arial"/>
              </a:defRPr>
            </a:pPr>
            <a:endParaRPr lang="en-ZA" sz="2000" dirty="0" smtClean="0">
              <a:solidFill>
                <a:schemeClr val="tx1"/>
              </a:solidFill>
            </a:endParaRP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The cooperative is involved in crop production, producing green peas, butternut, chillies and other vegetables. Usually it takes three months for the produce to be harvested and sold to the market.</a:t>
            </a:r>
          </a:p>
          <a:p>
            <a:pPr marL="214313" indent="-214313" algn="just">
              <a:lnSpc>
                <a:spcPct val="96000"/>
              </a:lnSpc>
              <a:spcBef>
                <a:spcPts val="0"/>
              </a:spcBef>
              <a:defRPr sz="1700">
                <a:latin typeface="Arial"/>
                <a:ea typeface="Arial"/>
                <a:cs typeface="Arial"/>
                <a:sym typeface="Arial"/>
              </a:defRPr>
            </a:pPr>
            <a:endParaRPr lang="en-ZA" sz="2000" dirty="0" smtClean="0">
              <a:solidFill>
                <a:schemeClr val="tx1"/>
              </a:solidFill>
            </a:endParaRP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The largest market for the enterprise is the Johannesburg Market because it pays within a week unlike the big retailers that pay after 90 days or sometimes return the products damaged.</a:t>
            </a:r>
          </a:p>
          <a:p>
            <a:pPr marL="214313" indent="-214313" algn="just">
              <a:lnSpc>
                <a:spcPct val="96000"/>
              </a:lnSpc>
              <a:spcBef>
                <a:spcPts val="0"/>
              </a:spcBef>
              <a:defRPr sz="1700">
                <a:latin typeface="Arial"/>
                <a:ea typeface="Arial"/>
                <a:cs typeface="Arial"/>
                <a:sym typeface="Arial"/>
              </a:defRPr>
            </a:pPr>
            <a:endParaRPr lang="en-ZA" sz="2000" dirty="0" smtClean="0">
              <a:solidFill>
                <a:schemeClr val="tx1"/>
              </a:solidFill>
            </a:endParaRPr>
          </a:p>
          <a:p>
            <a:pPr marL="214313" indent="-214313" algn="just">
              <a:lnSpc>
                <a:spcPct val="96000"/>
              </a:lnSpc>
              <a:spcBef>
                <a:spcPts val="0"/>
              </a:spcBef>
              <a:defRPr sz="1700">
                <a:latin typeface="Arial"/>
                <a:ea typeface="Arial"/>
                <a:cs typeface="Arial"/>
                <a:sym typeface="Arial"/>
              </a:defRPr>
            </a:pPr>
            <a:r>
              <a:rPr lang="en-ZA" sz="2000" dirty="0">
                <a:solidFill>
                  <a:schemeClr val="tx1"/>
                </a:solidFill>
              </a:rPr>
              <a:t>Jobs created and </a:t>
            </a:r>
            <a:r>
              <a:rPr lang="en-ZA" sz="2000" dirty="0" smtClean="0">
                <a:solidFill>
                  <a:schemeClr val="tx1"/>
                </a:solidFill>
              </a:rPr>
              <a:t>sustained: </a:t>
            </a:r>
            <a:r>
              <a:rPr lang="en-ZA" sz="2000" dirty="0">
                <a:solidFill>
                  <a:schemeClr val="tx1"/>
                </a:solidFill>
              </a:rPr>
              <a:t>Their </a:t>
            </a:r>
            <a:r>
              <a:rPr lang="en-ZA" sz="2000" dirty="0" smtClean="0">
                <a:solidFill>
                  <a:schemeClr val="tx1"/>
                </a:solidFill>
              </a:rPr>
              <a:t>average monthly turnover is R65 000 after harvest period with a highest record of employing 18 people per day (during harvest time).  </a:t>
            </a:r>
          </a:p>
          <a:p>
            <a:pPr marL="214313" indent="-214313" algn="just">
              <a:lnSpc>
                <a:spcPct val="96000"/>
              </a:lnSpc>
              <a:spcBef>
                <a:spcPts val="0"/>
              </a:spcBef>
              <a:defRPr sz="1700">
                <a:latin typeface="Arial"/>
                <a:ea typeface="Arial"/>
                <a:cs typeface="Arial"/>
                <a:sym typeface="Arial"/>
              </a:defRPr>
            </a:pPr>
            <a:endParaRPr lang="en-ZA" sz="2000" dirty="0" smtClean="0">
              <a:solidFill>
                <a:schemeClr val="tx1"/>
              </a:solidFill>
            </a:endParaRP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The coop intends to venture into agro-processing so that they can target hotel groups and other local retailers with value-added packaged items. </a:t>
            </a:r>
            <a:endParaRPr sz="2000" dirty="0">
              <a:solidFill>
                <a:schemeClr val="tx1"/>
              </a:solidFill>
            </a:endParaRPr>
          </a:p>
        </p:txBody>
      </p:sp>
      <p:pic>
        <p:nvPicPr>
          <p:cNvPr id="685" name="logo Small business devleopment dept_1" descr="logo Small business devleopment dept_1"/>
          <p:cNvPicPr>
            <a:picLocks noChangeAspect="1"/>
          </p:cNvPicPr>
          <p:nvPr/>
        </p:nvPicPr>
        <p:blipFill>
          <a:blip r:embed="rId2" cstate="print">
            <a:extLst/>
          </a:blip>
          <a:srcRect t="24292" b="22405"/>
          <a:stretch>
            <a:fillRect/>
          </a:stretch>
        </p:blipFill>
        <p:spPr>
          <a:xfrm>
            <a:off x="0" y="6181825"/>
            <a:ext cx="2057400" cy="724300"/>
          </a:xfrm>
          <a:prstGeom prst="rect">
            <a:avLst/>
          </a:prstGeom>
          <a:ln w="12700">
            <a:miter lim="400000"/>
          </a:ln>
        </p:spPr>
      </p:pic>
      <p:sp>
        <p:nvSpPr>
          <p:cNvPr id="687" name="Slide Number"/>
          <p:cNvSpPr>
            <a:spLocks noGrp="1"/>
          </p:cNvSpPr>
          <p:nvPr>
            <p:ph type="sldNum" sz="quarter" idx="4294967295"/>
          </p:nvPr>
        </p:nvSpPr>
        <p:spPr>
          <a:xfrm>
            <a:off x="8676457" y="6283959"/>
            <a:ext cx="360608" cy="269241"/>
          </a:xfrm>
          <a:prstGeom prst="rect">
            <a:avLst/>
          </a:prstGeom>
          <a:extLst>
            <a:ext uri="{C572A759-6A51-4108-AA02-DFA0A04FC94B}">
              <ma14:wrappingTextBoxFlag xmlns="" xmlns:ma14="http://schemas.microsoft.com/office/mac/drawingml/2011/main" val="1"/>
            </a:ext>
          </a:extLst>
        </p:spPr>
        <p:txBody>
          <a:bodyPr/>
          <a:lstStyle>
            <a:lvl1pPr>
              <a:defRPr b="1"/>
            </a:lvl1pPr>
          </a:lstStyle>
          <a:p>
            <a:fld id="{86CB4B4D-7CA3-9044-876B-883B54F8677D}" type="slidenum">
              <a:rPr/>
              <a:pPr/>
              <a:t>19</a:t>
            </a:fld>
            <a:endParaRPr dirty="0"/>
          </a:p>
        </p:txBody>
      </p:sp>
    </p:spTree>
    <p:extLst>
      <p:ext uri="{BB962C8B-B14F-4D97-AF65-F5344CB8AC3E}">
        <p14:creationId xmlns:p14="http://schemas.microsoft.com/office/powerpoint/2010/main" xmlns="" val="35025170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1143000"/>
            <a:ext cx="8773886" cy="5067300"/>
          </a:xfrm>
        </p:spPr>
        <p:txBody>
          <a:bodyPr>
            <a:normAutofit fontScale="85000" lnSpcReduction="20000"/>
          </a:bodyPr>
          <a:lstStyle/>
          <a:p>
            <a:pPr marL="514350" indent="-514350">
              <a:buFont typeface="+mj-lt"/>
              <a:buAutoNum type="arabicPeriod"/>
            </a:pPr>
            <a:r>
              <a:rPr lang="en-US" sz="3300" cap="small" dirty="0" smtClean="0">
                <a:latin typeface="Arial" panose="020B0604020202020204" pitchFamily="34" charset="0"/>
                <a:cs typeface="Arial" panose="020B0604020202020204" pitchFamily="34" charset="0"/>
              </a:rPr>
              <a:t>Background and Purpose  </a:t>
            </a:r>
          </a:p>
          <a:p>
            <a:pPr marL="514350" lvl="0" indent="-514350" fontAlgn="base">
              <a:spcAft>
                <a:spcPct val="0"/>
              </a:spcAft>
              <a:buFont typeface="Calibri" pitchFamily="34" charset="0"/>
              <a:buAutoNum type="arabicPeriod"/>
              <a:defRPr/>
            </a:pPr>
            <a:r>
              <a:rPr lang="en-US" sz="3300" cap="small" dirty="0" smtClean="0">
                <a:latin typeface="Arial" panose="020B0604020202020204" pitchFamily="34" charset="0"/>
                <a:cs typeface="Arial" panose="020B0604020202020204" pitchFamily="34" charset="0"/>
              </a:rPr>
              <a:t>Mandate, Vision, Mission and Values </a:t>
            </a:r>
          </a:p>
          <a:p>
            <a:pPr marL="514350" lvl="0" indent="-514350" fontAlgn="base">
              <a:spcAft>
                <a:spcPct val="0"/>
              </a:spcAft>
              <a:buFont typeface="Calibri" pitchFamily="34" charset="0"/>
              <a:buAutoNum type="arabicPeriod"/>
              <a:defRPr/>
            </a:pPr>
            <a:r>
              <a:rPr lang="en-US" sz="3300" cap="small" dirty="0" smtClean="0">
                <a:latin typeface="Arial" panose="020B0604020202020204" pitchFamily="34" charset="0"/>
                <a:cs typeface="Arial" panose="020B0604020202020204" pitchFamily="34" charset="0"/>
              </a:rPr>
              <a:t>Strategic Objectives</a:t>
            </a:r>
            <a:endParaRPr lang="en-US" sz="3300" cap="small" dirty="0">
              <a:latin typeface="Arial" panose="020B0604020202020204" pitchFamily="34" charset="0"/>
              <a:cs typeface="Arial" panose="020B0604020202020204" pitchFamily="34" charset="0"/>
            </a:endParaRPr>
          </a:p>
          <a:p>
            <a:pPr marL="514350" indent="-514350">
              <a:buFont typeface="+mj-lt"/>
              <a:buAutoNum type="arabicPeriod"/>
            </a:pPr>
            <a:r>
              <a:rPr lang="en-US" sz="3300" cap="small" dirty="0" smtClean="0">
                <a:latin typeface="Arial" panose="020B0604020202020204" pitchFamily="34" charset="0"/>
                <a:cs typeface="Arial" panose="020B0604020202020204" pitchFamily="34" charset="0"/>
              </a:rPr>
              <a:t>Organisational Environment</a:t>
            </a:r>
          </a:p>
          <a:p>
            <a:pPr marL="514350" indent="-514350" fontAlgn="base">
              <a:spcAft>
                <a:spcPct val="0"/>
              </a:spcAft>
              <a:buFont typeface="Calibri" pitchFamily="34" charset="0"/>
              <a:buAutoNum type="arabicPeriod"/>
              <a:defRPr/>
            </a:pPr>
            <a:r>
              <a:rPr lang="en-US" sz="3400" cap="small" dirty="0" smtClean="0">
                <a:latin typeface="Arial" panose="020B0604020202020204" pitchFamily="34" charset="0"/>
                <a:cs typeface="Arial" panose="020B0604020202020204" pitchFamily="34" charset="0"/>
              </a:rPr>
              <a:t>Overall performance</a:t>
            </a:r>
          </a:p>
          <a:p>
            <a:pPr marL="514350" indent="-514350" fontAlgn="base">
              <a:spcAft>
                <a:spcPct val="0"/>
              </a:spcAft>
              <a:buFont typeface="Calibri" pitchFamily="34" charset="0"/>
              <a:buAutoNum type="arabicPeriod"/>
              <a:defRPr/>
            </a:pPr>
            <a:r>
              <a:rPr lang="en-US" sz="3400" cap="small" dirty="0" smtClean="0">
                <a:latin typeface="Arial" panose="020B0604020202020204" pitchFamily="34" charset="0"/>
                <a:cs typeface="Arial" panose="020B0604020202020204" pitchFamily="34" charset="0"/>
              </a:rPr>
              <a:t>Key </a:t>
            </a:r>
            <a:r>
              <a:rPr lang="en-US" sz="3400" cap="small" dirty="0">
                <a:latin typeface="Arial" panose="020B0604020202020204" pitchFamily="34" charset="0"/>
                <a:cs typeface="Arial" panose="020B0604020202020204" pitchFamily="34" charset="0"/>
              </a:rPr>
              <a:t>achievements</a:t>
            </a:r>
          </a:p>
          <a:p>
            <a:pPr marL="514350" indent="-514350" fontAlgn="base">
              <a:spcAft>
                <a:spcPct val="0"/>
              </a:spcAft>
              <a:buFont typeface="Calibri" pitchFamily="34" charset="0"/>
              <a:buAutoNum type="arabicPeriod"/>
              <a:defRPr/>
            </a:pPr>
            <a:r>
              <a:rPr lang="en-US" sz="3400" cap="small" dirty="0" smtClean="0">
                <a:latin typeface="Arial" panose="020B0604020202020204" pitchFamily="34" charset="0"/>
                <a:cs typeface="Arial" panose="020B0604020202020204" pitchFamily="34" charset="0"/>
              </a:rPr>
              <a:t>Performance </a:t>
            </a:r>
            <a:r>
              <a:rPr lang="en-US" sz="3400" cap="small" dirty="0">
                <a:latin typeface="Arial" panose="020B0604020202020204" pitchFamily="34" charset="0"/>
                <a:cs typeface="Arial" panose="020B0604020202020204" pitchFamily="34" charset="0"/>
              </a:rPr>
              <a:t>by Programmes</a:t>
            </a:r>
          </a:p>
          <a:p>
            <a:pPr marL="514350" indent="-514350" fontAlgn="base">
              <a:spcAft>
                <a:spcPct val="0"/>
              </a:spcAft>
              <a:buFont typeface="Calibri" pitchFamily="34" charset="0"/>
              <a:buAutoNum type="arabicPeriod"/>
              <a:defRPr/>
            </a:pPr>
            <a:r>
              <a:rPr lang="en-US" sz="3400" cap="small" dirty="0" smtClean="0">
                <a:latin typeface="Arial" panose="020B0604020202020204" pitchFamily="34" charset="0"/>
                <a:cs typeface="Arial" panose="020B0604020202020204" pitchFamily="34" charset="0"/>
              </a:rPr>
              <a:t>Financial Management</a:t>
            </a:r>
            <a:endParaRPr lang="en-US" sz="3400" cap="small" dirty="0">
              <a:latin typeface="Arial" panose="020B0604020202020204" pitchFamily="34" charset="0"/>
              <a:cs typeface="Arial" panose="020B0604020202020204" pitchFamily="34" charset="0"/>
            </a:endParaRPr>
          </a:p>
          <a:p>
            <a:pPr marL="514350" indent="-514350" fontAlgn="base">
              <a:spcAft>
                <a:spcPct val="0"/>
              </a:spcAft>
              <a:buFont typeface="Calibri" pitchFamily="34" charset="0"/>
              <a:buAutoNum type="arabicPeriod"/>
              <a:defRPr/>
            </a:pPr>
            <a:r>
              <a:rPr lang="en-US" sz="3400" cap="small" dirty="0" smtClean="0">
                <a:latin typeface="Arial" panose="020B0604020202020204" pitchFamily="34" charset="0"/>
                <a:cs typeface="Arial" panose="020B0604020202020204" pitchFamily="34" charset="0"/>
              </a:rPr>
              <a:t>Human </a:t>
            </a:r>
            <a:r>
              <a:rPr lang="en-US" sz="3400" cap="small" dirty="0">
                <a:latin typeface="Arial" panose="020B0604020202020204" pitchFamily="34" charset="0"/>
                <a:cs typeface="Arial" panose="020B0604020202020204" pitchFamily="34" charset="0"/>
              </a:rPr>
              <a:t>Resource </a:t>
            </a:r>
            <a:r>
              <a:rPr lang="en-US" sz="3400" cap="small" dirty="0" smtClean="0">
                <a:latin typeface="Arial" panose="020B0604020202020204" pitchFamily="34" charset="0"/>
                <a:cs typeface="Arial" panose="020B0604020202020204" pitchFamily="34" charset="0"/>
              </a:rPr>
              <a:t>Management</a:t>
            </a:r>
            <a:endParaRPr lang="en-US" sz="3400" cap="small" dirty="0">
              <a:latin typeface="Arial" panose="020B0604020202020204" pitchFamily="34" charset="0"/>
              <a:cs typeface="Arial" panose="020B0604020202020204" pitchFamily="34" charset="0"/>
            </a:endParaRPr>
          </a:p>
          <a:p>
            <a:pPr marL="514350" indent="-514350" fontAlgn="base">
              <a:spcAft>
                <a:spcPct val="0"/>
              </a:spcAft>
              <a:buFont typeface="Calibri" pitchFamily="34" charset="0"/>
              <a:buAutoNum type="arabicPeriod"/>
              <a:defRPr/>
            </a:pPr>
            <a:r>
              <a:rPr lang="en-US" sz="3400" cap="small" dirty="0" smtClean="0">
                <a:latin typeface="Arial" panose="020B0604020202020204" pitchFamily="34" charset="0"/>
                <a:cs typeface="Arial" panose="020B0604020202020204" pitchFamily="34" charset="0"/>
              </a:rPr>
              <a:t>Lessons </a:t>
            </a:r>
            <a:r>
              <a:rPr lang="en-US" sz="3400" cap="small" dirty="0">
                <a:latin typeface="Arial" panose="020B0604020202020204" pitchFamily="34" charset="0"/>
                <a:cs typeface="Arial" panose="020B0604020202020204" pitchFamily="34" charset="0"/>
              </a:rPr>
              <a:t>Learnt</a:t>
            </a:r>
          </a:p>
          <a:p>
            <a:pPr marL="514350" indent="-514350" fontAlgn="base">
              <a:spcAft>
                <a:spcPct val="0"/>
              </a:spcAft>
              <a:buFont typeface="Calibri" pitchFamily="34" charset="0"/>
              <a:buAutoNum type="arabicPeriod"/>
              <a:defRPr/>
            </a:pPr>
            <a:r>
              <a:rPr lang="en-US" sz="3400" cap="small" dirty="0" smtClean="0">
                <a:latin typeface="Arial" panose="020B0604020202020204" pitchFamily="34" charset="0"/>
                <a:cs typeface="Arial" panose="020B0604020202020204" pitchFamily="34" charset="0"/>
              </a:rPr>
              <a:t>Way </a:t>
            </a:r>
            <a:r>
              <a:rPr lang="en-US" sz="3400" cap="small" dirty="0">
                <a:latin typeface="Arial" panose="020B0604020202020204" pitchFamily="34" charset="0"/>
                <a:cs typeface="Arial" panose="020B0604020202020204" pitchFamily="34" charset="0"/>
              </a:rPr>
              <a:t>Forward </a:t>
            </a:r>
          </a:p>
          <a:p>
            <a:pPr marL="0" indent="0">
              <a:buNone/>
            </a:pPr>
            <a:endParaRPr lang="en-US" cap="small" dirty="0" smtClean="0">
              <a:latin typeface="Arial" panose="020B0604020202020204" pitchFamily="34" charset="0"/>
              <a:cs typeface="Arial" panose="020B0604020202020204" pitchFamily="34" charset="0"/>
            </a:endParaRPr>
          </a:p>
          <a:p>
            <a:pPr marL="0" indent="0">
              <a:buNone/>
            </a:pPr>
            <a:endParaRPr lang="en-US" dirty="0" smtClean="0"/>
          </a:p>
        </p:txBody>
      </p:sp>
      <p:sp>
        <p:nvSpPr>
          <p:cNvPr id="4" name="Title 1"/>
          <p:cNvSpPr>
            <a:spLocks noGrp="1"/>
          </p:cNvSpPr>
          <p:nvPr>
            <p:ph type="title"/>
          </p:nvPr>
        </p:nvSpPr>
        <p:spPr>
          <a:xfrm>
            <a:off x="10886" y="0"/>
            <a:ext cx="9133114" cy="996951"/>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3600" cap="small" dirty="0">
                <a:latin typeface="Arial" panose="020B0604020202020204" pitchFamily="34" charset="0"/>
                <a:cs typeface="Arial" panose="020B0604020202020204" pitchFamily="34" charset="0"/>
              </a:rPr>
              <a:t>Presentation Outline</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pPr/>
              <a:t>2</a:t>
            </a:fld>
            <a:endParaRPr lang="en-US"/>
          </a:p>
        </p:txBody>
      </p:sp>
    </p:spTree>
    <p:extLst>
      <p:ext uri="{BB962C8B-B14F-4D97-AF65-F5344CB8AC3E}">
        <p14:creationId xmlns:p14="http://schemas.microsoft.com/office/powerpoint/2010/main" xmlns="" val="1469901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3" name="Group"/>
          <p:cNvGrpSpPr/>
          <p:nvPr/>
        </p:nvGrpSpPr>
        <p:grpSpPr>
          <a:xfrm>
            <a:off x="179512" y="158558"/>
            <a:ext cx="8735888" cy="714561"/>
            <a:chOff x="0" y="0"/>
            <a:chExt cx="8706861" cy="514350"/>
          </a:xfrm>
        </p:grpSpPr>
        <p:sp>
          <p:nvSpPr>
            <p:cNvPr id="681" name="Rounded Rectangle"/>
            <p:cNvSpPr/>
            <p:nvPr/>
          </p:nvSpPr>
          <p:spPr>
            <a:xfrm>
              <a:off x="0" y="0"/>
              <a:ext cx="8706861" cy="514350"/>
            </a:xfrm>
            <a:prstGeom prst="roundRect">
              <a:avLst>
                <a:gd name="adj" fmla="val 7500"/>
              </a:avLst>
            </a:prstGeom>
            <a:ln/>
          </p:spPr>
          <p:style>
            <a:lnRef idx="2">
              <a:schemeClr val="accent3"/>
            </a:lnRef>
            <a:fillRef idx="1">
              <a:schemeClr val="lt1"/>
            </a:fillRef>
            <a:effectRef idx="0">
              <a:schemeClr val="accent3"/>
            </a:effectRef>
            <a:fontRef idx="minor">
              <a:schemeClr val="dk1"/>
            </a:fontRef>
          </p:style>
          <p:txBody>
            <a:bodyPr wrap="square" lIns="45719" tIns="45719" rIns="45719" bIns="45719" numCol="1" anchor="ctr">
              <a:noAutofit/>
            </a:bodyPr>
            <a:lstStyle/>
            <a:p>
              <a:pPr algn="ctr">
                <a:defRPr sz="2800" b="1" cap="small">
                  <a:latin typeface="Arial"/>
                  <a:ea typeface="Arial"/>
                  <a:cs typeface="Arial"/>
                  <a:sym typeface="Arial"/>
                </a:defRPr>
              </a:pPr>
              <a:endParaRPr/>
            </a:p>
          </p:txBody>
        </p:sp>
        <p:sp>
          <p:nvSpPr>
            <p:cNvPr id="682" name="Objectives of Women in Maize Project"/>
            <p:cNvSpPr/>
            <p:nvPr/>
          </p:nvSpPr>
          <p:spPr>
            <a:xfrm>
              <a:off x="11286" y="68866"/>
              <a:ext cx="8684288" cy="376619"/>
            </a:xfrm>
            <a:prstGeom prst="rect">
              <a:avLst/>
            </a:prstGeom>
            <a:solidFill>
              <a:srgbClr val="C3D69B"/>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800" b="1" cap="small">
                  <a:latin typeface="Arial"/>
                  <a:ea typeface="Arial"/>
                  <a:cs typeface="Arial"/>
                  <a:sym typeface="Arial"/>
                </a:defRPr>
              </a:lvl1pPr>
            </a:lstStyle>
            <a:p>
              <a:r>
                <a:rPr lang="en-ZA" dirty="0"/>
                <a:t>TPM Legacy Farming Primary Coop- Limpopo</a:t>
              </a:r>
            </a:p>
          </p:txBody>
        </p:sp>
      </p:grpSp>
      <p:sp>
        <p:nvSpPr>
          <p:cNvPr id="684" name="Disburse funds to 30% to 100% Black Women;…"/>
          <p:cNvSpPr>
            <a:spLocks noGrp="1"/>
          </p:cNvSpPr>
          <p:nvPr>
            <p:ph type="body" idx="1"/>
          </p:nvPr>
        </p:nvSpPr>
        <p:spPr>
          <a:xfrm>
            <a:off x="190798" y="1066800"/>
            <a:ext cx="8724602" cy="4876800"/>
          </a:xfrm>
          <a:prstGeom prst="rect">
            <a:avLst/>
          </a:prstGeom>
          <a:ln/>
        </p:spPr>
        <p:style>
          <a:lnRef idx="2">
            <a:schemeClr val="accent3"/>
          </a:lnRef>
          <a:fillRef idx="1">
            <a:schemeClr val="lt1"/>
          </a:fillRef>
          <a:effectRef idx="0">
            <a:schemeClr val="accent3"/>
          </a:effectRef>
          <a:fontRef idx="minor">
            <a:schemeClr val="dk1"/>
          </a:fontRef>
        </p:style>
        <p:txBody>
          <a:bodyPr>
            <a:normAutofit/>
          </a:bodyPr>
          <a:lstStyle/>
          <a:p>
            <a:pPr marL="0" indent="0">
              <a:lnSpc>
                <a:spcPct val="80000"/>
              </a:lnSpc>
              <a:spcBef>
                <a:spcPts val="400"/>
              </a:spcBef>
              <a:buNone/>
              <a:defRPr sz="1200"/>
            </a:pPr>
            <a:endParaRPr dirty="0"/>
          </a:p>
        </p:txBody>
      </p:sp>
      <p:pic>
        <p:nvPicPr>
          <p:cNvPr id="685" name="logo Small business devleopment dept_1" descr="logo Small business devleopment dept_1"/>
          <p:cNvPicPr>
            <a:picLocks noChangeAspect="1"/>
          </p:cNvPicPr>
          <p:nvPr/>
        </p:nvPicPr>
        <p:blipFill>
          <a:blip r:embed="rId2" cstate="print">
            <a:extLst/>
          </a:blip>
          <a:srcRect t="24292" b="22405"/>
          <a:stretch>
            <a:fillRect/>
          </a:stretch>
        </p:blipFill>
        <p:spPr>
          <a:xfrm>
            <a:off x="0" y="6131117"/>
            <a:ext cx="2133600" cy="650683"/>
          </a:xfrm>
          <a:prstGeom prst="rect">
            <a:avLst/>
          </a:prstGeom>
          <a:ln w="12700">
            <a:miter lim="400000"/>
          </a:ln>
        </p:spPr>
      </p:pic>
      <p:sp>
        <p:nvSpPr>
          <p:cNvPr id="687" name="Slide Number"/>
          <p:cNvSpPr>
            <a:spLocks noGrp="1"/>
          </p:cNvSpPr>
          <p:nvPr>
            <p:ph type="sldNum" sz="quarter" idx="4294967295"/>
          </p:nvPr>
        </p:nvSpPr>
        <p:spPr>
          <a:xfrm>
            <a:off x="8676457" y="6207759"/>
            <a:ext cx="360608" cy="269241"/>
          </a:xfrm>
          <a:prstGeom prst="rect">
            <a:avLst/>
          </a:prstGeom>
          <a:extLst>
            <a:ext uri="{C572A759-6A51-4108-AA02-DFA0A04FC94B}">
              <ma14:wrappingTextBoxFlag xmlns="" xmlns:ma14="http://schemas.microsoft.com/office/mac/drawingml/2011/main" val="1"/>
            </a:ext>
          </a:extLst>
        </p:spPr>
        <p:txBody>
          <a:bodyPr/>
          <a:lstStyle>
            <a:lvl1pPr>
              <a:defRPr b="1"/>
            </a:lvl1pPr>
          </a:lstStyle>
          <a:p>
            <a:fld id="{86CB4B4D-7CA3-9044-876B-883B54F8677D}" type="slidenum">
              <a:rPr/>
              <a:pPr/>
              <a:t>20</a:t>
            </a:fld>
            <a:endParaRPr dirty="0"/>
          </a:p>
        </p:txBody>
      </p:sp>
      <p:pic>
        <p:nvPicPr>
          <p:cNvPr id="9" name="Picture 8" descr="C:\Users\MMemani\Desktop\Crop prod.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2209950" y="-799952"/>
            <a:ext cx="4686297" cy="8572201"/>
          </a:xfrm>
          <a:prstGeom prst="rect">
            <a:avLst/>
          </a:prstGeom>
          <a:noFill/>
          <a:ln>
            <a:noFill/>
          </a:ln>
        </p:spPr>
      </p:pic>
    </p:spTree>
    <p:extLst>
      <p:ext uri="{BB962C8B-B14F-4D97-AF65-F5344CB8AC3E}">
        <p14:creationId xmlns:p14="http://schemas.microsoft.com/office/powerpoint/2010/main" xmlns="" val="7449695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3" name="Group"/>
          <p:cNvGrpSpPr/>
          <p:nvPr/>
        </p:nvGrpSpPr>
        <p:grpSpPr>
          <a:xfrm>
            <a:off x="179512" y="167045"/>
            <a:ext cx="8706862" cy="646329"/>
            <a:chOff x="0" y="-65988"/>
            <a:chExt cx="8706861" cy="646328"/>
          </a:xfrm>
        </p:grpSpPr>
        <p:sp>
          <p:nvSpPr>
            <p:cNvPr id="681" name="Rounded Rectangle"/>
            <p:cNvSpPr/>
            <p:nvPr/>
          </p:nvSpPr>
          <p:spPr>
            <a:xfrm>
              <a:off x="0" y="0"/>
              <a:ext cx="8706861" cy="514350"/>
            </a:xfrm>
            <a:prstGeom prst="roundRect">
              <a:avLst>
                <a:gd name="adj" fmla="val 7500"/>
              </a:avLst>
            </a:prstGeom>
            <a:ln/>
          </p:spPr>
          <p:style>
            <a:lnRef idx="2">
              <a:schemeClr val="accent3"/>
            </a:lnRef>
            <a:fillRef idx="1">
              <a:schemeClr val="lt1"/>
            </a:fillRef>
            <a:effectRef idx="0">
              <a:schemeClr val="accent3"/>
            </a:effectRef>
            <a:fontRef idx="minor">
              <a:schemeClr val="dk1"/>
            </a:fontRef>
          </p:style>
          <p:txBody>
            <a:bodyPr wrap="square" lIns="45719" tIns="45719" rIns="45719" bIns="45719" numCol="1" anchor="ctr">
              <a:noAutofit/>
            </a:bodyPr>
            <a:lstStyle/>
            <a:p>
              <a:pPr algn="ctr">
                <a:defRPr sz="2800" b="1" cap="small">
                  <a:latin typeface="Arial"/>
                  <a:ea typeface="Arial"/>
                  <a:cs typeface="Arial"/>
                  <a:sym typeface="Arial"/>
                </a:defRPr>
              </a:pPr>
              <a:endParaRPr/>
            </a:p>
          </p:txBody>
        </p:sp>
        <p:sp>
          <p:nvSpPr>
            <p:cNvPr id="682" name="Objectives of Women in Maize Project"/>
            <p:cNvSpPr/>
            <p:nvPr/>
          </p:nvSpPr>
          <p:spPr>
            <a:xfrm>
              <a:off x="11286" y="-65988"/>
              <a:ext cx="8684288" cy="646328"/>
            </a:xfrm>
            <a:prstGeom prst="rect">
              <a:avLst/>
            </a:prstGeom>
            <a:solidFill>
              <a:srgbClr val="C3D69B"/>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800" b="1" cap="small">
                  <a:latin typeface="Arial"/>
                  <a:ea typeface="Arial"/>
                  <a:cs typeface="Arial"/>
                  <a:sym typeface="Arial"/>
                </a:defRPr>
              </a:lvl1pPr>
            </a:lstStyle>
            <a:p>
              <a:pPr algn="r"/>
              <a:r>
                <a:rPr lang="en-ZA" sz="3600" dirty="0" smtClean="0"/>
                <a:t>Zero Hunger Primary Coop - Gauteng </a:t>
              </a:r>
              <a:endParaRPr sz="3600" dirty="0"/>
            </a:p>
          </p:txBody>
        </p:sp>
      </p:grpSp>
      <p:sp>
        <p:nvSpPr>
          <p:cNvPr id="684" name="Disburse funds to 30% to 100% Black Women;…"/>
          <p:cNvSpPr>
            <a:spLocks noGrp="1"/>
          </p:cNvSpPr>
          <p:nvPr>
            <p:ph type="body" idx="1"/>
          </p:nvPr>
        </p:nvSpPr>
        <p:spPr>
          <a:xfrm>
            <a:off x="190798" y="990600"/>
            <a:ext cx="8648402" cy="4686299"/>
          </a:xfrm>
          <a:prstGeom prst="rect">
            <a:avLst/>
          </a:prstGeom>
          <a:ln/>
        </p:spPr>
        <p:style>
          <a:lnRef idx="2">
            <a:schemeClr val="accent3"/>
          </a:lnRef>
          <a:fillRef idx="1">
            <a:schemeClr val="lt1"/>
          </a:fillRef>
          <a:effectRef idx="0">
            <a:schemeClr val="accent3"/>
          </a:effectRef>
          <a:fontRef idx="minor">
            <a:schemeClr val="dk1"/>
          </a:fontRef>
        </p:style>
        <p:txBody>
          <a:bodyPr>
            <a:normAutofit lnSpcReduction="10000"/>
          </a:bodyPr>
          <a:lstStyle/>
          <a:p>
            <a:pPr>
              <a:lnSpc>
                <a:spcPct val="80000"/>
              </a:lnSpc>
              <a:spcBef>
                <a:spcPts val="400"/>
              </a:spcBef>
              <a:defRPr sz="1200"/>
            </a:pPr>
            <a:endParaRPr dirty="0">
              <a:solidFill>
                <a:schemeClr val="tx1"/>
              </a:solidFill>
            </a:endParaRP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On 1 September 2016 DSBD assisted the cooperative with garden tools and a bakkie to the value of R350k through </a:t>
            </a:r>
            <a:r>
              <a:rPr lang="en-ZA" sz="2000" b="1" dirty="0" smtClean="0">
                <a:solidFill>
                  <a:schemeClr val="tx1"/>
                </a:solidFill>
              </a:rPr>
              <a:t>CIS</a:t>
            </a:r>
            <a:r>
              <a:rPr lang="en-ZA" sz="2000" dirty="0" smtClean="0">
                <a:solidFill>
                  <a:schemeClr val="tx1"/>
                </a:solidFill>
              </a:rPr>
              <a:t>. </a:t>
            </a: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Zero Hunger was registered in 2012 and but started its operations in December 2015. </a:t>
            </a: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The cooperative’s core business is landscaping but distinguishes itself by its expertisie in plant conservation, soil management, garden design, construction and maintenance.  </a:t>
            </a: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Four of its 8 members have undertaken technical training in the horticulture sector. </a:t>
            </a: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The cooperative has 8 members, 4 are females and 4 are males. Similarly 4 are youth and 4 are older than 35 years of age. </a:t>
            </a: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The cooperative has a three year contract (to expire in 2020) with City Parks to maintain City gardens.</a:t>
            </a: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Jobs created and sustained: Their average monthly turnover is R63 000, and this supports 15 employees including cooperative members. </a:t>
            </a:r>
          </a:p>
          <a:p>
            <a:pPr marL="214313" indent="-214313" algn="just">
              <a:lnSpc>
                <a:spcPct val="96000"/>
              </a:lnSpc>
              <a:spcBef>
                <a:spcPts val="0"/>
              </a:spcBef>
              <a:defRPr sz="1700">
                <a:latin typeface="Arial"/>
                <a:ea typeface="Arial"/>
                <a:cs typeface="Arial"/>
                <a:sym typeface="Arial"/>
              </a:defRPr>
            </a:pPr>
            <a:r>
              <a:rPr lang="en-ZA" sz="2000" dirty="0" smtClean="0">
                <a:solidFill>
                  <a:schemeClr val="tx1"/>
                </a:solidFill>
              </a:rPr>
              <a:t>The cooperative believes in perseverance, unity and honesty as critical success factors. </a:t>
            </a:r>
            <a:endParaRPr lang="en-ZA" sz="2000" dirty="0">
              <a:solidFill>
                <a:schemeClr val="tx1"/>
              </a:solidFill>
            </a:endParaRPr>
          </a:p>
        </p:txBody>
      </p:sp>
      <p:pic>
        <p:nvPicPr>
          <p:cNvPr id="685" name="logo Small business devleopment dept_1" descr="logo Small business devleopment dept_1"/>
          <p:cNvPicPr>
            <a:picLocks noChangeAspect="1"/>
          </p:cNvPicPr>
          <p:nvPr/>
        </p:nvPicPr>
        <p:blipFill>
          <a:blip r:embed="rId2" cstate="print">
            <a:extLst/>
          </a:blip>
          <a:srcRect t="24292" b="22405"/>
          <a:stretch>
            <a:fillRect/>
          </a:stretch>
        </p:blipFill>
        <p:spPr>
          <a:xfrm>
            <a:off x="76200" y="6040079"/>
            <a:ext cx="2133600" cy="703623"/>
          </a:xfrm>
          <a:prstGeom prst="rect">
            <a:avLst/>
          </a:prstGeom>
          <a:ln w="12700">
            <a:miter lim="400000"/>
          </a:ln>
        </p:spPr>
      </p:pic>
      <p:sp>
        <p:nvSpPr>
          <p:cNvPr id="687" name="Slide Number"/>
          <p:cNvSpPr>
            <a:spLocks noGrp="1"/>
          </p:cNvSpPr>
          <p:nvPr>
            <p:ph type="sldNum" sz="quarter" idx="4294967295"/>
          </p:nvPr>
        </p:nvSpPr>
        <p:spPr>
          <a:xfrm>
            <a:off x="8676457" y="6040079"/>
            <a:ext cx="360608" cy="269241"/>
          </a:xfrm>
          <a:prstGeom prst="rect">
            <a:avLst/>
          </a:prstGeom>
          <a:extLst>
            <a:ext uri="{C572A759-6A51-4108-AA02-DFA0A04FC94B}">
              <ma14:wrappingTextBoxFlag xmlns="" xmlns:ma14="http://schemas.microsoft.com/office/mac/drawingml/2011/main" val="1"/>
            </a:ext>
          </a:extLst>
        </p:spPr>
        <p:txBody>
          <a:bodyPr/>
          <a:lstStyle>
            <a:lvl1pPr>
              <a:defRPr b="1"/>
            </a:lvl1pPr>
          </a:lstStyle>
          <a:p>
            <a:fld id="{86CB4B4D-7CA3-9044-876B-883B54F8677D}" type="slidenum">
              <a:rPr/>
              <a:pPr/>
              <a:t>21</a:t>
            </a:fld>
            <a:endParaRPr dirty="0"/>
          </a:p>
        </p:txBody>
      </p:sp>
    </p:spTree>
    <p:extLst>
      <p:ext uri="{BB962C8B-B14F-4D97-AF65-F5344CB8AC3E}">
        <p14:creationId xmlns:p14="http://schemas.microsoft.com/office/powerpoint/2010/main" xmlns="" val="8995903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3" name="Group"/>
          <p:cNvGrpSpPr/>
          <p:nvPr/>
        </p:nvGrpSpPr>
        <p:grpSpPr>
          <a:xfrm>
            <a:off x="179512" y="167045"/>
            <a:ext cx="8706862" cy="646329"/>
            <a:chOff x="0" y="-65988"/>
            <a:chExt cx="8706861" cy="646328"/>
          </a:xfrm>
        </p:grpSpPr>
        <p:sp>
          <p:nvSpPr>
            <p:cNvPr id="681" name="Rounded Rectangle"/>
            <p:cNvSpPr/>
            <p:nvPr/>
          </p:nvSpPr>
          <p:spPr>
            <a:xfrm>
              <a:off x="0" y="0"/>
              <a:ext cx="8706861" cy="514350"/>
            </a:xfrm>
            <a:prstGeom prst="roundRect">
              <a:avLst>
                <a:gd name="adj" fmla="val 7500"/>
              </a:avLst>
            </a:prstGeom>
            <a:ln/>
          </p:spPr>
          <p:style>
            <a:lnRef idx="2">
              <a:schemeClr val="accent3"/>
            </a:lnRef>
            <a:fillRef idx="1">
              <a:schemeClr val="lt1"/>
            </a:fillRef>
            <a:effectRef idx="0">
              <a:schemeClr val="accent3"/>
            </a:effectRef>
            <a:fontRef idx="minor">
              <a:schemeClr val="dk1"/>
            </a:fontRef>
          </p:style>
          <p:txBody>
            <a:bodyPr wrap="square" lIns="45719" tIns="45719" rIns="45719" bIns="45719" numCol="1" anchor="ctr">
              <a:noAutofit/>
            </a:bodyPr>
            <a:lstStyle/>
            <a:p>
              <a:pPr algn="ctr">
                <a:defRPr sz="2800" b="1" cap="small">
                  <a:latin typeface="Arial"/>
                  <a:ea typeface="Arial"/>
                  <a:cs typeface="Arial"/>
                  <a:sym typeface="Arial"/>
                </a:defRPr>
              </a:pPr>
              <a:endParaRPr/>
            </a:p>
          </p:txBody>
        </p:sp>
        <p:sp>
          <p:nvSpPr>
            <p:cNvPr id="682" name="Objectives of Women in Maize Project"/>
            <p:cNvSpPr/>
            <p:nvPr/>
          </p:nvSpPr>
          <p:spPr>
            <a:xfrm>
              <a:off x="11286" y="-65988"/>
              <a:ext cx="8684288" cy="646328"/>
            </a:xfrm>
            <a:prstGeom prst="rect">
              <a:avLst/>
            </a:prstGeom>
            <a:solidFill>
              <a:schemeClr val="accent3">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800" b="1" cap="small">
                  <a:latin typeface="Arial"/>
                  <a:ea typeface="Arial"/>
                  <a:cs typeface="Arial"/>
                  <a:sym typeface="Arial"/>
                </a:defRPr>
              </a:lvl1pPr>
            </a:lstStyle>
            <a:p>
              <a:pPr algn="r"/>
              <a:r>
                <a:rPr lang="en-ZA" sz="3600" dirty="0" smtClean="0"/>
                <a:t>LQ Events Primary Coop - Gauteng </a:t>
              </a:r>
              <a:endParaRPr sz="3600" dirty="0"/>
            </a:p>
          </p:txBody>
        </p:sp>
      </p:grpSp>
      <p:sp>
        <p:nvSpPr>
          <p:cNvPr id="684" name="Disburse funds to 30% to 100% Black Women;…"/>
          <p:cNvSpPr>
            <a:spLocks noGrp="1"/>
          </p:cNvSpPr>
          <p:nvPr>
            <p:ph type="body" idx="1"/>
          </p:nvPr>
        </p:nvSpPr>
        <p:spPr>
          <a:xfrm>
            <a:off x="190798" y="914400"/>
            <a:ext cx="8648402" cy="4709524"/>
          </a:xfrm>
          <a:prstGeom prst="rect">
            <a:avLst/>
          </a:prstGeom>
          <a:ln/>
        </p:spPr>
        <p:style>
          <a:lnRef idx="2">
            <a:schemeClr val="accent3"/>
          </a:lnRef>
          <a:fillRef idx="1">
            <a:schemeClr val="lt1"/>
          </a:fillRef>
          <a:effectRef idx="0">
            <a:schemeClr val="accent3"/>
          </a:effectRef>
          <a:fontRef idx="minor">
            <a:schemeClr val="dk1"/>
          </a:fontRef>
        </p:style>
        <p:txBody>
          <a:bodyPr>
            <a:noAutofit/>
          </a:bodyPr>
          <a:lstStyle/>
          <a:p>
            <a:pPr marL="214313" indent="-214313" algn="just">
              <a:lnSpc>
                <a:spcPct val="96000"/>
              </a:lnSpc>
              <a:spcBef>
                <a:spcPts val="0"/>
              </a:spcBef>
              <a:defRPr sz="1700">
                <a:latin typeface="Arial"/>
                <a:ea typeface="Arial"/>
                <a:cs typeface="Arial"/>
                <a:sym typeface="Arial"/>
              </a:defRPr>
            </a:pPr>
            <a:r>
              <a:rPr lang="en-ZA" sz="2200" dirty="0" smtClean="0"/>
              <a:t>In August 2016, </a:t>
            </a:r>
            <a:r>
              <a:rPr lang="en-ZA" sz="2200" b="1" dirty="0" smtClean="0"/>
              <a:t>CIS </a:t>
            </a:r>
            <a:r>
              <a:rPr lang="en-ZA" sz="2200" dirty="0" smtClean="0"/>
              <a:t>assisted </a:t>
            </a:r>
            <a:r>
              <a:rPr lang="en-ZA" sz="2200" dirty="0"/>
              <a:t>the cooperative with chairs, tables, umbrellas, gas stove and other catering equipment to the value of R350k. </a:t>
            </a:r>
          </a:p>
          <a:p>
            <a:pPr marL="214313" indent="-214313" algn="just">
              <a:lnSpc>
                <a:spcPct val="96000"/>
              </a:lnSpc>
              <a:spcBef>
                <a:spcPts val="0"/>
              </a:spcBef>
              <a:defRPr sz="1700">
                <a:latin typeface="Arial"/>
                <a:ea typeface="Arial"/>
                <a:cs typeface="Arial"/>
                <a:sym typeface="Arial"/>
              </a:defRPr>
            </a:pPr>
            <a:r>
              <a:rPr lang="en-ZA" sz="2200" dirty="0" smtClean="0"/>
              <a:t>LQ Events was registered in 2015 and is fairly new. </a:t>
            </a:r>
          </a:p>
          <a:p>
            <a:pPr marL="214313" indent="-214313" algn="just">
              <a:lnSpc>
                <a:spcPct val="96000"/>
              </a:lnSpc>
              <a:spcBef>
                <a:spcPts val="0"/>
              </a:spcBef>
              <a:defRPr sz="1700">
                <a:latin typeface="Arial"/>
                <a:ea typeface="Arial"/>
                <a:cs typeface="Arial"/>
                <a:sym typeface="Arial"/>
              </a:defRPr>
            </a:pPr>
            <a:r>
              <a:rPr lang="en-ZA" sz="2200" dirty="0" smtClean="0"/>
              <a:t>Its core business is catering and décor.</a:t>
            </a:r>
          </a:p>
          <a:p>
            <a:pPr marL="214313" indent="-214313" algn="just">
              <a:lnSpc>
                <a:spcPct val="96000"/>
              </a:lnSpc>
              <a:spcBef>
                <a:spcPts val="0"/>
              </a:spcBef>
              <a:defRPr sz="1700">
                <a:latin typeface="Arial"/>
                <a:ea typeface="Arial"/>
                <a:cs typeface="Arial"/>
                <a:sym typeface="Arial"/>
              </a:defRPr>
            </a:pPr>
            <a:r>
              <a:rPr lang="en-ZA" sz="2200" dirty="0" smtClean="0"/>
              <a:t>The cooperative has 5 members, 4 are females and 1 is male. Three members are youth and 2 are older than 35 years of age. 9 Jobs created and sustained.  </a:t>
            </a:r>
          </a:p>
          <a:p>
            <a:pPr marL="214313" indent="-214313" algn="just">
              <a:lnSpc>
                <a:spcPct val="96000"/>
              </a:lnSpc>
              <a:spcBef>
                <a:spcPts val="0"/>
              </a:spcBef>
              <a:defRPr sz="1700">
                <a:latin typeface="Arial"/>
                <a:ea typeface="Arial"/>
                <a:cs typeface="Arial"/>
                <a:sym typeface="Arial"/>
              </a:defRPr>
            </a:pPr>
            <a:r>
              <a:rPr lang="en-ZA" sz="2200" dirty="0" smtClean="0"/>
              <a:t>The cooperative provides its services to weddings, parties and other community functions or events. </a:t>
            </a:r>
          </a:p>
          <a:p>
            <a:pPr marL="214313" indent="-214313" algn="just">
              <a:lnSpc>
                <a:spcPct val="96000"/>
              </a:lnSpc>
              <a:spcBef>
                <a:spcPts val="0"/>
              </a:spcBef>
              <a:defRPr sz="1700">
                <a:latin typeface="Arial"/>
                <a:ea typeface="Arial"/>
                <a:cs typeface="Arial"/>
                <a:sym typeface="Arial"/>
              </a:defRPr>
            </a:pPr>
            <a:r>
              <a:rPr lang="en-ZA" sz="2200" dirty="0" smtClean="0"/>
              <a:t>So far their average monthly revenue is R16 000. </a:t>
            </a:r>
          </a:p>
          <a:p>
            <a:pPr marL="214313" indent="-214313" algn="just">
              <a:lnSpc>
                <a:spcPct val="96000"/>
              </a:lnSpc>
              <a:spcBef>
                <a:spcPts val="0"/>
              </a:spcBef>
              <a:defRPr sz="1700">
                <a:latin typeface="Arial"/>
                <a:ea typeface="Arial"/>
                <a:cs typeface="Arial"/>
                <a:sym typeface="Arial"/>
              </a:defRPr>
            </a:pPr>
            <a:r>
              <a:rPr lang="en-ZA" sz="2200" dirty="0" smtClean="0"/>
              <a:t>The cooperative has registered in the Central Supplier Database and plan to do more functions for government and the private sector. </a:t>
            </a:r>
            <a:endParaRPr sz="2200" dirty="0"/>
          </a:p>
        </p:txBody>
      </p:sp>
      <p:pic>
        <p:nvPicPr>
          <p:cNvPr id="685" name="logo Small business devleopment dept_1" descr="logo Small business devleopment dept_1"/>
          <p:cNvPicPr>
            <a:picLocks noChangeAspect="1"/>
          </p:cNvPicPr>
          <p:nvPr/>
        </p:nvPicPr>
        <p:blipFill>
          <a:blip r:embed="rId2" cstate="print">
            <a:extLst/>
          </a:blip>
          <a:srcRect t="24292" b="22405"/>
          <a:stretch>
            <a:fillRect/>
          </a:stretch>
        </p:blipFill>
        <p:spPr>
          <a:xfrm>
            <a:off x="76200" y="6078177"/>
            <a:ext cx="2133600" cy="703623"/>
          </a:xfrm>
          <a:prstGeom prst="rect">
            <a:avLst/>
          </a:prstGeom>
          <a:ln w="12700">
            <a:miter lim="400000"/>
          </a:ln>
        </p:spPr>
      </p:pic>
      <p:sp>
        <p:nvSpPr>
          <p:cNvPr id="687" name="Slide Number"/>
          <p:cNvSpPr>
            <a:spLocks noGrp="1"/>
          </p:cNvSpPr>
          <p:nvPr>
            <p:ph type="sldNum" sz="quarter" idx="4294967295"/>
          </p:nvPr>
        </p:nvSpPr>
        <p:spPr>
          <a:xfrm>
            <a:off x="8676457" y="6040079"/>
            <a:ext cx="360608" cy="269241"/>
          </a:xfrm>
          <a:prstGeom prst="rect">
            <a:avLst/>
          </a:prstGeom>
          <a:extLst>
            <a:ext uri="{C572A759-6A51-4108-AA02-DFA0A04FC94B}">
              <ma14:wrappingTextBoxFlag xmlns="" xmlns:ma14="http://schemas.microsoft.com/office/mac/drawingml/2011/main" val="1"/>
            </a:ext>
          </a:extLst>
        </p:spPr>
        <p:txBody>
          <a:bodyPr/>
          <a:lstStyle>
            <a:lvl1pPr>
              <a:defRPr b="1"/>
            </a:lvl1pPr>
          </a:lstStyle>
          <a:p>
            <a:r>
              <a:rPr lang="en-US" dirty="0" smtClean="0"/>
              <a:t>22</a:t>
            </a:r>
            <a:endParaRPr dirty="0"/>
          </a:p>
        </p:txBody>
      </p:sp>
    </p:spTree>
    <p:extLst>
      <p:ext uri="{BB962C8B-B14F-4D97-AF65-F5344CB8AC3E}">
        <p14:creationId xmlns:p14="http://schemas.microsoft.com/office/powerpoint/2010/main" xmlns="" val="17273967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3" name="Group"/>
          <p:cNvGrpSpPr/>
          <p:nvPr/>
        </p:nvGrpSpPr>
        <p:grpSpPr>
          <a:xfrm>
            <a:off x="179512" y="167045"/>
            <a:ext cx="8706862" cy="646329"/>
            <a:chOff x="0" y="-65988"/>
            <a:chExt cx="8706861" cy="646328"/>
          </a:xfrm>
        </p:grpSpPr>
        <p:sp>
          <p:nvSpPr>
            <p:cNvPr id="681" name="Rounded Rectangle"/>
            <p:cNvSpPr/>
            <p:nvPr/>
          </p:nvSpPr>
          <p:spPr>
            <a:xfrm>
              <a:off x="0" y="0"/>
              <a:ext cx="8706861" cy="514350"/>
            </a:xfrm>
            <a:prstGeom prst="roundRect">
              <a:avLst>
                <a:gd name="adj" fmla="val 7500"/>
              </a:avLst>
            </a:prstGeom>
            <a:ln/>
          </p:spPr>
          <p:style>
            <a:lnRef idx="2">
              <a:schemeClr val="accent3"/>
            </a:lnRef>
            <a:fillRef idx="1">
              <a:schemeClr val="lt1"/>
            </a:fillRef>
            <a:effectRef idx="0">
              <a:schemeClr val="accent3"/>
            </a:effectRef>
            <a:fontRef idx="minor">
              <a:schemeClr val="dk1"/>
            </a:fontRef>
          </p:style>
          <p:txBody>
            <a:bodyPr wrap="square" lIns="45719" tIns="45719" rIns="45719" bIns="45719" numCol="1" anchor="ctr">
              <a:noAutofit/>
            </a:bodyPr>
            <a:lstStyle/>
            <a:p>
              <a:pPr algn="ctr">
                <a:defRPr sz="2800" b="1" cap="small">
                  <a:latin typeface="Arial"/>
                  <a:ea typeface="Arial"/>
                  <a:cs typeface="Arial"/>
                  <a:sym typeface="Arial"/>
                </a:defRPr>
              </a:pPr>
              <a:endParaRPr/>
            </a:p>
          </p:txBody>
        </p:sp>
        <p:sp>
          <p:nvSpPr>
            <p:cNvPr id="682" name="Objectives of Women in Maize Project"/>
            <p:cNvSpPr/>
            <p:nvPr/>
          </p:nvSpPr>
          <p:spPr>
            <a:xfrm>
              <a:off x="11286" y="-65988"/>
              <a:ext cx="8684288" cy="646328"/>
            </a:xfrm>
            <a:prstGeom prst="rect">
              <a:avLst/>
            </a:prstGeom>
            <a:solidFill>
              <a:srgbClr val="C3D69B"/>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2800" b="1" cap="small">
                  <a:latin typeface="Arial"/>
                  <a:ea typeface="Arial"/>
                  <a:cs typeface="Arial"/>
                  <a:sym typeface="Arial"/>
                </a:defRPr>
              </a:lvl1pPr>
            </a:lstStyle>
            <a:p>
              <a:pPr algn="r"/>
              <a:r>
                <a:rPr lang="en-ZA" sz="3600" dirty="0" smtClean="0"/>
                <a:t>LQ Events Primary Coop - Gauteng </a:t>
              </a:r>
              <a:endParaRPr sz="3600" dirty="0"/>
            </a:p>
          </p:txBody>
        </p:sp>
      </p:grpSp>
      <p:sp>
        <p:nvSpPr>
          <p:cNvPr id="684" name="Disburse funds to 30% to 100% Black Women;…"/>
          <p:cNvSpPr>
            <a:spLocks noGrp="1"/>
          </p:cNvSpPr>
          <p:nvPr>
            <p:ph type="body" idx="1"/>
          </p:nvPr>
        </p:nvSpPr>
        <p:spPr>
          <a:xfrm>
            <a:off x="190798" y="990600"/>
            <a:ext cx="8648402" cy="5053914"/>
          </a:xfrm>
          <a:prstGeom prst="rect">
            <a:avLst/>
          </a:prstGeom>
          <a:ln/>
        </p:spPr>
        <p:style>
          <a:lnRef idx="2">
            <a:schemeClr val="accent3"/>
          </a:lnRef>
          <a:fillRef idx="1">
            <a:schemeClr val="lt1"/>
          </a:fillRef>
          <a:effectRef idx="0">
            <a:schemeClr val="accent3"/>
          </a:effectRef>
          <a:fontRef idx="minor">
            <a:schemeClr val="dk1"/>
          </a:fontRef>
        </p:style>
        <p:txBody>
          <a:bodyPr>
            <a:noAutofit/>
          </a:bodyPr>
          <a:lstStyle/>
          <a:p>
            <a:pPr marL="0" indent="0" algn="just">
              <a:lnSpc>
                <a:spcPct val="96000"/>
              </a:lnSpc>
              <a:spcBef>
                <a:spcPts val="0"/>
              </a:spcBef>
              <a:buNone/>
              <a:defRPr sz="1700">
                <a:latin typeface="Arial"/>
                <a:ea typeface="Arial"/>
                <a:cs typeface="Arial"/>
                <a:sym typeface="Arial"/>
              </a:defRPr>
            </a:pPr>
            <a:endParaRPr sz="2200" dirty="0"/>
          </a:p>
        </p:txBody>
      </p:sp>
      <p:pic>
        <p:nvPicPr>
          <p:cNvPr id="685" name="logo Small business devleopment dept_1" descr="logo Small business devleopment dept_1"/>
          <p:cNvPicPr>
            <a:picLocks noChangeAspect="1"/>
          </p:cNvPicPr>
          <p:nvPr/>
        </p:nvPicPr>
        <p:blipFill>
          <a:blip r:embed="rId2" cstate="print">
            <a:extLst/>
          </a:blip>
          <a:srcRect t="24292" b="22405"/>
          <a:stretch>
            <a:fillRect/>
          </a:stretch>
        </p:blipFill>
        <p:spPr>
          <a:xfrm>
            <a:off x="152400" y="6196914"/>
            <a:ext cx="2133600" cy="546788"/>
          </a:xfrm>
          <a:prstGeom prst="rect">
            <a:avLst/>
          </a:prstGeom>
          <a:ln w="12700">
            <a:miter lim="400000"/>
          </a:ln>
        </p:spPr>
      </p:pic>
      <p:sp>
        <p:nvSpPr>
          <p:cNvPr id="687" name="Slide Number"/>
          <p:cNvSpPr>
            <a:spLocks noGrp="1"/>
          </p:cNvSpPr>
          <p:nvPr>
            <p:ph type="sldNum" sz="quarter" idx="4294967295"/>
          </p:nvPr>
        </p:nvSpPr>
        <p:spPr>
          <a:xfrm>
            <a:off x="8676457" y="6040079"/>
            <a:ext cx="360608" cy="269241"/>
          </a:xfrm>
          <a:prstGeom prst="rect">
            <a:avLst/>
          </a:prstGeom>
          <a:extLst>
            <a:ext uri="{C572A759-6A51-4108-AA02-DFA0A04FC94B}">
              <ma14:wrappingTextBoxFlag xmlns="" xmlns:ma14="http://schemas.microsoft.com/office/mac/drawingml/2011/main" val="1"/>
            </a:ext>
          </a:extLst>
        </p:spPr>
        <p:txBody>
          <a:bodyPr/>
          <a:lstStyle>
            <a:lvl1pPr>
              <a:defRPr b="1"/>
            </a:lvl1pPr>
          </a:lstStyle>
          <a:p>
            <a:fld id="{86CB4B4D-7CA3-9044-876B-883B54F8677D}" type="slidenum">
              <a:rPr/>
              <a:pPr/>
              <a:t>23</a:t>
            </a:fld>
            <a:endParaRPr dirty="0"/>
          </a:p>
        </p:txBody>
      </p:sp>
      <p:pic>
        <p:nvPicPr>
          <p:cNvPr id="10" name="Picture 9" descr="C:\Users\MMemani\Desktop\Catering and decor equipoment.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1143000"/>
            <a:ext cx="4464496" cy="4705089"/>
          </a:xfrm>
          <a:prstGeom prst="rect">
            <a:avLst/>
          </a:prstGeom>
          <a:noFill/>
          <a:ln>
            <a:noFill/>
          </a:ln>
        </p:spPr>
      </p:pic>
    </p:spTree>
    <p:extLst>
      <p:ext uri="{BB962C8B-B14F-4D97-AF65-F5344CB8AC3E}">
        <p14:creationId xmlns:p14="http://schemas.microsoft.com/office/powerpoint/2010/main" xmlns="" val="8117568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754" y="1136650"/>
            <a:ext cx="5808846" cy="5219700"/>
          </a:xfrm>
        </p:spPr>
        <p:txBody>
          <a:bodyPr>
            <a:normAutofit/>
          </a:bodyPr>
          <a:lstStyle/>
          <a:p>
            <a:pPr marL="0" indent="0">
              <a:buNone/>
            </a:pPr>
            <a:r>
              <a:rPr lang="en-GB" sz="2400" b="1" dirty="0" smtClean="0">
                <a:latin typeface="Arial" pitchFamily="34" charset="0"/>
                <a:ea typeface="Times New Roman"/>
                <a:cs typeface="Arial" pitchFamily="34" charset="0"/>
              </a:rPr>
              <a:t>Background</a:t>
            </a:r>
          </a:p>
          <a:p>
            <a:pPr algn="just"/>
            <a:r>
              <a:rPr lang="en-GB" sz="2400" dirty="0" smtClean="0">
                <a:latin typeface="Arial" pitchFamily="34" charset="0"/>
                <a:ea typeface="Times New Roman"/>
                <a:cs typeface="Arial" pitchFamily="34" charset="0"/>
              </a:rPr>
              <a:t>This is </a:t>
            </a:r>
            <a:r>
              <a:rPr lang="en-GB" sz="2400" dirty="0">
                <a:latin typeface="Arial" pitchFamily="34" charset="0"/>
                <a:ea typeface="Times New Roman"/>
                <a:cs typeface="Arial" pitchFamily="34" charset="0"/>
              </a:rPr>
              <a:t>a majority female owned funeral parlour business that operates from </a:t>
            </a:r>
            <a:r>
              <a:rPr lang="en-GB" sz="2400" dirty="0" err="1">
                <a:latin typeface="Arial" pitchFamily="34" charset="0"/>
                <a:ea typeface="Times New Roman"/>
                <a:cs typeface="Arial" pitchFamily="34" charset="0"/>
              </a:rPr>
              <a:t>Modimolle</a:t>
            </a:r>
            <a:r>
              <a:rPr lang="en-GB" sz="2400" dirty="0">
                <a:latin typeface="Arial" pitchFamily="34" charset="0"/>
                <a:ea typeface="Times New Roman"/>
                <a:cs typeface="Arial" pitchFamily="34" charset="0"/>
              </a:rPr>
              <a:t> in </a:t>
            </a:r>
            <a:r>
              <a:rPr lang="en-GB" sz="2400" dirty="0" smtClean="0">
                <a:latin typeface="Arial" pitchFamily="34" charset="0"/>
                <a:ea typeface="Times New Roman"/>
                <a:cs typeface="Arial" pitchFamily="34" charset="0"/>
              </a:rPr>
              <a:t>Limpopo established </a:t>
            </a:r>
            <a:r>
              <a:rPr lang="en-GB" sz="2400" dirty="0">
                <a:latin typeface="Arial" pitchFamily="34" charset="0"/>
                <a:ea typeface="Times New Roman"/>
                <a:cs typeface="Arial" pitchFamily="34" charset="0"/>
              </a:rPr>
              <a:t>in 2006 and mainly serves members of the general public with funeral and other related </a:t>
            </a:r>
            <a:r>
              <a:rPr lang="en-GB" sz="2400" dirty="0" smtClean="0">
                <a:latin typeface="Arial" pitchFamily="34" charset="0"/>
                <a:ea typeface="Times New Roman"/>
                <a:cs typeface="Arial" pitchFamily="34" charset="0"/>
              </a:rPr>
              <a:t>services. </a:t>
            </a:r>
          </a:p>
          <a:p>
            <a:pPr algn="just"/>
            <a:r>
              <a:rPr lang="en-GB" sz="2400" dirty="0" smtClean="0">
                <a:latin typeface="Arial" pitchFamily="34" charset="0"/>
                <a:ea typeface="Times New Roman"/>
                <a:cs typeface="Arial" pitchFamily="34" charset="0"/>
              </a:rPr>
              <a:t>Assistance </a:t>
            </a:r>
            <a:r>
              <a:rPr lang="en-GB" sz="2400" dirty="0">
                <a:latin typeface="Arial" pitchFamily="34" charset="0"/>
                <a:ea typeface="Times New Roman"/>
                <a:cs typeface="Arial" pitchFamily="34" charset="0"/>
              </a:rPr>
              <a:t>with equipment </a:t>
            </a:r>
            <a:r>
              <a:rPr lang="en-GB" sz="2400" dirty="0" smtClean="0">
                <a:latin typeface="Arial" pitchFamily="34" charset="0"/>
                <a:ea typeface="Times New Roman"/>
                <a:cs typeface="Arial" pitchFamily="34" charset="0"/>
              </a:rPr>
              <a:t>to strengthen </a:t>
            </a:r>
            <a:r>
              <a:rPr lang="en-GB" sz="2400" dirty="0">
                <a:latin typeface="Arial" pitchFamily="34" charset="0"/>
                <a:ea typeface="Times New Roman"/>
                <a:cs typeface="Arial" pitchFamily="34" charset="0"/>
              </a:rPr>
              <a:t>its service </a:t>
            </a:r>
            <a:r>
              <a:rPr lang="en-GB" sz="2400" dirty="0" smtClean="0">
                <a:latin typeface="Arial" pitchFamily="34" charset="0"/>
                <a:ea typeface="Times New Roman"/>
                <a:cs typeface="Arial" pitchFamily="34" charset="0"/>
              </a:rPr>
              <a:t>offering. </a:t>
            </a:r>
          </a:p>
          <a:p>
            <a:r>
              <a:rPr lang="en-GB" sz="2400" dirty="0" smtClean="0">
                <a:latin typeface="Arial" pitchFamily="34" charset="0"/>
                <a:ea typeface="Times New Roman"/>
                <a:cs typeface="Arial" pitchFamily="34" charset="0"/>
              </a:rPr>
              <a:t>14 employees </a:t>
            </a:r>
            <a:r>
              <a:rPr lang="en-GB" sz="2400" dirty="0">
                <a:latin typeface="Arial" pitchFamily="34" charset="0"/>
                <a:ea typeface="Times New Roman"/>
                <a:cs typeface="Arial" pitchFamily="34" charset="0"/>
              </a:rPr>
              <a:t>who contribute enormously to the success </a:t>
            </a:r>
            <a:r>
              <a:rPr lang="en-GB" sz="2400" dirty="0" smtClean="0">
                <a:latin typeface="Arial" pitchFamily="34" charset="0"/>
                <a:ea typeface="Times New Roman"/>
                <a:cs typeface="Arial" pitchFamily="34" charset="0"/>
              </a:rPr>
              <a:t>of </a:t>
            </a:r>
            <a:r>
              <a:rPr lang="en-GB" sz="2400" dirty="0">
                <a:latin typeface="Arial" pitchFamily="34" charset="0"/>
                <a:ea typeface="Times New Roman"/>
                <a:cs typeface="Arial" pitchFamily="34" charset="0"/>
              </a:rPr>
              <a:t>the business. </a:t>
            </a:r>
            <a:endParaRPr lang="en-ZA" sz="2400" dirty="0">
              <a:latin typeface="Arial" pitchFamily="34" charset="0"/>
              <a:ea typeface="Times New Roman"/>
              <a:cs typeface="Arial" pitchFamily="34" charset="0"/>
            </a:endParaRPr>
          </a:p>
          <a:p>
            <a:pPr marL="0" indent="0">
              <a:buNone/>
            </a:pPr>
            <a:endParaRPr lang="en-ZA" sz="1400" dirty="0" smtClean="0">
              <a:latin typeface="Arial" pitchFamily="34" charset="0"/>
              <a:ea typeface="Times New Roman"/>
              <a:cs typeface="Arial" pitchFamily="34" charset="0"/>
            </a:endParaRPr>
          </a:p>
          <a:p>
            <a:pPr marL="0" indent="0">
              <a:buNone/>
            </a:pPr>
            <a:endParaRPr lang="en-ZA" sz="3600" dirty="0" smtClean="0">
              <a:latin typeface="Arial" pitchFamily="34" charset="0"/>
              <a:ea typeface="Times New Roman"/>
              <a:cs typeface="Arial" pitchFamily="34" charset="0"/>
            </a:endParaRPr>
          </a:p>
          <a:p>
            <a:pPr marL="0" indent="0">
              <a:buNone/>
            </a:pPr>
            <a:endParaRPr lang="en-US" sz="3600"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24</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GB" sz="3600" b="1" cap="small" dirty="0">
                <a:latin typeface="Arial" panose="020B0604020202020204" pitchFamily="34" charset="0"/>
                <a:cs typeface="Arial" panose="020B0604020202020204" pitchFamily="34" charset="0"/>
              </a:rPr>
              <a:t>Motheo </a:t>
            </a:r>
            <a:r>
              <a:rPr lang="en-GB" sz="3600" b="1" cap="small" dirty="0" err="1">
                <a:latin typeface="Arial" panose="020B0604020202020204" pitchFamily="34" charset="0"/>
                <a:cs typeface="Arial" panose="020B0604020202020204" pitchFamily="34" charset="0"/>
              </a:rPr>
              <a:t>wa</a:t>
            </a:r>
            <a:r>
              <a:rPr lang="en-GB" sz="3600" b="1" cap="small" dirty="0">
                <a:latin typeface="Arial" panose="020B0604020202020204" pitchFamily="34" charset="0"/>
                <a:cs typeface="Arial" panose="020B0604020202020204" pitchFamily="34" charset="0"/>
              </a:rPr>
              <a:t> </a:t>
            </a:r>
            <a:r>
              <a:rPr lang="en-GB" sz="3600" b="1" cap="small" dirty="0" err="1">
                <a:latin typeface="Arial" panose="020B0604020202020204" pitchFamily="34" charset="0"/>
                <a:cs typeface="Arial" panose="020B0604020202020204" pitchFamily="34" charset="0"/>
              </a:rPr>
              <a:t>Modimolle</a:t>
            </a:r>
            <a:r>
              <a:rPr lang="en-GB" sz="3600" b="1" cap="small" dirty="0">
                <a:latin typeface="Arial" panose="020B0604020202020204" pitchFamily="34" charset="0"/>
                <a:cs typeface="Arial" panose="020B0604020202020204" pitchFamily="34" charset="0"/>
              </a:rPr>
              <a:t> Woodwork CC </a:t>
            </a:r>
            <a:endParaRPr lang="en-US" sz="3600" b="1" cap="small" dirty="0">
              <a:latin typeface="Arial" panose="020B0604020202020204" pitchFamily="34" charset="0"/>
              <a:cs typeface="Arial" panose="020B0604020202020204" pitchFamily="34" charset="0"/>
            </a:endParaRPr>
          </a:p>
        </p:txBody>
      </p:sp>
      <p:pic>
        <p:nvPicPr>
          <p:cNvPr id="6" name="Picture 5" descr="C:\Users\VNetsianda\AppData\Local\Microsoft\Windows\Temporary Internet Files\Content.Outlook\OOWQ558O\IMG_20170119_130421 (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8354" y="1066800"/>
            <a:ext cx="2913246" cy="2554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cstate="print"/>
          <a:stretch>
            <a:fillRect/>
          </a:stretch>
        </p:blipFill>
        <p:spPr>
          <a:xfrm>
            <a:off x="6096000" y="3733800"/>
            <a:ext cx="2895600" cy="2439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891715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3063"/>
            <a:ext cx="8839200" cy="2893137"/>
          </a:xfrm>
        </p:spPr>
        <p:txBody>
          <a:bodyPr>
            <a:noAutofit/>
          </a:bodyPr>
          <a:lstStyle/>
          <a:p>
            <a:pPr marL="0" indent="0">
              <a:buNone/>
            </a:pPr>
            <a:r>
              <a:rPr lang="en-ZA" sz="2200" b="1" dirty="0">
                <a:latin typeface="Arial" pitchFamily="34" charset="0"/>
                <a:ea typeface="Times New Roman"/>
                <a:cs typeface="Arial" pitchFamily="34" charset="0"/>
              </a:rPr>
              <a:t>Intervention</a:t>
            </a:r>
            <a:endParaRPr lang="en-GB" sz="2200" b="1" dirty="0">
              <a:latin typeface="Arial" pitchFamily="34" charset="0"/>
              <a:ea typeface="Times New Roman"/>
              <a:cs typeface="Arial" pitchFamily="34" charset="0"/>
            </a:endParaRPr>
          </a:p>
          <a:p>
            <a:pPr algn="just"/>
            <a:r>
              <a:rPr lang="en-GB" sz="2200" dirty="0">
                <a:latin typeface="Arial" pitchFamily="34" charset="0"/>
                <a:ea typeface="Times New Roman"/>
                <a:cs typeface="Arial" pitchFamily="34" charset="0"/>
              </a:rPr>
              <a:t>The business operates in an industry </a:t>
            </a:r>
            <a:r>
              <a:rPr lang="en-GB" sz="2200" dirty="0" smtClean="0">
                <a:latin typeface="Arial" pitchFamily="34" charset="0"/>
                <a:ea typeface="Times New Roman"/>
                <a:cs typeface="Arial" pitchFamily="34" charset="0"/>
              </a:rPr>
              <a:t>where </a:t>
            </a:r>
            <a:r>
              <a:rPr lang="en-GB" sz="2200" dirty="0">
                <a:latin typeface="Arial" pitchFamily="34" charset="0"/>
                <a:ea typeface="Times New Roman"/>
                <a:cs typeface="Arial" pitchFamily="34" charset="0"/>
              </a:rPr>
              <a:t>quality of service is a crucial contributor to success. </a:t>
            </a:r>
            <a:endParaRPr lang="en-GB" sz="2200" dirty="0" smtClean="0">
              <a:latin typeface="Arial" pitchFamily="34" charset="0"/>
              <a:ea typeface="Times New Roman"/>
              <a:cs typeface="Arial" pitchFamily="34" charset="0"/>
            </a:endParaRPr>
          </a:p>
          <a:p>
            <a:pPr algn="just"/>
            <a:endParaRPr lang="en-GB" sz="1050" dirty="0">
              <a:latin typeface="Arial" pitchFamily="34" charset="0"/>
              <a:ea typeface="Times New Roman"/>
              <a:cs typeface="Arial" pitchFamily="34" charset="0"/>
            </a:endParaRPr>
          </a:p>
          <a:p>
            <a:pPr algn="just"/>
            <a:r>
              <a:rPr lang="en-GB" sz="2200" b="1" dirty="0" smtClean="0">
                <a:latin typeface="Arial" pitchFamily="34" charset="0"/>
                <a:ea typeface="Times New Roman"/>
                <a:cs typeface="Arial" pitchFamily="34" charset="0"/>
              </a:rPr>
              <a:t>BBSDP</a:t>
            </a:r>
            <a:r>
              <a:rPr lang="en-GB" sz="2200" dirty="0" smtClean="0">
                <a:latin typeface="Arial" pitchFamily="34" charset="0"/>
                <a:ea typeface="Times New Roman"/>
                <a:cs typeface="Arial" pitchFamily="34" charset="0"/>
              </a:rPr>
              <a:t> </a:t>
            </a:r>
            <a:r>
              <a:rPr lang="en-GB" sz="2200" dirty="0">
                <a:latin typeface="Arial" pitchFamily="34" charset="0"/>
                <a:ea typeface="Times New Roman"/>
                <a:cs typeface="Arial" pitchFamily="34" charset="0"/>
              </a:rPr>
              <a:t>assisted them to acquire funeral services equipment (Body mortuary refrigeration plant, PA System, Body Boxes, High Stands, Church Trolleys, Grass Mats, Lowering Devices and Tents</a:t>
            </a:r>
            <a:r>
              <a:rPr lang="en-GB" sz="2200" dirty="0" smtClean="0">
                <a:latin typeface="Arial" pitchFamily="34" charset="0"/>
                <a:ea typeface="Times New Roman"/>
                <a:cs typeface="Arial" pitchFamily="34" charset="0"/>
              </a:rPr>
              <a:t>).</a:t>
            </a:r>
          </a:p>
          <a:p>
            <a:endParaRPr lang="en-ZA" sz="2200" dirty="0" smtClean="0">
              <a:latin typeface="Arial" pitchFamily="34" charset="0"/>
              <a:ea typeface="Times New Roman"/>
              <a:cs typeface="Arial" pitchFamily="34" charset="0"/>
            </a:endParaRPr>
          </a:p>
          <a:p>
            <a:pPr marL="0" indent="0">
              <a:buNone/>
            </a:pPr>
            <a:endParaRPr lang="en-US" sz="2200"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25</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GB" sz="3600" b="1" cap="small" dirty="0">
                <a:latin typeface="Arial" panose="020B0604020202020204" pitchFamily="34" charset="0"/>
                <a:cs typeface="Arial" panose="020B0604020202020204" pitchFamily="34" charset="0"/>
              </a:rPr>
              <a:t>Motheo </a:t>
            </a:r>
            <a:r>
              <a:rPr lang="en-GB" sz="3600" b="1" cap="small" dirty="0" err="1">
                <a:latin typeface="Arial" panose="020B0604020202020204" pitchFamily="34" charset="0"/>
                <a:cs typeface="Arial" panose="020B0604020202020204" pitchFamily="34" charset="0"/>
              </a:rPr>
              <a:t>wa</a:t>
            </a:r>
            <a:r>
              <a:rPr lang="en-GB" sz="3600" b="1" cap="small" dirty="0">
                <a:latin typeface="Arial" panose="020B0604020202020204" pitchFamily="34" charset="0"/>
                <a:cs typeface="Arial" panose="020B0604020202020204" pitchFamily="34" charset="0"/>
              </a:rPr>
              <a:t> </a:t>
            </a:r>
            <a:r>
              <a:rPr lang="en-GB" sz="3600" b="1" cap="small" dirty="0" err="1">
                <a:latin typeface="Arial" panose="020B0604020202020204" pitchFamily="34" charset="0"/>
                <a:cs typeface="Arial" panose="020B0604020202020204" pitchFamily="34" charset="0"/>
              </a:rPr>
              <a:t>Modimolle</a:t>
            </a:r>
            <a:r>
              <a:rPr lang="en-GB" sz="3600" b="1" cap="small" dirty="0">
                <a:latin typeface="Arial" panose="020B0604020202020204" pitchFamily="34" charset="0"/>
                <a:cs typeface="Arial" panose="020B0604020202020204" pitchFamily="34" charset="0"/>
              </a:rPr>
              <a:t> Woodwork CC </a:t>
            </a:r>
            <a:endParaRPr lang="en-US" sz="3600" b="1" cap="small"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stretch>
            <a:fillRect/>
          </a:stretch>
        </p:blipFill>
        <p:spPr>
          <a:xfrm>
            <a:off x="6705600" y="3687895"/>
            <a:ext cx="2286000" cy="20271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rot="10800000" flipH="1" flipV="1">
            <a:off x="152400" y="3633786"/>
            <a:ext cx="6400799" cy="2462213"/>
          </a:xfrm>
          <a:prstGeom prst="rect">
            <a:avLst/>
          </a:prstGeom>
          <a:noFill/>
        </p:spPr>
        <p:txBody>
          <a:bodyPr wrap="square" rtlCol="0">
            <a:spAutoFit/>
          </a:bodyPr>
          <a:lstStyle/>
          <a:p>
            <a:r>
              <a:rPr lang="en-GB" sz="2200" b="1" dirty="0">
                <a:latin typeface="Arial" pitchFamily="34" charset="0"/>
                <a:ea typeface="Times New Roman"/>
                <a:cs typeface="Arial" pitchFamily="34" charset="0"/>
              </a:rPr>
              <a:t>Impact of the intervention</a:t>
            </a:r>
            <a:endParaRPr lang="en-GB" sz="2200" dirty="0">
              <a:latin typeface="Arial" pitchFamily="34" charset="0"/>
              <a:ea typeface="Times New Roman"/>
              <a:cs typeface="Arial" pitchFamily="34" charset="0"/>
            </a:endParaRPr>
          </a:p>
          <a:p>
            <a:pPr marL="342900" indent="-342900" algn="just">
              <a:buFont typeface="Arial"/>
              <a:buChar char="•"/>
            </a:pPr>
            <a:r>
              <a:rPr lang="en-GB" sz="2200" dirty="0">
                <a:latin typeface="Arial" pitchFamily="34" charset="0"/>
                <a:ea typeface="Times New Roman"/>
                <a:cs typeface="Arial" pitchFamily="34" charset="0"/>
              </a:rPr>
              <a:t>At application their turnover was R 2.1 million and after assistance it increased to R 2.8 million the turnover. </a:t>
            </a:r>
          </a:p>
          <a:p>
            <a:pPr marL="285750" indent="-285750" algn="just">
              <a:buFont typeface="Arial"/>
              <a:buChar char="•"/>
            </a:pPr>
            <a:endParaRPr lang="en-GB" sz="1600" dirty="0">
              <a:latin typeface="Arial" pitchFamily="34" charset="0"/>
              <a:ea typeface="Times New Roman"/>
              <a:cs typeface="Arial" pitchFamily="34" charset="0"/>
            </a:endParaRPr>
          </a:p>
          <a:p>
            <a:pPr marL="342900" indent="-342900" algn="just">
              <a:buFont typeface="Arial"/>
              <a:buChar char="•"/>
            </a:pPr>
            <a:r>
              <a:rPr lang="en-GB" sz="2200" dirty="0">
                <a:latin typeface="Arial" pitchFamily="34" charset="0"/>
                <a:ea typeface="Times New Roman"/>
                <a:cs typeface="Arial" pitchFamily="34" charset="0"/>
              </a:rPr>
              <a:t>The Business is currently employing 33 staff </a:t>
            </a:r>
            <a:r>
              <a:rPr lang="en-GB" sz="2200" dirty="0" smtClean="0">
                <a:latin typeface="Arial" pitchFamily="34" charset="0"/>
                <a:ea typeface="Times New Roman"/>
                <a:cs typeface="Arial" pitchFamily="34" charset="0"/>
              </a:rPr>
              <a:t>members.</a:t>
            </a:r>
            <a:endParaRPr lang="en-GB" sz="2200" dirty="0">
              <a:latin typeface="Arial" pitchFamily="34" charset="0"/>
              <a:ea typeface="Times New Roman"/>
              <a:cs typeface="Arial" pitchFamily="34" charset="0"/>
            </a:endParaRPr>
          </a:p>
        </p:txBody>
      </p:sp>
    </p:spTree>
    <p:extLst>
      <p:ext uri="{BB962C8B-B14F-4D97-AF65-F5344CB8AC3E}">
        <p14:creationId xmlns:p14="http://schemas.microsoft.com/office/powerpoint/2010/main" xmlns="" val="137896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827" y="952500"/>
            <a:ext cx="6009373" cy="5219700"/>
          </a:xfrm>
        </p:spPr>
        <p:txBody>
          <a:bodyPr>
            <a:normAutofit/>
          </a:bodyPr>
          <a:lstStyle/>
          <a:p>
            <a:pPr marL="0" indent="0">
              <a:buNone/>
            </a:pPr>
            <a:r>
              <a:rPr lang="en-GB" sz="2000" b="1" dirty="0" smtClean="0">
                <a:latin typeface="Arial" pitchFamily="34" charset="0"/>
                <a:ea typeface="Times New Roman"/>
                <a:cs typeface="Arial" pitchFamily="34" charset="0"/>
              </a:rPr>
              <a:t>Background</a:t>
            </a:r>
          </a:p>
          <a:p>
            <a:pPr algn="just"/>
            <a:r>
              <a:rPr lang="en-GB" sz="2000" dirty="0">
                <a:latin typeface="Arial" pitchFamily="34" charset="0"/>
                <a:ea typeface="Times New Roman"/>
                <a:cs typeface="Arial" pitchFamily="34" charset="0"/>
              </a:rPr>
              <a:t>Mighty Media is a close corporation which was started in 2008 by a black male, Mr Peter </a:t>
            </a:r>
            <a:r>
              <a:rPr lang="en-GB" sz="2000" dirty="0" err="1">
                <a:latin typeface="Arial" pitchFamily="34" charset="0"/>
                <a:ea typeface="Times New Roman"/>
                <a:cs typeface="Arial" pitchFamily="34" charset="0"/>
              </a:rPr>
              <a:t>Matome</a:t>
            </a:r>
            <a:r>
              <a:rPr lang="en-GB" sz="2000" dirty="0">
                <a:latin typeface="Arial" pitchFamily="34" charset="0"/>
                <a:ea typeface="Times New Roman"/>
                <a:cs typeface="Arial" pitchFamily="34" charset="0"/>
              </a:rPr>
              <a:t> </a:t>
            </a:r>
            <a:r>
              <a:rPr lang="en-GB" sz="2000" dirty="0" err="1">
                <a:latin typeface="Arial" pitchFamily="34" charset="0"/>
                <a:ea typeface="Times New Roman"/>
                <a:cs typeface="Arial" pitchFamily="34" charset="0"/>
              </a:rPr>
              <a:t>Leshabane</a:t>
            </a:r>
            <a:r>
              <a:rPr lang="en-GB" sz="2000" dirty="0">
                <a:latin typeface="Arial" pitchFamily="34" charset="0"/>
                <a:ea typeface="Times New Roman"/>
                <a:cs typeface="Arial" pitchFamily="34" charset="0"/>
              </a:rPr>
              <a:t> it is a 100% black owned business. </a:t>
            </a:r>
            <a:endParaRPr lang="en-GB" sz="2000" dirty="0" smtClean="0">
              <a:latin typeface="Arial" pitchFamily="34" charset="0"/>
              <a:ea typeface="Times New Roman"/>
              <a:cs typeface="Arial" pitchFamily="34" charset="0"/>
            </a:endParaRPr>
          </a:p>
          <a:p>
            <a:pPr marL="0" indent="0" algn="just">
              <a:buNone/>
            </a:pPr>
            <a:endParaRPr lang="en-GB" sz="1200" dirty="0" smtClean="0">
              <a:latin typeface="Arial" pitchFamily="34" charset="0"/>
              <a:ea typeface="Times New Roman"/>
              <a:cs typeface="Arial" pitchFamily="34" charset="0"/>
            </a:endParaRPr>
          </a:p>
          <a:p>
            <a:pPr algn="just"/>
            <a:r>
              <a:rPr lang="en-GB" sz="2000" dirty="0" smtClean="0">
                <a:latin typeface="Arial" pitchFamily="34" charset="0"/>
                <a:ea typeface="Times New Roman"/>
                <a:cs typeface="Arial" pitchFamily="34" charset="0"/>
              </a:rPr>
              <a:t>The </a:t>
            </a:r>
            <a:r>
              <a:rPr lang="en-GB" sz="2000" dirty="0">
                <a:latin typeface="Arial" pitchFamily="34" charset="0"/>
                <a:ea typeface="Times New Roman"/>
                <a:cs typeface="Arial" pitchFamily="34" charset="0"/>
              </a:rPr>
              <a:t>company is operating from Pretoria in Gauteng. They specialize in the printing services for promotional items, branding &amp; exhibitions, corporate gifts and printing technology. </a:t>
            </a:r>
            <a:endParaRPr lang="en-GB" sz="2000" dirty="0" smtClean="0">
              <a:latin typeface="Arial" pitchFamily="34" charset="0"/>
              <a:ea typeface="Times New Roman"/>
              <a:cs typeface="Arial" pitchFamily="34" charset="0"/>
            </a:endParaRPr>
          </a:p>
          <a:p>
            <a:pPr marL="0" indent="0" algn="just">
              <a:buNone/>
            </a:pPr>
            <a:endParaRPr lang="en-GB" sz="1600" dirty="0" smtClean="0">
              <a:latin typeface="Arial" pitchFamily="34" charset="0"/>
              <a:ea typeface="Times New Roman"/>
              <a:cs typeface="Arial" pitchFamily="34" charset="0"/>
            </a:endParaRPr>
          </a:p>
          <a:p>
            <a:pPr algn="just"/>
            <a:r>
              <a:rPr lang="en-GB" sz="2000" dirty="0" smtClean="0">
                <a:latin typeface="Arial" pitchFamily="34" charset="0"/>
                <a:ea typeface="Times New Roman"/>
                <a:cs typeface="Arial" pitchFamily="34" charset="0"/>
              </a:rPr>
              <a:t>Mighty </a:t>
            </a:r>
            <a:r>
              <a:rPr lang="en-GB" sz="2000" dirty="0">
                <a:latin typeface="Arial" pitchFamily="34" charset="0"/>
                <a:ea typeface="Times New Roman"/>
                <a:cs typeface="Arial" pitchFamily="34" charset="0"/>
              </a:rPr>
              <a:t>Media has managed to retain its clients through its high quality services namely: Joyous celebration records, Polokwane Municipality, African National Congress and Big fish Music amongst others.</a:t>
            </a:r>
            <a:endParaRPr lang="en-ZA" sz="1200" dirty="0" smtClean="0">
              <a:latin typeface="Arial" pitchFamily="34" charset="0"/>
              <a:ea typeface="Times New Roman"/>
              <a:cs typeface="Arial" pitchFamily="34" charset="0"/>
            </a:endParaRPr>
          </a:p>
          <a:p>
            <a:pPr marL="0" indent="0">
              <a:buNone/>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26</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GB" sz="3600" b="1" cap="small" dirty="0">
                <a:latin typeface="Arial" panose="020B0604020202020204" pitchFamily="34" charset="0"/>
                <a:cs typeface="Arial" panose="020B0604020202020204" pitchFamily="34" charset="0"/>
              </a:rPr>
              <a:t>Mighty Media Enterprise Pty Ltd.</a:t>
            </a:r>
            <a:endParaRPr lang="en-US" sz="3600" b="1" cap="small"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stretch>
            <a:fillRect/>
          </a:stretch>
        </p:blipFill>
        <p:spPr>
          <a:xfrm>
            <a:off x="6324600" y="1295400"/>
            <a:ext cx="2658086" cy="1930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cstate="print"/>
          <a:stretch>
            <a:fillRect/>
          </a:stretch>
        </p:blipFill>
        <p:spPr>
          <a:xfrm>
            <a:off x="6324600" y="3532457"/>
            <a:ext cx="2658086" cy="2258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427732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6863"/>
            <a:ext cx="8915400" cy="3045537"/>
          </a:xfrm>
        </p:spPr>
        <p:txBody>
          <a:bodyPr>
            <a:normAutofit/>
          </a:bodyPr>
          <a:lstStyle/>
          <a:p>
            <a:pPr marL="0" indent="0">
              <a:buNone/>
            </a:pPr>
            <a:r>
              <a:rPr lang="en-ZA" sz="2000" b="1" dirty="0">
                <a:latin typeface="Arial" pitchFamily="34" charset="0"/>
                <a:ea typeface="Times New Roman"/>
                <a:cs typeface="Arial" pitchFamily="34" charset="0"/>
              </a:rPr>
              <a:t>Intervention</a:t>
            </a:r>
            <a:endParaRPr lang="en-GB" sz="2000" b="1" dirty="0">
              <a:latin typeface="Arial" pitchFamily="34" charset="0"/>
              <a:ea typeface="Times New Roman"/>
              <a:cs typeface="Arial" pitchFamily="34" charset="0"/>
            </a:endParaRPr>
          </a:p>
          <a:p>
            <a:pPr marL="0" indent="0">
              <a:buNone/>
            </a:pPr>
            <a:r>
              <a:rPr lang="en-GB" sz="2000" dirty="0" smtClean="0">
                <a:latin typeface="Arial" pitchFamily="34" charset="0"/>
                <a:ea typeface="Times New Roman"/>
                <a:cs typeface="Arial" pitchFamily="34" charset="0"/>
              </a:rPr>
              <a:t>BBSDP assisted the company to acquire the Industrial Printing Machine: Automatic </a:t>
            </a:r>
            <a:r>
              <a:rPr lang="en-GB" sz="2000" dirty="0">
                <a:latin typeface="Arial" pitchFamily="34" charset="0"/>
                <a:ea typeface="Times New Roman"/>
                <a:cs typeface="Arial" pitchFamily="34" charset="0"/>
              </a:rPr>
              <a:t>Screen Printing Machine Model: YOUP10C06MC which cost </a:t>
            </a:r>
            <a:r>
              <a:rPr lang="en-GB" sz="2000" dirty="0" smtClean="0">
                <a:latin typeface="Arial" pitchFamily="34" charset="0"/>
                <a:ea typeface="Times New Roman"/>
                <a:cs typeface="Arial" pitchFamily="34" charset="0"/>
              </a:rPr>
              <a:t>        R </a:t>
            </a:r>
            <a:r>
              <a:rPr lang="en-GB" sz="2000" dirty="0">
                <a:latin typeface="Arial" pitchFamily="34" charset="0"/>
                <a:ea typeface="Times New Roman"/>
                <a:cs typeface="Arial" pitchFamily="34" charset="0"/>
              </a:rPr>
              <a:t>342 </a:t>
            </a:r>
            <a:r>
              <a:rPr lang="en-GB" sz="2000" dirty="0" smtClean="0">
                <a:latin typeface="Arial" pitchFamily="34" charset="0"/>
                <a:ea typeface="Times New Roman"/>
                <a:cs typeface="Arial" pitchFamily="34" charset="0"/>
              </a:rPr>
              <a:t>500.00</a:t>
            </a:r>
          </a:p>
          <a:p>
            <a:pPr marL="0" indent="0">
              <a:buNone/>
            </a:pPr>
            <a:endParaRPr lang="en-GB" sz="1600" dirty="0" smtClean="0">
              <a:latin typeface="Arial" pitchFamily="34" charset="0"/>
              <a:ea typeface="Times New Roman"/>
              <a:cs typeface="Arial" pitchFamily="34" charset="0"/>
            </a:endParaRPr>
          </a:p>
          <a:p>
            <a:pPr marL="0" indent="0">
              <a:buNone/>
            </a:pPr>
            <a:r>
              <a:rPr lang="en-GB" sz="2000" b="1" dirty="0" smtClean="0">
                <a:latin typeface="Arial" pitchFamily="34" charset="0"/>
                <a:ea typeface="Times New Roman"/>
                <a:cs typeface="Arial" pitchFamily="34" charset="0"/>
              </a:rPr>
              <a:t>Impact of the intervention</a:t>
            </a:r>
            <a:endParaRPr lang="en-GB" sz="2000" dirty="0" smtClean="0">
              <a:latin typeface="Arial" pitchFamily="34" charset="0"/>
              <a:ea typeface="Times New Roman"/>
              <a:cs typeface="Arial" pitchFamily="34" charset="0"/>
            </a:endParaRPr>
          </a:p>
          <a:p>
            <a:pPr marL="0" indent="0">
              <a:buNone/>
            </a:pPr>
            <a:r>
              <a:rPr lang="en-GB" sz="2000" dirty="0">
                <a:latin typeface="Arial" pitchFamily="34" charset="0"/>
                <a:ea typeface="Times New Roman"/>
                <a:cs typeface="Arial" pitchFamily="34" charset="0"/>
              </a:rPr>
              <a:t>At application their turnover was R 10.1 million, and with the new machine their turnover increased by over 9%. </a:t>
            </a: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27</a:t>
            </a:fld>
            <a:endParaRPr lang="en-US" dirty="0"/>
          </a:p>
        </p:txBody>
      </p:sp>
      <p:sp>
        <p:nvSpPr>
          <p:cNvPr id="7" name="Title 1"/>
          <p:cNvSpPr>
            <a:spLocks noGrp="1"/>
          </p:cNvSpPr>
          <p:nvPr>
            <p:ph type="title"/>
          </p:nvPr>
        </p:nvSpPr>
        <p:spPr>
          <a:xfrm>
            <a:off x="0" y="-36946"/>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GB" sz="3600" b="1" cap="small" dirty="0">
                <a:latin typeface="Arial" panose="020B0604020202020204" pitchFamily="34" charset="0"/>
                <a:cs typeface="Arial" panose="020B0604020202020204" pitchFamily="34" charset="0"/>
              </a:rPr>
              <a:t>Mighty Media Enterprise Pty Ltd.</a:t>
            </a:r>
            <a:endParaRPr lang="en-US" sz="3600" b="1" cap="small"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stretch>
            <a:fillRect/>
          </a:stretch>
        </p:blipFill>
        <p:spPr>
          <a:xfrm>
            <a:off x="6051864" y="3429000"/>
            <a:ext cx="2674150" cy="2241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228599" y="3810000"/>
            <a:ext cx="5791201" cy="1631216"/>
          </a:xfrm>
          <a:prstGeom prst="rect">
            <a:avLst/>
          </a:prstGeom>
        </p:spPr>
        <p:txBody>
          <a:bodyPr wrap="square">
            <a:spAutoFit/>
          </a:bodyPr>
          <a:lstStyle/>
          <a:p>
            <a:r>
              <a:rPr lang="en-GB" sz="2000" dirty="0">
                <a:latin typeface="Arial" pitchFamily="34" charset="0"/>
                <a:ea typeface="Times New Roman"/>
                <a:cs typeface="Arial" pitchFamily="34" charset="0"/>
              </a:rPr>
              <a:t>The acquisition of the screen printing machine shop enabled the business to extended customer base and increase revenue. As the business capacity and market base increased 12 jobs were sustained</a:t>
            </a:r>
          </a:p>
        </p:txBody>
      </p:sp>
    </p:spTree>
    <p:extLst>
      <p:ext uri="{BB962C8B-B14F-4D97-AF65-F5344CB8AC3E}">
        <p14:creationId xmlns:p14="http://schemas.microsoft.com/office/powerpoint/2010/main" xmlns="" val="145930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16666" y="1109352"/>
            <a:ext cx="8713788" cy="5062847"/>
          </a:xfrm>
          <a:prstGeom prst="rect">
            <a:avLst/>
          </a:prstGeom>
          <a:solidFill>
            <a:schemeClr val="bg1"/>
          </a:solidFill>
          <a:ln w="9525">
            <a:noFill/>
            <a:miter lim="800000"/>
            <a:headEnd/>
            <a:tailEnd/>
          </a:ln>
          <a:effectLst/>
        </p:spPr>
        <p:txBody>
          <a:bodyPr/>
          <a:lstStyle/>
          <a:p>
            <a:pPr algn="just"/>
            <a:endParaRPr lang="en-ZA" sz="1400" dirty="0">
              <a:effectLst/>
              <a:latin typeface="Arial"/>
              <a:ea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xmlns="" val="1905073407"/>
              </p:ext>
            </p:extLst>
          </p:nvPr>
        </p:nvGraphicFramePr>
        <p:xfrm>
          <a:off x="76200" y="838201"/>
          <a:ext cx="8991600" cy="5462646"/>
        </p:xfrm>
        <a:graphic>
          <a:graphicData uri="http://schemas.openxmlformats.org/drawingml/2006/table">
            <a:tbl>
              <a:tblPr firstRow="1" firstCol="1" bandRow="1">
                <a:tableStyleId>{F5AB1C69-6EDB-4FF4-983F-18BD219EF322}</a:tableStyleId>
              </a:tblPr>
              <a:tblGrid>
                <a:gridCol w="2209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gridCol w="1600200">
                  <a:extLst>
                    <a:ext uri="{9D8B030D-6E8A-4147-A177-3AD203B41FA5}">
                      <a16:colId xmlns:a16="http://schemas.microsoft.com/office/drawing/2014/main" xmlns="" val="20005"/>
                    </a:ext>
                  </a:extLst>
                </a:gridCol>
              </a:tblGrid>
              <a:tr h="457199">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Name Of Incubator</a:t>
                      </a: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Name Of Applicant </a:t>
                      </a: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Province  and</a:t>
                      </a:r>
                      <a:r>
                        <a:rPr lang="en-ZA" sz="1200" cap="small" baseline="0" dirty="0" smtClean="0">
                          <a:solidFill>
                            <a:schemeClr val="tx1"/>
                          </a:solidFill>
                          <a:effectLst/>
                          <a:latin typeface="Arial" panose="020B0604020202020204" pitchFamily="34" charset="0"/>
                          <a:cs typeface="Arial" panose="020B0604020202020204" pitchFamily="34" charset="0"/>
                        </a:rPr>
                        <a:t> </a:t>
                      </a:r>
                      <a:r>
                        <a:rPr lang="en-ZA" sz="1200" cap="small" dirty="0" smtClean="0">
                          <a:solidFill>
                            <a:schemeClr val="tx1"/>
                          </a:solidFill>
                          <a:effectLst/>
                          <a:latin typeface="Arial" panose="020B0604020202020204" pitchFamily="34" charset="0"/>
                          <a:cs typeface="Arial" panose="020B0604020202020204" pitchFamily="34" charset="0"/>
                        </a:rPr>
                        <a:t>Location </a:t>
                      </a:r>
                      <a:endParaRPr lang="en-ZA" sz="2000" cap="small" dirty="0" smtClean="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Sector </a:t>
                      </a: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Budget Approved </a:t>
                      </a: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No. of Enterprises/Co-operatives To Be Incubated </a:t>
                      </a: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0"/>
                  </a:ext>
                </a:extLst>
              </a:tr>
              <a:tr h="632154">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Vegetable Market  Access Logistic Infrastructure Incubator </a:t>
                      </a:r>
                    </a:p>
                    <a:p>
                      <a:pPr algn="l">
                        <a:lnSpc>
                          <a:spcPct val="107000"/>
                        </a:lnSpc>
                        <a:spcAft>
                          <a:spcPts val="0"/>
                        </a:spcAft>
                      </a:pPr>
                      <a:endParaRPr lang="en-ZA" sz="1200" cap="small" dirty="0" smtClean="0">
                        <a:solidFill>
                          <a:schemeClr val="tx1"/>
                        </a:solidFill>
                        <a:effectLst/>
                        <a:latin typeface="Arial" panose="020B0604020202020204" pitchFamily="34" charset="0"/>
                        <a:cs typeface="Arial" panose="020B0604020202020204" pitchFamily="34" charset="0"/>
                      </a:endParaRPr>
                    </a:p>
                  </a:txBody>
                  <a:tcPr marL="68580" marR="68580" marT="0" marB="0">
                    <a:solidFill>
                      <a:srgbClr val="D7E4BD"/>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Africa Excel Advisory Service Pty Ltd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Thohoyandou, Limpopo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rowSpan="3">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Agriculture</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rowSpan="2">
                  <a:txBody>
                    <a:bodyPr/>
                    <a:lstStyle/>
                    <a:p>
                      <a:pPr algn="l">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R5 million </a:t>
                      </a:r>
                      <a:endParaRPr lang="en-ZA" sz="200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rowSpan="2">
                  <a:txBody>
                    <a:bodyPr/>
                    <a:lstStyle/>
                    <a:p>
                      <a:pPr algn="l">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14 Cooperatives </a:t>
                      </a:r>
                      <a:endParaRPr lang="en-ZA" sz="200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1"/>
                  </a:ext>
                </a:extLst>
              </a:tr>
              <a:tr h="311364">
                <a:tc rowSpan="2">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Matsila Small Business Incubation Project </a:t>
                      </a:r>
                      <a:endParaRPr lang="en-ZA" sz="2000" cap="small" dirty="0" smtClean="0">
                        <a:solidFill>
                          <a:schemeClr val="tx1"/>
                        </a:solidFill>
                        <a:effectLst/>
                        <a:latin typeface="Arial" panose="020B0604020202020204" pitchFamily="34" charset="0"/>
                        <a:cs typeface="Arial" panose="020B0604020202020204" pitchFamily="34" charset="0"/>
                      </a:endParaRPr>
                    </a:p>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 </a:t>
                      </a:r>
                      <a:endParaRPr lang="en-ZA" sz="2000" cap="small" dirty="0" smtClean="0">
                        <a:solidFill>
                          <a:schemeClr val="tx1"/>
                        </a:solidFill>
                        <a:effectLst/>
                        <a:latin typeface="Arial" panose="020B0604020202020204" pitchFamily="34" charset="0"/>
                        <a:cs typeface="Arial" panose="020B0604020202020204" pitchFamily="34" charset="0"/>
                      </a:endParaRPr>
                    </a:p>
                  </a:txBody>
                  <a:tcPr marL="68580" marR="68580" marT="0" marB="0">
                    <a:solidFill>
                      <a:srgbClr val="D7E4BD"/>
                    </a:solidFill>
                  </a:tcPr>
                </a:tc>
                <a:tc rowSpan="2">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Matsila Development Community Trust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rowSpan="2">
                  <a:txBody>
                    <a:bodyPr/>
                    <a:lstStyle/>
                    <a:p>
                      <a:pPr algn="l">
                        <a:lnSpc>
                          <a:spcPct val="107000"/>
                        </a:lnSpc>
                        <a:spcAft>
                          <a:spcPts val="0"/>
                        </a:spcAft>
                      </a:pPr>
                      <a:r>
                        <a:rPr lang="en-ZA" sz="1200" dirty="0" err="1">
                          <a:solidFill>
                            <a:schemeClr val="tx1"/>
                          </a:solidFill>
                          <a:effectLst/>
                          <a:latin typeface="Arial" panose="020B0604020202020204" pitchFamily="34" charset="0"/>
                          <a:cs typeface="Arial" panose="020B0604020202020204" pitchFamily="34" charset="0"/>
                        </a:rPr>
                        <a:t>Levubu</a:t>
                      </a:r>
                      <a:r>
                        <a:rPr lang="en-ZA" sz="1200" dirty="0">
                          <a:solidFill>
                            <a:schemeClr val="tx1"/>
                          </a:solidFill>
                          <a:effectLst/>
                          <a:latin typeface="Arial" panose="020B0604020202020204" pitchFamily="34" charset="0"/>
                          <a:cs typeface="Arial" panose="020B0604020202020204" pitchFamily="34" charset="0"/>
                        </a:rPr>
                        <a:t>, Limpopo</a:t>
                      </a:r>
                      <a:endParaRPr lang="en-ZA" sz="2000" dirty="0">
                        <a:solidFill>
                          <a:schemeClr val="tx1"/>
                        </a:solidFill>
                        <a:effectLst/>
                        <a:latin typeface="Arial" panose="020B0604020202020204" pitchFamily="34" charset="0"/>
                        <a:cs typeface="Arial" panose="020B0604020202020204" pitchFamily="34" charset="0"/>
                      </a:endParaRPr>
                    </a:p>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 </a:t>
                      </a:r>
                      <a:endParaRPr lang="en-ZA" sz="2000" dirty="0">
                        <a:solidFill>
                          <a:schemeClr val="tx1"/>
                        </a:solidFill>
                        <a:effectLst/>
                        <a:latin typeface="Arial" panose="020B0604020202020204" pitchFamily="34" charset="0"/>
                        <a:cs typeface="Arial" panose="020B0604020202020204" pitchFamily="34" charset="0"/>
                      </a:endParaRPr>
                    </a:p>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8"/>
                  </a:ext>
                </a:extLst>
              </a:tr>
              <a:tr h="376264">
                <a:tc vMerge="1">
                  <a:txBody>
                    <a:bodyPr/>
                    <a:lstStyle/>
                    <a:p>
                      <a:pPr algn="l">
                        <a:lnSpc>
                          <a:spcPct val="107000"/>
                        </a:lnSpc>
                        <a:spcAft>
                          <a:spcPts val="0"/>
                        </a:spcAft>
                      </a:pP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D7E4BD"/>
                    </a:solidFill>
                  </a:tcPr>
                </a:tc>
                <a:tc vMerge="1">
                  <a:txBody>
                    <a:bodyPr/>
                    <a:lstStyle/>
                    <a:p>
                      <a:pPr algn="l">
                        <a:lnSpc>
                          <a:spcPct val="107000"/>
                        </a:lnSpc>
                        <a:spcAft>
                          <a:spcPts val="0"/>
                        </a:spcAft>
                      </a:pP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vMerge="1">
                  <a:txBody>
                    <a:bodyPr/>
                    <a:lstStyle/>
                    <a:p>
                      <a:pPr algn="l">
                        <a:lnSpc>
                          <a:spcPct val="107000"/>
                        </a:lnSpc>
                        <a:spcAft>
                          <a:spcPts val="0"/>
                        </a:spcAft>
                      </a:pP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vMerge="1">
                  <a:txBody>
                    <a:bodyPr/>
                    <a:lstStyle/>
                    <a:p>
                      <a:pPr algn="l">
                        <a:lnSpc>
                          <a:spcPct val="107000"/>
                        </a:lnSpc>
                        <a:spcAft>
                          <a:spcPts val="0"/>
                        </a:spcAft>
                      </a:pPr>
                      <a:endParaRPr lang="en-ZA" sz="1400" dirty="0">
                        <a:effectLst/>
                        <a:latin typeface="Arial Narrow" pitchFamily="34" charset="0"/>
                        <a:ea typeface="Calibri"/>
                        <a:cs typeface="Times New Roman"/>
                      </a:endParaRPr>
                    </a:p>
                  </a:txBody>
                  <a:tcPr marL="68580" marR="68580" marT="0" marB="0"/>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R8 million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2 SMEs with 215 beneficiaries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r h="629603">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Limpopo Wildlife Business Incubator</a:t>
                      </a: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D7E4BD"/>
                    </a:solidFill>
                  </a:tcPr>
                </a:tc>
                <a:tc>
                  <a:txBody>
                    <a:bodyPr/>
                    <a:lstStyle/>
                    <a:p>
                      <a:pPr algn="l">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Limpopo Wildlife Business Incubator Pty Ltd </a:t>
                      </a:r>
                      <a:endParaRPr lang="en-ZA" sz="200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err="1">
                          <a:solidFill>
                            <a:schemeClr val="tx1"/>
                          </a:solidFill>
                          <a:effectLst/>
                          <a:latin typeface="Arial" panose="020B0604020202020204" pitchFamily="34" charset="0"/>
                          <a:cs typeface="Arial" panose="020B0604020202020204" pitchFamily="34" charset="0"/>
                        </a:rPr>
                        <a:t>Bestekraal</a:t>
                      </a:r>
                      <a:r>
                        <a:rPr lang="en-ZA" sz="1200" dirty="0">
                          <a:solidFill>
                            <a:schemeClr val="tx1"/>
                          </a:solidFill>
                          <a:effectLst/>
                          <a:latin typeface="Arial" panose="020B0604020202020204" pitchFamily="34" charset="0"/>
                          <a:cs typeface="Arial" panose="020B0604020202020204" pitchFamily="34" charset="0"/>
                        </a:rPr>
                        <a:t> (Rustenburg), North West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Wildlife value chain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R8 million</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7 SMEs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3"/>
                  </a:ext>
                </a:extLst>
              </a:tr>
              <a:tr h="741336">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Sibanye Gold Construction Incubator</a:t>
                      </a:r>
                    </a:p>
                    <a:p>
                      <a:pPr algn="l">
                        <a:lnSpc>
                          <a:spcPct val="107000"/>
                        </a:lnSpc>
                        <a:spcAft>
                          <a:spcPts val="0"/>
                        </a:spcAft>
                      </a:pP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D7E4BD"/>
                    </a:solidFill>
                  </a:tcPr>
                </a:tc>
                <a:tc>
                  <a:txBody>
                    <a:bodyPr/>
                    <a:lstStyle/>
                    <a:p>
                      <a:pPr algn="l">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Nunnovation Africa Foundation </a:t>
                      </a:r>
                      <a:endParaRPr lang="en-ZA" sz="200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Westonaria, Gauteng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Construction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R8 million</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30 SMEs</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4"/>
                  </a:ext>
                </a:extLst>
              </a:tr>
              <a:tr h="629603">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The South African Creative Industries Business Incubator </a:t>
                      </a:r>
                    </a:p>
                  </a:txBody>
                  <a:tcPr marL="68580" marR="68580" marT="0" marB="0">
                    <a:solidFill>
                      <a:srgbClr val="D7E4BD"/>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Imvula Holdings Pty Ltd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Eersterust (Pretoria),     Gauteng </a:t>
                      </a:r>
                      <a:endParaRPr lang="en-ZA" sz="200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Creative Industries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R7 million</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50 SMEs</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5"/>
                  </a:ext>
                </a:extLst>
              </a:tr>
              <a:tr h="606547">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Nomakhwezi Benya Primary Cooperative</a:t>
                      </a: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D7E4BD"/>
                    </a:solidFill>
                  </a:tcPr>
                </a:tc>
                <a:tc>
                  <a:txBody>
                    <a:bodyPr/>
                    <a:lstStyle/>
                    <a:p>
                      <a:pPr algn="l">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Nomakhwezi Benya Primary Cooperative</a:t>
                      </a:r>
                      <a:endParaRPr lang="en-ZA" sz="200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200">
                          <a:solidFill>
                            <a:schemeClr val="tx1"/>
                          </a:solidFill>
                          <a:effectLst/>
                          <a:latin typeface="Arial" panose="020B0604020202020204" pitchFamily="34" charset="0"/>
                          <a:cs typeface="Arial" panose="020B0604020202020204" pitchFamily="34" charset="0"/>
                        </a:rPr>
                        <a:t>Nqamakwe, Eastern Cape </a:t>
                      </a:r>
                      <a:endParaRPr lang="en-ZA" sz="200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Agriculture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R8 million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10 Cooperatives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6"/>
                  </a:ext>
                </a:extLst>
              </a:tr>
              <a:tr h="629603">
                <a:tc>
                  <a:txBody>
                    <a:bodyPr/>
                    <a:lstStyle/>
                    <a:p>
                      <a:pPr algn="l">
                        <a:lnSpc>
                          <a:spcPct val="107000"/>
                        </a:lnSpc>
                        <a:spcAft>
                          <a:spcPts val="0"/>
                        </a:spcAft>
                      </a:pPr>
                      <a:r>
                        <a:rPr lang="en-ZA" sz="1200" cap="small" dirty="0" smtClean="0">
                          <a:solidFill>
                            <a:schemeClr val="tx1"/>
                          </a:solidFill>
                          <a:effectLst/>
                          <a:latin typeface="Arial" panose="020B0604020202020204" pitchFamily="34" charset="0"/>
                          <a:cs typeface="Arial" panose="020B0604020202020204" pitchFamily="34" charset="0"/>
                        </a:rPr>
                        <a:t>South African Automotive Design Engineering Incubator (Saaed)</a:t>
                      </a:r>
                      <a:endParaRPr lang="en-ZA" sz="2000" cap="small"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D7E4BD"/>
                    </a:solidFill>
                  </a:tcPr>
                </a:tc>
                <a:tc>
                  <a:txBody>
                    <a:bodyPr/>
                    <a:lstStyle/>
                    <a:p>
                      <a:pPr algn="l">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Steel Best Pty Ltd</a:t>
                      </a:r>
                      <a:endParaRPr lang="en-ZA" sz="200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800"/>
                        </a:spcAft>
                      </a:pPr>
                      <a:r>
                        <a:rPr lang="en-ZA" sz="1200" dirty="0">
                          <a:solidFill>
                            <a:schemeClr val="tx1"/>
                          </a:solidFill>
                          <a:effectLst/>
                          <a:latin typeface="Arial" panose="020B0604020202020204" pitchFamily="34" charset="0"/>
                          <a:cs typeface="Arial" panose="020B0604020202020204" pitchFamily="34" charset="0"/>
                        </a:rPr>
                        <a:t>Port Elizabeth, Eastern Cape</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Automotive Manufacturing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R7 million </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tc>
                  <a:txBody>
                    <a:bodyPr/>
                    <a:lstStyle/>
                    <a:p>
                      <a:pPr algn="l">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7 SMEs</a:t>
                      </a:r>
                      <a:endParaRPr lang="en-ZA" sz="20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7"/>
                  </a:ext>
                </a:extLst>
              </a:tr>
            </a:tbl>
          </a:graphicData>
        </a:graphic>
      </p:graphicFrame>
      <p:sp>
        <p:nvSpPr>
          <p:cNvPr id="5" name="Title 1"/>
          <p:cNvSpPr txBox="1">
            <a:spLocks/>
          </p:cNvSpPr>
          <p:nvPr/>
        </p:nvSpPr>
        <p:spPr>
          <a:xfrm>
            <a:off x="0" y="-36946"/>
            <a:ext cx="9144000" cy="798946"/>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cap="small" dirty="0" smtClean="0">
                <a:latin typeface="Arial" panose="020B0604020202020204" pitchFamily="34" charset="0"/>
                <a:cs typeface="Arial" panose="020B0604020202020204" pitchFamily="34" charset="0"/>
              </a:rPr>
              <a:t>Enterprise Incubator Programme (EIP):  Projects Approved</a:t>
            </a:r>
            <a:endParaRPr lang="en-US" sz="3200" cap="small" dirty="0">
              <a:latin typeface="Arial" panose="020B0604020202020204" pitchFamily="34" charset="0"/>
              <a:cs typeface="Arial" panose="020B0604020202020204"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r>
              <a:rPr lang="en-US" dirty="0" smtClean="0"/>
              <a:t>28</a:t>
            </a:r>
            <a:endParaRPr lang="en-US" dirty="0"/>
          </a:p>
        </p:txBody>
      </p:sp>
    </p:spTree>
    <p:extLst>
      <p:ext uri="{BB962C8B-B14F-4D97-AF65-F5344CB8AC3E}">
        <p14:creationId xmlns:p14="http://schemas.microsoft.com/office/powerpoint/2010/main" xmlns="" val="3536756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10979" y="914400"/>
            <a:ext cx="8713788" cy="5181600"/>
          </a:xfrm>
          <a:prstGeom prst="rect">
            <a:avLst/>
          </a:prstGeom>
          <a:solidFill>
            <a:schemeClr val="bg1"/>
          </a:solidFill>
          <a:ln w="9525">
            <a:noFill/>
            <a:miter lim="800000"/>
            <a:headEnd/>
            <a:tailEnd/>
          </a:ln>
          <a:effectLst/>
        </p:spPr>
        <p:txBody>
          <a:bodyPr/>
          <a:lstStyle/>
          <a:p>
            <a:pPr algn="just"/>
            <a:r>
              <a:rPr lang="en-GB" sz="2000" b="1" dirty="0" smtClean="0">
                <a:latin typeface="Arial" panose="020B0604020202020204" pitchFamily="34" charset="0"/>
                <a:cs typeface="Arial" panose="020B0604020202020204" pitchFamily="34" charset="0"/>
              </a:rPr>
              <a:t>Background </a:t>
            </a:r>
          </a:p>
          <a:p>
            <a:pPr marL="342900" indent="-342900" algn="just" fontAlgn="t">
              <a:buFont typeface="Arial" panose="020B0604020202020204" pitchFamily="34" charset="0"/>
              <a:buChar char="•"/>
            </a:pPr>
            <a:r>
              <a:rPr lang="en-ZA" sz="2000" dirty="0" err="1">
                <a:latin typeface="Arial" panose="020B0604020202020204" pitchFamily="34" charset="0"/>
                <a:cs typeface="Arial" panose="020B0604020202020204" pitchFamily="34" charset="0"/>
              </a:rPr>
              <a:t>Nomakhwezi</a:t>
            </a:r>
            <a:r>
              <a:rPr lang="en-ZA" sz="2000" dirty="0">
                <a:latin typeface="Arial" panose="020B0604020202020204" pitchFamily="34" charset="0"/>
                <a:cs typeface="Arial" panose="020B0604020202020204" pitchFamily="34" charset="0"/>
              </a:rPr>
              <a:t> </a:t>
            </a:r>
            <a:r>
              <a:rPr lang="en-ZA" sz="2000" dirty="0" err="1">
                <a:latin typeface="Arial" panose="020B0604020202020204" pitchFamily="34" charset="0"/>
                <a:cs typeface="Arial" panose="020B0604020202020204" pitchFamily="34" charset="0"/>
              </a:rPr>
              <a:t>Benya</a:t>
            </a:r>
            <a:r>
              <a:rPr lang="en-ZA" sz="2000" dirty="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is a Primary Cooperative wholly owned by social entrepreneur of the same name. </a:t>
            </a:r>
          </a:p>
          <a:p>
            <a:pPr marL="342900" indent="-342900" algn="just" fontAlgn="t">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The Primary cooperative is located in </a:t>
            </a:r>
            <a:r>
              <a:rPr lang="en-ZA" sz="2000" dirty="0" err="1" smtClean="0">
                <a:latin typeface="Arial" panose="020B0604020202020204" pitchFamily="34" charset="0"/>
                <a:cs typeface="Arial" panose="020B0604020202020204" pitchFamily="34" charset="0"/>
              </a:rPr>
              <a:t>Ngqamakhwe</a:t>
            </a:r>
            <a:r>
              <a:rPr lang="en-ZA" sz="2000" dirty="0" smtClean="0">
                <a:latin typeface="Arial" panose="020B0604020202020204" pitchFamily="34" charset="0"/>
                <a:cs typeface="Arial" panose="020B0604020202020204" pitchFamily="34" charset="0"/>
              </a:rPr>
              <a:t> in the Eastern Cape province. </a:t>
            </a:r>
          </a:p>
          <a:p>
            <a:pPr marL="342900" indent="-342900" algn="just" fontAlgn="t">
              <a:buFont typeface="Arial" panose="020B0604020202020204" pitchFamily="34" charset="0"/>
              <a:buChar char="•"/>
            </a:pPr>
            <a:r>
              <a:rPr lang="en-ZA" sz="2000" dirty="0" smtClean="0">
                <a:latin typeface="Arial" panose="020B0604020202020204" pitchFamily="34" charset="0"/>
                <a:cs typeface="Arial" panose="020B0604020202020204" pitchFamily="34" charset="0"/>
              </a:rPr>
              <a:t>It is in the Agriculture Sector and will incubate a total number of 10 Cooperatives.  </a:t>
            </a:r>
          </a:p>
          <a:p>
            <a:pPr marL="342900" indent="-342900" algn="just" fontAlgn="t">
              <a:buFont typeface="Arial" panose="020B0604020202020204" pitchFamily="34" charset="0"/>
              <a:buChar char="•"/>
            </a:pPr>
            <a:r>
              <a:rPr lang="en-ZA" sz="2000" dirty="0" smtClean="0">
                <a:latin typeface="Arial" panose="020B0604020202020204" pitchFamily="34" charset="0"/>
                <a:cs typeface="Arial" panose="020B0604020202020204" pitchFamily="34" charset="0"/>
              </a:rPr>
              <a:t>As mentioned in the previous slide, the primary cooperative was approved to be supported with an amount of R8 million. </a:t>
            </a:r>
            <a:endParaRPr lang="en-GB" b="1" dirty="0"/>
          </a:p>
          <a:p>
            <a:pPr algn="just"/>
            <a:r>
              <a:rPr lang="en-US" dirty="0"/>
              <a:t> </a:t>
            </a:r>
            <a:endParaRPr lang="en-GB" dirty="0"/>
          </a:p>
          <a:p>
            <a:pPr algn="just"/>
            <a:r>
              <a:rPr lang="en-US" dirty="0"/>
              <a:t> </a:t>
            </a:r>
            <a:r>
              <a:rPr lang="en-GB" sz="2000" b="1" dirty="0">
                <a:latin typeface="Arial" panose="020B0604020202020204" pitchFamily="34" charset="0"/>
                <a:cs typeface="Arial" panose="020B0604020202020204" pitchFamily="34" charset="0"/>
              </a:rPr>
              <a:t>Impact </a:t>
            </a:r>
            <a:r>
              <a:rPr lang="en-GB" sz="2000" b="1" dirty="0" smtClean="0">
                <a:latin typeface="Arial" panose="020B0604020202020204" pitchFamily="34" charset="0"/>
                <a:cs typeface="Arial" panose="020B0604020202020204" pitchFamily="34" charset="0"/>
              </a:rPr>
              <a:t>on job creation</a:t>
            </a:r>
            <a:endParaRPr lang="en-GB"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The incubator will create over </a:t>
            </a:r>
            <a:r>
              <a:rPr lang="en-GB" sz="2000" dirty="0">
                <a:latin typeface="Arial" panose="020B0604020202020204" pitchFamily="34" charset="0"/>
                <a:cs typeface="Arial" panose="020B0604020202020204" pitchFamily="34" charset="0"/>
              </a:rPr>
              <a:t>514 permanent and casual jobs </a:t>
            </a:r>
            <a:r>
              <a:rPr lang="en-GB" sz="2000" dirty="0" smtClean="0">
                <a:latin typeface="Arial" panose="020B0604020202020204" pitchFamily="34" charset="0"/>
                <a:cs typeface="Arial" panose="020B0604020202020204" pitchFamily="34" charset="0"/>
              </a:rPr>
              <a:t>over </a:t>
            </a:r>
            <a:r>
              <a:rPr lang="en-GB" sz="2000" dirty="0">
                <a:latin typeface="Arial" panose="020B0604020202020204" pitchFamily="34" charset="0"/>
                <a:cs typeface="Arial" panose="020B0604020202020204" pitchFamily="34" charset="0"/>
              </a:rPr>
              <a:t>a period of three years within the local communities. </a:t>
            </a:r>
            <a:endParaRPr lang="en-GB"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Jobs </a:t>
            </a:r>
            <a:r>
              <a:rPr lang="en-GB" sz="2000" dirty="0">
                <a:latin typeface="Arial" panose="020B0604020202020204" pitchFamily="34" charset="0"/>
                <a:cs typeface="Arial" panose="020B0604020202020204" pitchFamily="34" charset="0"/>
              </a:rPr>
              <a:t>have been created for the implementation of the Enterprise Incubation Programme. </a:t>
            </a:r>
            <a:endParaRPr lang="en-GB"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More </a:t>
            </a:r>
            <a:r>
              <a:rPr lang="en-GB" sz="2000" dirty="0">
                <a:latin typeface="Arial" panose="020B0604020202020204" pitchFamily="34" charset="0"/>
                <a:cs typeface="Arial" panose="020B0604020202020204" pitchFamily="34" charset="0"/>
              </a:rPr>
              <a:t>that 500 </a:t>
            </a:r>
            <a:r>
              <a:rPr lang="en-GB" sz="2000" dirty="0" smtClean="0">
                <a:latin typeface="Arial" panose="020B0604020202020204" pitchFamily="34" charset="0"/>
                <a:cs typeface="Arial" panose="020B0604020202020204" pitchFamily="34" charset="0"/>
              </a:rPr>
              <a:t>temporary </a:t>
            </a:r>
            <a:r>
              <a:rPr lang="en-GB" sz="2000" dirty="0">
                <a:latin typeface="Arial" panose="020B0604020202020204" pitchFamily="34" charset="0"/>
                <a:cs typeface="Arial" panose="020B0604020202020204" pitchFamily="34" charset="0"/>
              </a:rPr>
              <a:t>jobs were created during the infrastructural build for the project. </a:t>
            </a:r>
            <a:endParaRPr lang="en-GB" dirty="0"/>
          </a:p>
          <a:p>
            <a:pPr algn="just"/>
            <a:r>
              <a:rPr lang="en-US" dirty="0"/>
              <a:t> </a:t>
            </a:r>
            <a:endParaRPr lang="en-GB" dirty="0"/>
          </a:p>
        </p:txBody>
      </p:sp>
      <p:sp>
        <p:nvSpPr>
          <p:cNvPr id="4" name="Title 1"/>
          <p:cNvSpPr txBox="1">
            <a:spLocks/>
          </p:cNvSpPr>
          <p:nvPr/>
        </p:nvSpPr>
        <p:spPr>
          <a:xfrm>
            <a:off x="-4127" y="-38501"/>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cap="small" dirty="0" err="1" smtClean="0">
                <a:latin typeface="Arial" panose="020B0604020202020204" pitchFamily="34" charset="0"/>
                <a:cs typeface="Arial" panose="020B0604020202020204" pitchFamily="34" charset="0"/>
              </a:rPr>
              <a:t>Nomakhwezi</a:t>
            </a:r>
            <a:r>
              <a:rPr lang="en-GB" sz="3200" cap="small" dirty="0" smtClean="0">
                <a:latin typeface="Arial" panose="020B0604020202020204" pitchFamily="34" charset="0"/>
                <a:cs typeface="Arial" panose="020B0604020202020204" pitchFamily="34" charset="0"/>
              </a:rPr>
              <a:t> </a:t>
            </a:r>
            <a:r>
              <a:rPr lang="en-GB" sz="3200" cap="small" dirty="0" err="1" smtClean="0">
                <a:latin typeface="Arial" panose="020B0604020202020204" pitchFamily="34" charset="0"/>
                <a:cs typeface="Arial" panose="020B0604020202020204" pitchFamily="34" charset="0"/>
              </a:rPr>
              <a:t>Benya</a:t>
            </a:r>
            <a:r>
              <a:rPr lang="en-GB" sz="3200" cap="small" dirty="0" smtClean="0">
                <a:latin typeface="Arial" panose="020B0604020202020204" pitchFamily="34" charset="0"/>
                <a:cs typeface="Arial" panose="020B0604020202020204" pitchFamily="34" charset="0"/>
              </a:rPr>
              <a:t> Primary Cooperative</a:t>
            </a:r>
            <a:endParaRPr lang="en-US" sz="3200" cap="small" dirty="0">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553200" y="6356350"/>
            <a:ext cx="2133600" cy="365125"/>
          </a:xfrm>
        </p:spPr>
        <p:txBody>
          <a:bodyPr/>
          <a:lstStyle/>
          <a:p>
            <a:r>
              <a:rPr lang="en-US" dirty="0" smtClean="0"/>
              <a:t>29</a:t>
            </a:r>
            <a:endParaRPr lang="en-US" dirty="0"/>
          </a:p>
        </p:txBody>
      </p:sp>
      <p:pic>
        <p:nvPicPr>
          <p:cNvPr id="6" name="Picture 5"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1769994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1340644"/>
            <a:ext cx="8545286" cy="4525963"/>
          </a:xfrm>
        </p:spPr>
        <p:txBody>
          <a:bodyPr>
            <a:normAutofit/>
          </a:bodyPr>
          <a:lstStyle/>
          <a:p>
            <a:pPr marL="0" indent="0">
              <a:buNone/>
            </a:pPr>
            <a:endParaRPr lang="en-US" cap="small" dirty="0" smtClean="0">
              <a:latin typeface="Arial" panose="020B0604020202020204" pitchFamily="34" charset="0"/>
              <a:cs typeface="Arial" panose="020B0604020202020204" pitchFamily="34" charset="0"/>
            </a:endParaRPr>
          </a:p>
          <a:p>
            <a:pPr marL="0" indent="0">
              <a:buNone/>
            </a:pPr>
            <a:endParaRPr lang="en-US" dirty="0" smtClean="0"/>
          </a:p>
        </p:txBody>
      </p:sp>
      <p:sp>
        <p:nvSpPr>
          <p:cNvPr id="4" name="Title 1"/>
          <p:cNvSpPr>
            <a:spLocks noGrp="1"/>
          </p:cNvSpPr>
          <p:nvPr>
            <p:ph type="title"/>
          </p:nvPr>
        </p:nvSpPr>
        <p:spPr>
          <a:xfrm>
            <a:off x="10886" y="0"/>
            <a:ext cx="9133114" cy="996951"/>
          </a:xfrm>
          <a:solidFill>
            <a:schemeClr val="accent3">
              <a:lumMod val="60000"/>
              <a:lumOff val="40000"/>
            </a:schemeClr>
          </a:solidFill>
          <a:effectLst>
            <a:outerShdw blurRad="50800" dist="50800" dir="5400000" algn="ctr" rotWithShape="0">
              <a:schemeClr val="accent6"/>
            </a:outerShdw>
          </a:effectLst>
        </p:spPr>
        <p:txBody>
          <a:bodyPr>
            <a:normAutofit/>
          </a:bodyPr>
          <a:lstStyle/>
          <a:p>
            <a:pPr marL="514350" lvl="0" indent="-514350" algn="r">
              <a:spcBef>
                <a:spcPct val="20000"/>
              </a:spcBef>
              <a:buFont typeface="+mj-lt"/>
              <a:buAutoNum type="arabicPeriod"/>
            </a:pPr>
            <a:r>
              <a:rPr lang="en-US" sz="3200" cap="small" dirty="0">
                <a:solidFill>
                  <a:prstClr val="black"/>
                </a:solidFill>
                <a:latin typeface="Arial" panose="020B0604020202020204" pitchFamily="34" charset="0"/>
                <a:cs typeface="Arial" panose="020B0604020202020204" pitchFamily="34" charset="0"/>
              </a:rPr>
              <a:t>Background and Purpose  </a:t>
            </a: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mtClean="0"/>
              <a:pPr/>
              <a:t>3</a:t>
            </a:fld>
            <a:endParaRPr lang="en-US"/>
          </a:p>
        </p:txBody>
      </p:sp>
      <p:sp>
        <p:nvSpPr>
          <p:cNvPr id="2" name="TextBox 1"/>
          <p:cNvSpPr txBox="1"/>
          <p:nvPr/>
        </p:nvSpPr>
        <p:spPr>
          <a:xfrm>
            <a:off x="944880" y="1981200"/>
            <a:ext cx="7132320" cy="3416320"/>
          </a:xfrm>
          <a:prstGeom prst="rect">
            <a:avLst/>
          </a:prstGeom>
          <a:noFill/>
        </p:spPr>
        <p:txBody>
          <a:bodyPr wrap="square" rtlCol="0">
            <a:spAutoFit/>
          </a:bodyPr>
          <a:lstStyle/>
          <a:p>
            <a:pPr algn="just"/>
            <a:r>
              <a:rPr lang="en-US" sz="3600" dirty="0" smtClean="0">
                <a:latin typeface="Arial" panose="020B0604020202020204" pitchFamily="34" charset="0"/>
                <a:cs typeface="Arial" panose="020B0604020202020204" pitchFamily="34" charset="0"/>
              </a:rPr>
              <a:t>The purpose of the presentation is to brief the Portfolio Committee on Small Business Development on the 2016/17 Annual Report for the of the Department of Small Business Development (DSBD)</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6725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376873" y="1066800"/>
            <a:ext cx="8309927" cy="3386448"/>
          </a:xfrm>
          <a:prstGeom prst="rect">
            <a:avLst/>
          </a:prstGeom>
          <a:solidFill>
            <a:schemeClr val="bg1"/>
          </a:solidFill>
          <a:ln w="9525">
            <a:noFill/>
            <a:miter lim="800000"/>
            <a:headEnd/>
            <a:tailEnd/>
          </a:ln>
          <a:effectLst/>
        </p:spPr>
        <p:txBody>
          <a:bodyPr/>
          <a:lstStyle/>
          <a:p>
            <a:pPr algn="just"/>
            <a:r>
              <a:rPr lang="en-US" sz="2200" b="1" dirty="0" smtClean="0">
                <a:latin typeface="Arial" panose="020B0604020202020204" pitchFamily="34" charset="0"/>
                <a:cs typeface="Arial" panose="020B0604020202020204" pitchFamily="34" charset="0"/>
              </a:rPr>
              <a:t>Impact on stimulation </a:t>
            </a:r>
            <a:r>
              <a:rPr lang="en-US" sz="2200" b="1" dirty="0">
                <a:latin typeface="Arial" panose="020B0604020202020204" pitchFamily="34" charset="0"/>
                <a:cs typeface="Arial" panose="020B0604020202020204" pitchFamily="34" charset="0"/>
              </a:rPr>
              <a:t>of </a:t>
            </a:r>
            <a:r>
              <a:rPr lang="en-US" sz="2200" b="1" dirty="0" smtClean="0">
                <a:latin typeface="Arial" panose="020B0604020202020204" pitchFamily="34" charset="0"/>
                <a:cs typeface="Arial" panose="020B0604020202020204" pitchFamily="34" charset="0"/>
              </a:rPr>
              <a:t>local economy</a:t>
            </a:r>
            <a:endParaRPr lang="en-GB"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dirty="0">
                <a:latin typeface="Arial" panose="020B0604020202020204" pitchFamily="34" charset="0"/>
                <a:cs typeface="Arial" panose="020B0604020202020204" pitchFamily="34" charset="0"/>
              </a:rPr>
              <a:t>Suppliers, contractors and retail shops from the eight surrounding towns have benefited. </a:t>
            </a:r>
            <a:endParaRPr lang="en-U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a:t>
            </a:r>
            <a:r>
              <a:rPr lang="en-US" sz="2200" dirty="0" err="1">
                <a:latin typeface="Arial" panose="020B0604020202020204" pitchFamily="34" charset="0"/>
                <a:cs typeface="Arial" panose="020B0604020202020204" pitchFamily="34" charset="0"/>
              </a:rPr>
              <a:t>programme</a:t>
            </a:r>
            <a:r>
              <a:rPr lang="en-US" sz="2200" dirty="0">
                <a:latin typeface="Arial" panose="020B0604020202020204" pitchFamily="34" charset="0"/>
                <a:cs typeface="Arial" panose="020B0604020202020204" pitchFamily="34" charset="0"/>
              </a:rPr>
              <a:t> has injected over R5 million into these towns since April 2017.  </a:t>
            </a:r>
            <a:endParaRPr lang="en-U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local economy has benefited through an increase in the procuring of equipment</a:t>
            </a:r>
            <a:r>
              <a:rPr lang="en-US" sz="2200" dirty="0">
                <a:latin typeface="Arial" panose="020B0604020202020204" pitchFamily="34" charset="0"/>
                <a:cs typeface="Arial" panose="020B0604020202020204" pitchFamily="34" charset="0"/>
              </a:rPr>
              <a:t>, building </a:t>
            </a:r>
            <a:r>
              <a:rPr lang="en-US" sz="2200" dirty="0" smtClean="0">
                <a:latin typeface="Arial" panose="020B0604020202020204" pitchFamily="34" charset="0"/>
                <a:cs typeface="Arial" panose="020B0604020202020204" pitchFamily="34" charset="0"/>
              </a:rPr>
              <a:t>materials, </a:t>
            </a:r>
            <a:r>
              <a:rPr lang="en-US" sz="2200" dirty="0">
                <a:latin typeface="Arial" panose="020B0604020202020204" pitchFamily="34" charset="0"/>
                <a:cs typeface="Arial" panose="020B0604020202020204" pitchFamily="34" charset="0"/>
              </a:rPr>
              <a:t>construction services, </a:t>
            </a:r>
            <a:r>
              <a:rPr lang="en-US" sz="2200" dirty="0" smtClean="0">
                <a:latin typeface="Arial" panose="020B0604020202020204" pitchFamily="34" charset="0"/>
                <a:cs typeface="Arial" panose="020B0604020202020204" pitchFamily="34" charset="0"/>
              </a:rPr>
              <a:t>and agricultural </a:t>
            </a:r>
            <a:r>
              <a:rPr lang="en-US" sz="2200" dirty="0">
                <a:latin typeface="Arial" panose="020B0604020202020204" pitchFamily="34" charset="0"/>
                <a:cs typeface="Arial" panose="020B0604020202020204" pitchFamily="34" charset="0"/>
              </a:rPr>
              <a:t>input </a:t>
            </a:r>
            <a:r>
              <a:rPr lang="en-US" sz="2200" dirty="0" smtClean="0">
                <a:latin typeface="Arial" panose="020B0604020202020204" pitchFamily="34" charset="0"/>
                <a:cs typeface="Arial" panose="020B0604020202020204" pitchFamily="34" charset="0"/>
              </a:rPr>
              <a:t>materials. </a:t>
            </a:r>
          </a:p>
          <a:p>
            <a:pPr marL="342900" indent="-34290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Within </a:t>
            </a:r>
            <a:r>
              <a:rPr lang="en-US" sz="2200" dirty="0">
                <a:latin typeface="Arial" panose="020B0604020202020204" pitchFamily="34" charset="0"/>
                <a:cs typeface="Arial" panose="020B0604020202020204" pitchFamily="34" charset="0"/>
              </a:rPr>
              <a:t>the eight </a:t>
            </a:r>
            <a:r>
              <a:rPr lang="en-US" sz="2200" dirty="0" smtClean="0">
                <a:latin typeface="Arial" panose="020B0604020202020204" pitchFamily="34" charset="0"/>
                <a:cs typeface="Arial" panose="020B0604020202020204" pitchFamily="34" charset="0"/>
              </a:rPr>
              <a:t>towns, </a:t>
            </a:r>
            <a:r>
              <a:rPr lang="en-US" sz="2200" dirty="0">
                <a:latin typeface="Arial" panose="020B0604020202020204" pitchFamily="34" charset="0"/>
                <a:cs typeface="Arial" panose="020B0604020202020204" pitchFamily="34" charset="0"/>
              </a:rPr>
              <a:t>the project has maintained more than 350 jobs during the handling and the procurement of goods and services for the Enterprise Incubation </a:t>
            </a:r>
            <a:r>
              <a:rPr lang="en-US" sz="2200" dirty="0" err="1">
                <a:latin typeface="Arial" panose="020B0604020202020204" pitchFamily="34" charset="0"/>
                <a:cs typeface="Arial" panose="020B0604020202020204" pitchFamily="34" charset="0"/>
              </a:rPr>
              <a:t>programme</a:t>
            </a:r>
            <a:r>
              <a:rPr lang="en-US" sz="2200" dirty="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p>
            <a:pPr algn="just"/>
            <a:r>
              <a:rPr lang="en-US" sz="2200" dirty="0"/>
              <a:t> </a:t>
            </a:r>
            <a:endParaRPr lang="en-GB" sz="2200" dirty="0"/>
          </a:p>
          <a:p>
            <a:pPr algn="just"/>
            <a:r>
              <a:rPr lang="en-US" sz="2200" dirty="0"/>
              <a:t> </a:t>
            </a:r>
            <a:endParaRPr lang="en-GB" sz="2200" dirty="0"/>
          </a:p>
        </p:txBody>
      </p:sp>
      <p:sp>
        <p:nvSpPr>
          <p:cNvPr id="4" name="Title 1"/>
          <p:cNvSpPr txBox="1">
            <a:spLocks/>
          </p:cNvSpPr>
          <p:nvPr/>
        </p:nvSpPr>
        <p:spPr>
          <a:xfrm>
            <a:off x="-4127" y="-38501"/>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cap="small" dirty="0" err="1" smtClean="0">
                <a:latin typeface="Arial" panose="020B0604020202020204" pitchFamily="34" charset="0"/>
                <a:cs typeface="Arial" panose="020B0604020202020204" pitchFamily="34" charset="0"/>
              </a:rPr>
              <a:t>Nomakhwezi</a:t>
            </a:r>
            <a:r>
              <a:rPr lang="en-GB" sz="3200" cap="small" dirty="0" smtClean="0">
                <a:latin typeface="Arial" panose="020B0604020202020204" pitchFamily="34" charset="0"/>
                <a:cs typeface="Arial" panose="020B0604020202020204" pitchFamily="34" charset="0"/>
              </a:rPr>
              <a:t> </a:t>
            </a:r>
            <a:r>
              <a:rPr lang="en-GB" sz="3200" cap="small" dirty="0" err="1" smtClean="0">
                <a:latin typeface="Arial" panose="020B0604020202020204" pitchFamily="34" charset="0"/>
                <a:cs typeface="Arial" panose="020B0604020202020204" pitchFamily="34" charset="0"/>
              </a:rPr>
              <a:t>Benya</a:t>
            </a:r>
            <a:r>
              <a:rPr lang="en-GB" sz="3200" cap="small" dirty="0" smtClean="0">
                <a:latin typeface="Arial" panose="020B0604020202020204" pitchFamily="34" charset="0"/>
                <a:cs typeface="Arial" panose="020B0604020202020204" pitchFamily="34" charset="0"/>
              </a:rPr>
              <a:t> Primary Cooperative</a:t>
            </a:r>
            <a:endParaRPr lang="en-US" sz="3200" cap="small" dirty="0">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553200" y="6324600"/>
            <a:ext cx="2133600" cy="365125"/>
          </a:xfrm>
        </p:spPr>
        <p:txBody>
          <a:bodyPr/>
          <a:lstStyle/>
          <a:p>
            <a:r>
              <a:rPr lang="en-US" dirty="0" smtClean="0"/>
              <a:t>30</a:t>
            </a:r>
            <a:endParaRPr lang="en-US" dirty="0"/>
          </a:p>
        </p:txBody>
      </p:sp>
      <p:pic>
        <p:nvPicPr>
          <p:cNvPr id="8" name="Picture 7"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3581841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30212" y="1109352"/>
            <a:ext cx="8332788" cy="2700648"/>
          </a:xfrm>
          <a:prstGeom prst="rect">
            <a:avLst/>
          </a:prstGeom>
          <a:solidFill>
            <a:schemeClr val="bg1"/>
          </a:solidFill>
          <a:ln w="9525">
            <a:noFill/>
            <a:miter lim="800000"/>
            <a:headEnd/>
            <a:tailEnd/>
          </a:ln>
          <a:effectLst/>
        </p:spPr>
        <p:txBody>
          <a:bodyPr/>
          <a:lstStyle/>
          <a:p>
            <a:pPr algn="just"/>
            <a:r>
              <a:rPr lang="en-US" sz="2200" b="1" dirty="0" smtClean="0">
                <a:latin typeface="Arial" panose="020B0604020202020204" pitchFamily="34" charset="0"/>
                <a:cs typeface="Arial" panose="020B0604020202020204" pitchFamily="34" charset="0"/>
              </a:rPr>
              <a:t>Envisaged impact on poverty alleviation</a:t>
            </a:r>
            <a:endParaRPr lang="en-GB"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200" dirty="0">
                <a:latin typeface="Arial" panose="020B0604020202020204" pitchFamily="34" charset="0"/>
                <a:cs typeface="Arial" panose="020B0604020202020204" pitchFamily="34" charset="0"/>
              </a:rPr>
              <a:t>The programme is being implemented in a rural area surrounded by five administrative areas; </a:t>
            </a:r>
            <a:r>
              <a:rPr lang="en-GB" sz="2200" dirty="0" err="1">
                <a:latin typeface="Arial" panose="020B0604020202020204" pitchFamily="34" charset="0"/>
                <a:cs typeface="Arial" panose="020B0604020202020204" pitchFamily="34" charset="0"/>
              </a:rPr>
              <a:t>Mkiva</a:t>
            </a:r>
            <a:r>
              <a:rPr lang="en-GB" sz="2200" dirty="0">
                <a:latin typeface="Arial" panose="020B0604020202020204" pitchFamily="34" charset="0"/>
                <a:cs typeface="Arial" panose="020B0604020202020204" pitchFamily="34" charset="0"/>
              </a:rPr>
              <a:t> location, </a:t>
            </a:r>
            <a:r>
              <a:rPr lang="en-GB" sz="2200" dirty="0" err="1">
                <a:latin typeface="Arial" panose="020B0604020202020204" pitchFamily="34" charset="0"/>
                <a:cs typeface="Arial" panose="020B0604020202020204" pitchFamily="34" charset="0"/>
              </a:rPr>
              <a:t>Cegcuwana</a:t>
            </a:r>
            <a:r>
              <a:rPr lang="en-GB" sz="2200" dirty="0">
                <a:latin typeface="Arial" panose="020B0604020202020204" pitchFamily="34" charset="0"/>
                <a:cs typeface="Arial" panose="020B0604020202020204" pitchFamily="34" charset="0"/>
              </a:rPr>
              <a:t> location, </a:t>
            </a:r>
            <a:r>
              <a:rPr lang="en-GB" sz="2200" dirty="0" err="1">
                <a:latin typeface="Arial" panose="020B0604020202020204" pitchFamily="34" charset="0"/>
                <a:cs typeface="Arial" panose="020B0604020202020204" pitchFamily="34" charset="0"/>
              </a:rPr>
              <a:t>Sokapase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Ndakane</a:t>
            </a:r>
            <a:r>
              <a:rPr lang="en-GB" sz="2200" dirty="0">
                <a:latin typeface="Arial" panose="020B0604020202020204" pitchFamily="34" charset="0"/>
                <a:cs typeface="Arial" panose="020B0604020202020204" pitchFamily="34" charset="0"/>
              </a:rPr>
              <a:t> and </a:t>
            </a:r>
            <a:r>
              <a:rPr lang="en-GB" sz="2200" dirty="0" err="1">
                <a:latin typeface="Arial" panose="020B0604020202020204" pitchFamily="34" charset="0"/>
                <a:cs typeface="Arial" panose="020B0604020202020204" pitchFamily="34" charset="0"/>
              </a:rPr>
              <a:t>Tyinira</a:t>
            </a:r>
            <a:r>
              <a:rPr lang="en-GB" sz="2200" dirty="0">
                <a:latin typeface="Arial" panose="020B0604020202020204" pitchFamily="34" charset="0"/>
                <a:cs typeface="Arial" panose="020B0604020202020204" pitchFamily="34" charset="0"/>
              </a:rPr>
              <a:t>. </a:t>
            </a:r>
            <a:endParaRPr lang="en-GB"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200" dirty="0" smtClean="0">
                <a:latin typeface="Arial" panose="020B0604020202020204" pitchFamily="34" charset="0"/>
                <a:cs typeface="Arial" panose="020B0604020202020204" pitchFamily="34" charset="0"/>
              </a:rPr>
              <a:t>With </a:t>
            </a:r>
            <a:r>
              <a:rPr lang="en-GB" sz="2200" dirty="0">
                <a:latin typeface="Arial" panose="020B0604020202020204" pitchFamily="34" charset="0"/>
                <a:cs typeface="Arial" panose="020B0604020202020204" pitchFamily="34" charset="0"/>
              </a:rPr>
              <a:t>a combined populated estimated at 67 394 men and women including youth, the Income dependency ratio of 22 people to 1, the project will help to provide food for 11234 people within our local community.</a:t>
            </a:r>
          </a:p>
        </p:txBody>
      </p:sp>
      <p:sp>
        <p:nvSpPr>
          <p:cNvPr id="4" name="Title 1"/>
          <p:cNvSpPr txBox="1">
            <a:spLocks/>
          </p:cNvSpPr>
          <p:nvPr/>
        </p:nvSpPr>
        <p:spPr>
          <a:xfrm>
            <a:off x="-4127" y="-38501"/>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cap="small" dirty="0" err="1" smtClean="0">
                <a:latin typeface="Arial" panose="020B0604020202020204" pitchFamily="34" charset="0"/>
                <a:cs typeface="Arial" panose="020B0604020202020204" pitchFamily="34" charset="0"/>
              </a:rPr>
              <a:t>Nomakhwezi</a:t>
            </a:r>
            <a:r>
              <a:rPr lang="en-GB" sz="3200" cap="small" dirty="0" smtClean="0">
                <a:latin typeface="Arial" panose="020B0604020202020204" pitchFamily="34" charset="0"/>
                <a:cs typeface="Arial" panose="020B0604020202020204" pitchFamily="34" charset="0"/>
              </a:rPr>
              <a:t> </a:t>
            </a:r>
            <a:r>
              <a:rPr lang="en-GB" sz="3200" cap="small" dirty="0" err="1" smtClean="0">
                <a:latin typeface="Arial" panose="020B0604020202020204" pitchFamily="34" charset="0"/>
                <a:cs typeface="Arial" panose="020B0604020202020204" pitchFamily="34" charset="0"/>
              </a:rPr>
              <a:t>Benya</a:t>
            </a:r>
            <a:r>
              <a:rPr lang="en-GB" sz="3200" cap="small" dirty="0" smtClean="0">
                <a:latin typeface="Arial" panose="020B0604020202020204" pitchFamily="34" charset="0"/>
                <a:cs typeface="Arial" panose="020B0604020202020204" pitchFamily="34" charset="0"/>
              </a:rPr>
              <a:t> Primary Cooperative</a:t>
            </a:r>
            <a:endParaRPr lang="en-US" sz="3200" cap="small" dirty="0">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553200" y="6356350"/>
            <a:ext cx="2133600" cy="365125"/>
          </a:xfrm>
        </p:spPr>
        <p:txBody>
          <a:bodyPr/>
          <a:lstStyle/>
          <a:p>
            <a:r>
              <a:rPr lang="en-US" dirty="0" smtClean="0"/>
              <a:t>31</a:t>
            </a:r>
            <a:endParaRPr lang="en-US" dirty="0"/>
          </a:p>
        </p:txBody>
      </p:sp>
      <p:pic>
        <p:nvPicPr>
          <p:cNvPr id="6" name="Picture 5"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3493609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10979" y="1109352"/>
            <a:ext cx="8713788" cy="4758048"/>
          </a:xfrm>
          <a:prstGeom prst="rect">
            <a:avLst/>
          </a:prstGeom>
          <a:solidFill>
            <a:schemeClr val="bg1"/>
          </a:solidFill>
          <a:ln w="9525">
            <a:noFill/>
            <a:miter lim="800000"/>
            <a:headEnd/>
            <a:tailEnd/>
          </a:ln>
          <a:effectLst/>
        </p:spPr>
        <p:txBody>
          <a:bodyPr/>
          <a:lstStyle/>
          <a:p>
            <a:pPr algn="just"/>
            <a:r>
              <a:rPr lang="en-US" sz="2000" b="1" dirty="0" smtClean="0">
                <a:latin typeface="Arial" panose="020B0604020202020204" pitchFamily="34" charset="0"/>
                <a:cs typeface="Arial" panose="020B0604020202020204" pitchFamily="34" charset="0"/>
              </a:rPr>
              <a:t>Background</a:t>
            </a:r>
          </a:p>
          <a:p>
            <a:pPr marL="342900" indent="-342900" algn="just" fontAlgn="t">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The </a:t>
            </a:r>
            <a:r>
              <a:rPr lang="en-ZA" sz="2000" dirty="0" err="1" smtClean="0">
                <a:latin typeface="Arial" panose="020B0604020202020204" pitchFamily="34" charset="0"/>
                <a:cs typeface="Arial" panose="020B0604020202020204" pitchFamily="34" charset="0"/>
              </a:rPr>
              <a:t>Matsila</a:t>
            </a:r>
            <a:r>
              <a:rPr lang="en-ZA" sz="2000" dirty="0" smtClean="0">
                <a:latin typeface="Arial" panose="020B0604020202020204" pitchFamily="34" charset="0"/>
                <a:cs typeface="Arial" panose="020B0604020202020204" pitchFamily="34" charset="0"/>
              </a:rPr>
              <a:t> Development Community Trust is a development trust owned by the Community under the guidance of Chief </a:t>
            </a:r>
            <a:r>
              <a:rPr lang="en-ZA" sz="2000" dirty="0" err="1" smtClean="0">
                <a:latin typeface="Arial" panose="020B0604020202020204" pitchFamily="34" charset="0"/>
                <a:cs typeface="Arial" panose="020B0604020202020204" pitchFamily="34" charset="0"/>
              </a:rPr>
              <a:t>Matsila</a:t>
            </a:r>
            <a:r>
              <a:rPr lang="en-ZA"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342900" indent="-342900" algn="just" fontAlgn="t">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Development Community </a:t>
            </a:r>
            <a:r>
              <a:rPr lang="en-ZA" sz="2000" dirty="0" smtClean="0">
                <a:latin typeface="Arial" panose="020B0604020202020204" pitchFamily="34" charset="0"/>
                <a:cs typeface="Arial" panose="020B0604020202020204" pitchFamily="34" charset="0"/>
              </a:rPr>
              <a:t>Trust is located in Levubu in the Limpopo province. </a:t>
            </a:r>
          </a:p>
          <a:p>
            <a:pPr marL="342900" indent="-342900" algn="just" fontAlgn="t">
              <a:buFont typeface="Arial" panose="020B0604020202020204" pitchFamily="34" charset="0"/>
              <a:buChar char="•"/>
            </a:pPr>
            <a:r>
              <a:rPr lang="en-ZA" sz="2000" dirty="0" smtClean="0">
                <a:latin typeface="Arial" panose="020B0604020202020204" pitchFamily="34" charset="0"/>
                <a:cs typeface="Arial" panose="020B0604020202020204" pitchFamily="34" charset="0"/>
              </a:rPr>
              <a:t>It is in the Agricultural Sector and will incubate two SMMEs that have a total of 215 beneficiaries. </a:t>
            </a:r>
          </a:p>
          <a:p>
            <a:pPr marL="342900" indent="-342900" algn="just" fontAlgn="t">
              <a:buFont typeface="Arial" panose="020B0604020202020204" pitchFamily="34" charset="0"/>
              <a:buChar char="•"/>
            </a:pPr>
            <a:r>
              <a:rPr lang="en-ZA" sz="2000" dirty="0" smtClean="0">
                <a:latin typeface="Arial" panose="020B0604020202020204" pitchFamily="34" charset="0"/>
                <a:cs typeface="Arial" panose="020B0604020202020204" pitchFamily="34" charset="0"/>
              </a:rPr>
              <a:t>The incubator was approved to be supported with a total amount of R8 million. </a:t>
            </a:r>
            <a:endParaRPr lang="en-US" sz="2000" b="1" dirty="0"/>
          </a:p>
          <a:p>
            <a:pPr algn="just"/>
            <a:endParaRPr lang="en-US" sz="2000" b="1" dirty="0" smtClean="0"/>
          </a:p>
          <a:p>
            <a:pPr algn="just"/>
            <a:r>
              <a:rPr lang="en-US" sz="2000" b="1" dirty="0" smtClean="0">
                <a:latin typeface="Arial" panose="020B0604020202020204" pitchFamily="34" charset="0"/>
                <a:cs typeface="Arial" panose="020B0604020202020204" pitchFamily="34" charset="0"/>
              </a:rPr>
              <a:t>Impact on job creation  </a:t>
            </a: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project has so far made significant impact in improving the quality of life of the people </a:t>
            </a:r>
            <a:r>
              <a:rPr lang="en-US" sz="2000" dirty="0" smtClean="0">
                <a:latin typeface="Arial" panose="020B0604020202020204" pitchFamily="34" charset="0"/>
                <a:cs typeface="Arial" panose="020B0604020202020204" pitchFamily="34" charset="0"/>
              </a:rPr>
              <a:t>of </a:t>
            </a:r>
            <a:r>
              <a:rPr lang="en-US" sz="2000" dirty="0" err="1">
                <a:latin typeface="Arial" panose="020B0604020202020204" pitchFamily="34" charset="0"/>
                <a:cs typeface="Arial" panose="020B0604020202020204" pitchFamily="34" charset="0"/>
              </a:rPr>
              <a:t>Matsila</a:t>
            </a:r>
            <a:r>
              <a:rPr lang="en-US" sz="2000" dirty="0">
                <a:latin typeface="Arial" panose="020B0604020202020204" pitchFamily="34" charset="0"/>
                <a:cs typeface="Arial" panose="020B0604020202020204" pitchFamily="34" charset="0"/>
              </a:rPr>
              <a:t> Village </a:t>
            </a:r>
            <a:r>
              <a:rPr lang="en-US" sz="2000" dirty="0" smtClean="0">
                <a:latin typeface="Arial" panose="020B0604020202020204" pitchFamily="34" charset="0"/>
                <a:cs typeface="Arial" panose="020B0604020202020204" pitchFamily="34" charset="0"/>
              </a:rPr>
              <a:t>as 100 </a:t>
            </a:r>
            <a:r>
              <a:rPr lang="en-US" sz="2000" dirty="0">
                <a:latin typeface="Arial" panose="020B0604020202020204" pitchFamily="34" charset="0"/>
                <a:cs typeface="Arial" panose="020B0604020202020204" pitchFamily="34" charset="0"/>
              </a:rPr>
              <a:t>permanent jobs </a:t>
            </a:r>
            <a:r>
              <a:rPr lang="en-US" sz="2000" dirty="0" smtClean="0">
                <a:latin typeface="Arial" panose="020B0604020202020204" pitchFamily="34" charset="0"/>
                <a:cs typeface="Arial" panose="020B0604020202020204" pitchFamily="34" charset="0"/>
              </a:rPr>
              <a:t>have already been created in </a:t>
            </a:r>
            <a:r>
              <a:rPr lang="en-US" sz="2000" dirty="0">
                <a:latin typeface="Arial" panose="020B0604020202020204" pitchFamily="34" charset="0"/>
                <a:cs typeface="Arial" panose="020B0604020202020204" pitchFamily="34" charset="0"/>
              </a:rPr>
              <a:t>vegetable and chicken farming.</a:t>
            </a:r>
            <a:endParaRPr lang="en-GB" sz="2000" dirty="0">
              <a:latin typeface="Arial" panose="020B0604020202020204" pitchFamily="34" charset="0"/>
              <a:cs typeface="Arial" panose="020B0604020202020204" pitchFamily="34" charset="0"/>
            </a:endParaRPr>
          </a:p>
          <a:p>
            <a:pPr algn="just"/>
            <a:endParaRPr lang="en-GB" sz="2000" dirty="0"/>
          </a:p>
          <a:p>
            <a:pPr algn="just"/>
            <a:r>
              <a:rPr lang="en-US" dirty="0"/>
              <a:t> </a:t>
            </a:r>
            <a:endParaRPr lang="en-GB" dirty="0"/>
          </a:p>
          <a:p>
            <a:pPr algn="just"/>
            <a:r>
              <a:rPr lang="en-US" dirty="0"/>
              <a:t> </a:t>
            </a:r>
            <a:endParaRPr lang="en-GB" dirty="0"/>
          </a:p>
        </p:txBody>
      </p:sp>
      <p:sp>
        <p:nvSpPr>
          <p:cNvPr id="7" name="Title 1"/>
          <p:cNvSpPr txBox="1">
            <a:spLocks/>
          </p:cNvSpPr>
          <p:nvPr/>
        </p:nvSpPr>
        <p:spPr>
          <a:xfrm>
            <a:off x="0" y="-19251"/>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cap="small" dirty="0" err="1" smtClean="0">
                <a:latin typeface="Arial" panose="020B0604020202020204" pitchFamily="34" charset="0"/>
                <a:cs typeface="Arial" panose="020B0604020202020204" pitchFamily="34" charset="0"/>
              </a:rPr>
              <a:t>Matsila</a:t>
            </a:r>
            <a:r>
              <a:rPr lang="en-GB" sz="3200" cap="small" dirty="0" smtClean="0">
                <a:latin typeface="Arial" panose="020B0604020202020204" pitchFamily="34" charset="0"/>
                <a:cs typeface="Arial" panose="020B0604020202020204" pitchFamily="34" charset="0"/>
              </a:rPr>
              <a:t> Community Development Trust</a:t>
            </a:r>
            <a:endParaRPr lang="en-US" sz="3200" cap="small" dirty="0">
              <a:latin typeface="Arial" panose="020B0604020202020204" pitchFamily="34" charset="0"/>
              <a:cs typeface="Arial" panose="020B0604020202020204" pitchFamily="34" charset="0"/>
            </a:endParaRPr>
          </a:p>
        </p:txBody>
      </p:sp>
      <p:sp>
        <p:nvSpPr>
          <p:cNvPr id="4" name="Slide Number Placeholder 1"/>
          <p:cNvSpPr>
            <a:spLocks noGrp="1"/>
          </p:cNvSpPr>
          <p:nvPr>
            <p:ph type="sldNum" sz="quarter" idx="12"/>
          </p:nvPr>
        </p:nvSpPr>
        <p:spPr>
          <a:xfrm>
            <a:off x="6553200" y="6356350"/>
            <a:ext cx="2133600" cy="365125"/>
          </a:xfrm>
        </p:spPr>
        <p:txBody>
          <a:bodyPr/>
          <a:lstStyle/>
          <a:p>
            <a:r>
              <a:rPr lang="en-US" dirty="0" smtClean="0"/>
              <a:t>32</a:t>
            </a:r>
            <a:endParaRPr lang="en-US" dirty="0"/>
          </a:p>
        </p:txBody>
      </p:sp>
      <p:pic>
        <p:nvPicPr>
          <p:cNvPr id="5" name="Picture 4"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3512153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87179" y="990600"/>
            <a:ext cx="8704421" cy="5105400"/>
          </a:xfrm>
          <a:prstGeom prst="rect">
            <a:avLst/>
          </a:prstGeom>
          <a:solidFill>
            <a:schemeClr val="bg1"/>
          </a:solidFill>
          <a:ln w="9525">
            <a:noFill/>
            <a:miter lim="800000"/>
            <a:headEnd/>
            <a:tailEnd/>
          </a:ln>
          <a:effectLst/>
        </p:spPr>
        <p:txBody>
          <a:bodyPr/>
          <a:lstStyle/>
          <a:p>
            <a:pPr algn="just"/>
            <a:r>
              <a:rPr lang="en-US" sz="2000" b="1" dirty="0" smtClean="0">
                <a:latin typeface="Arial" panose="020B0604020202020204" pitchFamily="34" charset="0"/>
                <a:cs typeface="Arial" panose="020B0604020202020204" pitchFamily="34" charset="0"/>
              </a:rPr>
              <a:t>Impact on stimulation of local economy </a:t>
            </a:r>
          </a:p>
          <a:p>
            <a:pPr algn="just"/>
            <a:r>
              <a:rPr lang="en-US" sz="2000" dirty="0" smtClean="0">
                <a:latin typeface="Arial" panose="020B0604020202020204" pitchFamily="34" charset="0"/>
                <a:cs typeface="Arial" panose="020B0604020202020204" pitchFamily="34" charset="0"/>
              </a:rPr>
              <a:t>An </a:t>
            </a:r>
            <a:r>
              <a:rPr lang="en-US" sz="2000" dirty="0">
                <a:latin typeface="Arial" panose="020B0604020202020204" pitchFamily="34" charset="0"/>
                <a:cs typeface="Arial" panose="020B0604020202020204" pitchFamily="34" charset="0"/>
              </a:rPr>
              <a:t>important contribution of this project has been the capacity building of both the vegetable and chicken farms through skills development and training in the following areas:</a:t>
            </a:r>
            <a:endParaRPr lang="en-GB"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pPr>
            <a:r>
              <a:rPr lang="en-US" sz="2000" dirty="0">
                <a:latin typeface="Arial" panose="020B0604020202020204" pitchFamily="34" charset="0"/>
                <a:cs typeface="Arial" panose="020B0604020202020204" pitchFamily="34" charset="0"/>
              </a:rPr>
              <a:t>Training of </a:t>
            </a:r>
            <a:r>
              <a:rPr lang="en-US" sz="2000" dirty="0" smtClean="0">
                <a:latin typeface="Arial" panose="020B0604020202020204" pitchFamily="34" charset="0"/>
                <a:cs typeface="Arial" panose="020B0604020202020204" pitchFamily="34" charset="0"/>
              </a:rPr>
              <a:t>workers </a:t>
            </a:r>
            <a:r>
              <a:rPr lang="en-US" sz="2000" dirty="0">
                <a:latin typeface="Arial" panose="020B0604020202020204" pitchFamily="34" charset="0"/>
                <a:cs typeface="Arial" panose="020B0604020202020204" pitchFamily="34" charset="0"/>
              </a:rPr>
              <a:t>in preparation of tunnels and open field, soil fertility testing, irrigation management, spraying programs for disease, weed and pest control, pruning, plant production, harvesting and packaging techniques</a:t>
            </a:r>
            <a:r>
              <a:rPr lang="en-US"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
            </a:pPr>
            <a:r>
              <a:rPr lang="en-US" sz="2000" dirty="0">
                <a:latin typeface="Arial" panose="020B0604020202020204" pitchFamily="34" charset="0"/>
                <a:cs typeface="Arial" panose="020B0604020202020204" pitchFamily="34" charset="0"/>
              </a:rPr>
              <a:t>Other transversal skills acquired by employees include team work, health &amp; safety, first aid, fire fighting, conflict resolution, general maintenance, basic planning skills, plumbing, basic mechanic, welding and basic building skills.</a:t>
            </a:r>
            <a:endParaRPr lang="en-GB"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000" dirty="0">
                <a:latin typeface="Arial" panose="020B0604020202020204" pitchFamily="34" charset="0"/>
                <a:cs typeface="Arial" panose="020B0604020202020204" pitchFamily="34" charset="0"/>
              </a:rPr>
              <a:t>As part of the milestones of this project, both the vegetable and chicken farms have been registered as formal business enterprises owned by the workers. </a:t>
            </a:r>
            <a:endParaRPr lang="en-GB" sz="2000" dirty="0"/>
          </a:p>
          <a:p>
            <a:pPr algn="just"/>
            <a:r>
              <a:rPr lang="en-US" dirty="0"/>
              <a:t> </a:t>
            </a:r>
            <a:endParaRPr lang="en-GB" dirty="0"/>
          </a:p>
          <a:p>
            <a:pPr algn="just"/>
            <a:r>
              <a:rPr lang="en-US" dirty="0"/>
              <a:t> </a:t>
            </a:r>
            <a:endParaRPr lang="en-GB" dirty="0"/>
          </a:p>
        </p:txBody>
      </p:sp>
      <p:sp>
        <p:nvSpPr>
          <p:cNvPr id="7" name="Title 1"/>
          <p:cNvSpPr txBox="1">
            <a:spLocks/>
          </p:cNvSpPr>
          <p:nvPr/>
        </p:nvSpPr>
        <p:spPr>
          <a:xfrm>
            <a:off x="0" y="-19251"/>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cap="small" dirty="0" err="1" smtClean="0">
                <a:latin typeface="Arial" panose="020B0604020202020204" pitchFamily="34" charset="0"/>
                <a:cs typeface="Arial" panose="020B0604020202020204" pitchFamily="34" charset="0"/>
              </a:rPr>
              <a:t>Matsila</a:t>
            </a:r>
            <a:r>
              <a:rPr lang="en-GB" sz="3200" cap="small" dirty="0" smtClean="0">
                <a:latin typeface="Arial" panose="020B0604020202020204" pitchFamily="34" charset="0"/>
                <a:cs typeface="Arial" panose="020B0604020202020204" pitchFamily="34" charset="0"/>
              </a:rPr>
              <a:t> Community Development Trust</a:t>
            </a:r>
            <a:endParaRPr lang="en-US" sz="3200" cap="small" dirty="0">
              <a:latin typeface="Arial" panose="020B0604020202020204" pitchFamily="34" charset="0"/>
              <a:cs typeface="Arial" panose="020B0604020202020204" pitchFamily="34" charset="0"/>
            </a:endParaRPr>
          </a:p>
        </p:txBody>
      </p:sp>
      <p:sp>
        <p:nvSpPr>
          <p:cNvPr id="4" name="Slide Number Placeholder 1"/>
          <p:cNvSpPr>
            <a:spLocks noGrp="1"/>
          </p:cNvSpPr>
          <p:nvPr>
            <p:ph type="sldNum" sz="quarter" idx="12"/>
          </p:nvPr>
        </p:nvSpPr>
        <p:spPr>
          <a:xfrm>
            <a:off x="6553200" y="6356350"/>
            <a:ext cx="2133600" cy="365125"/>
          </a:xfrm>
        </p:spPr>
        <p:txBody>
          <a:bodyPr/>
          <a:lstStyle/>
          <a:p>
            <a:r>
              <a:rPr lang="en-US" dirty="0" smtClean="0"/>
              <a:t>33</a:t>
            </a:r>
            <a:endParaRPr lang="en-US" dirty="0"/>
          </a:p>
        </p:txBody>
      </p:sp>
      <p:pic>
        <p:nvPicPr>
          <p:cNvPr id="5" name="Picture 4"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2571367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87179" y="990600"/>
            <a:ext cx="8628221" cy="4800600"/>
          </a:xfrm>
          <a:prstGeom prst="rect">
            <a:avLst/>
          </a:prstGeom>
          <a:solidFill>
            <a:schemeClr val="bg1"/>
          </a:solidFill>
          <a:ln w="9525">
            <a:noFill/>
            <a:miter lim="800000"/>
            <a:headEnd/>
            <a:tailEnd/>
          </a:ln>
          <a:effectLst/>
        </p:spPr>
        <p:txBody>
          <a:bodyPr/>
          <a:lstStyle/>
          <a:p>
            <a:r>
              <a:rPr lang="en-US" dirty="0"/>
              <a:t> </a:t>
            </a:r>
            <a:r>
              <a:rPr lang="en-US" sz="2000" b="1" dirty="0">
                <a:latin typeface="Arial" panose="020B0604020202020204" pitchFamily="34" charset="0"/>
                <a:cs typeface="Arial" panose="020B0604020202020204" pitchFamily="34" charset="0"/>
              </a:rPr>
              <a:t>Impact on stimulation of local </a:t>
            </a:r>
            <a:r>
              <a:rPr lang="en-US" sz="2000" b="1" dirty="0" smtClean="0">
                <a:latin typeface="Arial" panose="020B0604020202020204" pitchFamily="34" charset="0"/>
                <a:cs typeface="Arial" panose="020B0604020202020204" pitchFamily="34" charset="0"/>
              </a:rPr>
              <a:t>economy</a:t>
            </a:r>
            <a:endParaRPr lang="en-US" sz="20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capital injection on this project has enabled the enterprises under incubation to acquire the necessary tools and equipment including machinery such as hammer mills, feed mixers, delivery vehicles, cold storage facilities, chicken slaughtering equipment, vegetable packaging machines, and drip irrigation systems.</a:t>
            </a: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dirty="0">
                <a:latin typeface="Arial" panose="020B0604020202020204" pitchFamily="34" charset="0"/>
                <a:cs typeface="Arial" panose="020B0604020202020204" pitchFamily="34" charset="0"/>
              </a:rPr>
              <a:t>The project also provided the chicken farm with the necessary infrastructure such as chicken abattoir and broiler houses</a:t>
            </a:r>
            <a:r>
              <a:rPr lang="en-US" sz="20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000" dirty="0"/>
          </a:p>
          <a:p>
            <a:r>
              <a:rPr lang="en-US" sz="2000" b="1" dirty="0">
                <a:latin typeface="Arial" panose="020B0604020202020204" pitchFamily="34" charset="0"/>
                <a:cs typeface="Arial" panose="020B0604020202020204" pitchFamily="34" charset="0"/>
              </a:rPr>
              <a:t>Envisaged impact on poverty alleviation</a:t>
            </a:r>
          </a:p>
          <a:p>
            <a:pPr marL="285750" indent="-28575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net result of the project is that the </a:t>
            </a:r>
            <a:r>
              <a:rPr lang="en-US" sz="2000" dirty="0" err="1">
                <a:latin typeface="Arial" panose="020B0604020202020204" pitchFamily="34" charset="0"/>
                <a:cs typeface="Arial" panose="020B0604020202020204" pitchFamily="34" charset="0"/>
              </a:rPr>
              <a:t>Matsila</a:t>
            </a:r>
            <a:r>
              <a:rPr lang="en-US" sz="2000" dirty="0">
                <a:latin typeface="Arial" panose="020B0604020202020204" pitchFamily="34" charset="0"/>
                <a:cs typeface="Arial" panose="020B0604020202020204" pitchFamily="34" charset="0"/>
              </a:rPr>
              <a:t> community and surrounding </a:t>
            </a:r>
            <a:r>
              <a:rPr lang="en-US" sz="2000" dirty="0" smtClean="0">
                <a:latin typeface="Arial" panose="020B0604020202020204" pitchFamily="34" charset="0"/>
                <a:cs typeface="Arial" panose="020B0604020202020204" pitchFamily="34" charset="0"/>
              </a:rPr>
              <a:t>villages </a:t>
            </a:r>
            <a:r>
              <a:rPr lang="en-US" sz="2000" dirty="0">
                <a:latin typeface="Arial" panose="020B0604020202020204" pitchFamily="34" charset="0"/>
                <a:cs typeface="Arial" panose="020B0604020202020204" pitchFamily="34" charset="0"/>
              </a:rPr>
              <a:t>are now able to buy chicken meat, eggs and vegetables at an affordable rate with less travel expenses</a:t>
            </a:r>
            <a:r>
              <a:rPr lang="en-US" sz="20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ability to purchase these food items will ensure that the community has </a:t>
            </a:r>
            <a:r>
              <a:rPr lang="en-GB" sz="2000" dirty="0" smtClean="0">
                <a:latin typeface="Arial" panose="020B0604020202020204" pitchFamily="34" charset="0"/>
                <a:cs typeface="Arial" panose="020B0604020202020204" pitchFamily="34" charset="0"/>
              </a:rPr>
              <a:t>access </a:t>
            </a:r>
            <a:r>
              <a:rPr lang="en-GB" sz="2000" dirty="0">
                <a:latin typeface="Arial" panose="020B0604020202020204" pitchFamily="34" charset="0"/>
                <a:cs typeface="Arial" panose="020B0604020202020204" pitchFamily="34" charset="0"/>
              </a:rPr>
              <a:t>to </a:t>
            </a:r>
            <a:r>
              <a:rPr lang="en-GB" sz="2000" dirty="0" smtClean="0">
                <a:latin typeface="Arial" panose="020B0604020202020204" pitchFamily="34" charset="0"/>
                <a:cs typeface="Arial" panose="020B0604020202020204" pitchFamily="34" charset="0"/>
              </a:rPr>
              <a:t> adequate amount </a:t>
            </a:r>
            <a:r>
              <a:rPr lang="en-GB" sz="2000" dirty="0">
                <a:latin typeface="Arial" panose="020B0604020202020204" pitchFamily="34" charset="0"/>
                <a:cs typeface="Arial" panose="020B0604020202020204" pitchFamily="34" charset="0"/>
              </a:rPr>
              <a:t>of </a:t>
            </a:r>
            <a:r>
              <a:rPr lang="en-GB" sz="2000" dirty="0" smtClean="0">
                <a:latin typeface="Arial" panose="020B0604020202020204" pitchFamily="34" charset="0"/>
                <a:cs typeface="Arial" panose="020B0604020202020204" pitchFamily="34" charset="0"/>
              </a:rPr>
              <a:t>affordable food</a:t>
            </a:r>
            <a:r>
              <a:rPr lang="en-GB" sz="2000" dirty="0">
                <a:latin typeface="Arial" panose="020B0604020202020204" pitchFamily="34" charset="0"/>
                <a:cs typeface="Arial" panose="020B0604020202020204" pitchFamily="34" charset="0"/>
              </a:rPr>
              <a:t>.</a:t>
            </a:r>
          </a:p>
        </p:txBody>
      </p:sp>
      <p:sp>
        <p:nvSpPr>
          <p:cNvPr id="4" name="Title 1"/>
          <p:cNvSpPr txBox="1">
            <a:spLocks/>
          </p:cNvSpPr>
          <p:nvPr/>
        </p:nvSpPr>
        <p:spPr>
          <a:xfrm>
            <a:off x="0" y="-19251"/>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3200" cap="small" dirty="0" err="1" smtClean="0">
                <a:latin typeface="Arial" panose="020B0604020202020204" pitchFamily="34" charset="0"/>
                <a:cs typeface="Arial" panose="020B0604020202020204" pitchFamily="34" charset="0"/>
              </a:rPr>
              <a:t>Matsila</a:t>
            </a:r>
            <a:r>
              <a:rPr lang="en-GB" sz="3200" cap="small" dirty="0" smtClean="0">
                <a:latin typeface="Arial" panose="020B0604020202020204" pitchFamily="34" charset="0"/>
                <a:cs typeface="Arial" panose="020B0604020202020204" pitchFamily="34" charset="0"/>
              </a:rPr>
              <a:t> Community Development Trust</a:t>
            </a:r>
            <a:endParaRPr lang="en-US" sz="3200" cap="small" dirty="0">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553200" y="6356350"/>
            <a:ext cx="2133600" cy="365125"/>
          </a:xfrm>
        </p:spPr>
        <p:txBody>
          <a:bodyPr/>
          <a:lstStyle/>
          <a:p>
            <a:r>
              <a:rPr lang="en-US" dirty="0" smtClean="0"/>
              <a:t>34</a:t>
            </a:r>
            <a:endParaRPr lang="en-US" dirty="0"/>
          </a:p>
        </p:txBody>
      </p:sp>
      <p:pic>
        <p:nvPicPr>
          <p:cNvPr id="6" name="Picture 5"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4286639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35</a:t>
            </a:fld>
            <a:endParaRPr lang="en-US"/>
          </a:p>
        </p:txBody>
      </p:sp>
      <p:sp>
        <p:nvSpPr>
          <p:cNvPr id="19" name="Title 1"/>
          <p:cNvSpPr>
            <a:spLocks noGrp="1"/>
          </p:cNvSpPr>
          <p:nvPr>
            <p:ph type="title"/>
          </p:nvPr>
        </p:nvSpPr>
        <p:spPr>
          <a:xfrm>
            <a:off x="0" y="1295400"/>
            <a:ext cx="9133114" cy="2743200"/>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3600" cap="small" dirty="0" smtClean="0">
                <a:solidFill>
                  <a:schemeClr val="accent3">
                    <a:lumMod val="75000"/>
                  </a:schemeClr>
                </a:solidFill>
                <a:latin typeface="Arial" panose="020B0604020202020204" pitchFamily="34" charset="0"/>
                <a:cs typeface="Arial" panose="020B0604020202020204" pitchFamily="34" charset="0"/>
              </a:rPr>
              <a:t>.</a:t>
            </a:r>
            <a:endParaRPr lang="en-US" sz="3600" cap="small" dirty="0">
              <a:solidFill>
                <a:schemeClr val="accent3">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76200" y="1295400"/>
            <a:ext cx="8839200" cy="2585323"/>
          </a:xfrm>
          <a:prstGeom prst="rect">
            <a:avLst/>
          </a:prstGeom>
          <a:noFill/>
        </p:spPr>
        <p:txBody>
          <a:bodyPr wrap="square" rtlCol="0">
            <a:spAutoFit/>
          </a:bodyPr>
          <a:lstStyle/>
          <a:p>
            <a:pPr algn="ctr"/>
            <a:r>
              <a:rPr lang="en-GB" sz="5400" b="1" i="1" cap="small" dirty="0" smtClean="0">
                <a:solidFill>
                  <a:schemeClr val="accent3">
                    <a:lumMod val="75000"/>
                  </a:schemeClr>
                </a:solidFill>
                <a:latin typeface="Arial" panose="020B0604020202020204" pitchFamily="34" charset="0"/>
                <a:cs typeface="Arial" panose="020B0604020202020204" pitchFamily="34" charset="0"/>
              </a:rPr>
              <a:t>7. Performance by Programme for 2016/17 Financial Year</a:t>
            </a:r>
            <a:endParaRPr lang="en-US" sz="5400" b="1" i="1" cap="small"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97081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36</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6" name="Table 5"/>
          <p:cNvGraphicFramePr>
            <a:graphicFrameLocks noGrp="1"/>
          </p:cNvGraphicFramePr>
          <p:nvPr>
            <p:extLst>
              <p:ext uri="{D42A27DB-BD31-4B8C-83A1-F6EECF244321}">
                <p14:modId xmlns:p14="http://schemas.microsoft.com/office/powerpoint/2010/main" xmlns="" val="2966244203"/>
              </p:ext>
            </p:extLst>
          </p:nvPr>
        </p:nvGraphicFramePr>
        <p:xfrm>
          <a:off x="76202" y="980720"/>
          <a:ext cx="8991598" cy="4982565"/>
        </p:xfrm>
        <a:graphic>
          <a:graphicData uri="http://schemas.openxmlformats.org/drawingml/2006/table">
            <a:tbl>
              <a:tblPr firstRow="1" firstCol="1" bandRow="1"/>
              <a:tblGrid>
                <a:gridCol w="925242">
                  <a:extLst>
                    <a:ext uri="{9D8B030D-6E8A-4147-A177-3AD203B41FA5}">
                      <a16:colId xmlns:a16="http://schemas.microsoft.com/office/drawing/2014/main" xmlns="" val="2418480503"/>
                    </a:ext>
                  </a:extLst>
                </a:gridCol>
                <a:gridCol w="925242">
                  <a:extLst>
                    <a:ext uri="{9D8B030D-6E8A-4147-A177-3AD203B41FA5}">
                      <a16:colId xmlns:a16="http://schemas.microsoft.com/office/drawing/2014/main" xmlns="" val="3437970478"/>
                    </a:ext>
                  </a:extLst>
                </a:gridCol>
                <a:gridCol w="1172728">
                  <a:extLst>
                    <a:ext uri="{9D8B030D-6E8A-4147-A177-3AD203B41FA5}">
                      <a16:colId xmlns:a16="http://schemas.microsoft.com/office/drawing/2014/main" xmlns="" val="200378530"/>
                    </a:ext>
                  </a:extLst>
                </a:gridCol>
                <a:gridCol w="1172728">
                  <a:extLst>
                    <a:ext uri="{9D8B030D-6E8A-4147-A177-3AD203B41FA5}">
                      <a16:colId xmlns:a16="http://schemas.microsoft.com/office/drawing/2014/main" xmlns="" val="2820697508"/>
                    </a:ext>
                  </a:extLst>
                </a:gridCol>
                <a:gridCol w="1442858">
                  <a:extLst>
                    <a:ext uri="{9D8B030D-6E8A-4147-A177-3AD203B41FA5}">
                      <a16:colId xmlns:a16="http://schemas.microsoft.com/office/drawing/2014/main" xmlns="" val="2375654419"/>
                    </a:ext>
                  </a:extLst>
                </a:gridCol>
                <a:gridCol w="3352800">
                  <a:extLst>
                    <a:ext uri="{9D8B030D-6E8A-4147-A177-3AD203B41FA5}">
                      <a16:colId xmlns:a16="http://schemas.microsoft.com/office/drawing/2014/main" xmlns="" val="1446600733"/>
                    </a:ext>
                  </a:extLst>
                </a:gridCol>
              </a:tblGrid>
              <a:tr h="67718">
                <a:tc gridSpan="6">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PROGRAMME ONE: ADMINISTRATION</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883410089"/>
                  </a:ext>
                </a:extLst>
              </a:tr>
              <a:tr h="67718">
                <a:tc gridSpan="6">
                  <a:txBody>
                    <a:bodyPr/>
                    <a:lstStyle/>
                    <a:p>
                      <a:pPr>
                        <a:lnSpc>
                          <a:spcPct val="115000"/>
                        </a:lnSpc>
                        <a:spcAft>
                          <a:spcPts val="0"/>
                        </a:spcAft>
                      </a:pPr>
                      <a:r>
                        <a:rPr lang="en-GB" sz="1000" b="1" cap="small" dirty="0">
                          <a:solidFill>
                            <a:srgbClr val="000000"/>
                          </a:solidFill>
                          <a:effectLst/>
                          <a:uFill>
                            <a:solidFill>
                              <a:srgbClr val="000000"/>
                            </a:solidFill>
                          </a:uFill>
                          <a:latin typeface="Arial" panose="020B0604020202020204" pitchFamily="34" charset="0"/>
                          <a:ea typeface="Calibri" panose="020F0502020204030204" pitchFamily="34" charset="0"/>
                        </a:rPr>
                        <a:t>Strategic Outcome Oriented Goal: An efficient and effective administration</a:t>
                      </a:r>
                      <a:endParaRPr lang="en-GB" sz="1000" cap="small"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647376493"/>
                  </a:ext>
                </a:extLst>
              </a:tr>
              <a:tr h="67718">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Strategic Objective</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Performance Indicator</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Actual Performance against Target</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hMerge="1">
                  <a:txBody>
                    <a:bodyPr/>
                    <a:lstStyle/>
                    <a:p>
                      <a:endParaRPr lang="en-GB"/>
                    </a:p>
                  </a:txBody>
                  <a:tcPr/>
                </a:tc>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Deviation from planned target for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Reasons for variance</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519005770"/>
                  </a:ext>
                </a:extLst>
              </a:tr>
              <a:tr h="153453">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Planned Target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Actual Achievement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626720657"/>
                  </a:ext>
                </a:extLst>
              </a:tr>
              <a:tr h="196321">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To promote compliance and good governance</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Clean audit </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Unqualified audit outcome for 2015/16 FY</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Unqualified audit outcome for 2015/16 FY</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17611346"/>
                  </a:ext>
                </a:extLst>
              </a:tr>
              <a:tr h="882199">
                <a:tc rowSpan="2">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To drive sound financial management and controls</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Over or under-expenditure on annual budget</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Maintain &lt;5% over or under-expenditure on annual budget</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9.2% underspending on annual budget (R121 million)</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4.2%</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Under expenditure was mainly as a result of under spending of R90.6 mil in the Transfer Payments due to challenges in the implementation of planned programmes; and under-spending in Compensation of Employees (CoE) and Goods and Services by R15.7 mil and R13.8 million respectively. Transfer payments refer to under-spending in the Cooperatives Incentive Scheme (CIS), National Informal Business Upliftment Programme (NIBUS) and the Enterprise Incubation Programme (EIP). Reasons for variance and corrective action in each of these areas are discussed in the Programme 3 report.</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p>
                      <a:pPr algn="just">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In terms of CoE, corrective action is discussed below</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290489327"/>
                  </a:ext>
                </a:extLst>
              </a:tr>
              <a:tr h="324922">
                <a:tc vMerge="1">
                  <a:txBody>
                    <a:bodyPr/>
                    <a:lstStyle/>
                    <a:p>
                      <a:endParaRPr lang="en-GB"/>
                    </a:p>
                  </a:txBody>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100% of payments to eligible creditors processed within 30 Days </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100% of payments to eligible creditors processed within 30 Days</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98% of payments to eligible creditors processed within 30 Days</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2% (156 of the 7450 eligible creditors were processed after 30 Days)</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rPr>
                        <a:t>Logistical delays affected the achievement of this target.</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612004826"/>
                  </a:ext>
                </a:extLst>
              </a:tr>
            </a:tbl>
          </a:graphicData>
        </a:graphic>
      </p:graphicFrame>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2228720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37</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6" name="Table 5"/>
          <p:cNvGraphicFramePr>
            <a:graphicFrameLocks noGrp="1"/>
          </p:cNvGraphicFramePr>
          <p:nvPr>
            <p:extLst>
              <p:ext uri="{D42A27DB-BD31-4B8C-83A1-F6EECF244321}">
                <p14:modId xmlns:p14="http://schemas.microsoft.com/office/powerpoint/2010/main" xmlns="" val="308830923"/>
              </p:ext>
            </p:extLst>
          </p:nvPr>
        </p:nvGraphicFramePr>
        <p:xfrm>
          <a:off x="22225" y="990600"/>
          <a:ext cx="8991600" cy="5329965"/>
        </p:xfrm>
        <a:graphic>
          <a:graphicData uri="http://schemas.openxmlformats.org/drawingml/2006/table">
            <a:tbl>
              <a:tblPr firstRow="1" firstCol="1" bandRow="1"/>
              <a:tblGrid>
                <a:gridCol w="940924">
                  <a:extLst>
                    <a:ext uri="{9D8B030D-6E8A-4147-A177-3AD203B41FA5}">
                      <a16:colId xmlns:a16="http://schemas.microsoft.com/office/drawing/2014/main" xmlns="" val="2418480503"/>
                    </a:ext>
                  </a:extLst>
                </a:gridCol>
                <a:gridCol w="1268874">
                  <a:extLst>
                    <a:ext uri="{9D8B030D-6E8A-4147-A177-3AD203B41FA5}">
                      <a16:colId xmlns:a16="http://schemas.microsoft.com/office/drawing/2014/main" xmlns="" val="3437970478"/>
                    </a:ext>
                  </a:extLst>
                </a:gridCol>
                <a:gridCol w="1295400">
                  <a:extLst>
                    <a:ext uri="{9D8B030D-6E8A-4147-A177-3AD203B41FA5}">
                      <a16:colId xmlns:a16="http://schemas.microsoft.com/office/drawing/2014/main" xmlns="" val="200378530"/>
                    </a:ext>
                  </a:extLst>
                </a:gridCol>
                <a:gridCol w="1676400">
                  <a:extLst>
                    <a:ext uri="{9D8B030D-6E8A-4147-A177-3AD203B41FA5}">
                      <a16:colId xmlns:a16="http://schemas.microsoft.com/office/drawing/2014/main" xmlns="" val="2820697508"/>
                    </a:ext>
                  </a:extLst>
                </a:gridCol>
                <a:gridCol w="1523930">
                  <a:extLst>
                    <a:ext uri="{9D8B030D-6E8A-4147-A177-3AD203B41FA5}">
                      <a16:colId xmlns:a16="http://schemas.microsoft.com/office/drawing/2014/main" xmlns="" val="2375654419"/>
                    </a:ext>
                  </a:extLst>
                </a:gridCol>
                <a:gridCol w="2286072">
                  <a:extLst>
                    <a:ext uri="{9D8B030D-6E8A-4147-A177-3AD203B41FA5}">
                      <a16:colId xmlns:a16="http://schemas.microsoft.com/office/drawing/2014/main" xmlns="" val="1446600733"/>
                    </a:ext>
                  </a:extLst>
                </a:gridCol>
              </a:tblGrid>
              <a:tr h="273919">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b="1" dirty="0" smtClean="0">
                          <a:solidFill>
                            <a:srgbClr val="000000"/>
                          </a:solidFill>
                          <a:effectLst/>
                          <a:uFill>
                            <a:solidFill>
                              <a:srgbClr val="000000"/>
                            </a:solidFill>
                          </a:uFill>
                          <a:latin typeface="Arial" panose="020B0604020202020204" pitchFamily="34" charset="0"/>
                          <a:ea typeface="Calibri" panose="020F0502020204030204" pitchFamily="34" charset="0"/>
                        </a:rPr>
                        <a:t>Strategic Objective</a:t>
                      </a:r>
                      <a:endParaRPr lang="en-GB" sz="10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b="1" dirty="0" smtClean="0">
                          <a:solidFill>
                            <a:srgbClr val="000000"/>
                          </a:solidFill>
                          <a:effectLst/>
                          <a:uFill>
                            <a:solidFill>
                              <a:srgbClr val="000000"/>
                            </a:solidFill>
                          </a:uFill>
                          <a:latin typeface="Arial" panose="020B0604020202020204" pitchFamily="34" charset="0"/>
                          <a:ea typeface="Calibri" panose="020F0502020204030204" pitchFamily="34" charset="0"/>
                        </a:rPr>
                        <a:t>Performance Indicator</a:t>
                      </a:r>
                      <a:endParaRPr lang="en-GB" sz="10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Actual Performance against Target</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Deviation from planned target for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Reasons for variance</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273919">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Planned Target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Actual Achievement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01"/>
                  </a:ext>
                </a:extLst>
              </a:tr>
              <a:tr h="417923">
                <a:tc rowSpan="4">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rPr>
                        <a:t>To maintain a sound performance planning, reporting and monitoring process</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Annual Performance Plans tabled</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rPr>
                        <a:t>2017/18 APP tabled in Parliament</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2017/18 APP tabled in Parliament on 8 March 2017</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000">
                          <a:effectLst/>
                          <a:latin typeface="Arial" panose="020B0604020202020204" pitchFamily="34" charset="0"/>
                          <a:ea typeface="Arial Unicode MS" panose="020B0604020202020204"/>
                        </a:rPr>
                        <a:t>N/A</a:t>
                      </a:r>
                      <a:endParaRPr lang="en-GB" sz="1050">
                        <a:effectLst/>
                        <a:latin typeface="Times New Roman" panose="02020603050405020304" pitchFamily="18" charset="0"/>
                        <a:ea typeface="Arial Unicode MS" panose="020B0604020202020204"/>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093375836"/>
                  </a:ext>
                </a:extLst>
              </a:tr>
              <a:tr h="614513">
                <a:tc vMerge="1">
                  <a:txBody>
                    <a:bodyPr/>
                    <a:lstStyle/>
                    <a:p>
                      <a:endParaRPr lang="en-GB"/>
                    </a:p>
                  </a:txBody>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Service Delivery Improvement Plan approved</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SDIP produced and approved</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SDIP produced and approved by accounting officer on 31 March 2017</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491980674"/>
                  </a:ext>
                </a:extLst>
              </a:tr>
              <a:tr h="1007693">
                <a:tc vMerge="1">
                  <a:txBody>
                    <a:bodyPr/>
                    <a:lstStyle/>
                    <a:p>
                      <a:endParaRPr lang="en-GB"/>
                    </a:p>
                  </a:txBody>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Quarterly performance reports submitted to DPME at end of each quarter</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4 Quarterly performance reports submitted to DPME after end of each quarter</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4 Quarterly performance reports submitted to DPME after end of each quarter</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249932023"/>
                  </a:ext>
                </a:extLst>
              </a:tr>
              <a:tr h="614513">
                <a:tc vMerge="1">
                  <a:txBody>
                    <a:bodyPr/>
                    <a:lstStyle/>
                    <a:p>
                      <a:endParaRPr lang="en-GB"/>
                    </a:p>
                  </a:txBody>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Annual reports tabled</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DSBD Annual Report 2015/16 approved and tabled</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DSBD Annual Report 2015/16 approved and tabled on 30 September 2016</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155529644"/>
                  </a:ext>
                </a:extLst>
              </a:tr>
              <a:tr h="614513">
                <a:tc rowSpan="3">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To build human resource capability and promote culture of high performance</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Maintain a &lt;10% vacancy rate </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Maintain a &lt;10% vacancy rate</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9.8% vacancy rate achieved</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0.2%</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The department prioritised filling funded posts that were vacant during the financial year under review</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326134013"/>
                  </a:ext>
                </a:extLst>
              </a:tr>
              <a:tr h="1007693">
                <a:tc vMerge="1">
                  <a:txBody>
                    <a:bodyPr/>
                    <a:lstStyle/>
                    <a:p>
                      <a:endParaRPr lang="en-GB"/>
                    </a:p>
                  </a:txBody>
                  <a:tcPr/>
                </a:tc>
                <a:tc>
                  <a:txBody>
                    <a:bodyPr/>
                    <a:lstStyle/>
                    <a:p>
                      <a:pPr>
                        <a:lnSpc>
                          <a:spcPct val="115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rPr>
                        <a:t>50% of Women (SMS)</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50% women in SMS</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53.5% women in SMS employed in the department</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3.5%</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In order to reach the target, the department is committed to gender equality and prioritised recruitment and appointment of suitable women candidates in senior positions. </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102446134"/>
                  </a:ext>
                </a:extLst>
              </a:tr>
              <a:tr h="417923">
                <a:tc vMerge="1">
                  <a:txBody>
                    <a:bodyPr/>
                    <a:lstStyle/>
                    <a:p>
                      <a:endParaRPr lang="en-GB"/>
                    </a:p>
                  </a:txBody>
                  <a:tcPr/>
                </a:tc>
                <a:tc>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2% of people with disability</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2% people with disability</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rPr>
                        <a:t>2.5% people with disability employed in the department</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rPr>
                        <a:t>0.5%</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rPr>
                        <a:t>There were disclosures of disability from current employees.</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516665871"/>
                  </a:ext>
                </a:extLst>
              </a:tr>
            </a:tbl>
          </a:graphicData>
        </a:graphic>
      </p:graphicFrame>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3821199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38</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6" name="Table 5"/>
          <p:cNvGraphicFramePr>
            <a:graphicFrameLocks noGrp="1"/>
          </p:cNvGraphicFramePr>
          <p:nvPr>
            <p:extLst>
              <p:ext uri="{D42A27DB-BD31-4B8C-83A1-F6EECF244321}">
                <p14:modId xmlns:p14="http://schemas.microsoft.com/office/powerpoint/2010/main" xmlns="" val="1963262419"/>
              </p:ext>
            </p:extLst>
          </p:nvPr>
        </p:nvGraphicFramePr>
        <p:xfrm>
          <a:off x="76200" y="958474"/>
          <a:ext cx="8991598" cy="5589447"/>
        </p:xfrm>
        <a:graphic>
          <a:graphicData uri="http://schemas.openxmlformats.org/drawingml/2006/table">
            <a:tbl>
              <a:tblPr firstRow="1" firstCol="1" bandRow="1"/>
              <a:tblGrid>
                <a:gridCol w="940924">
                  <a:extLst>
                    <a:ext uri="{9D8B030D-6E8A-4147-A177-3AD203B41FA5}">
                      <a16:colId xmlns:a16="http://schemas.microsoft.com/office/drawing/2014/main" xmlns="" val="2418480503"/>
                    </a:ext>
                  </a:extLst>
                </a:gridCol>
                <a:gridCol w="940924">
                  <a:extLst>
                    <a:ext uri="{9D8B030D-6E8A-4147-A177-3AD203B41FA5}">
                      <a16:colId xmlns:a16="http://schemas.microsoft.com/office/drawing/2014/main" xmlns="" val="3437970478"/>
                    </a:ext>
                  </a:extLst>
                </a:gridCol>
                <a:gridCol w="1192605">
                  <a:extLst>
                    <a:ext uri="{9D8B030D-6E8A-4147-A177-3AD203B41FA5}">
                      <a16:colId xmlns:a16="http://schemas.microsoft.com/office/drawing/2014/main" xmlns="" val="200378530"/>
                    </a:ext>
                  </a:extLst>
                </a:gridCol>
                <a:gridCol w="1192605">
                  <a:extLst>
                    <a:ext uri="{9D8B030D-6E8A-4147-A177-3AD203B41FA5}">
                      <a16:colId xmlns:a16="http://schemas.microsoft.com/office/drawing/2014/main" xmlns="" val="2820697508"/>
                    </a:ext>
                  </a:extLst>
                </a:gridCol>
                <a:gridCol w="1828940">
                  <a:extLst>
                    <a:ext uri="{9D8B030D-6E8A-4147-A177-3AD203B41FA5}">
                      <a16:colId xmlns:a16="http://schemas.microsoft.com/office/drawing/2014/main" xmlns="" val="2375654419"/>
                    </a:ext>
                  </a:extLst>
                </a:gridCol>
                <a:gridCol w="2895600">
                  <a:extLst>
                    <a:ext uri="{9D8B030D-6E8A-4147-A177-3AD203B41FA5}">
                      <a16:colId xmlns:a16="http://schemas.microsoft.com/office/drawing/2014/main" xmlns="" val="1446600733"/>
                    </a:ext>
                  </a:extLst>
                </a:gridCol>
              </a:tblGrid>
              <a:tr h="108326">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b="1" dirty="0" smtClean="0">
                          <a:solidFill>
                            <a:srgbClr val="000000"/>
                          </a:solidFill>
                          <a:effectLst/>
                          <a:uFill>
                            <a:solidFill>
                              <a:srgbClr val="000000"/>
                            </a:solidFill>
                          </a:uFill>
                          <a:latin typeface="Arial" panose="020B0604020202020204" pitchFamily="34" charset="0"/>
                          <a:ea typeface="Calibri" panose="020F0502020204030204" pitchFamily="34" charset="0"/>
                        </a:rPr>
                        <a:t>Strategic Objective</a:t>
                      </a:r>
                      <a:endParaRPr lang="en-GB" sz="10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b="1" dirty="0" smtClean="0">
                          <a:solidFill>
                            <a:srgbClr val="000000"/>
                          </a:solidFill>
                          <a:effectLst/>
                          <a:uFill>
                            <a:solidFill>
                              <a:srgbClr val="000000"/>
                            </a:solidFill>
                          </a:uFill>
                          <a:latin typeface="Arial" panose="020B0604020202020204" pitchFamily="34" charset="0"/>
                          <a:ea typeface="Calibri" panose="020F0502020204030204" pitchFamily="34" charset="0"/>
                        </a:rPr>
                        <a:t>Performance Indicator</a:t>
                      </a:r>
                      <a:endParaRPr lang="en-GB" sz="1000" dirty="0" smtClean="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Actual Performance against Target</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h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Deviation from planned target for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Reasons for variance</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393473">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Planned Target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rPr>
                        <a:t>Actual Achievement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0001"/>
                  </a:ext>
                </a:extLst>
              </a:tr>
              <a:tr h="786946">
                <a:tc rowSpan="4">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To communicate the work of the Department of Small Business Development internally and externally</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rPr>
                        <a:t>Projects profiles of Best Practices</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12 Project Profiles of Best Practices</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12 Project Profiles of Best Practices</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681594235"/>
                  </a:ext>
                </a:extLst>
              </a:tr>
              <a:tr h="1550996">
                <a:tc vMerge="1">
                  <a:txBody>
                    <a:bodyPr/>
                    <a:lstStyle/>
                    <a:p>
                      <a:endParaRPr lang="en-GB"/>
                    </a:p>
                  </a:txBody>
                  <a:tcPr/>
                </a:tc>
                <a:tc>
                  <a:txBody>
                    <a:bodyPr/>
                    <a:lstStyle/>
                    <a:p>
                      <a:pPr>
                        <a:lnSpc>
                          <a:spcPct val="115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rPr>
                        <a:t>Stakeholder Engagements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rPr>
                        <a:t>8 Stakeholder Engagements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rPr>
                        <a:t>19 Stakeholder Engagements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rPr>
                        <a:t>11 Stakeholder engagements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There was an increased need for stakeholder engagements during the financial year under review, mainly due increased support for and awareness of the department’s existence. In addition, there were targeted stakeholder engagements throughout the financial year particularly during the Budget Vote Month, Youth and Women’s Months</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489714058"/>
                  </a:ext>
                </a:extLst>
              </a:tr>
              <a:tr h="1359984">
                <a:tc vMerge="1">
                  <a:txBody>
                    <a:bodyPr/>
                    <a:lstStyle/>
                    <a:p>
                      <a:endParaRPr lang="en-GB"/>
                    </a:p>
                  </a:txBody>
                  <a:tcPr/>
                </a:tc>
                <a:tc>
                  <a:txBody>
                    <a:bodyPr/>
                    <a:lstStyle/>
                    <a:p>
                      <a:pPr>
                        <a:lnSpc>
                          <a:spcPct val="115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rPr>
                        <a:t>Number of media engagements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rPr>
                        <a:t>35 media engagements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rPr>
                        <a:t>39 media engagements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rPr>
                        <a:t>4 Media engagements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Given the crucial role the Department of Small Business Development plays in the economy and particularly during the current challenging economic environment, media generally takes a keen interest in the plans and programmes of the department to address unemployment and poverty.</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872969459"/>
                  </a:ext>
                </a:extLst>
              </a:tr>
              <a:tr h="1168971">
                <a:tc vMerge="1">
                  <a:txBody>
                    <a:bodyPr/>
                    <a:lstStyle/>
                    <a:p>
                      <a:endParaRPr lang="en-GB"/>
                    </a:p>
                  </a:txBody>
                  <a:tcPr/>
                </a:tc>
                <a:tc>
                  <a:txBody>
                    <a:bodyPr/>
                    <a:lstStyle/>
                    <a:p>
                      <a:pPr>
                        <a:lnSpc>
                          <a:spcPct val="115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rPr>
                        <a:t>Proactive Awareness Campaigns</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12 Awareness Campaigns</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rPr>
                        <a:t>21 Awareness Campaigns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9 Awareness campaigns</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rPr>
                        <a:t>In order to create awareness of products and services of the department and entities, the department embarked on Awareness Campaigns and was also involved in the launch of different projects during the financial year under review.</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11029" marR="11029" marT="11029" marB="11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13923013"/>
                  </a:ext>
                </a:extLst>
              </a:tr>
            </a:tbl>
          </a:graphicData>
        </a:graphic>
      </p:graphicFrame>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1918458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39</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9" name="Table 8"/>
          <p:cNvGraphicFramePr>
            <a:graphicFrameLocks noGrp="1"/>
          </p:cNvGraphicFramePr>
          <p:nvPr>
            <p:extLst>
              <p:ext uri="{D42A27DB-BD31-4B8C-83A1-F6EECF244321}">
                <p14:modId xmlns:p14="http://schemas.microsoft.com/office/powerpoint/2010/main" xmlns="" val="2986217903"/>
              </p:ext>
            </p:extLst>
          </p:nvPr>
        </p:nvGraphicFramePr>
        <p:xfrm>
          <a:off x="76200" y="920750"/>
          <a:ext cx="8991600" cy="5163002"/>
        </p:xfrm>
        <a:graphic>
          <a:graphicData uri="http://schemas.openxmlformats.org/drawingml/2006/table">
            <a:tbl>
              <a:tblPr firstRow="1" firstCol="1" bandRow="1"/>
              <a:tblGrid>
                <a:gridCol w="1075989">
                  <a:extLst>
                    <a:ext uri="{9D8B030D-6E8A-4147-A177-3AD203B41FA5}">
                      <a16:colId xmlns:a16="http://schemas.microsoft.com/office/drawing/2014/main" xmlns="" val="1749895086"/>
                    </a:ext>
                  </a:extLst>
                </a:gridCol>
                <a:gridCol w="1075989">
                  <a:extLst>
                    <a:ext uri="{9D8B030D-6E8A-4147-A177-3AD203B41FA5}">
                      <a16:colId xmlns:a16="http://schemas.microsoft.com/office/drawing/2014/main" xmlns="" val="33807118"/>
                    </a:ext>
                  </a:extLst>
                </a:gridCol>
                <a:gridCol w="1353222">
                  <a:extLst>
                    <a:ext uri="{9D8B030D-6E8A-4147-A177-3AD203B41FA5}">
                      <a16:colId xmlns:a16="http://schemas.microsoft.com/office/drawing/2014/main" xmlns="" val="2721672880"/>
                    </a:ext>
                  </a:extLst>
                </a:gridCol>
                <a:gridCol w="1718550">
                  <a:extLst>
                    <a:ext uri="{9D8B030D-6E8A-4147-A177-3AD203B41FA5}">
                      <a16:colId xmlns:a16="http://schemas.microsoft.com/office/drawing/2014/main" xmlns="" val="163416406"/>
                    </a:ext>
                  </a:extLst>
                </a:gridCol>
                <a:gridCol w="1405649">
                  <a:extLst>
                    <a:ext uri="{9D8B030D-6E8A-4147-A177-3AD203B41FA5}">
                      <a16:colId xmlns:a16="http://schemas.microsoft.com/office/drawing/2014/main" xmlns="" val="4171251681"/>
                    </a:ext>
                  </a:extLst>
                </a:gridCol>
                <a:gridCol w="2362201">
                  <a:extLst>
                    <a:ext uri="{9D8B030D-6E8A-4147-A177-3AD203B41FA5}">
                      <a16:colId xmlns:a16="http://schemas.microsoft.com/office/drawing/2014/main" xmlns="" val="2834873196"/>
                    </a:ext>
                  </a:extLst>
                </a:gridCol>
              </a:tblGrid>
              <a:tr h="176819">
                <a:tc gridSpan="6">
                  <a:txBody>
                    <a:bodyPr/>
                    <a:lstStyle/>
                    <a:p>
                      <a:pPr>
                        <a:lnSpc>
                          <a:spcPct val="115000"/>
                        </a:lnSpc>
                        <a:spcAft>
                          <a:spcPts val="0"/>
                        </a:spcAft>
                      </a:pPr>
                      <a:r>
                        <a:rPr lang="en-GB" sz="900" b="1" cap="all" dirty="0">
                          <a:solidFill>
                            <a:srgbClr val="000000"/>
                          </a:solidFill>
                          <a:effectLst/>
                          <a:uFill>
                            <a:solidFill>
                              <a:srgbClr val="000000"/>
                            </a:solidFill>
                          </a:uFill>
                          <a:latin typeface="Arial" panose="020B0604020202020204" pitchFamily="34" charset="0"/>
                          <a:ea typeface="Calibri" panose="020F0502020204030204" pitchFamily="34" charset="0"/>
                        </a:rPr>
                        <a:t>PROGRAMME Two: SMMEs and Cooperatives Policy and Research</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68458637"/>
                  </a:ext>
                </a:extLst>
              </a:tr>
              <a:tr h="176819">
                <a:tc rowSpan="2">
                  <a:txBody>
                    <a:bodyPr/>
                    <a:lstStyle/>
                    <a:p>
                      <a:pPr>
                        <a:lnSpc>
                          <a:spcPct val="115000"/>
                        </a:lnSpc>
                        <a:spcAft>
                          <a:spcPts val="0"/>
                        </a:spcAft>
                      </a:pPr>
                      <a:r>
                        <a:rPr lang="en-GB" sz="900" b="1" dirty="0">
                          <a:solidFill>
                            <a:srgbClr val="000000"/>
                          </a:solidFill>
                          <a:effectLst/>
                          <a:uFill>
                            <a:solidFill>
                              <a:srgbClr val="000000"/>
                            </a:solidFill>
                          </a:uFill>
                          <a:latin typeface="Arial" panose="020B0604020202020204" pitchFamily="34" charset="0"/>
                          <a:ea typeface="Calibri" panose="020F0502020204030204" pitchFamily="34" charset="0"/>
                        </a:rPr>
                        <a:t>Strategic Objective</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15000"/>
                        </a:lnSpc>
                        <a:spcAft>
                          <a:spcPts val="0"/>
                        </a:spcAft>
                      </a:pPr>
                      <a:r>
                        <a:rPr lang="en-GB" sz="900" b="1" dirty="0">
                          <a:solidFill>
                            <a:srgbClr val="000000"/>
                          </a:solidFill>
                          <a:effectLst/>
                          <a:uFill>
                            <a:solidFill>
                              <a:srgbClr val="000000"/>
                            </a:solidFill>
                          </a:uFill>
                          <a:latin typeface="Arial" panose="020B0604020202020204" pitchFamily="34" charset="0"/>
                          <a:ea typeface="Calibri" panose="020F0502020204030204" pitchFamily="34" charset="0"/>
                        </a:rPr>
                        <a:t>Performance Indicator</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gridSpan="2">
                  <a:txBody>
                    <a:bodyPr/>
                    <a:lstStyle/>
                    <a:p>
                      <a:pPr>
                        <a:lnSpc>
                          <a:spcPct val="115000"/>
                        </a:lnSpc>
                        <a:spcAft>
                          <a:spcPts val="0"/>
                        </a:spcAft>
                      </a:pPr>
                      <a:r>
                        <a:rPr lang="en-GB" sz="900" b="1">
                          <a:solidFill>
                            <a:srgbClr val="000000"/>
                          </a:solidFill>
                          <a:effectLst/>
                          <a:uFill>
                            <a:solidFill>
                              <a:srgbClr val="000000"/>
                            </a:solidFill>
                          </a:uFill>
                          <a:latin typeface="Arial" panose="020B0604020202020204" pitchFamily="34" charset="0"/>
                          <a:ea typeface="Calibri" panose="020F0502020204030204" pitchFamily="34" charset="0"/>
                        </a:rPr>
                        <a:t>Actual Performance against Target</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hMerge="1">
                  <a:txBody>
                    <a:bodyPr/>
                    <a:lstStyle/>
                    <a:p>
                      <a:endParaRPr lang="en-GB"/>
                    </a:p>
                  </a:txBody>
                  <a:tcPr/>
                </a:tc>
                <a:tc rowSpan="2">
                  <a:txBody>
                    <a:bodyPr/>
                    <a:lstStyle/>
                    <a:p>
                      <a:pPr>
                        <a:lnSpc>
                          <a:spcPct val="115000"/>
                        </a:lnSpc>
                        <a:spcAft>
                          <a:spcPts val="0"/>
                        </a:spcAft>
                      </a:pPr>
                      <a:r>
                        <a:rPr lang="en-GB" sz="900" b="1">
                          <a:solidFill>
                            <a:srgbClr val="000000"/>
                          </a:solidFill>
                          <a:effectLst/>
                          <a:uFill>
                            <a:solidFill>
                              <a:srgbClr val="000000"/>
                            </a:solidFill>
                          </a:uFill>
                          <a:latin typeface="Arial" panose="020B0604020202020204" pitchFamily="34" charset="0"/>
                          <a:ea typeface="Calibri" panose="020F0502020204030204" pitchFamily="34" charset="0"/>
                        </a:rPr>
                        <a:t>Deviation from planned target for 2016/17</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15000"/>
                        </a:lnSpc>
                        <a:spcAft>
                          <a:spcPts val="0"/>
                        </a:spcAft>
                      </a:pPr>
                      <a:r>
                        <a:rPr lang="en-GB" sz="900" b="1">
                          <a:solidFill>
                            <a:srgbClr val="000000"/>
                          </a:solidFill>
                          <a:effectLst/>
                          <a:uFill>
                            <a:solidFill>
                              <a:srgbClr val="000000"/>
                            </a:solidFill>
                          </a:uFill>
                          <a:latin typeface="Arial" panose="020B0604020202020204" pitchFamily="34" charset="0"/>
                          <a:ea typeface="Calibri" panose="020F0502020204030204" pitchFamily="34" charset="0"/>
                        </a:rPr>
                        <a:t>Reasons for variance</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3057821750"/>
                  </a:ext>
                </a:extLst>
              </a:tr>
              <a:tr h="33412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900" b="1" dirty="0">
                          <a:solidFill>
                            <a:srgbClr val="000000"/>
                          </a:solidFill>
                          <a:effectLst/>
                          <a:uFill>
                            <a:solidFill>
                              <a:srgbClr val="000000"/>
                            </a:solidFill>
                          </a:uFill>
                          <a:latin typeface="Arial" panose="020B0604020202020204" pitchFamily="34" charset="0"/>
                          <a:ea typeface="Calibri" panose="020F0502020204030204" pitchFamily="34" charset="0"/>
                        </a:rPr>
                        <a:t>Planned Target 2016/17</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lnSpc>
                          <a:spcPct val="115000"/>
                        </a:lnSpc>
                        <a:spcAft>
                          <a:spcPts val="0"/>
                        </a:spcAft>
                      </a:pPr>
                      <a:r>
                        <a:rPr lang="en-GB" sz="900" b="1" dirty="0">
                          <a:solidFill>
                            <a:srgbClr val="000000"/>
                          </a:solidFill>
                          <a:effectLst/>
                          <a:uFill>
                            <a:solidFill>
                              <a:srgbClr val="000000"/>
                            </a:solidFill>
                          </a:uFill>
                          <a:latin typeface="Arial" panose="020B0604020202020204" pitchFamily="34" charset="0"/>
                          <a:ea typeface="Calibri" panose="020F0502020204030204" pitchFamily="34" charset="0"/>
                        </a:rPr>
                        <a:t>Actual Achievement 2016/17</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566219652"/>
                  </a:ext>
                </a:extLst>
              </a:tr>
              <a:tr h="1591892">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2.1 </a:t>
                      </a:r>
                      <a:r>
                        <a:rPr lang="en-GB" sz="900" b="1">
                          <a:solidFill>
                            <a:srgbClr val="000000"/>
                          </a:solidFill>
                          <a:effectLst/>
                          <a:uFill>
                            <a:solidFill>
                              <a:srgbClr val="000000"/>
                            </a:solidFill>
                          </a:uFill>
                          <a:latin typeface="Arial" panose="020B0604020202020204" pitchFamily="34" charset="0"/>
                          <a:ea typeface="Calibri" panose="020F0502020204030204" pitchFamily="34" charset="0"/>
                        </a:rPr>
                        <a:t>To create a conducive legislative &amp; policy environment for SMME's and Cooperatives</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Conduct stakeholder consultation  engagements on the amendment of the Small Business Act of 1996, as amended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Targeted stakeholder consultations on the amendment of the National Small Business Act of 1996 as amended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Two stakeholder consultation workshops on the National Small Business Act were successfully hosted; a consolidated report on the stakeholder consultations produced; and a report on proposed areas of amendment produced and submitted to the Minister for consideration.</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56853636"/>
                  </a:ext>
                </a:extLst>
              </a:tr>
              <a:tr h="1892752">
                <a:tc>
                  <a:txBody>
                    <a:bodyPr/>
                    <a:lstStyle/>
                    <a:p>
                      <a:pPr>
                        <a:lnSpc>
                          <a:spcPct val="115000"/>
                        </a:lnSpc>
                        <a:spcAft>
                          <a:spcPts val="0"/>
                        </a:spcAft>
                      </a:pPr>
                      <a:r>
                        <a:rPr lang="en-GB" sz="900" b="1">
                          <a:solidFill>
                            <a:srgbClr val="000000"/>
                          </a:solidFill>
                          <a:effectLst/>
                          <a:uFill>
                            <a:solidFill>
                              <a:srgbClr val="000000"/>
                            </a:solidFill>
                          </a:uFill>
                          <a:latin typeface="Arial" panose="020B0604020202020204" pitchFamily="34" charset="0"/>
                          <a:ea typeface="Calibri" panose="020F0502020204030204" pitchFamily="34" charset="0"/>
                        </a:rPr>
                        <a:t>2.2 To create a conducive legislative &amp; policy environment for SMME's and Cooperatives</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Reviewed and approved Integrated Strategy on the Promotion of Entrepreneurship and Small Enterprises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Reviewed integrated Strategy on the Promotion of Entrepreneurship and Small Enterprises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The review of the Strategy on the Promotion of Entrepreneurship and Small Enterprises was not completed.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The review of the strategy has been postponed to allow for an evidence based review based on the findings of the National Evaluation of the strategy.</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DPME, in consultation with DSBD decided to include Integrated Strategy on the Promotion of Entrepreneurship and Small Enterprises in the National Evaluation Programme. Following Cabinet approval of the 2017/2018 National Evaluation programme, inclusive of the Integrated Strategy on the Promotion of Entrepreneurship, it was agreed to postpone the review of the strategy to allow for an evidence based review based on the findings of the National Evaluation.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270176242"/>
                  </a:ext>
                </a:extLst>
              </a:tr>
              <a:tr h="990600">
                <a:tc>
                  <a:txBody>
                    <a:bodyPr/>
                    <a:lstStyle/>
                    <a:p>
                      <a:pPr>
                        <a:lnSpc>
                          <a:spcPct val="115000"/>
                        </a:lnSpc>
                        <a:spcAft>
                          <a:spcPts val="0"/>
                        </a:spcAft>
                      </a:pPr>
                      <a:r>
                        <a:rPr lang="en-GB" sz="900" b="1" dirty="0">
                          <a:solidFill>
                            <a:srgbClr val="000000"/>
                          </a:solidFill>
                          <a:effectLst/>
                          <a:uFill>
                            <a:solidFill>
                              <a:srgbClr val="000000"/>
                            </a:solidFill>
                          </a:uFill>
                          <a:latin typeface="Arial" panose="020B0604020202020204" pitchFamily="34" charset="0"/>
                          <a:ea typeface="Calibri" panose="020F0502020204030204" pitchFamily="34" charset="0"/>
                        </a:rPr>
                        <a:t>2.3 To create a conducive legislative &amp; policy environment for SMME's and Cooperatives</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Research report on legislative and regulatory protocols impeding SMMEs and Cooperatives concluded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Research report on legislative and regulatory protocols impeding SMMEs concluded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rPr>
                        <a:t>The research report on legislative and regulatory protocols impeding SMMEs and Cooperatives was concluded.</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778281192"/>
                  </a:ext>
                </a:extLst>
              </a:tr>
            </a:tbl>
          </a:graphicData>
        </a:graphic>
      </p:graphicFrame>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2755319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5"/>
            <a:ext cx="17526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grpSp>
        <p:nvGrpSpPr>
          <p:cNvPr id="77828" name="Group 8"/>
          <p:cNvGrpSpPr>
            <a:grpSpLocks/>
          </p:cNvGrpSpPr>
          <p:nvPr/>
        </p:nvGrpSpPr>
        <p:grpSpPr bwMode="auto">
          <a:xfrm>
            <a:off x="228600" y="914400"/>
            <a:ext cx="8669594" cy="5302252"/>
            <a:chOff x="448344" y="599635"/>
            <a:chExt cx="7470335" cy="4902306"/>
          </a:xfrm>
        </p:grpSpPr>
        <p:sp>
          <p:nvSpPr>
            <p:cNvPr id="10" name="Rounded Rectangle 9"/>
            <p:cNvSpPr/>
            <p:nvPr/>
          </p:nvSpPr>
          <p:spPr>
            <a:xfrm>
              <a:off x="2877738" y="599637"/>
              <a:ext cx="2491013" cy="4673261"/>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400" dirty="0">
                <a:solidFill>
                  <a:prstClr val="black"/>
                </a:solidFill>
                <a:latin typeface="Arial" pitchFamily="34" charset="0"/>
                <a:cs typeface="Arial" pitchFamily="34" charset="0"/>
              </a:endParaRPr>
            </a:p>
            <a:p>
              <a:pPr algn="ctr">
                <a:defRPr/>
              </a:pPr>
              <a:r>
                <a:rPr lang="en-US" dirty="0">
                  <a:solidFill>
                    <a:prstClr val="black"/>
                  </a:solidFill>
                  <a:latin typeface="Arial" pitchFamily="34" charset="0"/>
                  <a:cs typeface="Arial" pitchFamily="34" charset="0"/>
                </a:rPr>
                <a:t>A radically transformed economy through effective development and increased participation of SMMEs and cooperatives in the mainstream economy</a:t>
              </a:r>
            </a:p>
          </p:txBody>
        </p:sp>
        <p:sp>
          <p:nvSpPr>
            <p:cNvPr id="11" name="Rounded Rectangle 10"/>
            <p:cNvSpPr/>
            <p:nvPr/>
          </p:nvSpPr>
          <p:spPr>
            <a:xfrm>
              <a:off x="5438450" y="599637"/>
              <a:ext cx="2480229" cy="4673261"/>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solidFill>
                  <a:prstClr val="black"/>
                </a:solidFill>
                <a:latin typeface="Arial" pitchFamily="34" charset="0"/>
                <a:cs typeface="Arial" pitchFamily="34" charset="0"/>
              </a:endParaRPr>
            </a:p>
            <a:p>
              <a:pPr algn="ctr">
                <a:defRPr/>
              </a:pPr>
              <a:r>
                <a:rPr lang="en-US" dirty="0" smtClean="0">
                  <a:solidFill>
                    <a:prstClr val="black"/>
                  </a:solidFill>
                  <a:latin typeface="Arial" pitchFamily="34" charset="0"/>
                  <a:cs typeface="Arial" pitchFamily="34" charset="0"/>
                </a:rPr>
                <a:t>To </a:t>
              </a:r>
              <a:r>
                <a:rPr lang="en-US" dirty="0">
                  <a:solidFill>
                    <a:prstClr val="black"/>
                  </a:solidFill>
                  <a:latin typeface="Arial" pitchFamily="34" charset="0"/>
                  <a:cs typeface="Arial" pitchFamily="34" charset="0"/>
                </a:rPr>
                <a:t>create a conducive environment for the development and growth of small businesses and cooperatives through the provision of enhanced financial and non-financial support services, and leveraging on public and private procurement</a:t>
              </a:r>
            </a:p>
          </p:txBody>
        </p:sp>
        <p:sp>
          <p:nvSpPr>
            <p:cNvPr id="12" name="Rounded Rectangle 11"/>
            <p:cNvSpPr/>
            <p:nvPr/>
          </p:nvSpPr>
          <p:spPr>
            <a:xfrm>
              <a:off x="448344" y="599638"/>
              <a:ext cx="2359696" cy="467326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smtClean="0">
                <a:solidFill>
                  <a:prstClr val="black"/>
                </a:solidFill>
                <a:latin typeface="Arial" pitchFamily="34" charset="0"/>
                <a:cs typeface="Arial" pitchFamily="34" charset="0"/>
              </a:endParaRPr>
            </a:p>
            <a:p>
              <a:pPr algn="ctr">
                <a:defRPr/>
              </a:pPr>
              <a:endParaRPr lang="en-GB" dirty="0" smtClean="0">
                <a:solidFill>
                  <a:prstClr val="black"/>
                </a:solidFill>
                <a:latin typeface="Arial" pitchFamily="34" charset="0"/>
                <a:cs typeface="Arial" pitchFamily="34" charset="0"/>
              </a:endParaRPr>
            </a:p>
            <a:p>
              <a:pPr algn="ctr">
                <a:defRPr/>
              </a:pPr>
              <a:r>
                <a:rPr lang="en-GB" dirty="0" smtClean="0">
                  <a:solidFill>
                    <a:prstClr val="black"/>
                  </a:solidFill>
                  <a:latin typeface="Arial" pitchFamily="34" charset="0"/>
                  <a:cs typeface="Arial" pitchFamily="34" charset="0"/>
                </a:rPr>
                <a:t>To lead </a:t>
              </a:r>
              <a:r>
                <a:rPr lang="en-GB" dirty="0">
                  <a:solidFill>
                    <a:prstClr val="black"/>
                  </a:solidFill>
                  <a:latin typeface="Arial" pitchFamily="34" charset="0"/>
                  <a:cs typeface="Arial" pitchFamily="34" charset="0"/>
                </a:rPr>
                <a:t>an integrated approach to the promotion and development of small businesses and cooperatives through a focus on the economic and legislative drivers that stimulate entrepreneurship to contribute to radical socio-economic transformation</a:t>
              </a:r>
              <a:endParaRPr lang="en-US" dirty="0">
                <a:solidFill>
                  <a:prstClr val="black"/>
                </a:solidFill>
                <a:latin typeface="Arial" pitchFamily="34" charset="0"/>
                <a:cs typeface="Arial" pitchFamily="34" charset="0"/>
              </a:endParaRPr>
            </a:p>
          </p:txBody>
        </p:sp>
        <p:sp>
          <p:nvSpPr>
            <p:cNvPr id="13" name="Oval 12"/>
            <p:cNvSpPr/>
            <p:nvPr/>
          </p:nvSpPr>
          <p:spPr>
            <a:xfrm>
              <a:off x="5504111" y="599635"/>
              <a:ext cx="2369439" cy="77791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prstClr val="white"/>
                  </a:solidFill>
                  <a:latin typeface="Arial" pitchFamily="34" charset="0"/>
                  <a:cs typeface="Arial" pitchFamily="34" charset="0"/>
                </a:rPr>
                <a:t>Mission</a:t>
              </a:r>
            </a:p>
            <a:p>
              <a:pPr algn="ctr">
                <a:defRPr/>
              </a:pPr>
              <a:r>
                <a:rPr lang="en-US" sz="1600" b="1" dirty="0">
                  <a:solidFill>
                    <a:prstClr val="white"/>
                  </a:solidFill>
                  <a:latin typeface="Arial" pitchFamily="34" charset="0"/>
                  <a:cs typeface="Arial" pitchFamily="34" charset="0"/>
                </a:rPr>
                <a:t>Why we are here</a:t>
              </a:r>
            </a:p>
          </p:txBody>
        </p:sp>
        <p:sp>
          <p:nvSpPr>
            <p:cNvPr id="14" name="Oval 13"/>
            <p:cNvSpPr/>
            <p:nvPr/>
          </p:nvSpPr>
          <p:spPr>
            <a:xfrm>
              <a:off x="2930185" y="599636"/>
              <a:ext cx="2386120" cy="836161"/>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prstClr val="white"/>
                  </a:solidFill>
                  <a:latin typeface="Arial" pitchFamily="34" charset="0"/>
                  <a:cs typeface="Arial" pitchFamily="34" charset="0"/>
                </a:rPr>
                <a:t>Vision</a:t>
              </a:r>
            </a:p>
            <a:p>
              <a:pPr algn="ctr">
                <a:defRPr/>
              </a:pPr>
              <a:r>
                <a:rPr lang="en-US" sz="1600" b="1" dirty="0">
                  <a:solidFill>
                    <a:prstClr val="white"/>
                  </a:solidFill>
                  <a:latin typeface="Arial" pitchFamily="34" charset="0"/>
                  <a:cs typeface="Arial" pitchFamily="34" charset="0"/>
                </a:rPr>
                <a:t>Where we want to be</a:t>
              </a:r>
            </a:p>
          </p:txBody>
        </p:sp>
        <p:sp>
          <p:nvSpPr>
            <p:cNvPr id="16" name="Right Arrow 15"/>
            <p:cNvSpPr/>
            <p:nvPr/>
          </p:nvSpPr>
          <p:spPr>
            <a:xfrm>
              <a:off x="931579" y="5272899"/>
              <a:ext cx="6934327" cy="229042"/>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prstClr val="white"/>
                </a:solidFill>
                <a:latin typeface="Arial" pitchFamily="34" charset="0"/>
                <a:cs typeface="Arial" pitchFamily="34" charset="0"/>
              </a:endParaRPr>
            </a:p>
          </p:txBody>
        </p:sp>
      </p:grpSp>
      <p:sp>
        <p:nvSpPr>
          <p:cNvPr id="24" name="Title 1"/>
          <p:cNvSpPr>
            <a:spLocks noGrp="1"/>
          </p:cNvSpPr>
          <p:nvPr>
            <p:ph type="title"/>
          </p:nvPr>
        </p:nvSpPr>
        <p:spPr>
          <a:xfrm>
            <a:off x="0" y="0"/>
            <a:ext cx="9132888" cy="762000"/>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lvl="0" algn="r" eaLnBrk="1" hangingPunct="1">
              <a:spcBef>
                <a:spcPct val="20000"/>
              </a:spcBef>
              <a:defRPr/>
            </a:pPr>
            <a:r>
              <a:rPr lang="en-US" sz="2700" cap="small" dirty="0" smtClean="0">
                <a:solidFill>
                  <a:prstClr val="black"/>
                </a:solidFill>
                <a:latin typeface="Arial" panose="020B0604020202020204" pitchFamily="34" charset="0"/>
                <a:cs typeface="Arial" panose="020B0604020202020204" pitchFamily="34" charset="0"/>
              </a:rPr>
              <a:t>2. Mandate</a:t>
            </a:r>
            <a:r>
              <a:rPr lang="en-US" sz="2700" cap="small" dirty="0">
                <a:solidFill>
                  <a:prstClr val="black"/>
                </a:solidFill>
                <a:latin typeface="Arial" panose="020B0604020202020204" pitchFamily="34" charset="0"/>
                <a:cs typeface="Arial" panose="020B0604020202020204" pitchFamily="34" charset="0"/>
              </a:rPr>
              <a:t>, Vision, Mission and Values </a:t>
            </a:r>
          </a:p>
        </p:txBody>
      </p:sp>
      <p:sp>
        <p:nvSpPr>
          <p:cNvPr id="19" name="Oval 18"/>
          <p:cNvSpPr/>
          <p:nvPr/>
        </p:nvSpPr>
        <p:spPr bwMode="auto">
          <a:xfrm>
            <a:off x="276497" y="908048"/>
            <a:ext cx="2690615" cy="841375"/>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b="1" dirty="0">
                <a:solidFill>
                  <a:prstClr val="white"/>
                </a:solidFill>
                <a:latin typeface="Arial" pitchFamily="34" charset="0"/>
                <a:cs typeface="Arial" pitchFamily="34" charset="0"/>
              </a:rPr>
              <a:t>Mandate</a:t>
            </a:r>
          </a:p>
          <a:p>
            <a:pPr algn="ctr">
              <a:defRPr/>
            </a:pPr>
            <a:r>
              <a:rPr lang="en-US" sz="1600" b="1" dirty="0">
                <a:solidFill>
                  <a:prstClr val="white"/>
                </a:solidFill>
                <a:latin typeface="Arial" pitchFamily="34" charset="0"/>
                <a:cs typeface="Arial" pitchFamily="34" charset="0"/>
              </a:rPr>
              <a:t>How we will deliver</a:t>
            </a:r>
          </a:p>
        </p:txBody>
      </p:sp>
    </p:spTree>
    <p:extLst>
      <p:ext uri="{BB962C8B-B14F-4D97-AF65-F5344CB8AC3E}">
        <p14:creationId xmlns:p14="http://schemas.microsoft.com/office/powerpoint/2010/main" xmlns="" val="3540666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40</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9" name="Table 8"/>
          <p:cNvGraphicFramePr>
            <a:graphicFrameLocks noGrp="1"/>
          </p:cNvGraphicFramePr>
          <p:nvPr>
            <p:extLst>
              <p:ext uri="{D42A27DB-BD31-4B8C-83A1-F6EECF244321}">
                <p14:modId xmlns:p14="http://schemas.microsoft.com/office/powerpoint/2010/main" xmlns="" val="2877766722"/>
              </p:ext>
            </p:extLst>
          </p:nvPr>
        </p:nvGraphicFramePr>
        <p:xfrm>
          <a:off x="76201" y="958992"/>
          <a:ext cx="8991598" cy="5137009"/>
        </p:xfrm>
        <a:graphic>
          <a:graphicData uri="http://schemas.openxmlformats.org/drawingml/2006/table">
            <a:tbl>
              <a:tblPr firstRow="1" firstCol="1" bandRow="1"/>
              <a:tblGrid>
                <a:gridCol w="1103738">
                  <a:extLst>
                    <a:ext uri="{9D8B030D-6E8A-4147-A177-3AD203B41FA5}">
                      <a16:colId xmlns:a16="http://schemas.microsoft.com/office/drawing/2014/main" xmlns="" val="1749895086"/>
                    </a:ext>
                  </a:extLst>
                </a:gridCol>
                <a:gridCol w="1103738">
                  <a:extLst>
                    <a:ext uri="{9D8B030D-6E8A-4147-A177-3AD203B41FA5}">
                      <a16:colId xmlns:a16="http://schemas.microsoft.com/office/drawing/2014/main" xmlns="" val="33807118"/>
                    </a:ext>
                  </a:extLst>
                </a:gridCol>
                <a:gridCol w="1297723">
                  <a:extLst>
                    <a:ext uri="{9D8B030D-6E8A-4147-A177-3AD203B41FA5}">
                      <a16:colId xmlns:a16="http://schemas.microsoft.com/office/drawing/2014/main" xmlns="" val="2721672880"/>
                    </a:ext>
                  </a:extLst>
                </a:gridCol>
                <a:gridCol w="1676400">
                  <a:extLst>
                    <a:ext uri="{9D8B030D-6E8A-4147-A177-3AD203B41FA5}">
                      <a16:colId xmlns:a16="http://schemas.microsoft.com/office/drawing/2014/main" xmlns="" val="163416406"/>
                    </a:ext>
                  </a:extLst>
                </a:gridCol>
                <a:gridCol w="1295400">
                  <a:extLst>
                    <a:ext uri="{9D8B030D-6E8A-4147-A177-3AD203B41FA5}">
                      <a16:colId xmlns:a16="http://schemas.microsoft.com/office/drawing/2014/main" xmlns="" val="4171251681"/>
                    </a:ext>
                  </a:extLst>
                </a:gridCol>
                <a:gridCol w="2514599">
                  <a:extLst>
                    <a:ext uri="{9D8B030D-6E8A-4147-A177-3AD203B41FA5}">
                      <a16:colId xmlns:a16="http://schemas.microsoft.com/office/drawing/2014/main" xmlns="" val="2834873196"/>
                    </a:ext>
                  </a:extLst>
                </a:gridCol>
              </a:tblGrid>
              <a:tr h="160167">
                <a:tc gridSpan="6">
                  <a:txBody>
                    <a:bodyPr/>
                    <a:lstStyle/>
                    <a:p>
                      <a:pPr>
                        <a:lnSpc>
                          <a:spcPct val="115000"/>
                        </a:lnSpc>
                        <a:spcAft>
                          <a:spcPts val="0"/>
                        </a:spcAft>
                      </a:pPr>
                      <a:r>
                        <a:rPr lang="en-GB" sz="800" b="1" cap="all">
                          <a:solidFill>
                            <a:srgbClr val="000000"/>
                          </a:solidFill>
                          <a:effectLst/>
                          <a:uFill>
                            <a:solidFill>
                              <a:srgbClr val="000000"/>
                            </a:solidFill>
                          </a:uFill>
                          <a:latin typeface="Arial" panose="020B0604020202020204" pitchFamily="34" charset="0"/>
                          <a:ea typeface="Calibri" panose="020F0502020204030204" pitchFamily="34" charset="0"/>
                        </a:rPr>
                        <a:t>PROGRAMME Two: SMMEs and Cooperatives Policy and Research</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68458637"/>
                  </a:ext>
                </a:extLst>
              </a:tr>
              <a:tr h="169747">
                <a:tc rowSpan="2">
                  <a:txBody>
                    <a:bodyPr/>
                    <a:lstStyle/>
                    <a:p>
                      <a:pPr>
                        <a:lnSpc>
                          <a:spcPct val="115000"/>
                        </a:lnSpc>
                        <a:spcAft>
                          <a:spcPts val="0"/>
                        </a:spcAft>
                      </a:pPr>
                      <a:r>
                        <a:rPr lang="en-GB" sz="800" b="1" dirty="0">
                          <a:solidFill>
                            <a:srgbClr val="000000"/>
                          </a:solidFill>
                          <a:effectLst/>
                          <a:uFill>
                            <a:solidFill>
                              <a:srgbClr val="000000"/>
                            </a:solidFill>
                          </a:uFill>
                          <a:latin typeface="Arial" panose="020B0604020202020204" pitchFamily="34" charset="0"/>
                          <a:ea typeface="Calibri" panose="020F0502020204030204" pitchFamily="34" charset="0"/>
                        </a:rPr>
                        <a:t>Strategic Objective</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nSpc>
                          <a:spcPct val="115000"/>
                        </a:lnSpc>
                        <a:spcAft>
                          <a:spcPts val="0"/>
                        </a:spcAft>
                      </a:pPr>
                      <a:r>
                        <a:rPr lang="en-GB" sz="800" b="1" dirty="0">
                          <a:solidFill>
                            <a:srgbClr val="000000"/>
                          </a:solidFill>
                          <a:effectLst/>
                          <a:uFill>
                            <a:solidFill>
                              <a:srgbClr val="000000"/>
                            </a:solidFill>
                          </a:uFill>
                          <a:latin typeface="Arial" panose="020B0604020202020204" pitchFamily="34" charset="0"/>
                          <a:ea typeface="Calibri" panose="020F0502020204030204" pitchFamily="34" charset="0"/>
                        </a:rPr>
                        <a:t>Performance Indicator</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nSpc>
                          <a:spcPct val="115000"/>
                        </a:lnSpc>
                        <a:spcAft>
                          <a:spcPts val="0"/>
                        </a:spcAft>
                      </a:pPr>
                      <a:r>
                        <a:rPr lang="en-GB" sz="800" b="1">
                          <a:solidFill>
                            <a:srgbClr val="000000"/>
                          </a:solidFill>
                          <a:effectLst/>
                          <a:uFill>
                            <a:solidFill>
                              <a:srgbClr val="000000"/>
                            </a:solidFill>
                          </a:uFill>
                          <a:latin typeface="Arial" panose="020B0604020202020204" pitchFamily="34" charset="0"/>
                          <a:ea typeface="Calibri" panose="020F0502020204030204" pitchFamily="34" charset="0"/>
                        </a:rPr>
                        <a:t>Actual Performance against Target</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tc>
                <a:tc rowSpan="2">
                  <a:txBody>
                    <a:bodyPr/>
                    <a:lstStyle/>
                    <a:p>
                      <a:pPr>
                        <a:lnSpc>
                          <a:spcPct val="115000"/>
                        </a:lnSpc>
                        <a:spcAft>
                          <a:spcPts val="0"/>
                        </a:spcAft>
                      </a:pPr>
                      <a:r>
                        <a:rPr lang="en-GB" sz="800" b="1">
                          <a:solidFill>
                            <a:srgbClr val="000000"/>
                          </a:solidFill>
                          <a:effectLst/>
                          <a:uFill>
                            <a:solidFill>
                              <a:srgbClr val="000000"/>
                            </a:solidFill>
                          </a:uFill>
                          <a:latin typeface="Arial" panose="020B0604020202020204" pitchFamily="34" charset="0"/>
                          <a:ea typeface="Calibri" panose="020F0502020204030204" pitchFamily="34" charset="0"/>
                        </a:rPr>
                        <a:t>Deviation from planned target for 2016/17</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nSpc>
                          <a:spcPct val="115000"/>
                        </a:lnSpc>
                        <a:spcAft>
                          <a:spcPts val="0"/>
                        </a:spcAft>
                      </a:pPr>
                      <a:r>
                        <a:rPr lang="en-GB" sz="800" b="1">
                          <a:solidFill>
                            <a:srgbClr val="000000"/>
                          </a:solidFill>
                          <a:effectLst/>
                          <a:uFill>
                            <a:solidFill>
                              <a:srgbClr val="000000"/>
                            </a:solidFill>
                          </a:uFill>
                          <a:latin typeface="Arial" panose="020B0604020202020204" pitchFamily="34" charset="0"/>
                          <a:ea typeface="Calibri" panose="020F0502020204030204" pitchFamily="34" charset="0"/>
                        </a:rPr>
                        <a:t>Reasons for variance</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057821750"/>
                  </a:ext>
                </a:extLst>
              </a:tr>
              <a:tr h="169747">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800" b="1" dirty="0">
                          <a:solidFill>
                            <a:srgbClr val="000000"/>
                          </a:solidFill>
                          <a:effectLst/>
                          <a:uFill>
                            <a:solidFill>
                              <a:srgbClr val="000000"/>
                            </a:solidFill>
                          </a:uFill>
                          <a:latin typeface="Arial" panose="020B0604020202020204" pitchFamily="34" charset="0"/>
                          <a:ea typeface="Calibri" panose="020F0502020204030204" pitchFamily="34" charset="0"/>
                        </a:rPr>
                        <a:t>Planned Target 2016/17</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n-GB" sz="800" b="1" dirty="0">
                          <a:solidFill>
                            <a:srgbClr val="000000"/>
                          </a:solidFill>
                          <a:effectLst/>
                          <a:uFill>
                            <a:solidFill>
                              <a:srgbClr val="000000"/>
                            </a:solidFill>
                          </a:uFill>
                          <a:latin typeface="Arial" panose="020B0604020202020204" pitchFamily="34" charset="0"/>
                          <a:ea typeface="Calibri" panose="020F0502020204030204" pitchFamily="34" charset="0"/>
                        </a:rPr>
                        <a:t>Actual Achievement 2016/17</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566219652"/>
                  </a:ext>
                </a:extLst>
              </a:tr>
              <a:tr h="1063471">
                <a:tc rowSpan="5">
                  <a:txBody>
                    <a:bodyPr/>
                    <a:lstStyle/>
                    <a:p>
                      <a:pPr>
                        <a:lnSpc>
                          <a:spcPct val="115000"/>
                        </a:lnSpc>
                        <a:spcAft>
                          <a:spcPts val="0"/>
                        </a:spcAft>
                      </a:pPr>
                      <a:r>
                        <a:rPr lang="en-GB" sz="800" b="1" dirty="0">
                          <a:solidFill>
                            <a:srgbClr val="000000"/>
                          </a:solidFill>
                          <a:effectLst/>
                          <a:uFill>
                            <a:solidFill>
                              <a:srgbClr val="000000"/>
                            </a:solidFill>
                          </a:uFill>
                          <a:latin typeface="Arial" panose="020B0604020202020204" pitchFamily="34" charset="0"/>
                          <a:ea typeface="Calibri" panose="020F0502020204030204" pitchFamily="34" charset="0"/>
                        </a:rPr>
                        <a:t>2.4 To drive an integrated planning and monitoring for SMMEs and Cooperatives development in townships and rural areas</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800" dirty="0">
                          <a:solidFill>
                            <a:srgbClr val="000000"/>
                          </a:solidFill>
                          <a:effectLst/>
                          <a:uFill>
                            <a:solidFill>
                              <a:srgbClr val="000000"/>
                            </a:solidFill>
                          </a:uFill>
                          <a:latin typeface="Arial" panose="020B0604020202020204" pitchFamily="34" charset="0"/>
                          <a:ea typeface="Calibri" panose="020F0502020204030204" pitchFamily="34" charset="0"/>
                        </a:rPr>
                        <a:t> </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A monitoring framework to monitor SMMEs and Cooperatives support, in terms of 30% public sector procurement programme, developed</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800" dirty="0">
                          <a:solidFill>
                            <a:srgbClr val="000000"/>
                          </a:solidFill>
                          <a:effectLst/>
                          <a:uFill>
                            <a:solidFill>
                              <a:srgbClr val="000000"/>
                            </a:solidFill>
                          </a:uFill>
                          <a:latin typeface="Arial" panose="020B0604020202020204" pitchFamily="34" charset="0"/>
                          <a:ea typeface="Calibri" panose="020F0502020204030204" pitchFamily="34" charset="0"/>
                        </a:rPr>
                        <a:t>Develop and implement a Monitoring framework to monitor SMMEs and Cooperatives support.</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800" dirty="0">
                          <a:solidFill>
                            <a:srgbClr val="000000"/>
                          </a:solidFill>
                          <a:effectLst/>
                          <a:uFill>
                            <a:solidFill>
                              <a:srgbClr val="000000"/>
                            </a:solidFill>
                          </a:uFill>
                          <a:latin typeface="Arial" panose="020B0604020202020204" pitchFamily="34" charset="0"/>
                          <a:ea typeface="Calibri" panose="020F0502020204030204" pitchFamily="34" charset="0"/>
                        </a:rPr>
                        <a:t> </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800" dirty="0">
                          <a:solidFill>
                            <a:srgbClr val="000000"/>
                          </a:solidFill>
                          <a:effectLst/>
                          <a:uFill>
                            <a:solidFill>
                              <a:srgbClr val="000000"/>
                            </a:solidFill>
                          </a:uFill>
                          <a:latin typeface="Arial" panose="020B0604020202020204" pitchFamily="34" charset="0"/>
                          <a:ea typeface="Calibri" panose="020F0502020204030204" pitchFamily="34" charset="0"/>
                        </a:rPr>
                        <a:t>A pilot Monitoring and Evaluation framework was developed. Due to the fact that 30% public procurement programme was not operational, the testing and piloting of the programme was done on the Cooperatives Incentive Scheme.  </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67804848"/>
                  </a:ext>
                </a:extLst>
              </a:tr>
              <a:tr h="538894">
                <a:tc vMerge="1">
                  <a:txBody>
                    <a:bodyPr/>
                    <a:lstStyle/>
                    <a:p>
                      <a:endParaRPr lang="en-GB"/>
                    </a:p>
                  </a:txBody>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50% of total enterprises supported are women-owned enterprises</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50% of total enterprises supported are women-owned enterprises</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800" dirty="0">
                          <a:effectLst/>
                          <a:latin typeface="Arial" panose="020B0604020202020204" pitchFamily="34" charset="0"/>
                          <a:ea typeface="Arial Unicode MS" panose="020B0604020202020204"/>
                        </a:rPr>
                        <a:t>55%</a:t>
                      </a:r>
                      <a:endParaRPr lang="en-GB" sz="800" dirty="0">
                        <a:effectLst/>
                        <a:latin typeface="Times New Roman" panose="02020603050405020304" pitchFamily="18" charset="0"/>
                        <a:ea typeface="Arial Unicode MS" panose="020B0604020202020204"/>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7933C"/>
                    </a:solidFill>
                  </a:tcPr>
                </a:tc>
                <a:tc>
                  <a:txBody>
                    <a:bodyPr/>
                    <a:lstStyle/>
                    <a:p>
                      <a:pPr>
                        <a:spcAft>
                          <a:spcPts val="0"/>
                        </a:spcAft>
                      </a:pPr>
                      <a:r>
                        <a:rPr lang="en-GB" sz="800">
                          <a:effectLst/>
                          <a:latin typeface="Arial" panose="020B0604020202020204" pitchFamily="34" charset="0"/>
                          <a:ea typeface="Arial Unicode MS" panose="020B0604020202020204"/>
                        </a:rPr>
                        <a:t>Exceeded the target by 5%</a:t>
                      </a:r>
                      <a:endParaRPr lang="en-GB" sz="800">
                        <a:effectLst/>
                        <a:latin typeface="Times New Roman" panose="02020603050405020304" pitchFamily="18" charset="0"/>
                        <a:ea typeface="Arial Unicode MS" panose="020B0604020202020204"/>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800">
                          <a:effectLst/>
                          <a:latin typeface="Arial" panose="020B0604020202020204" pitchFamily="34" charset="0"/>
                          <a:ea typeface="Arial Unicode MS" panose="020B0604020202020204"/>
                        </a:rPr>
                        <a:t>This is a new target. As the Department historically focused on the empowerment of women thus had mechanism in place to advance and exceed the target.</a:t>
                      </a:r>
                      <a:endParaRPr lang="en-GB" sz="800">
                        <a:effectLst/>
                        <a:latin typeface="Times New Roman" panose="02020603050405020304" pitchFamily="18" charset="0"/>
                        <a:ea typeface="Arial Unicode MS" panose="020B0604020202020204"/>
                      </a:endParaRPr>
                    </a:p>
                    <a:p>
                      <a:pPr algn="just">
                        <a:spcAft>
                          <a:spcPts val="0"/>
                        </a:spcAft>
                      </a:pPr>
                      <a:r>
                        <a:rPr lang="en-GB" sz="800">
                          <a:effectLst/>
                          <a:latin typeface="Arial" panose="020B0604020202020204" pitchFamily="34" charset="0"/>
                          <a:ea typeface="Arial Unicode MS" panose="020B0604020202020204"/>
                        </a:rPr>
                        <a:t> </a:t>
                      </a:r>
                      <a:endParaRPr lang="en-GB" sz="800">
                        <a:effectLst/>
                        <a:latin typeface="Times New Roman" panose="02020603050405020304" pitchFamily="18" charset="0"/>
                        <a:ea typeface="Arial Unicode MS" panose="020B0604020202020204"/>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21696728"/>
                  </a:ext>
                </a:extLst>
              </a:tr>
              <a:tr h="1056995">
                <a:tc vMerge="1">
                  <a:txBody>
                    <a:bodyPr/>
                    <a:lstStyle/>
                    <a:p>
                      <a:endParaRPr lang="en-GB"/>
                    </a:p>
                  </a:txBody>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30% of total enterprises supported are youth-owned enterprises</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30% of total enterprises supported are youth-owned enterprises</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800" dirty="0">
                          <a:effectLst/>
                          <a:latin typeface="Arial" panose="020B0604020202020204" pitchFamily="34" charset="0"/>
                          <a:ea typeface="Arial Unicode MS" panose="020B0604020202020204"/>
                        </a:rPr>
                        <a:t>12%</a:t>
                      </a:r>
                      <a:endParaRPr lang="en-GB" sz="800" dirty="0">
                        <a:effectLst/>
                        <a:latin typeface="Times New Roman" panose="02020603050405020304" pitchFamily="18" charset="0"/>
                        <a:ea typeface="Arial Unicode MS" panose="020B0604020202020204"/>
                      </a:endParaRPr>
                    </a:p>
                    <a:p>
                      <a:pPr marL="228600">
                        <a:spcAft>
                          <a:spcPts val="0"/>
                        </a:spcAft>
                      </a:pPr>
                      <a:r>
                        <a:rPr lang="en-GB" sz="800" dirty="0">
                          <a:effectLst/>
                          <a:latin typeface="Arial" panose="020B0604020202020204" pitchFamily="34" charset="0"/>
                          <a:ea typeface="Arial Unicode MS" panose="020B0604020202020204"/>
                        </a:rPr>
                        <a:t> </a:t>
                      </a:r>
                      <a:endParaRPr lang="en-GB" sz="800" dirty="0">
                        <a:effectLst/>
                        <a:latin typeface="Times New Roman" panose="02020603050405020304" pitchFamily="18" charset="0"/>
                        <a:ea typeface="Arial Unicode MS" panose="020B0604020202020204"/>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18%</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GB" sz="800">
                          <a:effectLst/>
                          <a:latin typeface="Arial" panose="020B0604020202020204" pitchFamily="34" charset="0"/>
                          <a:ea typeface="Times New Roman" panose="02020603050405020304" pitchFamily="18" charset="0"/>
                        </a:rPr>
                        <a:t>This is a new target, </a:t>
                      </a:r>
                      <a:r>
                        <a:rPr lang="en-GB" sz="800">
                          <a:effectLst/>
                          <a:latin typeface="Arial" panose="020B0604020202020204" pitchFamily="34" charset="0"/>
                          <a:ea typeface="Arial Unicode MS" panose="020B0604020202020204"/>
                        </a:rPr>
                        <a:t>which required a paradigm shift and completely new approach to implementation planning and reporting; and the </a:t>
                      </a:r>
                      <a:r>
                        <a:rPr lang="en-GB" sz="800">
                          <a:effectLst/>
                          <a:latin typeface="Arial" panose="020B0604020202020204" pitchFamily="34" charset="0"/>
                          <a:ea typeface="Times New Roman" panose="02020603050405020304" pitchFamily="18" charset="0"/>
                        </a:rPr>
                        <a:t>department was unable to effectively plan for the delivery of this target. However, the participation of youth in the economy remains an important impact measurement, and, having identified the root causes, the department will correct these limitations in 2017/18. </a:t>
                      </a:r>
                      <a:endParaRPr lang="en-GB" sz="800">
                        <a:effectLst/>
                        <a:latin typeface="Times New Roman" panose="02020603050405020304" pitchFamily="18" charset="0"/>
                        <a:ea typeface="Arial Unicode MS" panose="020B0604020202020204"/>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63643234"/>
                  </a:ext>
                </a:extLst>
              </a:tr>
              <a:tr h="1510333">
                <a:tc vMerge="1">
                  <a:txBody>
                    <a:bodyPr/>
                    <a:lstStyle/>
                    <a:p>
                      <a:endParaRPr lang="en-GB"/>
                    </a:p>
                  </a:txBody>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50% of total enterprises supported are from townships</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50% of total enterprises supported are from townships</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800" dirty="0">
                          <a:effectLst/>
                          <a:latin typeface="Arial" panose="020B0604020202020204" pitchFamily="34" charset="0"/>
                          <a:ea typeface="Arial Unicode MS" panose="020B0604020202020204"/>
                        </a:rPr>
                        <a:t>21%</a:t>
                      </a:r>
                      <a:endParaRPr lang="en-GB" sz="800" dirty="0">
                        <a:effectLst/>
                        <a:latin typeface="Times New Roman" panose="02020603050405020304" pitchFamily="18" charset="0"/>
                        <a:ea typeface="Arial Unicode MS" panose="020B0604020202020204"/>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29% together with under reporting  </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GB" sz="800" dirty="0">
                          <a:solidFill>
                            <a:srgbClr val="000000"/>
                          </a:solidFill>
                          <a:effectLst/>
                          <a:uFill>
                            <a:solidFill>
                              <a:srgbClr val="000000"/>
                            </a:solidFill>
                          </a:uFill>
                          <a:latin typeface="Arial" panose="020B0604020202020204" pitchFamily="34" charset="0"/>
                          <a:ea typeface="Calibri" panose="020F0502020204030204" pitchFamily="34" charset="0"/>
                        </a:rPr>
                        <a:t>As above. Additionally, this was a new target introduced in 2016/17. The department still relied on applications received without the deliberate strategies of solicit more applications from townships. It is also a reflection of systemic obstacles (e.g. vibrant townships economies that are unable to access or not aware of the services available). The department will work with provinces through their townships revitalisation programmes and focus its Stakeholder consultations and awareness campaigns on townships in 2017/18</a:t>
                      </a:r>
                      <a:r>
                        <a:rPr lang="en-GB" sz="800" dirty="0" smtClean="0">
                          <a:solidFill>
                            <a:srgbClr val="000000"/>
                          </a:solidFill>
                          <a:effectLst/>
                          <a:uFill>
                            <a:solidFill>
                              <a:srgbClr val="000000"/>
                            </a:solidFill>
                          </a:uFill>
                          <a:latin typeface="Arial" panose="020B0604020202020204" pitchFamily="34" charset="0"/>
                          <a:ea typeface="Calibri" panose="020F0502020204030204" pitchFamily="34" charset="0"/>
                        </a:rPr>
                        <a:t>.</a:t>
                      </a:r>
                      <a:r>
                        <a:rPr lang="en-GB" sz="800" dirty="0">
                          <a:solidFill>
                            <a:srgbClr val="000000"/>
                          </a:solidFill>
                          <a:effectLst/>
                          <a:uFill>
                            <a:solidFill>
                              <a:srgbClr val="000000"/>
                            </a:solidFill>
                          </a:uFill>
                          <a:latin typeface="Arial" panose="020B0604020202020204" pitchFamily="34" charset="0"/>
                          <a:ea typeface="Calibri" panose="020F0502020204030204" pitchFamily="34" charset="0"/>
                        </a:rPr>
                        <a:t> </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74390823"/>
                  </a:ext>
                </a:extLst>
              </a:tr>
              <a:tr h="467655">
                <a:tc vMerge="1">
                  <a:txBody>
                    <a:bodyPr/>
                    <a:lstStyle/>
                    <a:p>
                      <a:endParaRPr lang="en-GB"/>
                    </a:p>
                  </a:txBody>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30% of total enterprises supported are from rural areas</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800">
                          <a:solidFill>
                            <a:srgbClr val="000000"/>
                          </a:solidFill>
                          <a:effectLst/>
                          <a:uFill>
                            <a:solidFill>
                              <a:srgbClr val="000000"/>
                            </a:solidFill>
                          </a:uFill>
                          <a:latin typeface="Arial" panose="020B0604020202020204" pitchFamily="34" charset="0"/>
                          <a:ea typeface="Calibri" panose="020F0502020204030204" pitchFamily="34" charset="0"/>
                        </a:rPr>
                        <a:t>30% of total enterprises supported are from rural areas</a:t>
                      </a:r>
                      <a:endParaRPr lang="en-GB" sz="8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800" dirty="0">
                          <a:effectLst/>
                          <a:latin typeface="Arial" panose="020B0604020202020204" pitchFamily="34" charset="0"/>
                          <a:ea typeface="Arial Unicode MS" panose="020B0604020202020204"/>
                        </a:rPr>
                        <a:t>28%</a:t>
                      </a:r>
                      <a:endParaRPr lang="en-GB" sz="800" dirty="0">
                        <a:effectLst/>
                        <a:latin typeface="Times New Roman" panose="02020603050405020304" pitchFamily="18" charset="0"/>
                        <a:ea typeface="Arial Unicode MS" panose="020B0604020202020204"/>
                      </a:endParaRPr>
                    </a:p>
                    <a:p>
                      <a:pPr>
                        <a:spcAft>
                          <a:spcPts val="0"/>
                        </a:spcAft>
                      </a:pPr>
                      <a:r>
                        <a:rPr lang="en-GB" sz="800" dirty="0">
                          <a:effectLst/>
                          <a:latin typeface="Arial" panose="020B0604020202020204" pitchFamily="34" charset="0"/>
                          <a:ea typeface="Arial Unicode MS" panose="020B0604020202020204"/>
                        </a:rPr>
                        <a:t> </a:t>
                      </a:r>
                      <a:endParaRPr lang="en-GB" sz="800" dirty="0">
                        <a:effectLst/>
                        <a:latin typeface="Times New Roman" panose="02020603050405020304" pitchFamily="18" charset="0"/>
                        <a:ea typeface="Arial Unicode MS" panose="020B0604020202020204"/>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800" dirty="0">
                          <a:solidFill>
                            <a:srgbClr val="000000"/>
                          </a:solidFill>
                          <a:effectLst/>
                          <a:uFill>
                            <a:solidFill>
                              <a:srgbClr val="000000"/>
                            </a:solidFill>
                          </a:uFill>
                          <a:latin typeface="Arial" panose="020B0604020202020204" pitchFamily="34" charset="0"/>
                          <a:ea typeface="Calibri" panose="020F0502020204030204" pitchFamily="34" charset="0"/>
                        </a:rPr>
                        <a:t>2% together with under-reporting</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800" dirty="0">
                          <a:solidFill>
                            <a:srgbClr val="000000"/>
                          </a:solidFill>
                          <a:effectLst/>
                          <a:uFill>
                            <a:solidFill>
                              <a:srgbClr val="000000"/>
                            </a:solidFill>
                          </a:uFill>
                          <a:latin typeface="Arial" panose="020B0604020202020204" pitchFamily="34" charset="0"/>
                          <a:ea typeface="Calibri" panose="020F0502020204030204" pitchFamily="34" charset="0"/>
                        </a:rPr>
                        <a:t>As above, with specific reference to rural areas. </a:t>
                      </a:r>
                      <a:endParaRPr lang="en-GB" sz="8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3141243"/>
                  </a:ext>
                </a:extLst>
              </a:tr>
            </a:tbl>
          </a:graphicData>
        </a:graphic>
      </p:graphicFrame>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1445716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41</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9" name="Table 8"/>
          <p:cNvGraphicFramePr>
            <a:graphicFrameLocks noGrp="1"/>
          </p:cNvGraphicFramePr>
          <p:nvPr>
            <p:extLst>
              <p:ext uri="{D42A27DB-BD31-4B8C-83A1-F6EECF244321}">
                <p14:modId xmlns:p14="http://schemas.microsoft.com/office/powerpoint/2010/main" xmlns="" val="4023608283"/>
              </p:ext>
            </p:extLst>
          </p:nvPr>
        </p:nvGraphicFramePr>
        <p:xfrm>
          <a:off x="76199" y="963687"/>
          <a:ext cx="8991601" cy="5183749"/>
        </p:xfrm>
        <a:graphic>
          <a:graphicData uri="http://schemas.openxmlformats.org/drawingml/2006/table">
            <a:tbl>
              <a:tblPr firstRow="1" firstCol="1" bandRow="1"/>
              <a:tblGrid>
                <a:gridCol w="1295401">
                  <a:extLst>
                    <a:ext uri="{9D8B030D-6E8A-4147-A177-3AD203B41FA5}">
                      <a16:colId xmlns:a16="http://schemas.microsoft.com/office/drawing/2014/main" xmlns="" val="1749895086"/>
                    </a:ext>
                  </a:extLst>
                </a:gridCol>
                <a:gridCol w="1447800">
                  <a:extLst>
                    <a:ext uri="{9D8B030D-6E8A-4147-A177-3AD203B41FA5}">
                      <a16:colId xmlns:a16="http://schemas.microsoft.com/office/drawing/2014/main" xmlns="" val="33807118"/>
                    </a:ext>
                  </a:extLst>
                </a:gridCol>
                <a:gridCol w="1143000">
                  <a:extLst>
                    <a:ext uri="{9D8B030D-6E8A-4147-A177-3AD203B41FA5}">
                      <a16:colId xmlns:a16="http://schemas.microsoft.com/office/drawing/2014/main" xmlns="" val="2721672880"/>
                    </a:ext>
                  </a:extLst>
                </a:gridCol>
                <a:gridCol w="1981200">
                  <a:extLst>
                    <a:ext uri="{9D8B030D-6E8A-4147-A177-3AD203B41FA5}">
                      <a16:colId xmlns:a16="http://schemas.microsoft.com/office/drawing/2014/main" xmlns="" val="163416406"/>
                    </a:ext>
                  </a:extLst>
                </a:gridCol>
                <a:gridCol w="1066800">
                  <a:extLst>
                    <a:ext uri="{9D8B030D-6E8A-4147-A177-3AD203B41FA5}">
                      <a16:colId xmlns:a16="http://schemas.microsoft.com/office/drawing/2014/main" xmlns="" val="4171251681"/>
                    </a:ext>
                  </a:extLst>
                </a:gridCol>
                <a:gridCol w="2057400">
                  <a:extLst>
                    <a:ext uri="{9D8B030D-6E8A-4147-A177-3AD203B41FA5}">
                      <a16:colId xmlns:a16="http://schemas.microsoft.com/office/drawing/2014/main" xmlns="" val="2834873196"/>
                    </a:ext>
                  </a:extLst>
                </a:gridCol>
              </a:tblGrid>
              <a:tr h="197088">
                <a:tc gridSpan="6">
                  <a:txBody>
                    <a:bodyPr/>
                    <a:lstStyle/>
                    <a:p>
                      <a:pPr>
                        <a:lnSpc>
                          <a:spcPct val="115000"/>
                        </a:lnSpc>
                        <a:spcAft>
                          <a:spcPts val="0"/>
                        </a:spcAft>
                      </a:pPr>
                      <a:r>
                        <a:rPr lang="en-GB" sz="1100" b="1" cap="all" dirty="0">
                          <a:solidFill>
                            <a:srgbClr val="000000"/>
                          </a:solidFill>
                          <a:effectLst/>
                          <a:uFill>
                            <a:solidFill>
                              <a:srgbClr val="000000"/>
                            </a:solidFill>
                          </a:uFill>
                          <a:latin typeface="Arial" panose="020B0604020202020204" pitchFamily="34" charset="0"/>
                          <a:ea typeface="Calibri" panose="020F0502020204030204" pitchFamily="34" charset="0"/>
                        </a:rPr>
                        <a:t>PROGRAMME Two: SMMEs and Cooperatives Policy and Research</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68458637"/>
                  </a:ext>
                </a:extLst>
              </a:tr>
              <a:tr h="197088">
                <a:tc rowSpan="2">
                  <a:txBody>
                    <a:bodyPr/>
                    <a:lstStyle/>
                    <a:p>
                      <a:pPr>
                        <a:lnSpc>
                          <a:spcPct val="115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rPr>
                        <a:t>Strategic Objective</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nSpc>
                          <a:spcPct val="115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rPr>
                        <a:t>Performance Indicator</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2">
                  <a:txBody>
                    <a:bodyPr/>
                    <a:lstStyle/>
                    <a:p>
                      <a:pPr>
                        <a:lnSpc>
                          <a:spcPct val="115000"/>
                        </a:lnSpc>
                        <a:spcAft>
                          <a:spcPts val="0"/>
                        </a:spcAft>
                      </a:pPr>
                      <a:r>
                        <a:rPr lang="en-GB" sz="1100" b="1">
                          <a:solidFill>
                            <a:srgbClr val="000000"/>
                          </a:solidFill>
                          <a:effectLst/>
                          <a:uFill>
                            <a:solidFill>
                              <a:srgbClr val="000000"/>
                            </a:solidFill>
                          </a:uFill>
                          <a:latin typeface="Arial" panose="020B0604020202020204" pitchFamily="34" charset="0"/>
                          <a:ea typeface="Calibri" panose="020F0502020204030204" pitchFamily="34" charset="0"/>
                        </a:rPr>
                        <a:t>Actual Performance against Target</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tc>
                <a:tc rowSpan="2">
                  <a:txBody>
                    <a:bodyPr/>
                    <a:lstStyle/>
                    <a:p>
                      <a:pPr>
                        <a:lnSpc>
                          <a:spcPct val="115000"/>
                        </a:lnSpc>
                        <a:spcAft>
                          <a:spcPts val="0"/>
                        </a:spcAft>
                      </a:pPr>
                      <a:r>
                        <a:rPr lang="en-GB" sz="1100" b="1">
                          <a:solidFill>
                            <a:srgbClr val="000000"/>
                          </a:solidFill>
                          <a:effectLst/>
                          <a:uFill>
                            <a:solidFill>
                              <a:srgbClr val="000000"/>
                            </a:solidFill>
                          </a:uFill>
                          <a:latin typeface="Arial" panose="020B0604020202020204" pitchFamily="34" charset="0"/>
                          <a:ea typeface="Calibri" panose="020F0502020204030204" pitchFamily="34" charset="0"/>
                        </a:rPr>
                        <a:t>Deviation from planned target for 2016/17</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nSpc>
                          <a:spcPct val="115000"/>
                        </a:lnSpc>
                        <a:spcAft>
                          <a:spcPts val="0"/>
                        </a:spcAft>
                      </a:pPr>
                      <a:r>
                        <a:rPr lang="en-GB" sz="1100" b="1">
                          <a:solidFill>
                            <a:srgbClr val="000000"/>
                          </a:solidFill>
                          <a:effectLst/>
                          <a:uFill>
                            <a:solidFill>
                              <a:srgbClr val="000000"/>
                            </a:solidFill>
                          </a:uFill>
                          <a:latin typeface="Arial" panose="020B0604020202020204" pitchFamily="34" charset="0"/>
                          <a:ea typeface="Calibri" panose="020F0502020204030204" pitchFamily="34" charset="0"/>
                        </a:rPr>
                        <a:t>Reasons for variance</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057821750"/>
                  </a:ext>
                </a:extLst>
              </a:tr>
              <a:tr h="376011">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rPr>
                        <a:t>Planned Target 2016/17</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rPr>
                        <a:t>Actual Achievement 2016/17</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566219652"/>
                  </a:ext>
                </a:extLst>
              </a:tr>
              <a:tr h="1791442">
                <a:tc>
                  <a:txBody>
                    <a:bodyPr/>
                    <a:lstStyle/>
                    <a:p>
                      <a:pPr>
                        <a:lnSpc>
                          <a:spcPct val="115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rPr>
                        <a:t>2.5 To drive a comprehensive research agenda on key areas of support for SMMEs and Cooperatives</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rPr>
                        <a:t>Research reports on SMMEs and Cooperatives key areas of support</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rPr>
                        <a:t>2 Research reports on key areas of support to SMMEs and Cooperatives</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The key areas for research that were identified were: </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1. The SMME Eco-System. The research was not finalised. A draft report was received by the end of the f/y </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2. The SMME Definition.  The research report on the SMME Definition has been finalised. </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One (1) research report, on SMME Eco-System, was not finalised by the end of the financial year </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Avoidable delays resulted in the procurement of a service provider occurring later (Q3 only) than planned and thus the study could not be concluded. </a:t>
                      </a:r>
                      <a:r>
                        <a:rPr lang="en-GB" sz="1100" dirty="0" err="1">
                          <a:solidFill>
                            <a:srgbClr val="000000"/>
                          </a:solidFill>
                          <a:effectLst/>
                          <a:uFill>
                            <a:solidFill>
                              <a:srgbClr val="000000"/>
                            </a:solidFill>
                          </a:uFill>
                          <a:latin typeface="Arial" panose="020B0604020202020204" pitchFamily="34" charset="0"/>
                          <a:ea typeface="Calibri" panose="020F0502020204030204" pitchFamily="34" charset="0"/>
                        </a:rPr>
                        <a:t>Exco</a:t>
                      </a: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 was however presented with a draft report. The report will be finalised in Q2 of the 2017/18 financial year </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2842912"/>
                  </a:ext>
                </a:extLst>
              </a:tr>
              <a:tr h="1628473">
                <a:tc>
                  <a:txBody>
                    <a:bodyPr/>
                    <a:lstStyle/>
                    <a:p>
                      <a:pPr>
                        <a:lnSpc>
                          <a:spcPct val="115000"/>
                        </a:lnSpc>
                        <a:spcAft>
                          <a:spcPts val="0"/>
                        </a:spcAft>
                      </a:pPr>
                      <a:r>
                        <a:rPr lang="en-GB" sz="1100" b="1">
                          <a:solidFill>
                            <a:srgbClr val="000000"/>
                          </a:solidFill>
                          <a:effectLst/>
                          <a:uFill>
                            <a:solidFill>
                              <a:srgbClr val="000000"/>
                            </a:solidFill>
                          </a:uFill>
                          <a:latin typeface="Arial" panose="020B0604020202020204" pitchFamily="34" charset="0"/>
                          <a:ea typeface="Calibri" panose="020F0502020204030204" pitchFamily="34" charset="0"/>
                        </a:rPr>
                        <a:t>2.6 To drive a comprehensive research agenda on key areas of support for SMMEs and Cooperatives</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rPr>
                        <a:t>Programme Evaluation reports on the planning, design and implementation of SMMEs and Cooperatives programmes</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rPr>
                        <a:t>1 Evaluation report on planning, design and implementation of SMME's and Cooperatives programmes</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rPr>
                        <a:t>1 Evaluation report on planning, design and implementation of SMME's and Cooperatives programmes was approved at the EXCO meeting held on 27 March 2017.</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45230946"/>
                  </a:ext>
                </a:extLst>
              </a:tr>
              <a:tr h="946649">
                <a:tc>
                  <a:txBody>
                    <a:bodyPr/>
                    <a:lstStyle/>
                    <a:p>
                      <a:pPr>
                        <a:lnSpc>
                          <a:spcPct val="115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rPr>
                        <a:t>2.7 To develop and implement a relevant international relations strategy  </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Approved international relations strategy</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Approved international relations strategy</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rPr>
                        <a:t>The department’s International Relations Strategy was approved at the EXCO meeting held on 27 March 2017</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rPr>
                        <a:t>N/A</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786" marR="9786" marT="9786" marB="97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325150789"/>
                  </a:ext>
                </a:extLst>
              </a:tr>
            </a:tbl>
          </a:graphicData>
        </a:graphic>
      </p:graphicFrame>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2653216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42</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4" name="Table 3"/>
          <p:cNvGraphicFramePr>
            <a:graphicFrameLocks noGrp="1"/>
          </p:cNvGraphicFramePr>
          <p:nvPr>
            <p:extLst>
              <p:ext uri="{D42A27DB-BD31-4B8C-83A1-F6EECF244321}">
                <p14:modId xmlns:p14="http://schemas.microsoft.com/office/powerpoint/2010/main" xmlns="" val="3254573538"/>
              </p:ext>
            </p:extLst>
          </p:nvPr>
        </p:nvGraphicFramePr>
        <p:xfrm>
          <a:off x="76200" y="981524"/>
          <a:ext cx="8991600" cy="5228775"/>
        </p:xfrm>
        <a:graphic>
          <a:graphicData uri="http://schemas.openxmlformats.org/drawingml/2006/table">
            <a:tbl>
              <a:tblPr firstRow="1" firstCol="1" bandRow="1"/>
              <a:tblGrid>
                <a:gridCol w="1190787">
                  <a:extLst>
                    <a:ext uri="{9D8B030D-6E8A-4147-A177-3AD203B41FA5}">
                      <a16:colId xmlns:a16="http://schemas.microsoft.com/office/drawing/2014/main" xmlns="" val="3271329356"/>
                    </a:ext>
                  </a:extLst>
                </a:gridCol>
                <a:gridCol w="1091160">
                  <a:extLst>
                    <a:ext uri="{9D8B030D-6E8A-4147-A177-3AD203B41FA5}">
                      <a16:colId xmlns:a16="http://schemas.microsoft.com/office/drawing/2014/main" xmlns="" val="3469735300"/>
                    </a:ext>
                  </a:extLst>
                </a:gridCol>
                <a:gridCol w="1451853">
                  <a:extLst>
                    <a:ext uri="{9D8B030D-6E8A-4147-A177-3AD203B41FA5}">
                      <a16:colId xmlns:a16="http://schemas.microsoft.com/office/drawing/2014/main" xmlns="" val="3408461618"/>
                    </a:ext>
                  </a:extLst>
                </a:gridCol>
                <a:gridCol w="1868569">
                  <a:extLst>
                    <a:ext uri="{9D8B030D-6E8A-4147-A177-3AD203B41FA5}">
                      <a16:colId xmlns:a16="http://schemas.microsoft.com/office/drawing/2014/main" xmlns="" val="1216588794"/>
                    </a:ext>
                  </a:extLst>
                </a:gridCol>
                <a:gridCol w="1255631">
                  <a:extLst>
                    <a:ext uri="{9D8B030D-6E8A-4147-A177-3AD203B41FA5}">
                      <a16:colId xmlns:a16="http://schemas.microsoft.com/office/drawing/2014/main" xmlns="" val="3352178837"/>
                    </a:ext>
                  </a:extLst>
                </a:gridCol>
                <a:gridCol w="2133600">
                  <a:extLst>
                    <a:ext uri="{9D8B030D-6E8A-4147-A177-3AD203B41FA5}">
                      <a16:colId xmlns:a16="http://schemas.microsoft.com/office/drawing/2014/main" xmlns="" val="3916835282"/>
                    </a:ext>
                  </a:extLst>
                </a:gridCol>
              </a:tblGrid>
              <a:tr h="250976">
                <a:tc gridSpan="6">
                  <a:txBody>
                    <a:bodyPr/>
                    <a:lstStyle/>
                    <a:p>
                      <a:pPr>
                        <a:lnSpc>
                          <a:spcPct val="150000"/>
                        </a:lnSpc>
                        <a:spcAft>
                          <a:spcPts val="1000"/>
                        </a:spcAft>
                      </a:pPr>
                      <a:r>
                        <a:rPr lang="en-GB" sz="1000" b="1" cap="all">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PROGRAMME THREE: SMMEs and Cooperatives Programme Design and Support</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42838226"/>
                  </a:ext>
                </a:extLst>
              </a:tr>
              <a:tr h="250976">
                <a:tc rowSpan="2">
                  <a:txBody>
                    <a:bodyPr/>
                    <a:lstStyle/>
                    <a:p>
                      <a:pPr>
                        <a:lnSpc>
                          <a:spcPct val="150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Objective</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Performance Indicator</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gridSpan="2">
                  <a:txBody>
                    <a:bodyPr/>
                    <a:lstStyle/>
                    <a:p>
                      <a:pPr>
                        <a:lnSpc>
                          <a:spcPct val="150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Performance against Target</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hMerge="1">
                  <a:txBody>
                    <a:bodyPr/>
                    <a:lstStyle/>
                    <a:p>
                      <a:endParaRPr lang="en-GB"/>
                    </a:p>
                  </a:txBody>
                  <a:tcPr/>
                </a:tc>
                <a:tc rowSpan="2">
                  <a:txBody>
                    <a:bodyPr/>
                    <a:lstStyle/>
                    <a:p>
                      <a:pPr>
                        <a:lnSpc>
                          <a:spcPct val="150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Deviation from planned target for 2016/17</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Reasons for variance</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2240052499"/>
                  </a:ext>
                </a:extLst>
              </a:tr>
              <a:tr h="484871">
                <a:tc vMerge="1">
                  <a:txBody>
                    <a:bodyPr/>
                    <a:lstStyle/>
                    <a:p>
                      <a:endParaRPr lang="en-GB"/>
                    </a:p>
                  </a:txBody>
                  <a:tcPr/>
                </a:tc>
                <a:tc vMerge="1">
                  <a:txBody>
                    <a:bodyPr/>
                    <a:lstStyle/>
                    <a:p>
                      <a:endParaRPr lang="en-GB"/>
                    </a:p>
                  </a:txBody>
                  <a:tcPr/>
                </a:tc>
                <a:tc>
                  <a:txBody>
                    <a:bodyPr/>
                    <a:lstStyle/>
                    <a:p>
                      <a:pPr>
                        <a:lnSpc>
                          <a:spcPct val="150000"/>
                        </a:lnSpc>
                        <a:spcAft>
                          <a:spcPts val="0"/>
                        </a:spcAft>
                      </a:pPr>
                      <a:r>
                        <a:rPr lang="en-GB" sz="100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Planned Target 2016/17</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lnSpc>
                          <a:spcPct val="150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Achievement 2016/17</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518487092"/>
                  </a:ext>
                </a:extLst>
              </a:tr>
              <a:tr h="1885215">
                <a:tc>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design and implement targeted programmes to support new and existing small and medium enterprises in township and rural areas</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Informal Businesses supported through the IMEDP</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7000 informal businesses supported through the IMEDP</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7848</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848 additional Informal businesses were supported.. </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Given the sheer size of the </a:t>
                      </a:r>
                      <a:r>
                        <a:rPr lang="en-GB" sz="10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informal</a:t>
                      </a:r>
                      <a:r>
                        <a:rPr lang="en-GB" sz="1000" baseline="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GB" sz="10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sector</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the demand and with the support of multiple partnerships, the department was able to exceed the target of supporting informal businesses through further training. </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department committed itself overreached to support the informal sector.</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518856305"/>
                  </a:ext>
                </a:extLst>
              </a:tr>
              <a:tr h="1088236">
                <a:tc rowSpan="2">
                  <a:txBody>
                    <a:bodyPr/>
                    <a:lstStyle/>
                    <a:p>
                      <a:pPr>
                        <a:lnSpc>
                          <a:spcPct val="115000"/>
                        </a:lnSpc>
                        <a:spcAft>
                          <a:spcPts val="0"/>
                        </a:spcAft>
                      </a:pPr>
                      <a:r>
                        <a:rPr lang="en-GB" sz="10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increase participation of SMMEs and Cooperatives in the mainstream economy</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Informal Business Infrastructure developed through SEIF</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6 Informal Business Infrastructure Projects approved through SEIF</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6 Informal Business Infrastructure Projects approved. The 6 projects are namely:</a:t>
                      </a:r>
                      <a:r>
                        <a:rPr lang="en-GB" sz="1000" dirty="0">
                          <a:solidFill>
                            <a:srgbClr val="000000"/>
                          </a:solidFill>
                          <a:effectLst/>
                          <a:uFill>
                            <a:solidFill>
                              <a:srgbClr val="000000"/>
                            </a:solidFill>
                          </a:uFill>
                          <a:latin typeface="Calibri" panose="020F0502020204030204" pitchFamily="34" charset="0"/>
                          <a:ea typeface="Calibri" panose="020F0502020204030204" pitchFamily="34" charset="0"/>
                        </a:rPr>
                        <a:t> </a:t>
                      </a:r>
                      <a:r>
                        <a:rPr lang="en-GB" sz="100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Matsila</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Trust, </a:t>
                      </a:r>
                      <a:r>
                        <a:rPr lang="en-GB" sz="100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Mnambithi</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GB" sz="100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Inqguza</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Hill, </a:t>
                      </a:r>
                      <a:r>
                        <a:rPr lang="en-GB" sz="100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Makhado</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GB" sz="100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Umuziwabantu</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Greater </a:t>
                      </a:r>
                      <a:r>
                        <a:rPr lang="en-GB" sz="100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Taung</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055880892"/>
                  </a:ext>
                </a:extLst>
              </a:tr>
              <a:tr h="1268501">
                <a:tc vMerge="1">
                  <a:txBody>
                    <a:bodyPr/>
                    <a:lstStyle/>
                    <a:p>
                      <a:endParaRPr lang="en-GB"/>
                    </a:p>
                  </a:txBody>
                  <a:tcPr/>
                </a:tc>
                <a:tc>
                  <a:txBody>
                    <a:bodyPr/>
                    <a:lstStyle/>
                    <a:p>
                      <a:pPr algn="just">
                        <a:lnSpc>
                          <a:spcPct val="115000"/>
                        </a:lnSpc>
                        <a:spcAft>
                          <a:spcPts val="0"/>
                        </a:spcAft>
                      </a:pPr>
                      <a:r>
                        <a:rPr lang="en-GB" sz="10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Business Rescue </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Strategy developed</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GB" sz="10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Business</a:t>
                      </a:r>
                      <a:r>
                        <a:rPr lang="en-GB" sz="1000" baseline="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GB" sz="10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Rescue </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Strategy for small enterprises and Cooperatives developed</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500"/>
                        </a:spcBef>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a:t>
                      </a:r>
                      <a:r>
                        <a:rPr lang="en-GB" sz="10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Business Rescue </a:t>
                      </a: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Strategy was not developed during the financial year under review.</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10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No developed Business Rescue Strategy</a:t>
                      </a:r>
                      <a:endParaRPr lang="en-GB" sz="10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GB" sz="10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Although some milestones were achieved towards the target that, however, did not amount to the achievement target. This was due to lack of sufficient personnel to undertake the implementation of the target.</a:t>
                      </a:r>
                      <a:endParaRPr lang="en-GB" sz="10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80482510"/>
                  </a:ext>
                </a:extLst>
              </a:tr>
            </a:tbl>
          </a:graphicData>
        </a:graphic>
      </p:graphicFrame>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3391163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43</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4" name="Table 3"/>
          <p:cNvGraphicFramePr>
            <a:graphicFrameLocks noGrp="1"/>
          </p:cNvGraphicFramePr>
          <p:nvPr>
            <p:extLst>
              <p:ext uri="{D42A27DB-BD31-4B8C-83A1-F6EECF244321}">
                <p14:modId xmlns:p14="http://schemas.microsoft.com/office/powerpoint/2010/main" xmlns="" val="2790071024"/>
              </p:ext>
            </p:extLst>
          </p:nvPr>
        </p:nvGraphicFramePr>
        <p:xfrm>
          <a:off x="76200" y="955587"/>
          <a:ext cx="8991600" cy="5234945"/>
        </p:xfrm>
        <a:graphic>
          <a:graphicData uri="http://schemas.openxmlformats.org/drawingml/2006/table">
            <a:tbl>
              <a:tblPr firstRow="1" firstCol="1" bandRow="1"/>
              <a:tblGrid>
                <a:gridCol w="1190787">
                  <a:extLst>
                    <a:ext uri="{9D8B030D-6E8A-4147-A177-3AD203B41FA5}">
                      <a16:colId xmlns:a16="http://schemas.microsoft.com/office/drawing/2014/main" xmlns="" val="3271329356"/>
                    </a:ext>
                  </a:extLst>
                </a:gridCol>
                <a:gridCol w="1091160">
                  <a:extLst>
                    <a:ext uri="{9D8B030D-6E8A-4147-A177-3AD203B41FA5}">
                      <a16:colId xmlns:a16="http://schemas.microsoft.com/office/drawing/2014/main" xmlns="" val="3469735300"/>
                    </a:ext>
                  </a:extLst>
                </a:gridCol>
                <a:gridCol w="1451853">
                  <a:extLst>
                    <a:ext uri="{9D8B030D-6E8A-4147-A177-3AD203B41FA5}">
                      <a16:colId xmlns:a16="http://schemas.microsoft.com/office/drawing/2014/main" xmlns="" val="3408461618"/>
                    </a:ext>
                  </a:extLst>
                </a:gridCol>
                <a:gridCol w="1676400">
                  <a:extLst>
                    <a:ext uri="{9D8B030D-6E8A-4147-A177-3AD203B41FA5}">
                      <a16:colId xmlns:a16="http://schemas.microsoft.com/office/drawing/2014/main" xmlns="" val="1216588794"/>
                    </a:ext>
                  </a:extLst>
                </a:gridCol>
                <a:gridCol w="1447800">
                  <a:extLst>
                    <a:ext uri="{9D8B030D-6E8A-4147-A177-3AD203B41FA5}">
                      <a16:colId xmlns:a16="http://schemas.microsoft.com/office/drawing/2014/main" xmlns="" val="3352178837"/>
                    </a:ext>
                  </a:extLst>
                </a:gridCol>
                <a:gridCol w="2133600">
                  <a:extLst>
                    <a:ext uri="{9D8B030D-6E8A-4147-A177-3AD203B41FA5}">
                      <a16:colId xmlns:a16="http://schemas.microsoft.com/office/drawing/2014/main" xmlns="" val="3916835282"/>
                    </a:ext>
                  </a:extLst>
                </a:gridCol>
              </a:tblGrid>
              <a:tr h="247451">
                <a:tc gridSpan="6">
                  <a:txBody>
                    <a:bodyPr/>
                    <a:lstStyle/>
                    <a:p>
                      <a:pPr>
                        <a:lnSpc>
                          <a:spcPct val="150000"/>
                        </a:lnSpc>
                        <a:spcAft>
                          <a:spcPts val="1000"/>
                        </a:spcAft>
                      </a:pPr>
                      <a:r>
                        <a:rPr lang="en-GB" sz="1050" b="1" cap="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PROGRAMME THREE: SMMEs and Cooperatives Programme Design and Support</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42838226"/>
                  </a:ext>
                </a:extLst>
              </a:tr>
              <a:tr h="275149">
                <a:tc rowSpan="2">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Objective</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Performance Indicator</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gridSpan="2">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Performance against Target</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hMerge="1">
                  <a:txBody>
                    <a:bodyPr/>
                    <a:lstStyle/>
                    <a:p>
                      <a:endParaRPr lang="en-GB"/>
                    </a:p>
                  </a:txBody>
                  <a:tcPr/>
                </a:tc>
                <a:tc rowSpan="2">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Deviation from planned target for 2016/17</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Reasons for variance</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2240052499"/>
                  </a:ext>
                </a:extLst>
              </a:tr>
              <a:tr h="503013">
                <a:tc vMerge="1">
                  <a:txBody>
                    <a:bodyPr/>
                    <a:lstStyle/>
                    <a:p>
                      <a:endParaRPr lang="en-GB"/>
                    </a:p>
                  </a:txBody>
                  <a:tcPr/>
                </a:tc>
                <a:tc vMerge="1">
                  <a:txBody>
                    <a:bodyPr/>
                    <a:lstStyle/>
                    <a:p>
                      <a:endParaRPr lang="en-GB"/>
                    </a:p>
                  </a:txBody>
                  <a:tcPr/>
                </a:tc>
                <a:tc>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Planned Target 2016/17</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Achievement 2016/17</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518487092"/>
                  </a:ext>
                </a:extLst>
              </a:tr>
              <a:tr h="1595736">
                <a:tc rowSpan="3">
                  <a:txBody>
                    <a:bodyPr/>
                    <a:lstStyle/>
                    <a:p>
                      <a:pPr>
                        <a:lnSpc>
                          <a:spcPct val="115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increase participation of SMMEs and Cooperatives in the mainstream economy</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Established CDA </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Established CDA</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Cooperatives Development Agency was not established</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CDA was not established. </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GB" sz="1050" kern="12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lack of budget allocation affected the establishment of CDA. This was coupled by the delay in the proclamation of the Cooperatives Act.</a:t>
                      </a:r>
                      <a:r>
                        <a:rPr lang="en-GB" sz="1050" kern="1200" dirty="0">
                          <a:solidFill>
                            <a:srgbClr val="000000"/>
                          </a:solidFill>
                          <a:effectLst/>
                          <a:uFill>
                            <a:solidFill>
                              <a:srgbClr val="000000"/>
                            </a:solidFill>
                          </a:uFill>
                          <a:latin typeface="Arial" panose="020B0604020202020204" pitchFamily="34" charset="0"/>
                          <a:ea typeface="Arial" panose="020B0604020202020204" pitchFamily="34" charset="0"/>
                        </a:rPr>
                        <a:t> </a:t>
                      </a:r>
                      <a:r>
                        <a:rPr lang="en-GB" sz="1050" kern="12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Some milestones were achieved towards the annual target; however, it did not amount to the achievement target.</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270314279"/>
                  </a:ext>
                </a:extLst>
              </a:tr>
              <a:tr h="1398506">
                <a:tc vMerge="1">
                  <a:txBody>
                    <a:bodyPr/>
                    <a:lstStyle/>
                    <a:p>
                      <a:endParaRPr lang="en-GB"/>
                    </a:p>
                  </a:txBody>
                  <a:tcPr/>
                </a:tc>
                <a:tc>
                  <a:txBody>
                    <a:bodyPr/>
                    <a:lstStyle/>
                    <a:p>
                      <a:pPr algn="just">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Cooperatives supported through the CIS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370 Cooperatives supported through Cooperatives Incentives Scheme</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500"/>
                        </a:spcBef>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240</a:t>
                      </a: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Cooperatives supported through CIS.</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Supported fewer Cooperatives than planned. </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algn="just">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There were delays with the systems transfer from </a:t>
                      </a: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dti </a:t>
                      </a: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DSBD. This posed internal administrative challenges and resulted in the delay to finalise the migration of the CIS platform to the Department. </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9182"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964565713"/>
                  </a:ext>
                </a:extLst>
              </a:tr>
              <a:tr h="1215090">
                <a:tc vMerge="1">
                  <a:txBody>
                    <a:bodyPr/>
                    <a:lstStyle/>
                    <a:p>
                      <a:endParaRPr lang="en-GB"/>
                    </a:p>
                  </a:txBody>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Cooperatives supported through training</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250 Cooperatives supported through training</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271 Cooperatives supported through training</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21 More Cooperatives supported through training </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department, through the German Co-Operative </a:t>
                      </a:r>
                      <a:r>
                        <a:rPr lang="en-GB" sz="105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Raiffeisen</a:t>
                      </a: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Confederation – DGRV, managed to fulfil the high demand in training by Cooperatives during financial year under review.</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705807540"/>
                  </a:ext>
                </a:extLst>
              </a:tr>
            </a:tbl>
          </a:graphicData>
        </a:graphic>
      </p:graphicFrame>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3674686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44</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4" name="Table 3"/>
          <p:cNvGraphicFramePr>
            <a:graphicFrameLocks noGrp="1"/>
          </p:cNvGraphicFramePr>
          <p:nvPr>
            <p:extLst>
              <p:ext uri="{D42A27DB-BD31-4B8C-83A1-F6EECF244321}">
                <p14:modId xmlns:p14="http://schemas.microsoft.com/office/powerpoint/2010/main" xmlns="" val="2628733705"/>
              </p:ext>
            </p:extLst>
          </p:nvPr>
        </p:nvGraphicFramePr>
        <p:xfrm>
          <a:off x="76199" y="962034"/>
          <a:ext cx="8991604" cy="5057766"/>
        </p:xfrm>
        <a:graphic>
          <a:graphicData uri="http://schemas.openxmlformats.org/drawingml/2006/table">
            <a:tbl>
              <a:tblPr firstRow="1" firstCol="1" bandRow="1"/>
              <a:tblGrid>
                <a:gridCol w="1180781">
                  <a:extLst>
                    <a:ext uri="{9D8B030D-6E8A-4147-A177-3AD203B41FA5}">
                      <a16:colId xmlns:a16="http://schemas.microsoft.com/office/drawing/2014/main" xmlns="" val="3271329356"/>
                    </a:ext>
                  </a:extLst>
                </a:gridCol>
                <a:gridCol w="1257620">
                  <a:extLst>
                    <a:ext uri="{9D8B030D-6E8A-4147-A177-3AD203B41FA5}">
                      <a16:colId xmlns:a16="http://schemas.microsoft.com/office/drawing/2014/main" xmlns="" val="3469735300"/>
                    </a:ext>
                  </a:extLst>
                </a:gridCol>
                <a:gridCol w="1470631">
                  <a:extLst>
                    <a:ext uri="{9D8B030D-6E8A-4147-A177-3AD203B41FA5}">
                      <a16:colId xmlns:a16="http://schemas.microsoft.com/office/drawing/2014/main" xmlns="" val="3408461618"/>
                    </a:ext>
                  </a:extLst>
                </a:gridCol>
                <a:gridCol w="1646260">
                  <a:extLst>
                    <a:ext uri="{9D8B030D-6E8A-4147-A177-3AD203B41FA5}">
                      <a16:colId xmlns:a16="http://schemas.microsoft.com/office/drawing/2014/main" xmlns="" val="1216588794"/>
                    </a:ext>
                  </a:extLst>
                </a:gridCol>
                <a:gridCol w="1718156">
                  <a:extLst>
                    <a:ext uri="{9D8B030D-6E8A-4147-A177-3AD203B41FA5}">
                      <a16:colId xmlns:a16="http://schemas.microsoft.com/office/drawing/2014/main" xmlns="" val="3352178837"/>
                    </a:ext>
                  </a:extLst>
                </a:gridCol>
                <a:gridCol w="1718156">
                  <a:extLst>
                    <a:ext uri="{9D8B030D-6E8A-4147-A177-3AD203B41FA5}">
                      <a16:colId xmlns:a16="http://schemas.microsoft.com/office/drawing/2014/main" xmlns="" val="3916835282"/>
                    </a:ext>
                  </a:extLst>
                </a:gridCol>
              </a:tblGrid>
              <a:tr h="274811">
                <a:tc gridSpan="6">
                  <a:txBody>
                    <a:bodyPr/>
                    <a:lstStyle/>
                    <a:p>
                      <a:pPr>
                        <a:lnSpc>
                          <a:spcPct val="150000"/>
                        </a:lnSpc>
                        <a:spcAft>
                          <a:spcPts val="1000"/>
                        </a:spcAft>
                      </a:pPr>
                      <a:r>
                        <a:rPr lang="en-GB" sz="1050" b="1" cap="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PROGRAMME THREE: SMMEs and Cooperatives Programme Design and Support</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42838226"/>
                  </a:ext>
                </a:extLst>
              </a:tr>
              <a:tr h="274811">
                <a:tc rowSpan="2">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Objective</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Performance Indicator</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gridSpan="2">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Performance against Target</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hMerge="1">
                  <a:txBody>
                    <a:bodyPr/>
                    <a:lstStyle/>
                    <a:p>
                      <a:endParaRPr lang="en-GB"/>
                    </a:p>
                  </a:txBody>
                  <a:tcPr/>
                </a:tc>
                <a:tc rowSpan="2">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Deviation from planned target for 2016/17</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Reasons for variance</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2240052499"/>
                  </a:ext>
                </a:extLst>
              </a:tr>
              <a:tr h="531752">
                <a:tc vMerge="1">
                  <a:txBody>
                    <a:bodyPr/>
                    <a:lstStyle/>
                    <a:p>
                      <a:endParaRPr lang="en-GB"/>
                    </a:p>
                  </a:txBody>
                  <a:tcPr/>
                </a:tc>
                <a:tc vMerge="1">
                  <a:txBody>
                    <a:bodyPr/>
                    <a:lstStyle/>
                    <a:p>
                      <a:endParaRPr lang="en-GB"/>
                    </a:p>
                  </a:txBody>
                  <a:tcPr/>
                </a:tc>
                <a:tc>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Planned Target 2016/17</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Achievement 2016/17</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518487092"/>
                  </a:ext>
                </a:extLst>
              </a:tr>
              <a:tr h="1200689">
                <a:tc rowSpan="2">
                  <a:txBody>
                    <a:bodyPr/>
                    <a:lstStyle/>
                    <a:p>
                      <a:pPr>
                        <a:lnSpc>
                          <a:spcPct val="115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increase participation of SMMEs and Cooperatives in the mainstream economy</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Small and Medium Enterprises Supported through financial and non-financial support</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600 small and medium enterprises supported through the BBSDP</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589 small and medium enterprises to be supported through the BBSDP</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11 less small business projects were approved.</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This non-achievement was mainly due to internal administrative challenges faced by the Development Finance Unit.</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726874676"/>
                  </a:ext>
                </a:extLst>
              </a:tr>
              <a:tr h="2775703">
                <a:tc vMerge="1">
                  <a:txBody>
                    <a:bodyPr/>
                    <a:lstStyle/>
                    <a:p>
                      <a:endParaRPr lang="en-GB"/>
                    </a:p>
                  </a:txBody>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Incubators supported through the Enterprise Incubation Programme</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7 incubators supported through the Enterprise Incubation Programme</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7 incubators supported through the Enterprise Incubation Programme as follows: Africa Excel Advisory Services Pty Ltd, Matsila Community Development Trust, Limpopo Wildlife Business Incubator, Nunnovation Africa Foundation, Imvula Trust, Nomakhwezi Darling Benya Primary Cooperative, Steelbest Manufacturing Pty (Ltd)</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05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5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862229775"/>
                  </a:ext>
                </a:extLst>
              </a:tr>
            </a:tbl>
          </a:graphicData>
        </a:graphic>
      </p:graphicFrame>
    </p:spTree>
    <p:extLst>
      <p:ext uri="{BB962C8B-B14F-4D97-AF65-F5344CB8AC3E}">
        <p14:creationId xmlns:p14="http://schemas.microsoft.com/office/powerpoint/2010/main" xmlns="" val="359541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45</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4" name="Table 3"/>
          <p:cNvGraphicFramePr>
            <a:graphicFrameLocks noGrp="1"/>
          </p:cNvGraphicFramePr>
          <p:nvPr>
            <p:extLst>
              <p:ext uri="{D42A27DB-BD31-4B8C-83A1-F6EECF244321}">
                <p14:modId xmlns:p14="http://schemas.microsoft.com/office/powerpoint/2010/main" xmlns="" val="1475417114"/>
              </p:ext>
            </p:extLst>
          </p:nvPr>
        </p:nvGraphicFramePr>
        <p:xfrm>
          <a:off x="76200" y="949421"/>
          <a:ext cx="8991600" cy="5260880"/>
        </p:xfrm>
        <a:graphic>
          <a:graphicData uri="http://schemas.openxmlformats.org/drawingml/2006/table">
            <a:tbl>
              <a:tblPr firstRow="1" firstCol="1" bandRow="1"/>
              <a:tblGrid>
                <a:gridCol w="1190787">
                  <a:extLst>
                    <a:ext uri="{9D8B030D-6E8A-4147-A177-3AD203B41FA5}">
                      <a16:colId xmlns:a16="http://schemas.microsoft.com/office/drawing/2014/main" xmlns="" val="3271329356"/>
                    </a:ext>
                  </a:extLst>
                </a:gridCol>
                <a:gridCol w="1091160">
                  <a:extLst>
                    <a:ext uri="{9D8B030D-6E8A-4147-A177-3AD203B41FA5}">
                      <a16:colId xmlns:a16="http://schemas.microsoft.com/office/drawing/2014/main" xmlns="" val="3469735300"/>
                    </a:ext>
                  </a:extLst>
                </a:gridCol>
                <a:gridCol w="1299455">
                  <a:extLst>
                    <a:ext uri="{9D8B030D-6E8A-4147-A177-3AD203B41FA5}">
                      <a16:colId xmlns:a16="http://schemas.microsoft.com/office/drawing/2014/main" xmlns="" val="3408461618"/>
                    </a:ext>
                  </a:extLst>
                </a:gridCol>
                <a:gridCol w="2209798">
                  <a:extLst>
                    <a:ext uri="{9D8B030D-6E8A-4147-A177-3AD203B41FA5}">
                      <a16:colId xmlns:a16="http://schemas.microsoft.com/office/drawing/2014/main" xmlns="" val="1216588794"/>
                    </a:ext>
                  </a:extLst>
                </a:gridCol>
                <a:gridCol w="1143000">
                  <a:extLst>
                    <a:ext uri="{9D8B030D-6E8A-4147-A177-3AD203B41FA5}">
                      <a16:colId xmlns:a16="http://schemas.microsoft.com/office/drawing/2014/main" xmlns="" val="3352178837"/>
                    </a:ext>
                  </a:extLst>
                </a:gridCol>
                <a:gridCol w="2057400">
                  <a:extLst>
                    <a:ext uri="{9D8B030D-6E8A-4147-A177-3AD203B41FA5}">
                      <a16:colId xmlns:a16="http://schemas.microsoft.com/office/drawing/2014/main" xmlns="" val="3916835282"/>
                    </a:ext>
                  </a:extLst>
                </a:gridCol>
              </a:tblGrid>
              <a:tr h="257914">
                <a:tc gridSpan="6">
                  <a:txBody>
                    <a:bodyPr/>
                    <a:lstStyle/>
                    <a:p>
                      <a:pPr>
                        <a:lnSpc>
                          <a:spcPct val="150000"/>
                        </a:lnSpc>
                        <a:spcAft>
                          <a:spcPts val="1000"/>
                        </a:spcAft>
                      </a:pPr>
                      <a:r>
                        <a:rPr lang="en-GB" sz="1100" b="1" cap="all">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PROGRAMME THREE: SMMEs and Cooperatives Programme Design and Support</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42838226"/>
                  </a:ext>
                </a:extLst>
              </a:tr>
              <a:tr h="286851">
                <a:tc rowSpan="2">
                  <a:txBody>
                    <a:bodyPr/>
                    <a:lstStyle/>
                    <a:p>
                      <a:pPr>
                        <a:lnSpc>
                          <a:spcPct val="150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Objective</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Performance Indicator</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gridSpan="2">
                  <a:txBody>
                    <a:bodyPr/>
                    <a:lstStyle/>
                    <a:p>
                      <a:pPr>
                        <a:lnSpc>
                          <a:spcPct val="150000"/>
                        </a:lnSpc>
                        <a:spcAft>
                          <a:spcPts val="0"/>
                        </a:spcAft>
                      </a:pPr>
                      <a:r>
                        <a:rPr lang="en-GB" sz="110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Performance against Target</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hMerge="1">
                  <a:txBody>
                    <a:bodyPr/>
                    <a:lstStyle/>
                    <a:p>
                      <a:endParaRPr lang="en-GB"/>
                    </a:p>
                  </a:txBody>
                  <a:tcPr/>
                </a:tc>
                <a:tc rowSpan="2">
                  <a:txBody>
                    <a:bodyPr/>
                    <a:lstStyle/>
                    <a:p>
                      <a:pPr>
                        <a:lnSpc>
                          <a:spcPct val="150000"/>
                        </a:lnSpc>
                        <a:spcAft>
                          <a:spcPts val="0"/>
                        </a:spcAft>
                      </a:pPr>
                      <a:r>
                        <a:rPr lang="en-GB" sz="110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Deviation from planned target for 2016/17</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10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Reasons for variance</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2240052499"/>
                  </a:ext>
                </a:extLst>
              </a:tr>
              <a:tr h="555843">
                <a:tc vMerge="1">
                  <a:txBody>
                    <a:bodyPr/>
                    <a:lstStyle/>
                    <a:p>
                      <a:endParaRPr lang="en-GB"/>
                    </a:p>
                  </a:txBody>
                  <a:tcPr/>
                </a:tc>
                <a:tc vMerge="1">
                  <a:txBody>
                    <a:bodyPr/>
                    <a:lstStyle/>
                    <a:p>
                      <a:endParaRPr lang="en-GB"/>
                    </a:p>
                  </a:txBody>
                  <a:tcPr/>
                </a:tc>
                <a:tc>
                  <a:txBody>
                    <a:bodyPr/>
                    <a:lstStyle/>
                    <a:p>
                      <a:pPr>
                        <a:lnSpc>
                          <a:spcPct val="150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Planned Target 2016/17</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lnSpc>
                          <a:spcPct val="150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Achievement 2016/17</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518487092"/>
                  </a:ext>
                </a:extLst>
              </a:tr>
              <a:tr h="2080136">
                <a:tc rowSpan="2">
                  <a:txBody>
                    <a:bodyPr/>
                    <a:lstStyle/>
                    <a:p>
                      <a:pPr>
                        <a:lnSpc>
                          <a:spcPct val="150000"/>
                        </a:lnSpc>
                        <a:spcAft>
                          <a:spcPts val="0"/>
                        </a:spcAft>
                      </a:pPr>
                      <a:r>
                        <a:rPr lang="en-GB" sz="11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coordinate and maximize support for SMMEs and Cooperatives through public and private partnerships </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Partnership agreements entered into to support SMMEs and Cooperatives</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10 Partnership agreements entered into to support SMMEs and Cooperatives</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14 partnership agreements entered into to support SMMEs and Cooperatives. The supported incubators are located in the provinces of Limpopo, Eastern Cape, as well as Gauteng and are in the agriculture, wildlife value chain/tourism, creative industries, construction, and automotive industries.</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4 more agreements were entered into. </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There is a high need in partnering with other stakeholders in order to fulfil the mandate of SMMEs and Cooperatives development. The Market Access Unit were effective and efficient during the discussions, negotiations, and finalisations of partnership agreements. </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545082198"/>
                  </a:ext>
                </a:extLst>
              </a:tr>
              <a:tr h="2080136">
                <a:tc vMerge="1">
                  <a:txBody>
                    <a:bodyPr/>
                    <a:lstStyle/>
                    <a:p>
                      <a:endParaRPr lang="en-GB"/>
                    </a:p>
                  </a:txBody>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National co-location Programme Implemented</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National co-location programme concept document and implementation plan approved.</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27 National co-location points established</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national co-location programme concept document and implementation plan were approved.</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p>
                      <a:pPr algn="just">
                        <a:lnSpc>
                          <a:spcPct val="115000"/>
                        </a:lnSpc>
                        <a:spcAft>
                          <a:spcPts val="0"/>
                        </a:spcAft>
                      </a:pPr>
                      <a:r>
                        <a:rPr lang="en-GB" sz="11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p>
                      <a:pPr algn="just">
                        <a:lnSpc>
                          <a:spcPct val="115000"/>
                        </a:lnSpc>
                        <a:spcAft>
                          <a:spcPts val="0"/>
                        </a:spcAft>
                        <a:tabLst>
                          <a:tab pos="457200" algn="l"/>
                        </a:tabLs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27 National co-location points established.</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p>
                      <a:pPr algn="just">
                        <a:lnSpc>
                          <a:spcPct val="115000"/>
                        </a:lnSpc>
                        <a:spcAft>
                          <a:spcPts val="0"/>
                        </a:spcAft>
                      </a:pPr>
                      <a:r>
                        <a:rPr lang="en-GB" sz="1100">
                          <a:solidFill>
                            <a:srgbClr val="000000"/>
                          </a:solidFill>
                          <a:effectLst/>
                          <a:uFill>
                            <a:solidFill>
                              <a:srgbClr val="000000"/>
                            </a:solidFill>
                          </a:uFill>
                          <a:latin typeface="Calibri" panose="020F0502020204030204" pitchFamily="34" charset="0"/>
                          <a:ea typeface="Calibri" panose="020F0502020204030204" pitchFamily="34" charset="0"/>
                        </a:rPr>
                        <a:t> </a:t>
                      </a: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50000"/>
                        </a:lnSpc>
                        <a:spcAft>
                          <a:spcPts val="0"/>
                        </a:spcAft>
                      </a:pPr>
                      <a:r>
                        <a:rPr lang="en-GB" sz="11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11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1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department, together with its agencies and partners, and in an effort to increase stronger alignment in the shared purpose of the Department and its agencies, committed to easing the business operating environment and reduce red tape for SMMEs and Cooperatives in the rural areas.</a:t>
                      </a:r>
                      <a:endParaRPr lang="en-GB" sz="11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80310020"/>
                  </a:ext>
                </a:extLst>
              </a:tr>
            </a:tbl>
          </a:graphicData>
        </a:graphic>
      </p:graphicFrame>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3062587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9067800" cy="5219700"/>
          </a:xfrm>
        </p:spPr>
        <p:txBody>
          <a:bodyPr>
            <a:normAutofit/>
          </a:bodyPr>
          <a:lstStyle/>
          <a:p>
            <a:pPr marL="0" indent="0">
              <a:buNone/>
            </a:pPr>
            <a:endParaRPr lang="en-GB" dirty="0" smtClean="0">
              <a:latin typeface="Arial" pitchFamily="34" charset="0"/>
              <a:ea typeface="Times New Roman"/>
              <a:cs typeface="Arial" pitchFamily="34" charset="0"/>
            </a:endParaRPr>
          </a:p>
          <a:p>
            <a:pPr marL="514350" indent="-514350">
              <a:buFont typeface="+mj-lt"/>
              <a:buAutoNum type="arabicPeriod"/>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09B92D72-FD1F-4644-BBBA-22A65A700C67}" type="slidenum">
              <a:rPr lang="en-US" smtClean="0"/>
              <a:pPr/>
              <a:t>46</a:t>
            </a:fld>
            <a:endParaRPr lang="en-US"/>
          </a:p>
        </p:txBody>
      </p:sp>
      <p:sp>
        <p:nvSpPr>
          <p:cNvPr id="7" name="Title 1"/>
          <p:cNvSpPr>
            <a:spLocks noGrp="1"/>
          </p:cNvSpPr>
          <p:nvPr>
            <p:ph type="title"/>
          </p:nvPr>
        </p:nvSpPr>
        <p:spPr>
          <a:xfrm>
            <a:off x="0" y="0"/>
            <a:ext cx="9144000" cy="84455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600" cap="small" dirty="0" smtClean="0">
                <a:solidFill>
                  <a:prstClr val="black"/>
                </a:solidFill>
                <a:latin typeface="Arial" panose="020B0604020202020204" pitchFamily="34" charset="0"/>
                <a:cs typeface="Arial" panose="020B0604020202020204" pitchFamily="34" charset="0"/>
              </a:rPr>
              <a:t>6. Performance </a:t>
            </a:r>
            <a:r>
              <a:rPr lang="en-US" sz="2600" cap="small" dirty="0">
                <a:solidFill>
                  <a:prstClr val="black"/>
                </a:solidFill>
                <a:latin typeface="Arial" panose="020B0604020202020204" pitchFamily="34" charset="0"/>
                <a:cs typeface="Arial" panose="020B0604020202020204" pitchFamily="34" charset="0"/>
              </a:rPr>
              <a:t>by Programmes</a:t>
            </a:r>
          </a:p>
        </p:txBody>
      </p:sp>
      <p:graphicFrame>
        <p:nvGraphicFramePr>
          <p:cNvPr id="4" name="Table 3"/>
          <p:cNvGraphicFramePr>
            <a:graphicFrameLocks noGrp="1"/>
          </p:cNvGraphicFramePr>
          <p:nvPr>
            <p:extLst>
              <p:ext uri="{D42A27DB-BD31-4B8C-83A1-F6EECF244321}">
                <p14:modId xmlns:p14="http://schemas.microsoft.com/office/powerpoint/2010/main" xmlns="" val="2820797930"/>
              </p:ext>
            </p:extLst>
          </p:nvPr>
        </p:nvGraphicFramePr>
        <p:xfrm>
          <a:off x="76198" y="982504"/>
          <a:ext cx="8991602" cy="5189696"/>
        </p:xfrm>
        <a:graphic>
          <a:graphicData uri="http://schemas.openxmlformats.org/drawingml/2006/table">
            <a:tbl>
              <a:tblPr firstRow="1" firstCol="1" bandRow="1"/>
              <a:tblGrid>
                <a:gridCol w="1190787">
                  <a:extLst>
                    <a:ext uri="{9D8B030D-6E8A-4147-A177-3AD203B41FA5}">
                      <a16:colId xmlns:a16="http://schemas.microsoft.com/office/drawing/2014/main" xmlns="" val="3271329356"/>
                    </a:ext>
                  </a:extLst>
                </a:gridCol>
                <a:gridCol w="1323815">
                  <a:extLst>
                    <a:ext uri="{9D8B030D-6E8A-4147-A177-3AD203B41FA5}">
                      <a16:colId xmlns:a16="http://schemas.microsoft.com/office/drawing/2014/main" xmlns="" val="3469735300"/>
                    </a:ext>
                  </a:extLst>
                </a:gridCol>
                <a:gridCol w="1828800">
                  <a:extLst>
                    <a:ext uri="{9D8B030D-6E8A-4147-A177-3AD203B41FA5}">
                      <a16:colId xmlns:a16="http://schemas.microsoft.com/office/drawing/2014/main" xmlns="" val="3408461618"/>
                    </a:ext>
                  </a:extLst>
                </a:gridCol>
                <a:gridCol w="2057400">
                  <a:extLst>
                    <a:ext uri="{9D8B030D-6E8A-4147-A177-3AD203B41FA5}">
                      <a16:colId xmlns:a16="http://schemas.microsoft.com/office/drawing/2014/main" xmlns="" val="1216588794"/>
                    </a:ext>
                  </a:extLst>
                </a:gridCol>
                <a:gridCol w="1371600">
                  <a:extLst>
                    <a:ext uri="{9D8B030D-6E8A-4147-A177-3AD203B41FA5}">
                      <a16:colId xmlns:a16="http://schemas.microsoft.com/office/drawing/2014/main" xmlns="" val="3352178837"/>
                    </a:ext>
                  </a:extLst>
                </a:gridCol>
                <a:gridCol w="1219200">
                  <a:extLst>
                    <a:ext uri="{9D8B030D-6E8A-4147-A177-3AD203B41FA5}">
                      <a16:colId xmlns:a16="http://schemas.microsoft.com/office/drawing/2014/main" xmlns="" val="3916835282"/>
                    </a:ext>
                  </a:extLst>
                </a:gridCol>
              </a:tblGrid>
              <a:tr h="241519">
                <a:tc gridSpan="6">
                  <a:txBody>
                    <a:bodyPr/>
                    <a:lstStyle/>
                    <a:p>
                      <a:pPr>
                        <a:lnSpc>
                          <a:spcPct val="150000"/>
                        </a:lnSpc>
                        <a:spcAft>
                          <a:spcPts val="1000"/>
                        </a:spcAft>
                      </a:pPr>
                      <a:r>
                        <a:rPr lang="en-GB" sz="1050" b="1" cap="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PROGRAMME THREE: SMMEs and Cooperatives Programme Design and Support</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942838226"/>
                  </a:ext>
                </a:extLst>
              </a:tr>
              <a:tr h="241519">
                <a:tc rowSpan="2">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Objective</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Performance Indicator</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gridSpan="2">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Performance against Target</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hMerge="1">
                  <a:txBody>
                    <a:bodyPr/>
                    <a:lstStyle/>
                    <a:p>
                      <a:endParaRPr lang="en-GB"/>
                    </a:p>
                  </a:txBody>
                  <a:tcPr/>
                </a:tc>
                <a:tc rowSpan="2">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Deviation from planned target for 2016/17</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rowSpan="2">
                  <a:txBody>
                    <a:bodyPr/>
                    <a:lstStyle/>
                    <a:p>
                      <a:pPr>
                        <a:lnSpc>
                          <a:spcPct val="150000"/>
                        </a:lnSpc>
                        <a:spcAft>
                          <a:spcPts val="0"/>
                        </a:spcAft>
                      </a:pPr>
                      <a:r>
                        <a:rPr lang="en-GB" sz="1050" b="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Reasons for variance</a:t>
                      </a:r>
                      <a:endParaRPr lang="en-GB" sz="105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2240052499"/>
                  </a:ext>
                </a:extLst>
              </a:tr>
              <a:tr h="529215">
                <a:tc vMerge="1">
                  <a:txBody>
                    <a:bodyPr/>
                    <a:lstStyle/>
                    <a:p>
                      <a:endParaRPr lang="en-GB"/>
                    </a:p>
                  </a:txBody>
                  <a:tcPr/>
                </a:tc>
                <a:tc vMerge="1">
                  <a:txBody>
                    <a:bodyPr/>
                    <a:lstStyle/>
                    <a:p>
                      <a:endParaRPr lang="en-GB"/>
                    </a:p>
                  </a:txBody>
                  <a:tcPr/>
                </a:tc>
                <a:tc>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Planned Target 2016/17</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lnSpc>
                          <a:spcPct val="150000"/>
                        </a:lnSpc>
                        <a:spcAft>
                          <a:spcPts val="0"/>
                        </a:spcAft>
                      </a:pPr>
                      <a:r>
                        <a:rPr lang="en-GB" sz="105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Actual Achievement 2016/17</a:t>
                      </a:r>
                      <a:endParaRPr lang="en-GB"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518487092"/>
                  </a:ext>
                </a:extLst>
              </a:tr>
              <a:tr h="1997489">
                <a:tc rowSpan="3">
                  <a:txBody>
                    <a:bodyPr/>
                    <a:lstStyle/>
                    <a:p>
                      <a:pPr>
                        <a:lnSpc>
                          <a:spcPct val="150000"/>
                        </a:lnSpc>
                        <a:spcAft>
                          <a:spcPts val="0"/>
                        </a:spcAft>
                      </a:pPr>
                      <a:r>
                        <a:rPr lang="en-GB" sz="900" b="1"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coordinate and maximize support for SMMEs and Cooperatives through public and private partnerships </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National Inter-Departmental SMMEs and Cooperatives Development Coordinating Committee established, quarterly reports produced.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Develop integrated planning framework with national governments</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National Inter-Departmental SMMEs and Cooperatives Development Coordinating Committee established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Develop integrated planning framework with national governments</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3 Quarterly reports prepared based on implementation of recommendations</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National Inter-Departmental Coordinating Committee was duly established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An integrated planning framework with national governments was developed through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Three (3) quarterly reports prepared based on the implementation of recommendations.</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tabLst>
                          <a:tab pos="540385" algn="l"/>
                        </a:tabLs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678518337"/>
                  </a:ext>
                </a:extLst>
              </a:tr>
              <a:tr h="1172478">
                <a:tc vMerge="1">
                  <a:txBody>
                    <a:bodyPr/>
                    <a:lstStyle/>
                    <a:p>
                      <a:endParaRPr lang="en-GB"/>
                    </a:p>
                  </a:txBody>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Develop integrated planning framework with provincial governments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4 Quarterly Inter Provincial Coordinating meetings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Develop integrated planning framework with provincial governments</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Quarterly Inter-Provincial coordinating report produced.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 Provincial Inter-Departmental Coordinating Committee was duly established with 4 (four) quarterly meetings held, and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Arial" panose="020B0604020202020204" pitchFamily="34" charset="0"/>
                        </a:rPr>
                        <a:t> </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Three (3) quarterly reports prepared.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tabLst>
                          <a:tab pos="540385" algn="l"/>
                        </a:tabLs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015686452"/>
                  </a:ext>
                </a:extLst>
              </a:tr>
              <a:tr h="1007476">
                <a:tc vMerge="1">
                  <a:txBody>
                    <a:bodyPr/>
                    <a:lstStyle/>
                    <a:p>
                      <a:endParaRPr lang="en-GB"/>
                    </a:p>
                  </a:txBody>
                  <a:tcPr/>
                </a:tc>
                <a:tc>
                  <a:txBody>
                    <a:bodyPr/>
                    <a:lstStyle/>
                    <a:p>
                      <a:pPr>
                        <a:lnSpc>
                          <a:spcPct val="115000"/>
                        </a:lnSpc>
                        <a:spcAft>
                          <a:spcPts val="0"/>
                        </a:spcAf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Integrated planning engagements with Local government departments through LED forums and reports produced</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15 Integrated planning engagements with Local government departments through LED forums and reports produced.</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15 Integrated planning engagements with Local government departments through LED forums and reports produced</a:t>
                      </a:r>
                      <a:endParaRPr lang="en-GB" sz="90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tabLst>
                          <a:tab pos="540385" algn="l"/>
                        </a:tabLs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a:lnSpc>
                          <a:spcPct val="115000"/>
                        </a:lnSpc>
                        <a:spcAft>
                          <a:spcPts val="0"/>
                        </a:spcAft>
                        <a:tabLst>
                          <a:tab pos="540385" algn="l"/>
                        </a:tabLs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9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a:t>
                      </a:r>
                      <a:endParaRPr lang="en-GB" sz="90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8347" marR="8347" marT="8347" marB="83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65307540"/>
                  </a:ext>
                </a:extLst>
              </a:tr>
            </a:tbl>
          </a:graphicData>
        </a:graphic>
      </p:graphicFrame>
      <p:pic>
        <p:nvPicPr>
          <p:cNvPr id="6" name="Picture 5"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55655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47</a:t>
            </a:fld>
            <a:endParaRPr lang="en-US"/>
          </a:p>
        </p:txBody>
      </p:sp>
      <p:sp>
        <p:nvSpPr>
          <p:cNvPr id="19" name="Title 1"/>
          <p:cNvSpPr>
            <a:spLocks noGrp="1"/>
          </p:cNvSpPr>
          <p:nvPr>
            <p:ph type="title"/>
          </p:nvPr>
        </p:nvSpPr>
        <p:spPr>
          <a:xfrm>
            <a:off x="10886" y="1981200"/>
            <a:ext cx="9133114" cy="2286000"/>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3600" cap="small" dirty="0" smtClean="0">
                <a:solidFill>
                  <a:schemeClr val="accent3">
                    <a:lumMod val="75000"/>
                  </a:schemeClr>
                </a:solidFill>
                <a:latin typeface="Arial" panose="020B0604020202020204" pitchFamily="34" charset="0"/>
                <a:cs typeface="Arial" panose="020B0604020202020204" pitchFamily="34" charset="0"/>
              </a:rPr>
              <a:t>.</a:t>
            </a:r>
            <a:endParaRPr lang="en-US" sz="3600" cap="small" dirty="0">
              <a:solidFill>
                <a:schemeClr val="accent3">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0" y="2286000"/>
            <a:ext cx="8839200" cy="1754326"/>
          </a:xfrm>
          <a:prstGeom prst="rect">
            <a:avLst/>
          </a:prstGeom>
          <a:noFill/>
        </p:spPr>
        <p:txBody>
          <a:bodyPr wrap="square" rtlCol="0">
            <a:spAutoFit/>
          </a:bodyPr>
          <a:lstStyle/>
          <a:p>
            <a:pPr algn="ctr"/>
            <a:r>
              <a:rPr lang="en-GB" sz="5400" b="1" i="1" cap="small" dirty="0" smtClean="0">
                <a:solidFill>
                  <a:schemeClr val="accent3">
                    <a:lumMod val="75000"/>
                  </a:schemeClr>
                </a:solidFill>
                <a:latin typeface="Arial" panose="020B0604020202020204" pitchFamily="34" charset="0"/>
                <a:cs typeface="Arial" panose="020B0604020202020204" pitchFamily="34" charset="0"/>
              </a:rPr>
              <a:t>8. FINANCIAL MANAGEMENT</a:t>
            </a:r>
            <a:endParaRPr lang="en-US" sz="5400" b="1" i="1" cap="small"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2585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BB4649-A963-49E5-915E-E0650FF3DD6F}" type="slidenum">
              <a:rPr lang="en-US"/>
              <a:pPr>
                <a:defRPr/>
              </a:pPr>
              <a:t>48</a:t>
            </a:fld>
            <a:endParaRPr lang="en-US"/>
          </a:p>
        </p:txBody>
      </p:sp>
      <p:sp>
        <p:nvSpPr>
          <p:cNvPr id="8" name="Title 1"/>
          <p:cNvSpPr>
            <a:spLocks noGrp="1"/>
          </p:cNvSpPr>
          <p:nvPr>
            <p:ph type="title"/>
          </p:nvPr>
        </p:nvSpPr>
        <p:spPr>
          <a:xfrm>
            <a:off x="9625" y="0"/>
            <a:ext cx="9134375" cy="1066801"/>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eaLnBrk="1" fontAlgn="auto" hangingPunct="1">
              <a:spcAft>
                <a:spcPts val="0"/>
              </a:spcAft>
              <a:defRPr/>
            </a:pPr>
            <a:r>
              <a:rPr lang="en-US" sz="3600" cap="small" dirty="0" smtClean="0">
                <a:latin typeface="Arial" panose="020B0604020202020204" pitchFamily="34" charset="0"/>
                <a:cs typeface="Arial" panose="020B0604020202020204" pitchFamily="34" charset="0"/>
              </a:rPr>
              <a:t>Overall Financial Performance 2016/17</a:t>
            </a:r>
            <a:endParaRPr lang="en-US" sz="2800" cap="small" dirty="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xmlns="" val="2515296428"/>
              </p:ext>
            </p:extLst>
          </p:nvPr>
        </p:nvGraphicFramePr>
        <p:xfrm>
          <a:off x="0" y="1143000"/>
          <a:ext cx="9144000" cy="4953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4117608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5BB4649-A963-49E5-915E-E0650FF3DD6F}" type="slidenum">
              <a:rPr lang="en-US"/>
              <a:pPr>
                <a:defRPr/>
              </a:pPr>
              <a:t>49</a:t>
            </a:fld>
            <a:endParaRPr lang="en-US"/>
          </a:p>
        </p:txBody>
      </p:sp>
      <p:sp>
        <p:nvSpPr>
          <p:cNvPr id="8" name="Title 1"/>
          <p:cNvSpPr>
            <a:spLocks noGrp="1"/>
          </p:cNvSpPr>
          <p:nvPr>
            <p:ph type="title"/>
          </p:nvPr>
        </p:nvSpPr>
        <p:spPr>
          <a:xfrm>
            <a:off x="0" y="-38500"/>
            <a:ext cx="9144000" cy="1143000"/>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eaLnBrk="1" fontAlgn="auto" hangingPunct="1">
              <a:spcAft>
                <a:spcPts val="0"/>
              </a:spcAft>
              <a:defRPr/>
            </a:pPr>
            <a:r>
              <a:rPr lang="en-US" sz="3600" cap="small" dirty="0" smtClean="0">
                <a:latin typeface="Arial" panose="020B0604020202020204" pitchFamily="34" charset="0"/>
                <a:cs typeface="Arial" panose="020B0604020202020204" pitchFamily="34" charset="0"/>
              </a:rPr>
              <a:t>Overall Performance</a:t>
            </a:r>
            <a:endParaRPr lang="en-US" sz="2400" cap="smal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0257" y="1295399"/>
            <a:ext cx="8436542" cy="4343401"/>
          </a:xfrm>
        </p:spPr>
        <p:txBody>
          <a:bodyPr rtlCol="0">
            <a:noAutofit/>
          </a:bodyPr>
          <a:lstStyle/>
          <a:p>
            <a:pPr marL="514350" indent="-514350" eaLnBrk="1" fontAlgn="auto" hangingPunct="1">
              <a:spcAft>
                <a:spcPts val="0"/>
              </a:spcAft>
              <a:buFont typeface="+mj-lt"/>
              <a:buAutoNum type="arabicPeriod"/>
              <a:defRPr/>
            </a:pPr>
            <a:r>
              <a:rPr lang="en-US" dirty="0" smtClean="0">
                <a:latin typeface="Arial" pitchFamily="34" charset="0"/>
                <a:cs typeface="Arial" pitchFamily="34" charset="0"/>
              </a:rPr>
              <a:t>DSBD has spent R1 197 041 000 against a budget of R1 318 439 000.</a:t>
            </a:r>
          </a:p>
          <a:p>
            <a:pPr marL="514350" indent="-514350" eaLnBrk="1" fontAlgn="auto" hangingPunct="1">
              <a:spcAft>
                <a:spcPts val="0"/>
              </a:spcAft>
              <a:buFont typeface="+mj-lt"/>
              <a:buAutoNum type="arabicPeriod"/>
              <a:defRPr/>
            </a:pPr>
            <a:r>
              <a:rPr lang="en-US" dirty="0" smtClean="0">
                <a:latin typeface="Arial" pitchFamily="34" charset="0"/>
                <a:cs typeface="Arial" pitchFamily="34" charset="0"/>
              </a:rPr>
              <a:t>This translates into </a:t>
            </a:r>
            <a:r>
              <a:rPr lang="en-US" b="1" dirty="0" smtClean="0">
                <a:latin typeface="Arial" pitchFamily="34" charset="0"/>
                <a:cs typeface="Arial" pitchFamily="34" charset="0"/>
              </a:rPr>
              <a:t>90.8%</a:t>
            </a:r>
            <a:r>
              <a:rPr lang="en-US" dirty="0" smtClean="0">
                <a:latin typeface="Arial" pitchFamily="34" charset="0"/>
                <a:cs typeface="Arial" pitchFamily="34" charset="0"/>
              </a:rPr>
              <a:t> of the allocated budget</a:t>
            </a:r>
          </a:p>
          <a:p>
            <a:pPr marL="514350" indent="-514350" eaLnBrk="1" fontAlgn="auto" hangingPunct="1">
              <a:spcAft>
                <a:spcPts val="0"/>
              </a:spcAft>
              <a:buFont typeface="+mj-lt"/>
              <a:buAutoNum type="arabicPeriod"/>
              <a:defRPr/>
            </a:pPr>
            <a:r>
              <a:rPr lang="en-US" dirty="0" smtClean="0">
                <a:latin typeface="Arial" pitchFamily="34" charset="0"/>
                <a:cs typeface="Arial" pitchFamily="34" charset="0"/>
              </a:rPr>
              <a:t>Underspent by </a:t>
            </a:r>
            <a:r>
              <a:rPr lang="en-US" b="1" dirty="0" smtClean="0">
                <a:solidFill>
                  <a:srgbClr val="FF0000"/>
                </a:solidFill>
                <a:latin typeface="Arial" pitchFamily="34" charset="0"/>
                <a:cs typeface="Arial" pitchFamily="34" charset="0"/>
              </a:rPr>
              <a:t>R121 398 000 </a:t>
            </a:r>
            <a:r>
              <a:rPr lang="en-US" dirty="0" smtClean="0">
                <a:latin typeface="Arial" pitchFamily="34" charset="0"/>
                <a:cs typeface="Arial" pitchFamily="34" charset="0"/>
              </a:rPr>
              <a:t>or </a:t>
            </a:r>
            <a:r>
              <a:rPr lang="en-US" b="1" dirty="0" smtClean="0">
                <a:solidFill>
                  <a:srgbClr val="FF0000"/>
                </a:solidFill>
                <a:latin typeface="Arial" pitchFamily="34" charset="0"/>
                <a:cs typeface="Arial" pitchFamily="34" charset="0"/>
              </a:rPr>
              <a:t>9.2%</a:t>
            </a:r>
            <a:r>
              <a:rPr lang="en-US" dirty="0" smtClean="0">
                <a:latin typeface="Arial" pitchFamily="34" charset="0"/>
                <a:cs typeface="Arial" pitchFamily="34" charset="0"/>
              </a:rPr>
              <a:t>, which is </a:t>
            </a:r>
            <a:r>
              <a:rPr lang="en-US" b="1" dirty="0" smtClean="0">
                <a:solidFill>
                  <a:srgbClr val="FF0000"/>
                </a:solidFill>
                <a:latin typeface="Arial" pitchFamily="34" charset="0"/>
                <a:cs typeface="Arial" pitchFamily="34" charset="0"/>
              </a:rPr>
              <a:t>R55 476 000 </a:t>
            </a:r>
            <a:r>
              <a:rPr lang="en-US" dirty="0" smtClean="0">
                <a:latin typeface="Arial" pitchFamily="34" charset="0"/>
                <a:cs typeface="Arial" pitchFamily="34" charset="0"/>
              </a:rPr>
              <a:t>or </a:t>
            </a:r>
            <a:r>
              <a:rPr lang="en-US" b="1" dirty="0" smtClean="0">
                <a:solidFill>
                  <a:srgbClr val="FF0000"/>
                </a:solidFill>
                <a:latin typeface="Arial" pitchFamily="34" charset="0"/>
                <a:cs typeface="Arial" pitchFamily="34" charset="0"/>
              </a:rPr>
              <a:t>4.2%</a:t>
            </a:r>
            <a:r>
              <a:rPr lang="en-US" dirty="0" smtClean="0">
                <a:latin typeface="Arial" pitchFamily="34" charset="0"/>
                <a:cs typeface="Arial" pitchFamily="34" charset="0"/>
              </a:rPr>
              <a:t> above the APP target of </a:t>
            </a:r>
            <a:r>
              <a:rPr lang="en-US" b="1" dirty="0" smtClean="0">
                <a:solidFill>
                  <a:srgbClr val="00B050"/>
                </a:solidFill>
                <a:latin typeface="Arial" pitchFamily="34" charset="0"/>
                <a:cs typeface="Arial" pitchFamily="34" charset="0"/>
              </a:rPr>
              <a:t>R65 922 000 </a:t>
            </a:r>
            <a:r>
              <a:rPr lang="en-US" dirty="0" smtClean="0">
                <a:latin typeface="Arial" pitchFamily="34" charset="0"/>
                <a:cs typeface="Arial" pitchFamily="34" charset="0"/>
              </a:rPr>
              <a:t>or  </a:t>
            </a:r>
            <a:r>
              <a:rPr lang="en-US" b="1" dirty="0" smtClean="0">
                <a:solidFill>
                  <a:srgbClr val="00B050"/>
                </a:solidFill>
                <a:latin typeface="Arial" pitchFamily="34" charset="0"/>
                <a:cs typeface="Arial" pitchFamily="34" charset="0"/>
              </a:rPr>
              <a:t>5%</a:t>
            </a:r>
            <a:r>
              <a:rPr lang="en-US" dirty="0" smtClean="0">
                <a:latin typeface="Arial" pitchFamily="34" charset="0"/>
                <a:cs typeface="Arial" pitchFamily="34" charset="0"/>
              </a:rPr>
              <a:t>. </a:t>
            </a:r>
            <a:endParaRPr lang="en-US" dirty="0">
              <a:latin typeface="Arial" pitchFamily="34" charset="0"/>
              <a:cs typeface="Arial" pitchFamily="34" charset="0"/>
            </a:endParaRPr>
          </a:p>
          <a:p>
            <a:pPr marL="514350" indent="-514350" eaLnBrk="1" fontAlgn="auto" hangingPunct="1">
              <a:spcAft>
                <a:spcPts val="0"/>
              </a:spcAft>
              <a:buFont typeface="+mj-lt"/>
              <a:buAutoNum type="arabicPeriod"/>
              <a:defRPr/>
            </a:pPr>
            <a:r>
              <a:rPr lang="en-US" dirty="0" smtClean="0">
                <a:latin typeface="Arial" pitchFamily="34" charset="0"/>
                <a:cs typeface="Arial" pitchFamily="34" charset="0"/>
              </a:rPr>
              <a:t>This is a regression from  </a:t>
            </a:r>
            <a:r>
              <a:rPr lang="en-US" b="1" dirty="0" smtClean="0">
                <a:solidFill>
                  <a:srgbClr val="00B050"/>
                </a:solidFill>
                <a:latin typeface="Arial" pitchFamily="34" charset="0"/>
                <a:cs typeface="Arial" pitchFamily="34" charset="0"/>
              </a:rPr>
              <a:t>R28 629 000 </a:t>
            </a:r>
            <a:r>
              <a:rPr lang="en-US" dirty="0" smtClean="0">
                <a:latin typeface="Arial" pitchFamily="34" charset="0"/>
                <a:cs typeface="Arial" pitchFamily="34" charset="0"/>
              </a:rPr>
              <a:t>or </a:t>
            </a:r>
            <a:r>
              <a:rPr lang="en-US" b="1" dirty="0" smtClean="0">
                <a:solidFill>
                  <a:srgbClr val="00B050"/>
                </a:solidFill>
                <a:latin typeface="Arial" pitchFamily="34" charset="0"/>
                <a:cs typeface="Arial" pitchFamily="34" charset="0"/>
              </a:rPr>
              <a:t>2.5</a:t>
            </a:r>
            <a:r>
              <a:rPr lang="en-US" b="1" dirty="0">
                <a:solidFill>
                  <a:srgbClr val="00B050"/>
                </a:solidFill>
                <a:latin typeface="Arial" pitchFamily="34" charset="0"/>
                <a:cs typeface="Arial" pitchFamily="34" charset="0"/>
              </a:rPr>
              <a:t>%</a:t>
            </a:r>
            <a:r>
              <a:rPr lang="en-US" dirty="0" smtClean="0">
                <a:latin typeface="Arial" pitchFamily="34" charset="0"/>
                <a:cs typeface="Arial" pitchFamily="34" charset="0"/>
              </a:rPr>
              <a:t> in 2015/16 financial year.</a:t>
            </a:r>
          </a:p>
          <a:p>
            <a:pPr marL="114300" indent="0" eaLnBrk="1" fontAlgn="auto" hangingPunct="1">
              <a:spcAft>
                <a:spcPts val="0"/>
              </a:spcAft>
              <a:buNone/>
              <a:defRPr/>
            </a:pPr>
            <a:endParaRPr lang="en-US" dirty="0" smtClean="0">
              <a:latin typeface="Arial" pitchFamily="34" charset="0"/>
              <a:cs typeface="Arial" pitchFamily="34" charset="0"/>
            </a:endParaRPr>
          </a:p>
          <a:p>
            <a:pPr marL="1028700" lvl="1" indent="-571500" eaLnBrk="1" fontAlgn="auto" hangingPunct="1">
              <a:spcAft>
                <a:spcPts val="0"/>
              </a:spcAft>
              <a:buFont typeface="+mj-lt"/>
              <a:buAutoNum type="romanLcPeriod"/>
              <a:defRPr/>
            </a:pPr>
            <a:endParaRPr lang="en-US" sz="3200" dirty="0" smtClean="0">
              <a:latin typeface="Arial" pitchFamily="34" charset="0"/>
              <a:cs typeface="Arial" pitchFamily="34" charset="0"/>
            </a:endParaRPr>
          </a:p>
          <a:p>
            <a:pPr eaLnBrk="1" fontAlgn="auto" hangingPunct="1">
              <a:spcAft>
                <a:spcPts val="0"/>
              </a:spcAft>
              <a:defRPr/>
            </a:pPr>
            <a:endParaRPr lang="en-US" dirty="0" smtClean="0">
              <a:latin typeface="Arial" pitchFamily="34" charset="0"/>
              <a:cs typeface="Arial" pitchFamily="34" charset="0"/>
            </a:endParaRPr>
          </a:p>
          <a:p>
            <a:pPr marL="720725" lvl="1" indent="0" eaLnBrk="1" fontAlgn="auto" hangingPunct="1">
              <a:spcAft>
                <a:spcPts val="0"/>
              </a:spcAft>
              <a:buFont typeface="Arial" pitchFamily="34" charset="0"/>
              <a:buNone/>
              <a:defRPr/>
            </a:pPr>
            <a:endParaRPr lang="en-ZA" sz="3200" dirty="0" smtClean="0">
              <a:latin typeface="Arial" pitchFamily="34" charset="0"/>
              <a:cs typeface="Arial" pitchFamily="34" charset="0"/>
            </a:endParaRPr>
          </a:p>
          <a:p>
            <a:pPr marL="720725" lvl="1" indent="0" eaLnBrk="1" fontAlgn="auto" hangingPunct="1">
              <a:spcAft>
                <a:spcPts val="0"/>
              </a:spcAft>
              <a:buFont typeface="Arial" pitchFamily="34" charset="0"/>
              <a:buNone/>
              <a:defRPr/>
            </a:pPr>
            <a:endParaRPr lang="en-ZA" sz="3200" dirty="0">
              <a:latin typeface="Arial" pitchFamily="34" charset="0"/>
              <a:cs typeface="Arial" pitchFamily="34" charset="0"/>
            </a:endParaRPr>
          </a:p>
          <a:p>
            <a:pPr marL="914400" lvl="2" indent="0" eaLnBrk="1" fontAlgn="auto" hangingPunct="1">
              <a:spcAft>
                <a:spcPts val="0"/>
              </a:spcAft>
              <a:buFont typeface="Arial" pitchFamily="34" charset="0"/>
              <a:buNone/>
              <a:defRPr/>
            </a:pPr>
            <a:endParaRPr lang="en-ZA" sz="3200" dirty="0">
              <a:latin typeface="Arial" pitchFamily="34" charset="0"/>
              <a:cs typeface="Arial" pitchFamily="34" charset="0"/>
            </a:endParaRPr>
          </a:p>
          <a:p>
            <a:pPr lvl="1" eaLnBrk="1" fontAlgn="auto" hangingPunct="1">
              <a:spcAft>
                <a:spcPts val="0"/>
              </a:spcAft>
              <a:defRPr/>
            </a:pPr>
            <a:endParaRPr lang="en-US" sz="3200"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1141515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
        <p:nvSpPr>
          <p:cNvPr id="18" name="Rounded Rectangle 17"/>
          <p:cNvSpPr/>
          <p:nvPr/>
        </p:nvSpPr>
        <p:spPr bwMode="auto">
          <a:xfrm>
            <a:off x="381000" y="1015952"/>
            <a:ext cx="8534400" cy="492764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400" b="1" dirty="0">
              <a:solidFill>
                <a:prstClr val="black"/>
              </a:solidFill>
              <a:latin typeface="Arial" pitchFamily="34" charset="0"/>
              <a:cs typeface="Arial" pitchFamily="34" charset="0"/>
            </a:endParaRPr>
          </a:p>
        </p:txBody>
      </p:sp>
      <p:sp>
        <p:nvSpPr>
          <p:cNvPr id="21" name="Oval 20"/>
          <p:cNvSpPr/>
          <p:nvPr/>
        </p:nvSpPr>
        <p:spPr>
          <a:xfrm>
            <a:off x="1523999" y="1111823"/>
            <a:ext cx="6248400" cy="989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white"/>
                </a:solidFill>
              </a:rPr>
              <a:t>Values</a:t>
            </a:r>
          </a:p>
          <a:p>
            <a:pPr algn="ctr">
              <a:defRPr/>
            </a:pPr>
            <a:r>
              <a:rPr lang="en-US" sz="2400" b="1" dirty="0">
                <a:solidFill>
                  <a:prstClr val="white"/>
                </a:solidFill>
              </a:rPr>
              <a:t>How we will </a:t>
            </a:r>
            <a:r>
              <a:rPr lang="en-US" sz="2400" b="1" dirty="0" smtClean="0">
                <a:solidFill>
                  <a:prstClr val="white"/>
                </a:solidFill>
              </a:rPr>
              <a:t>behave</a:t>
            </a:r>
          </a:p>
          <a:p>
            <a:pPr algn="ctr">
              <a:defRPr/>
            </a:pPr>
            <a:endParaRPr lang="en-US" b="1" dirty="0">
              <a:solidFill>
                <a:prstClr val="white"/>
              </a:solidFill>
            </a:endParaRPr>
          </a:p>
        </p:txBody>
      </p:sp>
      <p:sp>
        <p:nvSpPr>
          <p:cNvPr id="22" name="TextBox 21"/>
          <p:cNvSpPr txBox="1"/>
          <p:nvPr/>
        </p:nvSpPr>
        <p:spPr>
          <a:xfrm>
            <a:off x="762000" y="2347079"/>
            <a:ext cx="7772399" cy="3139321"/>
          </a:xfrm>
          <a:prstGeom prst="rect">
            <a:avLst/>
          </a:prstGeom>
          <a:noFill/>
        </p:spPr>
        <p:txBody>
          <a:bodyPr wrap="square">
            <a:spAutoFit/>
          </a:bodyPr>
          <a:lstStyle/>
          <a:p>
            <a:pPr marL="285750" indent="-285750" eaLnBrk="0" fontAlgn="base" hangingPunct="0">
              <a:spcBef>
                <a:spcPct val="0"/>
              </a:spcBef>
              <a:spcAft>
                <a:spcPct val="0"/>
              </a:spcAft>
              <a:buFont typeface="Wingdings" panose="05000000000000000000" pitchFamily="2" charset="2"/>
              <a:buChar char="§"/>
            </a:pPr>
            <a:r>
              <a:rPr lang="en-GB" b="1" cap="small" dirty="0" smtClean="0">
                <a:solidFill>
                  <a:prstClr val="black"/>
                </a:solidFill>
                <a:cs typeface="Arial" panose="020B0604020202020204" pitchFamily="34" charset="0"/>
              </a:rPr>
              <a:t>Integrity: </a:t>
            </a:r>
            <a:r>
              <a:rPr lang="en-GB" dirty="0" smtClean="0">
                <a:solidFill>
                  <a:prstClr val="black"/>
                </a:solidFill>
                <a:cs typeface="Arial" panose="020B0604020202020204" pitchFamily="34" charset="0"/>
              </a:rPr>
              <a:t>To consistently honour our commitments, uphold ethical, honest behaviour and transparent communication.</a:t>
            </a:r>
          </a:p>
          <a:p>
            <a:pPr marL="285750" indent="-285750" eaLnBrk="0" fontAlgn="base" hangingPunct="0">
              <a:spcBef>
                <a:spcPct val="0"/>
              </a:spcBef>
              <a:spcAft>
                <a:spcPct val="0"/>
              </a:spcAft>
              <a:buFont typeface="Wingdings" panose="05000000000000000000" pitchFamily="2" charset="2"/>
              <a:buChar char="§"/>
            </a:pPr>
            <a:endParaRPr lang="en-ZA" dirty="0" smtClean="0">
              <a:solidFill>
                <a:prstClr val="black"/>
              </a:solidFill>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
            </a:pPr>
            <a:r>
              <a:rPr lang="en-GB" dirty="0" smtClean="0">
                <a:solidFill>
                  <a:prstClr val="black"/>
                </a:solidFill>
                <a:cs typeface="Arial" panose="020B0604020202020204" pitchFamily="34" charset="0"/>
              </a:rPr>
              <a:t> </a:t>
            </a:r>
            <a:r>
              <a:rPr lang="en-GB" b="1" cap="small" dirty="0" smtClean="0">
                <a:solidFill>
                  <a:prstClr val="black"/>
                </a:solidFill>
                <a:cs typeface="Arial" panose="020B0604020202020204" pitchFamily="34" charset="0"/>
              </a:rPr>
              <a:t>Professionalism: </a:t>
            </a:r>
            <a:r>
              <a:rPr lang="en-GB" dirty="0" smtClean="0">
                <a:solidFill>
                  <a:prstClr val="black"/>
                </a:solidFill>
                <a:cs typeface="Arial" panose="020B0604020202020204" pitchFamily="34" charset="0"/>
              </a:rPr>
              <a:t>To serve with utmost respect, competence, mannerism and cooperate with all role players </a:t>
            </a:r>
          </a:p>
          <a:p>
            <a:pPr marL="285750" indent="-285750" eaLnBrk="0" fontAlgn="base" hangingPunct="0">
              <a:spcBef>
                <a:spcPct val="0"/>
              </a:spcBef>
              <a:spcAft>
                <a:spcPct val="0"/>
              </a:spcAft>
              <a:buFont typeface="Wingdings" panose="05000000000000000000" pitchFamily="2" charset="2"/>
              <a:buChar char="§"/>
            </a:pPr>
            <a:endParaRPr lang="en-ZA" dirty="0" smtClean="0">
              <a:solidFill>
                <a:prstClr val="black"/>
              </a:solidFill>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
            </a:pPr>
            <a:r>
              <a:rPr lang="en-GB" dirty="0" smtClean="0">
                <a:solidFill>
                  <a:prstClr val="black"/>
                </a:solidFill>
                <a:cs typeface="Arial" panose="020B0604020202020204" pitchFamily="34" charset="0"/>
              </a:rPr>
              <a:t> </a:t>
            </a:r>
            <a:r>
              <a:rPr lang="en-GB" b="1" cap="small" dirty="0" smtClean="0">
                <a:solidFill>
                  <a:prstClr val="black"/>
                </a:solidFill>
                <a:cs typeface="Arial" panose="020B0604020202020204" pitchFamily="34" charset="0"/>
              </a:rPr>
              <a:t>Accessibility: </a:t>
            </a:r>
            <a:r>
              <a:rPr lang="en-GB" dirty="0" smtClean="0">
                <a:solidFill>
                  <a:prstClr val="black"/>
                </a:solidFill>
                <a:cs typeface="Arial" panose="020B0604020202020204" pitchFamily="34" charset="0"/>
              </a:rPr>
              <a:t>To always be available and accessible in providing public  services to our society</a:t>
            </a:r>
          </a:p>
          <a:p>
            <a:pPr marL="285750" indent="-285750" eaLnBrk="0" fontAlgn="base" hangingPunct="0">
              <a:spcBef>
                <a:spcPct val="0"/>
              </a:spcBef>
              <a:spcAft>
                <a:spcPct val="0"/>
              </a:spcAft>
              <a:buFont typeface="Wingdings" panose="05000000000000000000" pitchFamily="2" charset="2"/>
              <a:buChar char="§"/>
            </a:pPr>
            <a:endParaRPr lang="en-ZA" dirty="0" smtClean="0">
              <a:solidFill>
                <a:prstClr val="black"/>
              </a:solidFill>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
            </a:pPr>
            <a:r>
              <a:rPr lang="en-GB" dirty="0" smtClean="0">
                <a:solidFill>
                  <a:prstClr val="black"/>
                </a:solidFill>
                <a:cs typeface="Arial" panose="020B0604020202020204" pitchFamily="34" charset="0"/>
              </a:rPr>
              <a:t> </a:t>
            </a:r>
            <a:r>
              <a:rPr lang="en-GB" b="1" cap="small" dirty="0" smtClean="0">
                <a:solidFill>
                  <a:prstClr val="black"/>
                </a:solidFill>
                <a:cs typeface="Arial" panose="020B0604020202020204" pitchFamily="34" charset="0"/>
              </a:rPr>
              <a:t>Commitment: </a:t>
            </a:r>
            <a:r>
              <a:rPr lang="en-GB" dirty="0" smtClean="0">
                <a:solidFill>
                  <a:prstClr val="black"/>
                </a:solidFill>
                <a:cs typeface="Arial" panose="020B0604020202020204" pitchFamily="34" charset="0"/>
              </a:rPr>
              <a:t>To be committed to efforts of job creation, alleviating poverty, reducing inequality</a:t>
            </a:r>
            <a:endParaRPr lang="en-ZA" dirty="0" smtClean="0">
              <a:solidFill>
                <a:prstClr val="black"/>
              </a:solidFill>
              <a:cs typeface="Arial" panose="020B0604020202020204" pitchFamily="34" charset="0"/>
            </a:endParaRPr>
          </a:p>
        </p:txBody>
      </p:sp>
      <p:sp>
        <p:nvSpPr>
          <p:cNvPr id="24" name="Title 1"/>
          <p:cNvSpPr>
            <a:spLocks noGrp="1"/>
          </p:cNvSpPr>
          <p:nvPr>
            <p:ph type="title"/>
          </p:nvPr>
        </p:nvSpPr>
        <p:spPr>
          <a:xfrm>
            <a:off x="0" y="0"/>
            <a:ext cx="9132888" cy="762000"/>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eaLnBrk="1" fontAlgn="auto" hangingPunct="1">
              <a:spcAft>
                <a:spcPts val="0"/>
              </a:spcAft>
              <a:defRPr/>
            </a:pPr>
            <a:r>
              <a:rPr lang="en-US" sz="2700" cap="small" dirty="0">
                <a:solidFill>
                  <a:prstClr val="black"/>
                </a:solidFill>
                <a:latin typeface="Arial" panose="020B0604020202020204" pitchFamily="34" charset="0"/>
                <a:cs typeface="Arial" panose="020B0604020202020204" pitchFamily="34" charset="0"/>
              </a:rPr>
              <a:t>2. Mandate, Vision, Mission and </a:t>
            </a:r>
            <a:r>
              <a:rPr lang="en-US" sz="2700" cap="small" dirty="0" smtClean="0">
                <a:solidFill>
                  <a:prstClr val="black"/>
                </a:solidFill>
                <a:latin typeface="Arial" panose="020B0604020202020204" pitchFamily="34" charset="0"/>
                <a:cs typeface="Arial" panose="020B0604020202020204" pitchFamily="34" charset="0"/>
              </a:rPr>
              <a:t>Values - cont.. </a:t>
            </a:r>
            <a:endParaRPr lang="en-US" cap="small" dirty="0">
              <a:solidFill>
                <a:srgbClr val="FF0000"/>
              </a:solidFill>
            </a:endParaRPr>
          </a:p>
        </p:txBody>
      </p:sp>
    </p:spTree>
    <p:extLst>
      <p:ext uri="{BB962C8B-B14F-4D97-AF65-F5344CB8AC3E}">
        <p14:creationId xmlns:p14="http://schemas.microsoft.com/office/powerpoint/2010/main" xmlns="" val="1671972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09B92D72-FD1F-4644-BBBA-22A65A700C67}" type="slidenum">
              <a:rPr lang="en-US" smtClean="0"/>
              <a:pPr/>
              <a:t>‹#›</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4156548154"/>
              </p:ext>
            </p:extLst>
          </p:nvPr>
        </p:nvGraphicFramePr>
        <p:xfrm>
          <a:off x="-76200" y="1143000"/>
          <a:ext cx="92964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83339BC1-ED91-495A-BB67-7BB4426A4545}" type="slidenum">
              <a:rPr lang="en-US" smtClean="0"/>
              <a:pPr>
                <a:defRPr/>
              </a:pPr>
              <a:t>51</a:t>
            </a:fld>
            <a:endParaRPr lang="en-US" dirty="0"/>
          </a:p>
        </p:txBody>
      </p:sp>
      <p:sp>
        <p:nvSpPr>
          <p:cNvPr id="7" name="Title 1"/>
          <p:cNvSpPr txBox="1">
            <a:spLocks/>
          </p:cNvSpPr>
          <p:nvPr/>
        </p:nvSpPr>
        <p:spPr bwMode="auto">
          <a:xfrm>
            <a:off x="0" y="0"/>
            <a:ext cx="9144000" cy="1143000"/>
          </a:xfrm>
          <a:prstGeom prst="rect">
            <a:avLst/>
          </a:prstGeom>
          <a:solidFill>
            <a:schemeClr val="accent3">
              <a:lumMod val="60000"/>
              <a:lumOff val="40000"/>
            </a:schemeClr>
          </a:solidFill>
          <a:ln>
            <a:noFill/>
          </a:ln>
          <a:effectLst>
            <a:outerShdw blurRad="50800" dist="50800" dir="5400000" algn="ctr" rotWithShape="0">
              <a:schemeClr val="accent6"/>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fontAlgn="auto" hangingPunct="1">
              <a:spcAft>
                <a:spcPts val="0"/>
              </a:spcAft>
              <a:defRPr/>
            </a:pPr>
            <a:r>
              <a:rPr lang="en-US" sz="3600" cap="small" dirty="0" smtClean="0">
                <a:latin typeface="Arial" panose="020B0604020202020204" pitchFamily="34" charset="0"/>
                <a:cs typeface="Arial" panose="020B0604020202020204" pitchFamily="34" charset="0"/>
              </a:rPr>
              <a:t>Expenditure Per Economic Classification </a:t>
            </a:r>
            <a:endParaRPr lang="en-US" sz="240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865704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14DA02-41CB-41C3-858D-1021D583245B}" type="slidenum">
              <a:rPr lang="en-US"/>
              <a:pPr>
                <a:defRPr/>
              </a:pPr>
              <a:t>52</a:t>
            </a:fld>
            <a:endParaRPr lang="en-US" dirty="0"/>
          </a:p>
        </p:txBody>
      </p:sp>
      <p:sp>
        <p:nvSpPr>
          <p:cNvPr id="8" name="Title 1"/>
          <p:cNvSpPr>
            <a:spLocks noGrp="1"/>
          </p:cNvSpPr>
          <p:nvPr>
            <p:ph type="title"/>
          </p:nvPr>
        </p:nvSpPr>
        <p:spPr>
          <a:xfrm>
            <a:off x="0" y="0"/>
            <a:ext cx="9144000" cy="898525"/>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eaLnBrk="1" fontAlgn="auto" hangingPunct="1">
              <a:spcAft>
                <a:spcPts val="0"/>
              </a:spcAft>
              <a:defRPr/>
            </a:pPr>
            <a:r>
              <a:rPr lang="en-US" cap="small" dirty="0" smtClean="0"/>
              <a:t>Reasons for Variance</a:t>
            </a:r>
            <a:endParaRPr lang="en-US" cap="small" dirty="0"/>
          </a:p>
        </p:txBody>
      </p:sp>
      <p:sp>
        <p:nvSpPr>
          <p:cNvPr id="3" name="Content Placeholder 2"/>
          <p:cNvSpPr>
            <a:spLocks noGrp="1"/>
          </p:cNvSpPr>
          <p:nvPr>
            <p:ph idx="1"/>
          </p:nvPr>
        </p:nvSpPr>
        <p:spPr>
          <a:xfrm>
            <a:off x="152398" y="1082675"/>
            <a:ext cx="8839202" cy="5394325"/>
          </a:xfrm>
        </p:spPr>
        <p:txBody>
          <a:bodyPr rtlCol="0">
            <a:noAutofit/>
          </a:bodyPr>
          <a:lstStyle/>
          <a:p>
            <a:pPr marL="457200" indent="-457200" eaLnBrk="1" fontAlgn="auto" hangingPunct="1">
              <a:spcAft>
                <a:spcPts val="0"/>
              </a:spcAft>
              <a:buFont typeface="+mj-lt"/>
              <a:buAutoNum type="arabicPeriod"/>
              <a:defRPr/>
            </a:pPr>
            <a:r>
              <a:rPr lang="en-US" sz="1500" dirty="0" smtClean="0">
                <a:latin typeface="Arial" pitchFamily="34" charset="0"/>
                <a:cs typeface="Arial" pitchFamily="34" charset="0"/>
              </a:rPr>
              <a:t>Vacant post resulted in COE under spending by R15.7 million(12.1%), which is an improvement from the R18.4 million underspend in 2015/16 performance;  </a:t>
            </a:r>
          </a:p>
          <a:p>
            <a:pPr marL="457200" indent="-457200" eaLnBrk="1" fontAlgn="auto" hangingPunct="1">
              <a:spcAft>
                <a:spcPts val="0"/>
              </a:spcAft>
              <a:buFont typeface="+mj-lt"/>
              <a:buAutoNum type="arabicPeriod"/>
              <a:defRPr/>
            </a:pPr>
            <a:r>
              <a:rPr lang="en-US" sz="1500" dirty="0" smtClean="0">
                <a:latin typeface="Arial" pitchFamily="34" charset="0"/>
                <a:cs typeface="Arial" pitchFamily="34" charset="0"/>
              </a:rPr>
              <a:t>Under spending on related Goods and services by R13.8 million (17.6%) which is impacted on by vacant posts and non implementation of programmes such as non provision of infrastructure support to Informal </a:t>
            </a:r>
            <a:r>
              <a:rPr lang="en-US" sz="1500" dirty="0">
                <a:latin typeface="Arial" pitchFamily="34" charset="0"/>
                <a:cs typeface="Arial" pitchFamily="34" charset="0"/>
              </a:rPr>
              <a:t>B</a:t>
            </a:r>
            <a:r>
              <a:rPr lang="en-US" sz="1500" dirty="0" smtClean="0">
                <a:latin typeface="Arial" pitchFamily="34" charset="0"/>
                <a:cs typeface="Arial" pitchFamily="34" charset="0"/>
              </a:rPr>
              <a:t>usinesses and Cooperatives.  Research projects worth R3 </a:t>
            </a:r>
            <a:r>
              <a:rPr lang="en-US" sz="1500" dirty="0">
                <a:latin typeface="Arial" pitchFamily="34" charset="0"/>
                <a:cs typeface="Arial" pitchFamily="34" charset="0"/>
              </a:rPr>
              <a:t>million </a:t>
            </a:r>
            <a:r>
              <a:rPr lang="en-US" sz="1500" dirty="0" smtClean="0">
                <a:latin typeface="Arial" pitchFamily="34" charset="0"/>
                <a:cs typeface="Arial" pitchFamily="34" charset="0"/>
              </a:rPr>
              <a:t>delayed, such </a:t>
            </a:r>
            <a:r>
              <a:rPr lang="en-US" sz="1500" dirty="0">
                <a:latin typeface="Arial" pitchFamily="34" charset="0"/>
                <a:cs typeface="Arial" pitchFamily="34" charset="0"/>
              </a:rPr>
              <a:t>as the </a:t>
            </a:r>
            <a:r>
              <a:rPr lang="en-ZA" sz="1500" dirty="0">
                <a:latin typeface="Arial" panose="020B0604020202020204" pitchFamily="34" charset="0"/>
                <a:cs typeface="Arial" panose="020B0604020202020204" pitchFamily="34" charset="0"/>
              </a:rPr>
              <a:t>2016 Annual Review, SMME Eco-system, SMME Definition, Research Agenda, Research Repository, as well as the Evaluation of the Integrated Enterprise Strategy</a:t>
            </a:r>
            <a:r>
              <a:rPr lang="en-US" sz="1500" dirty="0">
                <a:latin typeface="Arial" pitchFamily="34" charset="0"/>
                <a:cs typeface="Arial" pitchFamily="34" charset="0"/>
              </a:rPr>
              <a:t> contributed to a low spending. </a:t>
            </a:r>
            <a:r>
              <a:rPr lang="en-US" sz="1500" dirty="0" smtClean="0">
                <a:latin typeface="Arial" pitchFamily="34" charset="0"/>
                <a:cs typeface="Arial" pitchFamily="34" charset="0"/>
              </a:rPr>
              <a:t>The signing of the SITA contract was delayed and resulted in fewer months being charged R2.7 million. Spending regressed compared to the R9 million underspent in 2015/16</a:t>
            </a:r>
          </a:p>
          <a:p>
            <a:pPr marL="358775" indent="-358775" eaLnBrk="1" fontAlgn="auto" hangingPunct="1">
              <a:spcAft>
                <a:spcPts val="0"/>
              </a:spcAft>
              <a:buFont typeface="+mj-lt"/>
              <a:buAutoNum type="arabicPeriod"/>
              <a:defRPr/>
            </a:pPr>
            <a:r>
              <a:rPr lang="en-US" sz="1500" dirty="0" smtClean="0">
                <a:latin typeface="Arial" pitchFamily="34" charset="0"/>
                <a:cs typeface="Arial" pitchFamily="34" charset="0"/>
              </a:rPr>
              <a:t>Transfers </a:t>
            </a:r>
            <a:r>
              <a:rPr lang="en-US" sz="1500" dirty="0">
                <a:latin typeface="Arial" pitchFamily="34" charset="0"/>
                <a:cs typeface="Arial" pitchFamily="34" charset="0"/>
              </a:rPr>
              <a:t>underspent </a:t>
            </a:r>
            <a:r>
              <a:rPr lang="en-US" sz="1500" dirty="0" smtClean="0">
                <a:latin typeface="Arial" pitchFamily="34" charset="0"/>
                <a:cs typeface="Arial" pitchFamily="34" charset="0"/>
              </a:rPr>
              <a:t>R90.6 </a:t>
            </a:r>
            <a:r>
              <a:rPr lang="en-US" sz="1500" dirty="0">
                <a:latin typeface="Arial" pitchFamily="34" charset="0"/>
                <a:cs typeface="Arial" pitchFamily="34" charset="0"/>
              </a:rPr>
              <a:t>million (</a:t>
            </a:r>
            <a:r>
              <a:rPr lang="en-US" sz="1500" dirty="0" smtClean="0">
                <a:latin typeface="Arial" pitchFamily="34" charset="0"/>
                <a:cs typeface="Arial" pitchFamily="34" charset="0"/>
              </a:rPr>
              <a:t>8.2%) </a:t>
            </a:r>
            <a:r>
              <a:rPr lang="en-US" sz="1500" dirty="0">
                <a:latin typeface="Arial" pitchFamily="34" charset="0"/>
                <a:cs typeface="Arial" pitchFamily="34" charset="0"/>
              </a:rPr>
              <a:t>for the </a:t>
            </a:r>
            <a:r>
              <a:rPr lang="en-US" sz="1500" dirty="0" smtClean="0">
                <a:latin typeface="Arial" pitchFamily="34" charset="0"/>
                <a:cs typeface="Arial" pitchFamily="34" charset="0"/>
              </a:rPr>
              <a:t>year.  Spending regressed compared to R90.4 million compared to R152 thousand in 2015/16, due to:  </a:t>
            </a:r>
            <a:endParaRPr lang="en-US" sz="1500" dirty="0">
              <a:latin typeface="Arial" pitchFamily="34" charset="0"/>
              <a:cs typeface="Arial" pitchFamily="34" charset="0"/>
            </a:endParaRPr>
          </a:p>
          <a:p>
            <a:pPr marL="1428750" lvl="2" indent="-514350" eaLnBrk="1" fontAlgn="auto" hangingPunct="1">
              <a:spcAft>
                <a:spcPts val="0"/>
              </a:spcAft>
              <a:buFont typeface="+mj-lt"/>
              <a:buAutoNum type="alphaLcParenR"/>
              <a:defRPr/>
            </a:pPr>
            <a:r>
              <a:rPr lang="en-US" sz="1500" dirty="0">
                <a:latin typeface="Arial" pitchFamily="34" charset="0"/>
                <a:cs typeface="Arial" pitchFamily="34" charset="0"/>
              </a:rPr>
              <a:t> CIS </a:t>
            </a:r>
            <a:r>
              <a:rPr lang="en-US" sz="1500" dirty="0" smtClean="0">
                <a:latin typeface="Arial" pitchFamily="34" charset="0"/>
                <a:cs typeface="Arial" pitchFamily="34" charset="0"/>
              </a:rPr>
              <a:t>- R11.1 </a:t>
            </a:r>
            <a:r>
              <a:rPr lang="en-US" sz="1500" dirty="0">
                <a:latin typeface="Arial" pitchFamily="34" charset="0"/>
                <a:cs typeface="Arial" pitchFamily="34" charset="0"/>
              </a:rPr>
              <a:t>million remaining </a:t>
            </a:r>
            <a:r>
              <a:rPr lang="en-US" sz="1500" dirty="0" smtClean="0">
                <a:latin typeface="Arial" pitchFamily="34" charset="0"/>
                <a:cs typeface="Arial" pitchFamily="34" charset="0"/>
              </a:rPr>
              <a:t>funds</a:t>
            </a:r>
            <a:endParaRPr lang="en-US" sz="1500" dirty="0">
              <a:latin typeface="Arial" pitchFamily="34" charset="0"/>
              <a:cs typeface="Arial" pitchFamily="34" charset="0"/>
            </a:endParaRPr>
          </a:p>
          <a:p>
            <a:pPr marL="358775" lvl="2" indent="0" eaLnBrk="1" fontAlgn="auto" hangingPunct="1">
              <a:spcAft>
                <a:spcPts val="0"/>
              </a:spcAft>
              <a:buNone/>
              <a:tabLst>
                <a:tab pos="358775" algn="l"/>
              </a:tabLst>
              <a:defRPr/>
            </a:pPr>
            <a:r>
              <a:rPr lang="en-US" sz="1500" dirty="0" smtClean="0">
                <a:latin typeface="Arial" pitchFamily="34" charset="0"/>
                <a:cs typeface="Arial" pitchFamily="34" charset="0"/>
              </a:rPr>
              <a:t>DSBD </a:t>
            </a:r>
            <a:r>
              <a:rPr lang="en-US" sz="1500" dirty="0">
                <a:latin typeface="Arial" pitchFamily="34" charset="0"/>
                <a:cs typeface="Arial" pitchFamily="34" charset="0"/>
              </a:rPr>
              <a:t>received R150 million at the beginning of the 2016/17 financial year for two (2) new programmes.</a:t>
            </a:r>
          </a:p>
          <a:p>
            <a:pPr marL="914400" lvl="2" indent="0" eaLnBrk="1" fontAlgn="auto" hangingPunct="1">
              <a:spcAft>
                <a:spcPts val="0"/>
              </a:spcAft>
              <a:buNone/>
              <a:tabLst>
                <a:tab pos="1435100" algn="l"/>
              </a:tabLst>
              <a:defRPr/>
            </a:pPr>
            <a:r>
              <a:rPr lang="en-US" sz="1500" dirty="0" smtClean="0">
                <a:latin typeface="Arial" pitchFamily="34" charset="0"/>
                <a:cs typeface="Arial" pitchFamily="34" charset="0"/>
              </a:rPr>
              <a:t>b) 	NIBUS </a:t>
            </a:r>
            <a:r>
              <a:rPr lang="en-US" sz="1500" dirty="0">
                <a:latin typeface="Arial" pitchFamily="34" charset="0"/>
                <a:cs typeface="Arial" pitchFamily="34" charset="0"/>
              </a:rPr>
              <a:t>-  R53.6 million – ZERO movement on expenditure</a:t>
            </a:r>
            <a:endParaRPr lang="en-US" sz="1500" dirty="0" smtClean="0">
              <a:latin typeface="Arial" pitchFamily="34" charset="0"/>
              <a:cs typeface="Arial" pitchFamily="34" charset="0"/>
            </a:endParaRPr>
          </a:p>
          <a:p>
            <a:pPr marL="914400" lvl="2" indent="0" eaLnBrk="1" fontAlgn="auto" hangingPunct="1">
              <a:spcAft>
                <a:spcPts val="0"/>
              </a:spcAft>
              <a:buNone/>
              <a:tabLst>
                <a:tab pos="1435100" algn="l"/>
              </a:tabLst>
              <a:defRPr/>
            </a:pPr>
            <a:r>
              <a:rPr lang="en-US" sz="1500" dirty="0" smtClean="0">
                <a:latin typeface="Arial" pitchFamily="34" charset="0"/>
                <a:cs typeface="Arial" pitchFamily="34" charset="0"/>
              </a:rPr>
              <a:t>c)	Non </a:t>
            </a:r>
            <a:r>
              <a:rPr lang="en-US" sz="1500" dirty="0">
                <a:latin typeface="Arial" pitchFamily="34" charset="0"/>
                <a:cs typeface="Arial" pitchFamily="34" charset="0"/>
              </a:rPr>
              <a:t>cash flow </a:t>
            </a:r>
            <a:r>
              <a:rPr lang="en-US" sz="1500" dirty="0" smtClean="0">
                <a:latin typeface="Arial" pitchFamily="34" charset="0"/>
                <a:cs typeface="Arial" pitchFamily="34" charset="0"/>
              </a:rPr>
              <a:t>spending on  EIP </a:t>
            </a:r>
            <a:r>
              <a:rPr lang="en-US" sz="1500" dirty="0">
                <a:latin typeface="Arial" pitchFamily="34" charset="0"/>
                <a:cs typeface="Arial" pitchFamily="34" charset="0"/>
              </a:rPr>
              <a:t>– R25.9 million for the </a:t>
            </a:r>
            <a:r>
              <a:rPr lang="en-US" sz="1500" dirty="0" smtClean="0">
                <a:latin typeface="Arial" pitchFamily="34" charset="0"/>
                <a:cs typeface="Arial" pitchFamily="34" charset="0"/>
              </a:rPr>
              <a:t>year due to the late implementation of the programme</a:t>
            </a:r>
          </a:p>
          <a:p>
            <a:pPr marL="447675" indent="-447675" eaLnBrk="1" fontAlgn="auto" hangingPunct="1">
              <a:spcAft>
                <a:spcPts val="0"/>
              </a:spcAft>
              <a:buFont typeface="+mj-lt"/>
              <a:buAutoNum type="arabicPeriod"/>
              <a:defRPr/>
            </a:pPr>
            <a:r>
              <a:rPr lang="en-US" sz="1500" dirty="0" smtClean="0">
                <a:latin typeface="Arial" pitchFamily="34" charset="0"/>
                <a:cs typeface="Arial" pitchFamily="34" charset="0"/>
              </a:rPr>
              <a:t>Capital Expenditure</a:t>
            </a:r>
            <a:r>
              <a:rPr lang="en-US" sz="1500" dirty="0">
                <a:latin typeface="Arial" pitchFamily="34" charset="0"/>
                <a:cs typeface="Arial" pitchFamily="34" charset="0"/>
              </a:rPr>
              <a:t> </a:t>
            </a:r>
            <a:r>
              <a:rPr lang="en-US" sz="1500" dirty="0" smtClean="0">
                <a:latin typeface="Arial" pitchFamily="34" charset="0"/>
                <a:cs typeface="Arial" pitchFamily="34" charset="0"/>
              </a:rPr>
              <a:t>underspent by R1.3 million (31.2%)- R1 million  was budgeted for the procurement of the DM’s vehicle.</a:t>
            </a:r>
            <a:endParaRPr lang="en-US" sz="1500"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6"/>
            <a:ext cx="1752600" cy="625929"/>
          </a:xfrm>
          <a:prstGeom prst="rect">
            <a:avLst/>
          </a:prstGeom>
          <a:noFill/>
          <a:ln>
            <a:noFill/>
          </a:ln>
        </p:spPr>
      </p:pic>
    </p:spTree>
    <p:extLst>
      <p:ext uri="{BB962C8B-B14F-4D97-AF65-F5344CB8AC3E}">
        <p14:creationId xmlns:p14="http://schemas.microsoft.com/office/powerpoint/2010/main" xmlns="" val="5130659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09B92D72-FD1F-4644-BBBA-22A65A700C67}" type="slidenum">
              <a:rPr lang="en-US" smtClean="0"/>
              <a:pPr/>
              <a:t>53</a:t>
            </a:fld>
            <a:endParaRPr lang="en-US"/>
          </a:p>
        </p:txBody>
      </p:sp>
      <p:sp>
        <p:nvSpPr>
          <p:cNvPr id="19" name="Title 1"/>
          <p:cNvSpPr>
            <a:spLocks noGrp="1"/>
          </p:cNvSpPr>
          <p:nvPr>
            <p:ph type="title"/>
          </p:nvPr>
        </p:nvSpPr>
        <p:spPr>
          <a:xfrm>
            <a:off x="0" y="0"/>
            <a:ext cx="9133114" cy="838200"/>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3600" cap="small" dirty="0" smtClean="0">
                <a:latin typeface="Arial" panose="020B0604020202020204" pitchFamily="34" charset="0"/>
                <a:cs typeface="Arial" panose="020B0604020202020204" pitchFamily="34" charset="0"/>
              </a:rPr>
              <a:t>Audit Outcome 2016/17</a:t>
            </a:r>
            <a:endParaRPr lang="en-US" sz="3600" cap="small" dirty="0">
              <a:latin typeface="Arial" panose="020B0604020202020204" pitchFamily="34" charset="0"/>
              <a:cs typeface="Arial" panose="020B0604020202020204" pitchFamily="34" charset="0"/>
            </a:endParaRPr>
          </a:p>
        </p:txBody>
      </p:sp>
      <p:sp>
        <p:nvSpPr>
          <p:cNvPr id="3" name="TextBox 2"/>
          <p:cNvSpPr txBox="1"/>
          <p:nvPr/>
        </p:nvSpPr>
        <p:spPr>
          <a:xfrm>
            <a:off x="304799" y="1490008"/>
            <a:ext cx="8665946" cy="1938992"/>
          </a:xfrm>
          <a:prstGeom prst="rect">
            <a:avLst/>
          </a:prstGeom>
          <a:noFill/>
        </p:spPr>
        <p:txBody>
          <a:bodyPr wrap="square" rtlCol="0">
            <a:spAutoFit/>
          </a:bodyPr>
          <a:lstStyle/>
          <a:p>
            <a:r>
              <a:rPr lang="en-ZA" sz="2000" b="1" dirty="0" smtClean="0">
                <a:latin typeface="Arial" panose="020B0604020202020204" pitchFamily="34" charset="0"/>
                <a:cs typeface="Arial" panose="020B0604020202020204" pitchFamily="34" charset="0"/>
              </a:rPr>
              <a:t>Auditor-General South Africa (AGSA)</a:t>
            </a:r>
          </a:p>
          <a:p>
            <a:pPr marL="285750" indent="-285750">
              <a:buFont typeface="Arial" panose="020B0604020202020204" pitchFamily="34" charset="0"/>
              <a:buChar char="•"/>
            </a:pPr>
            <a:r>
              <a:rPr lang="en-ZA" sz="2000" dirty="0" smtClean="0">
                <a:latin typeface="Arial" panose="020B0604020202020204" pitchFamily="34" charset="0"/>
                <a:cs typeface="Arial" panose="020B0604020202020204" pitchFamily="34" charset="0"/>
              </a:rPr>
              <a:t>Unqualified Audit Opinion</a:t>
            </a:r>
          </a:p>
          <a:p>
            <a:pPr marL="285750" indent="-285750">
              <a:buFont typeface="Arial" panose="020B0604020202020204" pitchFamily="34" charset="0"/>
              <a:buChar char="•"/>
            </a:pPr>
            <a:r>
              <a:rPr lang="en-ZA" sz="2000" dirty="0" smtClean="0">
                <a:latin typeface="Arial" panose="020B0604020202020204" pitchFamily="34" charset="0"/>
                <a:cs typeface="Arial" panose="020B0604020202020204" pitchFamily="34" charset="0"/>
              </a:rPr>
              <a:t>No Material Misstatements on the Annual Financial Statements (AFS)</a:t>
            </a:r>
          </a:p>
          <a:p>
            <a:pPr marL="285750" indent="-285750">
              <a:buFont typeface="Arial" panose="020B0604020202020204" pitchFamily="34" charset="0"/>
              <a:buChar char="•"/>
            </a:pPr>
            <a:r>
              <a:rPr lang="en-US" sz="2000" dirty="0">
                <a:latin typeface="Arial" pitchFamily="34" charset="0"/>
                <a:cs typeface="Arial" pitchFamily="34" charset="0"/>
              </a:rPr>
              <a:t>2016/17 Audit resulted in 22 Findings compared to 35 during the 2015/16 audit</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304799" y="3690878"/>
            <a:ext cx="7924800" cy="2862322"/>
          </a:xfrm>
          <a:prstGeom prst="rect">
            <a:avLst/>
          </a:prstGeom>
          <a:noFill/>
        </p:spPr>
        <p:txBody>
          <a:bodyPr wrap="square" rtlCol="0">
            <a:spAutoFit/>
          </a:bodyPr>
          <a:lstStyle/>
          <a:p>
            <a:r>
              <a:rPr lang="en-ZA" sz="2000" b="1" dirty="0" smtClean="0">
                <a:latin typeface="Arial" panose="020B0604020202020204" pitchFamily="34" charset="0"/>
                <a:cs typeface="Arial" panose="020B0604020202020204" pitchFamily="34" charset="0"/>
              </a:rPr>
              <a:t>Areas of Concern</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Strengthen fraud prevention interventions</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Ethical conduct (awareness &amp; monitoring)</a:t>
            </a: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Material misstatement on Performance Information (inadequate Evidence-based Reporting)</a:t>
            </a: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endParaRPr lang="en-ZA"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50000" t="17630" b="23216"/>
          <a:stretch/>
        </p:blipFill>
        <p:spPr>
          <a:xfrm>
            <a:off x="7535698" y="838200"/>
            <a:ext cx="1608302" cy="1415051"/>
          </a:xfrm>
          <a:prstGeom prst="ellipse">
            <a:avLst/>
          </a:prstGeom>
          <a:ln>
            <a:noFill/>
          </a:ln>
          <a:effectLst>
            <a:softEdge rad="112500"/>
          </a:effectLst>
        </p:spPr>
      </p:pic>
      <p:pic>
        <p:nvPicPr>
          <p:cNvPr id="10" name="Picture 3" descr="C:\Users\jvanDyk\Pictures\Time Frame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23758" y="3505200"/>
            <a:ext cx="1744042" cy="1043897"/>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36758794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a:xfrm>
            <a:off x="6553200" y="6324600"/>
            <a:ext cx="2133600" cy="365125"/>
          </a:xfrm>
        </p:spPr>
        <p:txBody>
          <a:bodyPr/>
          <a:lstStyle/>
          <a:p>
            <a:fld id="{09B92D72-FD1F-4644-BBBA-22A65A700C67}" type="slidenum">
              <a:rPr lang="en-US" smtClean="0"/>
              <a:pPr/>
              <a:t>54</a:t>
            </a:fld>
            <a:endParaRPr lang="en-US" dirty="0"/>
          </a:p>
        </p:txBody>
      </p:sp>
      <p:sp>
        <p:nvSpPr>
          <p:cNvPr id="19" name="Title 1"/>
          <p:cNvSpPr>
            <a:spLocks noGrp="1"/>
          </p:cNvSpPr>
          <p:nvPr>
            <p:ph type="title"/>
          </p:nvPr>
        </p:nvSpPr>
        <p:spPr>
          <a:xfrm>
            <a:off x="10886" y="1981200"/>
            <a:ext cx="9133114" cy="2286000"/>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3600" cap="small" dirty="0" smtClean="0">
                <a:solidFill>
                  <a:schemeClr val="accent3">
                    <a:lumMod val="75000"/>
                  </a:schemeClr>
                </a:solidFill>
                <a:latin typeface="Arial" panose="020B0604020202020204" pitchFamily="34" charset="0"/>
                <a:cs typeface="Arial" panose="020B0604020202020204" pitchFamily="34" charset="0"/>
              </a:rPr>
              <a:t>.</a:t>
            </a:r>
            <a:endParaRPr lang="en-US" sz="3600" cap="small" dirty="0">
              <a:solidFill>
                <a:schemeClr val="accent3">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0" y="2286000"/>
            <a:ext cx="8839200" cy="1754326"/>
          </a:xfrm>
          <a:prstGeom prst="rect">
            <a:avLst/>
          </a:prstGeom>
          <a:noFill/>
        </p:spPr>
        <p:txBody>
          <a:bodyPr wrap="square" rtlCol="0">
            <a:spAutoFit/>
          </a:bodyPr>
          <a:lstStyle/>
          <a:p>
            <a:pPr algn="ctr"/>
            <a:r>
              <a:rPr lang="en-GB" sz="5400" b="1" i="1" cap="small" dirty="0" smtClean="0">
                <a:solidFill>
                  <a:schemeClr val="accent3">
                    <a:lumMod val="75000"/>
                  </a:schemeClr>
                </a:solidFill>
                <a:latin typeface="Arial" panose="020B0604020202020204" pitchFamily="34" charset="0"/>
                <a:cs typeface="Arial" panose="020B0604020202020204" pitchFamily="34" charset="0"/>
              </a:rPr>
              <a:t>9. HUMAN RESOURCE MANAGEMENT</a:t>
            </a:r>
            <a:endParaRPr lang="en-US" sz="5400" b="1" i="1" cap="small"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80019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2"/>
          <p:cNvSpPr txBox="1">
            <a:spLocks/>
          </p:cNvSpPr>
          <p:nvPr/>
        </p:nvSpPr>
        <p:spPr>
          <a:xfrm>
            <a:off x="134698" y="990599"/>
            <a:ext cx="8856902" cy="54102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buFont typeface="Arial" pitchFamily="34" charset="0"/>
              <a:buChar char="•"/>
            </a:pPr>
            <a:r>
              <a:rPr lang="en-GB" sz="2400" dirty="0" smtClean="0">
                <a:solidFill>
                  <a:schemeClr val="tx1"/>
                </a:solidFill>
                <a:latin typeface="Arial" pitchFamily="34" charset="0"/>
                <a:cs typeface="Arial" pitchFamily="34" charset="0"/>
              </a:rPr>
              <a:t>An </a:t>
            </a:r>
            <a:r>
              <a:rPr lang="en-GB" sz="2400" dirty="0">
                <a:solidFill>
                  <a:schemeClr val="tx1"/>
                </a:solidFill>
                <a:latin typeface="Arial" pitchFamily="34" charset="0"/>
                <a:cs typeface="Arial" pitchFamily="34" charset="0"/>
              </a:rPr>
              <a:t>organisational structure was developed </a:t>
            </a:r>
            <a:r>
              <a:rPr lang="en-GB" sz="2400" dirty="0" smtClean="0">
                <a:solidFill>
                  <a:schemeClr val="tx1"/>
                </a:solidFill>
                <a:latin typeface="Arial" pitchFamily="34" charset="0"/>
                <a:cs typeface="Arial" pitchFamily="34" charset="0"/>
              </a:rPr>
              <a:t>and internal consultation started from mid </a:t>
            </a:r>
            <a:r>
              <a:rPr lang="en-GB" sz="2400" dirty="0">
                <a:solidFill>
                  <a:schemeClr val="tx1"/>
                </a:solidFill>
                <a:latin typeface="Arial" pitchFamily="34" charset="0"/>
                <a:cs typeface="Arial" pitchFamily="34" charset="0"/>
              </a:rPr>
              <a:t>September 2016. </a:t>
            </a:r>
            <a:endParaRPr lang="en-GB" sz="2400" dirty="0" smtClean="0">
              <a:solidFill>
                <a:schemeClr val="tx1"/>
              </a:solidFill>
              <a:latin typeface="Arial" pitchFamily="34" charset="0"/>
              <a:cs typeface="Arial" pitchFamily="34" charset="0"/>
            </a:endParaRPr>
          </a:p>
          <a:p>
            <a:pPr marL="342900" indent="-342900" algn="just">
              <a:spcBef>
                <a:spcPts val="0"/>
              </a:spcBef>
              <a:buFont typeface="Arial" pitchFamily="34" charset="0"/>
              <a:buChar char="•"/>
            </a:pPr>
            <a:endParaRPr lang="en-GB" sz="1600" dirty="0" smtClean="0">
              <a:solidFill>
                <a:schemeClr val="tx1"/>
              </a:solidFill>
              <a:latin typeface="Arial" pitchFamily="34" charset="0"/>
              <a:cs typeface="Arial" pitchFamily="34" charset="0"/>
            </a:endParaRPr>
          </a:p>
          <a:p>
            <a:pPr marL="342900" indent="-342900" algn="just">
              <a:spcBef>
                <a:spcPts val="0"/>
              </a:spcBef>
              <a:buFont typeface="Arial" pitchFamily="34" charset="0"/>
              <a:buChar char="•"/>
            </a:pPr>
            <a:r>
              <a:rPr lang="en-GB" sz="2400" dirty="0" smtClean="0">
                <a:solidFill>
                  <a:schemeClr val="tx1"/>
                </a:solidFill>
                <a:latin typeface="Arial" pitchFamily="34" charset="0"/>
                <a:cs typeface="Arial" pitchFamily="34" charset="0"/>
              </a:rPr>
              <a:t>Input </a:t>
            </a:r>
            <a:r>
              <a:rPr lang="en-GB" sz="2400" dirty="0">
                <a:solidFill>
                  <a:schemeClr val="tx1"/>
                </a:solidFill>
                <a:latin typeface="Arial" pitchFamily="34" charset="0"/>
                <a:cs typeface="Arial" pitchFamily="34" charset="0"/>
              </a:rPr>
              <a:t>provided by the Department of Performance Monitoring and Evaluation (DPME) and National Treasury (NT) during November 2016 on the DSBD draft Annual Performance Plan (APP) for 2017/18 significantly impacted the proposed structure and thus resulted in </a:t>
            </a:r>
            <a:r>
              <a:rPr lang="en-GB" sz="2400" dirty="0" smtClean="0">
                <a:solidFill>
                  <a:schemeClr val="tx1"/>
                </a:solidFill>
                <a:latin typeface="Arial" pitchFamily="34" charset="0"/>
                <a:cs typeface="Arial" pitchFamily="34" charset="0"/>
              </a:rPr>
              <a:t>the process being halted. </a:t>
            </a:r>
          </a:p>
          <a:p>
            <a:pPr marL="342900" indent="-342900" algn="just">
              <a:spcBef>
                <a:spcPts val="0"/>
              </a:spcBef>
              <a:buFont typeface="Arial" pitchFamily="34" charset="0"/>
              <a:buChar char="•"/>
            </a:pPr>
            <a:endParaRPr lang="en-GB" sz="1800" dirty="0" smtClean="0">
              <a:solidFill>
                <a:schemeClr val="tx1"/>
              </a:solidFill>
              <a:latin typeface="Arial" pitchFamily="34" charset="0"/>
              <a:cs typeface="Arial" pitchFamily="34" charset="0"/>
            </a:endParaRPr>
          </a:p>
          <a:p>
            <a:pPr marL="342900" indent="-342900" algn="just">
              <a:spcBef>
                <a:spcPts val="0"/>
              </a:spcBef>
              <a:buFont typeface="Arial" pitchFamily="34" charset="0"/>
              <a:buChar char="•"/>
            </a:pPr>
            <a:r>
              <a:rPr lang="en-GB" sz="2400" dirty="0" smtClean="0">
                <a:solidFill>
                  <a:schemeClr val="tx1"/>
                </a:solidFill>
                <a:latin typeface="Arial" pitchFamily="34" charset="0"/>
                <a:cs typeface="Arial" pitchFamily="34" charset="0"/>
              </a:rPr>
              <a:t>Amendments </a:t>
            </a:r>
            <a:r>
              <a:rPr lang="en-GB" sz="2400" dirty="0">
                <a:solidFill>
                  <a:schemeClr val="tx1"/>
                </a:solidFill>
                <a:latin typeface="Arial" pitchFamily="34" charset="0"/>
                <a:cs typeface="Arial" pitchFamily="34" charset="0"/>
              </a:rPr>
              <a:t>to the strategy and APP ensued and </a:t>
            </a:r>
            <a:r>
              <a:rPr lang="en-GB" sz="2400" dirty="0" smtClean="0">
                <a:solidFill>
                  <a:schemeClr val="tx1"/>
                </a:solidFill>
                <a:latin typeface="Arial" pitchFamily="34" charset="0"/>
                <a:cs typeface="Arial" pitchFamily="34" charset="0"/>
              </a:rPr>
              <a:t>was </a:t>
            </a:r>
            <a:r>
              <a:rPr lang="en-GB" sz="2400" dirty="0">
                <a:solidFill>
                  <a:schemeClr val="tx1"/>
                </a:solidFill>
                <a:latin typeface="Arial" pitchFamily="34" charset="0"/>
                <a:cs typeface="Arial" pitchFamily="34" charset="0"/>
              </a:rPr>
              <a:t>finalised </a:t>
            </a:r>
            <a:r>
              <a:rPr lang="en-GB" sz="2400" dirty="0" smtClean="0">
                <a:solidFill>
                  <a:schemeClr val="tx1"/>
                </a:solidFill>
                <a:latin typeface="Arial" pitchFamily="34" charset="0"/>
                <a:cs typeface="Arial" pitchFamily="34" charset="0"/>
              </a:rPr>
              <a:t>toward the end of January 2017</a:t>
            </a:r>
            <a:r>
              <a:rPr lang="en-GB" sz="2400" dirty="0">
                <a:solidFill>
                  <a:schemeClr val="tx1"/>
                </a:solidFill>
                <a:latin typeface="Arial" pitchFamily="34" charset="0"/>
                <a:cs typeface="Arial" pitchFamily="34" charset="0"/>
              </a:rPr>
              <a:t>. </a:t>
            </a:r>
            <a:endParaRPr lang="en-GB" sz="2400" dirty="0" smtClean="0">
              <a:solidFill>
                <a:schemeClr val="tx1"/>
              </a:solidFill>
              <a:latin typeface="Arial" pitchFamily="34" charset="0"/>
              <a:cs typeface="Arial" pitchFamily="34" charset="0"/>
            </a:endParaRPr>
          </a:p>
          <a:p>
            <a:pPr marL="342900" indent="-342900" algn="just">
              <a:spcBef>
                <a:spcPts val="0"/>
              </a:spcBef>
              <a:buFont typeface="Arial" pitchFamily="34" charset="0"/>
              <a:buChar char="•"/>
            </a:pPr>
            <a:endParaRPr lang="en-GB" sz="1800" dirty="0" smtClean="0">
              <a:solidFill>
                <a:schemeClr val="tx1"/>
              </a:solidFill>
              <a:latin typeface="Arial" pitchFamily="34" charset="0"/>
              <a:cs typeface="Arial" pitchFamily="34" charset="0"/>
            </a:endParaRPr>
          </a:p>
          <a:p>
            <a:pPr marL="342900" indent="-342900" algn="just">
              <a:spcBef>
                <a:spcPts val="0"/>
              </a:spcBef>
              <a:buFont typeface="Arial" pitchFamily="34" charset="0"/>
              <a:buChar char="•"/>
            </a:pPr>
            <a:r>
              <a:rPr lang="en-GB" sz="2400" dirty="0" smtClean="0">
                <a:solidFill>
                  <a:schemeClr val="tx1"/>
                </a:solidFill>
                <a:latin typeface="Arial" pitchFamily="34" charset="0"/>
                <a:cs typeface="Arial" pitchFamily="34" charset="0"/>
              </a:rPr>
              <a:t>A decision was taken to revert to the Approved Start-up Structure from</a:t>
            </a:r>
            <a:r>
              <a:rPr lang="en-GB" sz="2400" dirty="0">
                <a:solidFill>
                  <a:schemeClr val="tx1"/>
                </a:solidFill>
                <a:latin typeface="Arial" pitchFamily="34" charset="0"/>
                <a:cs typeface="Arial" pitchFamily="34" charset="0"/>
              </a:rPr>
              <a:t> </a:t>
            </a:r>
            <a:r>
              <a:rPr lang="en-GB" sz="2400" dirty="0" smtClean="0">
                <a:solidFill>
                  <a:schemeClr val="tx1"/>
                </a:solidFill>
                <a:latin typeface="Arial" pitchFamily="34" charset="0"/>
                <a:cs typeface="Arial" pitchFamily="34" charset="0"/>
              </a:rPr>
              <a:t>1 April 2017. </a:t>
            </a:r>
            <a:endParaRPr lang="en-GB" sz="2400" dirty="0">
              <a:solidFill>
                <a:schemeClr val="tx1"/>
              </a:solidFill>
              <a:latin typeface="Arial" pitchFamily="34" charset="0"/>
              <a:cs typeface="Arial" pitchFamily="34" charset="0"/>
            </a:endParaRPr>
          </a:p>
        </p:txBody>
      </p:sp>
      <p:sp>
        <p:nvSpPr>
          <p:cNvPr id="9" name="Slide Number Placeholder 1"/>
          <p:cNvSpPr>
            <a:spLocks noGrp="1"/>
          </p:cNvSpPr>
          <p:nvPr>
            <p:ph type="sldNum" sz="quarter" idx="12"/>
          </p:nvPr>
        </p:nvSpPr>
        <p:spPr>
          <a:xfrm>
            <a:off x="6553200" y="6324600"/>
            <a:ext cx="2133600" cy="365125"/>
          </a:xfrm>
        </p:spPr>
        <p:txBody>
          <a:bodyPr/>
          <a:lstStyle/>
          <a:p>
            <a:r>
              <a:rPr lang="en-US" dirty="0"/>
              <a:t>5</a:t>
            </a:r>
            <a:r>
              <a:rPr lang="en-US" dirty="0" smtClean="0"/>
              <a:t>1</a:t>
            </a:r>
            <a:endParaRPr lang="en-US" dirty="0"/>
          </a:p>
        </p:txBody>
      </p:sp>
      <p:sp>
        <p:nvSpPr>
          <p:cNvPr id="10" name="Title 1"/>
          <p:cNvSpPr txBox="1">
            <a:spLocks/>
          </p:cNvSpPr>
          <p:nvPr/>
        </p:nvSpPr>
        <p:spPr>
          <a:xfrm>
            <a:off x="0" y="-19251"/>
            <a:ext cx="9144000" cy="898525"/>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sz="3600" cap="small" dirty="0" smtClean="0">
                <a:latin typeface="Arial" panose="020B0604020202020204" pitchFamily="34" charset="0"/>
                <a:cs typeface="Arial" panose="020B0604020202020204" pitchFamily="34" charset="0"/>
              </a:rPr>
              <a:t>Functional and </a:t>
            </a:r>
            <a:r>
              <a:rPr lang="en-US" sz="3600" cap="small" dirty="0" err="1" smtClean="0">
                <a:latin typeface="Arial" panose="020B0604020202020204" pitchFamily="34" charset="0"/>
                <a:cs typeface="Arial" panose="020B0604020202020204" pitchFamily="34" charset="0"/>
              </a:rPr>
              <a:t>Organisation</a:t>
            </a:r>
            <a:r>
              <a:rPr lang="en-US" sz="3600" cap="small" dirty="0" smtClean="0">
                <a:latin typeface="Arial" panose="020B0604020202020204" pitchFamily="34" charset="0"/>
                <a:cs typeface="Arial" panose="020B0604020202020204" pitchFamily="34" charset="0"/>
              </a:rPr>
              <a:t> Structure</a:t>
            </a:r>
            <a:endParaRPr lang="en-US" sz="360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91338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7" name="Chart 6"/>
          <p:cNvGraphicFramePr>
            <a:graphicFrameLocks/>
          </p:cNvGraphicFramePr>
          <p:nvPr>
            <p:extLst>
              <p:ext uri="{D42A27DB-BD31-4B8C-83A1-F6EECF244321}">
                <p14:modId xmlns:p14="http://schemas.microsoft.com/office/powerpoint/2010/main" xmlns="" val="3440548974"/>
              </p:ext>
            </p:extLst>
          </p:nvPr>
        </p:nvGraphicFramePr>
        <p:xfrm>
          <a:off x="4572000" y="1143000"/>
          <a:ext cx="4495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0480" y="1108770"/>
            <a:ext cx="4389120" cy="1138773"/>
          </a:xfrm>
          <a:prstGeom prst="rect">
            <a:avLst/>
          </a:prstGeom>
          <a:noFill/>
        </p:spPr>
        <p:txBody>
          <a:bodyPr wrap="square" rtlCol="0">
            <a:spAutoFit/>
          </a:bodyPr>
          <a:lstStyle/>
          <a:p>
            <a:pPr marL="285750" indent="-285750" algn="just">
              <a:buFont typeface="Arial" pitchFamily="34" charset="0"/>
              <a:buChar char="•"/>
            </a:pPr>
            <a:r>
              <a:rPr lang="en-ZA" sz="1700" dirty="0">
                <a:latin typeface="Arial" pitchFamily="34" charset="0"/>
                <a:cs typeface="Arial" pitchFamily="34" charset="0"/>
              </a:rPr>
              <a:t>T</a:t>
            </a:r>
            <a:r>
              <a:rPr lang="en-ZA" sz="1700" dirty="0" smtClean="0">
                <a:latin typeface="Arial" pitchFamily="34" charset="0"/>
                <a:cs typeface="Arial" pitchFamily="34" charset="0"/>
              </a:rPr>
              <a:t>he </a:t>
            </a:r>
            <a:r>
              <a:rPr lang="en-ZA" sz="1700" dirty="0">
                <a:latin typeface="Arial" pitchFamily="34" charset="0"/>
                <a:cs typeface="Arial" pitchFamily="34" charset="0"/>
              </a:rPr>
              <a:t>Department succeeded in decreasing the vacancy rate to 9.8% (20 </a:t>
            </a:r>
            <a:r>
              <a:rPr lang="en-ZA" sz="1700" dirty="0" smtClean="0">
                <a:latin typeface="Arial" pitchFamily="34" charset="0"/>
                <a:cs typeface="Arial" pitchFamily="34" charset="0"/>
              </a:rPr>
              <a:t>vacancies / 204 </a:t>
            </a:r>
            <a:r>
              <a:rPr lang="en-ZA" sz="1700" dirty="0">
                <a:latin typeface="Arial" pitchFamily="34" charset="0"/>
                <a:cs typeface="Arial" pitchFamily="34" charset="0"/>
              </a:rPr>
              <a:t>posts on the permanent establishment</a:t>
            </a:r>
            <a:r>
              <a:rPr lang="en-ZA" sz="1700" dirty="0" smtClean="0">
                <a:latin typeface="Arial" pitchFamily="34" charset="0"/>
                <a:cs typeface="Arial" pitchFamily="34" charset="0"/>
              </a:rPr>
              <a:t>) mainly due to:</a:t>
            </a:r>
            <a:endParaRPr lang="en-GB" sz="1700" dirty="0">
              <a:latin typeface="Arial" pitchFamily="34" charset="0"/>
              <a:cs typeface="Arial" pitchFamily="34" charset="0"/>
            </a:endParaRPr>
          </a:p>
        </p:txBody>
      </p:sp>
      <p:sp>
        <p:nvSpPr>
          <p:cNvPr id="10" name="Rectangle 9"/>
          <p:cNvSpPr/>
          <p:nvPr/>
        </p:nvSpPr>
        <p:spPr>
          <a:xfrm>
            <a:off x="76200" y="2240340"/>
            <a:ext cx="4343400" cy="1569660"/>
          </a:xfrm>
          <a:prstGeom prst="rect">
            <a:avLst/>
          </a:prstGeom>
        </p:spPr>
        <p:txBody>
          <a:bodyPr wrap="square">
            <a:spAutoFit/>
          </a:bodyPr>
          <a:lstStyle/>
          <a:p>
            <a:pPr marL="811213" indent="-285750" algn="just">
              <a:buFont typeface="Arial" panose="020B0604020202020204" pitchFamily="34" charset="0"/>
              <a:buChar char="•"/>
            </a:pPr>
            <a:r>
              <a:rPr lang="en-ZA" sz="1600" dirty="0" smtClean="0">
                <a:latin typeface="Arial" pitchFamily="34" charset="0"/>
                <a:cs typeface="Arial" pitchFamily="34" charset="0"/>
              </a:rPr>
              <a:t>Prioritisation in filling vacant posts – The DSBD establishment increased with 37 new posts (30 permanent posts and 7 additional). </a:t>
            </a:r>
          </a:p>
          <a:p>
            <a:pPr marL="811213" indent="-285750" algn="just">
              <a:buFont typeface="Arial" panose="020B0604020202020204" pitchFamily="34" charset="0"/>
              <a:buChar char="•"/>
            </a:pPr>
            <a:r>
              <a:rPr lang="en-ZA" sz="1600" dirty="0" smtClean="0">
                <a:latin typeface="Arial" pitchFamily="34" charset="0"/>
                <a:cs typeface="Arial" pitchFamily="34" charset="0"/>
              </a:rPr>
              <a:t>Alignment of the organisational structure.</a:t>
            </a:r>
            <a:endParaRPr lang="en-GB" sz="1600" dirty="0">
              <a:latin typeface="Arial" pitchFamily="34" charset="0"/>
              <a:cs typeface="Arial" pitchFamily="34" charset="0"/>
            </a:endParaRPr>
          </a:p>
        </p:txBody>
      </p:sp>
      <p:graphicFrame>
        <p:nvGraphicFramePr>
          <p:cNvPr id="9" name="Chart 8"/>
          <p:cNvGraphicFramePr>
            <a:graphicFrameLocks/>
          </p:cNvGraphicFramePr>
          <p:nvPr>
            <p:extLst/>
          </p:nvPr>
        </p:nvGraphicFramePr>
        <p:xfrm>
          <a:off x="113899" y="3960996"/>
          <a:ext cx="4572000" cy="280797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4678680" y="4514671"/>
            <a:ext cx="4389120" cy="1200329"/>
          </a:xfrm>
          <a:prstGeom prst="rect">
            <a:avLst/>
          </a:prstGeom>
          <a:noFill/>
        </p:spPr>
        <p:txBody>
          <a:bodyPr wrap="square" rtlCol="0">
            <a:spAutoFit/>
          </a:bodyPr>
          <a:lstStyle/>
          <a:p>
            <a:pPr marL="285750" indent="-285750" algn="just">
              <a:buFont typeface="Arial" pitchFamily="34" charset="0"/>
              <a:buChar char="•"/>
            </a:pPr>
            <a:r>
              <a:rPr lang="en-ZA" dirty="0" smtClean="0">
                <a:latin typeface="Arial" pitchFamily="34" charset="0"/>
                <a:cs typeface="Arial" pitchFamily="34" charset="0"/>
              </a:rPr>
              <a:t>The Department did well in exceeding the Cabinet Target of 50% women in senior management position - 53.5% (23 women / 43 senior managers). </a:t>
            </a:r>
            <a:endParaRPr lang="en-GB" dirty="0">
              <a:latin typeface="Arial" pitchFamily="34" charset="0"/>
              <a:cs typeface="Arial" pitchFamily="34" charset="0"/>
            </a:endParaRPr>
          </a:p>
        </p:txBody>
      </p:sp>
      <p:sp>
        <p:nvSpPr>
          <p:cNvPr id="13" name="Slide Number Placeholder 1"/>
          <p:cNvSpPr>
            <a:spLocks noGrp="1"/>
          </p:cNvSpPr>
          <p:nvPr>
            <p:ph type="sldNum" sz="quarter" idx="12"/>
          </p:nvPr>
        </p:nvSpPr>
        <p:spPr>
          <a:xfrm>
            <a:off x="6553200" y="6324600"/>
            <a:ext cx="2133600" cy="365125"/>
          </a:xfrm>
        </p:spPr>
        <p:txBody>
          <a:bodyPr/>
          <a:lstStyle/>
          <a:p>
            <a:r>
              <a:rPr lang="en-US" dirty="0"/>
              <a:t>5</a:t>
            </a:r>
            <a:r>
              <a:rPr lang="en-US" dirty="0" smtClean="0"/>
              <a:t>2</a:t>
            </a:r>
            <a:endParaRPr lang="en-US" dirty="0"/>
          </a:p>
        </p:txBody>
      </p:sp>
      <p:sp>
        <p:nvSpPr>
          <p:cNvPr id="14" name="Title 1"/>
          <p:cNvSpPr txBox="1">
            <a:spLocks/>
          </p:cNvSpPr>
          <p:nvPr/>
        </p:nvSpPr>
        <p:spPr>
          <a:xfrm>
            <a:off x="0" y="802"/>
            <a:ext cx="9144000" cy="913598"/>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cap="small" dirty="0" smtClean="0">
                <a:latin typeface="Arial" panose="020B0604020202020204" pitchFamily="34" charset="0"/>
                <a:cs typeface="Arial" panose="020B0604020202020204" pitchFamily="34" charset="0"/>
              </a:rPr>
              <a:t>Vacancy Rate and Women in SMS Targets</a:t>
            </a:r>
            <a:endParaRPr lang="en-US"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91334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0480" y="914400"/>
            <a:ext cx="4389120" cy="1754326"/>
          </a:xfrm>
          <a:prstGeom prst="rect">
            <a:avLst/>
          </a:prstGeom>
          <a:noFill/>
        </p:spPr>
        <p:txBody>
          <a:bodyPr wrap="square" rtlCol="0">
            <a:spAutoFit/>
          </a:bodyPr>
          <a:lstStyle/>
          <a:p>
            <a:pPr marL="285750" indent="-285750" algn="just">
              <a:buFont typeface="Arial" pitchFamily="34" charset="0"/>
              <a:buChar char="•"/>
            </a:pPr>
            <a:r>
              <a:rPr lang="en-ZA" dirty="0" smtClean="0">
                <a:latin typeface="Arial" pitchFamily="34" charset="0"/>
                <a:cs typeface="Arial" pitchFamily="34" charset="0"/>
              </a:rPr>
              <a:t>The Department did well in exceeding the Cabinet Target of 2% employment of people with a disability</a:t>
            </a:r>
            <a:r>
              <a:rPr lang="en-ZA" dirty="0">
                <a:latin typeface="Arial" pitchFamily="34" charset="0"/>
                <a:cs typeface="Arial" pitchFamily="34" charset="0"/>
              </a:rPr>
              <a:t> </a:t>
            </a:r>
            <a:r>
              <a:rPr lang="en-ZA" dirty="0" smtClean="0">
                <a:latin typeface="Arial" pitchFamily="34" charset="0"/>
                <a:cs typeface="Arial" pitchFamily="34" charset="0"/>
              </a:rPr>
              <a:t>achieved a 2.5% (5 persons with a disability / 201 employees) rate over the last 2 quarters. </a:t>
            </a:r>
            <a:endParaRPr lang="en-GB" dirty="0">
              <a:latin typeface="Arial" pitchFamily="34" charset="0"/>
              <a:cs typeface="Arial" pitchFamily="34" charset="0"/>
            </a:endParaRPr>
          </a:p>
        </p:txBody>
      </p:sp>
      <p:sp>
        <p:nvSpPr>
          <p:cNvPr id="11" name="Rectangle 10"/>
          <p:cNvSpPr/>
          <p:nvPr/>
        </p:nvSpPr>
        <p:spPr>
          <a:xfrm>
            <a:off x="0" y="2590800"/>
            <a:ext cx="4419600" cy="1477328"/>
          </a:xfrm>
          <a:prstGeom prst="rect">
            <a:avLst/>
          </a:prstGeom>
        </p:spPr>
        <p:txBody>
          <a:bodyPr wrap="square">
            <a:spAutoFit/>
          </a:bodyPr>
          <a:lstStyle/>
          <a:p>
            <a:pPr marL="285750" indent="-285750" algn="just">
              <a:buFont typeface="Arial" pitchFamily="34" charset="0"/>
              <a:buChar char="•"/>
            </a:pPr>
            <a:r>
              <a:rPr lang="en-ZA" dirty="0" smtClean="0">
                <a:latin typeface="Arial" pitchFamily="34" charset="0"/>
                <a:cs typeface="Arial" pitchFamily="34" charset="0"/>
              </a:rPr>
              <a:t>All cabinet targets are mainstreamed within DSBD which ensures a concerted effort whether during recruitment, development, promotion or retention. </a:t>
            </a:r>
            <a:endParaRPr lang="en-GB" dirty="0">
              <a:latin typeface="Arial" pitchFamily="34" charset="0"/>
              <a:cs typeface="Arial" pitchFamily="34" charset="0"/>
            </a:endParaRPr>
          </a:p>
        </p:txBody>
      </p:sp>
      <p:graphicFrame>
        <p:nvGraphicFramePr>
          <p:cNvPr id="10" name="Chart 9"/>
          <p:cNvGraphicFramePr>
            <a:graphicFrameLocks/>
          </p:cNvGraphicFramePr>
          <p:nvPr>
            <p:extLst/>
          </p:nvPr>
        </p:nvGraphicFramePr>
        <p:xfrm>
          <a:off x="4419598" y="914399"/>
          <a:ext cx="4572001" cy="312420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381000" y="5071408"/>
            <a:ext cx="8839200" cy="1938992"/>
          </a:xfrm>
          <a:prstGeom prst="rect">
            <a:avLst/>
          </a:prstGeom>
          <a:solidFill>
            <a:schemeClr val="bg1"/>
          </a:solidFill>
        </p:spPr>
        <p:txBody>
          <a:bodyPr wrap="square">
            <a:spAutoFit/>
          </a:bodyPr>
          <a:lstStyle/>
          <a:p>
            <a:pPr marL="742950" lvl="1" indent="-285750" algn="just">
              <a:buFont typeface="Arial" panose="020B0604020202020204" pitchFamily="34" charset="0"/>
              <a:buChar char="•"/>
            </a:pPr>
            <a:r>
              <a:rPr lang="en-ZA" sz="2000" dirty="0" smtClean="0">
                <a:latin typeface="Arial" pitchFamily="34" charset="0"/>
                <a:cs typeface="Arial" pitchFamily="34" charset="0"/>
              </a:rPr>
              <a:t>DSBD has been identified as a Best Practice Department with regard to:</a:t>
            </a:r>
          </a:p>
          <a:p>
            <a:pPr marL="1200150" lvl="2" indent="-285750" defTabSz="358775">
              <a:buFont typeface="Courier New" panose="02070309020205020404" pitchFamily="49" charset="0"/>
              <a:buChar char="o"/>
              <a:tabLst>
                <a:tab pos="715963" algn="l"/>
              </a:tabLst>
            </a:pPr>
            <a:r>
              <a:rPr lang="en-ZA" sz="2000" dirty="0" smtClean="0">
                <a:latin typeface="Arial" pitchFamily="34" charset="0"/>
                <a:cs typeface="Arial" pitchFamily="34" charset="0"/>
              </a:rPr>
              <a:t>Development of the Service Delivery Model</a:t>
            </a:r>
          </a:p>
          <a:p>
            <a:pPr marL="1200150" lvl="2" indent="-285750" defTabSz="358775">
              <a:buFont typeface="Courier New" panose="02070309020205020404" pitchFamily="49" charset="0"/>
              <a:buChar char="o"/>
              <a:tabLst>
                <a:tab pos="715963" algn="l"/>
              </a:tabLst>
            </a:pPr>
            <a:r>
              <a:rPr lang="en-ZA" sz="2000" dirty="0" smtClean="0">
                <a:latin typeface="Arial" pitchFamily="34" charset="0"/>
                <a:cs typeface="Arial" pitchFamily="34" charset="0"/>
              </a:rPr>
              <a:t>Achievement of the EE targets for employment of  People with a Disability and Women in SMS</a:t>
            </a:r>
          </a:p>
          <a:p>
            <a:pPr lvl="2" defTabSz="358775">
              <a:tabLst>
                <a:tab pos="715963" algn="l"/>
              </a:tabLst>
            </a:pPr>
            <a:endParaRPr lang="en-ZA" sz="2000" dirty="0" smtClean="0">
              <a:latin typeface="Arial" pitchFamily="34" charset="0"/>
              <a:cs typeface="Arial" pitchFamily="34" charset="0"/>
            </a:endParaRPr>
          </a:p>
        </p:txBody>
      </p:sp>
      <p:sp>
        <p:nvSpPr>
          <p:cNvPr id="13" name="Slide Number"/>
          <p:cNvSpPr>
            <a:spLocks noGrp="1"/>
          </p:cNvSpPr>
          <p:nvPr>
            <p:ph type="sldNum" sz="quarter" idx="4294967295"/>
          </p:nvPr>
        </p:nvSpPr>
        <p:spPr>
          <a:xfrm>
            <a:off x="8676457" y="6283959"/>
            <a:ext cx="360608" cy="269241"/>
          </a:xfrm>
          <a:prstGeom prst="rect">
            <a:avLst/>
          </a:prstGeom>
          <a:extLst>
            <a:ext uri="{C572A759-6A51-4108-AA02-DFA0A04FC94B}">
              <ma14:wrappingTextBoxFlag xmlns="" xmlns:ma14="http://schemas.microsoft.com/office/mac/drawingml/2011/main" val="1"/>
            </a:ext>
          </a:extLst>
        </p:spPr>
        <p:txBody>
          <a:bodyPr/>
          <a:lstStyle>
            <a:lvl1pPr>
              <a:defRPr b="1"/>
            </a:lvl1pPr>
          </a:lstStyle>
          <a:p>
            <a:r>
              <a:rPr lang="en-US" dirty="0"/>
              <a:t>5</a:t>
            </a:r>
            <a:r>
              <a:rPr lang="en-US" dirty="0" smtClean="0"/>
              <a:t>3</a:t>
            </a:r>
            <a:endParaRPr dirty="0"/>
          </a:p>
        </p:txBody>
      </p:sp>
      <p:sp>
        <p:nvSpPr>
          <p:cNvPr id="14" name="Title 1"/>
          <p:cNvSpPr txBox="1">
            <a:spLocks/>
          </p:cNvSpPr>
          <p:nvPr/>
        </p:nvSpPr>
        <p:spPr>
          <a:xfrm>
            <a:off x="0" y="1"/>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sz="3600" cap="small" dirty="0" smtClean="0">
                <a:latin typeface="Arial" panose="020B0604020202020204" pitchFamily="34" charset="0"/>
                <a:cs typeface="Arial" panose="020B0604020202020204" pitchFamily="34" charset="0"/>
              </a:rPr>
              <a:t>People with a Disability Target</a:t>
            </a:r>
            <a:endParaRPr lang="en-US" sz="3600" cap="small" dirty="0">
              <a:latin typeface="Arial" panose="020B0604020202020204" pitchFamily="34" charset="0"/>
              <a:cs typeface="Arial" panose="020B0604020202020204" pitchFamily="34" charset="0"/>
            </a:endParaRPr>
          </a:p>
        </p:txBody>
      </p:sp>
      <p:sp>
        <p:nvSpPr>
          <p:cNvPr id="15" name="Title 1"/>
          <p:cNvSpPr txBox="1">
            <a:spLocks/>
          </p:cNvSpPr>
          <p:nvPr/>
        </p:nvSpPr>
        <p:spPr>
          <a:xfrm>
            <a:off x="0" y="4114800"/>
            <a:ext cx="9144000" cy="8382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sz="3600" cap="small" dirty="0" smtClean="0">
                <a:latin typeface="Arial" panose="020B0604020202020204" pitchFamily="34" charset="0"/>
                <a:cs typeface="Arial" panose="020B0604020202020204" pitchFamily="34" charset="0"/>
              </a:rPr>
              <a:t>Other Achievements</a:t>
            </a:r>
            <a:endParaRPr lang="en-US" sz="360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868528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76300"/>
            <a:ext cx="8686800" cy="5219700"/>
          </a:xfrm>
        </p:spPr>
        <p:txBody>
          <a:bodyPr>
            <a:normAutofit/>
          </a:bodyPr>
          <a:lstStyle/>
          <a:p>
            <a:pPr marL="0" indent="0">
              <a:spcAft>
                <a:spcPts val="0"/>
              </a:spcAft>
              <a:buNone/>
            </a:pPr>
            <a:r>
              <a:rPr lang="en-GB" sz="1600" dirty="0">
                <a:latin typeface="Calibri" panose="020F0502020204030204" pitchFamily="34" charset="0"/>
                <a:ea typeface="Calibri" panose="020F0502020204030204" pitchFamily="34" charset="0"/>
              </a:rPr>
              <a:t> </a:t>
            </a:r>
          </a:p>
          <a:p>
            <a:pPr algn="just"/>
            <a:r>
              <a:rPr lang="en-GB" sz="2800" dirty="0" smtClean="0">
                <a:latin typeface="Arial" panose="020B0604020202020204" pitchFamily="34" charset="0"/>
                <a:ea typeface="Calibri" panose="020F0502020204030204" pitchFamily="34" charset="0"/>
                <a:cs typeface="Arial" panose="020B0604020202020204" pitchFamily="34" charset="0"/>
              </a:rPr>
              <a:t>Develop </a:t>
            </a:r>
            <a:r>
              <a:rPr lang="en-GB" sz="2800" dirty="0">
                <a:latin typeface="Arial" panose="020B0604020202020204" pitchFamily="34" charset="0"/>
                <a:ea typeface="Calibri" panose="020F0502020204030204" pitchFamily="34" charset="0"/>
                <a:cs typeface="Arial" panose="020B0604020202020204" pitchFamily="34" charset="0"/>
              </a:rPr>
              <a:t>detailed implementation planning and systems to support programme implementation and monitoring, e.g. </a:t>
            </a:r>
            <a:r>
              <a:rPr lang="en-GB" sz="2800" dirty="0" smtClean="0">
                <a:latin typeface="Arial" panose="020B0604020202020204" pitchFamily="34" charset="0"/>
                <a:ea typeface="Calibri" panose="020F0502020204030204" pitchFamily="34" charset="0"/>
                <a:cs typeface="Arial" panose="020B0604020202020204" pitchFamily="34" charset="0"/>
              </a:rPr>
              <a:t>NIBUS.</a:t>
            </a:r>
          </a:p>
          <a:p>
            <a:pPr algn="just"/>
            <a:r>
              <a:rPr lang="en-GB" sz="2800" dirty="0" smtClean="0">
                <a:latin typeface="Arial" panose="020B0604020202020204" pitchFamily="34" charset="0"/>
                <a:ea typeface="Calibri" panose="020F0502020204030204" pitchFamily="34" charset="0"/>
                <a:cs typeface="Arial" panose="020B0604020202020204" pitchFamily="34" charset="0"/>
              </a:rPr>
              <a:t>Strengthen </a:t>
            </a:r>
            <a:r>
              <a:rPr lang="en-GB" sz="2800" dirty="0">
                <a:latin typeface="Arial" panose="020B0604020202020204" pitchFamily="34" charset="0"/>
                <a:ea typeface="Calibri" panose="020F0502020204030204" pitchFamily="34" charset="0"/>
                <a:cs typeface="Arial" panose="020B0604020202020204" pitchFamily="34" charset="0"/>
              </a:rPr>
              <a:t>the monitoring and evaluation mechanism in relation to the disbursements of incentives.</a:t>
            </a:r>
          </a:p>
          <a:p>
            <a:pPr algn="just"/>
            <a:r>
              <a:rPr lang="en-GB" sz="2800" dirty="0" smtClean="0">
                <a:latin typeface="Arial" panose="020B0604020202020204" pitchFamily="34" charset="0"/>
                <a:ea typeface="Calibri" panose="020F0502020204030204" pitchFamily="34" charset="0"/>
                <a:cs typeface="Arial" panose="020B0604020202020204" pitchFamily="34" charset="0"/>
              </a:rPr>
              <a:t>Contradiction </a:t>
            </a:r>
            <a:r>
              <a:rPr lang="en-GB" sz="2800" dirty="0">
                <a:latin typeface="Arial" panose="020B0604020202020204" pitchFamily="34" charset="0"/>
                <a:ea typeface="Calibri" panose="020F0502020204030204" pitchFamily="34" charset="0"/>
                <a:cs typeface="Arial" panose="020B0604020202020204" pitchFamily="34" charset="0"/>
              </a:rPr>
              <a:t>between opportunity, expectation and demand and the capacity to deliver </a:t>
            </a:r>
          </a:p>
          <a:p>
            <a:pPr algn="just"/>
            <a:r>
              <a:rPr lang="en-GB" sz="2800" dirty="0" smtClean="0">
                <a:latin typeface="Arial" panose="020B0604020202020204" pitchFamily="34" charset="0"/>
                <a:ea typeface="Calibri" panose="020F0502020204030204" pitchFamily="34" charset="0"/>
                <a:cs typeface="Arial" panose="020B0604020202020204" pitchFamily="34" charset="0"/>
              </a:rPr>
              <a:t>Cadre </a:t>
            </a:r>
            <a:r>
              <a:rPr lang="en-GB" sz="2800" dirty="0">
                <a:latin typeface="Arial" panose="020B0604020202020204" pitchFamily="34" charset="0"/>
                <a:ea typeface="Calibri" panose="020F0502020204030204" pitchFamily="34" charset="0"/>
                <a:cs typeface="Arial" panose="020B0604020202020204" pitchFamily="34" charset="0"/>
              </a:rPr>
              <a:t>of leadership: </a:t>
            </a:r>
            <a:r>
              <a:rPr lang="en-GB" sz="2800" dirty="0" smtClean="0">
                <a:latin typeface="Arial" panose="020B0604020202020204" pitchFamily="34" charset="0"/>
                <a:ea typeface="Calibri" panose="020F0502020204030204" pitchFamily="34" charset="0"/>
                <a:cs typeface="Arial" panose="020B0604020202020204" pitchFamily="34" charset="0"/>
              </a:rPr>
              <a:t>with consistent</a:t>
            </a:r>
            <a:r>
              <a:rPr lang="en-GB" sz="2800" dirty="0">
                <a:latin typeface="Arial" panose="020B0604020202020204" pitchFamily="34" charset="0"/>
                <a:ea typeface="Calibri" panose="020F0502020204030204" pitchFamily="34" charset="0"/>
                <a:cs typeface="Arial" panose="020B0604020202020204" pitchFamily="34" charset="0"/>
              </a:rPr>
              <a:t>, capable and committed to the </a:t>
            </a:r>
            <a:r>
              <a:rPr lang="en-GB" sz="2800" dirty="0" smtClean="0">
                <a:latin typeface="Arial" panose="020B0604020202020204" pitchFamily="34" charset="0"/>
                <a:ea typeface="Calibri" panose="020F0502020204030204" pitchFamily="34" charset="0"/>
                <a:cs typeface="Arial" panose="020B0604020202020204" pitchFamily="34" charset="0"/>
              </a:rPr>
              <a:t>task, </a:t>
            </a:r>
            <a:r>
              <a:rPr lang="en-GB" sz="2800" dirty="0">
                <a:latin typeface="Arial" panose="020B0604020202020204" pitchFamily="34" charset="0"/>
                <a:ea typeface="Calibri" panose="020F0502020204030204" pitchFamily="34" charset="0"/>
                <a:cs typeface="Arial" panose="020B0604020202020204" pitchFamily="34" charset="0"/>
              </a:rPr>
              <a:t>the team delivers.  </a:t>
            </a:r>
          </a:p>
          <a:p>
            <a:endParaRPr lang="en-GB" sz="2800" dirty="0" smtClean="0">
              <a:latin typeface="Arial" pitchFamily="34" charset="0"/>
              <a:ea typeface="Times New Roman"/>
              <a:cs typeface="Arial" pitchFamily="34" charset="0"/>
            </a:endParaRPr>
          </a:p>
          <a:p>
            <a:pPr>
              <a:buFont typeface="Wingdings" panose="05000000000000000000" pitchFamily="2" charset="2"/>
              <a:buChar char="q"/>
            </a:pPr>
            <a:endParaRPr lang="en-GB" dirty="0" smtClean="0">
              <a:latin typeface="Arial" pitchFamily="34" charset="0"/>
              <a:ea typeface="Times New Roman"/>
              <a:cs typeface="Arial" pitchFamily="34" charset="0"/>
            </a:endParaRPr>
          </a:p>
          <a:p>
            <a:pPr marL="514350" indent="-514350">
              <a:buFont typeface="+mj-lt"/>
              <a:buAutoNum type="arabicPeriod"/>
            </a:pPr>
            <a:endParaRPr lang="en-ZA" dirty="0" smtClean="0">
              <a:latin typeface="Arial" pitchFamily="34" charset="0"/>
              <a:ea typeface="Times New Roman"/>
              <a:cs typeface="Arial" pitchFamily="34" charset="0"/>
            </a:endParaRPr>
          </a:p>
          <a:p>
            <a:pPr marL="0" indent="0">
              <a:buNone/>
            </a:pPr>
            <a:endParaRPr lang="en-US"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58</a:t>
            </a:fld>
            <a:endParaRPr lang="en-US"/>
          </a:p>
        </p:txBody>
      </p:sp>
      <p:sp>
        <p:nvSpPr>
          <p:cNvPr id="7" name="Title 1"/>
          <p:cNvSpPr>
            <a:spLocks noGrp="1"/>
          </p:cNvSpPr>
          <p:nvPr>
            <p:ph type="title"/>
          </p:nvPr>
        </p:nvSpPr>
        <p:spPr>
          <a:xfrm>
            <a:off x="0" y="-38501"/>
            <a:ext cx="9144000" cy="100985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GB" sz="3200" dirty="0" smtClean="0">
                <a:latin typeface="Arial" panose="020B0604020202020204" pitchFamily="34" charset="0"/>
                <a:ea typeface="Calibri" panose="020F0502020204030204" pitchFamily="34" charset="0"/>
                <a:cs typeface="Arial" panose="020B0604020202020204" pitchFamily="34" charset="0"/>
              </a:rPr>
              <a:t>10. LESSONS LEARNT </a:t>
            </a:r>
            <a:endParaRPr lang="en-US" sz="320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09265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23900"/>
            <a:ext cx="8686800" cy="5219700"/>
          </a:xfrm>
        </p:spPr>
        <p:txBody>
          <a:bodyPr>
            <a:normAutofit/>
          </a:bodyPr>
          <a:lstStyle/>
          <a:p>
            <a:pPr marL="0" indent="0">
              <a:spcAft>
                <a:spcPts val="0"/>
              </a:spcAft>
              <a:buNone/>
            </a:pPr>
            <a:endParaRPr lang="en-GB" sz="2800"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smtClean="0">
                <a:latin typeface="Arial" panose="020B0604020202020204" pitchFamily="34" charset="0"/>
                <a:ea typeface="Calibri" panose="020F0502020204030204" pitchFamily="34" charset="0"/>
                <a:cs typeface="Arial" panose="020B0604020202020204" pitchFamily="34" charset="0"/>
              </a:rPr>
              <a:t>Forge strategic partnerships with the other spheres of government to be partners in the delivery of our mandate, especially Municipalities</a:t>
            </a:r>
            <a:r>
              <a:rPr lang="en-GB" sz="2800" dirty="0">
                <a:latin typeface="Arial" panose="020B0604020202020204" pitchFamily="34" charset="0"/>
                <a:ea typeface="Calibri" panose="020F0502020204030204" pitchFamily="34" charset="0"/>
                <a:cs typeface="Arial" panose="020B0604020202020204" pitchFamily="34" charset="0"/>
              </a:rPr>
              <a:t>.</a:t>
            </a:r>
          </a:p>
          <a:p>
            <a:pPr>
              <a:spcAft>
                <a:spcPts val="0"/>
              </a:spcAft>
            </a:pPr>
            <a:r>
              <a:rPr lang="en-GB" sz="2800" dirty="0" smtClean="0">
                <a:latin typeface="Arial" panose="020B0604020202020204" pitchFamily="34" charset="0"/>
                <a:ea typeface="Calibri" panose="020F0502020204030204" pitchFamily="34" charset="0"/>
                <a:cs typeface="Arial" panose="020B0604020202020204" pitchFamily="34" charset="0"/>
              </a:rPr>
              <a:t>Optimise </a:t>
            </a:r>
            <a:r>
              <a:rPr lang="en-GB" sz="2800" dirty="0">
                <a:latin typeface="Arial" panose="020B0604020202020204" pitchFamily="34" charset="0"/>
                <a:ea typeface="Calibri" panose="020F0502020204030204" pitchFamily="34" charset="0"/>
                <a:cs typeface="Arial" panose="020B0604020202020204" pitchFamily="34" charset="0"/>
              </a:rPr>
              <a:t>the goodwill of other departments through the signing of transversal agreements, prioritise COGTA, NT, </a:t>
            </a:r>
            <a:r>
              <a:rPr lang="en-GB" sz="2800" dirty="0" smtClean="0">
                <a:latin typeface="Arial" panose="020B0604020202020204" pitchFamily="34" charset="0"/>
                <a:ea typeface="Calibri" panose="020F0502020204030204" pitchFamily="34" charset="0"/>
                <a:cs typeface="Arial" panose="020B0604020202020204" pitchFamily="34" charset="0"/>
              </a:rPr>
              <a:t>DIRCO, DAFF.</a:t>
            </a:r>
            <a:endParaRPr lang="en-GB" sz="28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smtClean="0">
                <a:latin typeface="Arial" panose="020B0604020202020204" pitchFamily="34" charset="0"/>
                <a:ea typeface="Calibri" panose="020F0502020204030204" pitchFamily="34" charset="0"/>
                <a:cs typeface="Arial" panose="020B0604020202020204" pitchFamily="34" charset="0"/>
              </a:rPr>
              <a:t>Enforce </a:t>
            </a:r>
            <a:r>
              <a:rPr lang="en-GB" sz="2800" dirty="0">
                <a:latin typeface="Arial" panose="020B0604020202020204" pitchFamily="34" charset="0"/>
                <a:ea typeface="Calibri" panose="020F0502020204030204" pitchFamily="34" charset="0"/>
                <a:cs typeface="Arial" panose="020B0604020202020204" pitchFamily="34" charset="0"/>
              </a:rPr>
              <a:t>closer collaboration between Seda and Sefa.</a:t>
            </a:r>
          </a:p>
          <a:p>
            <a:pPr>
              <a:spcAft>
                <a:spcPts val="0"/>
              </a:spcAft>
            </a:pPr>
            <a:r>
              <a:rPr lang="en-GB" sz="2800" dirty="0" smtClean="0">
                <a:latin typeface="Arial" panose="020B0604020202020204" pitchFamily="34" charset="0"/>
                <a:ea typeface="Calibri" panose="020F0502020204030204" pitchFamily="34" charset="0"/>
                <a:cs typeface="Arial" panose="020B0604020202020204" pitchFamily="34" charset="0"/>
              </a:rPr>
              <a:t>Strengthen </a:t>
            </a:r>
            <a:r>
              <a:rPr lang="en-GB" sz="2800" dirty="0">
                <a:latin typeface="Arial" panose="020B0604020202020204" pitchFamily="34" charset="0"/>
                <a:ea typeface="Calibri" panose="020F0502020204030204" pitchFamily="34" charset="0"/>
                <a:cs typeface="Arial" panose="020B0604020202020204" pitchFamily="34" charset="0"/>
              </a:rPr>
              <a:t>the monitoring and evaluation of the performance of agencies.</a:t>
            </a:r>
          </a:p>
          <a:p>
            <a:pPr marL="0" indent="0">
              <a:buNone/>
            </a:pPr>
            <a:endParaRPr lang="en-GB" sz="2800" dirty="0" smtClean="0">
              <a:latin typeface="Arial" pitchFamily="34" charset="0"/>
              <a:ea typeface="Times New Roman"/>
              <a:cs typeface="Arial" pitchFamily="34" charset="0"/>
            </a:endParaRPr>
          </a:p>
          <a:p>
            <a:pPr>
              <a:buFont typeface="Wingdings" panose="05000000000000000000" pitchFamily="2" charset="2"/>
              <a:buChar char="q"/>
            </a:pPr>
            <a:endParaRPr lang="en-GB" sz="4800" dirty="0" smtClean="0">
              <a:latin typeface="Arial" pitchFamily="34" charset="0"/>
              <a:ea typeface="Times New Roman"/>
              <a:cs typeface="Arial" pitchFamily="34" charset="0"/>
            </a:endParaRPr>
          </a:p>
          <a:p>
            <a:pPr marL="514350" indent="-514350">
              <a:buFont typeface="+mj-lt"/>
              <a:buAutoNum type="arabicPeriod"/>
            </a:pPr>
            <a:endParaRPr lang="en-ZA" sz="4800" dirty="0" smtClean="0">
              <a:latin typeface="Arial" pitchFamily="34" charset="0"/>
              <a:ea typeface="Times New Roman"/>
              <a:cs typeface="Arial" pitchFamily="34" charset="0"/>
            </a:endParaRPr>
          </a:p>
          <a:p>
            <a:pPr marL="0" indent="0">
              <a:buNone/>
            </a:pPr>
            <a:endParaRPr lang="en-US" sz="4800"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59</a:t>
            </a:fld>
            <a:endParaRPr lang="en-US"/>
          </a:p>
        </p:txBody>
      </p:sp>
      <p:sp>
        <p:nvSpPr>
          <p:cNvPr id="7" name="Title 1"/>
          <p:cNvSpPr>
            <a:spLocks noGrp="1"/>
          </p:cNvSpPr>
          <p:nvPr>
            <p:ph type="title"/>
          </p:nvPr>
        </p:nvSpPr>
        <p:spPr>
          <a:xfrm>
            <a:off x="0" y="-38501"/>
            <a:ext cx="9144000" cy="1086050"/>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GB" sz="3200" dirty="0" smtClean="0">
                <a:latin typeface="Arial" panose="020B0604020202020204" pitchFamily="34" charset="0"/>
                <a:ea typeface="Calibri" panose="020F0502020204030204" pitchFamily="34" charset="0"/>
                <a:cs typeface="Arial" panose="020B0604020202020204" pitchFamily="34" charset="0"/>
              </a:rPr>
              <a:t>11. WAY </a:t>
            </a:r>
            <a:r>
              <a:rPr lang="en-GB" sz="3200" dirty="0">
                <a:latin typeface="Arial" panose="020B0604020202020204" pitchFamily="34" charset="0"/>
                <a:ea typeface="Calibri" panose="020F0502020204030204" pitchFamily="34" charset="0"/>
                <a:cs typeface="Arial" panose="020B0604020202020204" pitchFamily="34" charset="0"/>
              </a:rPr>
              <a:t>FORWARD</a:t>
            </a:r>
            <a:endParaRPr lang="en-US" sz="320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5336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logo Small business devleopment dept_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1"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79F429-64C3-43C3-818C-C01A4746F100}" type="slidenum">
              <a:rPr lang="en-US" altLang="en-US" sz="1200" smtClean="0">
                <a:solidFill>
                  <a:srgbClr val="898989"/>
                </a:solidFill>
              </a:rPr>
              <a:pPr>
                <a:spcBef>
                  <a:spcPct val="0"/>
                </a:spcBef>
                <a:buFontTx/>
                <a:buNone/>
              </a:pPr>
              <a:t>6</a:t>
            </a:fld>
            <a:endParaRPr lang="en-US" altLang="en-US" sz="1200" smtClean="0">
              <a:solidFill>
                <a:srgbClr val="898989"/>
              </a:solidFill>
            </a:endParaRPr>
          </a:p>
        </p:txBody>
      </p:sp>
      <p:sp>
        <p:nvSpPr>
          <p:cNvPr id="24" name="Title 1"/>
          <p:cNvSpPr>
            <a:spLocks noGrp="1"/>
          </p:cNvSpPr>
          <p:nvPr>
            <p:ph type="title"/>
          </p:nvPr>
        </p:nvSpPr>
        <p:spPr>
          <a:xfrm>
            <a:off x="0" y="0"/>
            <a:ext cx="9132888" cy="838200"/>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eaLnBrk="1" fontAlgn="auto" hangingPunct="1">
              <a:spcAft>
                <a:spcPts val="0"/>
              </a:spcAft>
              <a:defRPr/>
            </a:pPr>
            <a:r>
              <a:rPr lang="en-US" sz="2700" cap="small" dirty="0" smtClean="0">
                <a:solidFill>
                  <a:prstClr val="black"/>
                </a:solidFill>
                <a:latin typeface="Arial" panose="020B0604020202020204" pitchFamily="34" charset="0"/>
                <a:cs typeface="Arial" panose="020B0604020202020204" pitchFamily="34" charset="0"/>
              </a:rPr>
              <a:t>3. Strategic </a:t>
            </a:r>
            <a:r>
              <a:rPr lang="en-US" sz="2700" cap="small" dirty="0">
                <a:solidFill>
                  <a:prstClr val="black"/>
                </a:solidFill>
                <a:latin typeface="Arial" panose="020B0604020202020204" pitchFamily="34" charset="0"/>
                <a:cs typeface="Arial" panose="020B0604020202020204" pitchFamily="34" charset="0"/>
              </a:rPr>
              <a:t>Objectives</a:t>
            </a:r>
          </a:p>
        </p:txBody>
      </p:sp>
      <p:sp>
        <p:nvSpPr>
          <p:cNvPr id="138247" name="TextBox 3"/>
          <p:cNvSpPr txBox="1">
            <a:spLocks noChangeArrowheads="1"/>
          </p:cNvSpPr>
          <p:nvPr/>
        </p:nvSpPr>
        <p:spPr bwMode="auto">
          <a:xfrm>
            <a:off x="152400" y="958849"/>
            <a:ext cx="8839200" cy="460375"/>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2400" b="1" dirty="0" smtClean="0">
                <a:latin typeface="Arial" charset="0"/>
              </a:rPr>
              <a:t>Alignment to Government </a:t>
            </a:r>
            <a:r>
              <a:rPr lang="en-US" sz="2400" b="1" dirty="0">
                <a:latin typeface="Arial" charset="0"/>
              </a:rPr>
              <a:t>P</a:t>
            </a:r>
            <a:r>
              <a:rPr lang="en-US" sz="2400" b="1" dirty="0" smtClean="0">
                <a:latin typeface="Arial" charset="0"/>
              </a:rPr>
              <a:t>riorities</a:t>
            </a:r>
          </a:p>
        </p:txBody>
      </p:sp>
      <p:graphicFrame>
        <p:nvGraphicFramePr>
          <p:cNvPr id="4" name="Table 3"/>
          <p:cNvGraphicFramePr>
            <a:graphicFrameLocks noGrp="1"/>
          </p:cNvGraphicFramePr>
          <p:nvPr>
            <p:extLst>
              <p:ext uri="{D42A27DB-BD31-4B8C-83A1-F6EECF244321}">
                <p14:modId xmlns:p14="http://schemas.microsoft.com/office/powerpoint/2010/main" xmlns="" val="325070449"/>
              </p:ext>
            </p:extLst>
          </p:nvPr>
        </p:nvGraphicFramePr>
        <p:xfrm>
          <a:off x="152400" y="1505461"/>
          <a:ext cx="8839200" cy="4600532"/>
        </p:xfrm>
        <a:graphic>
          <a:graphicData uri="http://schemas.openxmlformats.org/drawingml/2006/table">
            <a:tbl>
              <a:tblPr firstRow="1" firstCol="1" bandRow="1"/>
              <a:tblGrid>
                <a:gridCol w="1672936">
                  <a:extLst>
                    <a:ext uri="{9D8B030D-6E8A-4147-A177-3AD203B41FA5}">
                      <a16:colId xmlns:a16="http://schemas.microsoft.com/office/drawing/2014/main" xmlns="" val="20000"/>
                    </a:ext>
                  </a:extLst>
                </a:gridCol>
                <a:gridCol w="1672936">
                  <a:extLst>
                    <a:ext uri="{9D8B030D-6E8A-4147-A177-3AD203B41FA5}">
                      <a16:colId xmlns:a16="http://schemas.microsoft.com/office/drawing/2014/main" xmlns="" val="20001"/>
                    </a:ext>
                  </a:extLst>
                </a:gridCol>
                <a:gridCol w="1911927">
                  <a:extLst>
                    <a:ext uri="{9D8B030D-6E8A-4147-A177-3AD203B41FA5}">
                      <a16:colId xmlns:a16="http://schemas.microsoft.com/office/drawing/2014/main" xmlns="" val="20002"/>
                    </a:ext>
                  </a:extLst>
                </a:gridCol>
                <a:gridCol w="3581401">
                  <a:extLst>
                    <a:ext uri="{9D8B030D-6E8A-4147-A177-3AD203B41FA5}">
                      <a16:colId xmlns:a16="http://schemas.microsoft.com/office/drawing/2014/main" xmlns="" val="20003"/>
                    </a:ext>
                  </a:extLst>
                </a:gridCol>
              </a:tblGrid>
              <a:tr h="831255">
                <a:tc>
                  <a:txBody>
                    <a:bodyPr/>
                    <a:lstStyle/>
                    <a:p>
                      <a:pPr algn="ctr">
                        <a:lnSpc>
                          <a:spcPct val="115000"/>
                        </a:lnSpc>
                        <a:spcAft>
                          <a:spcPts val="0"/>
                        </a:spcAft>
                      </a:pPr>
                      <a:r>
                        <a:rPr lang="en-GB" sz="16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National Development  Vision 2030</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Medium Term Strategic Framework</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Goals</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en-GB" sz="16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Objectives</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0"/>
                  </a:ext>
                </a:extLst>
              </a:tr>
              <a:tr h="3759284">
                <a:tc>
                  <a:txBody>
                    <a:bodyPr/>
                    <a:lstStyle/>
                    <a:p>
                      <a:pPr>
                        <a:lnSpc>
                          <a:spcPct val="115000"/>
                        </a:lnSpc>
                        <a:spcAft>
                          <a:spcPts val="0"/>
                        </a:spcAft>
                      </a:pPr>
                      <a:r>
                        <a:rPr lang="en-US" sz="1600"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chapter 3: economy that will create jobs</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outcome 4: decent employment</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An effective and efficient administration</a:t>
                      </a:r>
                      <a:endParaRPr lang="en-ZA" sz="1600" b="1"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600"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342900" lvl="0" indent="-342900">
                        <a:lnSpc>
                          <a:spcPct val="115000"/>
                        </a:lnSpc>
                        <a:spcAft>
                          <a:spcPts val="0"/>
                        </a:spcAft>
                        <a:buFont typeface="Symbol" panose="05050102010706020507" pitchFamily="18" charset="2"/>
                        <a:buChar char=""/>
                      </a:pPr>
                      <a:r>
                        <a:rPr lang="en-US" sz="16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promote compliance and good governance</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sz="16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drive sound financial management and controls </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sz="16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maintain a sound performance planning, reporting and monitoring system</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sz="16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build human resource capability and promote a culture of high </a:t>
                      </a:r>
                      <a:r>
                        <a:rPr lang="en-US" sz="16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performance</a:t>
                      </a:r>
                      <a:endParaRPr lang="en-ZA" sz="1600" dirty="0" smtClean="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sz="16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a:t>
                      </a:r>
                      <a:r>
                        <a:rPr lang="en-US" sz="16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promote external and internal communication on the work of the </a:t>
                      </a:r>
                      <a:r>
                        <a:rPr lang="en-US" sz="16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department</a:t>
                      </a:r>
                      <a:endParaRPr lang="en-ZA" sz="16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1600044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47800" y="228600"/>
            <a:ext cx="6248400" cy="6248400"/>
          </a:xfrm>
        </p:spPr>
      </p:pic>
      <p:pic>
        <p:nvPicPr>
          <p:cNvPr id="5" name="Picture 4" descr="logo Small business devleopment dept_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60</a:t>
            </a:fld>
            <a:endParaRPr lang="en-US"/>
          </a:p>
        </p:txBody>
      </p:sp>
    </p:spTree>
    <p:extLst>
      <p:ext uri="{BB962C8B-B14F-4D97-AF65-F5344CB8AC3E}">
        <p14:creationId xmlns:p14="http://schemas.microsoft.com/office/powerpoint/2010/main" xmlns="" val="122724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79F429-64C3-43C3-818C-C01A4746F100}" type="slidenum">
              <a:rPr lang="en-US" altLang="en-US" sz="1200" smtClean="0">
                <a:solidFill>
                  <a:srgbClr val="898989"/>
                </a:solidFill>
              </a:rPr>
              <a:pPr>
                <a:spcBef>
                  <a:spcPct val="0"/>
                </a:spcBef>
                <a:buFontTx/>
                <a:buNone/>
              </a:pPr>
              <a:t>7</a:t>
            </a:fld>
            <a:endParaRPr lang="en-US" altLang="en-US" sz="1200" smtClean="0">
              <a:solidFill>
                <a:srgbClr val="898989"/>
              </a:solidFill>
            </a:endParaRPr>
          </a:p>
        </p:txBody>
      </p:sp>
      <p:sp>
        <p:nvSpPr>
          <p:cNvPr id="24" name="Title 1"/>
          <p:cNvSpPr>
            <a:spLocks noGrp="1"/>
          </p:cNvSpPr>
          <p:nvPr>
            <p:ph type="title"/>
          </p:nvPr>
        </p:nvSpPr>
        <p:spPr>
          <a:xfrm>
            <a:off x="0" y="0"/>
            <a:ext cx="9132888" cy="838200"/>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eaLnBrk="1" fontAlgn="auto" hangingPunct="1">
              <a:spcAft>
                <a:spcPts val="0"/>
              </a:spcAft>
              <a:defRPr/>
            </a:pPr>
            <a:r>
              <a:rPr lang="en-US" sz="2700" cap="small" dirty="0">
                <a:solidFill>
                  <a:prstClr val="black"/>
                </a:solidFill>
                <a:latin typeface="Arial" panose="020B0604020202020204" pitchFamily="34" charset="0"/>
                <a:cs typeface="Arial" panose="020B0604020202020204" pitchFamily="34" charset="0"/>
              </a:rPr>
              <a:t>3. Strategic </a:t>
            </a:r>
            <a:r>
              <a:rPr lang="en-US" sz="2700" cap="small" dirty="0" smtClean="0">
                <a:solidFill>
                  <a:prstClr val="black"/>
                </a:solidFill>
                <a:latin typeface="Arial" panose="020B0604020202020204" pitchFamily="34" charset="0"/>
                <a:cs typeface="Arial" panose="020B0604020202020204" pitchFamily="34" charset="0"/>
              </a:rPr>
              <a:t>Objectives – Cont..</a:t>
            </a:r>
            <a:endParaRPr lang="en-US" cap="small" dirty="0"/>
          </a:p>
        </p:txBody>
      </p:sp>
      <p:graphicFrame>
        <p:nvGraphicFramePr>
          <p:cNvPr id="4" name="Table 3"/>
          <p:cNvGraphicFramePr>
            <a:graphicFrameLocks noGrp="1"/>
          </p:cNvGraphicFramePr>
          <p:nvPr>
            <p:extLst>
              <p:ext uri="{D42A27DB-BD31-4B8C-83A1-F6EECF244321}">
                <p14:modId xmlns:p14="http://schemas.microsoft.com/office/powerpoint/2010/main" xmlns="" val="3909160909"/>
              </p:ext>
            </p:extLst>
          </p:nvPr>
        </p:nvGraphicFramePr>
        <p:xfrm>
          <a:off x="152400" y="990600"/>
          <a:ext cx="8763000" cy="5684146"/>
        </p:xfrm>
        <a:graphic>
          <a:graphicData uri="http://schemas.openxmlformats.org/drawingml/2006/table">
            <a:tbl>
              <a:tblPr firstRow="1" firstCol="1" bandRow="1"/>
              <a:tblGrid>
                <a:gridCol w="1327709">
                  <a:extLst>
                    <a:ext uri="{9D8B030D-6E8A-4147-A177-3AD203B41FA5}">
                      <a16:colId xmlns:a16="http://schemas.microsoft.com/office/drawing/2014/main" xmlns="" val="20000"/>
                    </a:ext>
                  </a:extLst>
                </a:gridCol>
                <a:gridCol w="1609343">
                  <a:extLst>
                    <a:ext uri="{9D8B030D-6E8A-4147-A177-3AD203B41FA5}">
                      <a16:colId xmlns:a16="http://schemas.microsoft.com/office/drawing/2014/main" xmlns="" val="20001"/>
                    </a:ext>
                  </a:extLst>
                </a:gridCol>
                <a:gridCol w="1787348">
                  <a:extLst>
                    <a:ext uri="{9D8B030D-6E8A-4147-A177-3AD203B41FA5}">
                      <a16:colId xmlns:a16="http://schemas.microsoft.com/office/drawing/2014/main" xmlns="" val="20002"/>
                    </a:ext>
                  </a:extLst>
                </a:gridCol>
                <a:gridCol w="4038600">
                  <a:extLst>
                    <a:ext uri="{9D8B030D-6E8A-4147-A177-3AD203B41FA5}">
                      <a16:colId xmlns:a16="http://schemas.microsoft.com/office/drawing/2014/main" xmlns="" val="20003"/>
                    </a:ext>
                  </a:extLst>
                </a:gridCol>
              </a:tblGrid>
              <a:tr h="706684">
                <a:tc>
                  <a:txBody>
                    <a:bodyPr/>
                    <a:lstStyle/>
                    <a:p>
                      <a:pPr algn="just">
                        <a:lnSpc>
                          <a:spcPct val="115000"/>
                        </a:lnSpc>
                        <a:spcAft>
                          <a:spcPts val="0"/>
                        </a:spcAft>
                      </a:pPr>
                      <a:r>
                        <a:rPr lang="en-GB" sz="14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National Development  Vision 2030</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4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Medium Term Strategic Framework</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Goals</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algn="just">
                        <a:lnSpc>
                          <a:spcPct val="115000"/>
                        </a:lnSpc>
                        <a:spcAft>
                          <a:spcPts val="0"/>
                        </a:spcAft>
                      </a:pPr>
                      <a:r>
                        <a:rPr lang="en-GB" sz="1400" b="1" cap="small">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Strategic Objectives</a:t>
                      </a:r>
                      <a:endParaRPr lang="en-ZA"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10000"/>
                  </a:ext>
                </a:extLst>
              </a:tr>
              <a:tr h="2556319">
                <a:tc>
                  <a:txBody>
                    <a:bodyPr/>
                    <a:lstStyle/>
                    <a:p>
                      <a:pPr>
                        <a:lnSpc>
                          <a:spcPct val="115000"/>
                        </a:lnSpc>
                        <a:spcAft>
                          <a:spcPts val="0"/>
                        </a:spcAft>
                      </a:pPr>
                      <a:r>
                        <a:rPr lang="en-US" sz="1400"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chapter 6: inclusive and integrated economy</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outcome 7: rural development</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An enabling environment for competitive small businesses and co-operatives</a:t>
                      </a:r>
                      <a:endParaRPr lang="en-ZA" sz="1400" b="1"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4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endParaRPr lang="en-ZA" sz="1400" b="1"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marL="342900" lvl="0" indent="-342900">
                        <a:lnSpc>
                          <a:spcPct val="115000"/>
                        </a:lnSpc>
                        <a:spcAft>
                          <a:spcPts val="0"/>
                        </a:spcAft>
                        <a:buFont typeface="Symbol" panose="05050102010706020507" pitchFamily="18" charset="2"/>
                        <a:buChar char=""/>
                      </a:pP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create a conducive legislative and policy environment for SMMEs and Co-operatives</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drive integrated planning and monitoring for SMMEs and Co-operatives development in townships and rural areas</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drive a comprehensive research agenda on key areas of support to SMMEs and Co-operatives</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201295">
                        <a:lnSpc>
                          <a:spcPct val="115000"/>
                        </a:lnSpc>
                        <a:spcAft>
                          <a:spcPts val="0"/>
                        </a:spcAft>
                      </a:pP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develop and implement a relevant international strategy </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10001"/>
                  </a:ext>
                </a:extLst>
              </a:tr>
              <a:tr h="2391735">
                <a:tc>
                  <a:txBody>
                    <a:bodyPr/>
                    <a:lstStyle/>
                    <a:p>
                      <a:pPr algn="just">
                        <a:lnSpc>
                          <a:spcPct val="115000"/>
                        </a:lnSpc>
                        <a:spcAft>
                          <a:spcPts val="0"/>
                        </a:spcAft>
                      </a:pPr>
                      <a:r>
                        <a:rPr lang="en-US" sz="1400"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cap="small">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endParaRPr lang="en-ZA" sz="14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Sustainable small businesses and Co-operatives in rural and township areas</a:t>
                      </a:r>
                      <a:endParaRPr lang="en-ZA" sz="1400" b="1"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0"/>
                        </a:spcAft>
                      </a:pPr>
                      <a:r>
                        <a:rPr lang="en-GB" sz="1400" b="1" cap="small"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a:t>
                      </a:r>
                      <a:endParaRPr lang="en-ZA" sz="1400" b="1"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tc>
                  <a:txBody>
                    <a:bodyPr/>
                    <a:lstStyle/>
                    <a:p>
                      <a:pPr marL="342900" lvl="0" indent="-342900">
                        <a:lnSpc>
                          <a:spcPct val="115000"/>
                        </a:lnSpc>
                        <a:spcAft>
                          <a:spcPts val="0"/>
                        </a:spcAft>
                        <a:buFont typeface="Symbol" panose="05050102010706020507" pitchFamily="18" charset="2"/>
                        <a:buChar char=""/>
                      </a:pP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design and implement targeted </a:t>
                      </a:r>
                      <a:r>
                        <a:rPr lang="en-US" sz="140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programmes</a:t>
                      </a: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to support new and existing small and medium enterprises in township and rural areas</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To increase participation of SMMEs and Co-operatives in the mainstream economy</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Symbol" panose="05050102010706020507" pitchFamily="18" charset="2"/>
                        <a:buChar char=""/>
                      </a:pP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To coordinate and </a:t>
                      </a:r>
                      <a:r>
                        <a:rPr lang="en-US" sz="1400" dirty="0" err="1">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maximise</a:t>
                      </a:r>
                      <a:r>
                        <a:rPr lang="en-US" sz="1400" dirty="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 support for SMMEs and Co-operatives through public and private </a:t>
                      </a:r>
                      <a:r>
                        <a:rPr lang="en-US" sz="1400" dirty="0" smtClean="0">
                          <a:solidFill>
                            <a:srgbClr val="000000"/>
                          </a:solidFill>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partnerships</a:t>
                      </a:r>
                      <a:endParaRPr lang="en-ZA" sz="14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53988" marR="53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D"/>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539824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059363"/>
          </a:xfrm>
        </p:spPr>
        <p:txBody>
          <a:bodyPr>
            <a:normAutofit/>
          </a:bodyPr>
          <a:lstStyle/>
          <a:p>
            <a:pPr marL="0" indent="0" algn="just">
              <a:buNone/>
            </a:pPr>
            <a:r>
              <a:rPr lang="en-ZA" sz="2800" dirty="0" smtClean="0">
                <a:latin typeface="Arial" pitchFamily="34" charset="0"/>
                <a:ea typeface="Times New Roman"/>
                <a:cs typeface="Arial" pitchFamily="34" charset="0"/>
              </a:rPr>
              <a:t>The DSBD is organised in terms of the following Programmes:</a:t>
            </a:r>
          </a:p>
          <a:p>
            <a:pPr marL="0" indent="0" algn="just">
              <a:buNone/>
            </a:pPr>
            <a:endParaRPr lang="en-GB" sz="2800" dirty="0">
              <a:latin typeface="Arial" pitchFamily="34" charset="0"/>
              <a:ea typeface="Times New Roman"/>
              <a:cs typeface="Arial" pitchFamily="34" charset="0"/>
            </a:endParaRPr>
          </a:p>
          <a:p>
            <a:pPr algn="just">
              <a:buFont typeface="Arial"/>
              <a:buChar char="•"/>
            </a:pPr>
            <a:r>
              <a:rPr lang="en-GB" sz="2800" dirty="0" smtClean="0">
                <a:latin typeface="Arial" pitchFamily="34" charset="0"/>
                <a:ea typeface="Times New Roman"/>
                <a:cs typeface="Arial" pitchFamily="34" charset="0"/>
              </a:rPr>
              <a:t>Programme 1:  Administration</a:t>
            </a:r>
          </a:p>
          <a:p>
            <a:pPr algn="just">
              <a:buFont typeface="Arial"/>
              <a:buChar char="•"/>
            </a:pPr>
            <a:r>
              <a:rPr lang="en-GB" sz="2800" dirty="0" smtClean="0">
                <a:latin typeface="Arial" pitchFamily="34" charset="0"/>
                <a:ea typeface="Times New Roman"/>
                <a:cs typeface="Arial" pitchFamily="34" charset="0"/>
              </a:rPr>
              <a:t>Programme 2: SMMEs and Cooperatives 				         Policy and Research</a:t>
            </a:r>
          </a:p>
          <a:p>
            <a:pPr algn="just">
              <a:buFont typeface="Arial"/>
              <a:buChar char="•"/>
            </a:pPr>
            <a:r>
              <a:rPr lang="en-GB" sz="2800" dirty="0" smtClean="0">
                <a:latin typeface="Arial" pitchFamily="34" charset="0"/>
                <a:ea typeface="Times New Roman"/>
                <a:cs typeface="Arial" pitchFamily="34" charset="0"/>
              </a:rPr>
              <a:t>Programme 3: SMMEs and Cooperatives 				         Programme Design and Support</a:t>
            </a:r>
            <a:endParaRPr lang="en-ZA" sz="2800" dirty="0" smtClean="0">
              <a:effectLst/>
              <a:latin typeface="Arial" pitchFamily="34" charset="0"/>
              <a:ea typeface="Times New Roman"/>
              <a:cs typeface="Arial" pitchFamily="34" charset="0"/>
            </a:endParaRPr>
          </a:p>
          <a:p>
            <a:pPr marL="0" indent="0">
              <a:buNone/>
            </a:pPr>
            <a:endParaRPr lang="en-US" sz="2800" dirty="0">
              <a:latin typeface="Arial" pitchFamily="34" charset="0"/>
              <a:cs typeface="Arial"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8</a:t>
            </a:fld>
            <a:endParaRPr lang="en-US"/>
          </a:p>
        </p:txBody>
      </p:sp>
      <p:sp>
        <p:nvSpPr>
          <p:cNvPr id="7" name="Title 1"/>
          <p:cNvSpPr>
            <a:spLocks noGrp="1"/>
          </p:cNvSpPr>
          <p:nvPr>
            <p:ph type="title"/>
          </p:nvPr>
        </p:nvSpPr>
        <p:spPr>
          <a:xfrm>
            <a:off x="0" y="0"/>
            <a:ext cx="9144000" cy="914400"/>
          </a:xfrm>
          <a:solidFill>
            <a:schemeClr val="accent3">
              <a:lumMod val="60000"/>
              <a:lumOff val="40000"/>
            </a:schemeClr>
          </a:solidFill>
          <a:effectLst>
            <a:outerShdw blurRad="50800" dist="50800" dir="5400000" algn="ctr" rotWithShape="0">
              <a:schemeClr val="accent6"/>
            </a:outerShdw>
          </a:effectLst>
        </p:spPr>
        <p:txBody>
          <a:bodyPr>
            <a:noAutofit/>
          </a:bodyPr>
          <a:lstStyle/>
          <a:p>
            <a:pPr lvl="0" algn="r">
              <a:spcBef>
                <a:spcPct val="20000"/>
              </a:spcBef>
            </a:pPr>
            <a:r>
              <a:rPr lang="en-US" sz="2700" cap="small" dirty="0" smtClean="0">
                <a:solidFill>
                  <a:prstClr val="black"/>
                </a:solidFill>
                <a:latin typeface="Arial" panose="020B0604020202020204" pitchFamily="34" charset="0"/>
                <a:cs typeface="Arial" panose="020B0604020202020204" pitchFamily="34" charset="0"/>
              </a:rPr>
              <a:t>4. Organisational </a:t>
            </a:r>
            <a:r>
              <a:rPr lang="en-US" sz="2700" cap="small" dirty="0">
                <a:solidFill>
                  <a:prstClr val="black"/>
                </a:solidFill>
                <a:latin typeface="Arial" panose="020B0604020202020204" pitchFamily="34" charset="0"/>
                <a:cs typeface="Arial" panose="020B0604020202020204" pitchFamily="34" charset="0"/>
              </a:rPr>
              <a:t>Environment</a:t>
            </a:r>
          </a:p>
        </p:txBody>
      </p:sp>
    </p:spTree>
    <p:extLst>
      <p:ext uri="{BB962C8B-B14F-4D97-AF65-F5344CB8AC3E}">
        <p14:creationId xmlns:p14="http://schemas.microsoft.com/office/powerpoint/2010/main" xmlns="" val="27328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mtClean="0"/>
              <a:pPr/>
              <a:t>9</a:t>
            </a:fld>
            <a:endParaRPr lang="en-US"/>
          </a:p>
        </p:txBody>
      </p:sp>
      <p:sp>
        <p:nvSpPr>
          <p:cNvPr id="19" name="Title 1"/>
          <p:cNvSpPr>
            <a:spLocks noGrp="1"/>
          </p:cNvSpPr>
          <p:nvPr>
            <p:ph type="title"/>
          </p:nvPr>
        </p:nvSpPr>
        <p:spPr>
          <a:xfrm>
            <a:off x="32327" y="0"/>
            <a:ext cx="9100787" cy="762000"/>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2700" cap="small" dirty="0">
                <a:solidFill>
                  <a:prstClr val="black"/>
                </a:solidFill>
                <a:latin typeface="Arial" panose="020B0604020202020204" pitchFamily="34" charset="0"/>
                <a:cs typeface="Arial" panose="020B0604020202020204" pitchFamily="34" charset="0"/>
              </a:rPr>
              <a:t>5.</a:t>
            </a:r>
            <a:r>
              <a:rPr lang="en-US" sz="3600" cap="small" dirty="0" smtClean="0">
                <a:latin typeface="Arial" panose="020B0604020202020204" pitchFamily="34" charset="0"/>
                <a:cs typeface="Arial" panose="020B0604020202020204" pitchFamily="34" charset="0"/>
              </a:rPr>
              <a:t> </a:t>
            </a:r>
            <a:r>
              <a:rPr lang="en-US" sz="2700" cap="small" dirty="0">
                <a:solidFill>
                  <a:prstClr val="black"/>
                </a:solidFill>
                <a:latin typeface="Arial" panose="020B0604020202020204" pitchFamily="34" charset="0"/>
                <a:cs typeface="Arial" panose="020B0604020202020204" pitchFamily="34" charset="0"/>
              </a:rPr>
              <a:t>Overall </a:t>
            </a:r>
            <a:r>
              <a:rPr lang="en-US" sz="2700" cap="small" dirty="0" smtClean="0">
                <a:solidFill>
                  <a:prstClr val="black"/>
                </a:solidFill>
                <a:latin typeface="Arial" panose="020B0604020202020204" pitchFamily="34" charset="0"/>
                <a:cs typeface="Arial" panose="020B0604020202020204" pitchFamily="34" charset="0"/>
              </a:rPr>
              <a:t>performance</a:t>
            </a:r>
            <a:endParaRPr lang="en-US" sz="2700" cap="small" dirty="0">
              <a:solidFill>
                <a:prstClr val="black"/>
              </a:solidFill>
              <a:latin typeface="Arial" panose="020B0604020202020204" pitchFamily="34" charset="0"/>
              <a:cs typeface="Arial" panose="020B0604020202020204" pitchFamily="34" charset="0"/>
            </a:endParaRPr>
          </a:p>
        </p:txBody>
      </p:sp>
      <p:graphicFrame>
        <p:nvGraphicFramePr>
          <p:cNvPr id="7" name="Table 1"/>
          <p:cNvGraphicFramePr/>
          <p:nvPr>
            <p:extLst>
              <p:ext uri="{D42A27DB-BD31-4B8C-83A1-F6EECF244321}">
                <p14:modId xmlns:p14="http://schemas.microsoft.com/office/powerpoint/2010/main" xmlns="" val="3194568242"/>
              </p:ext>
            </p:extLst>
          </p:nvPr>
        </p:nvGraphicFramePr>
        <p:xfrm>
          <a:off x="108529" y="914400"/>
          <a:ext cx="8959271" cy="4572001"/>
        </p:xfrm>
        <a:graphic>
          <a:graphicData uri="http://schemas.openxmlformats.org/drawingml/2006/table">
            <a:tbl>
              <a:tblPr firstRow="1" firstCol="1"/>
              <a:tblGrid>
                <a:gridCol w="1810941">
                  <a:extLst>
                    <a:ext uri="{9D8B030D-6E8A-4147-A177-3AD203B41FA5}">
                      <a16:colId xmlns:a16="http://schemas.microsoft.com/office/drawing/2014/main" xmlns="" val="20000"/>
                    </a:ext>
                  </a:extLst>
                </a:gridCol>
                <a:gridCol w="1286635">
                  <a:extLst>
                    <a:ext uri="{9D8B030D-6E8A-4147-A177-3AD203B41FA5}">
                      <a16:colId xmlns:a16="http://schemas.microsoft.com/office/drawing/2014/main" xmlns="" val="20002"/>
                    </a:ext>
                  </a:extLst>
                </a:gridCol>
                <a:gridCol w="1149393">
                  <a:extLst>
                    <a:ext uri="{9D8B030D-6E8A-4147-A177-3AD203B41FA5}">
                      <a16:colId xmlns:a16="http://schemas.microsoft.com/office/drawing/2014/main" xmlns="" val="20003"/>
                    </a:ext>
                  </a:extLst>
                </a:gridCol>
                <a:gridCol w="1193355">
                  <a:extLst>
                    <a:ext uri="{9D8B030D-6E8A-4147-A177-3AD203B41FA5}">
                      <a16:colId xmlns:a16="http://schemas.microsoft.com/office/drawing/2014/main" xmlns="" val="20004"/>
                    </a:ext>
                  </a:extLst>
                </a:gridCol>
                <a:gridCol w="1107579">
                  <a:extLst>
                    <a:ext uri="{9D8B030D-6E8A-4147-A177-3AD203B41FA5}">
                      <a16:colId xmlns:a16="http://schemas.microsoft.com/office/drawing/2014/main" xmlns="" val="20005"/>
                    </a:ext>
                  </a:extLst>
                </a:gridCol>
                <a:gridCol w="1099000">
                  <a:extLst>
                    <a:ext uri="{9D8B030D-6E8A-4147-A177-3AD203B41FA5}">
                      <a16:colId xmlns:a16="http://schemas.microsoft.com/office/drawing/2014/main" xmlns="" val="20006"/>
                    </a:ext>
                  </a:extLst>
                </a:gridCol>
                <a:gridCol w="1312368">
                  <a:extLst>
                    <a:ext uri="{9D8B030D-6E8A-4147-A177-3AD203B41FA5}">
                      <a16:colId xmlns:a16="http://schemas.microsoft.com/office/drawing/2014/main" xmlns="" val="20007"/>
                    </a:ext>
                  </a:extLst>
                </a:gridCol>
              </a:tblGrid>
              <a:tr h="90000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800" b="0">
                          <a:solidFill>
                            <a:srgbClr val="000000"/>
                          </a:solidFill>
                        </a:defRPr>
                      </a:pPr>
                      <a:r>
                        <a:rPr sz="1600" b="1" cap="small" dirty="0">
                          <a:latin typeface="Arial" panose="020B0604020202020204" pitchFamily="34" charset="0"/>
                          <a:ea typeface="Arial"/>
                          <a:cs typeface="Arial" panose="020B0604020202020204" pitchFamily="34" charset="0"/>
                          <a:sym typeface="Arial"/>
                        </a:rPr>
                        <a:t>Branch</a:t>
                      </a: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800" b="0">
                          <a:solidFill>
                            <a:srgbClr val="000000"/>
                          </a:solidFill>
                        </a:defRPr>
                      </a:pPr>
                      <a:r>
                        <a:rPr lang="en-GB" sz="1600" b="1" cap="small" dirty="0" smtClean="0">
                          <a:latin typeface="Arial" panose="020B0604020202020204" pitchFamily="34" charset="0"/>
                          <a:ea typeface="Arial"/>
                          <a:cs typeface="Arial" panose="020B0604020202020204" pitchFamily="34" charset="0"/>
                          <a:sym typeface="Arial"/>
                        </a:rPr>
                        <a:t>No. of Annual Targets</a:t>
                      </a:r>
                      <a:endParaRPr sz="1600" b="1" cap="small" dirty="0">
                        <a:latin typeface="Arial" panose="020B0604020202020204" pitchFamily="34" charset="0"/>
                        <a:ea typeface="Arial"/>
                        <a:cs typeface="Arial" panose="020B0604020202020204" pitchFamily="34" charset="0"/>
                        <a:sym typeface="Arial"/>
                      </a:endParaRP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800" b="0">
                          <a:solidFill>
                            <a:srgbClr val="000000"/>
                          </a:solidFill>
                        </a:defRPr>
                      </a:pPr>
                      <a:r>
                        <a:rPr sz="1600" b="1" cap="small" dirty="0">
                          <a:latin typeface="Arial" panose="020B0604020202020204" pitchFamily="34" charset="0"/>
                          <a:ea typeface="Arial"/>
                          <a:cs typeface="Arial" panose="020B0604020202020204" pitchFamily="34" charset="0"/>
                          <a:sym typeface="Arial"/>
                        </a:rPr>
                        <a:t>Achieved </a:t>
                      </a:r>
                    </a:p>
                  </a:txBody>
                  <a:tcPr marL="9525" marR="9525" marT="9525" marB="952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100" cap="small">
                          <a:solidFill>
                            <a:srgbClr val="000000"/>
                          </a:solidFill>
                          <a:latin typeface="Arial"/>
                          <a:ea typeface="Arial"/>
                          <a:cs typeface="Arial"/>
                          <a:sym typeface="Arial"/>
                        </a:defRPr>
                      </a:pPr>
                      <a:r>
                        <a:rPr sz="1600" b="1" dirty="0">
                          <a:latin typeface="Arial" panose="020B0604020202020204" pitchFamily="34" charset="0"/>
                          <a:cs typeface="Arial" panose="020B0604020202020204" pitchFamily="34" charset="0"/>
                        </a:rPr>
                        <a:t>Partially</a:t>
                      </a:r>
                    </a:p>
                    <a:p>
                      <a:pPr algn="l">
                        <a:lnSpc>
                          <a:spcPct val="115000"/>
                        </a:lnSpc>
                        <a:defRPr sz="1100" cap="small">
                          <a:solidFill>
                            <a:srgbClr val="000000"/>
                          </a:solidFill>
                          <a:latin typeface="Arial"/>
                          <a:ea typeface="Arial"/>
                          <a:cs typeface="Arial"/>
                          <a:sym typeface="Arial"/>
                        </a:defRPr>
                      </a:pPr>
                      <a:r>
                        <a:rPr sz="1600" b="1" dirty="0">
                          <a:latin typeface="Arial" panose="020B0604020202020204" pitchFamily="34" charset="0"/>
                          <a:cs typeface="Arial" panose="020B0604020202020204" pitchFamily="34" charset="0"/>
                        </a:rPr>
                        <a:t>achieved</a:t>
                      </a:r>
                    </a:p>
                  </a:txBody>
                  <a:tcPr marL="9525" marR="9525" marT="9525" marB="952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800" b="0">
                          <a:solidFill>
                            <a:srgbClr val="000000"/>
                          </a:solidFill>
                        </a:defRPr>
                      </a:pPr>
                      <a:r>
                        <a:rPr sz="1600" b="1" cap="small" dirty="0">
                          <a:solidFill>
                            <a:srgbClr val="FFFFFF"/>
                          </a:solidFill>
                          <a:latin typeface="Arial" panose="020B0604020202020204" pitchFamily="34" charset="0"/>
                          <a:ea typeface="Arial"/>
                          <a:cs typeface="Arial" panose="020B0604020202020204" pitchFamily="34" charset="0"/>
                          <a:sym typeface="Arial"/>
                        </a:rPr>
                        <a:t>Not Achieved</a:t>
                      </a:r>
                    </a:p>
                  </a:txBody>
                  <a:tcPr marL="9525" marR="9525" marT="9525" marB="952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100" cap="small">
                          <a:solidFill>
                            <a:srgbClr val="000000"/>
                          </a:solidFill>
                          <a:latin typeface="Arial"/>
                          <a:ea typeface="Arial"/>
                          <a:cs typeface="Arial"/>
                          <a:sym typeface="Arial"/>
                        </a:defRPr>
                      </a:pPr>
                      <a:r>
                        <a:rPr sz="1600" b="1" dirty="0">
                          <a:latin typeface="Arial" panose="020B0604020202020204" pitchFamily="34" charset="0"/>
                          <a:cs typeface="Arial" panose="020B0604020202020204" pitchFamily="34" charset="0"/>
                        </a:rPr>
                        <a:t>Budget</a:t>
                      </a:r>
                    </a:p>
                    <a:p>
                      <a:pPr algn="l">
                        <a:lnSpc>
                          <a:spcPct val="115000"/>
                        </a:lnSpc>
                        <a:defRPr sz="1100" cap="small">
                          <a:solidFill>
                            <a:srgbClr val="000000"/>
                          </a:solidFill>
                          <a:latin typeface="Arial"/>
                          <a:ea typeface="Arial"/>
                          <a:cs typeface="Arial"/>
                          <a:sym typeface="Arial"/>
                        </a:defRPr>
                      </a:pPr>
                      <a:r>
                        <a:rPr sz="1600" b="1" dirty="0">
                          <a:latin typeface="Arial" panose="020B0604020202020204" pitchFamily="34" charset="0"/>
                          <a:cs typeface="Arial" panose="020B0604020202020204" pitchFamily="34" charset="0"/>
                        </a:rPr>
                        <a:t>(R‘000)</a:t>
                      </a: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100" cap="small">
                          <a:solidFill>
                            <a:srgbClr val="000000"/>
                          </a:solidFill>
                          <a:latin typeface="Arial"/>
                          <a:ea typeface="Arial"/>
                          <a:cs typeface="Arial"/>
                          <a:sym typeface="Arial"/>
                        </a:defRPr>
                      </a:pPr>
                      <a:r>
                        <a:rPr sz="1600" b="1" dirty="0">
                          <a:latin typeface="Arial" panose="020B0604020202020204" pitchFamily="34" charset="0"/>
                          <a:cs typeface="Arial" panose="020B0604020202020204" pitchFamily="34" charset="0"/>
                        </a:rPr>
                        <a:t>Expenditure to-date</a:t>
                      </a:r>
                    </a:p>
                    <a:p>
                      <a:pPr algn="l">
                        <a:lnSpc>
                          <a:spcPct val="115000"/>
                        </a:lnSpc>
                        <a:defRPr sz="1100" cap="small">
                          <a:solidFill>
                            <a:srgbClr val="000000"/>
                          </a:solidFill>
                          <a:latin typeface="Arial"/>
                          <a:ea typeface="Arial"/>
                          <a:cs typeface="Arial"/>
                          <a:sym typeface="Arial"/>
                        </a:defRPr>
                      </a:pPr>
                      <a:r>
                        <a:rPr sz="1600" b="1" dirty="0">
                          <a:latin typeface="Arial" panose="020B0604020202020204" pitchFamily="34" charset="0"/>
                          <a:cs typeface="Arial" panose="020B0604020202020204" pitchFamily="34" charset="0"/>
                        </a:rPr>
                        <a:t>(R‘000)</a:t>
                      </a: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3795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800" b="0">
                          <a:solidFill>
                            <a:srgbClr val="000000"/>
                          </a:solidFill>
                        </a:defRPr>
                      </a:pPr>
                      <a:r>
                        <a:rPr sz="1600" b="1" cap="small" dirty="0">
                          <a:latin typeface="Arial" panose="020B0604020202020204" pitchFamily="34" charset="0"/>
                          <a:ea typeface="Arial"/>
                          <a:cs typeface="Arial" panose="020B0604020202020204" pitchFamily="34" charset="0"/>
                          <a:sym typeface="Arial"/>
                        </a:rPr>
                        <a:t>1. Administration    </a:t>
                      </a: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14</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12 </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(85.8%)</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1</a:t>
                      </a:r>
                      <a:endParaRPr lang="en-ZA" sz="1600" b="1">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500"/>
                        </a:spcBef>
                        <a:spcAft>
                          <a:spcPts val="0"/>
                        </a:spcAft>
                      </a:pPr>
                      <a:r>
                        <a:rPr lang="en-GB" sz="1600" b="1">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(7.1%)</a:t>
                      </a:r>
                      <a:endParaRPr lang="en-ZA" sz="1600" b="1">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1</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(7.1%)</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defRPr sz="1800"/>
                      </a:pPr>
                      <a:r>
                        <a:rPr sz="1600" b="1">
                          <a:latin typeface="Arial" panose="020B0604020202020204" pitchFamily="34" charset="0"/>
                          <a:ea typeface="Arial"/>
                          <a:cs typeface="Arial" panose="020B0604020202020204" pitchFamily="34" charset="0"/>
                          <a:sym typeface="Arial"/>
                        </a:rPr>
                        <a:t>113 956</a:t>
                      </a: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defRPr sz="1100" b="1">
                          <a:latin typeface="Arial"/>
                          <a:ea typeface="Arial"/>
                          <a:cs typeface="Arial"/>
                          <a:sym typeface="Arial"/>
                        </a:defRPr>
                      </a:pPr>
                      <a:r>
                        <a:rPr sz="1600" b="1" dirty="0" smtClean="0">
                          <a:latin typeface="Arial" panose="020B0604020202020204" pitchFamily="34" charset="0"/>
                          <a:cs typeface="Arial" panose="020B0604020202020204" pitchFamily="34" charset="0"/>
                        </a:rPr>
                        <a:t>9</a:t>
                      </a:r>
                      <a:r>
                        <a:rPr lang="en-GB" sz="1600" b="1" dirty="0" smtClean="0">
                          <a:latin typeface="Arial" panose="020B0604020202020204" pitchFamily="34" charset="0"/>
                          <a:cs typeface="Arial" panose="020B0604020202020204" pitchFamily="34" charset="0"/>
                        </a:rPr>
                        <a:t>8</a:t>
                      </a:r>
                      <a:r>
                        <a:rPr lang="en-GB" sz="1600" b="1" baseline="0" dirty="0" smtClean="0">
                          <a:latin typeface="Arial" panose="020B0604020202020204" pitchFamily="34" charset="0"/>
                          <a:cs typeface="Arial" panose="020B0604020202020204" pitchFamily="34" charset="0"/>
                        </a:rPr>
                        <a:t> 925</a:t>
                      </a:r>
                      <a:endParaRPr sz="1600" b="1" dirty="0">
                        <a:latin typeface="Arial" panose="020B0604020202020204" pitchFamily="34" charset="0"/>
                        <a:cs typeface="Arial" panose="020B0604020202020204" pitchFamily="34" charset="0"/>
                      </a:endParaRPr>
                    </a:p>
                    <a:p>
                      <a:pPr algn="ctr">
                        <a:lnSpc>
                          <a:spcPct val="115000"/>
                        </a:lnSpc>
                        <a:defRPr sz="1100" b="1">
                          <a:latin typeface="Arial"/>
                          <a:ea typeface="Arial"/>
                          <a:cs typeface="Arial"/>
                          <a:sym typeface="Arial"/>
                        </a:defRPr>
                      </a:pPr>
                      <a:r>
                        <a:rPr sz="1600" b="1" dirty="0">
                          <a:latin typeface="Arial" panose="020B0604020202020204" pitchFamily="34" charset="0"/>
                          <a:cs typeface="Arial" panose="020B0604020202020204" pitchFamily="34" charset="0"/>
                        </a:rPr>
                        <a:t>(</a:t>
                      </a:r>
                      <a:r>
                        <a:rPr sz="1600" b="1" dirty="0" smtClean="0">
                          <a:latin typeface="Arial" panose="020B0604020202020204" pitchFamily="34" charset="0"/>
                          <a:cs typeface="Arial" panose="020B0604020202020204" pitchFamily="34" charset="0"/>
                        </a:rPr>
                        <a:t>8</a:t>
                      </a:r>
                      <a:r>
                        <a:rPr lang="en-GB" sz="1600" b="1" dirty="0" smtClean="0">
                          <a:latin typeface="Arial" panose="020B0604020202020204" pitchFamily="34" charset="0"/>
                          <a:cs typeface="Arial" panose="020B0604020202020204" pitchFamily="34" charset="0"/>
                        </a:rPr>
                        <a:t>9.1</a:t>
                      </a:r>
                      <a:r>
                        <a:rPr sz="1600" b="1" dirty="0" smtClean="0">
                          <a:latin typeface="Arial" panose="020B0604020202020204" pitchFamily="34" charset="0"/>
                          <a:cs typeface="Arial" panose="020B0604020202020204" pitchFamily="34" charset="0"/>
                        </a:rPr>
                        <a:t>%)</a:t>
                      </a:r>
                      <a:endParaRPr sz="1600" b="1"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9803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800" b="0">
                          <a:solidFill>
                            <a:srgbClr val="000000"/>
                          </a:solidFill>
                        </a:defRPr>
                      </a:pPr>
                      <a:r>
                        <a:rPr sz="1600" b="1" cap="small" dirty="0">
                          <a:latin typeface="Arial" panose="020B0604020202020204" pitchFamily="34" charset="0"/>
                          <a:ea typeface="Arial"/>
                          <a:cs typeface="Arial" panose="020B0604020202020204" pitchFamily="34" charset="0"/>
                          <a:sym typeface="Arial"/>
                        </a:rPr>
                        <a:t>2. Policy and Research</a:t>
                      </a: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11</a:t>
                      </a:r>
                      <a:endParaRPr lang="en-ZA" sz="1600" b="1">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6</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(54.5%)</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2</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(18.2%)</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3</a:t>
                      </a:r>
                    </a:p>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(27.3%)</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defRPr sz="1800"/>
                      </a:pPr>
                      <a:r>
                        <a:rPr sz="1600" b="1" dirty="0">
                          <a:latin typeface="Arial" panose="020B0604020202020204" pitchFamily="34" charset="0"/>
                          <a:ea typeface="Arial"/>
                          <a:cs typeface="Arial" panose="020B0604020202020204" pitchFamily="34" charset="0"/>
                          <a:sym typeface="Arial"/>
                        </a:rPr>
                        <a:t>25 835</a:t>
                      </a: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defRPr sz="1100" b="1">
                          <a:latin typeface="Arial"/>
                          <a:ea typeface="Arial"/>
                          <a:cs typeface="Arial"/>
                          <a:sym typeface="Arial"/>
                        </a:defRPr>
                      </a:pPr>
                      <a:r>
                        <a:rPr sz="1600" b="1" dirty="0">
                          <a:latin typeface="Arial" panose="020B0604020202020204" pitchFamily="34" charset="0"/>
                          <a:cs typeface="Arial" panose="020B0604020202020204" pitchFamily="34" charset="0"/>
                        </a:rPr>
                        <a:t>13 </a:t>
                      </a:r>
                      <a:r>
                        <a:rPr lang="en-GB" sz="1600" b="1" dirty="0" smtClean="0">
                          <a:latin typeface="Arial" panose="020B0604020202020204" pitchFamily="34" charset="0"/>
                          <a:cs typeface="Arial" panose="020B0604020202020204" pitchFamily="34" charset="0"/>
                        </a:rPr>
                        <a:t>848</a:t>
                      </a:r>
                      <a:endParaRPr sz="1600" b="1" dirty="0">
                        <a:latin typeface="Arial" panose="020B0604020202020204" pitchFamily="34" charset="0"/>
                        <a:cs typeface="Arial" panose="020B0604020202020204" pitchFamily="34" charset="0"/>
                      </a:endParaRPr>
                    </a:p>
                    <a:p>
                      <a:pPr algn="ctr">
                        <a:lnSpc>
                          <a:spcPct val="115000"/>
                        </a:lnSpc>
                        <a:defRPr sz="1100" b="1">
                          <a:latin typeface="Arial"/>
                          <a:ea typeface="Arial"/>
                          <a:cs typeface="Arial"/>
                          <a:sym typeface="Arial"/>
                        </a:defRPr>
                      </a:pPr>
                      <a:r>
                        <a:rPr sz="1600" b="1" dirty="0">
                          <a:latin typeface="Arial" panose="020B0604020202020204" pitchFamily="34" charset="0"/>
                          <a:cs typeface="Arial" panose="020B0604020202020204" pitchFamily="34" charset="0"/>
                        </a:rPr>
                        <a:t>(</a:t>
                      </a:r>
                      <a:r>
                        <a:rPr sz="1600" b="1" dirty="0" smtClean="0">
                          <a:latin typeface="Arial" panose="020B0604020202020204" pitchFamily="34" charset="0"/>
                          <a:cs typeface="Arial" panose="020B0604020202020204" pitchFamily="34" charset="0"/>
                        </a:rPr>
                        <a:t>5</a:t>
                      </a:r>
                      <a:r>
                        <a:rPr lang="en-GB" sz="1600" b="1" dirty="0" smtClean="0">
                          <a:latin typeface="Arial" panose="020B0604020202020204" pitchFamily="34" charset="0"/>
                          <a:cs typeface="Arial" panose="020B0604020202020204" pitchFamily="34" charset="0"/>
                        </a:rPr>
                        <a:t>3.6</a:t>
                      </a:r>
                      <a:r>
                        <a:rPr sz="1600" b="1" dirty="0" smtClean="0">
                          <a:latin typeface="Arial" panose="020B0604020202020204" pitchFamily="34" charset="0"/>
                          <a:cs typeface="Arial" panose="020B0604020202020204" pitchFamily="34" charset="0"/>
                        </a:rPr>
                        <a:t>%)</a:t>
                      </a:r>
                      <a:endParaRPr sz="1600" b="1"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98039">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800" b="0">
                          <a:solidFill>
                            <a:srgbClr val="000000"/>
                          </a:solidFill>
                        </a:defRPr>
                      </a:pPr>
                      <a:r>
                        <a:rPr sz="1600" b="1" cap="small" dirty="0">
                          <a:latin typeface="Arial" panose="020B0604020202020204" pitchFamily="34" charset="0"/>
                          <a:ea typeface="Arial"/>
                          <a:cs typeface="Arial" panose="020B0604020202020204" pitchFamily="34" charset="0"/>
                          <a:sym typeface="Arial"/>
                        </a:rPr>
                        <a:t>3. Programme Design and Support</a:t>
                      </a: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13</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9</a:t>
                      </a:r>
                    </a:p>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(69.2%)</a:t>
                      </a:r>
                    </a:p>
                    <a:p>
                      <a:pPr algn="ctr">
                        <a:lnSpc>
                          <a:spcPct val="115000"/>
                        </a:lnSpc>
                        <a:spcBef>
                          <a:spcPts val="500"/>
                        </a:spcBef>
                        <a:spcAft>
                          <a:spcPts val="0"/>
                        </a:spcAft>
                      </a:pP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 </a:t>
                      </a: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0</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4</a:t>
                      </a:r>
                    </a:p>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(30.8%)</a:t>
                      </a:r>
                    </a:p>
                    <a:p>
                      <a:pPr algn="ctr">
                        <a:lnSpc>
                          <a:spcPct val="115000"/>
                        </a:lnSpc>
                        <a:spcBef>
                          <a:spcPts val="500"/>
                        </a:spcBef>
                        <a:spcAft>
                          <a:spcPts val="0"/>
                        </a:spcAft>
                      </a:pP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defRPr sz="1800"/>
                      </a:pPr>
                      <a:r>
                        <a:rPr sz="1600" b="1" dirty="0">
                          <a:latin typeface="Arial" panose="020B0604020202020204" pitchFamily="34" charset="0"/>
                          <a:ea typeface="Arial"/>
                          <a:cs typeface="Arial" panose="020B0604020202020204" pitchFamily="34" charset="0"/>
                          <a:sym typeface="Arial"/>
                        </a:rPr>
                        <a:t>1 178 648</a:t>
                      </a: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defRPr sz="1100" b="1">
                          <a:latin typeface="Arial"/>
                          <a:ea typeface="Arial"/>
                          <a:cs typeface="Arial"/>
                          <a:sym typeface="Arial"/>
                        </a:defRPr>
                      </a:pPr>
                      <a:r>
                        <a:rPr sz="1600" b="1" dirty="0">
                          <a:latin typeface="Arial" panose="020B0604020202020204" pitchFamily="34" charset="0"/>
                          <a:cs typeface="Arial" panose="020B0604020202020204" pitchFamily="34" charset="0"/>
                        </a:rPr>
                        <a:t>1 </a:t>
                      </a:r>
                      <a:r>
                        <a:rPr sz="1600" b="1" dirty="0" smtClean="0">
                          <a:latin typeface="Arial" panose="020B0604020202020204" pitchFamily="34" charset="0"/>
                          <a:cs typeface="Arial" panose="020B0604020202020204" pitchFamily="34" charset="0"/>
                        </a:rPr>
                        <a:t>0</a:t>
                      </a:r>
                      <a:r>
                        <a:rPr lang="en-GB" sz="1600" b="1" dirty="0" smtClean="0">
                          <a:latin typeface="Arial" panose="020B0604020202020204" pitchFamily="34" charset="0"/>
                          <a:cs typeface="Arial" panose="020B0604020202020204" pitchFamily="34" charset="0"/>
                        </a:rPr>
                        <a:t>84</a:t>
                      </a:r>
                      <a:r>
                        <a:rPr lang="en-GB" sz="1600" b="1" baseline="0" dirty="0" smtClean="0">
                          <a:latin typeface="Arial" panose="020B0604020202020204" pitchFamily="34" charset="0"/>
                          <a:cs typeface="Arial" panose="020B0604020202020204" pitchFamily="34" charset="0"/>
                        </a:rPr>
                        <a:t> 267</a:t>
                      </a:r>
                      <a:endParaRPr sz="1600" b="1" dirty="0">
                        <a:latin typeface="Arial" panose="020B0604020202020204" pitchFamily="34" charset="0"/>
                        <a:cs typeface="Arial" panose="020B0604020202020204" pitchFamily="34" charset="0"/>
                      </a:endParaRPr>
                    </a:p>
                    <a:p>
                      <a:pPr algn="ctr">
                        <a:lnSpc>
                          <a:spcPct val="115000"/>
                        </a:lnSpc>
                        <a:defRPr sz="1100" b="1">
                          <a:latin typeface="Arial"/>
                          <a:ea typeface="Arial"/>
                          <a:cs typeface="Arial"/>
                          <a:sym typeface="Arial"/>
                        </a:defRPr>
                      </a:pPr>
                      <a:r>
                        <a:rPr sz="1600" b="1" dirty="0">
                          <a:latin typeface="Arial" panose="020B0604020202020204" pitchFamily="34" charset="0"/>
                          <a:cs typeface="Arial" panose="020B0604020202020204" pitchFamily="34" charset="0"/>
                        </a:rPr>
                        <a:t>(</a:t>
                      </a:r>
                      <a:r>
                        <a:rPr sz="1600" b="1" dirty="0" smtClean="0">
                          <a:latin typeface="Arial" panose="020B0604020202020204" pitchFamily="34" charset="0"/>
                          <a:cs typeface="Arial" panose="020B0604020202020204" pitchFamily="34" charset="0"/>
                        </a:rPr>
                        <a:t>9</a:t>
                      </a:r>
                      <a:r>
                        <a:rPr lang="en-GB" sz="1600" b="1" dirty="0" smtClean="0">
                          <a:latin typeface="Arial" panose="020B0604020202020204" pitchFamily="34" charset="0"/>
                          <a:cs typeface="Arial" panose="020B0604020202020204" pitchFamily="34" charset="0"/>
                        </a:rPr>
                        <a:t>1.5</a:t>
                      </a:r>
                      <a:r>
                        <a:rPr sz="1600" b="1" dirty="0" smtClean="0">
                          <a:latin typeface="Arial" panose="020B0604020202020204" pitchFamily="34" charset="0"/>
                          <a:cs typeface="Arial" panose="020B0604020202020204" pitchFamily="34" charset="0"/>
                        </a:rPr>
                        <a:t>%)</a:t>
                      </a:r>
                      <a:endParaRPr sz="1600" b="1"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3795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defRPr sz="1100" cap="small">
                          <a:solidFill>
                            <a:srgbClr val="000000"/>
                          </a:solidFill>
                          <a:latin typeface="Arial"/>
                          <a:ea typeface="Arial"/>
                          <a:cs typeface="Arial"/>
                          <a:sym typeface="Arial"/>
                        </a:defRPr>
                      </a:pPr>
                      <a:r>
                        <a:rPr sz="1600" b="1" dirty="0">
                          <a:latin typeface="Arial" panose="020B0604020202020204" pitchFamily="34" charset="0"/>
                          <a:cs typeface="Arial" panose="020B0604020202020204" pitchFamily="34" charset="0"/>
                        </a:rPr>
                        <a:t> </a:t>
                      </a:r>
                    </a:p>
                    <a:p>
                      <a:pPr algn="l">
                        <a:lnSpc>
                          <a:spcPct val="115000"/>
                        </a:lnSpc>
                        <a:defRPr sz="1100" cap="small">
                          <a:solidFill>
                            <a:srgbClr val="000000"/>
                          </a:solidFill>
                          <a:latin typeface="Arial"/>
                          <a:ea typeface="Arial"/>
                          <a:cs typeface="Arial"/>
                          <a:sym typeface="Arial"/>
                        </a:defRPr>
                      </a:pPr>
                      <a:r>
                        <a:rPr sz="1600" b="1" dirty="0">
                          <a:latin typeface="Arial" panose="020B0604020202020204" pitchFamily="34" charset="0"/>
                          <a:cs typeface="Arial" panose="020B0604020202020204" pitchFamily="34" charset="0"/>
                        </a:rPr>
                        <a:t>Total</a:t>
                      </a: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38</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27 </a:t>
                      </a:r>
                    </a:p>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(71.05%)</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3</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500"/>
                        </a:spcBef>
                        <a:spcAft>
                          <a:spcPts val="0"/>
                        </a:spcAft>
                      </a:pP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(7.9%)</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8</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500"/>
                        </a:spcBef>
                        <a:spcAft>
                          <a:spcPts val="0"/>
                        </a:spcAft>
                      </a:pPr>
                      <a:r>
                        <a:rPr lang="en-GB"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a:t>
                      </a:r>
                      <a:r>
                        <a:rPr lang="en-GB" sz="1600" b="1"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21.05%)</a:t>
                      </a:r>
                      <a:endParaRPr lang="en-ZA" sz="1600" b="1" dirty="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defRPr sz="1800"/>
                      </a:pPr>
                      <a:r>
                        <a:rPr sz="1600" b="1" dirty="0">
                          <a:latin typeface="Arial" panose="020B0604020202020204" pitchFamily="34" charset="0"/>
                          <a:ea typeface="Arial"/>
                          <a:cs typeface="Arial" panose="020B0604020202020204" pitchFamily="34" charset="0"/>
                          <a:sym typeface="Arial"/>
                        </a:rPr>
                        <a:t>1 318 439</a:t>
                      </a: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15000"/>
                        </a:lnSpc>
                        <a:defRPr sz="1100" b="1">
                          <a:latin typeface="Arial"/>
                          <a:ea typeface="Arial"/>
                          <a:cs typeface="Arial"/>
                          <a:sym typeface="Arial"/>
                        </a:defRPr>
                      </a:pPr>
                      <a:r>
                        <a:rPr sz="1600" b="1" dirty="0">
                          <a:latin typeface="Arial" panose="020B0604020202020204" pitchFamily="34" charset="0"/>
                          <a:cs typeface="Arial" panose="020B0604020202020204" pitchFamily="34" charset="0"/>
                        </a:rPr>
                        <a:t>1 </a:t>
                      </a:r>
                      <a:r>
                        <a:rPr sz="1600" b="1" dirty="0" smtClean="0">
                          <a:latin typeface="Arial" panose="020B0604020202020204" pitchFamily="34" charset="0"/>
                          <a:cs typeface="Arial" panose="020B0604020202020204" pitchFamily="34" charset="0"/>
                        </a:rPr>
                        <a:t>1</a:t>
                      </a:r>
                      <a:r>
                        <a:rPr lang="en-GB" sz="1600" b="1" dirty="0" smtClean="0">
                          <a:latin typeface="Arial" panose="020B0604020202020204" pitchFamily="34" charset="0"/>
                          <a:cs typeface="Arial" panose="020B0604020202020204" pitchFamily="34" charset="0"/>
                        </a:rPr>
                        <a:t>97</a:t>
                      </a:r>
                      <a:r>
                        <a:rPr lang="en-GB" sz="1600" b="1" baseline="0" dirty="0" smtClean="0">
                          <a:latin typeface="Arial" panose="020B0604020202020204" pitchFamily="34" charset="0"/>
                          <a:cs typeface="Arial" panose="020B0604020202020204" pitchFamily="34" charset="0"/>
                        </a:rPr>
                        <a:t> 041</a:t>
                      </a:r>
                      <a:endParaRPr sz="1600" b="1" dirty="0">
                        <a:latin typeface="Arial" panose="020B0604020202020204" pitchFamily="34" charset="0"/>
                        <a:cs typeface="Arial" panose="020B0604020202020204" pitchFamily="34" charset="0"/>
                      </a:endParaRPr>
                    </a:p>
                    <a:p>
                      <a:pPr algn="ctr">
                        <a:lnSpc>
                          <a:spcPct val="115000"/>
                        </a:lnSpc>
                        <a:defRPr sz="1100" b="1">
                          <a:latin typeface="Arial"/>
                          <a:ea typeface="Arial"/>
                          <a:cs typeface="Arial"/>
                          <a:sym typeface="Arial"/>
                        </a:defRPr>
                      </a:pPr>
                      <a:r>
                        <a:rPr sz="1600" b="1" dirty="0" smtClean="0">
                          <a:latin typeface="Arial" panose="020B0604020202020204" pitchFamily="34" charset="0"/>
                          <a:cs typeface="Arial" panose="020B0604020202020204" pitchFamily="34" charset="0"/>
                        </a:rPr>
                        <a:t>(</a:t>
                      </a:r>
                      <a:r>
                        <a:rPr lang="en-GB" sz="1600" b="1" dirty="0" smtClean="0">
                          <a:latin typeface="Arial" panose="020B0604020202020204" pitchFamily="34" charset="0"/>
                          <a:cs typeface="Arial" panose="020B0604020202020204" pitchFamily="34" charset="0"/>
                        </a:rPr>
                        <a:t>90.8</a:t>
                      </a:r>
                      <a:r>
                        <a:rPr sz="1600" b="1" dirty="0" smtClean="0">
                          <a:latin typeface="Arial" panose="020B0604020202020204" pitchFamily="34" charset="0"/>
                          <a:cs typeface="Arial" panose="020B0604020202020204" pitchFamily="34" charset="0"/>
                        </a:rPr>
                        <a:t>%)</a:t>
                      </a:r>
                      <a:endParaRPr sz="1600" b="1"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a:solidFill>
                        <a:srgbClr val="000000"/>
                      </a:solidFill>
                    </a:lnR>
                    <a:lnT w="12700">
                      <a:solidFill>
                        <a:srgbClr val="000000"/>
                      </a:solidFill>
                    </a:lnT>
                    <a:lnB w="12700">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6" name="TextBox 5"/>
          <p:cNvSpPr txBox="1"/>
          <p:nvPr/>
        </p:nvSpPr>
        <p:spPr>
          <a:xfrm>
            <a:off x="108527" y="5562600"/>
            <a:ext cx="8883073"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There is a positive correlation between expenditure and programme performance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Policy and Research – a new programme, introduced in the 2016/17 financial year</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98894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2290</TotalTime>
  <Words>6275</Words>
  <Application>Microsoft Office PowerPoint</Application>
  <PresentationFormat>On-screen Show (4:3)</PresentationFormat>
  <Paragraphs>940</Paragraphs>
  <Slides>60</Slides>
  <Notes>13</Notes>
  <HiddenSlides>0</HiddenSlides>
  <MMClips>0</MMClips>
  <ScaleCrop>false</ScaleCrop>
  <HeadingPairs>
    <vt:vector size="4" baseType="variant">
      <vt:variant>
        <vt:lpstr>Theme</vt:lpstr>
      </vt:variant>
      <vt:variant>
        <vt:i4>4</vt:i4>
      </vt:variant>
      <vt:variant>
        <vt:lpstr>Slide Titles</vt:lpstr>
      </vt:variant>
      <vt:variant>
        <vt:i4>60</vt:i4>
      </vt:variant>
    </vt:vector>
  </HeadingPairs>
  <TitlesOfParts>
    <vt:vector size="64" baseType="lpstr">
      <vt:lpstr>Office Theme</vt:lpstr>
      <vt:lpstr>2_Office Theme</vt:lpstr>
      <vt:lpstr>5_Office Theme</vt:lpstr>
      <vt:lpstr>6_Office Theme</vt:lpstr>
      <vt:lpstr>Department of Small Business Development</vt:lpstr>
      <vt:lpstr>Presentation Outline</vt:lpstr>
      <vt:lpstr>Background and Purpose  </vt:lpstr>
      <vt:lpstr>2. Mandate, Vision, Mission and Values </vt:lpstr>
      <vt:lpstr>2. Mandate, Vision, Mission and Values - cont.. </vt:lpstr>
      <vt:lpstr>3. Strategic Objectives</vt:lpstr>
      <vt:lpstr>3. Strategic Objectives – Cont..</vt:lpstr>
      <vt:lpstr>4. Organisational Environment</vt:lpstr>
      <vt:lpstr>5. Overall performance</vt:lpstr>
      <vt:lpstr>5. Overall Performance – Cont…</vt:lpstr>
      <vt:lpstr>.</vt:lpstr>
      <vt:lpstr>Administration</vt:lpstr>
      <vt:lpstr>Smmes &amp; Cooperatives Policy &amp; Research</vt:lpstr>
      <vt:lpstr>Smmes &amp; Cooperatives Policy &amp; Research</vt:lpstr>
      <vt:lpstr>SMMES &amp; Cooperatives Programme Design and Support</vt:lpstr>
      <vt:lpstr>Smmes &amp; Cooperatives Programme Design and Support</vt:lpstr>
      <vt:lpstr>Provincial Spread: Support programmes</vt:lpstr>
      <vt:lpstr>Provincial Spread –  BBSDP Financial Distribution</vt:lpstr>
      <vt:lpstr>Slide 19</vt:lpstr>
      <vt:lpstr>Slide 20</vt:lpstr>
      <vt:lpstr>Slide 21</vt:lpstr>
      <vt:lpstr>Slide 22</vt:lpstr>
      <vt:lpstr>Slide 23</vt:lpstr>
      <vt:lpstr>Motheo wa Modimolle Woodwork CC </vt:lpstr>
      <vt:lpstr>Motheo wa Modimolle Woodwork CC </vt:lpstr>
      <vt:lpstr>Mighty Media Enterprise Pty Ltd.</vt:lpstr>
      <vt:lpstr>Mighty Media Enterprise Pty Ltd.</vt:lpstr>
      <vt:lpstr>Slide 28</vt:lpstr>
      <vt:lpstr>Slide 29</vt:lpstr>
      <vt:lpstr>Slide 30</vt:lpstr>
      <vt:lpstr>Slide 31</vt:lpstr>
      <vt:lpstr>Slide 32</vt:lpstr>
      <vt:lpstr>Slide 33</vt:lpstr>
      <vt:lpstr>Slide 34</vt:lpstr>
      <vt:lpstr>.</vt:lpstr>
      <vt:lpstr>6. Performance by Programmes</vt:lpstr>
      <vt:lpstr>6. Performance by Programmes</vt:lpstr>
      <vt:lpstr>6. Performance by Programmes</vt:lpstr>
      <vt:lpstr>6. Performance by Programmes</vt:lpstr>
      <vt:lpstr>6. Performance by Programmes</vt:lpstr>
      <vt:lpstr>6. Performance by Programmes</vt:lpstr>
      <vt:lpstr>6. Performance by Programmes</vt:lpstr>
      <vt:lpstr>6. Performance by Programmes</vt:lpstr>
      <vt:lpstr>6. Performance by Programmes</vt:lpstr>
      <vt:lpstr>6. Performance by Programmes</vt:lpstr>
      <vt:lpstr>6. Performance by Programmes</vt:lpstr>
      <vt:lpstr>.</vt:lpstr>
      <vt:lpstr>Overall Financial Performance 2016/17</vt:lpstr>
      <vt:lpstr>Overall Performance</vt:lpstr>
      <vt:lpstr>Slide 50</vt:lpstr>
      <vt:lpstr>Slide 51</vt:lpstr>
      <vt:lpstr>Reasons for Variance</vt:lpstr>
      <vt:lpstr>Audit Outcome 2016/17</vt:lpstr>
      <vt:lpstr>.</vt:lpstr>
      <vt:lpstr>Slide 55</vt:lpstr>
      <vt:lpstr>Slide 56</vt:lpstr>
      <vt:lpstr>Slide 57</vt:lpstr>
      <vt:lpstr>10. LESSONS LEARNT </vt:lpstr>
      <vt:lpstr>11. WAY FORWARD</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THlabioa</dc:creator>
  <cp:lastModifiedBy>PUMZA</cp:lastModifiedBy>
  <cp:revision>184</cp:revision>
  <cp:lastPrinted>2017-10-04T07:09:15Z</cp:lastPrinted>
  <dcterms:created xsi:type="dcterms:W3CDTF">2016-05-26T07:44:23Z</dcterms:created>
  <dcterms:modified xsi:type="dcterms:W3CDTF">2017-10-09T08:29:37Z</dcterms:modified>
</cp:coreProperties>
</file>