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92" r:id="rId3"/>
    <p:sldId id="264" r:id="rId4"/>
    <p:sldId id="265" r:id="rId5"/>
    <p:sldId id="267" r:id="rId6"/>
    <p:sldId id="269" r:id="rId7"/>
    <p:sldId id="271" r:id="rId8"/>
    <p:sldId id="272" r:id="rId9"/>
    <p:sldId id="275" r:id="rId10"/>
    <p:sldId id="276" r:id="rId11"/>
    <p:sldId id="278" r:id="rId12"/>
    <p:sldId id="293" r:id="rId13"/>
    <p:sldId id="294" r:id="rId14"/>
    <p:sldId id="295" r:id="rId15"/>
    <p:sldId id="296" r:id="rId16"/>
    <p:sldId id="297" r:id="rId17"/>
    <p:sldId id="298" r:id="rId18"/>
    <p:sldId id="299" r:id="rId19"/>
    <p:sldId id="300" r:id="rId20"/>
    <p:sldId id="301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79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156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0BD4-49B7-4A36-ABFC-B563638BB08B}" type="datetimeFigureOut">
              <a:rPr lang="en-GB" smtClean="0"/>
              <a:pPr/>
              <a:t>06/10/2017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A905F-840B-486A-B67B-72E035526B5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725220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0BD4-49B7-4A36-ABFC-B563638BB08B}" type="datetimeFigureOut">
              <a:rPr lang="en-GB" smtClean="0"/>
              <a:pPr/>
              <a:t>06/10/2017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A905F-840B-486A-B67B-72E035526B5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965620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0BD4-49B7-4A36-ABFC-B563638BB08B}" type="datetimeFigureOut">
              <a:rPr lang="en-GB" smtClean="0"/>
              <a:pPr/>
              <a:t>06/10/2017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A905F-840B-486A-B67B-72E035526B5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194483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0BD4-49B7-4A36-ABFC-B563638BB08B}" type="datetimeFigureOut">
              <a:rPr lang="en-GB" smtClean="0"/>
              <a:pPr/>
              <a:t>06/10/2017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A905F-840B-486A-B67B-72E035526B5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855089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0BD4-49B7-4A36-ABFC-B563638BB08B}" type="datetimeFigureOut">
              <a:rPr lang="en-GB" smtClean="0"/>
              <a:pPr/>
              <a:t>06/10/2017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A905F-840B-486A-B67B-72E035526B5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755176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0BD4-49B7-4A36-ABFC-B563638BB08B}" type="datetimeFigureOut">
              <a:rPr lang="en-GB" smtClean="0"/>
              <a:pPr/>
              <a:t>06/10/2017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A905F-840B-486A-B67B-72E035526B5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873026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0BD4-49B7-4A36-ABFC-B563638BB08B}" type="datetimeFigureOut">
              <a:rPr lang="en-GB" smtClean="0"/>
              <a:pPr/>
              <a:t>06/10/2017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A905F-840B-486A-B67B-72E035526B5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528171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0BD4-49B7-4A36-ABFC-B563638BB08B}" type="datetimeFigureOut">
              <a:rPr lang="en-GB" smtClean="0"/>
              <a:pPr/>
              <a:t>06/10/2017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A905F-840B-486A-B67B-72E035526B5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16531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0BD4-49B7-4A36-ABFC-B563638BB08B}" type="datetimeFigureOut">
              <a:rPr lang="en-GB" smtClean="0"/>
              <a:pPr/>
              <a:t>06/10/2017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A905F-840B-486A-B67B-72E035526B5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342867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0BD4-49B7-4A36-ABFC-B563638BB08B}" type="datetimeFigureOut">
              <a:rPr lang="en-GB" smtClean="0"/>
              <a:pPr/>
              <a:t>06/10/2017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A905F-840B-486A-B67B-72E035526B5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0199089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0BD4-49B7-4A36-ABFC-B563638BB08B}" type="datetimeFigureOut">
              <a:rPr lang="en-GB" smtClean="0"/>
              <a:pPr/>
              <a:t>06/10/2017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A905F-840B-486A-B67B-72E035526B5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023039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DF0BD4-49B7-4A36-ABFC-B563638BB08B}" type="datetimeFigureOut">
              <a:rPr lang="en-GB" smtClean="0"/>
              <a:pPr/>
              <a:t>06/10/2017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DA905F-840B-486A-B67B-72E035526B5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51229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24467" y="1066800"/>
            <a:ext cx="7467600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 smtClean="0">
                <a:solidFill>
                  <a:srgbClr val="C00000"/>
                </a:solidFill>
              </a:rPr>
              <a:t>Ownership Monitor</a:t>
            </a:r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r>
              <a:rPr lang="en-GB" sz="3200" b="1" dirty="0" smtClean="0"/>
              <a:t>Research Report on the </a:t>
            </a:r>
          </a:p>
          <a:p>
            <a:r>
              <a:rPr lang="en-GB" sz="3200" b="1" dirty="0" smtClean="0"/>
              <a:t>ownership of JSE-listed companies</a:t>
            </a:r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pPr algn="r"/>
            <a:endParaRPr lang="en-GB" dirty="0"/>
          </a:p>
          <a:p>
            <a:pPr algn="r"/>
            <a:r>
              <a:rPr lang="en-GB" sz="2400" b="1" dirty="0" smtClean="0"/>
              <a:t>September 2017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xmlns="" val="715356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315685" y="2692399"/>
            <a:ext cx="8472715" cy="368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2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5100" indent="-342900" algn="l" defTabSz="541338" rtl="0" eaLnBrk="1" latinLnBrk="0" hangingPunct="1">
              <a:lnSpc>
                <a:spcPct val="90000"/>
              </a:lnSpc>
              <a:spcBef>
                <a:spcPts val="500"/>
              </a:spcBef>
              <a:buFont typeface="Calibri" panose="020F0502020204030204" pitchFamily="34" charset="0"/>
              <a:buChar char="-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GB" sz="2000" b="1" dirty="0" smtClean="0"/>
              <a:t>Direct black ownership - based on B-BBEE Codes</a:t>
            </a:r>
          </a:p>
          <a:p>
            <a:pPr marL="449263" lvl="1" indent="-217488">
              <a:lnSpc>
                <a:spcPct val="110000"/>
              </a:lnSpc>
              <a:spcBef>
                <a:spcPts val="1200"/>
              </a:spcBef>
            </a:pPr>
            <a:r>
              <a:rPr lang="en-GB" sz="1800" dirty="0" smtClean="0"/>
              <a:t>BEE deals at the level of listed company (Top 100)</a:t>
            </a:r>
          </a:p>
          <a:p>
            <a:pPr marL="449263" lvl="1" indent="-217488">
              <a:lnSpc>
                <a:spcPct val="110000"/>
              </a:lnSpc>
              <a:spcBef>
                <a:spcPts val="1200"/>
              </a:spcBef>
            </a:pPr>
            <a:r>
              <a:rPr lang="en-GB" sz="1800" dirty="0" smtClean="0"/>
              <a:t>BEE ownership achieved through sale of asset transactions</a:t>
            </a:r>
          </a:p>
          <a:p>
            <a:pPr marL="449263" lvl="1" indent="-217488">
              <a:lnSpc>
                <a:spcPct val="110000"/>
              </a:lnSpc>
              <a:spcBef>
                <a:spcPts val="1200"/>
              </a:spcBef>
            </a:pPr>
            <a:r>
              <a:rPr lang="en-GB" sz="1800" dirty="0" smtClean="0"/>
              <a:t>Direct black retail ownership where identified</a:t>
            </a:r>
          </a:p>
          <a:p>
            <a:pPr marL="102763" indent="-217488">
              <a:lnSpc>
                <a:spcPct val="110000"/>
              </a:lnSpc>
            </a:pPr>
            <a:r>
              <a:rPr lang="en-GB" sz="2000" b="1" dirty="0" smtClean="0"/>
              <a:t>Indirect black ownership through institutional (mandated) funds</a:t>
            </a:r>
          </a:p>
          <a:p>
            <a:pPr marL="449263" lvl="1" indent="-217488">
              <a:lnSpc>
                <a:spcPct val="110000"/>
              </a:lnSpc>
              <a:spcBef>
                <a:spcPts val="1200"/>
              </a:spcBef>
            </a:pPr>
            <a:r>
              <a:rPr lang="en-GB" sz="1800" dirty="0"/>
              <a:t>R</a:t>
            </a:r>
            <a:r>
              <a:rPr lang="en-GB" sz="1800" dirty="0" smtClean="0"/>
              <a:t>etirement funds, long-term insurance policies and collective investment schemes</a:t>
            </a:r>
          </a:p>
          <a:p>
            <a:pPr marL="449263" lvl="1" indent="-217488">
              <a:lnSpc>
                <a:spcPct val="110000"/>
              </a:lnSpc>
              <a:spcBef>
                <a:spcPts val="1200"/>
              </a:spcBef>
            </a:pPr>
            <a:r>
              <a:rPr lang="en-GB" sz="1800" dirty="0" smtClean="0"/>
              <a:t>Measured on the basis of vested rights of identified black beneficiaries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1895706"/>
              </p:ext>
            </p:extLst>
          </p:nvPr>
        </p:nvGraphicFramePr>
        <p:xfrm>
          <a:off x="417283" y="414867"/>
          <a:ext cx="7346649" cy="1938866"/>
        </p:xfrm>
        <a:graphic>
          <a:graphicData uri="http://schemas.openxmlformats.org/drawingml/2006/table">
            <a:tbl>
              <a:tblPr firstRow="1" firstCol="1" bandRow="1"/>
              <a:tblGrid>
                <a:gridCol w="5549564"/>
                <a:gridCol w="1797085"/>
              </a:tblGrid>
              <a:tr h="905933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200" b="1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Ownership of Top 100 JSE-listed companies in 2013</a:t>
                      </a:r>
                      <a:endParaRPr lang="en-GB" sz="22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200" b="1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Results from the Alternative Prosperity study on behalf of JSE</a:t>
                      </a:r>
                      <a:endParaRPr lang="en-GB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612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Direct</a:t>
                      </a:r>
                      <a:r>
                        <a:rPr lang="en-GB" sz="1800" b="1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8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black ownership</a:t>
                      </a:r>
                      <a:endParaRPr lang="en-GB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10%</a:t>
                      </a:r>
                      <a:endParaRPr lang="en-GB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209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Black ownership through institutional </a:t>
                      </a:r>
                      <a:r>
                        <a:rPr lang="en-GB" sz="18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(mandated) funds</a:t>
                      </a:r>
                      <a:endParaRPr lang="en-GB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13%</a:t>
                      </a:r>
                      <a:endParaRPr lang="en-GB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529973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7603" y="474311"/>
            <a:ext cx="8645730" cy="6003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35988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24467" y="1066800"/>
            <a:ext cx="7467600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 smtClean="0">
                <a:solidFill>
                  <a:srgbClr val="C00000"/>
                </a:solidFill>
              </a:rPr>
              <a:t>Ownership Monitor</a:t>
            </a:r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r>
              <a:rPr lang="en-GB" sz="3200" b="1" dirty="0" smtClean="0"/>
              <a:t>Case Studies</a:t>
            </a:r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pPr algn="r"/>
            <a:r>
              <a:rPr lang="en-GB" sz="2400" b="1" dirty="0" smtClean="0"/>
              <a:t>September 2017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xmlns="" val="1968363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91885" y="76200"/>
            <a:ext cx="7886700" cy="6901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i="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/>
              </a:rPr>
              <a:t>Case Study 1: Vodacom</a:t>
            </a: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73352" y="766394"/>
            <a:ext cx="8472715" cy="274727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2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5100" indent="-342900" algn="l" defTabSz="541338" rtl="0" eaLnBrk="1" latinLnBrk="0" hangingPunct="1">
              <a:lnSpc>
                <a:spcPct val="90000"/>
              </a:lnSpc>
              <a:spcBef>
                <a:spcPts val="500"/>
              </a:spcBef>
              <a:buFont typeface="Calibri" panose="020F0502020204030204" pitchFamily="34" charset="0"/>
              <a:buChar char="-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GB" sz="1600" b="1" dirty="0" smtClean="0"/>
              <a:t>Largest shareholder is ultimately foreign-owned: </a:t>
            </a:r>
            <a:r>
              <a:rPr lang="en-GB" sz="1600" dirty="0" smtClean="0"/>
              <a:t>Vodacom’s </a:t>
            </a:r>
            <a:r>
              <a:rPr lang="en-GB" sz="1600" dirty="0"/>
              <a:t>largest shareholder is Vodafone Investments SA (Pty) Limited, which in turn is owned by </a:t>
            </a:r>
            <a:r>
              <a:rPr lang="en-GB" sz="1600" dirty="0" smtClean="0"/>
              <a:t>Vodafone </a:t>
            </a:r>
            <a:r>
              <a:rPr lang="en-GB" sz="1600" dirty="0"/>
              <a:t>Group plc, based in the </a:t>
            </a:r>
            <a:r>
              <a:rPr lang="en-GB" sz="1600" dirty="0" smtClean="0"/>
              <a:t>UK.</a:t>
            </a:r>
          </a:p>
          <a:p>
            <a:pPr>
              <a:lnSpc>
                <a:spcPct val="100000"/>
              </a:lnSpc>
            </a:pPr>
            <a:r>
              <a:rPr lang="en-GB" sz="1600" b="1" dirty="0" smtClean="0"/>
              <a:t>GEPF is a major shareholder: </a:t>
            </a:r>
            <a:r>
              <a:rPr lang="en-GB" sz="1600" dirty="0" smtClean="0"/>
              <a:t>The </a:t>
            </a:r>
            <a:r>
              <a:rPr lang="en-GB" sz="1600" dirty="0"/>
              <a:t>Government Employees Pension Fund owns </a:t>
            </a:r>
            <a:r>
              <a:rPr lang="en-GB" sz="1600" dirty="0" smtClean="0"/>
              <a:t>12.7</a:t>
            </a:r>
            <a:r>
              <a:rPr lang="en-GB" sz="1600" dirty="0"/>
              <a:t>%.</a:t>
            </a:r>
          </a:p>
          <a:p>
            <a:pPr>
              <a:lnSpc>
                <a:spcPct val="100000"/>
              </a:lnSpc>
            </a:pPr>
            <a:r>
              <a:rPr lang="en-GB" sz="1600" b="1" dirty="0" smtClean="0"/>
              <a:t>BEE ownership is at the level of the SA operations of the group:</a:t>
            </a:r>
            <a:r>
              <a:rPr lang="en-GB" sz="1600" dirty="0" smtClean="0"/>
              <a:t> Vodacom’s </a:t>
            </a:r>
            <a:r>
              <a:rPr lang="en-GB" sz="1600" dirty="0"/>
              <a:t>BEE transaction in </a:t>
            </a:r>
            <a:r>
              <a:rPr lang="en-GB" sz="1600" dirty="0" smtClean="0"/>
              <a:t>2008 distributed a </a:t>
            </a:r>
            <a:r>
              <a:rPr lang="en-GB" sz="1600" dirty="0"/>
              <a:t>6.25% stake in the South African operations to employees, strategic partners and the black public. </a:t>
            </a:r>
            <a:r>
              <a:rPr lang="en-GB" sz="1600" dirty="0" smtClean="0"/>
              <a:t>It </a:t>
            </a:r>
            <a:r>
              <a:rPr lang="en-GB" sz="1600" dirty="0"/>
              <a:t>has been reported that Vodacom is considering a new BEE transaction to replace the arrangements which expire in </a:t>
            </a:r>
            <a:r>
              <a:rPr lang="en-GB" sz="1600" dirty="0" smtClean="0"/>
              <a:t>2018. </a:t>
            </a:r>
            <a:endParaRPr lang="en-GB" sz="1600" dirty="0"/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77338" y="3366982"/>
            <a:ext cx="3528000" cy="3096000"/>
          </a:xfrm>
          <a:prstGeom prst="rect">
            <a:avLst/>
          </a:prstGeom>
          <a:noFill/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366489" y="3366982"/>
          <a:ext cx="4651104" cy="249195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33970"/>
                <a:gridCol w="1617134"/>
              </a:tblGrid>
              <a:tr h="748747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Vodacom shareholders at </a:t>
                      </a:r>
                      <a:r>
                        <a:rPr lang="en-GB" sz="14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March 2016   </a:t>
                      </a:r>
                      <a:endParaRPr lang="en-GB" sz="1400" dirty="0" smtClean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005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chemeClr val="tx1"/>
                          </a:solidFill>
                          <a:effectLst/>
                        </a:rPr>
                        <a:t>Major </a:t>
                      </a: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shareholders (above 5%)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807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</a:rPr>
                        <a:t>Vodafone Investments SA (Pty) Limited* 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65.0%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807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</a:rPr>
                        <a:t>Government Employees Pension Fund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12.7%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807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All other shareholders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22.3%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00504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0" i="0" dirty="0">
                          <a:solidFill>
                            <a:schemeClr val="tx1"/>
                          </a:solidFill>
                          <a:effectLst/>
                        </a:rPr>
                        <a:t>* Ultimate shareholder is Vodafone Group (UK)</a:t>
                      </a:r>
                      <a:endParaRPr lang="en-GB" sz="1400" b="0" i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273352" y="6324482"/>
            <a:ext cx="512233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sz="12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Information from Annual Financial Statements 2016 and the Vodacom website</a:t>
            </a:r>
            <a:endParaRPr lang="en-GB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18297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91885" y="76200"/>
            <a:ext cx="7886700" cy="6901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i="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/>
              </a:rPr>
              <a:t>Case Study 2: FirstRand</a:t>
            </a: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73352" y="766395"/>
            <a:ext cx="8472715" cy="26372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2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5100" indent="-342900" algn="l" defTabSz="541338" rtl="0" eaLnBrk="1" latinLnBrk="0" hangingPunct="1">
              <a:lnSpc>
                <a:spcPct val="90000"/>
              </a:lnSpc>
              <a:spcBef>
                <a:spcPts val="500"/>
              </a:spcBef>
              <a:buFont typeface="Calibri" panose="020F0502020204030204" pitchFamily="34" charset="0"/>
              <a:buChar char="-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2000"/>
              </a:spcBef>
            </a:pPr>
            <a:r>
              <a:rPr lang="en-GB" sz="1600" b="1" dirty="0" smtClean="0"/>
              <a:t>Corporate ownership is substantial: </a:t>
            </a:r>
            <a:r>
              <a:rPr lang="en-GB" sz="1600" dirty="0" smtClean="0"/>
              <a:t>RMB </a:t>
            </a:r>
            <a:r>
              <a:rPr lang="en-GB" sz="1600" dirty="0"/>
              <a:t>Holdings </a:t>
            </a:r>
            <a:r>
              <a:rPr lang="en-GB" sz="1600" dirty="0" smtClean="0"/>
              <a:t>Limited (JSE-listed) holds 34.1</a:t>
            </a:r>
            <a:r>
              <a:rPr lang="en-GB" sz="1600" dirty="0"/>
              <a:t>% of shares</a:t>
            </a:r>
            <a:r>
              <a:rPr lang="en-GB" sz="1600" dirty="0" smtClean="0"/>
              <a:t>.</a:t>
            </a:r>
          </a:p>
          <a:p>
            <a:pPr>
              <a:lnSpc>
                <a:spcPct val="100000"/>
              </a:lnSpc>
              <a:spcBef>
                <a:spcPts val="2000"/>
              </a:spcBef>
            </a:pPr>
            <a:r>
              <a:rPr lang="en-GB" sz="1600" b="1" dirty="0" smtClean="0"/>
              <a:t>PIC is a major shareholder</a:t>
            </a:r>
            <a:r>
              <a:rPr lang="en-GB" sz="1600" dirty="0" smtClean="0"/>
              <a:t>: The </a:t>
            </a:r>
            <a:r>
              <a:rPr lang="en-GB" sz="1600" dirty="0"/>
              <a:t>Public Investment Corporation </a:t>
            </a:r>
            <a:r>
              <a:rPr lang="en-GB" sz="1600" dirty="0" smtClean="0"/>
              <a:t>holds 9.5</a:t>
            </a:r>
            <a:r>
              <a:rPr lang="en-GB" sz="1600" dirty="0"/>
              <a:t>%, mainly reflecting funds managed on behalf of the Government Employees Pension Fund.</a:t>
            </a:r>
          </a:p>
          <a:p>
            <a:pPr>
              <a:lnSpc>
                <a:spcPct val="100000"/>
              </a:lnSpc>
              <a:spcBef>
                <a:spcPts val="2000"/>
              </a:spcBef>
            </a:pPr>
            <a:r>
              <a:rPr lang="en-GB" sz="1600" b="1" dirty="0" smtClean="0"/>
              <a:t>BEE ownership:</a:t>
            </a:r>
            <a:r>
              <a:rPr lang="en-GB" sz="1600" dirty="0" smtClean="0"/>
              <a:t> FirstRand’s </a:t>
            </a:r>
            <a:r>
              <a:rPr lang="en-GB" sz="1600" dirty="0"/>
              <a:t>BEE partners directly </a:t>
            </a:r>
            <a:r>
              <a:rPr lang="en-GB" sz="1600" dirty="0" smtClean="0"/>
              <a:t>hold 4.2%. FirstRand’s BEE deal implemented in </a:t>
            </a:r>
            <a:r>
              <a:rPr lang="en-GB" sz="1600" dirty="0"/>
              <a:t>2005 </a:t>
            </a:r>
            <a:r>
              <a:rPr lang="en-GB" sz="1600" dirty="0" smtClean="0"/>
              <a:t>is estimated to have generated around </a:t>
            </a:r>
            <a:r>
              <a:rPr lang="en-GB" sz="1600" dirty="0"/>
              <a:t>R23 billion in net value </a:t>
            </a:r>
            <a:r>
              <a:rPr lang="en-GB" sz="1600" dirty="0" smtClean="0"/>
              <a:t>for </a:t>
            </a:r>
            <a:r>
              <a:rPr lang="en-GB" sz="1600" dirty="0"/>
              <a:t>black </a:t>
            </a:r>
            <a:r>
              <a:rPr lang="en-GB" sz="1600" dirty="0" smtClean="0"/>
              <a:t>beneficiaries*.</a:t>
            </a:r>
            <a:endParaRPr lang="en-GB" sz="1600" dirty="0"/>
          </a:p>
          <a:p>
            <a:pPr>
              <a:lnSpc>
                <a:spcPct val="100000"/>
              </a:lnSpc>
              <a:spcBef>
                <a:spcPts val="2000"/>
              </a:spcBef>
            </a:pPr>
            <a:r>
              <a:rPr lang="en-GB" sz="1600" b="1" dirty="0" smtClean="0"/>
              <a:t>Foreign versus domestic ownership:</a:t>
            </a:r>
            <a:r>
              <a:rPr lang="en-GB" sz="1600" dirty="0" smtClean="0"/>
              <a:t> South </a:t>
            </a:r>
            <a:r>
              <a:rPr lang="en-GB" sz="1600" dirty="0"/>
              <a:t>Africans hold 70% of the company, </a:t>
            </a:r>
            <a:r>
              <a:rPr lang="en-GB" sz="1600" dirty="0" smtClean="0"/>
              <a:t>foreign </a:t>
            </a:r>
            <a:r>
              <a:rPr lang="en-GB" sz="1600" dirty="0"/>
              <a:t>investors </a:t>
            </a:r>
            <a:r>
              <a:rPr lang="en-GB" sz="1600" dirty="0" smtClean="0"/>
              <a:t>hold 22</a:t>
            </a:r>
            <a:r>
              <a:rPr lang="en-GB" sz="1600" dirty="0"/>
              <a:t>% and the remaining 8% has unknown nationality.</a:t>
            </a:r>
          </a:p>
        </p:txBody>
      </p:sp>
      <p:pic>
        <p:nvPicPr>
          <p:cNvPr id="8" name="Picture 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60881" y="3361261"/>
            <a:ext cx="3528000" cy="3096000"/>
          </a:xfrm>
          <a:prstGeom prst="rect">
            <a:avLst/>
          </a:prstGeom>
          <a:noFill/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551570" y="3403597"/>
          <a:ext cx="4181297" cy="26706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39652"/>
                <a:gridCol w="1241645"/>
              </a:tblGrid>
              <a:tr h="612000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FirstRand shareholders at </a:t>
                      </a:r>
                      <a:r>
                        <a:rPr lang="en-GB" sz="14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June 2016  </a:t>
                      </a: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9408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Major shareholders (above 5%)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9408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RMB Holdings Limited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34.1%</a:t>
                      </a:r>
                      <a:endParaRPr lang="en-GB" sz="140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9408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Public Investment Corporation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9.5%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9408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Other significant shareholders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9408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BEE partners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4.2%</a:t>
                      </a:r>
                      <a:endParaRPr lang="en-GB" sz="140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9408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Financial Securities Ltd (Remgro)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3.9%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9408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All other shareholders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48.3%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391885" y="6271323"/>
            <a:ext cx="512838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i="1" dirty="0"/>
              <a:t>Information from Annual Financial Statements 2016 and the FirstRand website</a:t>
            </a:r>
            <a:endParaRPr lang="en-GB" sz="1200" dirty="0"/>
          </a:p>
          <a:p>
            <a:pPr>
              <a:spcBef>
                <a:spcPts val="600"/>
              </a:spcBef>
            </a:pPr>
            <a:r>
              <a:rPr lang="en-GB" sz="1100" baseline="30000" dirty="0" smtClean="0"/>
              <a:t>*</a:t>
            </a:r>
            <a:r>
              <a:rPr lang="en-GB" sz="1100" dirty="0" smtClean="0"/>
              <a:t> </a:t>
            </a:r>
            <a:r>
              <a:rPr lang="en-GB" sz="1100" i="1" dirty="0"/>
              <a:t>The Value of BEE </a:t>
            </a:r>
            <a:r>
              <a:rPr lang="en-GB" sz="1100" dirty="0"/>
              <a:t>Deals, </a:t>
            </a:r>
            <a:r>
              <a:rPr lang="en-GB" sz="1100" dirty="0" err="1"/>
              <a:t>Intellidex</a:t>
            </a:r>
            <a:r>
              <a:rPr lang="en-GB" sz="1100" dirty="0"/>
              <a:t> Research Report, June 2015</a:t>
            </a:r>
          </a:p>
        </p:txBody>
      </p:sp>
    </p:spTree>
    <p:extLst>
      <p:ext uri="{BB962C8B-B14F-4D97-AF65-F5344CB8AC3E}">
        <p14:creationId xmlns:p14="http://schemas.microsoft.com/office/powerpoint/2010/main" xmlns="" val="4958306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861483" y="3877734"/>
          <a:ext cx="7313385" cy="239111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94776"/>
                <a:gridCol w="1606203"/>
                <a:gridCol w="1606203"/>
                <a:gridCol w="1606203"/>
              </a:tblGrid>
              <a:tr h="390385">
                <a:tc grid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Barclays Africa - Shareholder composition </a:t>
                      </a:r>
                      <a:endParaRPr lang="en-GB" sz="14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858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</a:rPr>
                        <a:t>December 2015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</a:rPr>
                        <a:t>December 2016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</a:rPr>
                        <a:t>June 2017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858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</a:rPr>
                        <a:t>Barclays Bank plc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62.3</a:t>
                      </a:r>
                      <a:endParaRPr lang="en-GB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50.1</a:t>
                      </a:r>
                      <a:endParaRPr lang="en-GB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23.4</a:t>
                      </a:r>
                      <a:endParaRPr lang="en-GB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858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</a:rPr>
                        <a:t>Public Investment Corporation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5.6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6.9</a:t>
                      </a:r>
                      <a:endParaRPr lang="en-GB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7.1</a:t>
                      </a:r>
                      <a:endParaRPr lang="en-GB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858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</a:rPr>
                        <a:t>Other shareholders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32.1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43.0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69.5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858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</a:rPr>
                        <a:t>South African shareholders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20.7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25.3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38.4</a:t>
                      </a:r>
                      <a:endParaRPr lang="en-GB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858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</a:rPr>
                        <a:t>Foreign shareholders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79.3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74.7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61.6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85818">
                <a:tc grid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1" dirty="0">
                          <a:solidFill>
                            <a:schemeClr val="tx1"/>
                          </a:solidFill>
                          <a:effectLst/>
                        </a:rPr>
                        <a:t>Data from Barclays Africa corporate website - Annual Reports and information on major shareholders</a:t>
                      </a:r>
                      <a:endParaRPr lang="en-GB" sz="1200" b="0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itle 1"/>
          <p:cNvSpPr txBox="1">
            <a:spLocks/>
          </p:cNvSpPr>
          <p:nvPr/>
        </p:nvSpPr>
        <p:spPr>
          <a:xfrm>
            <a:off x="358018" y="76200"/>
            <a:ext cx="8150982" cy="6901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i="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/>
              </a:rPr>
              <a:t>Case Study 3: Changing ownership - Barclays Africa Group</a:t>
            </a: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73352" y="766394"/>
            <a:ext cx="8472715" cy="300973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2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5100" indent="-342900" algn="l" defTabSz="541338" rtl="0" eaLnBrk="1" latinLnBrk="0" hangingPunct="1">
              <a:lnSpc>
                <a:spcPct val="90000"/>
              </a:lnSpc>
              <a:spcBef>
                <a:spcPts val="500"/>
              </a:spcBef>
              <a:buFont typeface="Calibri" panose="020F0502020204030204" pitchFamily="34" charset="0"/>
              <a:buChar char="-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GB" sz="1500" b="1" dirty="0" smtClean="0"/>
              <a:t>One of the largest inward investments in South Africa</a:t>
            </a:r>
            <a:r>
              <a:rPr lang="en-GB" sz="1500" dirty="0" smtClean="0"/>
              <a:t>: Barclays </a:t>
            </a:r>
            <a:r>
              <a:rPr lang="en-GB" sz="1500" dirty="0"/>
              <a:t>Bank plc (UK) acquired a 57% shareholding in ABSA </a:t>
            </a:r>
            <a:r>
              <a:rPr lang="en-GB" sz="1500" dirty="0" smtClean="0"/>
              <a:t>Group in 2005.  </a:t>
            </a:r>
            <a:r>
              <a:rPr lang="en-GB" sz="1500" dirty="0"/>
              <a:t>ABSA </a:t>
            </a:r>
            <a:r>
              <a:rPr lang="en-GB" sz="1500" dirty="0" smtClean="0"/>
              <a:t>became the Barclays </a:t>
            </a:r>
            <a:r>
              <a:rPr lang="en-GB" sz="1500" dirty="0"/>
              <a:t>Africa Group </a:t>
            </a:r>
            <a:r>
              <a:rPr lang="en-GB" sz="1500" dirty="0" smtClean="0"/>
              <a:t>in 2013 following the </a:t>
            </a:r>
            <a:r>
              <a:rPr lang="en-GB" sz="1500" dirty="0"/>
              <a:t>acquisition of the African businesses of Barclays </a:t>
            </a:r>
            <a:r>
              <a:rPr lang="en-GB" sz="1500" dirty="0" smtClean="0"/>
              <a:t>plc, with </a:t>
            </a:r>
            <a:r>
              <a:rPr lang="en-GB" sz="1500" dirty="0"/>
              <a:t>the Barclays plc </a:t>
            </a:r>
            <a:r>
              <a:rPr lang="en-GB" sz="1500" dirty="0" smtClean="0"/>
              <a:t>holding </a:t>
            </a:r>
            <a:r>
              <a:rPr lang="en-GB" sz="1500" dirty="0"/>
              <a:t>increasing to 62%.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GB" sz="1500" b="1" dirty="0" smtClean="0"/>
              <a:t>A gradual reduction in the foreign ownership: </a:t>
            </a:r>
            <a:r>
              <a:rPr lang="en-GB" sz="1500" dirty="0" smtClean="0"/>
              <a:t>In 2016</a:t>
            </a:r>
            <a:r>
              <a:rPr lang="en-GB" sz="1500" dirty="0"/>
              <a:t>, Barclays plc </a:t>
            </a:r>
            <a:r>
              <a:rPr lang="en-GB" sz="1500" dirty="0" smtClean="0"/>
              <a:t>began to reduce its shareholding in Barclays Africa, in </a:t>
            </a:r>
            <a:r>
              <a:rPr lang="en-GB" sz="1500" dirty="0"/>
              <a:t>order to lessen its global </a:t>
            </a:r>
            <a:r>
              <a:rPr lang="en-GB" sz="1500" dirty="0" smtClean="0"/>
              <a:t>regulatory </a:t>
            </a:r>
            <a:r>
              <a:rPr lang="en-GB" sz="1500" dirty="0"/>
              <a:t>requirements</a:t>
            </a:r>
            <a:r>
              <a:rPr lang="en-GB" sz="1500" dirty="0" smtClean="0"/>
              <a:t>. By June </a:t>
            </a:r>
            <a:r>
              <a:rPr lang="en-GB" sz="1500" dirty="0"/>
              <a:t>2017, </a:t>
            </a:r>
            <a:r>
              <a:rPr lang="en-GB" sz="1500" dirty="0" smtClean="0"/>
              <a:t>the Barclays </a:t>
            </a:r>
            <a:r>
              <a:rPr lang="en-GB" sz="1500" dirty="0"/>
              <a:t>plc </a:t>
            </a:r>
            <a:r>
              <a:rPr lang="en-GB" sz="1500" dirty="0" smtClean="0"/>
              <a:t>holding stood at 23.4</a:t>
            </a:r>
            <a:r>
              <a:rPr lang="en-GB" sz="1500" dirty="0"/>
              <a:t>%.  Shares </a:t>
            </a:r>
            <a:r>
              <a:rPr lang="en-GB" sz="1500" dirty="0" smtClean="0"/>
              <a:t>have been sold </a:t>
            </a:r>
            <a:r>
              <a:rPr lang="en-GB" sz="1500" dirty="0"/>
              <a:t>to a mix of new and existing investors, both locally and internationally.  </a:t>
            </a:r>
            <a:r>
              <a:rPr lang="en-GB" sz="1500" dirty="0" smtClean="0"/>
              <a:t>The Public Investment Corporation has increased its investment in Barclays Africa and plans to further increase its holdings, with the Barclays plc stake eventually falling below 20%.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GB" sz="1500" b="1" dirty="0" smtClean="0"/>
              <a:t>An opportunity for increasing </a:t>
            </a:r>
            <a:r>
              <a:rPr lang="en-GB" sz="1500" b="1" dirty="0"/>
              <a:t>black </a:t>
            </a:r>
            <a:r>
              <a:rPr lang="en-GB" sz="1500" b="1" dirty="0" smtClean="0"/>
              <a:t>ownership:</a:t>
            </a:r>
            <a:r>
              <a:rPr lang="en-GB" sz="1500" dirty="0" smtClean="0"/>
              <a:t> In 2017, Barclays </a:t>
            </a:r>
            <a:r>
              <a:rPr lang="en-GB" sz="1500" dirty="0"/>
              <a:t>Africa </a:t>
            </a:r>
            <a:r>
              <a:rPr lang="en-GB" sz="1500" dirty="0" smtClean="0"/>
              <a:t>indicated </a:t>
            </a:r>
            <a:r>
              <a:rPr lang="en-GB" sz="1500" dirty="0"/>
              <a:t>that Barclays plc </a:t>
            </a:r>
            <a:r>
              <a:rPr lang="en-GB" sz="1500" dirty="0" smtClean="0"/>
              <a:t>will make R2.1 </a:t>
            </a:r>
            <a:r>
              <a:rPr lang="en-GB" sz="1500" dirty="0"/>
              <a:t>billion of capital available </a:t>
            </a:r>
            <a:r>
              <a:rPr lang="en-GB" sz="1500" dirty="0" smtClean="0"/>
              <a:t>to support a new </a:t>
            </a:r>
            <a:r>
              <a:rPr lang="en-GB" sz="1500" dirty="0"/>
              <a:t>BEE </a:t>
            </a:r>
            <a:r>
              <a:rPr lang="en-GB" sz="1500" dirty="0" smtClean="0"/>
              <a:t>transaction. </a:t>
            </a:r>
            <a:endParaRPr lang="en-GB" sz="1500" dirty="0"/>
          </a:p>
        </p:txBody>
      </p:sp>
    </p:spTree>
    <p:extLst>
      <p:ext uri="{BB962C8B-B14F-4D97-AF65-F5344CB8AC3E}">
        <p14:creationId xmlns:p14="http://schemas.microsoft.com/office/powerpoint/2010/main" xmlns="" val="11894867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91885" y="76200"/>
            <a:ext cx="7886700" cy="6901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i="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en-GB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/>
              </a:rPr>
              <a:t>Case Study 4</a:t>
            </a:r>
            <a:r>
              <a:rPr lang="en-GB" dirty="0">
                <a:solidFill>
                  <a:schemeClr val="accent5">
                    <a:lumMod val="50000"/>
                  </a:schemeClr>
                </a:solidFill>
                <a:latin typeface="Calibri" panose="020F0502020204030204"/>
              </a:rPr>
              <a:t>: Sasol</a:t>
            </a: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73352" y="663444"/>
            <a:ext cx="8472715" cy="283609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2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5100" indent="-342900" algn="l" defTabSz="541338" rtl="0" eaLnBrk="1" latinLnBrk="0" hangingPunct="1">
              <a:lnSpc>
                <a:spcPct val="90000"/>
              </a:lnSpc>
              <a:spcBef>
                <a:spcPts val="500"/>
              </a:spcBef>
              <a:buFont typeface="Calibri" panose="020F0502020204030204" pitchFamily="34" charset="0"/>
              <a:buChar char="-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2000"/>
              </a:spcBef>
            </a:pPr>
            <a:r>
              <a:rPr lang="en-GB" sz="1500" b="1" dirty="0" smtClean="0"/>
              <a:t>BEE ownership:</a:t>
            </a:r>
            <a:r>
              <a:rPr lang="en-GB" sz="1500" dirty="0" smtClean="0"/>
              <a:t> BEE </a:t>
            </a:r>
            <a:r>
              <a:rPr lang="en-GB" sz="1500" dirty="0"/>
              <a:t>ownership </a:t>
            </a:r>
            <a:r>
              <a:rPr lang="en-GB" sz="1500" dirty="0" smtClean="0"/>
              <a:t>is in the form of the Sasol </a:t>
            </a:r>
            <a:r>
              <a:rPr lang="en-GB" sz="1500" dirty="0" err="1" smtClean="0"/>
              <a:t>Inzalo</a:t>
            </a:r>
            <a:r>
              <a:rPr lang="en-GB" sz="1500" dirty="0" smtClean="0"/>
              <a:t> </a:t>
            </a:r>
            <a:r>
              <a:rPr lang="en-GB" sz="1500" dirty="0"/>
              <a:t>Employee Trust, </a:t>
            </a:r>
            <a:r>
              <a:rPr lang="en-GB" sz="1500" dirty="0" smtClean="0"/>
              <a:t>Management </a:t>
            </a:r>
            <a:r>
              <a:rPr lang="en-GB" sz="1500" dirty="0"/>
              <a:t>Trust and </a:t>
            </a:r>
            <a:r>
              <a:rPr lang="en-GB" sz="1500" dirty="0" smtClean="0"/>
              <a:t>Foundation and through public </a:t>
            </a:r>
            <a:r>
              <a:rPr lang="en-GB" sz="1500" dirty="0"/>
              <a:t>holdings of Sasol </a:t>
            </a:r>
            <a:r>
              <a:rPr lang="en-GB" sz="1500" dirty="0" err="1"/>
              <a:t>Inzalo</a:t>
            </a:r>
            <a:r>
              <a:rPr lang="en-GB" sz="1500" dirty="0"/>
              <a:t> </a:t>
            </a:r>
            <a:r>
              <a:rPr lang="en-GB" sz="1500" dirty="0" smtClean="0"/>
              <a:t>shares, </a:t>
            </a:r>
            <a:r>
              <a:rPr lang="en-GB" sz="1500" dirty="0"/>
              <a:t>listed in the empowerment segment of the JSE</a:t>
            </a:r>
            <a:r>
              <a:rPr lang="en-GB" sz="1500" dirty="0" smtClean="0"/>
              <a:t>. There is also a further class of Sasol </a:t>
            </a:r>
            <a:r>
              <a:rPr lang="en-GB" sz="1500" dirty="0"/>
              <a:t>BEE ordinary </a:t>
            </a:r>
            <a:r>
              <a:rPr lang="en-GB" sz="1500" dirty="0" smtClean="0"/>
              <a:t>shares. Proposals have been announced for a </a:t>
            </a:r>
            <a:r>
              <a:rPr lang="en-GB" sz="1500" dirty="0"/>
              <a:t>new R21 billion BEE deal to replace the maturing </a:t>
            </a:r>
            <a:r>
              <a:rPr lang="en-GB" sz="1500" dirty="0" err="1"/>
              <a:t>Inzalo</a:t>
            </a:r>
            <a:r>
              <a:rPr lang="en-GB" sz="1500" dirty="0"/>
              <a:t> </a:t>
            </a:r>
            <a:r>
              <a:rPr lang="en-GB" sz="1500" dirty="0" smtClean="0"/>
              <a:t>scheme, which is expected to mature in 2018 with no shares distributed. </a:t>
            </a:r>
            <a:endParaRPr lang="en-GB" sz="1500" dirty="0"/>
          </a:p>
          <a:p>
            <a:pPr>
              <a:lnSpc>
                <a:spcPct val="100000"/>
              </a:lnSpc>
              <a:spcBef>
                <a:spcPts val="2000"/>
              </a:spcBef>
            </a:pPr>
            <a:r>
              <a:rPr lang="en-GB" sz="1500" b="1" dirty="0" smtClean="0"/>
              <a:t>Major shareholders:</a:t>
            </a:r>
            <a:r>
              <a:rPr lang="en-GB" sz="1500" dirty="0" smtClean="0"/>
              <a:t> Sasol’s </a:t>
            </a:r>
            <a:r>
              <a:rPr lang="en-GB" sz="1500" dirty="0"/>
              <a:t>two major shareholders are the Government Employees Pension Fund (12.9%) and the Industrial Development Corporation (8.2%). </a:t>
            </a:r>
            <a:endParaRPr lang="en-GB" sz="1500" dirty="0" smtClean="0"/>
          </a:p>
          <a:p>
            <a:pPr>
              <a:lnSpc>
                <a:spcPct val="100000"/>
              </a:lnSpc>
              <a:spcBef>
                <a:spcPts val="2000"/>
              </a:spcBef>
            </a:pPr>
            <a:r>
              <a:rPr lang="en-GB" sz="1500" b="1" dirty="0" smtClean="0"/>
              <a:t>Types of shareholders:</a:t>
            </a:r>
            <a:r>
              <a:rPr lang="en-GB" sz="1500" dirty="0" smtClean="0"/>
              <a:t> Retirement </a:t>
            </a:r>
            <a:r>
              <a:rPr lang="en-GB" sz="1500" dirty="0"/>
              <a:t>funds and unit trusts </a:t>
            </a:r>
            <a:r>
              <a:rPr lang="en-GB" sz="1500" dirty="0" smtClean="0"/>
              <a:t>(domestic and foreign) hold </a:t>
            </a:r>
            <a:r>
              <a:rPr lang="en-GB" sz="1500" dirty="0"/>
              <a:t>just over half of the ordinary shares. Shares backing American Depositary Receipts listed on the New York Stock Exchange account for 6.4</a:t>
            </a:r>
            <a:r>
              <a:rPr lang="en-GB" sz="1500" dirty="0" smtClean="0"/>
              <a:t>%. South </a:t>
            </a:r>
            <a:r>
              <a:rPr lang="en-GB" sz="1500" dirty="0"/>
              <a:t>African ownership is </a:t>
            </a:r>
            <a:r>
              <a:rPr lang="en-GB" sz="1500" dirty="0" smtClean="0"/>
              <a:t>between </a:t>
            </a:r>
            <a:r>
              <a:rPr lang="en-GB" sz="1500" dirty="0"/>
              <a:t>60% and 70</a:t>
            </a:r>
            <a:r>
              <a:rPr lang="en-GB" sz="1500" dirty="0" smtClean="0"/>
              <a:t>%. </a:t>
            </a:r>
            <a:endParaRPr lang="en-GB" sz="1500" dirty="0"/>
          </a:p>
        </p:txBody>
      </p:sp>
      <p:pic>
        <p:nvPicPr>
          <p:cNvPr id="7" name="Picture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18067" y="3567266"/>
            <a:ext cx="3528000" cy="3096000"/>
          </a:xfrm>
          <a:prstGeom prst="rect">
            <a:avLst/>
          </a:prstGeom>
          <a:noFill/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524933" y="3654764"/>
          <a:ext cx="4495799" cy="27629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27226"/>
                <a:gridCol w="868573"/>
              </a:tblGrid>
              <a:tr h="518541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Sasol </a:t>
                      </a:r>
                      <a:r>
                        <a:rPr lang="en-GB" sz="14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shareholders – Ordinary shares*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at June 2016   </a:t>
                      </a:r>
                      <a:endParaRPr lang="en-GB" sz="14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4198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Major shareholders (above 5%)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4198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Government Employees Pension Fund</a:t>
                      </a: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12.9%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4198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Industrial Development Corporation</a:t>
                      </a: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8.2%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4198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Other shareholders - BEE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4198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Sasol </a:t>
                      </a:r>
                      <a:r>
                        <a:rPr lang="en-GB" sz="12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Inzalo</a:t>
                      </a: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Employees Trust</a:t>
                      </a: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3.6%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4198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Sasol </a:t>
                      </a:r>
                      <a:r>
                        <a:rPr lang="en-GB" sz="12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Inzalo</a:t>
                      </a: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Management Trust</a:t>
                      </a: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0.3%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4198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Sasol </a:t>
                      </a:r>
                      <a:r>
                        <a:rPr lang="en-GB" sz="12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Inzalo</a:t>
                      </a: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Foundation</a:t>
                      </a: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1.5%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4198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All other shareholders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73.5%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08541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* A separate class of Sasol BEE shares </a:t>
                      </a:r>
                      <a:r>
                        <a:rPr lang="en-GB" sz="11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is also listed on the JSE</a:t>
                      </a:r>
                      <a:endParaRPr lang="en-GB" sz="11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391885" y="6453999"/>
            <a:ext cx="513340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sz="12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Information from Annual Financial Statements 2016 and the Sasol website</a:t>
            </a:r>
            <a:endParaRPr lang="en-GB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779658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91885" y="76200"/>
            <a:ext cx="7886700" cy="6901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i="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en-GB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/>
              </a:rPr>
              <a:t>Case Study 5: Anglo American Platinum</a:t>
            </a: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73352" y="714919"/>
            <a:ext cx="8472715" cy="283609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2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5100" indent="-342900" algn="l" defTabSz="541338" rtl="0" eaLnBrk="1" latinLnBrk="0" hangingPunct="1">
              <a:lnSpc>
                <a:spcPct val="90000"/>
              </a:lnSpc>
              <a:spcBef>
                <a:spcPts val="500"/>
              </a:spcBef>
              <a:buFont typeface="Calibri" panose="020F0502020204030204" pitchFamily="34" charset="0"/>
              <a:buChar char="-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2000"/>
              </a:spcBef>
            </a:pPr>
            <a:r>
              <a:rPr lang="en-GB" sz="1600" b="1" dirty="0" smtClean="0"/>
              <a:t>Largest shareholder is ultimately foreign-owned</a:t>
            </a:r>
            <a:r>
              <a:rPr lang="en-GB" sz="1600" dirty="0" smtClean="0"/>
              <a:t>: The dominant shareholder </a:t>
            </a:r>
            <a:r>
              <a:rPr lang="en-GB" sz="1600" dirty="0"/>
              <a:t>is Anglo South Africa Capital Proprietary Limited, which in turn is owned by Anglo American </a:t>
            </a:r>
            <a:r>
              <a:rPr lang="en-GB" sz="1600" dirty="0" smtClean="0"/>
              <a:t>plc. No </a:t>
            </a:r>
            <a:r>
              <a:rPr lang="en-GB" sz="1600" dirty="0"/>
              <a:t>other shareholder </a:t>
            </a:r>
            <a:r>
              <a:rPr lang="en-GB" sz="1600" dirty="0" smtClean="0"/>
              <a:t>individually holds </a:t>
            </a:r>
            <a:r>
              <a:rPr lang="en-GB" sz="1600" dirty="0"/>
              <a:t>in excess of 5% of shares.</a:t>
            </a:r>
          </a:p>
          <a:p>
            <a:pPr>
              <a:lnSpc>
                <a:spcPct val="100000"/>
              </a:lnSpc>
              <a:spcBef>
                <a:spcPts val="2000"/>
              </a:spcBef>
            </a:pPr>
            <a:r>
              <a:rPr lang="en-GB" sz="1600" b="1" dirty="0" smtClean="0"/>
              <a:t>BEE transactions at the operational and company level:</a:t>
            </a:r>
            <a:r>
              <a:rPr lang="en-GB" sz="1600" dirty="0" smtClean="0"/>
              <a:t> BEE </a:t>
            </a:r>
            <a:r>
              <a:rPr lang="en-GB" sz="1600" dirty="0"/>
              <a:t>transactions have been </a:t>
            </a:r>
            <a:r>
              <a:rPr lang="en-GB" sz="1600" dirty="0" smtClean="0"/>
              <a:t>implemented at </a:t>
            </a:r>
            <a:r>
              <a:rPr lang="en-GB" sz="1600" dirty="0"/>
              <a:t>the level of specific mining operations, creating strategic stakes in operations for BEE groups. </a:t>
            </a:r>
            <a:r>
              <a:rPr lang="en-GB" sz="1600" dirty="0" smtClean="0"/>
              <a:t>There has also been an employee </a:t>
            </a:r>
            <a:r>
              <a:rPr lang="en-GB" sz="1600" dirty="0"/>
              <a:t>share scheme </a:t>
            </a:r>
            <a:r>
              <a:rPr lang="en-GB" sz="1600" dirty="0" smtClean="0"/>
              <a:t>and community </a:t>
            </a:r>
            <a:r>
              <a:rPr lang="en-GB" sz="1600" dirty="0"/>
              <a:t>economic empowerment </a:t>
            </a:r>
            <a:r>
              <a:rPr lang="en-GB" sz="1600" dirty="0" smtClean="0"/>
              <a:t>scheme at the company level.</a:t>
            </a:r>
            <a:endParaRPr lang="en-GB" sz="1600" dirty="0"/>
          </a:p>
          <a:p>
            <a:pPr>
              <a:lnSpc>
                <a:spcPct val="100000"/>
              </a:lnSpc>
              <a:spcBef>
                <a:spcPts val="2000"/>
              </a:spcBef>
            </a:pPr>
            <a:r>
              <a:rPr lang="en-GB" sz="1600" b="1" dirty="0" smtClean="0"/>
              <a:t>Other shareholders:</a:t>
            </a:r>
            <a:r>
              <a:rPr lang="en-GB" sz="1600" dirty="0" smtClean="0"/>
              <a:t> Banks</a:t>
            </a:r>
            <a:r>
              <a:rPr lang="en-GB" sz="1600" dirty="0"/>
              <a:t>, nominees and financial companies account for 8.8% of shares, followed by trusts and investment companies with 6.2% and retirement funds with 5.4%. </a:t>
            </a:r>
          </a:p>
          <a:p>
            <a:pPr>
              <a:lnSpc>
                <a:spcPct val="100000"/>
              </a:lnSpc>
              <a:spcBef>
                <a:spcPts val="2000"/>
              </a:spcBef>
            </a:pPr>
            <a:endParaRPr lang="en-GB" sz="1500" dirty="0"/>
          </a:p>
        </p:txBody>
      </p:sp>
      <p:pic>
        <p:nvPicPr>
          <p:cNvPr id="8" name="Picture 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47615" y="3691752"/>
            <a:ext cx="3528000" cy="3096000"/>
          </a:xfrm>
          <a:prstGeom prst="rect">
            <a:avLst/>
          </a:prstGeom>
          <a:noFill/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505717" y="3854796"/>
          <a:ext cx="4258733" cy="17668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54400"/>
                <a:gridCol w="804333"/>
              </a:tblGrid>
              <a:tr h="576000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Anglo </a:t>
                      </a:r>
                      <a:r>
                        <a:rPr lang="en-GB" sz="14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American Platinum shareholders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at December 2016 </a:t>
                      </a: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 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0745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Major shareholders (above 5%)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0745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Anglo South Africa Capital Pty Limited*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77.7%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0745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All other shareholders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22.3%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68442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* Ultimate shareholder is Anglo American (UK)</a:t>
                      </a: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391885" y="6094174"/>
            <a:ext cx="502678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sz="12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Information from Annual Report 2016 and Anglo American Platinum website</a:t>
            </a:r>
            <a:endParaRPr lang="en-GB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922534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91885" y="76200"/>
            <a:ext cx="7886700" cy="6901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i="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en-GB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/>
              </a:rPr>
              <a:t>Case Study 6: </a:t>
            </a:r>
            <a:r>
              <a:rPr lang="en-GB" dirty="0" err="1" smtClean="0">
                <a:solidFill>
                  <a:schemeClr val="accent5">
                    <a:lumMod val="50000"/>
                  </a:schemeClr>
                </a:solidFill>
                <a:latin typeface="Calibri" panose="020F0502020204030204"/>
              </a:rPr>
              <a:t>Exxaro</a:t>
            </a: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64885" y="866644"/>
            <a:ext cx="8472715" cy="3101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2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5100" indent="-342900" algn="l" defTabSz="541338" rtl="0" eaLnBrk="1" latinLnBrk="0" hangingPunct="1">
              <a:lnSpc>
                <a:spcPct val="90000"/>
              </a:lnSpc>
              <a:spcBef>
                <a:spcPts val="500"/>
              </a:spcBef>
              <a:buFont typeface="Calibri" panose="020F0502020204030204" pitchFamily="34" charset="0"/>
              <a:buChar char="-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2000"/>
              </a:spcBef>
            </a:pPr>
            <a:r>
              <a:rPr lang="en-GB" sz="1600" dirty="0" err="1"/>
              <a:t>Exxaro</a:t>
            </a:r>
            <a:r>
              <a:rPr lang="en-GB" sz="1600" dirty="0"/>
              <a:t> </a:t>
            </a:r>
            <a:r>
              <a:rPr lang="en-GB" sz="1600" dirty="0" smtClean="0"/>
              <a:t>was created through a </a:t>
            </a:r>
            <a:r>
              <a:rPr lang="en-GB" sz="1600" dirty="0"/>
              <a:t>BEE transaction in 2006 involving </a:t>
            </a:r>
            <a:r>
              <a:rPr lang="en-GB" sz="1600" dirty="0" err="1"/>
              <a:t>Kumba</a:t>
            </a:r>
            <a:r>
              <a:rPr lang="en-GB" sz="1600" dirty="0"/>
              <a:t> Resources, Anglo American plc, </a:t>
            </a:r>
            <a:r>
              <a:rPr lang="en-GB" sz="1600" dirty="0" err="1"/>
              <a:t>Eyesizwe</a:t>
            </a:r>
            <a:r>
              <a:rPr lang="en-GB" sz="1600" dirty="0"/>
              <a:t> Mining and the Industrial Development Corporation.  </a:t>
            </a:r>
            <a:endParaRPr lang="en-GB" sz="1600" dirty="0" smtClean="0"/>
          </a:p>
          <a:p>
            <a:pPr>
              <a:lnSpc>
                <a:spcPct val="100000"/>
              </a:lnSpc>
              <a:spcBef>
                <a:spcPts val="2000"/>
              </a:spcBef>
            </a:pPr>
            <a:r>
              <a:rPr lang="en-GB" sz="1600" dirty="0" smtClean="0"/>
              <a:t>Under the BEE transaction, a BEE </a:t>
            </a:r>
            <a:r>
              <a:rPr lang="en-GB" sz="1600" dirty="0"/>
              <a:t>vehicle (Main Street 333) </a:t>
            </a:r>
            <a:r>
              <a:rPr lang="en-GB" sz="1600" dirty="0" smtClean="0"/>
              <a:t>- </a:t>
            </a:r>
            <a:r>
              <a:rPr lang="en-GB" sz="1600" dirty="0"/>
              <a:t>in turn owned by various BEE partners </a:t>
            </a:r>
            <a:r>
              <a:rPr lang="en-GB" sz="1600" dirty="0" smtClean="0"/>
              <a:t>– became the controlling shareholder.</a:t>
            </a:r>
            <a:endParaRPr lang="en-GB" sz="1600" dirty="0"/>
          </a:p>
          <a:p>
            <a:pPr>
              <a:lnSpc>
                <a:spcPct val="100000"/>
              </a:lnSpc>
              <a:spcBef>
                <a:spcPts val="2000"/>
              </a:spcBef>
            </a:pPr>
            <a:r>
              <a:rPr lang="en-GB" sz="1600" dirty="0" smtClean="0"/>
              <a:t>The BEE structure matured </a:t>
            </a:r>
            <a:r>
              <a:rPr lang="en-GB" sz="1600" dirty="0"/>
              <a:t>in November 2016 and by the end of December 2016, the BEE partners held a reduced stake of 45.3</a:t>
            </a:r>
            <a:r>
              <a:rPr lang="en-GB" sz="1600" dirty="0" smtClean="0"/>
              <a:t>%.</a:t>
            </a:r>
          </a:p>
          <a:p>
            <a:pPr>
              <a:lnSpc>
                <a:spcPct val="100000"/>
              </a:lnSpc>
              <a:spcBef>
                <a:spcPts val="2000"/>
              </a:spcBef>
            </a:pPr>
            <a:r>
              <a:rPr lang="en-GB" sz="1600" dirty="0" smtClean="0"/>
              <a:t>In </a:t>
            </a:r>
            <a:r>
              <a:rPr lang="en-GB" sz="1600" dirty="0"/>
              <a:t>January 2017, the BEE shareholding fell further to 37.7% following a share repurchase to settle debt obligations, implemented as part of the unwinding of the BEE deal.</a:t>
            </a:r>
          </a:p>
          <a:p>
            <a:r>
              <a:rPr lang="en-GB" sz="1600" dirty="0"/>
              <a:t> </a:t>
            </a:r>
          </a:p>
          <a:p>
            <a:r>
              <a:rPr lang="en-GB" sz="1600" dirty="0"/>
              <a:t>In November 2016, </a:t>
            </a:r>
            <a:r>
              <a:rPr lang="en-GB" sz="1600" dirty="0" err="1"/>
              <a:t>Exxaro</a:t>
            </a:r>
            <a:r>
              <a:rPr lang="en-GB" sz="1600" dirty="0"/>
              <a:t> announced plans for a new BEE ownership structure to replace the matured deal. Under the transaction planned for 2017, the new BEE owner will hold a lower overall stake of 30% of the company.    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492126" y="3968244"/>
          <a:ext cx="7786459" cy="21108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53340"/>
                <a:gridCol w="703962"/>
                <a:gridCol w="3629157"/>
              </a:tblGrid>
              <a:tr h="394393"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Exxaro</a:t>
                      </a:r>
                      <a:r>
                        <a:rPr lang="en-GB" sz="14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GB" sz="14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Shareholders at </a:t>
                      </a:r>
                      <a:r>
                        <a:rPr lang="en-GB" sz="14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December 2016  </a:t>
                      </a:r>
                      <a:endParaRPr lang="en-GB" sz="14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4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663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Major shareholders (above 5%)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6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In November 2016, </a:t>
                      </a:r>
                      <a:r>
                        <a:rPr lang="en-GB" sz="1400" dirty="0" err="1">
                          <a:solidFill>
                            <a:schemeClr val="tx1"/>
                          </a:solidFill>
                          <a:effectLst/>
                        </a:rPr>
                        <a:t>Exxaro</a:t>
                      </a: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 announced a new BEE transaction to replace the maturing transaction with Main Street 333.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Under the BEE transaction planned for 2017, the new BEE shareholder will hold 30% of the company.   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663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</a:rPr>
                        <a:t>Main Street 333 – BEE partners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45.3%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663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</a:rPr>
                        <a:t>Government Employees Pension Fund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5.9%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663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Other shareholders - BEE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663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  <a:effectLst/>
                        </a:rPr>
                        <a:t>Exxaro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</a:rPr>
                        <a:t> Employee Empowerment Share Trust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0.7%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848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All other shareholders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48.1%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92127" y="6439930"/>
            <a:ext cx="604414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Information from Annual Financial Statements 2016 and </a:t>
            </a:r>
            <a:r>
              <a:rPr kumimoji="0" lang="en-GB" altLang="en-US" sz="12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Exxaro</a:t>
            </a:r>
            <a:r>
              <a:rPr kumimoji="0" lang="en-GB" altLang="en-US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website</a:t>
            </a:r>
            <a:endParaRPr kumimoji="0" lang="en-GB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225382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91885" y="76200"/>
            <a:ext cx="7886700" cy="6901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i="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en-GB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/>
              </a:rPr>
              <a:t>Case Study 7: Sanlam</a:t>
            </a: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73352" y="714919"/>
            <a:ext cx="8472715" cy="259279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2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5100" indent="-342900" algn="l" defTabSz="541338" rtl="0" eaLnBrk="1" latinLnBrk="0" hangingPunct="1">
              <a:lnSpc>
                <a:spcPct val="90000"/>
              </a:lnSpc>
              <a:spcBef>
                <a:spcPts val="500"/>
              </a:spcBef>
              <a:buFont typeface="Calibri" panose="020F0502020204030204" pitchFamily="34" charset="0"/>
              <a:buChar char="-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2000"/>
              </a:spcBef>
            </a:pPr>
            <a:r>
              <a:rPr lang="en-GB" sz="1600" b="1" dirty="0" smtClean="0"/>
              <a:t>Largest shareholder is the BEE partner:</a:t>
            </a:r>
            <a:r>
              <a:rPr lang="en-GB" sz="1600" dirty="0" smtClean="0"/>
              <a:t> The single </a:t>
            </a:r>
            <a:r>
              <a:rPr lang="en-GB" sz="1600" dirty="0"/>
              <a:t>largest shareholder is the BEE partner Ubuntu-</a:t>
            </a:r>
            <a:r>
              <a:rPr lang="en-GB" sz="1600" dirty="0" err="1"/>
              <a:t>Botho</a:t>
            </a:r>
            <a:r>
              <a:rPr lang="en-GB" sz="1600" dirty="0"/>
              <a:t> Investments (Pty) Ltd, holding 13.5% of shares.  </a:t>
            </a:r>
            <a:r>
              <a:rPr lang="en-GB" sz="1600" dirty="0" smtClean="0"/>
              <a:t>The BEE deal implemented </a:t>
            </a:r>
            <a:r>
              <a:rPr lang="en-GB" sz="1600" dirty="0"/>
              <a:t>in 2004 </a:t>
            </a:r>
            <a:r>
              <a:rPr lang="en-GB" sz="1600" dirty="0" smtClean="0"/>
              <a:t>is estimated to have created </a:t>
            </a:r>
            <a:r>
              <a:rPr lang="en-GB" sz="1600" dirty="0"/>
              <a:t>a net value of around R14.4 billion for black </a:t>
            </a:r>
            <a:r>
              <a:rPr lang="en-GB" sz="1600" dirty="0" smtClean="0"/>
              <a:t>beneficiaries*.</a:t>
            </a:r>
            <a:endParaRPr lang="en-GB" sz="1600" dirty="0"/>
          </a:p>
          <a:p>
            <a:pPr>
              <a:lnSpc>
                <a:spcPct val="100000"/>
              </a:lnSpc>
              <a:spcBef>
                <a:spcPts val="2000"/>
              </a:spcBef>
            </a:pPr>
            <a:r>
              <a:rPr lang="en-GB" sz="1600" b="1" dirty="0" smtClean="0"/>
              <a:t>GEPF is a major shareholder: </a:t>
            </a:r>
            <a:r>
              <a:rPr lang="en-GB" sz="1600" dirty="0" smtClean="0"/>
              <a:t>The </a:t>
            </a:r>
            <a:r>
              <a:rPr lang="en-GB" sz="1600" dirty="0"/>
              <a:t>Government Employees Pension Fund owns a further 12.2%.</a:t>
            </a:r>
          </a:p>
          <a:p>
            <a:pPr>
              <a:lnSpc>
                <a:spcPct val="100000"/>
              </a:lnSpc>
              <a:spcBef>
                <a:spcPts val="2000"/>
              </a:spcBef>
            </a:pPr>
            <a:r>
              <a:rPr lang="en-GB" sz="1600" b="1" dirty="0" smtClean="0"/>
              <a:t>Types of shareholders: </a:t>
            </a:r>
            <a:r>
              <a:rPr lang="en-GB" sz="1600" dirty="0" smtClean="0"/>
              <a:t>Individuals </a:t>
            </a:r>
            <a:r>
              <a:rPr lang="en-GB" sz="1600" dirty="0"/>
              <a:t>collectively hold </a:t>
            </a:r>
            <a:r>
              <a:rPr lang="en-GB" sz="1600" dirty="0" smtClean="0"/>
              <a:t>12.6% </a:t>
            </a:r>
            <a:r>
              <a:rPr lang="en-GB" sz="1600" dirty="0"/>
              <a:t>of Sanlam’s </a:t>
            </a:r>
            <a:r>
              <a:rPr lang="en-GB" sz="1600" dirty="0" smtClean="0"/>
              <a:t>shares. South </a:t>
            </a:r>
            <a:r>
              <a:rPr lang="en-GB" sz="1600" dirty="0"/>
              <a:t>African institutions and other investors are the largest category with </a:t>
            </a:r>
            <a:r>
              <a:rPr lang="en-GB" sz="1600" dirty="0" smtClean="0"/>
              <a:t>49.3% </a:t>
            </a:r>
            <a:r>
              <a:rPr lang="en-GB" sz="1600" dirty="0"/>
              <a:t>percent of shares (including both major shareholders). Offshore institutions and other investors hold 38.1</a:t>
            </a:r>
            <a:r>
              <a:rPr lang="en-GB" sz="1600" dirty="0" smtClean="0"/>
              <a:t>%.</a:t>
            </a:r>
            <a:endParaRPr lang="en-GB" sz="1600" dirty="0"/>
          </a:p>
        </p:txBody>
      </p:sp>
      <p:pic>
        <p:nvPicPr>
          <p:cNvPr id="10" name="Picture 9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93149" y="3375449"/>
            <a:ext cx="3348000" cy="2952000"/>
          </a:xfrm>
          <a:prstGeom prst="rect">
            <a:avLst/>
          </a:prstGeom>
          <a:noFill/>
        </p:spPr>
      </p:pic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662818" y="3793064"/>
          <a:ext cx="4086982" cy="17975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45582"/>
                <a:gridCol w="1041400"/>
              </a:tblGrid>
              <a:tr h="359518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Sanlam shareholders at </a:t>
                      </a:r>
                      <a:r>
                        <a:rPr lang="en-GB" sz="14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December 2016  </a:t>
                      </a: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595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Major shareholders (above 5%)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595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</a:rPr>
                        <a:t>Ubuntu-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  <a:effectLst/>
                        </a:rPr>
                        <a:t>Botho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</a:rPr>
                        <a:t> Investments (Pty) Ltd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0">
                          <a:solidFill>
                            <a:schemeClr val="tx1"/>
                          </a:solidFill>
                          <a:effectLst/>
                        </a:rPr>
                        <a:t>13.5%</a:t>
                      </a:r>
                      <a:endParaRPr lang="en-GB" sz="14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595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</a:rPr>
                        <a:t>Government Employees Pension Fund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</a:rPr>
                        <a:t>12.2%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595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All other shareholders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74.3%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2" name="Rectangle 11"/>
          <p:cNvSpPr/>
          <p:nvPr/>
        </p:nvSpPr>
        <p:spPr>
          <a:xfrm>
            <a:off x="616231" y="5916769"/>
            <a:ext cx="51834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sz="12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Information from Annual Report 2016 and the Sanlam </a:t>
            </a:r>
            <a:r>
              <a:rPr lang="en-GB" sz="1200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website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GB" sz="1100" i="1" dirty="0" smtClean="0"/>
              <a:t>* The </a:t>
            </a:r>
            <a:r>
              <a:rPr lang="en-GB" sz="1100" i="1" dirty="0"/>
              <a:t>Value of BEE </a:t>
            </a:r>
            <a:r>
              <a:rPr lang="en-GB" sz="1100" dirty="0"/>
              <a:t>Deals, </a:t>
            </a:r>
            <a:r>
              <a:rPr lang="en-GB" sz="1100" dirty="0" err="1"/>
              <a:t>Intellidex</a:t>
            </a:r>
            <a:r>
              <a:rPr lang="en-GB" sz="1100" dirty="0"/>
              <a:t> Research Report, June 2015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608294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391885" y="148006"/>
            <a:ext cx="7886700" cy="8087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i="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>
                <a:solidFill>
                  <a:srgbClr val="C00000"/>
                </a:solidFill>
                <a:latin typeface="Calibri" panose="020F0502020204030204"/>
              </a:rPr>
              <a:t>Key themes</a:t>
            </a: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/>
              <a:ea typeface="+mj-ea"/>
              <a:cs typeface="+mj-cs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391885" y="1244287"/>
            <a:ext cx="8472715" cy="48601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2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5100" indent="-342900" algn="l" defTabSz="541338" rtl="0" eaLnBrk="1" latinLnBrk="0" hangingPunct="1">
              <a:lnSpc>
                <a:spcPct val="90000"/>
              </a:lnSpc>
              <a:spcBef>
                <a:spcPts val="500"/>
              </a:spcBef>
              <a:buFont typeface="Calibri" panose="020F0502020204030204" pitchFamily="34" charset="0"/>
              <a:buChar char="-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200" dirty="0" smtClean="0"/>
              <a:t>The structure of ownership of South African companies is linked to </a:t>
            </a:r>
            <a:r>
              <a:rPr lang="en-GB" sz="2200" dirty="0"/>
              <a:t>policy priorities on transformation and inclusive growth, macroeconomic and financial stability, and competition. </a:t>
            </a:r>
            <a:endParaRPr lang="en-GB" sz="2200" dirty="0" smtClean="0"/>
          </a:p>
          <a:p>
            <a:pPr marL="0" indent="0">
              <a:buNone/>
            </a:pPr>
            <a:r>
              <a:rPr lang="en-GB" sz="2200" dirty="0" smtClean="0"/>
              <a:t>Black ownership should not be considered in isolation from other types of ownership - and their relationships with investment and economic growth. </a:t>
            </a:r>
          </a:p>
          <a:p>
            <a:pPr marL="0" indent="0">
              <a:buNone/>
            </a:pPr>
            <a:r>
              <a:rPr lang="en-GB" sz="2200" dirty="0" smtClean="0"/>
              <a:t>Transformation of ownership is important for reducing inequality and promoting inclusive growth. </a:t>
            </a:r>
          </a:p>
          <a:p>
            <a:pPr marL="0" indent="0">
              <a:buNone/>
            </a:pPr>
            <a:r>
              <a:rPr lang="en-GB" sz="2200" dirty="0" smtClean="0"/>
              <a:t>But the economy also needs a vibrant and inclusive equity market and an effective allocation of domestic and foreign capital towards growth-enhancing investment.</a:t>
            </a:r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xmlns="" val="1319115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91885" y="76200"/>
            <a:ext cx="7886700" cy="6901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i="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en-GB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/>
              </a:rPr>
              <a:t>Case Study 8: Nedbank and Old Mutual</a:t>
            </a: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73352" y="714918"/>
            <a:ext cx="8472715" cy="350994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2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5100" indent="-342900" algn="l" defTabSz="541338" rtl="0" eaLnBrk="1" latinLnBrk="0" hangingPunct="1">
              <a:lnSpc>
                <a:spcPct val="90000"/>
              </a:lnSpc>
              <a:spcBef>
                <a:spcPts val="500"/>
              </a:spcBef>
              <a:buFont typeface="Calibri" panose="020F0502020204030204" pitchFamily="34" charset="0"/>
              <a:buChar char="-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GB" sz="1400" b="1" dirty="0" smtClean="0"/>
              <a:t>Largest shareholder in Nedbank is ultimately foreign-owned: </a:t>
            </a:r>
            <a:r>
              <a:rPr lang="en-GB" sz="1400" dirty="0" smtClean="0"/>
              <a:t>Nedbank’s </a:t>
            </a:r>
            <a:r>
              <a:rPr lang="en-GB" sz="1400" dirty="0"/>
              <a:t>largest shareholder is the Old Mutual Life Assurance Company (and associates), in turn owned by the ultimate shareholder Old Mutual </a:t>
            </a:r>
            <a:r>
              <a:rPr lang="en-GB" sz="1400" dirty="0" smtClean="0"/>
              <a:t>plc (UK). 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GB" sz="1400" b="1" dirty="0" smtClean="0"/>
              <a:t>GEPF is a major shareholder: </a:t>
            </a:r>
            <a:r>
              <a:rPr lang="en-GB" sz="1400" dirty="0" smtClean="0"/>
              <a:t>The Government </a:t>
            </a:r>
            <a:r>
              <a:rPr lang="en-GB" sz="1400" dirty="0"/>
              <a:t>Employees Pension </a:t>
            </a:r>
            <a:r>
              <a:rPr lang="en-GB" sz="1400" dirty="0" smtClean="0"/>
              <a:t>Fund </a:t>
            </a:r>
            <a:r>
              <a:rPr lang="en-GB" sz="1400" dirty="0"/>
              <a:t>holds </a:t>
            </a:r>
            <a:r>
              <a:rPr lang="en-GB" sz="1400" dirty="0" smtClean="0"/>
              <a:t>6.0%</a:t>
            </a:r>
            <a:endParaRPr lang="en-GB" sz="1400" dirty="0"/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GB" sz="1400" b="1" dirty="0" smtClean="0"/>
              <a:t>BEE shareholders: </a:t>
            </a:r>
            <a:r>
              <a:rPr lang="en-GB" sz="1400" dirty="0" smtClean="0"/>
              <a:t>Nedbank implemented a </a:t>
            </a:r>
            <a:r>
              <a:rPr lang="en-GB" sz="1400" dirty="0"/>
              <a:t>major BEE transaction in 2005, the </a:t>
            </a:r>
            <a:r>
              <a:rPr lang="en-GB" sz="1400" dirty="0" err="1"/>
              <a:t>Eyethu</a:t>
            </a:r>
            <a:r>
              <a:rPr lang="en-GB" sz="1400" dirty="0"/>
              <a:t> Share </a:t>
            </a:r>
            <a:r>
              <a:rPr lang="en-GB" sz="1400" dirty="0" smtClean="0"/>
              <a:t>Scheme, including black business partners, employees, non-executive directors, clients and community interest groups. 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GB" sz="1400" b="1" dirty="0" smtClean="0"/>
              <a:t>Ownership structure will be changing:</a:t>
            </a:r>
            <a:r>
              <a:rPr lang="en-GB" sz="1400" dirty="0" smtClean="0"/>
              <a:t> In </a:t>
            </a:r>
            <a:r>
              <a:rPr lang="en-GB" sz="1400" dirty="0"/>
              <a:t>2016, Old Mutual plc announced plans for a managed separation of the Group’s </a:t>
            </a:r>
            <a:r>
              <a:rPr lang="en-GB" sz="1400" dirty="0" smtClean="0"/>
              <a:t>business areas. It is expected that a strategic </a:t>
            </a:r>
            <a:r>
              <a:rPr lang="en-GB" sz="1400" dirty="0"/>
              <a:t>relationship will be maintained between Nedbank and Old Mutual Emerging Markets but that Old Mutual will reduce its stake to a minority position.  </a:t>
            </a:r>
            <a:r>
              <a:rPr lang="en-GB" sz="1400" dirty="0" smtClean="0"/>
              <a:t>The remaining </a:t>
            </a:r>
            <a:r>
              <a:rPr lang="en-GB" sz="1400" dirty="0"/>
              <a:t>shareholding in Nedbank will be distributed widely to Old Mutual </a:t>
            </a:r>
            <a:r>
              <a:rPr lang="en-GB" sz="1400" dirty="0" smtClean="0"/>
              <a:t>shareholders Following </a:t>
            </a:r>
            <a:r>
              <a:rPr lang="en-GB" sz="1400" dirty="0"/>
              <a:t>the managed separation, Old Mutual Emerging Markets will be an independent company with a primary stock exchange listing in South Africa. </a:t>
            </a:r>
          </a:p>
        </p:txBody>
      </p:sp>
      <p:pic>
        <p:nvPicPr>
          <p:cNvPr id="13" name="Picture 1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78067" y="4158000"/>
            <a:ext cx="3168000" cy="2700000"/>
          </a:xfrm>
          <a:prstGeom prst="rect">
            <a:avLst/>
          </a:prstGeom>
          <a:noFill/>
        </p:spPr>
      </p:pic>
      <p:graphicFrame>
        <p:nvGraphicFramePr>
          <p:cNvPr id="14" name="Table 13"/>
          <p:cNvGraphicFramePr>
            <a:graphicFrameLocks noGrp="1"/>
          </p:cNvGraphicFramePr>
          <p:nvPr>
            <p:extLst/>
          </p:nvPr>
        </p:nvGraphicFramePr>
        <p:xfrm>
          <a:off x="554777" y="4224868"/>
          <a:ext cx="4941571" cy="19303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33919"/>
                <a:gridCol w="1107652"/>
              </a:tblGrid>
              <a:tr h="380427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Nedbank shareholders at </a:t>
                      </a:r>
                      <a:r>
                        <a:rPr lang="en-GB" sz="14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December 2016  </a:t>
                      </a:r>
                      <a:endParaRPr lang="en-GB" sz="14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640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Major shareholders (above 5%)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509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</a:rPr>
                        <a:t>Old Mutual Life Assurance Company (SA) and associates* </a:t>
                      </a: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54.2%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509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</a:rPr>
                        <a:t>Government Employees Pension Fund</a:t>
                      </a: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6.0%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509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All other shareholders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39.8%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32961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</a:rPr>
                        <a:t>* Ultimate shareholder is Old Mutual plc (UK)</a:t>
                      </a: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Rectangle 14"/>
          <p:cNvSpPr/>
          <p:nvPr/>
        </p:nvSpPr>
        <p:spPr>
          <a:xfrm>
            <a:off x="391885" y="6315261"/>
            <a:ext cx="583958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sz="12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Information from Annual Financial Statements 2016 and Nedbank and Old Mutual </a:t>
            </a:r>
            <a:r>
              <a:rPr lang="en-GB" sz="1200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websites</a:t>
            </a:r>
            <a:endParaRPr lang="en-GB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352913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391885" y="0"/>
            <a:ext cx="7886700" cy="6901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i="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>
                <a:solidFill>
                  <a:srgbClr val="C00000"/>
                </a:solidFill>
                <a:latin typeface="Calibri" panose="020F0502020204030204"/>
              </a:rPr>
              <a:t>Foreign ownership</a:t>
            </a: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/>
              <a:ea typeface="+mj-ea"/>
              <a:cs typeface="+mj-cs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391885" y="690194"/>
            <a:ext cx="8472715" cy="11018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2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5100" indent="-342900" algn="l" defTabSz="541338" rtl="0" eaLnBrk="1" latinLnBrk="0" hangingPunct="1">
              <a:lnSpc>
                <a:spcPct val="90000"/>
              </a:lnSpc>
              <a:spcBef>
                <a:spcPts val="500"/>
              </a:spcBef>
              <a:buFont typeface="Calibri" panose="020F0502020204030204" pitchFamily="34" charset="0"/>
              <a:buChar char="-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GB" sz="2000" b="1" dirty="0"/>
              <a:t>South Africa needs to attract foreign </a:t>
            </a:r>
            <a:r>
              <a:rPr lang="en-GB" sz="2000" b="1" dirty="0" smtClean="0"/>
              <a:t>capital</a:t>
            </a:r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lang="en-GB" sz="1800" dirty="0" smtClean="0"/>
              <a:t>Structural </a:t>
            </a:r>
            <a:r>
              <a:rPr lang="en-GB" sz="1800" dirty="0"/>
              <a:t>constraint of low domestic savings and high investment </a:t>
            </a:r>
            <a:r>
              <a:rPr lang="en-GB" sz="1800" dirty="0" smtClean="0"/>
              <a:t>needs</a:t>
            </a:r>
            <a:endParaRPr lang="en-GB" sz="1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12591" y="1677739"/>
            <a:ext cx="7265994" cy="50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34720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46918" y="956733"/>
            <a:ext cx="81213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Foreign investors owned 38% of JSE-listed companies at end 2016 – including both foreign direct investment and foreign institutional investment.</a:t>
            </a:r>
            <a:endParaRPr lang="en-GB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91885" y="148006"/>
            <a:ext cx="7886700" cy="8087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i="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>
                <a:solidFill>
                  <a:srgbClr val="C00000"/>
                </a:solidFill>
                <a:latin typeface="Calibri" panose="020F0502020204030204"/>
              </a:rPr>
              <a:t>Foreign ownership</a:t>
            </a: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/>
              <a:ea typeface="+mj-ea"/>
              <a:cs typeface="+mj-cs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01452" y="1765460"/>
            <a:ext cx="6812280" cy="4853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56971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14085" y="156473"/>
            <a:ext cx="7886700" cy="8087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i="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>
                <a:solidFill>
                  <a:srgbClr val="C00000"/>
                </a:solidFill>
                <a:latin typeface="Calibri" panose="020F0502020204030204"/>
              </a:rPr>
              <a:t>South African institutional investors</a:t>
            </a: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/>
              <a:ea typeface="+mj-ea"/>
              <a:cs typeface="+mj-cs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139885" y="1528278"/>
            <a:ext cx="3722915" cy="41936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2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5100" indent="-342900" algn="l" defTabSz="541338" rtl="0" eaLnBrk="1" latinLnBrk="0" hangingPunct="1">
              <a:lnSpc>
                <a:spcPct val="90000"/>
              </a:lnSpc>
              <a:spcBef>
                <a:spcPts val="500"/>
              </a:spcBef>
              <a:buFont typeface="Calibri" panose="020F0502020204030204" pitchFamily="34" charset="0"/>
              <a:buChar char="-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GB" sz="2000" dirty="0" smtClean="0"/>
              <a:t>Institutional investors manage a substantial fraction of household wealth</a:t>
            </a:r>
          </a:p>
          <a:p>
            <a:pPr>
              <a:lnSpc>
                <a:spcPct val="100000"/>
              </a:lnSpc>
            </a:pPr>
            <a:r>
              <a:rPr lang="en-GB" sz="2000" dirty="0" smtClean="0"/>
              <a:t>Directing long-term savings to sectors of the economy that require capital</a:t>
            </a:r>
          </a:p>
          <a:p>
            <a:pPr>
              <a:lnSpc>
                <a:spcPct val="100000"/>
              </a:lnSpc>
            </a:pPr>
            <a:r>
              <a:rPr lang="en-GB" sz="2000" dirty="0" smtClean="0"/>
              <a:t>And forming a crucial component of a thriving equity market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62800" y="1090282"/>
            <a:ext cx="5281200" cy="4631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76950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391885" y="148006"/>
            <a:ext cx="7886700" cy="8087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i="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>
                <a:solidFill>
                  <a:srgbClr val="C00000"/>
                </a:solidFill>
                <a:latin typeface="Calibri" panose="020F0502020204030204"/>
              </a:rPr>
              <a:t>South African institutional investors</a:t>
            </a: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/>
              <a:ea typeface="+mj-ea"/>
              <a:cs typeface="+mj-cs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75438473"/>
              </p:ext>
            </p:extLst>
          </p:nvPr>
        </p:nvGraphicFramePr>
        <p:xfrm>
          <a:off x="916818" y="2650067"/>
          <a:ext cx="6710932" cy="2847693"/>
        </p:xfrm>
        <a:graphic>
          <a:graphicData uri="http://schemas.openxmlformats.org/drawingml/2006/table">
            <a:tbl>
              <a:tblPr firstRow="1" firstCol="1" bandRow="1"/>
              <a:tblGrid>
                <a:gridCol w="2417982"/>
                <a:gridCol w="1430684"/>
                <a:gridCol w="1430684"/>
                <a:gridCol w="1431582"/>
              </a:tblGrid>
              <a:tr h="668867">
                <a:tc grid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South </a:t>
                      </a:r>
                      <a:r>
                        <a:rPr lang="en-GB" sz="20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African institutional investment in JSE-listed equity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At end </a:t>
                      </a:r>
                      <a:r>
                        <a:rPr lang="en-GB" sz="1600" b="1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2016, </a:t>
                      </a:r>
                      <a:r>
                        <a:rPr lang="en-GB" sz="16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 millions of rand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6295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GB" sz="12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Total retail </a:t>
                      </a:r>
                      <a:r>
                        <a:rPr lang="en-GB" sz="12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assets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JSE-listed equities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of total assets 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JSE-listed equities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of </a:t>
                      </a:r>
                      <a:r>
                        <a:rPr lang="en-GB" sz="12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market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3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Retirement funds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4 103 802</a:t>
                      </a:r>
                    </a:p>
                  </a:txBody>
                  <a:tcPr marL="68580" marR="26987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40%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24.4%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883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Long-term insurance companies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1 207 079</a:t>
                      </a:r>
                    </a:p>
                  </a:txBody>
                  <a:tcPr marL="68580" marR="26987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26%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4.8%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83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Collective investment schemes 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1 051 498</a:t>
                      </a:r>
                    </a:p>
                  </a:txBody>
                  <a:tcPr marL="68580" marR="26987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31%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4.9%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83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Investment managers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1 608 809</a:t>
                      </a:r>
                    </a:p>
                  </a:txBody>
                  <a:tcPr marL="68580" marR="26987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60%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14.3%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000">
                <a:tc gridSpan="4">
                  <a:txBody>
                    <a:bodyPr/>
                    <a:lstStyle/>
                    <a:p>
                      <a:pPr algn="just" defTabSz="449263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81635" algn="l"/>
                        </a:tabLst>
                      </a:pPr>
                      <a:r>
                        <a:rPr lang="en-GB" sz="11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Source:	Calculated from data provided by Financial Surveillance Department (South African Reserve Bank) and JSE</a:t>
                      </a:r>
                      <a:r>
                        <a:rPr lang="en-GB" sz="1100" i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91885" y="1083732"/>
            <a:ext cx="8292799" cy="10002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dirty="0" smtClean="0"/>
              <a:t>Retirement funds, long term insurance companies and collective investment schemes held around 34% of JSE-listed companies at end 2016.  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dirty="0" smtClean="0"/>
              <a:t>Investment managers reported holdings amounting to a further 14%.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421145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419401" y="0"/>
            <a:ext cx="7886700" cy="8087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i="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>
                <a:solidFill>
                  <a:srgbClr val="C00000"/>
                </a:solidFill>
                <a:latin typeface="Calibri" panose="020F0502020204030204"/>
              </a:rPr>
              <a:t>Coverage of retirement funds</a:t>
            </a: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/>
              <a:ea typeface="+mj-ea"/>
              <a:cs typeface="+mj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6269" y="1324064"/>
            <a:ext cx="3606500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GB" dirty="0"/>
              <a:t>R</a:t>
            </a:r>
            <a:r>
              <a:rPr lang="en-GB" dirty="0" smtClean="0"/>
              <a:t>etirement funds span wealthy South Africans with bespoke plans and millions of workers and their dependents belonging to occupational schemes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GB" dirty="0" smtClean="0"/>
              <a:t>Black participation in occupational funds (by numbers) is substantial but needs to improve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GB" dirty="0"/>
              <a:t>Job creation and income-generating opportunities support saving and wealth accumulation.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42835" y="1324064"/>
            <a:ext cx="4968000" cy="4215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106252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391885" y="148006"/>
            <a:ext cx="7886700" cy="6986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i="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>
                <a:solidFill>
                  <a:srgbClr val="C00000"/>
                </a:solidFill>
                <a:latin typeface="Calibri" panose="020F0502020204030204"/>
              </a:rPr>
              <a:t>Major shareholders</a:t>
            </a: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/>
              <a:ea typeface="+mj-ea"/>
              <a:cs typeface="+mj-cs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05794" y="965202"/>
            <a:ext cx="8447315" cy="6931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2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5100" indent="-342900" algn="l" defTabSz="541338" rtl="0" eaLnBrk="1" latinLnBrk="0" hangingPunct="1">
              <a:lnSpc>
                <a:spcPct val="90000"/>
              </a:lnSpc>
              <a:spcBef>
                <a:spcPts val="500"/>
              </a:spcBef>
              <a:buFont typeface="Calibri" panose="020F0502020204030204" pitchFamily="34" charset="0"/>
              <a:buChar char="-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2763" indent="-217488">
              <a:lnSpc>
                <a:spcPct val="110000"/>
              </a:lnSpc>
              <a:spcBef>
                <a:spcPts val="1800"/>
              </a:spcBef>
            </a:pPr>
            <a:r>
              <a:rPr lang="en-GB" sz="2000" dirty="0" smtClean="0"/>
              <a:t>Disclosure of major shareholders - holding </a:t>
            </a:r>
            <a:r>
              <a:rPr lang="en-GB" sz="2000" u="sng" dirty="0" smtClean="0"/>
              <a:t>5%</a:t>
            </a:r>
            <a:r>
              <a:rPr lang="en-GB" sz="2000" dirty="0" smtClean="0"/>
              <a:t> or more of a company’s shares 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46508162"/>
              </p:ext>
            </p:extLst>
          </p:nvPr>
        </p:nvGraphicFramePr>
        <p:xfrm>
          <a:off x="377975" y="1658319"/>
          <a:ext cx="8475134" cy="4446534"/>
        </p:xfrm>
        <a:graphic>
          <a:graphicData uri="http://schemas.openxmlformats.org/drawingml/2006/table">
            <a:tbl>
              <a:tblPr firstRow="1" firstCol="1" bandRow="1"/>
              <a:tblGrid>
                <a:gridCol w="5206285"/>
                <a:gridCol w="1432418"/>
                <a:gridCol w="1836431"/>
              </a:tblGrid>
              <a:tr h="476817"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Major shareholders </a:t>
                      </a:r>
                      <a:r>
                        <a:rPr lang="en-GB" sz="20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by type: Top 25 South African companies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643" marR="6264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65771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643" marR="6264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Estimated value in R million</a:t>
                      </a:r>
                      <a:r>
                        <a:rPr lang="en-GB" sz="1400" b="1" baseline="30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643" marR="6264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% of Top 25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market capitalisation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643" marR="6264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Foreign companies, direct and indirectly via SA companies</a:t>
                      </a:r>
                      <a:r>
                        <a:rPr lang="en-GB" sz="1400" baseline="30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643" marR="6264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435,688</a:t>
                      </a:r>
                    </a:p>
                  </a:txBody>
                  <a:tcPr marL="62643" marR="36000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11%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643" marR="64800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GEPF and PIC</a:t>
                      </a:r>
                      <a:r>
                        <a:rPr lang="en-GB" sz="1400" baseline="30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643" marR="6264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429,166</a:t>
                      </a:r>
                    </a:p>
                  </a:txBody>
                  <a:tcPr marL="62643" marR="3600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11%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643" marR="6480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South African companies, excluding BEE companies</a:t>
                      </a:r>
                    </a:p>
                  </a:txBody>
                  <a:tcPr marL="62643" marR="6264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203,700</a:t>
                      </a:r>
                    </a:p>
                  </a:txBody>
                  <a:tcPr marL="62643" marR="3600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5%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643" marR="6480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South African institutional investors, excluding GEPF and PIC</a:t>
                      </a:r>
                    </a:p>
                  </a:txBody>
                  <a:tcPr marL="62643" marR="6264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49,188</a:t>
                      </a:r>
                    </a:p>
                  </a:txBody>
                  <a:tcPr marL="62643" marR="3600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1%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643" marR="6480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South African BEE companies and trusts</a:t>
                      </a:r>
                      <a:r>
                        <a:rPr lang="en-GB" sz="1400" baseline="30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643" marR="6264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44,719</a:t>
                      </a:r>
                    </a:p>
                  </a:txBody>
                  <a:tcPr marL="62643" marR="3600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1%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643" marR="6480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Private individuals</a:t>
                      </a:r>
                    </a:p>
                  </a:txBody>
                  <a:tcPr marL="62643" marR="6264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41,986</a:t>
                      </a:r>
                    </a:p>
                  </a:txBody>
                  <a:tcPr marL="62643" marR="3600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1%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643" marR="6480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Foreign institutional investors</a:t>
                      </a:r>
                    </a:p>
                  </a:txBody>
                  <a:tcPr marL="62643" marR="6264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37,656</a:t>
                      </a:r>
                    </a:p>
                  </a:txBody>
                  <a:tcPr marL="62643" marR="3600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1%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643" marR="6480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South African Government</a:t>
                      </a:r>
                    </a:p>
                  </a:txBody>
                  <a:tcPr marL="62643" marR="6264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27,903</a:t>
                      </a:r>
                    </a:p>
                  </a:txBody>
                  <a:tcPr marL="62643" marR="3600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1%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643" marR="6480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Total estimated value of major shareholdings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643" marR="6264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1,270,006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643" marR="3600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33%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643" marR="6480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Total market capitalisation of Top 25 companies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643" marR="6264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3,810,608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643" marR="3600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GB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643" marR="6264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00">
                <a:tc gridSpan="3">
                  <a:txBody>
                    <a:bodyPr/>
                    <a:lstStyle/>
                    <a:p>
                      <a:pPr marL="468630" indent="-46863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Source:	</a:t>
                      </a:r>
                      <a:r>
                        <a:rPr lang="en-GB" sz="1100" i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Annual </a:t>
                      </a:r>
                      <a:r>
                        <a:rPr lang="en-GB" sz="11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Reports, Annual Financial Statements and corporate websites.  Market capitalisation provided by JSE</a:t>
                      </a:r>
                      <a:r>
                        <a:rPr lang="en-GB" sz="1100" i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643" marR="6264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533406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391885" y="148006"/>
            <a:ext cx="7886700" cy="8087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i="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>
                <a:solidFill>
                  <a:srgbClr val="C00000"/>
                </a:solidFill>
                <a:latin typeface="Calibri" panose="020F0502020204030204"/>
              </a:rPr>
              <a:t>Black ownership</a:t>
            </a: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/>
              <a:ea typeface="+mj-ea"/>
              <a:cs typeface="+mj-cs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391885" y="1185333"/>
            <a:ext cx="8472715" cy="51731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2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5100" indent="-342900" algn="l" defTabSz="541338" rtl="0" eaLnBrk="1" latinLnBrk="0" hangingPunct="1">
              <a:lnSpc>
                <a:spcPct val="90000"/>
              </a:lnSpc>
              <a:spcBef>
                <a:spcPts val="500"/>
              </a:spcBef>
              <a:buFont typeface="Calibri" panose="020F0502020204030204" pitchFamily="34" charset="0"/>
              <a:buChar char="-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GB" sz="2000" b="1" dirty="0" smtClean="0"/>
              <a:t>Most JSE-listed companies have implemented BEE deals</a:t>
            </a:r>
          </a:p>
          <a:p>
            <a:pPr marL="449263" lvl="1" indent="-217488">
              <a:lnSpc>
                <a:spcPct val="110000"/>
              </a:lnSpc>
              <a:spcBef>
                <a:spcPts val="1200"/>
              </a:spcBef>
            </a:pPr>
            <a:r>
              <a:rPr lang="en-GB" sz="1800" dirty="0" smtClean="0"/>
              <a:t>Deals identified at 83 out of the Top 100 companies (</a:t>
            </a:r>
            <a:r>
              <a:rPr lang="en-GB" sz="1800" dirty="0" err="1" smtClean="0"/>
              <a:t>Intellidex</a:t>
            </a:r>
            <a:r>
              <a:rPr lang="en-GB" sz="1800" dirty="0" smtClean="0"/>
              <a:t>, 2015)</a:t>
            </a:r>
          </a:p>
          <a:p>
            <a:pPr marL="449263" lvl="1" indent="-217488">
              <a:lnSpc>
                <a:spcPct val="110000"/>
              </a:lnSpc>
              <a:spcBef>
                <a:spcPts val="1200"/>
              </a:spcBef>
            </a:pPr>
            <a:r>
              <a:rPr lang="en-GB" sz="1800" dirty="0" smtClean="0"/>
              <a:t>Deals include new strategic BEE owners, employee share ownership schemes, broad-based community schemes</a:t>
            </a:r>
          </a:p>
          <a:p>
            <a:pPr marL="449263" lvl="1" indent="-217488">
              <a:lnSpc>
                <a:spcPct val="110000"/>
              </a:lnSpc>
              <a:spcBef>
                <a:spcPts val="1200"/>
              </a:spcBef>
            </a:pPr>
            <a:r>
              <a:rPr lang="en-GB" sz="1800" dirty="0" smtClean="0"/>
              <a:t>Some deals transfer shares in the listed company; others involve the sale of assets at the subsidiary or operational level</a:t>
            </a:r>
          </a:p>
          <a:p>
            <a:pPr marL="449263" lvl="1" indent="-217488">
              <a:lnSpc>
                <a:spcPct val="110000"/>
              </a:lnSpc>
              <a:spcBef>
                <a:spcPts val="1200"/>
              </a:spcBef>
            </a:pPr>
            <a:r>
              <a:rPr lang="en-GB" sz="1800" dirty="0" smtClean="0"/>
              <a:t>Net value generated between 2000 and 2014 of R317 billion (</a:t>
            </a:r>
            <a:r>
              <a:rPr lang="en-GB" sz="1800" dirty="0" err="1" smtClean="0"/>
              <a:t>Intellidex</a:t>
            </a:r>
            <a:r>
              <a:rPr lang="en-GB" sz="1800" dirty="0" smtClean="0"/>
              <a:t>, 2015)</a:t>
            </a:r>
          </a:p>
          <a:p>
            <a:pPr marL="102763" indent="-217488">
              <a:lnSpc>
                <a:spcPct val="110000"/>
              </a:lnSpc>
            </a:pPr>
            <a:r>
              <a:rPr lang="en-GB" sz="2000" b="1" dirty="0" smtClean="0"/>
              <a:t>Measuring BEE ownership is complex</a:t>
            </a:r>
          </a:p>
          <a:p>
            <a:pPr marL="449263" lvl="1" indent="-217488">
              <a:lnSpc>
                <a:spcPct val="110000"/>
              </a:lnSpc>
              <a:spcBef>
                <a:spcPts val="1200"/>
              </a:spcBef>
            </a:pPr>
            <a:r>
              <a:rPr lang="en-GB" sz="1800" dirty="0" smtClean="0"/>
              <a:t>Methodology set out in the B-BBEE Codes reflects the complexity of BEE deals</a:t>
            </a:r>
          </a:p>
          <a:p>
            <a:pPr marL="449263" lvl="1" indent="-217488">
              <a:lnSpc>
                <a:spcPct val="110000"/>
              </a:lnSpc>
              <a:spcBef>
                <a:spcPts val="1200"/>
              </a:spcBef>
            </a:pPr>
            <a:r>
              <a:rPr lang="en-GB" sz="1800" dirty="0" smtClean="0"/>
              <a:t>Ownership based on the Codes may look different from the actual black shareholders in a listed company</a:t>
            </a:r>
          </a:p>
        </p:txBody>
      </p:sp>
    </p:spTree>
    <p:extLst>
      <p:ext uri="{BB962C8B-B14F-4D97-AF65-F5344CB8AC3E}">
        <p14:creationId xmlns:p14="http://schemas.microsoft.com/office/powerpoint/2010/main" xmlns="" val="3256549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</TotalTime>
  <Words>2255</Words>
  <Application>Microsoft Office PowerPoint</Application>
  <PresentationFormat>On-screen Show (4:3)</PresentationFormat>
  <Paragraphs>289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Lynne Thomas</dc:creator>
  <cp:lastModifiedBy>PUMZA</cp:lastModifiedBy>
  <cp:revision>82</cp:revision>
  <dcterms:created xsi:type="dcterms:W3CDTF">2017-06-26T10:41:14Z</dcterms:created>
  <dcterms:modified xsi:type="dcterms:W3CDTF">2017-10-06T11:43:51Z</dcterms:modified>
</cp:coreProperties>
</file>