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2"/>
  </p:notesMasterIdLst>
  <p:handoutMasterIdLst>
    <p:handoutMasterId r:id="rId53"/>
  </p:handoutMasterIdLst>
  <p:sldIdLst>
    <p:sldId id="256" r:id="rId2"/>
    <p:sldId id="258" r:id="rId3"/>
    <p:sldId id="260" r:id="rId4"/>
    <p:sldId id="261" r:id="rId5"/>
    <p:sldId id="262" r:id="rId6"/>
    <p:sldId id="263" r:id="rId7"/>
    <p:sldId id="264" r:id="rId8"/>
    <p:sldId id="288" r:id="rId9"/>
    <p:sldId id="313" r:id="rId10"/>
    <p:sldId id="314" r:id="rId11"/>
    <p:sldId id="315" r:id="rId12"/>
    <p:sldId id="316" r:id="rId13"/>
    <p:sldId id="265" r:id="rId14"/>
    <p:sldId id="289" r:id="rId15"/>
    <p:sldId id="290" r:id="rId16"/>
    <p:sldId id="323" r:id="rId17"/>
    <p:sldId id="324" r:id="rId18"/>
    <p:sldId id="267" r:id="rId19"/>
    <p:sldId id="266" r:id="rId20"/>
    <p:sldId id="293" r:id="rId21"/>
    <p:sldId id="269" r:id="rId22"/>
    <p:sldId id="273" r:id="rId23"/>
    <p:sldId id="307" r:id="rId24"/>
    <p:sldId id="325" r:id="rId25"/>
    <p:sldId id="312" r:id="rId26"/>
    <p:sldId id="320" r:id="rId27"/>
    <p:sldId id="275" r:id="rId28"/>
    <p:sldId id="277" r:id="rId29"/>
    <p:sldId id="294" r:id="rId30"/>
    <p:sldId id="326" r:id="rId31"/>
    <p:sldId id="309" r:id="rId32"/>
    <p:sldId id="321" r:id="rId33"/>
    <p:sldId id="322" r:id="rId34"/>
    <p:sldId id="310" r:id="rId35"/>
    <p:sldId id="278" r:id="rId36"/>
    <p:sldId id="319" r:id="rId37"/>
    <p:sldId id="327" r:id="rId38"/>
    <p:sldId id="283" r:id="rId39"/>
    <p:sldId id="329" r:id="rId40"/>
    <p:sldId id="330" r:id="rId41"/>
    <p:sldId id="328" r:id="rId42"/>
    <p:sldId id="302" r:id="rId43"/>
    <p:sldId id="284" r:id="rId44"/>
    <p:sldId id="285" r:id="rId45"/>
    <p:sldId id="286" r:id="rId46"/>
    <p:sldId id="304" r:id="rId47"/>
    <p:sldId id="306" r:id="rId48"/>
    <p:sldId id="331" r:id="rId49"/>
    <p:sldId id="287" r:id="rId50"/>
    <p:sldId id="298" r:id="rId51"/>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FFCC"/>
    <a:srgbClr val="FFCC66"/>
    <a:srgbClr val="FF66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80" d="100"/>
          <a:sy n="80" d="100"/>
        </p:scale>
        <p:origin x="-2514" y="-73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chart1.xml><?xml version="1.0" encoding="utf-8"?>
<c:chartSpace xmlns:c="http://schemas.openxmlformats.org/drawingml/2006/chart" xmlns:a="http://schemas.openxmlformats.org/drawingml/2006/main" xmlns:r="http://schemas.openxmlformats.org/officeDocument/2006/relationships">
  <c:lang val="en-ZA"/>
  <c:chart>
    <c:autoTitleDeleted val="1"/>
    <c:plotArea>
      <c:layout/>
      <c:lineChart>
        <c:grouping val="standard"/>
        <c:ser>
          <c:idx val="0"/>
          <c:order val="0"/>
          <c:tx>
            <c:strRef>
              <c:f>Sheet1!$A$4</c:f>
              <c:strCache>
                <c:ptCount val="1"/>
                <c:pt idx="0">
                  <c:v>Surplus/(deficit) before impairments</c:v>
                </c:pt>
              </c:strCache>
            </c:strRef>
          </c:tx>
          <c:marker>
            <c:symbol val="none"/>
          </c:marker>
          <c:cat>
            <c:multiLvlStrRef>
              <c:f>Sheet1!$B$2:$M$3</c:f>
              <c:multiLvlStrCache>
                <c:ptCount val="12"/>
                <c:lvl>
                  <c:pt idx="0">
                    <c:v>2008/09</c:v>
                  </c:pt>
                  <c:pt idx="1">
                    <c:v>2009/10</c:v>
                  </c:pt>
                  <c:pt idx="2">
                    <c:v>2010/11</c:v>
                  </c:pt>
                  <c:pt idx="3">
                    <c:v>2011/12</c:v>
                  </c:pt>
                  <c:pt idx="4">
                    <c:v>2012/13</c:v>
                  </c:pt>
                  <c:pt idx="5">
                    <c:v>2013/14</c:v>
                  </c:pt>
                  <c:pt idx="6">
                    <c:v>2014/15</c:v>
                  </c:pt>
                  <c:pt idx="7">
                    <c:v>2015/16</c:v>
                  </c:pt>
                  <c:pt idx="8">
                    <c:v>2016/17</c:v>
                  </c:pt>
                  <c:pt idx="9">
                    <c:v>2017/18</c:v>
                  </c:pt>
                  <c:pt idx="10">
                    <c:v>2018/19</c:v>
                  </c:pt>
                  <c:pt idx="11">
                    <c:v>2019/20</c:v>
                  </c:pt>
                </c:lvl>
                <c:lvl>
                  <c:pt idx="0">
                    <c:v>ACTUAL AUDITED (R'000)</c:v>
                  </c:pt>
                  <c:pt idx="9">
                    <c:v>BUDGET (R'000)</c:v>
                  </c:pt>
                </c:lvl>
              </c:multiLvlStrCache>
            </c:multiLvlStrRef>
          </c:cat>
          <c:val>
            <c:numRef>
              <c:f>Sheet1!$B$4:$M$4</c:f>
              <c:numCache>
                <c:formatCode>#,##0;\(#,##0\)</c:formatCode>
                <c:ptCount val="12"/>
                <c:pt idx="0" formatCode="#,##0">
                  <c:v>15830</c:v>
                </c:pt>
                <c:pt idx="1">
                  <c:v>6733</c:v>
                </c:pt>
                <c:pt idx="2">
                  <c:v>-5696</c:v>
                </c:pt>
                <c:pt idx="3">
                  <c:v>-789</c:v>
                </c:pt>
                <c:pt idx="4">
                  <c:v>408</c:v>
                </c:pt>
                <c:pt idx="5">
                  <c:v>9788</c:v>
                </c:pt>
                <c:pt idx="6">
                  <c:v>12959</c:v>
                </c:pt>
                <c:pt idx="7">
                  <c:v>-18380</c:v>
                </c:pt>
                <c:pt idx="8">
                  <c:v>35665</c:v>
                </c:pt>
                <c:pt idx="9">
                  <c:v>29402</c:v>
                </c:pt>
                <c:pt idx="10" formatCode="_ * #,##0_ ;_ * \-#,##0_ ;_ * &quot;-&quot;??_ ;_ @_ ">
                  <c:v>38246</c:v>
                </c:pt>
                <c:pt idx="11" formatCode="_ * #,##0_ ;_ * \-#,##0_ ;_ * &quot;-&quot;??_ ;_ @_ ">
                  <c:v>40245</c:v>
                </c:pt>
              </c:numCache>
            </c:numRef>
          </c:val>
        </c:ser>
        <c:ser>
          <c:idx val="1"/>
          <c:order val="1"/>
          <c:tx>
            <c:strRef>
              <c:f>Sheet1!$A$5</c:f>
              <c:strCache>
                <c:ptCount val="1"/>
                <c:pt idx="0">
                  <c:v>Surplus/(deficit) after impairments</c:v>
                </c:pt>
              </c:strCache>
            </c:strRef>
          </c:tx>
          <c:marker>
            <c:symbol val="none"/>
          </c:marker>
          <c:dLbls>
            <c:dLbl>
              <c:idx val="11"/>
              <c:layout>
                <c:manualLayout>
                  <c:x val="0"/>
                  <c:y val="1.8737675736406643E-2"/>
                </c:manualLayout>
              </c:layout>
              <c:showVal val="1"/>
              <c:extLst>
                <c:ext xmlns:c15="http://schemas.microsoft.com/office/drawing/2012/chart" uri="{CE6537A1-D6FC-4f65-9D91-7224C49458BB}">
                  <c15:layout/>
                </c:ext>
              </c:extLst>
            </c:dLbl>
            <c:spPr>
              <a:noFill/>
              <a:ln>
                <a:noFill/>
              </a:ln>
              <a:effectLst/>
            </c:spPr>
            <c:txPr>
              <a:bodyPr wrap="square" lIns="38100" tIns="19050" rIns="38100" bIns="19050" anchor="ctr">
                <a:spAutoFit/>
              </a:bodyPr>
              <a:lstStyle/>
              <a:p>
                <a:pPr>
                  <a:defRPr sz="1100"/>
                </a:pPr>
                <a:endParaRPr lang="en-US"/>
              </a:p>
            </c:txPr>
            <c:showVal val="1"/>
            <c:extLst>
              <c:ext xmlns:c15="http://schemas.microsoft.com/office/drawing/2012/chart" uri="{CE6537A1-D6FC-4f65-9D91-7224C49458BB}">
                <c15:layout/>
                <c15:showLeaderLines val="0"/>
              </c:ext>
            </c:extLst>
          </c:dLbls>
          <c:cat>
            <c:multiLvlStrRef>
              <c:f>Sheet1!$B$2:$M$3</c:f>
              <c:multiLvlStrCache>
                <c:ptCount val="12"/>
                <c:lvl>
                  <c:pt idx="0">
                    <c:v>2008/09</c:v>
                  </c:pt>
                  <c:pt idx="1">
                    <c:v>2009/10</c:v>
                  </c:pt>
                  <c:pt idx="2">
                    <c:v>2010/11</c:v>
                  </c:pt>
                  <c:pt idx="3">
                    <c:v>2011/12</c:v>
                  </c:pt>
                  <c:pt idx="4">
                    <c:v>2012/13</c:v>
                  </c:pt>
                  <c:pt idx="5">
                    <c:v>2013/14</c:v>
                  </c:pt>
                  <c:pt idx="6">
                    <c:v>2014/15</c:v>
                  </c:pt>
                  <c:pt idx="7">
                    <c:v>2015/16</c:v>
                  </c:pt>
                  <c:pt idx="8">
                    <c:v>2016/17</c:v>
                  </c:pt>
                  <c:pt idx="9">
                    <c:v>2017/18</c:v>
                  </c:pt>
                  <c:pt idx="10">
                    <c:v>2018/19</c:v>
                  </c:pt>
                  <c:pt idx="11">
                    <c:v>2019/20</c:v>
                  </c:pt>
                </c:lvl>
                <c:lvl>
                  <c:pt idx="0">
                    <c:v>ACTUAL AUDITED (R'000)</c:v>
                  </c:pt>
                  <c:pt idx="9">
                    <c:v>BUDGET (R'000)</c:v>
                  </c:pt>
                </c:lvl>
              </c:multiLvlStrCache>
            </c:multiLvlStrRef>
          </c:cat>
          <c:val>
            <c:numRef>
              <c:f>Sheet1!$B$5:$M$5</c:f>
              <c:numCache>
                <c:formatCode>#,##0;\(#,##0\)</c:formatCode>
                <c:ptCount val="12"/>
                <c:pt idx="0" formatCode="#,##0">
                  <c:v>3149</c:v>
                </c:pt>
                <c:pt idx="1">
                  <c:v>-18826</c:v>
                </c:pt>
                <c:pt idx="2">
                  <c:v>-61315</c:v>
                </c:pt>
                <c:pt idx="3">
                  <c:v>-45359</c:v>
                </c:pt>
                <c:pt idx="4">
                  <c:v>-35707</c:v>
                </c:pt>
                <c:pt idx="5">
                  <c:v>6831</c:v>
                </c:pt>
                <c:pt idx="6">
                  <c:v>10527</c:v>
                </c:pt>
                <c:pt idx="7">
                  <c:v>18048</c:v>
                </c:pt>
                <c:pt idx="8">
                  <c:v>20320</c:v>
                </c:pt>
                <c:pt idx="9">
                  <c:v>26630</c:v>
                </c:pt>
                <c:pt idx="10" formatCode="_ * #,##0_ ;_ * \-#,##0_ ;_ * &quot;-&quot;??_ ;_ @_ ">
                  <c:v>42755</c:v>
                </c:pt>
                <c:pt idx="11" formatCode="_ * #,##0_ ;_ * \-#,##0_ ;_ * &quot;-&quot;??_ ;_ @_ ">
                  <c:v>38784</c:v>
                </c:pt>
              </c:numCache>
            </c:numRef>
          </c:val>
        </c:ser>
        <c:dLbls/>
        <c:marker val="1"/>
        <c:axId val="80998784"/>
        <c:axId val="81000320"/>
      </c:lineChart>
      <c:catAx>
        <c:axId val="80998784"/>
        <c:scaling>
          <c:orientation val="minMax"/>
        </c:scaling>
        <c:axPos val="b"/>
        <c:numFmt formatCode="General" sourceLinked="0"/>
        <c:majorTickMark val="none"/>
        <c:tickLblPos val="nextTo"/>
        <c:crossAx val="81000320"/>
        <c:crosses val="autoZero"/>
        <c:auto val="1"/>
        <c:lblAlgn val="ctr"/>
        <c:lblOffset val="100"/>
      </c:catAx>
      <c:valAx>
        <c:axId val="81000320"/>
        <c:scaling>
          <c:orientation val="minMax"/>
        </c:scaling>
        <c:axPos val="l"/>
        <c:majorGridlines/>
        <c:title>
          <c:tx>
            <c:rich>
              <a:bodyPr/>
              <a:lstStyle/>
              <a:p>
                <a:pPr>
                  <a:defRPr sz="1100"/>
                </a:pPr>
                <a:r>
                  <a:rPr lang="en-US" sz="1100"/>
                  <a:t>R'000</a:t>
                </a:r>
              </a:p>
            </c:rich>
          </c:tx>
          <c:layout>
            <c:manualLayout>
              <c:xMode val="edge"/>
              <c:yMode val="edge"/>
              <c:x val="0.15141141255648138"/>
              <c:y val="0.43638036960450172"/>
            </c:manualLayout>
          </c:layout>
          <c:spPr>
            <a:noFill/>
          </c:spPr>
        </c:title>
        <c:numFmt formatCode="#,##0" sourceLinked="1"/>
        <c:majorTickMark val="none"/>
        <c:tickLblPos val="nextTo"/>
        <c:txPr>
          <a:bodyPr/>
          <a:lstStyle/>
          <a:p>
            <a:pPr>
              <a:defRPr sz="1100"/>
            </a:pPr>
            <a:endParaRPr lang="en-US"/>
          </a:p>
        </c:txPr>
        <c:crossAx val="80998784"/>
        <c:crosses val="autoZero"/>
        <c:crossBetween val="between"/>
      </c:valAx>
      <c:dTable>
        <c:showHorzBorder val="1"/>
        <c:showVertBorder val="1"/>
        <c:showOutline val="1"/>
        <c:showKeys val="1"/>
        <c:txPr>
          <a:bodyPr/>
          <a:lstStyle/>
          <a:p>
            <a:pPr rtl="0">
              <a:defRPr sz="1000"/>
            </a:pPr>
            <a:endParaRPr lang="en-US"/>
          </a:p>
        </c:txPr>
      </c:dTable>
    </c:plotArea>
    <c:plotVisOnly val="1"/>
    <c:dispBlanksAs val="gap"/>
  </c:chart>
  <c:externalData r:id="rId1"/>
  <c:userShapes r:id="rId2"/>
</c:chartSpace>
</file>

<file path=ppt/charts/chart2.xml><?xml version="1.0" encoding="utf-8"?>
<c:chartSpace xmlns:c="http://schemas.openxmlformats.org/drawingml/2006/chart" xmlns:a="http://schemas.openxmlformats.org/drawingml/2006/main" xmlns:r="http://schemas.openxmlformats.org/officeDocument/2006/relationships">
  <c:lang val="en-ZA"/>
  <c:chart>
    <c:autoTitleDeleted val="1"/>
    <c:plotArea>
      <c:layout>
        <c:manualLayout>
          <c:layoutTarget val="inner"/>
          <c:xMode val="edge"/>
          <c:yMode val="edge"/>
          <c:x val="0.1438751934147493"/>
          <c:y val="0.15125320178351201"/>
          <c:w val="0.8309675801100429"/>
          <c:h val="0.66001353445277178"/>
        </c:manualLayout>
      </c:layout>
      <c:barChart>
        <c:barDir val="col"/>
        <c:grouping val="clustered"/>
        <c:ser>
          <c:idx val="0"/>
          <c:order val="0"/>
          <c:tx>
            <c:strRef>
              <c:f>'Total Income (2)'!$B$2</c:f>
              <c:strCache>
                <c:ptCount val="1"/>
                <c:pt idx="0">
                  <c:v>Actual to March 2017</c:v>
                </c:pt>
              </c:strCache>
            </c:strRef>
          </c:tx>
          <c:cat>
            <c:strRef>
              <c:f>'Total Income (2)'!$A$3:$A$8</c:f>
              <c:strCache>
                <c:ptCount val="6"/>
                <c:pt idx="0">
                  <c:v>Subsidy Housing</c:v>
                </c:pt>
                <c:pt idx="1">
                  <c:v>Affordable Housing</c:v>
                </c:pt>
                <c:pt idx="2">
                  <c:v>Infrastructure</c:v>
                </c:pt>
                <c:pt idx="3">
                  <c:v>Programme Management</c:v>
                </c:pt>
                <c:pt idx="4">
                  <c:v>Money Market Invest.</c:v>
                </c:pt>
                <c:pt idx="5">
                  <c:v>Other</c:v>
                </c:pt>
              </c:strCache>
            </c:strRef>
          </c:cat>
          <c:val>
            <c:numRef>
              <c:f>'Total Income (2)'!$B$3:$B$8</c:f>
              <c:numCache>
                <c:formatCode>#,##0</c:formatCode>
                <c:ptCount val="6"/>
                <c:pt idx="0">
                  <c:v>15370</c:v>
                </c:pt>
                <c:pt idx="1">
                  <c:v>47024</c:v>
                </c:pt>
                <c:pt idx="2">
                  <c:v>1370</c:v>
                </c:pt>
                <c:pt idx="3">
                  <c:v>61285</c:v>
                </c:pt>
                <c:pt idx="4">
                  <c:v>11234</c:v>
                </c:pt>
                <c:pt idx="5" formatCode="_ * #,##0_ ;_ * \-#,##0_ ;_ * &quot;-&quot;??_ ;_ @_ ">
                  <c:v>6107</c:v>
                </c:pt>
              </c:numCache>
            </c:numRef>
          </c:val>
        </c:ser>
        <c:ser>
          <c:idx val="3"/>
          <c:order val="1"/>
          <c:tx>
            <c:strRef>
              <c:f>'Total Income (2)'!$C$2</c:f>
              <c:strCache>
                <c:ptCount val="1"/>
                <c:pt idx="0">
                  <c:v>Budget to March 2017</c:v>
                </c:pt>
              </c:strCache>
            </c:strRef>
          </c:tx>
          <c:cat>
            <c:strRef>
              <c:f>'Total Income (2)'!$A$3:$A$8</c:f>
              <c:strCache>
                <c:ptCount val="6"/>
                <c:pt idx="0">
                  <c:v>Subsidy Housing</c:v>
                </c:pt>
                <c:pt idx="1">
                  <c:v>Affordable Housing</c:v>
                </c:pt>
                <c:pt idx="2">
                  <c:v>Infrastructure</c:v>
                </c:pt>
                <c:pt idx="3">
                  <c:v>Programme Management</c:v>
                </c:pt>
                <c:pt idx="4">
                  <c:v>Money Market Invest.</c:v>
                </c:pt>
                <c:pt idx="5">
                  <c:v>Other</c:v>
                </c:pt>
              </c:strCache>
            </c:strRef>
          </c:cat>
          <c:val>
            <c:numRef>
              <c:f>'Total Income (2)'!$C$3:$C$8</c:f>
              <c:numCache>
                <c:formatCode>#,##0</c:formatCode>
                <c:ptCount val="6"/>
                <c:pt idx="0">
                  <c:v>8039</c:v>
                </c:pt>
                <c:pt idx="1">
                  <c:v>49947</c:v>
                </c:pt>
                <c:pt idx="2">
                  <c:v>2703</c:v>
                </c:pt>
                <c:pt idx="3">
                  <c:v>12153</c:v>
                </c:pt>
                <c:pt idx="4">
                  <c:v>2772</c:v>
                </c:pt>
                <c:pt idx="5">
                  <c:v>5043</c:v>
                </c:pt>
              </c:numCache>
            </c:numRef>
          </c:val>
        </c:ser>
        <c:dLbls/>
        <c:axId val="130405120"/>
        <c:axId val="130424832"/>
      </c:barChart>
      <c:catAx>
        <c:axId val="130405120"/>
        <c:scaling>
          <c:orientation val="minMax"/>
        </c:scaling>
        <c:axPos val="b"/>
        <c:numFmt formatCode="General" sourceLinked="0"/>
        <c:majorTickMark val="none"/>
        <c:tickLblPos val="nextTo"/>
        <c:crossAx val="130424832"/>
        <c:crosses val="autoZero"/>
        <c:auto val="1"/>
        <c:lblAlgn val="ctr"/>
        <c:lblOffset val="100"/>
      </c:catAx>
      <c:valAx>
        <c:axId val="130424832"/>
        <c:scaling>
          <c:orientation val="minMax"/>
        </c:scaling>
        <c:axPos val="l"/>
        <c:majorGridlines/>
        <c:title>
          <c:tx>
            <c:rich>
              <a:bodyPr/>
              <a:lstStyle/>
              <a:p>
                <a:pPr>
                  <a:defRPr sz="1200"/>
                </a:pPr>
                <a:r>
                  <a:rPr lang="en-ZA" sz="1200"/>
                  <a:t>Amount in Rand</a:t>
                </a:r>
              </a:p>
            </c:rich>
          </c:tx>
        </c:title>
        <c:numFmt formatCode="#,##0" sourceLinked="1"/>
        <c:majorTickMark val="none"/>
        <c:tickLblPos val="nextTo"/>
        <c:txPr>
          <a:bodyPr/>
          <a:lstStyle/>
          <a:p>
            <a:pPr>
              <a:defRPr sz="1200"/>
            </a:pPr>
            <a:endParaRPr lang="en-US"/>
          </a:p>
        </c:txPr>
        <c:crossAx val="130405120"/>
        <c:crosses val="autoZero"/>
        <c:crossBetween val="between"/>
      </c:valAx>
      <c:dTable>
        <c:showHorzBorder val="1"/>
        <c:showVertBorder val="1"/>
        <c:showOutline val="1"/>
        <c:showKeys val="1"/>
        <c:txPr>
          <a:bodyPr/>
          <a:lstStyle/>
          <a:p>
            <a:pPr rtl="0">
              <a:defRPr sz="1200"/>
            </a:pPr>
            <a:endParaRPr lang="en-US"/>
          </a:p>
        </c:txPr>
      </c:dTable>
    </c:plotArea>
    <c:plotVisOnly val="1"/>
    <c:dispBlanksAs val="gap"/>
  </c:chart>
  <c:externalData r:id="rId1"/>
</c:chartSpace>
</file>

<file path=ppt/drawings/drawing1.xml><?xml version="1.0" encoding="utf-8"?>
<c:userShapes xmlns:c="http://schemas.openxmlformats.org/drawingml/2006/chart">
  <cdr:relSizeAnchor xmlns:cdr="http://schemas.openxmlformats.org/drawingml/2006/chartDrawing">
    <cdr:from>
      <cdr:x>0.07813</cdr:x>
      <cdr:y>0.23214</cdr:y>
    </cdr:from>
    <cdr:to>
      <cdr:x>0.13802</cdr:x>
      <cdr:y>0.55195</cdr:y>
    </cdr:to>
    <cdr:sp macro="" textlink="">
      <cdr:nvSpPr>
        <cdr:cNvPr id="2" name="TextBox 1"/>
        <cdr:cNvSpPr txBox="1"/>
      </cdr:nvSpPr>
      <cdr:spPr>
        <a:xfrm xmlns:a="http://schemas.openxmlformats.org/drawingml/2006/main" rot="5400000" flipV="1">
          <a:off x="321472" y="931068"/>
          <a:ext cx="938212" cy="43815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ZA" sz="1200" b="1">
            <a:latin typeface="Arial" pitchFamily="34" charset="0"/>
            <a:cs typeface="Arial"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6400" cy="496888"/>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sz="quarter" idx="1"/>
          </p:nvPr>
        </p:nvSpPr>
        <p:spPr>
          <a:xfrm>
            <a:off x="3849688" y="1"/>
            <a:ext cx="2946400" cy="496888"/>
          </a:xfrm>
          <a:prstGeom prst="rect">
            <a:avLst/>
          </a:prstGeom>
        </p:spPr>
        <p:txBody>
          <a:bodyPr vert="horz" lIns="91440" tIns="45720" rIns="91440" bIns="45720" rtlCol="0"/>
          <a:lstStyle>
            <a:lvl1pPr algn="r">
              <a:defRPr sz="1200"/>
            </a:lvl1pPr>
          </a:lstStyle>
          <a:p>
            <a:fld id="{07A3757F-213A-4830-8330-AB107AD8A2AB}" type="datetimeFigureOut">
              <a:rPr lang="en-ZA" smtClean="0"/>
              <a:pPr/>
              <a:t>2017/10/06</a:t>
            </a:fld>
            <a:endParaRPr lang="en-ZA" dirty="0"/>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ZA" dirty="0"/>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9A27FA7B-92E6-497D-9B5A-4CAB683204FF}" type="slidenum">
              <a:rPr lang="en-ZA" smtClean="0"/>
              <a:pPr/>
              <a:t>‹#›</a:t>
            </a:fld>
            <a:endParaRPr lang="en-ZA" dirty="0"/>
          </a:p>
        </p:txBody>
      </p:sp>
    </p:spTree>
    <p:extLst>
      <p:ext uri="{BB962C8B-B14F-4D97-AF65-F5344CB8AC3E}">
        <p14:creationId xmlns:p14="http://schemas.microsoft.com/office/powerpoint/2010/main" xmlns="" val="1280490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AC4C29BA-2132-48C1-B3B4-7A01AF92B21F}" type="datetimeFigureOut">
              <a:rPr lang="en-ZA" smtClean="0"/>
              <a:pPr/>
              <a:t>2017/10/06</a:t>
            </a:fld>
            <a:endParaRPr lang="en-ZA"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ZA"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ZA"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2CF841E7-F14F-43FB-B90F-55162C1DCAAC}" type="slidenum">
              <a:rPr lang="en-ZA" smtClean="0"/>
              <a:pPr/>
              <a:t>‹#›</a:t>
            </a:fld>
            <a:endParaRPr lang="en-ZA" dirty="0"/>
          </a:p>
        </p:txBody>
      </p:sp>
    </p:spTree>
    <p:extLst>
      <p:ext uri="{BB962C8B-B14F-4D97-AF65-F5344CB8AC3E}">
        <p14:creationId xmlns:p14="http://schemas.microsoft.com/office/powerpoint/2010/main" xmlns="" val="3690773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F841E7-F14F-43FB-B90F-55162C1DCAAC}" type="slidenum">
              <a:rPr lang="en-ZA" smtClean="0"/>
              <a:pPr/>
              <a:t>40</a:t>
            </a:fld>
            <a:endParaRPr lang="en-ZA" dirty="0"/>
          </a:p>
        </p:txBody>
      </p:sp>
    </p:spTree>
    <p:extLst>
      <p:ext uri="{BB962C8B-B14F-4D97-AF65-F5344CB8AC3E}">
        <p14:creationId xmlns:p14="http://schemas.microsoft.com/office/powerpoint/2010/main" xmlns="" val="4285476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2CF841E7-F14F-43FB-B90F-55162C1DCAAC}" type="slidenum">
              <a:rPr lang="en-ZA" smtClean="0"/>
              <a:pPr/>
              <a:t>46</a:t>
            </a:fld>
            <a:endParaRPr lang="en-ZA" dirty="0"/>
          </a:p>
        </p:txBody>
      </p:sp>
    </p:spTree>
    <p:extLst>
      <p:ext uri="{BB962C8B-B14F-4D97-AF65-F5344CB8AC3E}">
        <p14:creationId xmlns:p14="http://schemas.microsoft.com/office/powerpoint/2010/main" xmlns="" val="8754084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C0A664BC-97F2-4D98-8B60-1A3AF2272D78}" type="slidenum">
              <a:rPr lang="en-ZA" smtClean="0"/>
              <a:pPr/>
              <a:t>‹#›</a:t>
            </a:fld>
            <a:endParaRPr lang="en-ZA" dirty="0"/>
          </a:p>
        </p:txBody>
      </p:sp>
    </p:spTree>
    <p:extLst>
      <p:ext uri="{BB962C8B-B14F-4D97-AF65-F5344CB8AC3E}">
        <p14:creationId xmlns:p14="http://schemas.microsoft.com/office/powerpoint/2010/main" xmlns="" val="2257450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2800">
                <a:solidFill>
                  <a:schemeClr val="tx1">
                    <a:lumMod val="50000"/>
                    <a:lumOff val="50000"/>
                  </a:schemeClr>
                </a:solidFill>
                <a:latin typeface="Arial" panose="020B0604020202020204" pitchFamily="34" charset="0"/>
                <a:cs typeface="Arial" panose="020B0604020202020204" pitchFamily="34" charset="0"/>
              </a:defRPr>
            </a:lvl1pPr>
          </a:lstStyle>
          <a:p>
            <a:r>
              <a:rPr lang="en-US" dirty="0" smtClean="0"/>
              <a:t>Click to edit Master title style</a:t>
            </a:r>
            <a:endParaRPr lang="en-ZA" dirty="0"/>
          </a:p>
        </p:txBody>
      </p:sp>
      <p:sp>
        <p:nvSpPr>
          <p:cNvPr id="3" name="Content Placeholder 2"/>
          <p:cNvSpPr>
            <a:spLocks noGrp="1"/>
          </p:cNvSpPr>
          <p:nvPr>
            <p:ph idx="1"/>
          </p:nvPr>
        </p:nvSpPr>
        <p:spPr>
          <a:xfrm>
            <a:off x="537882" y="1600200"/>
            <a:ext cx="8027894" cy="4525963"/>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6" name="Slide Number Placeholder 5"/>
          <p:cNvSpPr>
            <a:spLocks noGrp="1"/>
          </p:cNvSpPr>
          <p:nvPr>
            <p:ph type="sldNum" sz="quarter" idx="12"/>
          </p:nvPr>
        </p:nvSpPr>
        <p:spPr/>
        <p:txBody>
          <a:bodyPr/>
          <a:lstStyle/>
          <a:p>
            <a:fld id="{C0A664BC-97F2-4D98-8B60-1A3AF2272D78}" type="slidenum">
              <a:rPr lang="en-ZA" smtClean="0"/>
              <a:pPr/>
              <a:t>‹#›</a:t>
            </a:fld>
            <a:endParaRPr lang="en-ZA" dirty="0"/>
          </a:p>
        </p:txBody>
      </p:sp>
      <p:cxnSp>
        <p:nvCxnSpPr>
          <p:cNvPr id="7" name="Straight Connector 6"/>
          <p:cNvCxnSpPr/>
          <p:nvPr userDrawn="1"/>
        </p:nvCxnSpPr>
        <p:spPr>
          <a:xfrm>
            <a:off x="323528" y="1484784"/>
            <a:ext cx="8352928" cy="0"/>
          </a:xfrm>
          <a:prstGeom prst="line">
            <a:avLst/>
          </a:prstGeom>
          <a:ln/>
        </p:spPr>
        <p:style>
          <a:lnRef idx="1">
            <a:schemeClr val="accent6"/>
          </a:lnRef>
          <a:fillRef idx="0">
            <a:schemeClr val="accent6"/>
          </a:fillRef>
          <a:effectRef idx="0">
            <a:schemeClr val="accent6"/>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98601" y="5861775"/>
            <a:ext cx="2048763" cy="674771"/>
          </a:xfrm>
          <a:prstGeom prst="rect">
            <a:avLst/>
          </a:prstGeom>
        </p:spPr>
      </p:pic>
      <p:pic>
        <p:nvPicPr>
          <p:cNvPr id="4" name="Picture 3"/>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7620000" y="5958164"/>
            <a:ext cx="582864" cy="723555"/>
          </a:xfrm>
          <a:prstGeom prst="rect">
            <a:avLst/>
          </a:prstGeom>
        </p:spPr>
      </p:pic>
    </p:spTree>
    <p:extLst>
      <p:ext uri="{BB962C8B-B14F-4D97-AF65-F5344CB8AC3E}">
        <p14:creationId xmlns:p14="http://schemas.microsoft.com/office/powerpoint/2010/main" xmlns="" val="41424438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ZA"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A664BC-97F2-4D98-8B60-1A3AF2272D78}" type="slidenum">
              <a:rPr lang="en-ZA" smtClean="0"/>
              <a:pPr/>
              <a:t>‹#›</a:t>
            </a:fld>
            <a:endParaRPr lang="en-ZA" dirty="0"/>
          </a:p>
        </p:txBody>
      </p:sp>
      <p:pic>
        <p:nvPicPr>
          <p:cNvPr id="8" name="Picture 7"/>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a:off x="6689167" y="216747"/>
            <a:ext cx="1997633" cy="1258782"/>
          </a:xfrm>
          <a:prstGeom prst="rect">
            <a:avLst/>
          </a:prstGeom>
        </p:spPr>
      </p:pic>
    </p:spTree>
    <p:extLst>
      <p:ext uri="{BB962C8B-B14F-4D97-AF65-F5344CB8AC3E}">
        <p14:creationId xmlns:p14="http://schemas.microsoft.com/office/powerpoint/2010/main" xmlns="" val="71414147"/>
      </p:ext>
    </p:extLst>
  </p:cSld>
  <p:clrMap bg1="lt1" tx1="dk1" bg2="lt2" tx2="dk2" accent1="accent1" accent2="accent2" accent3="accent3" accent4="accent4" accent5="accent5" accent6="accent6" hlink="hlink" folHlink="folHlink"/>
  <p:sldLayoutIdLst>
    <p:sldLayoutId id="2147483649" r:id="rId1"/>
    <p:sldLayoutId id="2147483650" r:id="rId2"/>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0" y="41565"/>
            <a:ext cx="9144000" cy="6858000"/>
            <a:chOff x="0" y="0"/>
            <a:chExt cx="9144000" cy="6858000"/>
          </a:xfrm>
        </p:grpSpPr>
        <p:pic>
          <p:nvPicPr>
            <p:cNvPr id="1026" name="Picture 2" descr="C:\Users\Cheryl.Machado\Desktop\Letterheads and Forms\Presentation\Title Slide Background.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32667" y="399232"/>
              <a:ext cx="3041883" cy="1001861"/>
            </a:xfrm>
            <a:prstGeom prst="rect">
              <a:avLst/>
            </a:prstGeom>
          </p:spPr>
        </p:pic>
      </p:grpSp>
      <p:sp>
        <p:nvSpPr>
          <p:cNvPr id="10" name="Rectangle 9"/>
          <p:cNvSpPr/>
          <p:nvPr/>
        </p:nvSpPr>
        <p:spPr>
          <a:xfrm>
            <a:off x="88784" y="1613407"/>
            <a:ext cx="8892988" cy="3662541"/>
          </a:xfrm>
          <a:prstGeom prst="rect">
            <a:avLst/>
          </a:prstGeom>
        </p:spPr>
        <p:txBody>
          <a:bodyPr wrap="square">
            <a:spAutoFit/>
          </a:bodyPr>
          <a:lstStyle/>
          <a:p>
            <a:pPr algn="ctr"/>
            <a:endParaRPr lang="en-US" sz="2000" b="1" dirty="0" smtClean="0">
              <a:latin typeface="Arial" pitchFamily="34" charset="0"/>
            </a:endParaRPr>
          </a:p>
          <a:p>
            <a:pPr algn="ctr"/>
            <a:endParaRPr lang="en-US" sz="2000" b="1" dirty="0" smtClean="0">
              <a:latin typeface="Arial" pitchFamily="34" charset="0"/>
            </a:endParaRPr>
          </a:p>
          <a:p>
            <a:pPr algn="ctr"/>
            <a:r>
              <a:rPr lang="en-US" sz="2400" b="1" dirty="0" smtClean="0">
                <a:solidFill>
                  <a:schemeClr val="tx1">
                    <a:lumMod val="65000"/>
                    <a:lumOff val="35000"/>
                  </a:schemeClr>
                </a:solidFill>
                <a:latin typeface="Arial" pitchFamily="34" charset="0"/>
              </a:rPr>
              <a:t>Presentation to</a:t>
            </a:r>
          </a:p>
          <a:p>
            <a:pPr algn="ctr"/>
            <a:r>
              <a:rPr lang="en-US" sz="2400" b="1" dirty="0" smtClean="0">
                <a:solidFill>
                  <a:schemeClr val="tx1">
                    <a:lumMod val="65000"/>
                    <a:lumOff val="35000"/>
                  </a:schemeClr>
                </a:solidFill>
                <a:latin typeface="Arial" pitchFamily="34" charset="0"/>
              </a:rPr>
              <a:t>the Portfolio Committee on </a:t>
            </a:r>
            <a:r>
              <a:rPr lang="en-US" sz="2400" b="1" dirty="0">
                <a:solidFill>
                  <a:schemeClr val="tx1">
                    <a:lumMod val="65000"/>
                    <a:lumOff val="35000"/>
                  </a:schemeClr>
                </a:solidFill>
                <a:latin typeface="Arial" pitchFamily="34" charset="0"/>
              </a:rPr>
              <a:t>Human Settlements</a:t>
            </a:r>
          </a:p>
          <a:p>
            <a:pPr algn="ctr"/>
            <a:endParaRPr lang="en-US" sz="2000" b="1" dirty="0">
              <a:solidFill>
                <a:schemeClr val="tx1">
                  <a:lumMod val="65000"/>
                  <a:lumOff val="35000"/>
                </a:schemeClr>
              </a:solidFill>
              <a:latin typeface="Arial" pitchFamily="34" charset="0"/>
            </a:endParaRPr>
          </a:p>
          <a:p>
            <a:pPr algn="ctr"/>
            <a:endParaRPr lang="en-US" sz="2000" b="1" dirty="0">
              <a:solidFill>
                <a:schemeClr val="tx1">
                  <a:lumMod val="65000"/>
                  <a:lumOff val="35000"/>
                </a:schemeClr>
              </a:solidFill>
              <a:latin typeface="Arial" pitchFamily="34" charset="0"/>
            </a:endParaRPr>
          </a:p>
          <a:p>
            <a:pPr algn="ctr"/>
            <a:r>
              <a:rPr lang="en-US" sz="2400" b="1" dirty="0" smtClean="0">
                <a:latin typeface="Arial" pitchFamily="34" charset="0"/>
              </a:rPr>
              <a:t>ANNUAL PERFORMANCE REPORT 2016/2017</a:t>
            </a:r>
          </a:p>
          <a:p>
            <a:pPr algn="ctr"/>
            <a:endParaRPr lang="en-US" sz="2000" b="1" dirty="0">
              <a:solidFill>
                <a:schemeClr val="tx1">
                  <a:lumMod val="65000"/>
                  <a:lumOff val="35000"/>
                </a:schemeClr>
              </a:solidFill>
              <a:latin typeface="Arial" pitchFamily="34" charset="0"/>
            </a:endParaRPr>
          </a:p>
          <a:p>
            <a:pPr algn="ctr"/>
            <a:endParaRPr lang="en-US" sz="2000" b="1" dirty="0">
              <a:solidFill>
                <a:schemeClr val="tx1">
                  <a:lumMod val="65000"/>
                  <a:lumOff val="35000"/>
                </a:schemeClr>
              </a:solidFill>
              <a:latin typeface="Arial" pitchFamily="34" charset="0"/>
            </a:endParaRPr>
          </a:p>
          <a:p>
            <a:pPr algn="ctr"/>
            <a:endParaRPr lang="en-US" sz="2000" b="1" dirty="0">
              <a:solidFill>
                <a:schemeClr val="tx1">
                  <a:lumMod val="65000"/>
                  <a:lumOff val="35000"/>
                </a:schemeClr>
              </a:solidFill>
              <a:latin typeface="Arial" pitchFamily="34" charset="0"/>
            </a:endParaRPr>
          </a:p>
          <a:p>
            <a:pPr algn="ctr"/>
            <a:r>
              <a:rPr lang="en-US" sz="2000" b="1" dirty="0" smtClean="0">
                <a:solidFill>
                  <a:schemeClr val="tx1">
                    <a:lumMod val="65000"/>
                    <a:lumOff val="35000"/>
                  </a:schemeClr>
                </a:solidFill>
              </a:rPr>
              <a:t>4 October 2017</a:t>
            </a:r>
            <a:endParaRPr lang="en-ZA" sz="2000" b="1" dirty="0" smtClean="0">
              <a:solidFill>
                <a:srgbClr val="006600"/>
              </a:solidFill>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715126" y="228951"/>
            <a:ext cx="2015920" cy="1270305"/>
          </a:xfrm>
          <a:prstGeom prst="rect">
            <a:avLst/>
          </a:prstGeom>
        </p:spPr>
      </p:pic>
      <p:pic>
        <p:nvPicPr>
          <p:cNvPr id="9" name="Picture 8"/>
          <p:cNvPicPr>
            <a:picLocks noChangeAspect="1"/>
          </p:cNvPicPr>
          <p:nvPr/>
        </p:nvPicPr>
        <p:blipFill>
          <a:blip r:embed="rId5" cstate="print">
            <a:clrChange>
              <a:clrFrom>
                <a:srgbClr val="FEFEFE"/>
              </a:clrFrom>
              <a:clrTo>
                <a:srgbClr val="FEFEFE">
                  <a:alpha val="0"/>
                </a:srgbClr>
              </a:clrTo>
            </a:clrChange>
            <a:extLst>
              <a:ext uri="{28A0092B-C50C-407E-A947-70E740481C1C}">
                <a14:useLocalDpi xmlns:a14="http://schemas.microsoft.com/office/drawing/2010/main" xmlns="" val="0"/>
              </a:ext>
            </a:extLst>
          </a:blip>
          <a:stretch>
            <a:fillRect/>
          </a:stretch>
        </p:blipFill>
        <p:spPr>
          <a:xfrm>
            <a:off x="8137480" y="5968178"/>
            <a:ext cx="716801" cy="889822"/>
          </a:xfrm>
          <a:prstGeom prst="rect">
            <a:avLst/>
          </a:prstGeom>
        </p:spPr>
      </p:pic>
    </p:spTree>
    <p:extLst>
      <p:ext uri="{BB962C8B-B14F-4D97-AF65-F5344CB8AC3E}">
        <p14:creationId xmlns:p14="http://schemas.microsoft.com/office/powerpoint/2010/main" xmlns="" val="31351871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3200" dirty="0" smtClean="0"/>
              <a:t>STRATEGIC HIGHLIGHTS</a:t>
            </a:r>
            <a:br>
              <a:rPr lang="en-ZA" sz="3200" dirty="0" smtClean="0"/>
            </a:br>
            <a:r>
              <a:rPr lang="en-ZA" sz="3200" dirty="0" smtClean="0"/>
              <a:t>Continued</a:t>
            </a:r>
            <a:endParaRPr lang="en-ZA" sz="3200" dirty="0"/>
          </a:p>
        </p:txBody>
      </p:sp>
      <p:sp>
        <p:nvSpPr>
          <p:cNvPr id="4" name="Slide Number Placeholder 3"/>
          <p:cNvSpPr>
            <a:spLocks noGrp="1"/>
          </p:cNvSpPr>
          <p:nvPr>
            <p:ph type="sldNum" sz="quarter" idx="12"/>
          </p:nvPr>
        </p:nvSpPr>
        <p:spPr/>
        <p:txBody>
          <a:bodyPr/>
          <a:lstStyle/>
          <a:p>
            <a:fld id="{C0A664BC-97F2-4D98-8B60-1A3AF2272D78}" type="slidenum">
              <a:rPr lang="en-ZA" smtClean="0"/>
              <a:pPr/>
              <a:t>10</a:t>
            </a:fld>
            <a:endParaRPr lang="en-ZA"/>
          </a:p>
        </p:txBody>
      </p:sp>
      <p:sp>
        <p:nvSpPr>
          <p:cNvPr id="5" name="Content Placeholder 2"/>
          <p:cNvSpPr>
            <a:spLocks noGrp="1"/>
          </p:cNvSpPr>
          <p:nvPr>
            <p:ph idx="1"/>
          </p:nvPr>
        </p:nvSpPr>
        <p:spPr>
          <a:xfrm>
            <a:off x="217883" y="1395967"/>
            <a:ext cx="8765385" cy="4928629"/>
          </a:xfrm>
        </p:spPr>
        <p:txBody>
          <a:bodyPr>
            <a:noAutofit/>
          </a:bodyPr>
          <a:lstStyle/>
          <a:p>
            <a:pPr algn="just">
              <a:lnSpc>
                <a:spcPct val="150000"/>
              </a:lnSpc>
            </a:pPr>
            <a:r>
              <a:rPr lang="en-US" sz="1600" dirty="0"/>
              <a:t>Cultivating relations and collaborations across government spheres and partners:</a:t>
            </a:r>
          </a:p>
          <a:p>
            <a:pPr lvl="1" algn="just">
              <a:lnSpc>
                <a:spcPct val="150000"/>
              </a:lnSpc>
            </a:pPr>
            <a:r>
              <a:rPr lang="en-US" sz="1600" dirty="0"/>
              <a:t>Secured an extension of contract with the City of Cape Town to implement phase two of the Ceilings Retrofit Programme. The programme has propped up performance of this declining portfolio.</a:t>
            </a:r>
          </a:p>
          <a:p>
            <a:pPr lvl="1" algn="just">
              <a:lnSpc>
                <a:spcPct val="150000"/>
              </a:lnSpc>
            </a:pPr>
            <a:r>
              <a:rPr lang="en-US" sz="1600" dirty="0"/>
              <a:t>Improvements in management of stakeholders and performance of CFDP  in the NMBM.</a:t>
            </a:r>
          </a:p>
          <a:p>
            <a:pPr algn="just">
              <a:lnSpc>
                <a:spcPct val="150000"/>
              </a:lnSpc>
            </a:pPr>
            <a:r>
              <a:rPr lang="en-US" sz="1600" dirty="0"/>
              <a:t>Staff morale and productivity satisfactory in general and attending to normal deviations</a:t>
            </a:r>
            <a:r>
              <a:rPr lang="en-US" sz="1600" dirty="0" smtClean="0"/>
              <a:t>.</a:t>
            </a:r>
          </a:p>
          <a:p>
            <a:pPr algn="just">
              <a:lnSpc>
                <a:spcPct val="150000"/>
              </a:lnSpc>
            </a:pPr>
            <a:r>
              <a:rPr lang="en-US" sz="1600" dirty="0" smtClean="0"/>
              <a:t>There </a:t>
            </a:r>
            <a:r>
              <a:rPr lang="en-US" sz="1600" dirty="0"/>
              <a:t>have been three incidents of diversion of funds and appropriate legal actions have been taken to recover the funds</a:t>
            </a:r>
            <a:r>
              <a:rPr lang="en-US" sz="1600" dirty="0" smtClean="0"/>
              <a:t>.</a:t>
            </a:r>
            <a:endParaRPr lang="en-US" sz="1600" dirty="0"/>
          </a:p>
          <a:p>
            <a:pPr algn="just">
              <a:lnSpc>
                <a:spcPct val="150000"/>
              </a:lnSpc>
            </a:pPr>
            <a:r>
              <a:rPr lang="en-ZA" sz="1600" dirty="0"/>
              <a:t>Implementation and enhancement of systems, </a:t>
            </a:r>
            <a:r>
              <a:rPr lang="en-ZA" sz="1600" dirty="0" smtClean="0"/>
              <a:t>(lending</a:t>
            </a:r>
            <a:r>
              <a:rPr lang="en-ZA" sz="1600" dirty="0"/>
              <a:t>, finance and Supply Chain</a:t>
            </a:r>
            <a:r>
              <a:rPr lang="en-ZA" sz="1600" dirty="0" smtClean="0"/>
              <a:t>).</a:t>
            </a:r>
          </a:p>
          <a:p>
            <a:pPr algn="just">
              <a:lnSpc>
                <a:spcPct val="150000"/>
              </a:lnSpc>
            </a:pPr>
            <a:r>
              <a:rPr lang="en-US" sz="1600" dirty="0" smtClean="0"/>
              <a:t>NURCHA has continued to obtain an unqualified audit report since inception.</a:t>
            </a:r>
            <a:endParaRPr lang="en-ZA" sz="1600" dirty="0"/>
          </a:p>
          <a:p>
            <a:pPr algn="just"/>
            <a:endParaRPr lang="en-US" sz="1800" dirty="0"/>
          </a:p>
          <a:p>
            <a:pPr marL="0" indent="0" algn="just">
              <a:buNone/>
            </a:pPr>
            <a:endParaRPr lang="en-US" sz="1800" dirty="0"/>
          </a:p>
          <a:p>
            <a:pPr algn="just"/>
            <a:endParaRPr lang="en-US" sz="1800" dirty="0" smtClean="0"/>
          </a:p>
          <a:p>
            <a:pPr marL="0" indent="0" algn="just">
              <a:buNone/>
            </a:pPr>
            <a:endParaRPr lang="en-US" sz="1800" dirty="0" smtClean="0"/>
          </a:p>
          <a:p>
            <a:endParaRPr lang="en-US" sz="2400" dirty="0" smtClean="0"/>
          </a:p>
          <a:p>
            <a:pPr marL="0" indent="0">
              <a:buNone/>
            </a:pPr>
            <a:endParaRPr lang="en-US" dirty="0" smtClean="0"/>
          </a:p>
          <a:p>
            <a:pPr marL="0" indent="0">
              <a:buNone/>
            </a:pPr>
            <a:endParaRPr lang="en-US" dirty="0" smtClean="0"/>
          </a:p>
          <a:p>
            <a:pPr marL="0" indent="0">
              <a:buNone/>
            </a:pPr>
            <a:endParaRPr lang="en-US" sz="2800" dirty="0"/>
          </a:p>
        </p:txBody>
      </p:sp>
    </p:spTree>
    <p:extLst>
      <p:ext uri="{BB962C8B-B14F-4D97-AF65-F5344CB8AC3E}">
        <p14:creationId xmlns:p14="http://schemas.microsoft.com/office/powerpoint/2010/main" xmlns="" val="22107955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3200" dirty="0" smtClean="0"/>
              <a:t>STRATEGIC HIGHLIGHTS</a:t>
            </a:r>
            <a:br>
              <a:rPr lang="en-ZA" sz="3200" dirty="0" smtClean="0"/>
            </a:br>
            <a:r>
              <a:rPr lang="en-ZA" sz="3200" dirty="0" smtClean="0"/>
              <a:t>Continued</a:t>
            </a:r>
            <a:endParaRPr lang="en-ZA" sz="3200" dirty="0"/>
          </a:p>
        </p:txBody>
      </p:sp>
      <p:sp>
        <p:nvSpPr>
          <p:cNvPr id="4" name="Slide Number Placeholder 3"/>
          <p:cNvSpPr>
            <a:spLocks noGrp="1"/>
          </p:cNvSpPr>
          <p:nvPr>
            <p:ph type="sldNum" sz="quarter" idx="12"/>
          </p:nvPr>
        </p:nvSpPr>
        <p:spPr/>
        <p:txBody>
          <a:bodyPr/>
          <a:lstStyle/>
          <a:p>
            <a:fld id="{C0A664BC-97F2-4D98-8B60-1A3AF2272D78}" type="slidenum">
              <a:rPr lang="en-ZA" smtClean="0"/>
              <a:pPr/>
              <a:t>11</a:t>
            </a:fld>
            <a:endParaRPr lang="en-ZA"/>
          </a:p>
        </p:txBody>
      </p:sp>
      <p:sp>
        <p:nvSpPr>
          <p:cNvPr id="6" name="Content Placeholder 2"/>
          <p:cNvSpPr>
            <a:spLocks noGrp="1"/>
          </p:cNvSpPr>
          <p:nvPr>
            <p:ph idx="1"/>
          </p:nvPr>
        </p:nvSpPr>
        <p:spPr>
          <a:xfrm>
            <a:off x="128588" y="1564490"/>
            <a:ext cx="8886824" cy="4450556"/>
          </a:xfrm>
        </p:spPr>
        <p:txBody>
          <a:bodyPr>
            <a:noAutofit/>
          </a:bodyPr>
          <a:lstStyle/>
          <a:p>
            <a:pPr algn="just">
              <a:lnSpc>
                <a:spcPct val="150000"/>
              </a:lnSpc>
            </a:pPr>
            <a:r>
              <a:rPr lang="en-US" sz="1600" dirty="0"/>
              <a:t>Made in-roads in advancing transformation in the </a:t>
            </a:r>
            <a:r>
              <a:rPr lang="en-US" sz="1600" dirty="0" smtClean="0"/>
              <a:t>industry</a:t>
            </a:r>
            <a:endParaRPr lang="en-US" sz="1600" dirty="0"/>
          </a:p>
          <a:p>
            <a:pPr lvl="1" algn="just">
              <a:lnSpc>
                <a:spcPct val="150000"/>
              </a:lnSpc>
            </a:pPr>
            <a:r>
              <a:rPr lang="en-US" sz="1400" dirty="0"/>
              <a:t> 33% of affordable housing book are emerging developers that receive close supervision and control of payments to suppliers. This </a:t>
            </a:r>
            <a:r>
              <a:rPr lang="en-US" sz="1400" dirty="0" smtClean="0"/>
              <a:t>required </a:t>
            </a:r>
            <a:r>
              <a:rPr lang="en-US" sz="1400" dirty="0"/>
              <a:t>a new configuration of internal operations, systems and expertise to manage risks </a:t>
            </a:r>
            <a:r>
              <a:rPr lang="en-US" sz="1400" dirty="0" smtClean="0"/>
              <a:t>effectively.</a:t>
            </a:r>
            <a:endParaRPr lang="en-US" sz="1400" dirty="0"/>
          </a:p>
          <a:p>
            <a:pPr lvl="1" algn="just">
              <a:lnSpc>
                <a:spcPct val="150000"/>
              </a:lnSpc>
            </a:pPr>
            <a:r>
              <a:rPr lang="en-US" sz="1400" dirty="0"/>
              <a:t>51% of contractors in the subsidy housing portfolio are women owned/controlled companies.</a:t>
            </a:r>
          </a:p>
          <a:p>
            <a:pPr lvl="1" algn="just">
              <a:lnSpc>
                <a:spcPct val="150000"/>
              </a:lnSpc>
            </a:pPr>
            <a:r>
              <a:rPr lang="en-US" sz="1400" dirty="0"/>
              <a:t>CFDP was successfully initiated in Nelson Mandela Bay Metro and drawing to a close in June 2017. Challenges and areas of rethink going forward are,</a:t>
            </a:r>
          </a:p>
          <a:p>
            <a:pPr lvl="2" algn="just"/>
            <a:r>
              <a:rPr lang="en-US" sz="1400" dirty="0" smtClean="0"/>
              <a:t>Slow flow of payments to contractors </a:t>
            </a:r>
          </a:p>
          <a:p>
            <a:pPr lvl="2" algn="just"/>
            <a:r>
              <a:rPr lang="en-US" sz="1400" dirty="0" smtClean="0"/>
              <a:t>Mentoring </a:t>
            </a:r>
            <a:r>
              <a:rPr lang="en-US" sz="1400" dirty="0"/>
              <a:t>– search for appropriate and responsive approach,</a:t>
            </a:r>
          </a:p>
          <a:p>
            <a:pPr lvl="2" algn="just"/>
            <a:r>
              <a:rPr lang="en-US" sz="1400" dirty="0"/>
              <a:t>Contractors' financial management acumen and discipline, e.g. management accounts.</a:t>
            </a:r>
          </a:p>
          <a:p>
            <a:pPr lvl="2" algn="just"/>
            <a:r>
              <a:rPr lang="en-US" sz="1400" dirty="0"/>
              <a:t>CIDB taking interest in the CFDP and initiating rapid appraisal of the pilot to determine areas of co-operation going forward.</a:t>
            </a:r>
          </a:p>
          <a:p>
            <a:pPr lvl="1" algn="just">
              <a:lnSpc>
                <a:spcPct val="150000"/>
              </a:lnSpc>
            </a:pPr>
            <a:r>
              <a:rPr lang="en-US" sz="1400" dirty="0"/>
              <a:t> Improved BBBEE rating from non-compliant to level 5.  </a:t>
            </a:r>
          </a:p>
          <a:p>
            <a:pPr algn="just"/>
            <a:endParaRPr lang="en-US" sz="1800" dirty="0"/>
          </a:p>
          <a:p>
            <a:pPr marL="0" indent="0" algn="just">
              <a:buNone/>
            </a:pPr>
            <a:endParaRPr lang="en-US" sz="1800" dirty="0"/>
          </a:p>
          <a:p>
            <a:pPr algn="just"/>
            <a:endParaRPr lang="en-US" sz="1800" dirty="0" smtClean="0"/>
          </a:p>
          <a:p>
            <a:pPr marL="0" indent="0" algn="just">
              <a:buNone/>
            </a:pPr>
            <a:endParaRPr lang="en-US" sz="1800" dirty="0" smtClean="0"/>
          </a:p>
          <a:p>
            <a:endParaRPr lang="en-US" sz="2400" dirty="0" smtClean="0"/>
          </a:p>
          <a:p>
            <a:pPr marL="0" indent="0">
              <a:buNone/>
            </a:pPr>
            <a:endParaRPr lang="en-US" dirty="0" smtClean="0"/>
          </a:p>
          <a:p>
            <a:pPr marL="0" indent="0">
              <a:buNone/>
            </a:pPr>
            <a:endParaRPr lang="en-US" dirty="0" smtClean="0"/>
          </a:p>
          <a:p>
            <a:pPr marL="0" indent="0">
              <a:buNone/>
            </a:pPr>
            <a:endParaRPr lang="en-US" sz="2800" dirty="0"/>
          </a:p>
        </p:txBody>
      </p:sp>
    </p:spTree>
    <p:extLst>
      <p:ext uri="{BB962C8B-B14F-4D97-AF65-F5344CB8AC3E}">
        <p14:creationId xmlns:p14="http://schemas.microsoft.com/office/powerpoint/2010/main" xmlns="" val="20361352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3200" dirty="0" smtClean="0"/>
              <a:t>CHALLENGES</a:t>
            </a:r>
            <a:endParaRPr lang="en-ZA" sz="3200" dirty="0"/>
          </a:p>
        </p:txBody>
      </p:sp>
      <p:sp>
        <p:nvSpPr>
          <p:cNvPr id="4" name="Slide Number Placeholder 3"/>
          <p:cNvSpPr>
            <a:spLocks noGrp="1"/>
          </p:cNvSpPr>
          <p:nvPr>
            <p:ph type="sldNum" sz="quarter" idx="12"/>
          </p:nvPr>
        </p:nvSpPr>
        <p:spPr/>
        <p:txBody>
          <a:bodyPr/>
          <a:lstStyle/>
          <a:p>
            <a:fld id="{C0A664BC-97F2-4D98-8B60-1A3AF2272D78}" type="slidenum">
              <a:rPr lang="en-ZA" smtClean="0"/>
              <a:pPr/>
              <a:t>12</a:t>
            </a:fld>
            <a:endParaRPr lang="en-ZA"/>
          </a:p>
        </p:txBody>
      </p:sp>
      <p:sp>
        <p:nvSpPr>
          <p:cNvPr id="6" name="Content Placeholder 2"/>
          <p:cNvSpPr>
            <a:spLocks noGrp="1"/>
          </p:cNvSpPr>
          <p:nvPr>
            <p:ph idx="1"/>
          </p:nvPr>
        </p:nvSpPr>
        <p:spPr>
          <a:xfrm>
            <a:off x="128588" y="1531940"/>
            <a:ext cx="8829675" cy="4466523"/>
          </a:xfrm>
        </p:spPr>
        <p:txBody>
          <a:bodyPr>
            <a:noAutofit/>
          </a:bodyPr>
          <a:lstStyle/>
          <a:p>
            <a:pPr algn="just">
              <a:lnSpc>
                <a:spcPct val="150000"/>
              </a:lnSpc>
            </a:pPr>
            <a:r>
              <a:rPr lang="en-US" sz="1600" dirty="0" smtClean="0"/>
              <a:t>DFI </a:t>
            </a:r>
            <a:r>
              <a:rPr lang="en-US" sz="1600" dirty="0"/>
              <a:t>Consolidation delayed by number administrative and compliance hurdles;</a:t>
            </a:r>
          </a:p>
          <a:p>
            <a:pPr lvl="1" algn="just">
              <a:lnSpc>
                <a:spcPct val="150000"/>
              </a:lnSpc>
            </a:pPr>
            <a:r>
              <a:rPr lang="en-US" sz="1200" dirty="0" smtClean="0"/>
              <a:t>Unfolding of consolidation resulting </a:t>
            </a:r>
            <a:r>
              <a:rPr lang="en-US" sz="1200" dirty="0"/>
              <a:t>in high levels of </a:t>
            </a:r>
            <a:r>
              <a:rPr lang="en-US" sz="1200" dirty="0" smtClean="0"/>
              <a:t>uncertainty;</a:t>
            </a:r>
            <a:endParaRPr lang="en-US" sz="1200" dirty="0"/>
          </a:p>
          <a:p>
            <a:pPr lvl="1" algn="just">
              <a:lnSpc>
                <a:spcPct val="150000"/>
              </a:lnSpc>
            </a:pPr>
            <a:r>
              <a:rPr lang="en-US" sz="1200" dirty="0" smtClean="0"/>
              <a:t>Divided </a:t>
            </a:r>
            <a:r>
              <a:rPr lang="en-US" sz="1200" dirty="0"/>
              <a:t>attention to strategy execution;</a:t>
            </a:r>
          </a:p>
          <a:p>
            <a:pPr lvl="1" algn="just">
              <a:lnSpc>
                <a:spcPct val="150000"/>
              </a:lnSpc>
            </a:pPr>
            <a:r>
              <a:rPr lang="en-US" sz="1200" dirty="0"/>
              <a:t> Fund </a:t>
            </a:r>
            <a:r>
              <a:rPr lang="en-US" sz="1200" dirty="0" err="1" smtClean="0"/>
              <a:t>mobilisation</a:t>
            </a:r>
            <a:r>
              <a:rPr lang="en-US" sz="1200" dirty="0" smtClean="0"/>
              <a:t> </a:t>
            </a:r>
            <a:r>
              <a:rPr lang="en-US" sz="1200" dirty="0"/>
              <a:t>in limbo pending </a:t>
            </a:r>
            <a:r>
              <a:rPr lang="en-US" sz="1200" dirty="0" smtClean="0"/>
              <a:t>finalization of </a:t>
            </a:r>
            <a:r>
              <a:rPr lang="en-US" sz="1200" dirty="0"/>
              <a:t>the DFI consolidation process; </a:t>
            </a:r>
          </a:p>
          <a:p>
            <a:pPr algn="just"/>
            <a:r>
              <a:rPr lang="en-US" sz="1600" dirty="0"/>
              <a:t>Achieving optimal utilization of PIC/NLF Facility of R117m remains a challenge for the year ahead with slow down in economy and weaker end-user mortgage approvals by banks</a:t>
            </a:r>
            <a:r>
              <a:rPr lang="en-US" sz="1600" dirty="0" smtClean="0"/>
              <a:t>.</a:t>
            </a:r>
          </a:p>
          <a:p>
            <a:pPr algn="just"/>
            <a:endParaRPr lang="en-US" sz="800" dirty="0"/>
          </a:p>
          <a:p>
            <a:pPr algn="just"/>
            <a:r>
              <a:rPr lang="en-US" sz="1600" dirty="0"/>
              <a:t>Retention of core skills, keeping staff moral at a healthy level and maintaining performance standards</a:t>
            </a:r>
            <a:r>
              <a:rPr lang="en-US" sz="1600" dirty="0" smtClean="0"/>
              <a:t>.</a:t>
            </a:r>
          </a:p>
          <a:p>
            <a:pPr algn="just"/>
            <a:endParaRPr lang="en-US" sz="800" dirty="0"/>
          </a:p>
          <a:p>
            <a:pPr algn="just"/>
            <a:r>
              <a:rPr lang="en-US" sz="1600" dirty="0"/>
              <a:t>Slow traction in the new areas of focus for Programme and Fund Management</a:t>
            </a:r>
            <a:r>
              <a:rPr lang="en-US" sz="1600" dirty="0" smtClean="0"/>
              <a:t>;</a:t>
            </a:r>
          </a:p>
          <a:p>
            <a:pPr algn="just"/>
            <a:endParaRPr lang="en-US" sz="800" dirty="0"/>
          </a:p>
          <a:p>
            <a:pPr algn="just"/>
            <a:r>
              <a:rPr lang="en-US" sz="1600" dirty="0"/>
              <a:t>Output yield of CFDP and Emerging Developer business is low and </a:t>
            </a:r>
            <a:r>
              <a:rPr lang="en-US" sz="1600" dirty="0" smtClean="0"/>
              <a:t>demands higher </a:t>
            </a:r>
            <a:r>
              <a:rPr lang="en-US" sz="1600" dirty="0"/>
              <a:t>attention from a risk management </a:t>
            </a:r>
            <a:r>
              <a:rPr lang="en-US" sz="1600" dirty="0" smtClean="0"/>
              <a:t>perspective, </a:t>
            </a:r>
            <a:r>
              <a:rPr lang="en-US" sz="1600" dirty="0"/>
              <a:t>yet mandate and shareholder demands more </a:t>
            </a:r>
            <a:r>
              <a:rPr lang="en-US" sz="1600" dirty="0" smtClean="0"/>
              <a:t>of these </a:t>
            </a:r>
            <a:r>
              <a:rPr lang="en-US" sz="1600" dirty="0"/>
              <a:t>transformational </a:t>
            </a:r>
            <a:r>
              <a:rPr lang="en-US" sz="1600" dirty="0" smtClean="0"/>
              <a:t>programmes</a:t>
            </a:r>
          </a:p>
          <a:p>
            <a:pPr algn="just"/>
            <a:endParaRPr lang="en-US" sz="800" dirty="0"/>
          </a:p>
          <a:p>
            <a:pPr algn="just"/>
            <a:r>
              <a:rPr lang="en-US" sz="1600" dirty="0"/>
              <a:t>Rise in affordable housing overdue loans and impairments.   </a:t>
            </a:r>
          </a:p>
          <a:p>
            <a:endParaRPr lang="en-ZA" sz="1600" dirty="0"/>
          </a:p>
          <a:p>
            <a:endParaRPr lang="en-ZA" sz="1600" dirty="0" smtClean="0"/>
          </a:p>
          <a:p>
            <a:pPr marL="57150" indent="0">
              <a:buNone/>
            </a:pPr>
            <a:endParaRPr lang="en-ZA" sz="1600" dirty="0" smtClean="0"/>
          </a:p>
          <a:p>
            <a:endParaRPr lang="en-ZA" sz="1600" dirty="0"/>
          </a:p>
        </p:txBody>
      </p:sp>
    </p:spTree>
    <p:extLst>
      <p:ext uri="{BB962C8B-B14F-4D97-AF65-F5344CB8AC3E}">
        <p14:creationId xmlns:p14="http://schemas.microsoft.com/office/powerpoint/2010/main" xmlns="" val="3699348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FINANCIAL PERFORMANCE TRENDS</a:t>
            </a:r>
            <a:br>
              <a:rPr lang="en-ZA" dirty="0" smtClean="0"/>
            </a:br>
            <a:r>
              <a:rPr lang="en-ZA" dirty="0" smtClean="0"/>
              <a:t>SINCE 2008/09</a:t>
            </a:r>
            <a:endParaRPr lang="en-ZA" dirty="0"/>
          </a:p>
        </p:txBody>
      </p:sp>
      <p:sp>
        <p:nvSpPr>
          <p:cNvPr id="4" name="Slide Number Placeholder 3"/>
          <p:cNvSpPr>
            <a:spLocks noGrp="1"/>
          </p:cNvSpPr>
          <p:nvPr>
            <p:ph type="sldNum" sz="quarter" idx="12"/>
          </p:nvPr>
        </p:nvSpPr>
        <p:spPr/>
        <p:txBody>
          <a:bodyPr/>
          <a:lstStyle/>
          <a:p>
            <a:fld id="{C0A664BC-97F2-4D98-8B60-1A3AF2272D78}" type="slidenum">
              <a:rPr lang="en-ZA" smtClean="0"/>
              <a:pPr/>
              <a:t>13</a:t>
            </a:fld>
            <a:endParaRPr lang="en-ZA" dirty="0"/>
          </a:p>
        </p:txBody>
      </p:sp>
      <p:graphicFrame>
        <p:nvGraphicFramePr>
          <p:cNvPr id="6" name="Chart 5"/>
          <p:cNvGraphicFramePr>
            <a:graphicFrameLocks/>
          </p:cNvGraphicFramePr>
          <p:nvPr>
            <p:extLst>
              <p:ext uri="{D42A27DB-BD31-4B8C-83A1-F6EECF244321}">
                <p14:modId xmlns:p14="http://schemas.microsoft.com/office/powerpoint/2010/main" xmlns="" val="3462483968"/>
              </p:ext>
            </p:extLst>
          </p:nvPr>
        </p:nvGraphicFramePr>
        <p:xfrm>
          <a:off x="-157162" y="1672389"/>
          <a:ext cx="9301162" cy="406667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31572990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OUTPUT RESULTS – MARCH 2017</a:t>
            </a:r>
            <a:endParaRPr lang="en-ZA" dirty="0"/>
          </a:p>
        </p:txBody>
      </p:sp>
      <p:sp>
        <p:nvSpPr>
          <p:cNvPr id="4" name="Slide Number Placeholder 3"/>
          <p:cNvSpPr>
            <a:spLocks noGrp="1"/>
          </p:cNvSpPr>
          <p:nvPr>
            <p:ph type="sldNum" sz="quarter" idx="12"/>
          </p:nvPr>
        </p:nvSpPr>
        <p:spPr/>
        <p:txBody>
          <a:bodyPr/>
          <a:lstStyle/>
          <a:p>
            <a:fld id="{C0A664BC-97F2-4D98-8B60-1A3AF2272D78}" type="slidenum">
              <a:rPr lang="en-ZA" smtClean="0"/>
              <a:pPr/>
              <a:t>14</a:t>
            </a:fld>
            <a:endParaRPr lang="en-ZA" dirty="0"/>
          </a:p>
        </p:txBody>
      </p:sp>
      <p:sp>
        <p:nvSpPr>
          <p:cNvPr id="3" name="Rectangle 2"/>
          <p:cNvSpPr/>
          <p:nvPr/>
        </p:nvSpPr>
        <p:spPr>
          <a:xfrm>
            <a:off x="457200" y="5859379"/>
            <a:ext cx="1997242" cy="7098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 name="Rectangle 5"/>
          <p:cNvSpPr/>
          <p:nvPr/>
        </p:nvSpPr>
        <p:spPr>
          <a:xfrm>
            <a:off x="7543800" y="5967663"/>
            <a:ext cx="1143000" cy="7538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aphicFrame>
        <p:nvGraphicFramePr>
          <p:cNvPr id="5" name="Table 4"/>
          <p:cNvGraphicFramePr>
            <a:graphicFrameLocks noGrp="1"/>
          </p:cNvGraphicFramePr>
          <p:nvPr>
            <p:extLst>
              <p:ext uri="{D42A27DB-BD31-4B8C-83A1-F6EECF244321}">
                <p14:modId xmlns:p14="http://schemas.microsoft.com/office/powerpoint/2010/main" xmlns="" val="540323264"/>
              </p:ext>
            </p:extLst>
          </p:nvPr>
        </p:nvGraphicFramePr>
        <p:xfrm>
          <a:off x="216623" y="1572955"/>
          <a:ext cx="8654202" cy="5080516"/>
        </p:xfrm>
        <a:graphic>
          <a:graphicData uri="http://schemas.openxmlformats.org/drawingml/2006/table">
            <a:tbl>
              <a:tblPr firstRow="1" firstCol="1" bandRow="1"/>
              <a:tblGrid>
                <a:gridCol w="649651"/>
                <a:gridCol w="2063889"/>
                <a:gridCol w="815316"/>
                <a:gridCol w="957475"/>
                <a:gridCol w="945628"/>
                <a:gridCol w="873155"/>
                <a:gridCol w="710092"/>
                <a:gridCol w="945628"/>
                <a:gridCol w="693368"/>
              </a:tblGrid>
              <a:tr h="425185">
                <a:tc rowSpan="2" gridSpan="2">
                  <a:txBody>
                    <a:bodyPr/>
                    <a:lstStyle/>
                    <a:p>
                      <a:pPr algn="ctr">
                        <a:lnSpc>
                          <a:spcPct val="115000"/>
                        </a:lnSpc>
                        <a:spcAft>
                          <a:spcPts val="0"/>
                        </a:spcAft>
                      </a:pPr>
                      <a:r>
                        <a:rPr lang="en-ZA" sz="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CORE BUSINESS</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9063" marR="59063"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D9D9"/>
                    </a:solidFill>
                  </a:tcPr>
                </a:tc>
                <a:tc rowSpan="2" hMerge="1">
                  <a:txBody>
                    <a:bodyPr/>
                    <a:lstStyle/>
                    <a:p>
                      <a:endParaRPr lang="en-ZA"/>
                    </a:p>
                  </a:txBody>
                  <a:tcPr/>
                </a:tc>
                <a:tc rowSpan="2">
                  <a:txBody>
                    <a:bodyPr/>
                    <a:lstStyle/>
                    <a:p>
                      <a:pPr algn="ctr">
                        <a:lnSpc>
                          <a:spcPct val="115000"/>
                        </a:lnSpc>
                        <a:spcAft>
                          <a:spcPts val="0"/>
                        </a:spcAft>
                      </a:pPr>
                      <a:r>
                        <a:rPr lang="en-ZA" sz="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YEAR BUDGET 2016/2017</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en-ZA" sz="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9063" marR="59063"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D9D9"/>
                    </a:solidFill>
                  </a:tcPr>
                </a:tc>
                <a:tc gridSpan="2">
                  <a:txBody>
                    <a:bodyPr/>
                    <a:lstStyle/>
                    <a:p>
                      <a:pPr algn="ctr">
                        <a:lnSpc>
                          <a:spcPct val="115000"/>
                        </a:lnSpc>
                        <a:spcAft>
                          <a:spcPts val="0"/>
                        </a:spcAft>
                      </a:pPr>
                      <a:r>
                        <a:rPr lang="en-ZA" sz="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YEAR TO DATE </a:t>
                      </a:r>
                      <a:r>
                        <a:rPr lang="en-ZA" sz="800" b="1"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APR </a:t>
                      </a:r>
                      <a:r>
                        <a:rPr lang="en-ZA" sz="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2016 TO MAR 2017</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9063" marR="59063"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D9D9"/>
                    </a:solidFill>
                  </a:tcPr>
                </a:tc>
                <a:tc hMerge="1">
                  <a:txBody>
                    <a:bodyPr/>
                    <a:lstStyle/>
                    <a:p>
                      <a:endParaRPr lang="en-ZA"/>
                    </a:p>
                  </a:txBody>
                  <a:tcPr/>
                </a:tc>
                <a:tc rowSpan="2">
                  <a:txBody>
                    <a:bodyPr/>
                    <a:lstStyle/>
                    <a:p>
                      <a:pPr algn="ctr">
                        <a:lnSpc>
                          <a:spcPct val="115000"/>
                        </a:lnSpc>
                        <a:spcAft>
                          <a:spcPts val="0"/>
                        </a:spcAft>
                      </a:pPr>
                      <a:r>
                        <a:rPr lang="en-ZA" sz="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PREVIOUS YTD  APR  2015 TO MAR 2016</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n-ZA" sz="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ACTUAL</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9063" marR="59063"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D9D9"/>
                    </a:solidFill>
                  </a:tcPr>
                </a:tc>
                <a:tc rowSpan="2">
                  <a:txBody>
                    <a:bodyPr/>
                    <a:lstStyle/>
                    <a:p>
                      <a:pPr algn="ctr">
                        <a:lnSpc>
                          <a:spcPct val="115000"/>
                        </a:lnSpc>
                        <a:spcAft>
                          <a:spcPts val="0"/>
                        </a:spcAft>
                      </a:pPr>
                      <a:r>
                        <a:rPr lang="en-ZA" sz="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PREVIOUS  QUARTER ACTUAL          OCT - DEC 2016</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9063" marR="59063"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D9D9"/>
                    </a:solidFill>
                  </a:tcPr>
                </a:tc>
                <a:tc gridSpan="2">
                  <a:txBody>
                    <a:bodyPr/>
                    <a:lstStyle/>
                    <a:p>
                      <a:pPr algn="ctr">
                        <a:lnSpc>
                          <a:spcPct val="115000"/>
                        </a:lnSpc>
                        <a:spcAft>
                          <a:spcPts val="0"/>
                        </a:spcAft>
                      </a:pPr>
                      <a:r>
                        <a:rPr lang="en-ZA" sz="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CURRENT QUARTER                      JAN TO MAR 2017</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9063" marR="59063"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D9D9"/>
                    </a:solidFill>
                  </a:tcPr>
                </a:tc>
                <a:tc hMerge="1">
                  <a:txBody>
                    <a:bodyPr/>
                    <a:lstStyle/>
                    <a:p>
                      <a:endParaRPr lang="en-ZA"/>
                    </a:p>
                  </a:txBody>
                  <a:tcPr/>
                </a:tc>
              </a:tr>
              <a:tr h="336987">
                <a:tc gridSpan="2" vMerge="1">
                  <a:txBody>
                    <a:bodyPr/>
                    <a:lstStyle/>
                    <a:p>
                      <a:endParaRPr lang="en-ZA"/>
                    </a:p>
                  </a:txBody>
                  <a:tcPr/>
                </a:tc>
                <a:tc hMerge="1" vMerge="1">
                  <a:txBody>
                    <a:bodyPr/>
                    <a:lstStyle/>
                    <a:p>
                      <a:endParaRPr lang="en-ZA"/>
                    </a:p>
                  </a:txBody>
                  <a:tcPr/>
                </a:tc>
                <a:tc vMerge="1">
                  <a:txBody>
                    <a:bodyPr/>
                    <a:lstStyle/>
                    <a:p>
                      <a:endParaRPr lang="en-ZA"/>
                    </a:p>
                  </a:txBody>
                  <a:tcPr/>
                </a:tc>
                <a:tc>
                  <a:txBody>
                    <a:bodyPr/>
                    <a:lstStyle/>
                    <a:p>
                      <a:pPr algn="ctr">
                        <a:lnSpc>
                          <a:spcPct val="115000"/>
                        </a:lnSpc>
                        <a:spcAft>
                          <a:spcPts val="0"/>
                        </a:spcAft>
                      </a:pPr>
                      <a:r>
                        <a:rPr lang="en-ZA" sz="7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BUDGET</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063" marR="59063"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ZA" sz="7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ACTUAL</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063" marR="59063"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D9D9"/>
                    </a:solidFill>
                  </a:tcPr>
                </a:tc>
                <a:tc vMerge="1">
                  <a:txBody>
                    <a:bodyPr/>
                    <a:lstStyle/>
                    <a:p>
                      <a:endParaRPr lang="en-ZA"/>
                    </a:p>
                  </a:txBody>
                  <a:tcPr/>
                </a:tc>
                <a:tc vMerge="1">
                  <a:txBody>
                    <a:bodyPr/>
                    <a:lstStyle/>
                    <a:p>
                      <a:endParaRPr lang="en-ZA"/>
                    </a:p>
                  </a:txBody>
                  <a:tcPr/>
                </a:tc>
                <a:tc>
                  <a:txBody>
                    <a:bodyPr/>
                    <a:lstStyle/>
                    <a:p>
                      <a:pPr algn="ctr">
                        <a:lnSpc>
                          <a:spcPct val="115000"/>
                        </a:lnSpc>
                        <a:spcAft>
                          <a:spcPts val="0"/>
                        </a:spcAft>
                      </a:pPr>
                      <a:r>
                        <a:rPr lang="en-ZA" sz="7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BUDGET</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063" marR="59063"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ZA" sz="7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ACTUAL</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063" marR="59063"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D9D9"/>
                    </a:solidFill>
                  </a:tcPr>
                </a:tc>
              </a:tr>
              <a:tr h="181803">
                <a:tc>
                  <a:txBody>
                    <a:bodyPr/>
                    <a:lstStyle/>
                    <a:p>
                      <a:pPr algn="ctr">
                        <a:lnSpc>
                          <a:spcPct val="115000"/>
                        </a:lnSpc>
                        <a:spcAft>
                          <a:spcPts val="0"/>
                        </a:spcAft>
                      </a:pPr>
                      <a:r>
                        <a:rPr lang="en-ZA" sz="7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063" marR="59063"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99"/>
                    </a:solidFill>
                  </a:tcPr>
                </a:tc>
                <a:tc gridSpan="8">
                  <a:txBody>
                    <a:bodyPr/>
                    <a:lstStyle/>
                    <a:p>
                      <a:pPr algn="ctr">
                        <a:lnSpc>
                          <a:spcPct val="115000"/>
                        </a:lnSpc>
                        <a:spcAft>
                          <a:spcPts val="0"/>
                        </a:spcAft>
                      </a:pPr>
                      <a:r>
                        <a:rPr lang="en-ZA" sz="7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AFFORDABLE HOUSING: HOUSES, SITES SERVICED, RENTAL HOUSES &amp; MINING TOWNS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063" marR="59063"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99"/>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r>
              <a:tr h="226610">
                <a:tc>
                  <a:txBody>
                    <a:bodyPr/>
                    <a:lstStyle/>
                    <a:p>
                      <a:pPr algn="ctr">
                        <a:lnSpc>
                          <a:spcPct val="115000"/>
                        </a:lnSpc>
                        <a:spcAft>
                          <a:spcPts val="0"/>
                        </a:spcAft>
                      </a:pPr>
                      <a:r>
                        <a:rPr lang="en-ZA" sz="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1.1</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9063" marR="59063"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a:lnSpc>
                          <a:spcPct val="115000"/>
                        </a:lnSpc>
                        <a:spcAft>
                          <a:spcPts val="0"/>
                        </a:spcAft>
                      </a:pPr>
                      <a:r>
                        <a:rPr lang="en-ZA" sz="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Number of Loan Applications received</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9063" marR="59063"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ZA" sz="800" dirty="0">
                          <a:effectLst/>
                          <a:latin typeface="Arial" panose="020B0604020202020204" pitchFamily="34" charset="0"/>
                          <a:ea typeface="Calibri" panose="020F0502020204030204" pitchFamily="34" charset="0"/>
                          <a:cs typeface="Times New Roman" panose="02020603050405020304" pitchFamily="18" charset="0"/>
                        </a:rPr>
                        <a:t>35</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9063" marR="59063"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R="39370" algn="ctr">
                        <a:lnSpc>
                          <a:spcPct val="115000"/>
                        </a:lnSpc>
                        <a:spcAft>
                          <a:spcPts val="0"/>
                        </a:spcAft>
                      </a:pPr>
                      <a:r>
                        <a:rPr lang="en-ZA" sz="800" dirty="0">
                          <a:effectLst/>
                          <a:latin typeface="Arial" panose="020B0604020202020204" pitchFamily="34" charset="0"/>
                          <a:ea typeface="Calibri" panose="020F0502020204030204" pitchFamily="34" charset="0"/>
                          <a:cs typeface="Times New Roman" panose="02020603050405020304" pitchFamily="18" charset="0"/>
                        </a:rPr>
                        <a:t>35</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9063" marR="59063"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ZA" sz="800" dirty="0">
                          <a:effectLst/>
                          <a:latin typeface="Arial" panose="020B0604020202020204" pitchFamily="34" charset="0"/>
                          <a:ea typeface="Calibri" panose="020F0502020204030204" pitchFamily="34" charset="0"/>
                          <a:cs typeface="Times New Roman" panose="02020603050405020304" pitchFamily="18" charset="0"/>
                        </a:rPr>
                        <a:t>19</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9063" marR="59063"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ZA" sz="800" dirty="0">
                          <a:effectLst/>
                          <a:latin typeface="Arial" panose="020B0604020202020204" pitchFamily="34" charset="0"/>
                          <a:ea typeface="Calibri" panose="020F0502020204030204" pitchFamily="34" charset="0"/>
                          <a:cs typeface="Times New Roman" panose="02020603050405020304" pitchFamily="18" charset="0"/>
                        </a:rPr>
                        <a:t>28</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9063" marR="59063"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ZA" sz="800" dirty="0">
                          <a:effectLst/>
                          <a:latin typeface="Arial" panose="020B0604020202020204" pitchFamily="34" charset="0"/>
                          <a:ea typeface="Calibri" panose="020F0502020204030204" pitchFamily="34" charset="0"/>
                          <a:cs typeface="Times New Roman" panose="02020603050405020304" pitchFamily="18" charset="0"/>
                        </a:rPr>
                        <a:t>3</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9063" marR="59063"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ZA" sz="800" dirty="0">
                          <a:effectLst/>
                          <a:latin typeface="Arial" panose="020B0604020202020204" pitchFamily="34" charset="0"/>
                          <a:ea typeface="Calibri" panose="020F0502020204030204" pitchFamily="34" charset="0"/>
                          <a:cs typeface="Times New Roman" panose="02020603050405020304" pitchFamily="18" charset="0"/>
                        </a:rPr>
                        <a:t>10</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9063" marR="59063"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ZA" sz="800" dirty="0">
                          <a:effectLst/>
                          <a:latin typeface="Arial" panose="020B0604020202020204" pitchFamily="34" charset="0"/>
                          <a:ea typeface="Calibri" panose="020F0502020204030204" pitchFamily="34" charset="0"/>
                          <a:cs typeface="Times New Roman" panose="02020603050405020304" pitchFamily="18" charset="0"/>
                        </a:rPr>
                        <a:t>5</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9063" marR="59063"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26610">
                <a:tc>
                  <a:txBody>
                    <a:bodyPr/>
                    <a:lstStyle/>
                    <a:p>
                      <a:pPr algn="ctr">
                        <a:lnSpc>
                          <a:spcPct val="115000"/>
                        </a:lnSpc>
                        <a:spcAft>
                          <a:spcPts val="0"/>
                        </a:spcAft>
                      </a:pPr>
                      <a:r>
                        <a:rPr lang="en-ZA" sz="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1.2</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9063" marR="59063"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a:lnSpc>
                          <a:spcPct val="115000"/>
                        </a:lnSpc>
                        <a:spcAft>
                          <a:spcPts val="0"/>
                        </a:spcAft>
                      </a:pPr>
                      <a:r>
                        <a:rPr lang="en-ZA" sz="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Number of Loan Contracts Signed</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9063" marR="59063"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ZA" sz="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23</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9063" marR="59063"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R="39370" algn="ctr">
                        <a:lnSpc>
                          <a:spcPct val="115000"/>
                        </a:lnSpc>
                        <a:spcAft>
                          <a:spcPts val="0"/>
                        </a:spcAft>
                      </a:pPr>
                      <a:r>
                        <a:rPr lang="en-ZA" sz="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23</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9063" marR="59063"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ZA" sz="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8</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9063" marR="59063"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ZA" sz="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15</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9063" marR="59063"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ZA" sz="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9063" marR="59063"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ZA" sz="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5</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9063" marR="59063"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ZA" sz="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9063" marR="59063"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98910">
                <a:tc>
                  <a:txBody>
                    <a:bodyPr/>
                    <a:lstStyle/>
                    <a:p>
                      <a:pPr algn="ctr">
                        <a:lnSpc>
                          <a:spcPct val="115000"/>
                        </a:lnSpc>
                        <a:spcAft>
                          <a:spcPts val="0"/>
                        </a:spcAft>
                      </a:pPr>
                      <a:r>
                        <a:rPr lang="en-ZA" sz="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1.3</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9063" marR="59063"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a:lnSpc>
                          <a:spcPct val="115000"/>
                        </a:lnSpc>
                        <a:spcAft>
                          <a:spcPts val="0"/>
                        </a:spcAft>
                      </a:pPr>
                      <a:r>
                        <a:rPr lang="en-ZA" sz="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Number of Houses &amp; Sites in Signed Contracts</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9063" marR="59063"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ZA" sz="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3,450</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9063" marR="59063"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R="39370" algn="ctr">
                        <a:lnSpc>
                          <a:spcPct val="115000"/>
                        </a:lnSpc>
                        <a:spcAft>
                          <a:spcPts val="0"/>
                        </a:spcAft>
                      </a:pPr>
                      <a:r>
                        <a:rPr lang="en-ZA" sz="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3,450</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9063" marR="59063"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ZA" sz="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1,085</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9063" marR="59063"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ZA" sz="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2,864</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9063" marR="59063"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ZA" sz="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162</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9063" marR="59063"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ZA" sz="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750</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9063" marR="59063"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ZA" sz="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9063" marR="59063"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81803">
                <a:tc>
                  <a:txBody>
                    <a:bodyPr/>
                    <a:lstStyle/>
                    <a:p>
                      <a:pPr algn="ctr">
                        <a:lnSpc>
                          <a:spcPct val="115000"/>
                        </a:lnSpc>
                        <a:spcAft>
                          <a:spcPts val="0"/>
                        </a:spcAft>
                      </a:pPr>
                      <a:r>
                        <a:rPr lang="en-ZA" sz="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1.4</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9063" marR="59063"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a:lnSpc>
                          <a:spcPct val="115000"/>
                        </a:lnSpc>
                        <a:spcAft>
                          <a:spcPts val="0"/>
                        </a:spcAft>
                      </a:pPr>
                      <a:r>
                        <a:rPr lang="en-ZA" sz="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Value of Loans (Rand)</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9063" marR="59063"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ZA" sz="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345,000,000</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9063" marR="59063"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R="39370" algn="ctr">
                        <a:lnSpc>
                          <a:spcPct val="115000"/>
                        </a:lnSpc>
                        <a:spcAft>
                          <a:spcPts val="0"/>
                        </a:spcAft>
                      </a:pPr>
                      <a:r>
                        <a:rPr lang="en-ZA" sz="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345,000,000</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9063" marR="59063"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ZA" sz="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180,605,472</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9063" marR="59063"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ZA" sz="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432,895,130</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9063" marR="59063"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ZA" sz="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57,162,495</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9063" marR="59063"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ZA" sz="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75,000,000</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9063" marR="59063"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ZA" sz="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9063" marR="59063"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26610">
                <a:tc>
                  <a:txBody>
                    <a:bodyPr/>
                    <a:lstStyle/>
                    <a:p>
                      <a:pPr algn="ctr">
                        <a:lnSpc>
                          <a:spcPct val="115000"/>
                        </a:lnSpc>
                        <a:spcAft>
                          <a:spcPts val="0"/>
                        </a:spcAft>
                      </a:pPr>
                      <a:r>
                        <a:rPr lang="en-ZA" sz="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1.5</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9063" marR="59063"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a:lnSpc>
                          <a:spcPct val="115000"/>
                        </a:lnSpc>
                        <a:spcAft>
                          <a:spcPts val="0"/>
                        </a:spcAft>
                      </a:pPr>
                      <a:r>
                        <a:rPr lang="en-ZA" sz="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Value of Projects (Rand)</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9063" marR="59063"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ZA" sz="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690,000,000</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9063" marR="59063"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R="39370" algn="ctr">
                        <a:lnSpc>
                          <a:spcPct val="115000"/>
                        </a:lnSpc>
                        <a:spcAft>
                          <a:spcPts val="0"/>
                        </a:spcAft>
                      </a:pPr>
                      <a:r>
                        <a:rPr lang="en-ZA" sz="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690,000,000</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9063" marR="59063"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ZA" sz="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581,405,600</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9063" marR="59063"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ZA" sz="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1,120,520,758</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9063" marR="59063"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ZA" sz="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107,098,600</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9063" marR="59063"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ZA" sz="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150,000,000</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9063" marR="59063"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ZA" sz="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9063" marR="59063"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26610">
                <a:tc>
                  <a:txBody>
                    <a:bodyPr/>
                    <a:lstStyle/>
                    <a:p>
                      <a:pPr algn="ctr">
                        <a:lnSpc>
                          <a:spcPct val="115000"/>
                        </a:lnSpc>
                        <a:spcAft>
                          <a:spcPts val="0"/>
                        </a:spcAft>
                      </a:pPr>
                      <a:r>
                        <a:rPr lang="en-ZA" sz="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1.6</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9063" marR="59063"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a:lnSpc>
                          <a:spcPct val="115000"/>
                        </a:lnSpc>
                        <a:spcAft>
                          <a:spcPts val="0"/>
                        </a:spcAft>
                      </a:pPr>
                      <a:r>
                        <a:rPr lang="en-ZA" sz="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Number Houses Built &amp; Sites Serviced</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9063" marR="59063"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ZA" sz="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2,500</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9063" marR="59063"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R="39370" algn="ctr">
                        <a:lnSpc>
                          <a:spcPct val="115000"/>
                        </a:lnSpc>
                        <a:spcAft>
                          <a:spcPts val="0"/>
                        </a:spcAft>
                      </a:pPr>
                      <a:r>
                        <a:rPr lang="en-ZA" sz="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2,500</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9063" marR="59063"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ZA" sz="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1,904</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9063" marR="59063"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ZA" sz="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2,261</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9063" marR="59063"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ZA" sz="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282</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9063" marR="59063"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ZA" sz="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550</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9063" marR="59063"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ZA" sz="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1,142</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9063" marR="59063"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81803">
                <a:tc>
                  <a:txBody>
                    <a:bodyPr/>
                    <a:lstStyle/>
                    <a:p>
                      <a:pPr algn="ctr">
                        <a:lnSpc>
                          <a:spcPct val="115000"/>
                        </a:lnSpc>
                        <a:spcAft>
                          <a:spcPts val="0"/>
                        </a:spcAft>
                      </a:pPr>
                      <a:r>
                        <a:rPr lang="en-ZA" sz="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9063" marR="59063"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99"/>
                    </a:solidFill>
                  </a:tcPr>
                </a:tc>
                <a:tc gridSpan="8">
                  <a:txBody>
                    <a:bodyPr/>
                    <a:lstStyle/>
                    <a:p>
                      <a:pPr algn="ctr">
                        <a:lnSpc>
                          <a:spcPct val="115000"/>
                        </a:lnSpc>
                        <a:spcAft>
                          <a:spcPts val="0"/>
                        </a:spcAft>
                      </a:pPr>
                      <a:r>
                        <a:rPr lang="en-ZA" sz="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SUBSIDY HOUSING: HOUSES &amp; SITES SERVICED</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9063" marR="59063"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99"/>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r>
              <a:tr h="226610">
                <a:tc>
                  <a:txBody>
                    <a:bodyPr/>
                    <a:lstStyle/>
                    <a:p>
                      <a:pPr algn="ctr">
                        <a:lnSpc>
                          <a:spcPct val="115000"/>
                        </a:lnSpc>
                        <a:spcAft>
                          <a:spcPts val="0"/>
                        </a:spcAft>
                      </a:pPr>
                      <a:r>
                        <a:rPr lang="en-ZA" sz="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2.1</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9063" marR="59063"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a:lnSpc>
                          <a:spcPct val="115000"/>
                        </a:lnSpc>
                        <a:spcAft>
                          <a:spcPts val="0"/>
                        </a:spcAft>
                      </a:pPr>
                      <a:r>
                        <a:rPr lang="en-ZA" sz="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Number of Loan Applications received</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9063" marR="59063"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ZA" sz="800" dirty="0">
                          <a:effectLst/>
                          <a:latin typeface="Arial" panose="020B0604020202020204" pitchFamily="34" charset="0"/>
                          <a:ea typeface="Calibri" panose="020F0502020204030204" pitchFamily="34" charset="0"/>
                          <a:cs typeface="Times New Roman" panose="02020603050405020304" pitchFamily="18" charset="0"/>
                        </a:rPr>
                        <a:t>58</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9063" marR="59063"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ZA" sz="800" dirty="0">
                          <a:effectLst/>
                          <a:latin typeface="Arial" panose="020B0604020202020204" pitchFamily="34" charset="0"/>
                          <a:ea typeface="Calibri" panose="020F0502020204030204" pitchFamily="34" charset="0"/>
                          <a:cs typeface="Times New Roman" panose="02020603050405020304" pitchFamily="18" charset="0"/>
                        </a:rPr>
                        <a:t>58</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9063" marR="59063"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ZA" sz="800" dirty="0">
                          <a:effectLst/>
                          <a:latin typeface="Arial" panose="020B0604020202020204" pitchFamily="34" charset="0"/>
                          <a:ea typeface="Calibri" panose="020F0502020204030204" pitchFamily="34" charset="0"/>
                          <a:cs typeface="Times New Roman" panose="02020603050405020304" pitchFamily="18" charset="0"/>
                        </a:rPr>
                        <a:t>54</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9063" marR="59063"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ZA" sz="800" dirty="0">
                          <a:effectLst/>
                          <a:latin typeface="Arial" panose="020B0604020202020204" pitchFamily="34" charset="0"/>
                          <a:ea typeface="Calibri" panose="020F0502020204030204" pitchFamily="34" charset="0"/>
                          <a:cs typeface="Times New Roman" panose="02020603050405020304" pitchFamily="18" charset="0"/>
                        </a:rPr>
                        <a:t>49</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9063" marR="59063"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ZA" sz="800" dirty="0">
                          <a:effectLst/>
                          <a:latin typeface="Arial" panose="020B0604020202020204" pitchFamily="34" charset="0"/>
                          <a:ea typeface="Calibri" panose="020F0502020204030204" pitchFamily="34" charset="0"/>
                          <a:cs typeface="Times New Roman" panose="02020603050405020304" pitchFamily="18" charset="0"/>
                        </a:rPr>
                        <a:t>8</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9063" marR="59063"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ZA" sz="800" dirty="0">
                          <a:effectLst/>
                          <a:latin typeface="Arial" panose="020B0604020202020204" pitchFamily="34" charset="0"/>
                          <a:ea typeface="Calibri" panose="020F0502020204030204" pitchFamily="34" charset="0"/>
                          <a:cs typeface="Times New Roman" panose="02020603050405020304" pitchFamily="18" charset="0"/>
                        </a:rPr>
                        <a:t>13</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9063" marR="59063"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ZA" sz="800" dirty="0">
                          <a:effectLst/>
                          <a:latin typeface="Arial" panose="020B0604020202020204" pitchFamily="34" charset="0"/>
                          <a:ea typeface="Times New Roman" panose="02020603050405020304" pitchFamily="18" charset="0"/>
                          <a:cs typeface="Times New Roman" panose="02020603050405020304" pitchFamily="18" charset="0"/>
                        </a:rPr>
                        <a:t>3</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9063" marR="59063"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26610">
                <a:tc>
                  <a:txBody>
                    <a:bodyPr/>
                    <a:lstStyle/>
                    <a:p>
                      <a:pPr algn="ctr">
                        <a:lnSpc>
                          <a:spcPct val="115000"/>
                        </a:lnSpc>
                        <a:spcAft>
                          <a:spcPts val="0"/>
                        </a:spcAft>
                      </a:pPr>
                      <a:r>
                        <a:rPr lang="en-ZA" sz="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2.2</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9063" marR="59063"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a:lnSpc>
                          <a:spcPct val="115000"/>
                        </a:lnSpc>
                        <a:spcAft>
                          <a:spcPts val="0"/>
                        </a:spcAft>
                      </a:pPr>
                      <a:r>
                        <a:rPr lang="en-ZA" sz="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Number of Loan Contracts Signed</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9063" marR="59063"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ZA" sz="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35</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9063" marR="59063"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ZA" sz="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35</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9063" marR="59063"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ZA" sz="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28</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9063" marR="59063"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ZA" sz="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32</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9063" marR="59063"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ZA" sz="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7</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9063" marR="59063"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ZA" sz="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9</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9063" marR="59063"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ZA" sz="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9063" marR="59063"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98910">
                <a:tc>
                  <a:txBody>
                    <a:bodyPr/>
                    <a:lstStyle/>
                    <a:p>
                      <a:pPr algn="ctr">
                        <a:lnSpc>
                          <a:spcPct val="115000"/>
                        </a:lnSpc>
                        <a:spcAft>
                          <a:spcPts val="0"/>
                        </a:spcAft>
                      </a:pPr>
                      <a:r>
                        <a:rPr lang="en-ZA" sz="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2.3</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9063" marR="59063"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a:lnSpc>
                          <a:spcPct val="115000"/>
                        </a:lnSpc>
                        <a:spcAft>
                          <a:spcPts val="0"/>
                        </a:spcAft>
                      </a:pPr>
                      <a:r>
                        <a:rPr lang="en-ZA" sz="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Number of Houses &amp; Sites in Signed Contracts</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9063" marR="59063"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ZA" sz="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17,500</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9063" marR="59063"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ZA" sz="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17,500</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9063" marR="59063"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ZA" sz="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4,890</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9063" marR="59063"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ZA" sz="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12,111</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9063" marR="59063"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ZA" sz="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918</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9063" marR="59063"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ZA" sz="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4,500</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9063" marR="59063"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ZA" sz="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420</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9063" marR="59063"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81803">
                <a:tc>
                  <a:txBody>
                    <a:bodyPr/>
                    <a:lstStyle/>
                    <a:p>
                      <a:pPr algn="ctr">
                        <a:lnSpc>
                          <a:spcPct val="115000"/>
                        </a:lnSpc>
                        <a:spcAft>
                          <a:spcPts val="0"/>
                        </a:spcAft>
                      </a:pPr>
                      <a:r>
                        <a:rPr lang="en-ZA" sz="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2.4</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9063" marR="59063"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a:lnSpc>
                          <a:spcPct val="115000"/>
                        </a:lnSpc>
                        <a:spcAft>
                          <a:spcPts val="0"/>
                        </a:spcAft>
                      </a:pPr>
                      <a:r>
                        <a:rPr lang="en-ZA" sz="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Value of Loans (Rand)</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9063" marR="59063"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ZA" sz="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140,000,000</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9063" marR="59063"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ZA" sz="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140,000,000</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9063" marR="59063"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ZA" sz="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80,100,000</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9063" marR="59063"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ZA" sz="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149,513,000</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9063" marR="59063"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ZA" sz="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21,350,000</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9063" marR="59063"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ZA" sz="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36,000,000</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9063" marR="59063"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ZA" sz="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3,720,000</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9063" marR="59063"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26610">
                <a:tc>
                  <a:txBody>
                    <a:bodyPr/>
                    <a:lstStyle/>
                    <a:p>
                      <a:pPr algn="ctr">
                        <a:lnSpc>
                          <a:spcPct val="115000"/>
                        </a:lnSpc>
                        <a:spcAft>
                          <a:spcPts val="0"/>
                        </a:spcAft>
                      </a:pPr>
                      <a:r>
                        <a:rPr lang="en-ZA" sz="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2.5</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9063" marR="59063"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a:lnSpc>
                          <a:spcPct val="115000"/>
                        </a:lnSpc>
                        <a:spcAft>
                          <a:spcPts val="0"/>
                        </a:spcAft>
                      </a:pPr>
                      <a:r>
                        <a:rPr lang="en-ZA" sz="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Value of Projects (Rand)</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9063" marR="59063"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ZA" sz="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1,750,000,000</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9063" marR="59063"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ZA" sz="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1,750,000,000</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9063" marR="59063"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ZA" sz="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601,337,861</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9063" marR="59063"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ZA" sz="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1,185,964,012</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9063" marR="59063"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ZA" sz="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120,846,182</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9063" marR="59063"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ZA" sz="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450,000,000</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9063" marR="59063"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ZA" sz="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43,014,495</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9063" marR="59063"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26610">
                <a:tc>
                  <a:txBody>
                    <a:bodyPr/>
                    <a:lstStyle/>
                    <a:p>
                      <a:pPr algn="ctr">
                        <a:lnSpc>
                          <a:spcPct val="115000"/>
                        </a:lnSpc>
                        <a:spcAft>
                          <a:spcPts val="0"/>
                        </a:spcAft>
                      </a:pPr>
                      <a:r>
                        <a:rPr lang="en-ZA" sz="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2.6</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9063" marR="59063"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a:lnSpc>
                          <a:spcPct val="115000"/>
                        </a:lnSpc>
                        <a:spcAft>
                          <a:spcPts val="0"/>
                        </a:spcAft>
                      </a:pPr>
                      <a:r>
                        <a:rPr lang="en-ZA" sz="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Number Houses Built &amp; Sites Serviced</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9063" marR="59063"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ZA" sz="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12,830</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9063" marR="59063"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ZA" sz="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12,830</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9063" marR="59063"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ZA" sz="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4,820</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9063" marR="59063"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ZA" sz="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3,984</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9063" marR="59063"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ZA" sz="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1,413</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9063" marR="59063"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ZA" sz="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3,294</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9063" marR="59063"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ZA" sz="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544</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9063" marR="59063"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81803">
                <a:tc>
                  <a:txBody>
                    <a:bodyPr/>
                    <a:lstStyle/>
                    <a:p>
                      <a:pPr algn="ctr">
                        <a:lnSpc>
                          <a:spcPct val="115000"/>
                        </a:lnSpc>
                        <a:spcAft>
                          <a:spcPts val="0"/>
                        </a:spcAft>
                      </a:pPr>
                      <a:r>
                        <a:rPr lang="en-ZA" sz="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9063" marR="59063"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99"/>
                    </a:solidFill>
                  </a:tcPr>
                </a:tc>
                <a:tc gridSpan="8">
                  <a:txBody>
                    <a:bodyPr/>
                    <a:lstStyle/>
                    <a:p>
                      <a:pPr algn="ctr">
                        <a:lnSpc>
                          <a:spcPct val="115000"/>
                        </a:lnSpc>
                        <a:spcAft>
                          <a:spcPts val="0"/>
                        </a:spcAft>
                      </a:pPr>
                      <a:r>
                        <a:rPr lang="en-ZA" sz="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INFRASTRUCTURE AND COMMUNITY FACILITIES</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9063" marR="59063"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99"/>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r>
              <a:tr h="226610">
                <a:tc>
                  <a:txBody>
                    <a:bodyPr/>
                    <a:lstStyle/>
                    <a:p>
                      <a:pPr algn="ctr">
                        <a:lnSpc>
                          <a:spcPct val="115000"/>
                        </a:lnSpc>
                        <a:spcAft>
                          <a:spcPts val="0"/>
                        </a:spcAft>
                      </a:pPr>
                      <a:r>
                        <a:rPr lang="en-ZA" sz="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3.1</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9063" marR="59063"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a:lnSpc>
                          <a:spcPct val="115000"/>
                        </a:lnSpc>
                        <a:spcAft>
                          <a:spcPts val="0"/>
                        </a:spcAft>
                      </a:pPr>
                      <a:r>
                        <a:rPr lang="en-ZA" sz="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Number of Loan Applications received</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9063" marR="59063"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ZA" sz="800" dirty="0">
                          <a:effectLst/>
                          <a:latin typeface="Arial" panose="020B0604020202020204" pitchFamily="34" charset="0"/>
                          <a:ea typeface="Calibri" panose="020F0502020204030204" pitchFamily="34" charset="0"/>
                          <a:cs typeface="Times New Roman" panose="02020603050405020304" pitchFamily="18" charset="0"/>
                        </a:rPr>
                        <a:t>10</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9063" marR="59063"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ZA" sz="800" dirty="0">
                          <a:effectLst/>
                          <a:latin typeface="Arial" panose="020B0604020202020204" pitchFamily="34" charset="0"/>
                          <a:ea typeface="Calibri" panose="020F0502020204030204" pitchFamily="34" charset="0"/>
                          <a:cs typeface="Times New Roman" panose="02020603050405020304" pitchFamily="18" charset="0"/>
                        </a:rPr>
                        <a:t>10</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9063" marR="59063"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ZA" sz="800" dirty="0">
                          <a:effectLst/>
                          <a:latin typeface="Arial" panose="020B0604020202020204" pitchFamily="34" charset="0"/>
                          <a:ea typeface="Calibri" panose="020F0502020204030204" pitchFamily="34" charset="0"/>
                          <a:cs typeface="Times New Roman" panose="02020603050405020304" pitchFamily="18" charset="0"/>
                        </a:rPr>
                        <a:t>10</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9063" marR="59063"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ZA" sz="800" dirty="0">
                          <a:effectLst/>
                          <a:latin typeface="Arial" panose="020B0604020202020204" pitchFamily="34" charset="0"/>
                          <a:ea typeface="Calibri" panose="020F0502020204030204" pitchFamily="34" charset="0"/>
                          <a:cs typeface="Times New Roman" panose="02020603050405020304" pitchFamily="18" charset="0"/>
                        </a:rPr>
                        <a:t>17</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9063" marR="59063"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ZA" sz="800" dirty="0">
                          <a:effectLst/>
                          <a:latin typeface="Arial" panose="020B0604020202020204" pitchFamily="34" charset="0"/>
                          <a:ea typeface="Calibri" panose="020F0502020204030204" pitchFamily="34" charset="0"/>
                          <a:cs typeface="Times New Roman" panose="02020603050405020304" pitchFamily="18" charset="0"/>
                        </a:rPr>
                        <a:t>3</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9063" marR="59063"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ZA" sz="800" dirty="0">
                          <a:effectLst/>
                          <a:latin typeface="Arial" panose="020B0604020202020204" pitchFamily="34" charset="0"/>
                          <a:ea typeface="Calibri" panose="020F0502020204030204" pitchFamily="34" charset="0"/>
                          <a:cs typeface="Times New Roman" panose="02020603050405020304" pitchFamily="18" charset="0"/>
                        </a:rPr>
                        <a:t>2</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9063" marR="59063"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ZA" sz="800" dirty="0">
                          <a:effectLst/>
                          <a:latin typeface="Arial" panose="020B0604020202020204" pitchFamily="34" charset="0"/>
                          <a:ea typeface="Calibri" panose="020F0502020204030204" pitchFamily="34" charset="0"/>
                          <a:cs typeface="Times New Roman" panose="02020603050405020304" pitchFamily="18" charset="0"/>
                        </a:rPr>
                        <a:t>1</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9063" marR="59063"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26610">
                <a:tc>
                  <a:txBody>
                    <a:bodyPr/>
                    <a:lstStyle/>
                    <a:p>
                      <a:pPr algn="ctr">
                        <a:lnSpc>
                          <a:spcPct val="115000"/>
                        </a:lnSpc>
                        <a:spcAft>
                          <a:spcPts val="0"/>
                        </a:spcAft>
                      </a:pPr>
                      <a:r>
                        <a:rPr lang="en-ZA" sz="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3.2</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9063" marR="59063"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a:lnSpc>
                          <a:spcPct val="115000"/>
                        </a:lnSpc>
                        <a:spcAft>
                          <a:spcPts val="0"/>
                        </a:spcAft>
                      </a:pPr>
                      <a:r>
                        <a:rPr lang="en-ZA" sz="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Number of Loan Contracts Signed</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9063" marR="59063"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ZA" sz="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9063" marR="59063"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ZA" sz="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9063" marR="59063"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ZA" sz="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9063" marR="59063"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ZA" sz="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9063" marR="59063"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ZA" sz="800" dirty="0">
                          <a:effectLst/>
                          <a:latin typeface="Arial" panose="020B0604020202020204" pitchFamily="34" charset="0"/>
                          <a:ea typeface="Calibri" panose="020F0502020204030204" pitchFamily="34" charset="0"/>
                          <a:cs typeface="Times New Roman" panose="02020603050405020304" pitchFamily="18" charset="0"/>
                        </a:rPr>
                        <a:t>0</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9063" marR="59063"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ZA" sz="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9063" marR="59063"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ZA" sz="800" dirty="0">
                          <a:effectLst/>
                          <a:latin typeface="Arial" panose="020B0604020202020204" pitchFamily="34" charset="0"/>
                          <a:ea typeface="Calibri" panose="020F0502020204030204" pitchFamily="34" charset="0"/>
                          <a:cs typeface="Times New Roman" panose="02020603050405020304" pitchFamily="18" charset="0"/>
                        </a:rPr>
                        <a:t>0</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9063" marR="59063"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81803">
                <a:tc>
                  <a:txBody>
                    <a:bodyPr/>
                    <a:lstStyle/>
                    <a:p>
                      <a:pPr algn="ctr">
                        <a:lnSpc>
                          <a:spcPct val="115000"/>
                        </a:lnSpc>
                        <a:spcAft>
                          <a:spcPts val="0"/>
                        </a:spcAft>
                      </a:pPr>
                      <a:r>
                        <a:rPr lang="en-ZA" sz="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3.3</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9063" marR="59063"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a:lnSpc>
                          <a:spcPct val="115000"/>
                        </a:lnSpc>
                        <a:spcAft>
                          <a:spcPts val="0"/>
                        </a:spcAft>
                      </a:pPr>
                      <a:r>
                        <a:rPr lang="en-ZA" sz="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Value of Loans (Rand)</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9063" marR="59063"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ZA" sz="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18,000,000</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9063" marR="59063"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ZA" sz="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18,000,000</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9063" marR="59063"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ZA" sz="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12,800,000</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9063" marR="59063"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ZA" sz="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4,445,763</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9063" marR="59063"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ZA" sz="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4,500,000</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9063" marR="59063"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ZA" sz="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4,500,000</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9063" marR="59063"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ZA" sz="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9063" marR="59063"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81803">
                <a:tc>
                  <a:txBody>
                    <a:bodyPr/>
                    <a:lstStyle/>
                    <a:p>
                      <a:pPr algn="ctr">
                        <a:lnSpc>
                          <a:spcPct val="115000"/>
                        </a:lnSpc>
                        <a:spcAft>
                          <a:spcPts val="0"/>
                        </a:spcAft>
                      </a:pPr>
                      <a:r>
                        <a:rPr lang="en-ZA" sz="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3.4</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9063" marR="59063"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a:lnSpc>
                          <a:spcPct val="115000"/>
                        </a:lnSpc>
                        <a:spcAft>
                          <a:spcPts val="0"/>
                        </a:spcAft>
                      </a:pPr>
                      <a:r>
                        <a:rPr lang="en-ZA" sz="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Value of Projects (Rand)</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9063" marR="59063"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ZA" sz="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100,000,000</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9063" marR="59063"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ZA" sz="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100,000,000</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9063" marR="59063"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ZA" sz="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43,151,037</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9063" marR="59063"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ZA" sz="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24,224,332</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9063" marR="59063"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ZA" sz="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25,000,000</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9063" marR="59063"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ZA" sz="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25,000,000</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9063" marR="59063"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ZA" sz="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9063" marR="59063"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81803">
                <a:tc>
                  <a:txBody>
                    <a:bodyPr/>
                    <a:lstStyle/>
                    <a:p>
                      <a:pPr algn="ctr">
                        <a:lnSpc>
                          <a:spcPct val="115000"/>
                        </a:lnSpc>
                        <a:spcAft>
                          <a:spcPts val="0"/>
                        </a:spcAft>
                      </a:pPr>
                      <a:r>
                        <a:rPr lang="en-ZA" sz="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3.5</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9063" marR="59063"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a:lnSpc>
                          <a:spcPct val="115000"/>
                        </a:lnSpc>
                        <a:spcAft>
                          <a:spcPts val="0"/>
                        </a:spcAft>
                      </a:pPr>
                      <a:r>
                        <a:rPr lang="en-ZA" sz="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Number Projects Completed</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9063" marR="59063"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ZA" sz="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9063" marR="59063"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ZA" sz="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9063" marR="59063"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ZA" sz="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9063" marR="59063"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ZA" sz="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9063" marR="59063"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ZA" sz="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9063" marR="59063"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ZA" sz="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9063" marR="59063"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ZA" sz="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9063" marR="59063"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42115162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solidFill>
                  <a:schemeClr val="bg1">
                    <a:lumMod val="50000"/>
                  </a:schemeClr>
                </a:solidFill>
              </a:rPr>
              <a:t>ACTIVITY VS PERFORMANCE – </a:t>
            </a:r>
            <a:br>
              <a:rPr lang="en-ZA" dirty="0" smtClean="0">
                <a:solidFill>
                  <a:schemeClr val="bg1">
                    <a:lumMod val="50000"/>
                  </a:schemeClr>
                </a:solidFill>
              </a:rPr>
            </a:br>
            <a:r>
              <a:rPr lang="en-ZA" dirty="0" smtClean="0">
                <a:solidFill>
                  <a:schemeClr val="bg1">
                    <a:lumMod val="50000"/>
                  </a:schemeClr>
                </a:solidFill>
              </a:rPr>
              <a:t>LENDING PORTFOLIO</a:t>
            </a:r>
            <a:endParaRPr lang="en-ZA" dirty="0">
              <a:solidFill>
                <a:schemeClr val="bg1">
                  <a:lumMod val="50000"/>
                </a:schemeClr>
              </a:solidFill>
            </a:endParaRPr>
          </a:p>
        </p:txBody>
      </p:sp>
      <p:sp>
        <p:nvSpPr>
          <p:cNvPr id="4" name="Slide Number Placeholder 3"/>
          <p:cNvSpPr>
            <a:spLocks noGrp="1"/>
          </p:cNvSpPr>
          <p:nvPr>
            <p:ph type="sldNum" sz="quarter" idx="12"/>
          </p:nvPr>
        </p:nvSpPr>
        <p:spPr/>
        <p:txBody>
          <a:bodyPr/>
          <a:lstStyle/>
          <a:p>
            <a:fld id="{C0A664BC-97F2-4D98-8B60-1A3AF2272D78}" type="slidenum">
              <a:rPr lang="en-ZA" smtClean="0"/>
              <a:pPr/>
              <a:t>15</a:t>
            </a:fld>
            <a:endParaRPr lang="en-ZA" dirty="0"/>
          </a:p>
        </p:txBody>
      </p:sp>
      <p:graphicFrame>
        <p:nvGraphicFramePr>
          <p:cNvPr id="7" name="Table 6"/>
          <p:cNvGraphicFramePr>
            <a:graphicFrameLocks noGrp="1"/>
          </p:cNvGraphicFramePr>
          <p:nvPr>
            <p:extLst>
              <p:ext uri="{D42A27DB-BD31-4B8C-83A1-F6EECF244321}">
                <p14:modId xmlns:p14="http://schemas.microsoft.com/office/powerpoint/2010/main" xmlns="" val="3446093906"/>
              </p:ext>
            </p:extLst>
          </p:nvPr>
        </p:nvGraphicFramePr>
        <p:xfrm>
          <a:off x="114719" y="1486795"/>
          <a:ext cx="8887069" cy="5259131"/>
        </p:xfrm>
        <a:graphic>
          <a:graphicData uri="http://schemas.openxmlformats.org/drawingml/2006/table">
            <a:tbl>
              <a:tblPr firstRow="1" firstCol="1" bandRow="1"/>
              <a:tblGrid>
                <a:gridCol w="393317"/>
                <a:gridCol w="1827516"/>
                <a:gridCol w="804864"/>
                <a:gridCol w="102845"/>
                <a:gridCol w="900113"/>
                <a:gridCol w="4858414"/>
              </a:tblGrid>
              <a:tr h="611900">
                <a:tc gridSpan="2">
                  <a:txBody>
                    <a:bodyPr/>
                    <a:lstStyle/>
                    <a:p>
                      <a:pPr algn="ctr">
                        <a:lnSpc>
                          <a:spcPct val="115000"/>
                        </a:lnSpc>
                        <a:spcAft>
                          <a:spcPts val="0"/>
                        </a:spcAft>
                      </a:pPr>
                      <a:r>
                        <a:rPr lang="en-ZA" sz="900" b="1"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PERFORMANCE INDICATOR</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D9D9"/>
                    </a:solidFill>
                  </a:tcPr>
                </a:tc>
                <a:tc hMerge="1">
                  <a:txBody>
                    <a:bodyPr/>
                    <a:lstStyle/>
                    <a:p>
                      <a:endParaRPr lang="en-US"/>
                    </a:p>
                  </a:txBody>
                  <a:tcPr/>
                </a:tc>
                <a:tc gridSpan="2">
                  <a:txBody>
                    <a:bodyPr/>
                    <a:lstStyle/>
                    <a:p>
                      <a:pPr algn="ctr">
                        <a:lnSpc>
                          <a:spcPct val="115000"/>
                        </a:lnSpc>
                        <a:spcAft>
                          <a:spcPts val="0"/>
                        </a:spcAft>
                      </a:pPr>
                      <a:r>
                        <a:rPr lang="en-ZA" sz="9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YEAR BUDGET 2016/2017</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en-ZA" sz="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D9D9"/>
                    </a:solidFill>
                  </a:tcPr>
                </a:tc>
                <a:tc hMerge="1">
                  <a:txBody>
                    <a:bodyPr/>
                    <a:lstStyle/>
                    <a:p>
                      <a:pPr algn="ctr">
                        <a:lnSpc>
                          <a:spcPct val="115000"/>
                        </a:lnSpc>
                        <a:spcAft>
                          <a:spcPts val="0"/>
                        </a:spcAft>
                      </a:pP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ZA" sz="900" b="1"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YEAR ACTUAL 2016/2017</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ZA" sz="900" b="1" dirty="0" smtClean="0">
                          <a:effectLst/>
                          <a:latin typeface="Arial" panose="020B0604020202020204" pitchFamily="34" charset="0"/>
                          <a:ea typeface="Calibri" panose="020F0502020204030204" pitchFamily="34" charset="0"/>
                          <a:cs typeface="Arial" panose="020B0604020202020204" pitchFamily="34" charset="0"/>
                        </a:rPr>
                        <a:t>REASON</a:t>
                      </a:r>
                      <a:r>
                        <a:rPr lang="en-ZA" sz="900" b="1" baseline="0" dirty="0" smtClean="0">
                          <a:effectLst/>
                          <a:latin typeface="Arial" panose="020B0604020202020204" pitchFamily="34" charset="0"/>
                          <a:ea typeface="Calibri" panose="020F0502020204030204" pitchFamily="34" charset="0"/>
                          <a:cs typeface="Arial" panose="020B0604020202020204" pitchFamily="34" charset="0"/>
                        </a:rPr>
                        <a:t> FOR DEVIATION</a:t>
                      </a:r>
                      <a:endParaRPr lang="en-US" sz="9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D9D9"/>
                    </a:solidFill>
                  </a:tcPr>
                </a:tc>
              </a:tr>
              <a:tr h="264893">
                <a:tc>
                  <a:txBody>
                    <a:bodyPr/>
                    <a:lstStyle/>
                    <a:p>
                      <a:pPr algn="ctr">
                        <a:lnSpc>
                          <a:spcPct val="115000"/>
                        </a:lnSpc>
                        <a:spcAft>
                          <a:spcPts val="0"/>
                        </a:spcAft>
                      </a:pPr>
                      <a:r>
                        <a:rPr lang="en-ZA" sz="11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99"/>
                    </a:solidFill>
                  </a:tcPr>
                </a:tc>
                <a:tc gridSpan="5">
                  <a:txBody>
                    <a:bodyPr/>
                    <a:lstStyle/>
                    <a:p>
                      <a:pPr algn="ctr">
                        <a:lnSpc>
                          <a:spcPct val="115000"/>
                        </a:lnSpc>
                        <a:spcAft>
                          <a:spcPts val="0"/>
                        </a:spcAft>
                      </a:pPr>
                      <a:r>
                        <a:rPr lang="en-ZA" sz="11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AFFORDABLE HOUSING: HOUSES, SITES SERVICED, RENTAL HOUSES &amp; MINING TOWNS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9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ZA"/>
                    </a:p>
                  </a:txBody>
                  <a:tcPr/>
                </a:tc>
              </a:tr>
              <a:tr h="357126">
                <a:tc>
                  <a:txBody>
                    <a:bodyPr/>
                    <a:lstStyle/>
                    <a:p>
                      <a:pPr algn="ctr">
                        <a:lnSpc>
                          <a:spcPct val="115000"/>
                        </a:lnSpc>
                        <a:spcAft>
                          <a:spcPts val="0"/>
                        </a:spcAft>
                      </a:pPr>
                      <a:r>
                        <a:rPr lang="en-ZA"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a:lnSpc>
                          <a:spcPct val="115000"/>
                        </a:lnSpc>
                        <a:spcAft>
                          <a:spcPts val="0"/>
                        </a:spcAft>
                      </a:pPr>
                      <a:r>
                        <a:rPr lang="en-ZA"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Number of Loan Applications received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Arial" panose="020B0604020202020204" pitchFamily="34" charset="0"/>
                        </a:rPr>
                        <a:t>35</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gridSpan="2">
                  <a:txBody>
                    <a:bodyPr/>
                    <a:lstStyle/>
                    <a:p>
                      <a:pPr algn="ctr" fontAlgn="ctr"/>
                      <a:r>
                        <a:rPr lang="en-ZA" sz="1100" b="0" i="0" u="none" strike="noStrike" dirty="0" smtClean="0">
                          <a:solidFill>
                            <a:srgbClr val="000000"/>
                          </a:solidFill>
                          <a:effectLst/>
                          <a:latin typeface="Arial" panose="020B0604020202020204" pitchFamily="34" charset="0"/>
                        </a:rPr>
                        <a:t>19</a:t>
                      </a:r>
                      <a:endParaRPr lang="en-US" sz="1100" b="0" i="0" u="none" strike="noStrike" dirty="0">
                        <a:solidFill>
                          <a:srgbClr val="000000"/>
                        </a:solidFill>
                        <a:effectLst/>
                        <a:latin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100" b="0" i="0" u="none" strike="noStrike" baseline="0" dirty="0" smtClean="0">
                          <a:solidFill>
                            <a:srgbClr val="000000"/>
                          </a:solidFill>
                          <a:effectLst/>
                          <a:latin typeface="Arial" panose="020B0604020202020204" pitchFamily="34" charset="0"/>
                        </a:rPr>
                        <a:t>The pipeline was mainly affected by the uncertain market conditions relating to possible interest rate hikes.</a:t>
                      </a:r>
                      <a:endParaRPr lang="en-US" sz="1100" b="0" i="0" u="none" strike="noStrike" dirty="0" smtClean="0">
                        <a:solidFill>
                          <a:srgbClr val="000000"/>
                        </a:solidFill>
                        <a:effectLst/>
                        <a:latin typeface="Arial" panose="020B0604020202020204" pitchFamily="34" charset="0"/>
                      </a:endParaRPr>
                    </a:p>
                  </a:txBody>
                  <a:tcPr marL="3600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321944">
                <a:tc>
                  <a:txBody>
                    <a:bodyPr/>
                    <a:lstStyle/>
                    <a:p>
                      <a:pPr algn="ctr">
                        <a:lnSpc>
                          <a:spcPct val="115000"/>
                        </a:lnSpc>
                        <a:spcAft>
                          <a:spcPts val="0"/>
                        </a:spcAft>
                      </a:pPr>
                      <a:r>
                        <a:rPr lang="en-ZA"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a:lnSpc>
                          <a:spcPct val="115000"/>
                        </a:lnSpc>
                        <a:spcAft>
                          <a:spcPts val="0"/>
                        </a:spcAft>
                      </a:pPr>
                      <a:r>
                        <a:rPr lang="en-ZA"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Number of Loan Contracts Signed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Arial" panose="020B0604020202020204" pitchFamily="34" charset="0"/>
                        </a:rPr>
                        <a:t>23</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gridSpan="2">
                  <a:txBody>
                    <a:bodyPr/>
                    <a:lstStyle/>
                    <a:p>
                      <a:pPr algn="ctr" fontAlgn="ctr"/>
                      <a:r>
                        <a:rPr lang="en-ZA" sz="1100" b="0" i="0" u="none" strike="noStrike" dirty="0" smtClean="0">
                          <a:solidFill>
                            <a:srgbClr val="000000"/>
                          </a:solidFill>
                          <a:effectLst/>
                          <a:latin typeface="Arial" panose="020B0604020202020204" pitchFamily="34" charset="0"/>
                        </a:rPr>
                        <a:t>8</a:t>
                      </a:r>
                      <a:endParaRPr lang="en-US" sz="1100" b="0" i="0" u="none" strike="noStrike" dirty="0">
                        <a:solidFill>
                          <a:srgbClr val="000000"/>
                        </a:solidFill>
                        <a:effectLst/>
                        <a:latin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marL="228600" indent="-228600" algn="l" fontAlgn="ctr">
                        <a:buAutoNum type="arabicPeriod"/>
                      </a:pPr>
                      <a:r>
                        <a:rPr lang="en-US" sz="1100" b="0" i="0" u="none" strike="noStrike" dirty="0" smtClean="0">
                          <a:solidFill>
                            <a:srgbClr val="000000"/>
                          </a:solidFill>
                          <a:effectLst/>
                          <a:latin typeface="Arial" panose="020B0604020202020204" pitchFamily="34" charset="0"/>
                        </a:rPr>
                        <a:t>Conversion</a:t>
                      </a:r>
                      <a:r>
                        <a:rPr lang="en-US" sz="1100" b="0" i="0" u="none" strike="noStrike" baseline="0" dirty="0" smtClean="0">
                          <a:solidFill>
                            <a:srgbClr val="000000"/>
                          </a:solidFill>
                          <a:effectLst/>
                          <a:latin typeface="Arial" panose="020B0604020202020204" pitchFamily="34" charset="0"/>
                        </a:rPr>
                        <a:t> of deals in the pipeline was slower as most of the applicants were first time applicants who experienced challenges in meeting NURCHA’s minimum lending criteria.</a:t>
                      </a:r>
                    </a:p>
                    <a:p>
                      <a:pPr marL="0" indent="0" algn="l" fontAlgn="ctr">
                        <a:buNone/>
                      </a:pPr>
                      <a:endParaRPr lang="en-US" sz="1100" b="0" i="0" u="none" strike="noStrike" baseline="0" dirty="0" smtClean="0">
                        <a:solidFill>
                          <a:srgbClr val="000000"/>
                        </a:solidFill>
                        <a:effectLst/>
                        <a:latin typeface="Arial" panose="020B0604020202020204" pitchFamily="34" charset="0"/>
                      </a:endParaRPr>
                    </a:p>
                    <a:p>
                      <a:pPr marL="228600" indent="-228600" algn="l" fontAlgn="ctr">
                        <a:buFont typeface="+mj-lt"/>
                        <a:buAutoNum type="arabicPeriod" startAt="2"/>
                      </a:pPr>
                      <a:r>
                        <a:rPr lang="en-US" sz="1100" b="0" i="0" u="none" strike="noStrike" dirty="0" smtClean="0">
                          <a:solidFill>
                            <a:srgbClr val="000000"/>
                          </a:solidFill>
                          <a:effectLst/>
                          <a:latin typeface="Arial" panose="020B0604020202020204" pitchFamily="34" charset="0"/>
                        </a:rPr>
                        <a:t>A major deal with a large capital outlay was lost to another financial institution who is our major competitor in the market place. </a:t>
                      </a:r>
                    </a:p>
                    <a:p>
                      <a:pPr marL="228600" indent="-228600" algn="l" fontAlgn="ctr">
                        <a:buFont typeface="+mj-lt"/>
                        <a:buAutoNum type="arabicPeriod" startAt="2"/>
                      </a:pPr>
                      <a:endParaRPr lang="en-US" sz="1100" b="0" i="0" u="none" strike="noStrike" dirty="0" smtClean="0">
                        <a:solidFill>
                          <a:srgbClr val="000000"/>
                        </a:solidFill>
                        <a:effectLst/>
                        <a:latin typeface="Arial" panose="020B0604020202020204" pitchFamily="34" charset="0"/>
                      </a:endParaRPr>
                    </a:p>
                    <a:p>
                      <a:pPr marL="228600" indent="-228600" algn="l" fontAlgn="ctr">
                        <a:buFont typeface="+mj-lt"/>
                        <a:buAutoNum type="arabicPeriod" startAt="2"/>
                      </a:pPr>
                      <a:r>
                        <a:rPr lang="en-ZA" sz="1100" b="0" i="0" u="none" strike="noStrike" dirty="0" smtClean="0">
                          <a:solidFill>
                            <a:srgbClr val="000000"/>
                          </a:solidFill>
                          <a:effectLst/>
                          <a:latin typeface="Arial" panose="020B0604020202020204" pitchFamily="34" charset="0"/>
                        </a:rPr>
                        <a:t>Suspended</a:t>
                      </a:r>
                      <a:r>
                        <a:rPr lang="en-ZA" sz="1100" b="0" i="0" u="none" strike="noStrike" baseline="0" dirty="0" smtClean="0">
                          <a:solidFill>
                            <a:srgbClr val="000000"/>
                          </a:solidFill>
                          <a:effectLst/>
                          <a:latin typeface="Arial" panose="020B0604020202020204" pitchFamily="34" charset="0"/>
                        </a:rPr>
                        <a:t> signing of new loans due to capacity constraints in the third quarter.</a:t>
                      </a:r>
                      <a:endParaRPr lang="en-US" sz="1100" b="0" i="0" u="none" strike="noStrike" dirty="0">
                        <a:solidFill>
                          <a:srgbClr val="000000"/>
                        </a:solidFill>
                        <a:effectLst/>
                        <a:latin typeface="Arial" panose="020B0604020202020204" pitchFamily="34" charset="0"/>
                      </a:endParaRPr>
                    </a:p>
                  </a:txBody>
                  <a:tcPr marL="3600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586626">
                <a:tc>
                  <a:txBody>
                    <a:bodyPr/>
                    <a:lstStyle/>
                    <a:p>
                      <a:pPr algn="ctr">
                        <a:lnSpc>
                          <a:spcPct val="115000"/>
                        </a:lnSpc>
                        <a:spcAft>
                          <a:spcPts val="0"/>
                        </a:spcAft>
                      </a:pPr>
                      <a:r>
                        <a:rPr lang="en-ZA"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a:lnSpc>
                          <a:spcPct val="115000"/>
                        </a:lnSpc>
                        <a:spcAft>
                          <a:spcPts val="0"/>
                        </a:spcAft>
                      </a:pPr>
                      <a:r>
                        <a:rPr lang="en-ZA"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Number of Houses &amp; Sites in Signed Contracts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Arial" panose="020B0604020202020204" pitchFamily="34" charset="0"/>
                        </a:rPr>
                        <a:t>3,450</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gridSpan="2">
                  <a:txBody>
                    <a:bodyPr/>
                    <a:lstStyle/>
                    <a:p>
                      <a:pPr algn="ctr" fontAlgn="ctr"/>
                      <a:r>
                        <a:rPr lang="en-ZA" sz="1100" b="0" i="0" u="none" strike="noStrike" dirty="0" smtClean="0">
                          <a:solidFill>
                            <a:srgbClr val="000000"/>
                          </a:solidFill>
                          <a:effectLst/>
                          <a:latin typeface="Arial" panose="020B0604020202020204" pitchFamily="34" charset="0"/>
                        </a:rPr>
                        <a:t>1,085</a:t>
                      </a:r>
                      <a:endParaRPr lang="en-US" sz="1100" b="0" i="0" u="none" strike="noStrike" dirty="0">
                        <a:solidFill>
                          <a:srgbClr val="000000"/>
                        </a:solidFill>
                        <a:effectLst/>
                        <a:latin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marL="0" indent="0" algn="l" fontAlgn="ctr">
                        <a:buFont typeface="+mj-lt"/>
                        <a:buNone/>
                      </a:pPr>
                      <a:r>
                        <a:rPr lang="en-US" sz="1100" b="0" i="0" u="none" strike="noStrike" dirty="0" smtClean="0">
                          <a:solidFill>
                            <a:srgbClr val="000000"/>
                          </a:solidFill>
                          <a:effectLst/>
                          <a:latin typeface="Arial" panose="020B0604020202020204" pitchFamily="34" charset="0"/>
                        </a:rPr>
                        <a:t>Loans signed are for smaller number of serviced sites while sectional title lending is characterized by higher capital outlays but lower number of houses complete.</a:t>
                      </a:r>
                    </a:p>
                  </a:txBody>
                  <a:tcPr marL="3600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710878">
                <a:tc>
                  <a:txBody>
                    <a:bodyPr/>
                    <a:lstStyle/>
                    <a:p>
                      <a:pPr algn="ctr">
                        <a:lnSpc>
                          <a:spcPct val="115000"/>
                        </a:lnSpc>
                        <a:spcAft>
                          <a:spcPts val="0"/>
                        </a:spcAft>
                      </a:pPr>
                      <a:r>
                        <a:rPr lang="en-ZA"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a:lnSpc>
                          <a:spcPct val="115000"/>
                        </a:lnSpc>
                        <a:spcAft>
                          <a:spcPts val="0"/>
                        </a:spcAft>
                      </a:pPr>
                      <a:r>
                        <a:rPr lang="en-ZA"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Value of Loans (Rand)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Arial" panose="020B0604020202020204" pitchFamily="34" charset="0"/>
                        </a:rPr>
                        <a:t>345,000,000</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gridSpan="2">
                  <a:txBody>
                    <a:bodyPr/>
                    <a:lstStyle/>
                    <a:p>
                      <a:pPr algn="ctr" fontAlgn="ctr"/>
                      <a:r>
                        <a:rPr lang="en-US" sz="1100" b="0" i="0" u="none" strike="noStrike" dirty="0" smtClean="0">
                          <a:solidFill>
                            <a:srgbClr val="000000"/>
                          </a:solidFill>
                          <a:effectLst/>
                          <a:latin typeface="Arial" panose="020B0604020202020204" pitchFamily="34" charset="0"/>
                        </a:rPr>
                        <a:t>180,605,472</a:t>
                      </a:r>
                      <a:endParaRPr lang="en-US" sz="1100" b="0" i="0" u="none" strike="noStrike" dirty="0">
                        <a:solidFill>
                          <a:srgbClr val="000000"/>
                        </a:solidFill>
                        <a:effectLst/>
                        <a:latin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marL="0" indent="0" algn="l" fontAlgn="ctr">
                        <a:buNone/>
                      </a:pPr>
                      <a:r>
                        <a:rPr lang="en-US" sz="1100" b="0" i="0" u="none" strike="noStrike" dirty="0" smtClean="0">
                          <a:solidFill>
                            <a:srgbClr val="000000"/>
                          </a:solidFill>
                          <a:effectLst/>
                          <a:latin typeface="Arial" panose="020B0604020202020204" pitchFamily="34" charset="0"/>
                        </a:rPr>
                        <a:t>The major deal described above would have ensured that this output would have been achieved.</a:t>
                      </a:r>
                    </a:p>
                    <a:p>
                      <a:pPr marL="0" indent="0" algn="l" fontAlgn="ctr">
                        <a:buNone/>
                      </a:pPr>
                      <a:endParaRPr lang="en-US" sz="1100" b="0" i="0" u="none" strike="noStrike" dirty="0" smtClean="0">
                        <a:solidFill>
                          <a:srgbClr val="000000"/>
                        </a:solidFill>
                        <a:effectLst/>
                        <a:latin typeface="Arial" panose="020B0604020202020204" pitchFamily="34" charset="0"/>
                      </a:endParaRPr>
                    </a:p>
                    <a:p>
                      <a:pPr marL="0" indent="0" algn="l" fontAlgn="ctr">
                        <a:buFont typeface="+mj-lt"/>
                        <a:buNone/>
                      </a:pPr>
                      <a:endParaRPr lang="en-US" sz="1100" b="0" i="0" u="none" strike="noStrike" dirty="0">
                        <a:solidFill>
                          <a:srgbClr val="000000"/>
                        </a:solidFill>
                        <a:effectLst/>
                        <a:latin typeface="Arial" panose="020B0604020202020204" pitchFamily="34" charset="0"/>
                      </a:endParaRPr>
                    </a:p>
                  </a:txBody>
                  <a:tcPr marL="3600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355808">
                <a:tc>
                  <a:txBody>
                    <a:bodyPr/>
                    <a:lstStyle/>
                    <a:p>
                      <a:pPr algn="ctr">
                        <a:lnSpc>
                          <a:spcPct val="115000"/>
                        </a:lnSpc>
                        <a:spcAft>
                          <a:spcPts val="0"/>
                        </a:spcAft>
                      </a:pPr>
                      <a:r>
                        <a:rPr lang="en-ZA"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a:lnSpc>
                          <a:spcPct val="115000"/>
                        </a:lnSpc>
                        <a:spcAft>
                          <a:spcPts val="0"/>
                        </a:spcAft>
                      </a:pPr>
                      <a:r>
                        <a:rPr lang="en-ZA"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Value of Projects (Rand)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Arial" panose="020B0604020202020204" pitchFamily="34" charset="0"/>
                        </a:rPr>
                        <a:t>690,000,000</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gridSpan="2">
                  <a:txBody>
                    <a:bodyPr/>
                    <a:lstStyle/>
                    <a:p>
                      <a:pPr algn="ctr" fontAlgn="ctr"/>
                      <a:r>
                        <a:rPr lang="en-US" sz="1100" b="0" i="0" u="none" strike="noStrike" dirty="0" smtClean="0">
                          <a:solidFill>
                            <a:srgbClr val="000000"/>
                          </a:solidFill>
                          <a:effectLst/>
                          <a:latin typeface="Arial" panose="020B0604020202020204" pitchFamily="34" charset="0"/>
                        </a:rPr>
                        <a:t>581,405,600</a:t>
                      </a:r>
                      <a:endParaRPr lang="en-US" sz="1100" b="0" i="0" u="none" strike="noStrike" dirty="0">
                        <a:solidFill>
                          <a:srgbClr val="000000"/>
                        </a:solidFill>
                        <a:effectLst/>
                        <a:latin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r>
                        <a:rPr lang="en-ZA" sz="1100" dirty="0" smtClean="0">
                          <a:latin typeface="Arial" panose="020B0604020202020204" pitchFamily="34" charset="0"/>
                          <a:cs typeface="Arial" panose="020B0604020202020204" pitchFamily="34" charset="0"/>
                        </a:rPr>
                        <a:t>Same</a:t>
                      </a:r>
                      <a:r>
                        <a:rPr lang="en-ZA" sz="1100" baseline="0" dirty="0" smtClean="0">
                          <a:latin typeface="Arial" panose="020B0604020202020204" pitchFamily="34" charset="0"/>
                          <a:cs typeface="Arial" panose="020B0604020202020204" pitchFamily="34" charset="0"/>
                        </a:rPr>
                        <a:t> as 1.2 and 1.3 above.</a:t>
                      </a:r>
                      <a:endParaRPr lang="en-ZA" sz="1100" dirty="0">
                        <a:latin typeface="Arial" panose="020B0604020202020204" pitchFamily="34" charset="0"/>
                        <a:cs typeface="Arial" panose="020B0604020202020204" pitchFamily="34" charset="0"/>
                      </a:endParaRPr>
                    </a:p>
                  </a:txBody>
                  <a:tcPr marL="3600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600884">
                <a:tc>
                  <a:txBody>
                    <a:bodyPr/>
                    <a:lstStyle/>
                    <a:p>
                      <a:pPr algn="ctr">
                        <a:lnSpc>
                          <a:spcPct val="115000"/>
                        </a:lnSpc>
                        <a:spcAft>
                          <a:spcPts val="0"/>
                        </a:spcAft>
                      </a:pPr>
                      <a:r>
                        <a:rPr lang="en-ZA"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Aft>
                          <a:spcPts val="0"/>
                        </a:spcAft>
                      </a:pPr>
                      <a:r>
                        <a:rPr lang="en-ZA"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Number Houses Built &amp; Sites Serviced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000000"/>
                          </a:solidFill>
                          <a:effectLst/>
                          <a:latin typeface="Arial" panose="020B0604020202020204" pitchFamily="34" charset="0"/>
                        </a:rPr>
                        <a:t>2,500</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gridSpan="2">
                  <a:txBody>
                    <a:bodyPr/>
                    <a:lstStyle/>
                    <a:p>
                      <a:pPr algn="ctr" fontAlgn="ctr"/>
                      <a:r>
                        <a:rPr lang="en-ZA" sz="1100" b="0" i="0" u="none" strike="noStrike" dirty="0" smtClean="0">
                          <a:solidFill>
                            <a:srgbClr val="000000"/>
                          </a:solidFill>
                          <a:effectLst/>
                          <a:latin typeface="Arial" panose="020B0604020202020204" pitchFamily="34" charset="0"/>
                        </a:rPr>
                        <a:t>1,904</a:t>
                      </a:r>
                      <a:endParaRPr lang="en-US" sz="1100" b="0" i="0" u="none" strike="noStrike" dirty="0">
                        <a:solidFill>
                          <a:srgbClr val="000000"/>
                        </a:solidFill>
                        <a:effectLst/>
                        <a:latin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a:txBody>
                    <a:bodyPr/>
                    <a:lstStyle/>
                    <a:p>
                      <a:pPr marL="228600" indent="-228600" algn="l" fontAlgn="ctr">
                        <a:buAutoNum type="arabicPeriod"/>
                      </a:pPr>
                      <a:r>
                        <a:rPr lang="en-US" sz="1100" b="0" i="0" u="none" strike="noStrike" dirty="0" smtClean="0">
                          <a:solidFill>
                            <a:srgbClr val="000000"/>
                          </a:solidFill>
                          <a:effectLst/>
                          <a:latin typeface="Arial" panose="020B0604020202020204" pitchFamily="34" charset="0"/>
                        </a:rPr>
                        <a:t>Majority of projects signed are still the construction phase and the duration of most of the loans are over 24 months. </a:t>
                      </a:r>
                    </a:p>
                    <a:p>
                      <a:pPr marL="0" indent="0" algn="l" fontAlgn="ctr">
                        <a:buNone/>
                      </a:pPr>
                      <a:endParaRPr lang="en-US" sz="1100" b="0" i="0" u="none" strike="noStrike" dirty="0" smtClean="0">
                        <a:solidFill>
                          <a:srgbClr val="000000"/>
                        </a:solidFill>
                        <a:effectLst/>
                        <a:latin typeface="Arial" panose="020B0604020202020204" pitchFamily="34" charset="0"/>
                      </a:endParaRPr>
                    </a:p>
                    <a:p>
                      <a:pPr marL="228600" indent="-228600" algn="l" fontAlgn="ctr">
                        <a:buFont typeface="+mj-lt"/>
                        <a:buAutoNum type="arabicPeriod" startAt="2"/>
                      </a:pPr>
                      <a:r>
                        <a:rPr lang="en-ZA" sz="1100" b="0" i="0" u="none" strike="noStrike" dirty="0" smtClean="0">
                          <a:solidFill>
                            <a:srgbClr val="000000"/>
                          </a:solidFill>
                          <a:effectLst/>
                          <a:latin typeface="Arial" panose="020B0604020202020204" pitchFamily="34" charset="0"/>
                        </a:rPr>
                        <a:t>The active projects will deliver 3, 758</a:t>
                      </a:r>
                      <a:r>
                        <a:rPr lang="en-ZA" sz="1100" b="0" i="0" u="none" strike="noStrike" baseline="0" dirty="0" smtClean="0">
                          <a:solidFill>
                            <a:srgbClr val="000000"/>
                          </a:solidFill>
                          <a:effectLst/>
                          <a:latin typeface="Arial" panose="020B0604020202020204" pitchFamily="34" charset="0"/>
                        </a:rPr>
                        <a:t> affordable housing opportunities at completion.</a:t>
                      </a:r>
                      <a:endParaRPr lang="en-US" sz="1100" b="0" i="0" u="none" strike="noStrike" dirty="0">
                        <a:solidFill>
                          <a:srgbClr val="000000"/>
                        </a:solidFill>
                        <a:effectLst/>
                        <a:latin typeface="Arial" panose="020B0604020202020204" pitchFamily="34" charset="0"/>
                      </a:endParaRPr>
                    </a:p>
                  </a:txBody>
                  <a:tcPr marL="3600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xmlns="" val="15561419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solidFill>
                  <a:schemeClr val="bg1">
                    <a:lumMod val="50000"/>
                  </a:schemeClr>
                </a:solidFill>
              </a:rPr>
              <a:t>ACTIVITY VS PERFORMANCE – </a:t>
            </a:r>
            <a:br>
              <a:rPr lang="en-ZA" dirty="0" smtClean="0">
                <a:solidFill>
                  <a:schemeClr val="bg1">
                    <a:lumMod val="50000"/>
                  </a:schemeClr>
                </a:solidFill>
              </a:rPr>
            </a:br>
            <a:r>
              <a:rPr lang="en-ZA" dirty="0" smtClean="0">
                <a:solidFill>
                  <a:schemeClr val="bg1">
                    <a:lumMod val="50000"/>
                  </a:schemeClr>
                </a:solidFill>
              </a:rPr>
              <a:t>LENDING PORTFOLIO Cont.</a:t>
            </a:r>
            <a:endParaRPr lang="en-ZA" dirty="0">
              <a:solidFill>
                <a:schemeClr val="bg1">
                  <a:lumMod val="50000"/>
                </a:schemeClr>
              </a:solidFill>
            </a:endParaRPr>
          </a:p>
        </p:txBody>
      </p:sp>
      <p:sp>
        <p:nvSpPr>
          <p:cNvPr id="4" name="Slide Number Placeholder 3"/>
          <p:cNvSpPr>
            <a:spLocks noGrp="1"/>
          </p:cNvSpPr>
          <p:nvPr>
            <p:ph type="sldNum" sz="quarter" idx="12"/>
          </p:nvPr>
        </p:nvSpPr>
        <p:spPr/>
        <p:txBody>
          <a:bodyPr/>
          <a:lstStyle/>
          <a:p>
            <a:fld id="{C0A664BC-97F2-4D98-8B60-1A3AF2272D78}" type="slidenum">
              <a:rPr lang="en-ZA" smtClean="0"/>
              <a:pPr/>
              <a:t>16</a:t>
            </a:fld>
            <a:endParaRPr lang="en-ZA" dirty="0"/>
          </a:p>
        </p:txBody>
      </p:sp>
      <p:graphicFrame>
        <p:nvGraphicFramePr>
          <p:cNvPr id="6" name="Table 5"/>
          <p:cNvGraphicFramePr>
            <a:graphicFrameLocks noGrp="1"/>
          </p:cNvGraphicFramePr>
          <p:nvPr>
            <p:extLst>
              <p:ext uri="{D42A27DB-BD31-4B8C-83A1-F6EECF244321}">
                <p14:modId xmlns:p14="http://schemas.microsoft.com/office/powerpoint/2010/main" xmlns="" val="3918679579"/>
              </p:ext>
            </p:extLst>
          </p:nvPr>
        </p:nvGraphicFramePr>
        <p:xfrm>
          <a:off x="199671" y="1666873"/>
          <a:ext cx="8768118" cy="4195718"/>
        </p:xfrm>
        <a:graphic>
          <a:graphicData uri="http://schemas.openxmlformats.org/drawingml/2006/table">
            <a:tbl>
              <a:tblPr firstRow="1" firstCol="1" bandRow="1"/>
              <a:tblGrid>
                <a:gridCol w="388067"/>
                <a:gridCol w="1896552"/>
                <a:gridCol w="738067"/>
                <a:gridCol w="1059132"/>
                <a:gridCol w="4686300"/>
              </a:tblGrid>
              <a:tr h="676568">
                <a:tc gridSpan="2">
                  <a:txBody>
                    <a:bodyPr/>
                    <a:lstStyle/>
                    <a:p>
                      <a:pPr algn="ctr">
                        <a:lnSpc>
                          <a:spcPct val="115000"/>
                        </a:lnSpc>
                        <a:spcAft>
                          <a:spcPts val="0"/>
                        </a:spcAft>
                      </a:pPr>
                      <a:r>
                        <a:rPr lang="en-ZA" sz="1050" b="1"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PERFORMANCE INDICATOR</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D9D9"/>
                    </a:solidFill>
                  </a:tcPr>
                </a:tc>
                <a:tc hMerge="1">
                  <a:txBody>
                    <a:bodyPr/>
                    <a:lstStyle/>
                    <a:p>
                      <a:endParaRPr lang="en-US"/>
                    </a:p>
                  </a:txBody>
                  <a:tcPr/>
                </a:tc>
                <a:tc>
                  <a:txBody>
                    <a:bodyPr/>
                    <a:lstStyle/>
                    <a:p>
                      <a:pPr algn="ctr">
                        <a:lnSpc>
                          <a:spcPct val="115000"/>
                        </a:lnSpc>
                        <a:spcAft>
                          <a:spcPts val="0"/>
                        </a:spcAft>
                      </a:pPr>
                      <a:r>
                        <a:rPr lang="en-ZA" sz="105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YEAR BUDGET 2016/2017</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en-ZA" sz="105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ZA" sz="1050" b="1"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YEAR ACTUAL 2016/2017</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ZA" sz="1050" b="1" dirty="0" smtClean="0">
                          <a:effectLst/>
                          <a:latin typeface="Arial" panose="020B0604020202020204" pitchFamily="34" charset="0"/>
                          <a:ea typeface="Calibri" panose="020F0502020204030204" pitchFamily="34" charset="0"/>
                          <a:cs typeface="Arial" panose="020B0604020202020204" pitchFamily="34" charset="0"/>
                        </a:rPr>
                        <a:t>REASON</a:t>
                      </a:r>
                      <a:r>
                        <a:rPr lang="en-ZA" sz="1050" b="1" baseline="0" dirty="0" smtClean="0">
                          <a:effectLst/>
                          <a:latin typeface="Arial" panose="020B0604020202020204" pitchFamily="34" charset="0"/>
                          <a:ea typeface="Calibri" panose="020F0502020204030204" pitchFamily="34" charset="0"/>
                          <a:cs typeface="Arial" panose="020B0604020202020204" pitchFamily="34" charset="0"/>
                        </a:rPr>
                        <a:t> FOR DEVIATION</a:t>
                      </a:r>
                      <a:endParaRPr lang="en-US" sz="105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D9D9"/>
                    </a:solidFill>
                  </a:tcPr>
                </a:tc>
              </a:tr>
              <a:tr h="233839">
                <a:tc>
                  <a:txBody>
                    <a:bodyPr/>
                    <a:lstStyle/>
                    <a:p>
                      <a:pPr algn="ctr">
                        <a:lnSpc>
                          <a:spcPct val="115000"/>
                        </a:lnSpc>
                        <a:spcAft>
                          <a:spcPts val="0"/>
                        </a:spcAft>
                      </a:pPr>
                      <a:r>
                        <a:rPr lang="en-ZA" sz="11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99"/>
                    </a:solidFill>
                  </a:tcPr>
                </a:tc>
                <a:tc gridSpan="4">
                  <a:txBody>
                    <a:bodyPr/>
                    <a:lstStyle/>
                    <a:p>
                      <a:pPr algn="ctr">
                        <a:lnSpc>
                          <a:spcPct val="115000"/>
                        </a:lnSpc>
                        <a:spcAft>
                          <a:spcPts val="0"/>
                        </a:spcAft>
                      </a:pPr>
                      <a:r>
                        <a:rPr lang="en-ZA" sz="11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SUBSIDY HOUSING: HOUSES &amp; SITES SERVICED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99"/>
                    </a:solidFill>
                  </a:tcPr>
                </a:tc>
                <a:tc hMerge="1">
                  <a:txBody>
                    <a:bodyPr/>
                    <a:lstStyle/>
                    <a:p>
                      <a:endParaRPr lang="en-US"/>
                    </a:p>
                  </a:txBody>
                  <a:tcPr/>
                </a:tc>
                <a:tc hMerge="1">
                  <a:txBody>
                    <a:bodyPr/>
                    <a:lstStyle/>
                    <a:p>
                      <a:endParaRPr lang="en-US"/>
                    </a:p>
                  </a:txBody>
                  <a:tcPr/>
                </a:tc>
                <a:tc hMerge="1">
                  <a:txBody>
                    <a:bodyPr/>
                    <a:lstStyle/>
                    <a:p>
                      <a:endParaRPr lang="en-ZA"/>
                    </a:p>
                  </a:txBody>
                  <a:tcPr/>
                </a:tc>
              </a:tr>
              <a:tr h="352992">
                <a:tc>
                  <a:txBody>
                    <a:bodyPr/>
                    <a:lstStyle/>
                    <a:p>
                      <a:pPr algn="ctr">
                        <a:lnSpc>
                          <a:spcPct val="115000"/>
                        </a:lnSpc>
                        <a:spcAft>
                          <a:spcPts val="0"/>
                        </a:spcAft>
                      </a:pPr>
                      <a:r>
                        <a:rPr lang="en-ZA"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a:lnSpc>
                          <a:spcPct val="115000"/>
                        </a:lnSpc>
                        <a:spcAft>
                          <a:spcPts val="0"/>
                        </a:spcAft>
                      </a:pPr>
                      <a:r>
                        <a:rPr lang="en-ZA"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Number of Loan Applications received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Arial" panose="020B0604020202020204" pitchFamily="34" charset="0"/>
                        </a:rPr>
                        <a:t>58</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ZA" sz="1100" b="0" i="0" u="none" strike="noStrike" dirty="0" smtClean="0">
                          <a:solidFill>
                            <a:srgbClr val="000000"/>
                          </a:solidFill>
                          <a:effectLst/>
                          <a:latin typeface="Arial" panose="020B0604020202020204" pitchFamily="34" charset="0"/>
                        </a:rPr>
                        <a:t>54</a:t>
                      </a:r>
                      <a:endParaRPr lang="en-US" sz="1100" b="0" i="0" u="none" strike="noStrike" dirty="0">
                        <a:solidFill>
                          <a:srgbClr val="000000"/>
                        </a:solidFill>
                        <a:effectLst/>
                        <a:latin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ZA" sz="1100" dirty="0"/>
                    </a:p>
                  </a:txBody>
                  <a:tcPr marL="3600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490834">
                <a:tc>
                  <a:txBody>
                    <a:bodyPr/>
                    <a:lstStyle/>
                    <a:p>
                      <a:pPr algn="ctr">
                        <a:lnSpc>
                          <a:spcPct val="115000"/>
                        </a:lnSpc>
                        <a:spcAft>
                          <a:spcPts val="0"/>
                        </a:spcAft>
                      </a:pPr>
                      <a:r>
                        <a:rPr lang="en-ZA"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a:lnSpc>
                          <a:spcPct val="115000"/>
                        </a:lnSpc>
                        <a:spcAft>
                          <a:spcPts val="0"/>
                        </a:spcAft>
                      </a:pPr>
                      <a:r>
                        <a:rPr lang="en-ZA"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Number of Loan Contracts Signed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Arial" panose="020B0604020202020204" pitchFamily="34" charset="0"/>
                        </a:rPr>
                        <a:t>35</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sz="1100" b="0" i="0" u="none" strike="noStrike" dirty="0" smtClean="0">
                          <a:solidFill>
                            <a:srgbClr val="000000"/>
                          </a:solidFill>
                          <a:effectLst/>
                          <a:latin typeface="Arial" panose="020B0604020202020204" pitchFamily="34" charset="0"/>
                        </a:rPr>
                        <a:t>28</a:t>
                      </a:r>
                      <a:endParaRPr lang="en-US" sz="1100" b="0" i="0" u="none" strike="noStrike" dirty="0">
                        <a:solidFill>
                          <a:srgbClr val="000000"/>
                        </a:solidFill>
                        <a:effectLst/>
                        <a:latin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r>
                        <a:rPr lang="en-ZA" sz="1100" dirty="0" smtClean="0">
                          <a:latin typeface="Arial" panose="020B0604020202020204" pitchFamily="34" charset="0"/>
                          <a:cs typeface="Arial" panose="020B0604020202020204" pitchFamily="34" charset="0"/>
                        </a:rPr>
                        <a:t>Exhaustion</a:t>
                      </a:r>
                      <a:r>
                        <a:rPr lang="en-ZA" sz="1100" baseline="0" dirty="0" smtClean="0">
                          <a:latin typeface="Arial" panose="020B0604020202020204" pitchFamily="34" charset="0"/>
                          <a:cs typeface="Arial" panose="020B0604020202020204" pitchFamily="34" charset="0"/>
                        </a:rPr>
                        <a:t> of the funding capacity in the third quarter resulted in some approved projects not being signed. That affected the achievement of this target. 5 Approved projects could not be issued with letter of offer.</a:t>
                      </a:r>
                      <a:endParaRPr lang="en-ZA" sz="1100" dirty="0">
                        <a:latin typeface="Arial" panose="020B0604020202020204" pitchFamily="34" charset="0"/>
                        <a:cs typeface="Arial" panose="020B0604020202020204" pitchFamily="34" charset="0"/>
                      </a:endParaRPr>
                    </a:p>
                  </a:txBody>
                  <a:tcPr marL="3600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470656">
                <a:tc>
                  <a:txBody>
                    <a:bodyPr/>
                    <a:lstStyle/>
                    <a:p>
                      <a:pPr algn="ctr">
                        <a:lnSpc>
                          <a:spcPct val="115000"/>
                        </a:lnSpc>
                        <a:spcAft>
                          <a:spcPts val="0"/>
                        </a:spcAft>
                      </a:pPr>
                      <a:r>
                        <a:rPr lang="en-ZA"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a:lnSpc>
                          <a:spcPct val="115000"/>
                        </a:lnSpc>
                        <a:spcAft>
                          <a:spcPts val="0"/>
                        </a:spcAft>
                      </a:pPr>
                      <a:r>
                        <a:rPr lang="en-ZA"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Number of Houses &amp; Sites in Signed Contracts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Arial" panose="020B0604020202020204" pitchFamily="34" charset="0"/>
                        </a:rPr>
                        <a:t>17,500</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sz="1100" b="0" i="0" u="none" strike="noStrike" dirty="0" smtClean="0">
                          <a:solidFill>
                            <a:srgbClr val="000000"/>
                          </a:solidFill>
                          <a:effectLst/>
                          <a:latin typeface="Arial" panose="020B0604020202020204" pitchFamily="34" charset="0"/>
                        </a:rPr>
                        <a:t>4,890</a:t>
                      </a:r>
                      <a:endParaRPr lang="en-US" sz="1100" b="0" i="0" u="none" strike="noStrike" dirty="0">
                        <a:solidFill>
                          <a:srgbClr val="000000"/>
                        </a:solidFill>
                        <a:effectLst/>
                        <a:latin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ctr"/>
                      <a:r>
                        <a:rPr lang="en-ZA" sz="1100" dirty="0" smtClean="0">
                          <a:effectLst/>
                          <a:latin typeface="Arial" panose="020B0604020202020204" pitchFamily="34" charset="0"/>
                          <a:ea typeface="Calibri" panose="020F0502020204030204" pitchFamily="34" charset="0"/>
                        </a:rPr>
                        <a:t>Majority of new loans signed are for emerging contractors on the CFDP programme and thus the projects were relatively small with an average of fifty (50) units, R1,5M loan value and R6M project value.</a:t>
                      </a:r>
                      <a:endParaRPr lang="en-US" sz="1100" b="0" i="0" u="none" strike="noStrike" dirty="0">
                        <a:solidFill>
                          <a:srgbClr val="000000"/>
                        </a:solidFill>
                        <a:effectLst/>
                        <a:latin typeface="Arial" panose="020B0604020202020204" pitchFamily="34" charset="0"/>
                      </a:endParaRPr>
                    </a:p>
                  </a:txBody>
                  <a:tcPr marL="3600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634294">
                <a:tc>
                  <a:txBody>
                    <a:bodyPr/>
                    <a:lstStyle/>
                    <a:p>
                      <a:pPr algn="ctr">
                        <a:lnSpc>
                          <a:spcPct val="115000"/>
                        </a:lnSpc>
                        <a:spcAft>
                          <a:spcPts val="0"/>
                        </a:spcAft>
                      </a:pPr>
                      <a:r>
                        <a:rPr lang="en-ZA"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a:lnSpc>
                          <a:spcPct val="115000"/>
                        </a:lnSpc>
                        <a:spcAft>
                          <a:spcPts val="0"/>
                        </a:spcAft>
                      </a:pPr>
                      <a:r>
                        <a:rPr lang="en-ZA"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Value of Loans (Rand)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Arial" panose="020B0604020202020204" pitchFamily="34" charset="0"/>
                        </a:rPr>
                        <a:t>140,000,000</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sz="1100" b="0" i="0" u="none" strike="noStrike" dirty="0" smtClean="0">
                          <a:solidFill>
                            <a:srgbClr val="000000"/>
                          </a:solidFill>
                          <a:effectLst/>
                          <a:latin typeface="Arial" panose="020B0604020202020204" pitchFamily="34" charset="0"/>
                        </a:rPr>
                        <a:t>80,100,000</a:t>
                      </a:r>
                      <a:endParaRPr lang="en-US" sz="1100" b="0" i="0" u="none" strike="noStrike" dirty="0">
                        <a:solidFill>
                          <a:srgbClr val="000000"/>
                        </a:solidFill>
                        <a:effectLst/>
                        <a:latin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ctr"/>
                      <a:r>
                        <a:rPr lang="en-ZA" sz="1100" b="0" i="0" u="none" strike="noStrike" dirty="0" smtClean="0">
                          <a:solidFill>
                            <a:srgbClr val="000000"/>
                          </a:solidFill>
                          <a:effectLst/>
                          <a:latin typeface="Arial" panose="020B0604020202020204" pitchFamily="34" charset="0"/>
                        </a:rPr>
                        <a:t>Please</a:t>
                      </a:r>
                      <a:r>
                        <a:rPr lang="en-ZA" sz="1100" b="0" i="0" u="none" strike="noStrike" baseline="0" dirty="0" smtClean="0">
                          <a:solidFill>
                            <a:srgbClr val="000000"/>
                          </a:solidFill>
                          <a:effectLst/>
                          <a:latin typeface="Arial" panose="020B0604020202020204" pitchFamily="34" charset="0"/>
                        </a:rPr>
                        <a:t> refer to above note.</a:t>
                      </a:r>
                      <a:endParaRPr lang="en-US" sz="1100" b="0" i="0" u="none" strike="noStrike" dirty="0">
                        <a:solidFill>
                          <a:srgbClr val="000000"/>
                        </a:solidFill>
                        <a:effectLst/>
                        <a:latin typeface="Arial" panose="020B0604020202020204" pitchFamily="34" charset="0"/>
                      </a:endParaRPr>
                    </a:p>
                  </a:txBody>
                  <a:tcPr marL="3600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569595">
                <a:tc>
                  <a:txBody>
                    <a:bodyPr/>
                    <a:lstStyle/>
                    <a:p>
                      <a:pPr algn="ctr">
                        <a:lnSpc>
                          <a:spcPct val="115000"/>
                        </a:lnSpc>
                        <a:spcAft>
                          <a:spcPts val="0"/>
                        </a:spcAft>
                      </a:pPr>
                      <a:r>
                        <a:rPr lang="en-ZA"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a:lnSpc>
                          <a:spcPct val="115000"/>
                        </a:lnSpc>
                        <a:spcAft>
                          <a:spcPts val="0"/>
                        </a:spcAft>
                      </a:pPr>
                      <a:r>
                        <a:rPr lang="en-ZA"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Value of Projects (Rand)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Arial" panose="020B0604020202020204" pitchFamily="34" charset="0"/>
                        </a:rPr>
                        <a:t>1,750,000,000</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sz="1100" b="0" i="0" u="none" strike="noStrike" dirty="0" smtClean="0">
                          <a:solidFill>
                            <a:srgbClr val="000000"/>
                          </a:solidFill>
                          <a:effectLst/>
                          <a:latin typeface="Arial" panose="020B0604020202020204" pitchFamily="34" charset="0"/>
                        </a:rPr>
                        <a:t>601,337,861</a:t>
                      </a:r>
                      <a:endParaRPr lang="en-US" sz="1100" b="0" i="0" u="none" strike="noStrike" dirty="0">
                        <a:solidFill>
                          <a:srgbClr val="000000"/>
                        </a:solidFill>
                        <a:effectLst/>
                        <a:latin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ZA" sz="1100" b="0" i="0" u="none" strike="noStrike" dirty="0" smtClean="0">
                          <a:solidFill>
                            <a:srgbClr val="000000"/>
                          </a:solidFill>
                          <a:effectLst/>
                          <a:latin typeface="Arial" panose="020B0604020202020204" pitchFamily="34" charset="0"/>
                        </a:rPr>
                        <a:t>Please</a:t>
                      </a:r>
                      <a:r>
                        <a:rPr lang="en-ZA" sz="1100" b="0" i="0" u="none" strike="noStrike" baseline="0" dirty="0" smtClean="0">
                          <a:solidFill>
                            <a:srgbClr val="000000"/>
                          </a:solidFill>
                          <a:effectLst/>
                          <a:latin typeface="Arial" panose="020B0604020202020204" pitchFamily="34" charset="0"/>
                        </a:rPr>
                        <a:t> refer to above note.</a:t>
                      </a:r>
                      <a:endParaRPr lang="en-US" sz="1100" b="0" i="0" u="none" strike="noStrike" dirty="0" smtClean="0">
                        <a:solidFill>
                          <a:srgbClr val="000000"/>
                        </a:solidFill>
                        <a:effectLst/>
                        <a:latin typeface="Arial" panose="020B0604020202020204" pitchFamily="34" charset="0"/>
                      </a:endParaRPr>
                    </a:p>
                  </a:txBody>
                  <a:tcPr marL="3600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470656">
                <a:tc>
                  <a:txBody>
                    <a:bodyPr/>
                    <a:lstStyle/>
                    <a:p>
                      <a:pPr algn="ctr">
                        <a:lnSpc>
                          <a:spcPct val="115000"/>
                        </a:lnSpc>
                        <a:spcAft>
                          <a:spcPts val="0"/>
                        </a:spcAft>
                      </a:pPr>
                      <a:r>
                        <a:rPr lang="en-ZA"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a:lnSpc>
                          <a:spcPct val="115000"/>
                        </a:lnSpc>
                        <a:spcAft>
                          <a:spcPts val="0"/>
                        </a:spcAft>
                      </a:pPr>
                      <a:r>
                        <a:rPr lang="en-ZA"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Number Houses Built &amp; Sites Serviced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Arial" panose="020B0604020202020204" pitchFamily="34" charset="0"/>
                        </a:rPr>
                        <a:t>12,830</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sz="1100" b="0" i="0" u="none" strike="noStrike" dirty="0" smtClean="0">
                          <a:solidFill>
                            <a:srgbClr val="000000"/>
                          </a:solidFill>
                          <a:effectLst/>
                          <a:latin typeface="Arial" panose="020B0604020202020204" pitchFamily="34" charset="0"/>
                        </a:rPr>
                        <a:t>4,820</a:t>
                      </a:r>
                      <a:endParaRPr lang="en-US" sz="1100" b="0" i="0" u="none" strike="noStrike" dirty="0">
                        <a:solidFill>
                          <a:srgbClr val="000000"/>
                        </a:solidFill>
                        <a:effectLst/>
                        <a:latin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ctr"/>
                      <a:r>
                        <a:rPr lang="en-US" sz="1100" b="0" i="0" u="none" strike="noStrike" dirty="0" smtClean="0">
                          <a:solidFill>
                            <a:srgbClr val="000000"/>
                          </a:solidFill>
                          <a:effectLst/>
                          <a:latin typeface="Arial" panose="020B0604020202020204" pitchFamily="34" charset="0"/>
                        </a:rPr>
                        <a:t>Most of the projects have</a:t>
                      </a:r>
                      <a:r>
                        <a:rPr lang="en-US" sz="1100" b="0" i="0" u="none" strike="noStrike" baseline="0" dirty="0" smtClean="0">
                          <a:solidFill>
                            <a:srgbClr val="000000"/>
                          </a:solidFill>
                          <a:effectLst/>
                          <a:latin typeface="Arial" panose="020B0604020202020204" pitchFamily="34" charset="0"/>
                        </a:rPr>
                        <a:t> been extended. The active projects are set to deliver 12,369 subsidy houses on completion.</a:t>
                      </a:r>
                      <a:endParaRPr lang="en-US" sz="1100" b="0" i="0" u="none" strike="noStrike" dirty="0">
                        <a:solidFill>
                          <a:srgbClr val="000000"/>
                        </a:solidFill>
                        <a:effectLst/>
                        <a:latin typeface="Arial" panose="020B0604020202020204" pitchFamily="34" charset="0"/>
                      </a:endParaRPr>
                    </a:p>
                  </a:txBody>
                  <a:tcPr marL="3600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38376330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solidFill>
                  <a:schemeClr val="bg1">
                    <a:lumMod val="50000"/>
                  </a:schemeClr>
                </a:solidFill>
              </a:rPr>
              <a:t>ACTIVITY VS PERFORMANCE – </a:t>
            </a:r>
            <a:br>
              <a:rPr lang="en-ZA" dirty="0" smtClean="0">
                <a:solidFill>
                  <a:schemeClr val="bg1">
                    <a:lumMod val="50000"/>
                  </a:schemeClr>
                </a:solidFill>
              </a:rPr>
            </a:br>
            <a:r>
              <a:rPr lang="en-ZA" dirty="0" smtClean="0">
                <a:solidFill>
                  <a:schemeClr val="bg1">
                    <a:lumMod val="50000"/>
                  </a:schemeClr>
                </a:solidFill>
              </a:rPr>
              <a:t>LENDING PORTFOLIO Cont.</a:t>
            </a:r>
            <a:endParaRPr lang="en-ZA" dirty="0">
              <a:solidFill>
                <a:schemeClr val="bg1">
                  <a:lumMod val="50000"/>
                </a:schemeClr>
              </a:solidFill>
            </a:endParaRPr>
          </a:p>
        </p:txBody>
      </p:sp>
      <p:sp>
        <p:nvSpPr>
          <p:cNvPr id="4" name="Slide Number Placeholder 3"/>
          <p:cNvSpPr>
            <a:spLocks noGrp="1"/>
          </p:cNvSpPr>
          <p:nvPr>
            <p:ph type="sldNum" sz="quarter" idx="12"/>
          </p:nvPr>
        </p:nvSpPr>
        <p:spPr/>
        <p:txBody>
          <a:bodyPr/>
          <a:lstStyle/>
          <a:p>
            <a:fld id="{C0A664BC-97F2-4D98-8B60-1A3AF2272D78}" type="slidenum">
              <a:rPr lang="en-ZA" smtClean="0"/>
              <a:pPr/>
              <a:t>17</a:t>
            </a:fld>
            <a:endParaRPr lang="en-ZA" dirty="0"/>
          </a:p>
        </p:txBody>
      </p:sp>
      <p:graphicFrame>
        <p:nvGraphicFramePr>
          <p:cNvPr id="5" name="Table 4"/>
          <p:cNvGraphicFramePr>
            <a:graphicFrameLocks noGrp="1"/>
          </p:cNvGraphicFramePr>
          <p:nvPr>
            <p:extLst>
              <p:ext uri="{D42A27DB-BD31-4B8C-83A1-F6EECF244321}">
                <p14:modId xmlns:p14="http://schemas.microsoft.com/office/powerpoint/2010/main" xmlns="" val="3723149717"/>
              </p:ext>
            </p:extLst>
          </p:nvPr>
        </p:nvGraphicFramePr>
        <p:xfrm>
          <a:off x="99656" y="1676403"/>
          <a:ext cx="8930044" cy="4198289"/>
        </p:xfrm>
        <a:graphic>
          <a:graphicData uri="http://schemas.openxmlformats.org/drawingml/2006/table">
            <a:tbl>
              <a:tblPr firstRow="1" firstCol="1" bandRow="1"/>
              <a:tblGrid>
                <a:gridCol w="560692"/>
                <a:gridCol w="2072526"/>
                <a:gridCol w="808149"/>
                <a:gridCol w="960350"/>
                <a:gridCol w="4528327"/>
              </a:tblGrid>
              <a:tr h="1081263">
                <a:tc gridSpan="2">
                  <a:txBody>
                    <a:bodyPr/>
                    <a:lstStyle/>
                    <a:p>
                      <a:pPr algn="ctr">
                        <a:lnSpc>
                          <a:spcPct val="115000"/>
                        </a:lnSpc>
                        <a:spcAft>
                          <a:spcPts val="0"/>
                        </a:spcAft>
                      </a:pPr>
                      <a:r>
                        <a:rPr lang="en-ZA" sz="1100" b="1"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PERFORMANCE INDICATOR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D9D9"/>
                    </a:solidFill>
                  </a:tcPr>
                </a:tc>
                <a:tc hMerge="1">
                  <a:txBody>
                    <a:bodyPr/>
                    <a:lstStyle/>
                    <a:p>
                      <a:endParaRPr lang="en-US"/>
                    </a:p>
                  </a:txBody>
                  <a:tcPr/>
                </a:tc>
                <a:tc>
                  <a:txBody>
                    <a:bodyPr/>
                    <a:lstStyle/>
                    <a:p>
                      <a:pPr algn="ctr">
                        <a:lnSpc>
                          <a:spcPct val="115000"/>
                        </a:lnSpc>
                        <a:spcAft>
                          <a:spcPts val="0"/>
                        </a:spcAft>
                      </a:pPr>
                      <a:r>
                        <a:rPr lang="en-ZA" sz="11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YEAR BUDGET 2016/2017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en-ZA"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ZA" sz="1100" b="1"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YEAR ACTUAL 2016/2017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ZA" sz="1100" b="1" dirty="0" smtClean="0">
                          <a:effectLst/>
                          <a:latin typeface="Arial" panose="020B0604020202020204" pitchFamily="34" charset="0"/>
                          <a:ea typeface="Calibri" panose="020F0502020204030204" pitchFamily="34" charset="0"/>
                          <a:cs typeface="Arial" panose="020B0604020202020204" pitchFamily="34" charset="0"/>
                        </a:rPr>
                        <a:t>REASON</a:t>
                      </a:r>
                      <a:r>
                        <a:rPr lang="en-ZA" sz="1100" b="1" baseline="0" dirty="0" smtClean="0">
                          <a:effectLst/>
                          <a:latin typeface="Arial" panose="020B0604020202020204" pitchFamily="34" charset="0"/>
                          <a:ea typeface="Calibri" panose="020F0502020204030204" pitchFamily="34" charset="0"/>
                          <a:cs typeface="Arial" panose="020B0604020202020204" pitchFamily="34" charset="0"/>
                        </a:rPr>
                        <a:t> FOR DEVIATION</a:t>
                      </a:r>
                      <a:endParaRPr lang="en-US" sz="11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D9D9"/>
                    </a:solidFill>
                  </a:tcPr>
                </a:tc>
              </a:tr>
              <a:tr h="373712">
                <a:tc>
                  <a:txBody>
                    <a:bodyPr/>
                    <a:lstStyle/>
                    <a:p>
                      <a:pPr algn="ctr">
                        <a:lnSpc>
                          <a:spcPct val="115000"/>
                        </a:lnSpc>
                        <a:spcAft>
                          <a:spcPts val="0"/>
                        </a:spcAft>
                      </a:pPr>
                      <a:r>
                        <a:rPr lang="en-ZA" sz="11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99"/>
                    </a:solidFill>
                  </a:tcPr>
                </a:tc>
                <a:tc gridSpan="4">
                  <a:txBody>
                    <a:bodyPr/>
                    <a:lstStyle/>
                    <a:p>
                      <a:pPr algn="ctr">
                        <a:lnSpc>
                          <a:spcPct val="115000"/>
                        </a:lnSpc>
                        <a:spcAft>
                          <a:spcPts val="0"/>
                        </a:spcAft>
                      </a:pPr>
                      <a:r>
                        <a:rPr lang="en-ZA" sz="11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INFRASTRUCTURE AND COMMUNITY FACILITIES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99"/>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465814">
                <a:tc>
                  <a:txBody>
                    <a:bodyPr/>
                    <a:lstStyle/>
                    <a:p>
                      <a:pPr algn="ctr">
                        <a:lnSpc>
                          <a:spcPct val="115000"/>
                        </a:lnSpc>
                        <a:spcAft>
                          <a:spcPts val="0"/>
                        </a:spcAft>
                      </a:pPr>
                      <a:r>
                        <a:rPr lang="en-ZA"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a:lnSpc>
                          <a:spcPct val="115000"/>
                        </a:lnSpc>
                        <a:spcAft>
                          <a:spcPts val="0"/>
                        </a:spcAft>
                      </a:pPr>
                      <a:r>
                        <a:rPr lang="en-ZA"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Number of Loan Applications received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Arial" panose="020B0604020202020204" pitchFamily="34" charset="0"/>
                        </a:rPr>
                        <a:t>10</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ZA" sz="1100" b="0" i="0" u="none" strike="noStrike" dirty="0" smtClean="0">
                          <a:solidFill>
                            <a:srgbClr val="000000"/>
                          </a:solidFill>
                          <a:effectLst/>
                          <a:latin typeface="Arial" panose="020B0604020202020204" pitchFamily="34" charset="0"/>
                        </a:rPr>
                        <a:t>10</a:t>
                      </a:r>
                      <a:endParaRPr lang="en-US" sz="1100" b="0" i="0" u="none" strike="noStrike" dirty="0">
                        <a:solidFill>
                          <a:srgbClr val="000000"/>
                        </a:solidFill>
                        <a:effectLst/>
                        <a:latin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US" dirty="0"/>
                    </a:p>
                  </a:txBody>
                  <a:tcPr marL="3600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373712">
                <a:tc>
                  <a:txBody>
                    <a:bodyPr/>
                    <a:lstStyle/>
                    <a:p>
                      <a:pPr algn="ctr">
                        <a:lnSpc>
                          <a:spcPct val="115000"/>
                        </a:lnSpc>
                        <a:spcAft>
                          <a:spcPts val="0"/>
                        </a:spcAft>
                      </a:pPr>
                      <a:r>
                        <a:rPr lang="en-ZA"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a:lnSpc>
                          <a:spcPct val="115000"/>
                        </a:lnSpc>
                        <a:spcAft>
                          <a:spcPts val="0"/>
                        </a:spcAft>
                      </a:pPr>
                      <a:r>
                        <a:rPr lang="en-ZA"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Number of Loan Contracts Signed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Arial" panose="020B0604020202020204" pitchFamily="34" charset="0"/>
                        </a:rPr>
                        <a:t>4</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ZA" sz="1100" b="0" i="0" u="none" strike="noStrike" dirty="0" smtClean="0">
                          <a:solidFill>
                            <a:srgbClr val="000000"/>
                          </a:solidFill>
                          <a:effectLst/>
                          <a:latin typeface="Arial" panose="020B0604020202020204" pitchFamily="34" charset="0"/>
                        </a:rPr>
                        <a:t>4</a:t>
                      </a:r>
                      <a:endParaRPr lang="en-US" sz="1100" b="0" i="0" u="none" strike="noStrike" dirty="0">
                        <a:solidFill>
                          <a:srgbClr val="000000"/>
                        </a:solidFill>
                        <a:effectLst/>
                        <a:latin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US" dirty="0"/>
                    </a:p>
                  </a:txBody>
                  <a:tcPr marL="3600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696349">
                <a:tc>
                  <a:txBody>
                    <a:bodyPr/>
                    <a:lstStyle/>
                    <a:p>
                      <a:pPr algn="ctr">
                        <a:lnSpc>
                          <a:spcPct val="115000"/>
                        </a:lnSpc>
                        <a:spcAft>
                          <a:spcPts val="0"/>
                        </a:spcAft>
                      </a:pPr>
                      <a:r>
                        <a:rPr lang="en-ZA"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a:lnSpc>
                          <a:spcPct val="115000"/>
                        </a:lnSpc>
                        <a:spcAft>
                          <a:spcPts val="0"/>
                        </a:spcAft>
                      </a:pPr>
                      <a:r>
                        <a:rPr lang="en-ZA"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Value of Loans (Rand)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Arial" panose="020B0604020202020204" pitchFamily="34" charset="0"/>
                        </a:rPr>
                        <a:t>18,000,000</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sz="1100" b="0" i="0" u="none" strike="noStrike" dirty="0" smtClean="0">
                          <a:solidFill>
                            <a:srgbClr val="000000"/>
                          </a:solidFill>
                          <a:effectLst/>
                          <a:latin typeface="Arial" panose="020B0604020202020204" pitchFamily="34" charset="0"/>
                        </a:rPr>
                        <a:t>12,800,000</a:t>
                      </a:r>
                      <a:endParaRPr lang="en-US" sz="1100" b="0" i="0" u="none" strike="noStrike" dirty="0">
                        <a:solidFill>
                          <a:srgbClr val="000000"/>
                        </a:solidFill>
                        <a:effectLst/>
                        <a:latin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100" b="0" i="0" u="none" strike="noStrike" dirty="0" smtClean="0">
                          <a:solidFill>
                            <a:srgbClr val="000000"/>
                          </a:solidFill>
                          <a:effectLst/>
                          <a:latin typeface="Arial" panose="020B0604020202020204" pitchFamily="34" charset="0"/>
                        </a:rPr>
                        <a:t>Value of projects signed</a:t>
                      </a:r>
                      <a:r>
                        <a:rPr lang="en-US" sz="1100" b="0" i="0" u="none" strike="noStrike" baseline="0" dirty="0" smtClean="0">
                          <a:solidFill>
                            <a:srgbClr val="000000"/>
                          </a:solidFill>
                          <a:effectLst/>
                          <a:latin typeface="Arial" panose="020B0604020202020204" pitchFamily="34" charset="0"/>
                        </a:rPr>
                        <a:t> were for smaller contractors with smaller reasonably smaller projects. </a:t>
                      </a:r>
                      <a:endParaRPr lang="en-US" sz="1100" b="0" i="0" u="none" strike="noStrike" dirty="0" smtClean="0">
                        <a:solidFill>
                          <a:srgbClr val="000000"/>
                        </a:solidFill>
                        <a:effectLst/>
                        <a:latin typeface="Arial" panose="020B0604020202020204" pitchFamily="34" charset="0"/>
                      </a:endParaRPr>
                    </a:p>
                  </a:txBody>
                  <a:tcPr marL="3600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833727">
                <a:tc>
                  <a:txBody>
                    <a:bodyPr/>
                    <a:lstStyle/>
                    <a:p>
                      <a:pPr algn="ctr">
                        <a:lnSpc>
                          <a:spcPct val="115000"/>
                        </a:lnSpc>
                        <a:spcAft>
                          <a:spcPts val="0"/>
                        </a:spcAft>
                      </a:pPr>
                      <a:r>
                        <a:rPr lang="en-ZA"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a:lnSpc>
                          <a:spcPct val="115000"/>
                        </a:lnSpc>
                        <a:spcAft>
                          <a:spcPts val="0"/>
                        </a:spcAft>
                      </a:pPr>
                      <a:r>
                        <a:rPr lang="en-ZA"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Value of Projects (Rand)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Arial" panose="020B0604020202020204" pitchFamily="34" charset="0"/>
                        </a:rPr>
                        <a:t>100,000,000</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sz="1100" b="0" i="0" u="none" strike="noStrike" dirty="0" smtClean="0">
                          <a:solidFill>
                            <a:srgbClr val="000000"/>
                          </a:solidFill>
                          <a:effectLst/>
                          <a:latin typeface="Arial" panose="020B0604020202020204" pitchFamily="34" charset="0"/>
                        </a:rPr>
                        <a:t>43,151,037</a:t>
                      </a:r>
                      <a:endParaRPr lang="en-US" sz="1100" b="0" i="0" u="none" strike="noStrike" dirty="0">
                        <a:solidFill>
                          <a:srgbClr val="000000"/>
                        </a:solidFill>
                        <a:effectLst/>
                        <a:latin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ctr"/>
                      <a:r>
                        <a:rPr lang="en-US" sz="1100" b="0" i="0" u="none" strike="noStrike" dirty="0" smtClean="0">
                          <a:solidFill>
                            <a:srgbClr val="000000"/>
                          </a:solidFill>
                          <a:effectLst/>
                          <a:latin typeface="Arial" panose="020B0604020202020204" pitchFamily="34" charset="0"/>
                        </a:rPr>
                        <a:t>Value of projects signed</a:t>
                      </a:r>
                      <a:r>
                        <a:rPr lang="en-US" sz="1100" b="0" i="0" u="none" strike="noStrike" baseline="0" dirty="0" smtClean="0">
                          <a:solidFill>
                            <a:srgbClr val="000000"/>
                          </a:solidFill>
                          <a:effectLst/>
                          <a:latin typeface="Arial" panose="020B0604020202020204" pitchFamily="34" charset="0"/>
                        </a:rPr>
                        <a:t> were for smaller contractors with reasonably smaller projects. A higher gearing rate can explain the achievement on the value of loans, and number of contracts signed targets and non achievement on the value of projects signed.</a:t>
                      </a:r>
                      <a:endParaRPr lang="en-US" sz="1100" b="0" i="0" u="none" strike="noStrike" dirty="0">
                        <a:solidFill>
                          <a:srgbClr val="000000"/>
                        </a:solidFill>
                        <a:effectLst/>
                        <a:latin typeface="Arial" panose="020B0604020202020204" pitchFamily="34" charset="0"/>
                      </a:endParaRPr>
                    </a:p>
                  </a:txBody>
                  <a:tcPr marL="3600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373712">
                <a:tc>
                  <a:txBody>
                    <a:bodyPr/>
                    <a:lstStyle/>
                    <a:p>
                      <a:pPr algn="ctr">
                        <a:lnSpc>
                          <a:spcPct val="115000"/>
                        </a:lnSpc>
                        <a:spcAft>
                          <a:spcPts val="0"/>
                        </a:spcAft>
                      </a:pPr>
                      <a:r>
                        <a:rPr lang="en-ZA"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a:lnSpc>
                          <a:spcPct val="115000"/>
                        </a:lnSpc>
                        <a:spcAft>
                          <a:spcPts val="0"/>
                        </a:spcAft>
                      </a:pPr>
                      <a:r>
                        <a:rPr lang="en-ZA"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Number Projects Completed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Arial" panose="020B0604020202020204" pitchFamily="34" charset="0"/>
                        </a:rPr>
                        <a:t>4</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ZA" sz="1100" b="0" i="0" u="none" strike="noStrike" dirty="0" smtClean="0">
                          <a:solidFill>
                            <a:srgbClr val="000000"/>
                          </a:solidFill>
                          <a:effectLst/>
                          <a:latin typeface="Arial" panose="020B0604020202020204" pitchFamily="34" charset="0"/>
                        </a:rPr>
                        <a:t>1</a:t>
                      </a:r>
                      <a:endParaRPr lang="en-US" sz="1100" b="0" i="0" u="none" strike="noStrike" dirty="0">
                        <a:solidFill>
                          <a:srgbClr val="000000"/>
                        </a:solidFill>
                        <a:effectLst/>
                        <a:latin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ctr"/>
                      <a:r>
                        <a:rPr lang="en-ZA" sz="1100" b="0" i="0" u="none" strike="noStrike" dirty="0" smtClean="0">
                          <a:solidFill>
                            <a:srgbClr val="000000"/>
                          </a:solidFill>
                          <a:effectLst/>
                          <a:latin typeface="Arial" panose="020B0604020202020204" pitchFamily="34" charset="0"/>
                        </a:rPr>
                        <a:t>Projects</a:t>
                      </a:r>
                      <a:r>
                        <a:rPr lang="en-ZA" sz="1100" b="0" i="0" u="none" strike="noStrike" baseline="0" dirty="0" smtClean="0">
                          <a:solidFill>
                            <a:srgbClr val="000000"/>
                          </a:solidFill>
                          <a:effectLst/>
                          <a:latin typeface="Arial" panose="020B0604020202020204" pitchFamily="34" charset="0"/>
                        </a:rPr>
                        <a:t> that were due to be completed have been extended.</a:t>
                      </a:r>
                      <a:endParaRPr lang="en-US" sz="1100" b="0" i="0" u="none" strike="noStrike" dirty="0">
                        <a:solidFill>
                          <a:srgbClr val="000000"/>
                        </a:solidFill>
                        <a:effectLst/>
                        <a:latin typeface="Arial" panose="020B0604020202020204" pitchFamily="34" charset="0"/>
                      </a:endParaRPr>
                    </a:p>
                  </a:txBody>
                  <a:tcPr marL="3600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9292814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solidFill>
                  <a:schemeClr val="bg1">
                    <a:lumMod val="50000"/>
                  </a:schemeClr>
                </a:solidFill>
              </a:rPr>
              <a:t>SUMMARY OF LOAN AGING –</a:t>
            </a:r>
            <a:br>
              <a:rPr lang="en-ZA" dirty="0" smtClean="0">
                <a:solidFill>
                  <a:schemeClr val="bg1">
                    <a:lumMod val="50000"/>
                  </a:schemeClr>
                </a:solidFill>
              </a:rPr>
            </a:br>
            <a:r>
              <a:rPr lang="en-ZA" dirty="0" smtClean="0">
                <a:solidFill>
                  <a:schemeClr val="bg1">
                    <a:lumMod val="50000"/>
                  </a:schemeClr>
                </a:solidFill>
              </a:rPr>
              <a:t>31 MARCH 2017</a:t>
            </a:r>
            <a:endParaRPr lang="en-ZA" dirty="0">
              <a:solidFill>
                <a:schemeClr val="bg1">
                  <a:lumMod val="50000"/>
                </a:schemeClr>
              </a:solidFill>
            </a:endParaRPr>
          </a:p>
        </p:txBody>
      </p:sp>
      <p:sp>
        <p:nvSpPr>
          <p:cNvPr id="4" name="Slide Number Placeholder 3"/>
          <p:cNvSpPr>
            <a:spLocks noGrp="1"/>
          </p:cNvSpPr>
          <p:nvPr>
            <p:ph type="sldNum" sz="quarter" idx="12"/>
          </p:nvPr>
        </p:nvSpPr>
        <p:spPr/>
        <p:txBody>
          <a:bodyPr/>
          <a:lstStyle/>
          <a:p>
            <a:fld id="{C0A664BC-97F2-4D98-8B60-1A3AF2272D78}" type="slidenum">
              <a:rPr lang="en-ZA" smtClean="0"/>
              <a:pPr/>
              <a:t>18</a:t>
            </a:fld>
            <a:endParaRPr lang="en-ZA" dirty="0"/>
          </a:p>
        </p:txBody>
      </p:sp>
      <p:graphicFrame>
        <p:nvGraphicFramePr>
          <p:cNvPr id="3" name="Table 2"/>
          <p:cNvGraphicFramePr>
            <a:graphicFrameLocks noGrp="1"/>
          </p:cNvGraphicFramePr>
          <p:nvPr>
            <p:extLst>
              <p:ext uri="{D42A27DB-BD31-4B8C-83A1-F6EECF244321}">
                <p14:modId xmlns:p14="http://schemas.microsoft.com/office/powerpoint/2010/main" xmlns="" val="2173811423"/>
              </p:ext>
            </p:extLst>
          </p:nvPr>
        </p:nvGraphicFramePr>
        <p:xfrm>
          <a:off x="1035844" y="1589088"/>
          <a:ext cx="7072312" cy="4311333"/>
        </p:xfrm>
        <a:graphic>
          <a:graphicData uri="http://schemas.openxmlformats.org/drawingml/2006/table">
            <a:tbl>
              <a:tblPr firstRow="1" firstCol="1" bandRow="1"/>
              <a:tblGrid>
                <a:gridCol w="1375172"/>
                <a:gridCol w="1353344"/>
                <a:gridCol w="1375172"/>
                <a:gridCol w="1615280"/>
                <a:gridCol w="1353344"/>
              </a:tblGrid>
              <a:tr h="609307">
                <a:tc>
                  <a:txBody>
                    <a:bodyPr/>
                    <a:lstStyle/>
                    <a:p>
                      <a:pPr>
                        <a:lnSpc>
                          <a:spcPct val="150000"/>
                        </a:lnSpc>
                        <a:spcAft>
                          <a:spcPts val="0"/>
                        </a:spcAft>
                      </a:pPr>
                      <a:r>
                        <a:rPr lang="en-US" sz="13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3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3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102684" marR="102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50000"/>
                        </a:lnSpc>
                        <a:spcAft>
                          <a:spcPts val="0"/>
                        </a:spcAft>
                      </a:pPr>
                      <a:r>
                        <a:rPr lang="en-US" sz="13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Not Yet Due</a:t>
                      </a:r>
                      <a:r>
                        <a:rPr lang="en-US" sz="13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3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ZA" sz="1300">
                        <a:effectLst/>
                        <a:latin typeface="Calibri" panose="020F0502020204030204" pitchFamily="34" charset="0"/>
                        <a:ea typeface="Calibri" panose="020F0502020204030204" pitchFamily="34" charset="0"/>
                        <a:cs typeface="Times New Roman" panose="02020603050405020304" pitchFamily="18" charset="0"/>
                      </a:endParaRPr>
                    </a:p>
                  </a:txBody>
                  <a:tcPr marL="102684" marR="102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50000"/>
                        </a:lnSpc>
                        <a:spcAft>
                          <a:spcPts val="0"/>
                        </a:spcAft>
                      </a:pPr>
                      <a:r>
                        <a:rPr lang="en-US" sz="13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Total Overdue</a:t>
                      </a:r>
                      <a:r>
                        <a:rPr lang="en-US" sz="13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3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ZA" sz="1300">
                        <a:effectLst/>
                        <a:latin typeface="Calibri" panose="020F0502020204030204" pitchFamily="34" charset="0"/>
                        <a:ea typeface="Calibri" panose="020F0502020204030204" pitchFamily="34" charset="0"/>
                        <a:cs typeface="Times New Roman" panose="02020603050405020304" pitchFamily="18" charset="0"/>
                      </a:endParaRPr>
                    </a:p>
                  </a:txBody>
                  <a:tcPr marL="102684" marR="102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50000"/>
                        </a:lnSpc>
                        <a:spcAft>
                          <a:spcPts val="0"/>
                        </a:spcAft>
                      </a:pPr>
                      <a:r>
                        <a:rPr lang="en-US" sz="13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Total Debtors outstanding</a:t>
                      </a:r>
                      <a:endParaRPr lang="en-ZA" sz="1300">
                        <a:effectLst/>
                        <a:latin typeface="Calibri" panose="020F0502020204030204" pitchFamily="34" charset="0"/>
                        <a:ea typeface="Calibri" panose="020F0502020204030204" pitchFamily="34" charset="0"/>
                        <a:cs typeface="Times New Roman" panose="02020603050405020304" pitchFamily="18" charset="0"/>
                      </a:endParaRPr>
                    </a:p>
                  </a:txBody>
                  <a:tcPr marL="102684" marR="102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50000"/>
                        </a:lnSpc>
                        <a:spcAft>
                          <a:spcPts val="0"/>
                        </a:spcAft>
                      </a:pPr>
                      <a:r>
                        <a:rPr lang="en-US" sz="13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Impairments</a:t>
                      </a: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102684" marR="102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r>
              <a:tr h="609307">
                <a:tc>
                  <a:txBody>
                    <a:bodyPr/>
                    <a:lstStyle/>
                    <a:p>
                      <a:pPr>
                        <a:lnSpc>
                          <a:spcPct val="150000"/>
                        </a:lnSpc>
                        <a:spcAft>
                          <a:spcPts val="0"/>
                        </a:spcAft>
                      </a:pPr>
                      <a:r>
                        <a:rPr lang="en-US" sz="13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Affordable Housing</a:t>
                      </a:r>
                      <a:endParaRPr lang="en-ZA" sz="1300">
                        <a:effectLst/>
                        <a:latin typeface="Calibri" panose="020F0502020204030204" pitchFamily="34" charset="0"/>
                        <a:ea typeface="Calibri" panose="020F0502020204030204" pitchFamily="34" charset="0"/>
                        <a:cs typeface="Times New Roman" panose="02020603050405020304" pitchFamily="18" charset="0"/>
                      </a:endParaRPr>
                    </a:p>
                  </a:txBody>
                  <a:tcPr marL="102684" marR="102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3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R210 493 933</a:t>
                      </a:r>
                      <a:endParaRPr lang="en-ZA" sz="1300">
                        <a:effectLst/>
                        <a:latin typeface="Calibri" panose="020F0502020204030204" pitchFamily="34" charset="0"/>
                        <a:ea typeface="Calibri" panose="020F0502020204030204" pitchFamily="34" charset="0"/>
                        <a:cs typeface="Times New Roman" panose="02020603050405020304" pitchFamily="18" charset="0"/>
                      </a:endParaRPr>
                    </a:p>
                  </a:txBody>
                  <a:tcPr marL="102684" marR="102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3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R73 336 505</a:t>
                      </a:r>
                      <a:endParaRPr lang="en-ZA" sz="1300">
                        <a:effectLst/>
                        <a:latin typeface="Calibri" panose="020F0502020204030204" pitchFamily="34" charset="0"/>
                        <a:ea typeface="Calibri" panose="020F0502020204030204" pitchFamily="34" charset="0"/>
                        <a:cs typeface="Times New Roman" panose="02020603050405020304" pitchFamily="18" charset="0"/>
                      </a:endParaRPr>
                    </a:p>
                  </a:txBody>
                  <a:tcPr marL="102684" marR="102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3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R283 830 438</a:t>
                      </a:r>
                      <a:endParaRPr lang="en-ZA" sz="1300">
                        <a:effectLst/>
                        <a:latin typeface="Calibri" panose="020F0502020204030204" pitchFamily="34" charset="0"/>
                        <a:ea typeface="Calibri" panose="020F0502020204030204" pitchFamily="34" charset="0"/>
                        <a:cs typeface="Times New Roman" panose="02020603050405020304" pitchFamily="18" charset="0"/>
                      </a:endParaRPr>
                    </a:p>
                  </a:txBody>
                  <a:tcPr marL="102684" marR="102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3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R9 199 310</a:t>
                      </a: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102684" marR="102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4653">
                <a:tc>
                  <a:txBody>
                    <a:bodyPr/>
                    <a:lstStyle/>
                    <a:p>
                      <a:pPr>
                        <a:lnSpc>
                          <a:spcPct val="150000"/>
                        </a:lnSpc>
                        <a:spcAft>
                          <a:spcPts val="0"/>
                        </a:spcAft>
                      </a:pPr>
                      <a:r>
                        <a:rPr lang="en-US" sz="130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3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30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ZA" sz="1300">
                        <a:effectLst/>
                        <a:latin typeface="Calibri" panose="020F0502020204030204" pitchFamily="34" charset="0"/>
                        <a:ea typeface="Calibri" panose="020F0502020204030204" pitchFamily="34" charset="0"/>
                        <a:cs typeface="Times New Roman" panose="02020603050405020304" pitchFamily="18" charset="0"/>
                      </a:endParaRPr>
                    </a:p>
                  </a:txBody>
                  <a:tcPr marL="102684" marR="102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30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74%</a:t>
                      </a:r>
                      <a:endParaRPr lang="en-ZA" sz="1300">
                        <a:effectLst/>
                        <a:latin typeface="Calibri" panose="020F0502020204030204" pitchFamily="34" charset="0"/>
                        <a:ea typeface="Calibri" panose="020F0502020204030204" pitchFamily="34" charset="0"/>
                        <a:cs typeface="Times New Roman" panose="02020603050405020304" pitchFamily="18" charset="0"/>
                      </a:endParaRPr>
                    </a:p>
                  </a:txBody>
                  <a:tcPr marL="102684" marR="102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30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26%</a:t>
                      </a:r>
                      <a:endParaRPr lang="en-ZA" sz="1300">
                        <a:effectLst/>
                        <a:latin typeface="Calibri" panose="020F0502020204030204" pitchFamily="34" charset="0"/>
                        <a:ea typeface="Calibri" panose="020F0502020204030204" pitchFamily="34" charset="0"/>
                        <a:cs typeface="Times New Roman" panose="02020603050405020304" pitchFamily="18" charset="0"/>
                      </a:endParaRPr>
                    </a:p>
                  </a:txBody>
                  <a:tcPr marL="102684" marR="102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30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72%</a:t>
                      </a:r>
                      <a:endParaRPr lang="en-ZA" sz="1300">
                        <a:effectLst/>
                        <a:latin typeface="Calibri" panose="020F0502020204030204" pitchFamily="34" charset="0"/>
                        <a:ea typeface="Calibri" panose="020F0502020204030204" pitchFamily="34" charset="0"/>
                        <a:cs typeface="Times New Roman" panose="02020603050405020304" pitchFamily="18" charset="0"/>
                      </a:endParaRPr>
                    </a:p>
                  </a:txBody>
                  <a:tcPr marL="102684" marR="102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3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54%</a:t>
                      </a: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102684" marR="102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9307">
                <a:tc>
                  <a:txBody>
                    <a:bodyPr/>
                    <a:lstStyle/>
                    <a:p>
                      <a:pPr>
                        <a:lnSpc>
                          <a:spcPct val="150000"/>
                        </a:lnSpc>
                        <a:spcAft>
                          <a:spcPts val="0"/>
                        </a:spcAft>
                      </a:pPr>
                      <a:r>
                        <a:rPr lang="en-US" sz="13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Subsidy Housing</a:t>
                      </a: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102684" marR="102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3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R34 396 371</a:t>
                      </a:r>
                      <a:endParaRPr lang="en-ZA" sz="1300">
                        <a:effectLst/>
                        <a:latin typeface="Calibri" panose="020F0502020204030204" pitchFamily="34" charset="0"/>
                        <a:ea typeface="Calibri" panose="020F0502020204030204" pitchFamily="34" charset="0"/>
                        <a:cs typeface="Times New Roman" panose="02020603050405020304" pitchFamily="18" charset="0"/>
                      </a:endParaRPr>
                    </a:p>
                  </a:txBody>
                  <a:tcPr marL="102684" marR="102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3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R69 521 537</a:t>
                      </a:r>
                      <a:endParaRPr lang="en-ZA" sz="1300">
                        <a:effectLst/>
                        <a:latin typeface="Calibri" panose="020F0502020204030204" pitchFamily="34" charset="0"/>
                        <a:ea typeface="Calibri" panose="020F0502020204030204" pitchFamily="34" charset="0"/>
                        <a:cs typeface="Times New Roman" panose="02020603050405020304" pitchFamily="18" charset="0"/>
                      </a:endParaRPr>
                    </a:p>
                  </a:txBody>
                  <a:tcPr marL="102684" marR="102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3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R103 917 908</a:t>
                      </a:r>
                      <a:endParaRPr lang="en-ZA" sz="1300">
                        <a:effectLst/>
                        <a:latin typeface="Calibri" panose="020F0502020204030204" pitchFamily="34" charset="0"/>
                        <a:ea typeface="Calibri" panose="020F0502020204030204" pitchFamily="34" charset="0"/>
                        <a:cs typeface="Times New Roman" panose="02020603050405020304" pitchFamily="18" charset="0"/>
                      </a:endParaRPr>
                    </a:p>
                  </a:txBody>
                  <a:tcPr marL="102684" marR="102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3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R2 502 077</a:t>
                      </a: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102684" marR="102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4653">
                <a:tc>
                  <a:txBody>
                    <a:bodyPr/>
                    <a:lstStyle/>
                    <a:p>
                      <a:pPr>
                        <a:lnSpc>
                          <a:spcPct val="150000"/>
                        </a:lnSpc>
                        <a:spcAft>
                          <a:spcPts val="0"/>
                        </a:spcAft>
                      </a:pPr>
                      <a:r>
                        <a:rPr lang="en-US" sz="130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3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30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ZA" sz="1300">
                        <a:effectLst/>
                        <a:latin typeface="Calibri" panose="020F0502020204030204" pitchFamily="34" charset="0"/>
                        <a:ea typeface="Calibri" panose="020F0502020204030204" pitchFamily="34" charset="0"/>
                        <a:cs typeface="Times New Roman" panose="02020603050405020304" pitchFamily="18" charset="0"/>
                      </a:endParaRPr>
                    </a:p>
                  </a:txBody>
                  <a:tcPr marL="102684" marR="102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30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33%</a:t>
                      </a:r>
                      <a:endParaRPr lang="en-ZA" sz="1300">
                        <a:effectLst/>
                        <a:latin typeface="Calibri" panose="020F0502020204030204" pitchFamily="34" charset="0"/>
                        <a:ea typeface="Calibri" panose="020F0502020204030204" pitchFamily="34" charset="0"/>
                        <a:cs typeface="Times New Roman" panose="02020603050405020304" pitchFamily="18" charset="0"/>
                      </a:endParaRPr>
                    </a:p>
                  </a:txBody>
                  <a:tcPr marL="102684" marR="102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30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67%</a:t>
                      </a:r>
                      <a:endParaRPr lang="en-ZA" sz="1300">
                        <a:effectLst/>
                        <a:latin typeface="Calibri" panose="020F0502020204030204" pitchFamily="34" charset="0"/>
                        <a:ea typeface="Calibri" panose="020F0502020204030204" pitchFamily="34" charset="0"/>
                        <a:cs typeface="Times New Roman" panose="02020603050405020304" pitchFamily="18" charset="0"/>
                      </a:endParaRPr>
                    </a:p>
                  </a:txBody>
                  <a:tcPr marL="102684" marR="102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30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26%</a:t>
                      </a:r>
                      <a:endParaRPr lang="en-ZA" sz="1300">
                        <a:effectLst/>
                        <a:latin typeface="Calibri" panose="020F0502020204030204" pitchFamily="34" charset="0"/>
                        <a:ea typeface="Calibri" panose="020F0502020204030204" pitchFamily="34" charset="0"/>
                        <a:cs typeface="Times New Roman" panose="02020603050405020304" pitchFamily="18" charset="0"/>
                      </a:endParaRPr>
                    </a:p>
                  </a:txBody>
                  <a:tcPr marL="102684" marR="102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3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15%</a:t>
                      </a: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102684" marR="102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4653">
                <a:tc>
                  <a:txBody>
                    <a:bodyPr/>
                    <a:lstStyle/>
                    <a:p>
                      <a:pPr>
                        <a:lnSpc>
                          <a:spcPct val="150000"/>
                        </a:lnSpc>
                        <a:spcAft>
                          <a:spcPts val="0"/>
                        </a:spcAft>
                      </a:pPr>
                      <a:r>
                        <a:rPr lang="en-US" sz="13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Infrastructure </a:t>
                      </a:r>
                      <a:endParaRPr lang="en-ZA" sz="1300">
                        <a:effectLst/>
                        <a:latin typeface="Calibri" panose="020F0502020204030204" pitchFamily="34" charset="0"/>
                        <a:ea typeface="Calibri" panose="020F0502020204030204" pitchFamily="34" charset="0"/>
                        <a:cs typeface="Times New Roman" panose="02020603050405020304" pitchFamily="18" charset="0"/>
                      </a:endParaRPr>
                    </a:p>
                  </a:txBody>
                  <a:tcPr marL="102684" marR="102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3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R228 939</a:t>
                      </a:r>
                      <a:endParaRPr lang="en-ZA" sz="1300">
                        <a:effectLst/>
                        <a:latin typeface="Calibri" panose="020F0502020204030204" pitchFamily="34" charset="0"/>
                        <a:ea typeface="Calibri" panose="020F0502020204030204" pitchFamily="34" charset="0"/>
                        <a:cs typeface="Times New Roman" panose="02020603050405020304" pitchFamily="18" charset="0"/>
                      </a:endParaRPr>
                    </a:p>
                  </a:txBody>
                  <a:tcPr marL="102684" marR="102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3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R6 704 367</a:t>
                      </a:r>
                      <a:endParaRPr lang="en-ZA" sz="1300">
                        <a:effectLst/>
                        <a:latin typeface="Calibri" panose="020F0502020204030204" pitchFamily="34" charset="0"/>
                        <a:ea typeface="Calibri" panose="020F0502020204030204" pitchFamily="34" charset="0"/>
                        <a:cs typeface="Times New Roman" panose="02020603050405020304" pitchFamily="18" charset="0"/>
                      </a:endParaRPr>
                    </a:p>
                  </a:txBody>
                  <a:tcPr marL="102684" marR="102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3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R6 933 306</a:t>
                      </a:r>
                      <a:endParaRPr lang="en-ZA" sz="1300">
                        <a:effectLst/>
                        <a:latin typeface="Calibri" panose="020F0502020204030204" pitchFamily="34" charset="0"/>
                        <a:ea typeface="Calibri" panose="020F0502020204030204" pitchFamily="34" charset="0"/>
                        <a:cs typeface="Times New Roman" panose="02020603050405020304" pitchFamily="18" charset="0"/>
                      </a:endParaRPr>
                    </a:p>
                  </a:txBody>
                  <a:tcPr marL="102684" marR="102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3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R5 407 112</a:t>
                      </a: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102684" marR="102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0840">
                <a:tc>
                  <a:txBody>
                    <a:bodyPr/>
                    <a:lstStyle/>
                    <a:p>
                      <a:pPr>
                        <a:lnSpc>
                          <a:spcPct val="150000"/>
                        </a:lnSpc>
                        <a:spcAft>
                          <a:spcPts val="0"/>
                        </a:spcAft>
                      </a:pPr>
                      <a:r>
                        <a:rPr lang="en-US" sz="13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ZA" sz="1300">
                        <a:effectLst/>
                        <a:latin typeface="Calibri" panose="020F0502020204030204" pitchFamily="34" charset="0"/>
                        <a:ea typeface="Calibri" panose="020F0502020204030204" pitchFamily="34" charset="0"/>
                        <a:cs typeface="Times New Roman" panose="02020603050405020304" pitchFamily="18" charset="0"/>
                      </a:endParaRPr>
                    </a:p>
                  </a:txBody>
                  <a:tcPr marL="102684" marR="102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30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3%</a:t>
                      </a:r>
                      <a:endParaRPr lang="en-ZA" sz="1300">
                        <a:effectLst/>
                        <a:latin typeface="Calibri" panose="020F0502020204030204" pitchFamily="34" charset="0"/>
                        <a:ea typeface="Calibri" panose="020F0502020204030204" pitchFamily="34" charset="0"/>
                        <a:cs typeface="Times New Roman" panose="02020603050405020304" pitchFamily="18" charset="0"/>
                      </a:endParaRPr>
                    </a:p>
                  </a:txBody>
                  <a:tcPr marL="102684" marR="102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30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97%</a:t>
                      </a:r>
                      <a:endParaRPr lang="en-ZA" sz="1300">
                        <a:effectLst/>
                        <a:latin typeface="Calibri" panose="020F0502020204030204" pitchFamily="34" charset="0"/>
                        <a:ea typeface="Calibri" panose="020F0502020204030204" pitchFamily="34" charset="0"/>
                        <a:cs typeface="Times New Roman" panose="02020603050405020304" pitchFamily="18" charset="0"/>
                      </a:endParaRPr>
                    </a:p>
                  </a:txBody>
                  <a:tcPr marL="102684" marR="102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30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2%</a:t>
                      </a:r>
                      <a:endParaRPr lang="en-ZA" sz="1300">
                        <a:effectLst/>
                        <a:latin typeface="Calibri" panose="020F0502020204030204" pitchFamily="34" charset="0"/>
                        <a:ea typeface="Calibri" panose="020F0502020204030204" pitchFamily="34" charset="0"/>
                        <a:cs typeface="Times New Roman" panose="02020603050405020304" pitchFamily="18" charset="0"/>
                      </a:endParaRPr>
                    </a:p>
                  </a:txBody>
                  <a:tcPr marL="102684" marR="102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3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31%</a:t>
                      </a: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102684" marR="102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13960">
                <a:tc>
                  <a:txBody>
                    <a:bodyPr/>
                    <a:lstStyle/>
                    <a:p>
                      <a:pPr>
                        <a:lnSpc>
                          <a:spcPct val="150000"/>
                        </a:lnSpc>
                        <a:spcAft>
                          <a:spcPts val="0"/>
                        </a:spcAft>
                      </a:pPr>
                      <a:r>
                        <a:rPr lang="en-US" sz="13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TOTAL NURCHA DEBTORS</a:t>
                      </a:r>
                      <a:r>
                        <a:rPr lang="en-US" sz="13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3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ZA" sz="1300">
                        <a:effectLst/>
                        <a:latin typeface="Calibri" panose="020F0502020204030204" pitchFamily="34" charset="0"/>
                        <a:ea typeface="Calibri" panose="020F0502020204030204" pitchFamily="34" charset="0"/>
                        <a:cs typeface="Times New Roman" panose="02020603050405020304" pitchFamily="18" charset="0"/>
                      </a:endParaRPr>
                    </a:p>
                  </a:txBody>
                  <a:tcPr marL="102684" marR="102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50000"/>
                        </a:lnSpc>
                        <a:spcAft>
                          <a:spcPts val="0"/>
                        </a:spcAft>
                      </a:pPr>
                      <a:r>
                        <a:rPr lang="en-US" sz="13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R245 119 243</a:t>
                      </a:r>
                      <a:endParaRPr lang="en-ZA" sz="1300">
                        <a:effectLst/>
                        <a:latin typeface="Calibri" panose="020F0502020204030204" pitchFamily="34" charset="0"/>
                        <a:ea typeface="Calibri" panose="020F0502020204030204" pitchFamily="34" charset="0"/>
                        <a:cs typeface="Times New Roman" panose="02020603050405020304" pitchFamily="18" charset="0"/>
                      </a:endParaRPr>
                    </a:p>
                  </a:txBody>
                  <a:tcPr marL="102684" marR="102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50000"/>
                        </a:lnSpc>
                        <a:spcAft>
                          <a:spcPts val="0"/>
                        </a:spcAft>
                      </a:pPr>
                      <a:r>
                        <a:rPr lang="en-US" sz="13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R149 562 409</a:t>
                      </a:r>
                      <a:endParaRPr lang="en-ZA" sz="1300">
                        <a:effectLst/>
                        <a:latin typeface="Calibri" panose="020F0502020204030204" pitchFamily="34" charset="0"/>
                        <a:ea typeface="Calibri" panose="020F0502020204030204" pitchFamily="34" charset="0"/>
                        <a:cs typeface="Times New Roman" panose="02020603050405020304" pitchFamily="18" charset="0"/>
                      </a:endParaRPr>
                    </a:p>
                  </a:txBody>
                  <a:tcPr marL="102684" marR="102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50000"/>
                        </a:lnSpc>
                        <a:spcAft>
                          <a:spcPts val="0"/>
                        </a:spcAft>
                      </a:pPr>
                      <a:r>
                        <a:rPr lang="en-US" sz="13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R394 681 652</a:t>
                      </a:r>
                      <a:endParaRPr lang="en-ZA" sz="1300">
                        <a:effectLst/>
                        <a:latin typeface="Calibri" panose="020F0502020204030204" pitchFamily="34" charset="0"/>
                        <a:ea typeface="Calibri" panose="020F0502020204030204" pitchFamily="34" charset="0"/>
                        <a:cs typeface="Times New Roman" panose="02020603050405020304" pitchFamily="18" charset="0"/>
                      </a:endParaRPr>
                    </a:p>
                  </a:txBody>
                  <a:tcPr marL="102684" marR="102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50000"/>
                        </a:lnSpc>
                        <a:spcAft>
                          <a:spcPts val="0"/>
                        </a:spcAft>
                      </a:pPr>
                      <a:r>
                        <a:rPr lang="en-US" sz="13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R17 108 499</a:t>
                      </a: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102684" marR="102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r>
              <a:tr h="304653">
                <a:tc>
                  <a:txBody>
                    <a:bodyPr/>
                    <a:lstStyle/>
                    <a:p>
                      <a:pPr>
                        <a:lnSpc>
                          <a:spcPct val="150000"/>
                        </a:lnSpc>
                        <a:spcAft>
                          <a:spcPts val="0"/>
                        </a:spcAft>
                      </a:pPr>
                      <a:r>
                        <a:rPr lang="en-US" sz="1300" b="1">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3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300" b="1">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ZA" sz="1300">
                        <a:effectLst/>
                        <a:latin typeface="Calibri" panose="020F0502020204030204" pitchFamily="34" charset="0"/>
                        <a:ea typeface="Calibri" panose="020F0502020204030204" pitchFamily="34" charset="0"/>
                        <a:cs typeface="Times New Roman" panose="02020603050405020304" pitchFamily="18" charset="0"/>
                      </a:endParaRPr>
                    </a:p>
                  </a:txBody>
                  <a:tcPr marL="102684" marR="102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50000"/>
                        </a:lnSpc>
                        <a:spcAft>
                          <a:spcPts val="0"/>
                        </a:spcAft>
                      </a:pPr>
                      <a:r>
                        <a:rPr lang="en-US" sz="130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62%</a:t>
                      </a:r>
                      <a:endParaRPr lang="en-ZA" sz="1300">
                        <a:effectLst/>
                        <a:latin typeface="Calibri" panose="020F0502020204030204" pitchFamily="34" charset="0"/>
                        <a:ea typeface="Calibri" panose="020F0502020204030204" pitchFamily="34" charset="0"/>
                        <a:cs typeface="Times New Roman" panose="02020603050405020304" pitchFamily="18" charset="0"/>
                      </a:endParaRPr>
                    </a:p>
                  </a:txBody>
                  <a:tcPr marL="102684" marR="102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50000"/>
                        </a:lnSpc>
                        <a:spcAft>
                          <a:spcPts val="0"/>
                        </a:spcAft>
                      </a:pPr>
                      <a:r>
                        <a:rPr lang="en-US" sz="130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38%</a:t>
                      </a:r>
                      <a:endParaRPr lang="en-ZA" sz="1300">
                        <a:effectLst/>
                        <a:latin typeface="Calibri" panose="020F0502020204030204" pitchFamily="34" charset="0"/>
                        <a:ea typeface="Calibri" panose="020F0502020204030204" pitchFamily="34" charset="0"/>
                        <a:cs typeface="Times New Roman" panose="02020603050405020304" pitchFamily="18" charset="0"/>
                      </a:endParaRPr>
                    </a:p>
                  </a:txBody>
                  <a:tcPr marL="102684" marR="102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50000"/>
                        </a:lnSpc>
                        <a:spcAft>
                          <a:spcPts val="0"/>
                        </a:spcAft>
                      </a:pPr>
                      <a:r>
                        <a:rPr lang="en-US" sz="130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100%</a:t>
                      </a:r>
                      <a:endParaRPr lang="en-ZA" sz="1300">
                        <a:effectLst/>
                        <a:latin typeface="Calibri" panose="020F0502020204030204" pitchFamily="34" charset="0"/>
                        <a:ea typeface="Calibri" panose="020F0502020204030204" pitchFamily="34" charset="0"/>
                        <a:cs typeface="Times New Roman" panose="02020603050405020304" pitchFamily="18" charset="0"/>
                      </a:endParaRPr>
                    </a:p>
                  </a:txBody>
                  <a:tcPr marL="102684" marR="102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50000"/>
                        </a:lnSpc>
                        <a:spcAft>
                          <a:spcPts val="0"/>
                        </a:spcAft>
                      </a:pPr>
                      <a:r>
                        <a:rPr lang="en-US" sz="13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100%</a:t>
                      </a: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102684" marR="102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r>
            </a:tbl>
          </a:graphicData>
        </a:graphic>
      </p:graphicFrame>
    </p:spTree>
    <p:extLst>
      <p:ext uri="{BB962C8B-B14F-4D97-AF65-F5344CB8AC3E}">
        <p14:creationId xmlns:p14="http://schemas.microsoft.com/office/powerpoint/2010/main" xmlns="" val="26005825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ZA"/>
          </a:p>
        </p:txBody>
      </p:sp>
      <p:sp>
        <p:nvSpPr>
          <p:cNvPr id="3" name="Subtitle 2"/>
          <p:cNvSpPr>
            <a:spLocks noGrp="1"/>
          </p:cNvSpPr>
          <p:nvPr>
            <p:ph type="subTitle" idx="1"/>
          </p:nvPr>
        </p:nvSpPr>
        <p:spPr/>
        <p:txBody>
          <a:bodyPr/>
          <a:lstStyle/>
          <a:p>
            <a:endParaRPr lang="en-ZA"/>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2800" dirty="0" smtClean="0"/>
              <a:t>STRUCTURE OF PRESENTATION</a:t>
            </a:r>
            <a:endParaRPr lang="en-ZA" sz="2800" dirty="0"/>
          </a:p>
        </p:txBody>
      </p:sp>
      <p:sp>
        <p:nvSpPr>
          <p:cNvPr id="4" name="Slide Number Placeholder 3"/>
          <p:cNvSpPr>
            <a:spLocks noGrp="1"/>
          </p:cNvSpPr>
          <p:nvPr>
            <p:ph type="sldNum" sz="quarter" idx="12"/>
          </p:nvPr>
        </p:nvSpPr>
        <p:spPr/>
        <p:txBody>
          <a:bodyPr/>
          <a:lstStyle/>
          <a:p>
            <a:fld id="{C0A664BC-97F2-4D98-8B60-1A3AF2272D78}" type="slidenum">
              <a:rPr lang="en-ZA" smtClean="0"/>
              <a:pPr/>
              <a:t>2</a:t>
            </a:fld>
            <a:endParaRPr lang="en-ZA" dirty="0"/>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514765" y="5952659"/>
            <a:ext cx="641094" cy="63143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7" name="Content Placeholder 3"/>
          <p:cNvSpPr>
            <a:spLocks noGrp="1"/>
          </p:cNvSpPr>
          <p:nvPr>
            <p:ph idx="1"/>
          </p:nvPr>
        </p:nvSpPr>
        <p:spPr>
          <a:xfrm>
            <a:off x="44940" y="2073275"/>
            <a:ext cx="3967316" cy="3590391"/>
          </a:xfrm>
        </p:spPr>
        <p:txBody>
          <a:bodyPr>
            <a:noAutofit/>
          </a:bodyPr>
          <a:lstStyle/>
          <a:p>
            <a:pPr marL="800100" lvl="1" indent="-342900">
              <a:lnSpc>
                <a:spcPct val="150000"/>
              </a:lnSpc>
              <a:spcBef>
                <a:spcPts val="0"/>
              </a:spcBef>
              <a:buFont typeface="+mj-lt"/>
              <a:buAutoNum type="arabicPeriod"/>
            </a:pPr>
            <a:r>
              <a:rPr lang="en-ZA" sz="1800" dirty="0" smtClean="0">
                <a:latin typeface="Arial" panose="020B0604020202020204" pitchFamily="34" charset="0"/>
                <a:cs typeface="Arial" panose="020B0604020202020204" pitchFamily="34" charset="0"/>
              </a:rPr>
              <a:t>Purpose and introduction	</a:t>
            </a:r>
          </a:p>
          <a:p>
            <a:pPr marL="800100" lvl="1" indent="-342900">
              <a:lnSpc>
                <a:spcPct val="150000"/>
              </a:lnSpc>
              <a:spcBef>
                <a:spcPts val="0"/>
              </a:spcBef>
              <a:buFont typeface="+mj-lt"/>
              <a:buAutoNum type="arabicPeriod"/>
            </a:pPr>
            <a:r>
              <a:rPr lang="en-ZA" sz="1800" dirty="0" smtClean="0">
                <a:latin typeface="Arial" panose="020B0604020202020204" pitchFamily="34" charset="0"/>
                <a:cs typeface="Arial" panose="020B0604020202020204" pitchFamily="34" charset="0"/>
              </a:rPr>
              <a:t>Mandate, Vision and Mission</a:t>
            </a:r>
          </a:p>
          <a:p>
            <a:pPr marL="800100" lvl="1" indent="-342900">
              <a:lnSpc>
                <a:spcPct val="150000"/>
              </a:lnSpc>
              <a:spcBef>
                <a:spcPts val="0"/>
              </a:spcBef>
              <a:buFont typeface="+mj-lt"/>
              <a:buAutoNum type="arabicPeriod"/>
            </a:pPr>
            <a:r>
              <a:rPr lang="en-ZA" sz="1800" dirty="0" smtClean="0">
                <a:latin typeface="Arial" panose="020B0604020202020204" pitchFamily="34" charset="0"/>
                <a:cs typeface="Arial" panose="020B0604020202020204" pitchFamily="34" charset="0"/>
              </a:rPr>
              <a:t>Core products</a:t>
            </a:r>
          </a:p>
          <a:p>
            <a:pPr marL="800100" lvl="1" indent="-342900">
              <a:lnSpc>
                <a:spcPct val="150000"/>
              </a:lnSpc>
              <a:spcBef>
                <a:spcPts val="0"/>
              </a:spcBef>
              <a:buFont typeface="+mj-lt"/>
              <a:buAutoNum type="arabicPeriod"/>
            </a:pPr>
            <a:r>
              <a:rPr lang="en-ZA" sz="1800" dirty="0" smtClean="0">
                <a:latin typeface="Arial" panose="020B0604020202020204" pitchFamily="34" charset="0"/>
                <a:cs typeface="Arial" panose="020B0604020202020204" pitchFamily="34" charset="0"/>
              </a:rPr>
              <a:t>Impact since inception</a:t>
            </a:r>
          </a:p>
          <a:p>
            <a:pPr marL="800100" lvl="1" indent="-342900">
              <a:lnSpc>
                <a:spcPct val="150000"/>
              </a:lnSpc>
              <a:spcBef>
                <a:spcPts val="0"/>
              </a:spcBef>
              <a:buFont typeface="+mj-lt"/>
              <a:buAutoNum type="arabicPeriod"/>
            </a:pPr>
            <a:r>
              <a:rPr lang="en-ZA" sz="1800" dirty="0" smtClean="0">
                <a:latin typeface="Arial" panose="020B0604020202020204" pitchFamily="34" charset="0"/>
                <a:cs typeface="Arial" panose="020B0604020202020204" pitchFamily="34" charset="0"/>
              </a:rPr>
              <a:t>Business Performance</a:t>
            </a:r>
          </a:p>
          <a:p>
            <a:pPr marL="800100" lvl="1" indent="-342900">
              <a:lnSpc>
                <a:spcPct val="150000"/>
              </a:lnSpc>
              <a:spcBef>
                <a:spcPts val="0"/>
              </a:spcBef>
              <a:buFont typeface="+mj-lt"/>
              <a:buAutoNum type="arabicPeriod" startAt="6"/>
            </a:pPr>
            <a:r>
              <a:rPr lang="en-ZA" sz="1800" dirty="0">
                <a:solidFill>
                  <a:prstClr val="black"/>
                </a:solidFill>
              </a:rPr>
              <a:t>Affordable Housing Programme</a:t>
            </a:r>
          </a:p>
          <a:p>
            <a:pPr marL="0" indent="0">
              <a:buNone/>
            </a:pPr>
            <a:endParaRPr lang="en-ZA" sz="2000" dirty="0" smtClean="0"/>
          </a:p>
          <a:p>
            <a:endParaRPr lang="en-ZA" sz="2000" dirty="0"/>
          </a:p>
        </p:txBody>
      </p:sp>
      <p:sp>
        <p:nvSpPr>
          <p:cNvPr id="8" name="Content Placeholder 3"/>
          <p:cNvSpPr txBox="1">
            <a:spLocks/>
          </p:cNvSpPr>
          <p:nvPr/>
        </p:nvSpPr>
        <p:spPr>
          <a:xfrm>
            <a:off x="4012256" y="1954405"/>
            <a:ext cx="5081887" cy="398021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lvl="1" indent="0">
              <a:lnSpc>
                <a:spcPct val="150000"/>
              </a:lnSpc>
              <a:spcBef>
                <a:spcPts val="0"/>
              </a:spcBef>
              <a:buNone/>
            </a:pPr>
            <a:r>
              <a:rPr lang="en-ZA" sz="1800" dirty="0" smtClean="0"/>
              <a:t>7.	Subsidy Housing Programme</a:t>
            </a:r>
          </a:p>
          <a:p>
            <a:pPr marL="457200" lvl="1" indent="0">
              <a:lnSpc>
                <a:spcPct val="150000"/>
              </a:lnSpc>
              <a:spcBef>
                <a:spcPts val="0"/>
              </a:spcBef>
              <a:buNone/>
            </a:pPr>
            <a:r>
              <a:rPr lang="en-US" sz="1800" dirty="0" smtClean="0"/>
              <a:t>8.	Lending to Human Settlements 	Contractors</a:t>
            </a:r>
            <a:endParaRPr lang="en-ZA" sz="1800" dirty="0" smtClean="0"/>
          </a:p>
          <a:p>
            <a:pPr marL="457200" lvl="1" indent="0">
              <a:lnSpc>
                <a:spcPct val="150000"/>
              </a:lnSpc>
              <a:spcBef>
                <a:spcPts val="0"/>
              </a:spcBef>
              <a:buNone/>
            </a:pPr>
            <a:r>
              <a:rPr lang="en-US" sz="1800" dirty="0" smtClean="0"/>
              <a:t>9.	Contribution to Economic 	Transformation</a:t>
            </a:r>
          </a:p>
          <a:p>
            <a:pPr marL="457200" lvl="1" indent="0">
              <a:lnSpc>
                <a:spcPct val="150000"/>
              </a:lnSpc>
              <a:spcBef>
                <a:spcPts val="0"/>
              </a:spcBef>
              <a:buNone/>
            </a:pPr>
            <a:r>
              <a:rPr lang="en-ZA" sz="1800" dirty="0" smtClean="0"/>
              <a:t>10.	Programme </a:t>
            </a:r>
            <a:r>
              <a:rPr lang="en-ZA" sz="1800" dirty="0"/>
              <a:t>and Fund </a:t>
            </a:r>
            <a:r>
              <a:rPr lang="en-ZA" sz="1800" dirty="0" smtClean="0"/>
              <a:t>Management</a:t>
            </a:r>
            <a:endParaRPr lang="en-US" sz="1800" dirty="0" smtClean="0"/>
          </a:p>
          <a:p>
            <a:pPr marL="457200" lvl="1" indent="0">
              <a:lnSpc>
                <a:spcPct val="150000"/>
              </a:lnSpc>
              <a:spcBef>
                <a:spcPts val="0"/>
              </a:spcBef>
              <a:buNone/>
            </a:pPr>
            <a:r>
              <a:rPr lang="en-US" sz="1800" dirty="0" smtClean="0"/>
              <a:t>11.	Governance Issues</a:t>
            </a:r>
            <a:endParaRPr lang="en-ZA" sz="1800" dirty="0" smtClean="0"/>
          </a:p>
          <a:p>
            <a:pPr marL="457200" lvl="1" indent="0">
              <a:lnSpc>
                <a:spcPct val="150000"/>
              </a:lnSpc>
              <a:spcBef>
                <a:spcPts val="0"/>
              </a:spcBef>
              <a:buNone/>
            </a:pPr>
            <a:r>
              <a:rPr lang="en-ZA" sz="1800" dirty="0" smtClean="0"/>
              <a:t>12.	Financial Performance</a:t>
            </a:r>
          </a:p>
          <a:p>
            <a:pPr marL="457200" lvl="1" indent="0">
              <a:lnSpc>
                <a:spcPct val="150000"/>
              </a:lnSpc>
              <a:spcBef>
                <a:spcPts val="0"/>
              </a:spcBef>
              <a:buNone/>
            </a:pPr>
            <a:r>
              <a:rPr lang="en-ZA" sz="1800" dirty="0" smtClean="0"/>
              <a:t>13.	Conclusion</a:t>
            </a:r>
          </a:p>
          <a:p>
            <a:pPr marL="0" indent="0">
              <a:buFont typeface="Arial" panose="020B0604020202020204" pitchFamily="34" charset="0"/>
              <a:buNone/>
            </a:pPr>
            <a:endParaRPr lang="en-ZA" sz="2000" dirty="0" smtClean="0"/>
          </a:p>
          <a:p>
            <a:endParaRPr lang="en-ZA" sz="2000" dirty="0"/>
          </a:p>
        </p:txBody>
      </p:sp>
      <p:sp>
        <p:nvSpPr>
          <p:cNvPr id="3" name="Rectangle 2"/>
          <p:cNvSpPr/>
          <p:nvPr/>
        </p:nvSpPr>
        <p:spPr>
          <a:xfrm>
            <a:off x="7514765" y="5966947"/>
            <a:ext cx="641094" cy="6410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9" name="Picture 8"/>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646853" y="6031609"/>
            <a:ext cx="555725" cy="689866"/>
          </a:xfrm>
          <a:prstGeom prst="rect">
            <a:avLst/>
          </a:prstGeom>
        </p:spPr>
      </p:pic>
    </p:spTree>
    <p:extLst>
      <p:ext uri="{BB962C8B-B14F-4D97-AF65-F5344CB8AC3E}">
        <p14:creationId xmlns:p14="http://schemas.microsoft.com/office/powerpoint/2010/main" xmlns="" val="22547673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ZA"/>
          </a:p>
        </p:txBody>
      </p:sp>
      <p:sp>
        <p:nvSpPr>
          <p:cNvPr id="3" name="Subtitle 2"/>
          <p:cNvSpPr>
            <a:spLocks noGrp="1"/>
          </p:cNvSpPr>
          <p:nvPr>
            <p:ph type="subTitle" idx="1"/>
          </p:nvPr>
        </p:nvSpPr>
        <p:spPr/>
        <p:txBody>
          <a:bodyPr/>
          <a:lstStyle/>
          <a:p>
            <a:endParaRPr lang="en-ZA"/>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0A664BC-97F2-4D98-8B60-1A3AF2272D78}" type="slidenum">
              <a:rPr lang="en-ZA" smtClean="0"/>
              <a:pPr/>
              <a:t>21</a:t>
            </a:fld>
            <a:endParaRPr lang="en-ZA" dirty="0"/>
          </a:p>
        </p:txBody>
      </p:sp>
      <p:sp>
        <p:nvSpPr>
          <p:cNvPr id="5" name="Title 1"/>
          <p:cNvSpPr txBox="1">
            <a:spLocks/>
          </p:cNvSpPr>
          <p:nvPr/>
        </p:nvSpPr>
        <p:spPr>
          <a:xfrm>
            <a:off x="779149" y="2943156"/>
            <a:ext cx="7632848" cy="1224135"/>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a:solidFill>
                  <a:schemeClr val="tx1">
                    <a:lumMod val="50000"/>
                    <a:lumOff val="50000"/>
                  </a:schemeClr>
                </a:solidFill>
                <a:latin typeface="Arial" panose="020B0604020202020204" pitchFamily="34" charset="0"/>
                <a:ea typeface="+mj-ea"/>
                <a:cs typeface="Arial" panose="020B0604020202020204" pitchFamily="34" charset="0"/>
              </a:defRPr>
            </a:lvl1pPr>
          </a:lstStyle>
          <a:p>
            <a:pPr marL="0" lvl="1" defTabSz="457200" rtl="0">
              <a:spcBef>
                <a:spcPct val="0"/>
              </a:spcBef>
            </a:pPr>
            <a:r>
              <a:rPr lang="en-ZA" sz="4000" kern="0" dirty="0" smtClean="0">
                <a:solidFill>
                  <a:schemeClr val="bg1">
                    <a:lumMod val="50000"/>
                  </a:schemeClr>
                </a:solidFill>
                <a:latin typeface="Arial" panose="020B0604020202020204" pitchFamily="34" charset="0"/>
                <a:cs typeface="Arial" panose="020B0604020202020204" pitchFamily="34" charset="0"/>
              </a:rPr>
              <a:t>6.  	AFFORDABLE HOUSING   			LENDING PROGRAMME</a:t>
            </a:r>
            <a:endParaRPr lang="en-US" sz="4000" kern="0" dirty="0">
              <a:solidFill>
                <a:schemeClr val="bg1">
                  <a:lumMod val="50000"/>
                </a:schemeClr>
              </a:solidFill>
            </a:endParaRPr>
          </a:p>
        </p:txBody>
      </p:sp>
    </p:spTree>
    <p:extLst>
      <p:ext uri="{BB962C8B-B14F-4D97-AF65-F5344CB8AC3E}">
        <p14:creationId xmlns:p14="http://schemas.microsoft.com/office/powerpoint/2010/main" xmlns="" val="31914664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smtClean="0"/>
              <a:t>ACTIVE LOAN COMMITMENTS</a:t>
            </a:r>
            <a:br>
              <a:rPr lang="en-ZA" dirty="0" smtClean="0"/>
            </a:br>
            <a:r>
              <a:rPr lang="en-ZA" dirty="0" smtClean="0"/>
              <a:t>31 MARCH 2017</a:t>
            </a:r>
            <a:endParaRPr lang="en-ZA" dirty="0"/>
          </a:p>
        </p:txBody>
      </p:sp>
      <p:sp>
        <p:nvSpPr>
          <p:cNvPr id="4" name="Slide Number Placeholder 3"/>
          <p:cNvSpPr>
            <a:spLocks noGrp="1"/>
          </p:cNvSpPr>
          <p:nvPr>
            <p:ph type="sldNum" sz="quarter" idx="12"/>
          </p:nvPr>
        </p:nvSpPr>
        <p:spPr/>
        <p:txBody>
          <a:bodyPr/>
          <a:lstStyle/>
          <a:p>
            <a:fld id="{C0A664BC-97F2-4D98-8B60-1A3AF2272D78}" type="slidenum">
              <a:rPr lang="en-ZA" smtClean="0"/>
              <a:pPr/>
              <a:t>22</a:t>
            </a:fld>
            <a:endParaRPr lang="en-ZA" dirty="0"/>
          </a:p>
        </p:txBody>
      </p:sp>
      <p:graphicFrame>
        <p:nvGraphicFramePr>
          <p:cNvPr id="6" name="Table 5"/>
          <p:cNvGraphicFramePr>
            <a:graphicFrameLocks noGrp="1"/>
          </p:cNvGraphicFramePr>
          <p:nvPr>
            <p:extLst>
              <p:ext uri="{D42A27DB-BD31-4B8C-83A1-F6EECF244321}">
                <p14:modId xmlns:p14="http://schemas.microsoft.com/office/powerpoint/2010/main" xmlns="" val="1107762425"/>
              </p:ext>
            </p:extLst>
          </p:nvPr>
        </p:nvGraphicFramePr>
        <p:xfrm>
          <a:off x="1070534" y="1988578"/>
          <a:ext cx="7002932" cy="2590798"/>
        </p:xfrm>
        <a:graphic>
          <a:graphicData uri="http://schemas.openxmlformats.org/drawingml/2006/table">
            <a:tbl>
              <a:tblPr/>
              <a:tblGrid>
                <a:gridCol w="1737020"/>
                <a:gridCol w="877652"/>
                <a:gridCol w="877652"/>
                <a:gridCol w="877652"/>
                <a:gridCol w="877652"/>
                <a:gridCol w="877652"/>
                <a:gridCol w="877652"/>
              </a:tblGrid>
              <a:tr h="740189">
                <a:tc rowSpan="2">
                  <a:txBody>
                    <a:bodyPr/>
                    <a:lstStyle/>
                    <a:p>
                      <a:pPr algn="ctr" fontAlgn="ctr"/>
                      <a:r>
                        <a:rPr lang="en-ZA" sz="1400" b="1" i="0" u="none" strike="noStrike" dirty="0">
                          <a:solidFill>
                            <a:srgbClr val="000000"/>
                          </a:solidFill>
                          <a:effectLst/>
                          <a:latin typeface="Arial" panose="020B0604020202020204" pitchFamily="34" charset="0"/>
                        </a:rPr>
                        <a:t>LENDING PROGRAMME</a:t>
                      </a:r>
                      <a:endParaRPr lang="en-US" sz="1400" b="1" i="0" u="none" strike="noStrike" dirty="0">
                        <a:solidFill>
                          <a:srgbClr val="000000"/>
                        </a:solidFill>
                        <a:effectLst/>
                        <a:latin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CC"/>
                    </a:solidFill>
                  </a:tcPr>
                </a:tc>
                <a:tc gridSpan="2">
                  <a:txBody>
                    <a:bodyPr/>
                    <a:lstStyle/>
                    <a:p>
                      <a:pPr algn="ctr" fontAlgn="ctr"/>
                      <a:r>
                        <a:rPr lang="en-ZA" sz="1400" b="1" i="0" u="none" strike="noStrike" dirty="0">
                          <a:solidFill>
                            <a:srgbClr val="000000"/>
                          </a:solidFill>
                          <a:effectLst/>
                          <a:latin typeface="Arial" panose="020B0604020202020204" pitchFamily="34" charset="0"/>
                        </a:rPr>
                        <a:t>TOTAL ACTIVE</a:t>
                      </a:r>
                      <a:endParaRPr lang="en-US" sz="1400" b="1" i="0" u="none" strike="noStrike" dirty="0">
                        <a:solidFill>
                          <a:srgbClr val="000000"/>
                        </a:solidFill>
                        <a:effectLst/>
                        <a:latin typeface="Arial" panose="020B0604020202020204" pitchFamily="34" charset="0"/>
                      </a:endParaRPr>
                    </a:p>
                    <a:p>
                      <a:pPr algn="ctr" fontAlgn="ctr"/>
                      <a:r>
                        <a:rPr lang="en-ZA" sz="1400" b="1" i="0" u="none" strike="noStrike" dirty="0">
                          <a:solidFill>
                            <a:srgbClr val="000000"/>
                          </a:solidFill>
                          <a:effectLst/>
                          <a:latin typeface="Arial" panose="020B0604020202020204" pitchFamily="34" charset="0"/>
                        </a:rPr>
                        <a:t>PROJECTS</a:t>
                      </a:r>
                      <a:endParaRPr lang="en-US" sz="1400" b="1" i="0" u="none" strike="noStrike" dirty="0">
                        <a:solidFill>
                          <a:srgbClr val="000000"/>
                        </a:solidFill>
                        <a:effectLst/>
                        <a:latin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CC"/>
                    </a:solidFill>
                  </a:tcPr>
                </a:tc>
                <a:tc hMerge="1">
                  <a:txBody>
                    <a:bodyPr/>
                    <a:lstStyle/>
                    <a:p>
                      <a:endParaRPr lang="en-US"/>
                    </a:p>
                  </a:txBody>
                  <a:tcPr/>
                </a:tc>
                <a:tc gridSpan="2">
                  <a:txBody>
                    <a:bodyPr/>
                    <a:lstStyle/>
                    <a:p>
                      <a:pPr algn="ctr" fontAlgn="ctr"/>
                      <a:r>
                        <a:rPr lang="en-ZA" sz="1400" b="1" i="0" u="none" strike="noStrike" dirty="0">
                          <a:solidFill>
                            <a:srgbClr val="000000"/>
                          </a:solidFill>
                          <a:effectLst/>
                          <a:latin typeface="Arial" panose="020B0604020202020204" pitchFamily="34" charset="0"/>
                        </a:rPr>
                        <a:t>LOAN VALUE COMMITMENT</a:t>
                      </a:r>
                      <a:endParaRPr lang="en-US" sz="1400" b="1" i="0" u="none" strike="noStrike" dirty="0">
                        <a:solidFill>
                          <a:srgbClr val="000000"/>
                        </a:solidFill>
                        <a:effectLst/>
                        <a:latin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CC"/>
                    </a:solidFill>
                  </a:tcPr>
                </a:tc>
                <a:tc hMerge="1">
                  <a:txBody>
                    <a:bodyPr/>
                    <a:lstStyle/>
                    <a:p>
                      <a:endParaRPr lang="en-US"/>
                    </a:p>
                  </a:txBody>
                  <a:tcPr/>
                </a:tc>
                <a:tc gridSpan="2">
                  <a:txBody>
                    <a:bodyPr/>
                    <a:lstStyle/>
                    <a:p>
                      <a:pPr algn="ctr" fontAlgn="ctr"/>
                      <a:r>
                        <a:rPr lang="en-ZA" sz="1400" b="1" i="0" u="none" strike="noStrike" dirty="0">
                          <a:solidFill>
                            <a:srgbClr val="000000"/>
                          </a:solidFill>
                          <a:effectLst/>
                          <a:latin typeface="Arial" panose="020B0604020202020204" pitchFamily="34" charset="0"/>
                        </a:rPr>
                        <a:t>LOAN</a:t>
                      </a:r>
                      <a:endParaRPr lang="en-US" sz="1400" b="1" i="0" u="none" strike="noStrike" dirty="0">
                        <a:solidFill>
                          <a:srgbClr val="000000"/>
                        </a:solidFill>
                        <a:effectLst/>
                        <a:latin typeface="Arial" panose="020B0604020202020204" pitchFamily="34" charset="0"/>
                      </a:endParaRPr>
                    </a:p>
                    <a:p>
                      <a:pPr algn="ctr" fontAlgn="ctr"/>
                      <a:r>
                        <a:rPr lang="en-ZA" sz="1400" b="1" i="0" u="none" strike="noStrike" dirty="0">
                          <a:solidFill>
                            <a:srgbClr val="000000"/>
                          </a:solidFill>
                          <a:effectLst/>
                          <a:latin typeface="Arial" panose="020B0604020202020204" pitchFamily="34" charset="0"/>
                        </a:rPr>
                        <a:t>EXPOSURE</a:t>
                      </a:r>
                      <a:endParaRPr lang="en-US" sz="1400" b="1" i="0" u="none" strike="noStrike" dirty="0">
                        <a:solidFill>
                          <a:srgbClr val="000000"/>
                        </a:solidFill>
                        <a:effectLst/>
                        <a:latin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CC"/>
                    </a:solidFill>
                  </a:tcPr>
                </a:tc>
                <a:tc hMerge="1">
                  <a:txBody>
                    <a:bodyPr/>
                    <a:lstStyle/>
                    <a:p>
                      <a:endParaRPr lang="en-US"/>
                    </a:p>
                  </a:txBody>
                  <a:tcPr/>
                </a:tc>
              </a:tr>
              <a:tr h="336474">
                <a:tc vMerge="1">
                  <a:txBody>
                    <a:bodyPr/>
                    <a:lstStyle/>
                    <a:p>
                      <a:endParaRPr lang="en-US"/>
                    </a:p>
                  </a:txBody>
                  <a:tcPr/>
                </a:tc>
                <a:tc>
                  <a:txBody>
                    <a:bodyPr/>
                    <a:lstStyle/>
                    <a:p>
                      <a:pPr algn="ctr" fontAlgn="ctr"/>
                      <a:r>
                        <a:rPr lang="en-ZA" sz="1400" b="1" i="0" u="none" strike="noStrike" dirty="0">
                          <a:solidFill>
                            <a:srgbClr val="000000"/>
                          </a:solidFill>
                          <a:effectLst/>
                          <a:latin typeface="Arial" panose="020B0604020202020204" pitchFamily="34" charset="0"/>
                        </a:rPr>
                        <a:t>No.</a:t>
                      </a:r>
                      <a:endParaRPr lang="en-US" sz="1400" b="1" i="0" u="none" strike="noStrike" dirty="0">
                        <a:solidFill>
                          <a:srgbClr val="000000"/>
                        </a:solidFill>
                        <a:effectLst/>
                        <a:latin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CC"/>
                    </a:solidFill>
                  </a:tcPr>
                </a:tc>
                <a:tc>
                  <a:txBody>
                    <a:bodyPr/>
                    <a:lstStyle/>
                    <a:p>
                      <a:pPr algn="ctr" fontAlgn="ctr"/>
                      <a:r>
                        <a:rPr lang="en-ZA" sz="1400" b="1" i="0" u="none" strike="noStrike" dirty="0">
                          <a:solidFill>
                            <a:srgbClr val="000000"/>
                          </a:solidFill>
                          <a:effectLst/>
                          <a:latin typeface="Arial" panose="020B0604020202020204" pitchFamily="34" charset="0"/>
                        </a:rPr>
                        <a:t>(%)</a:t>
                      </a:r>
                      <a:endParaRPr lang="en-US" sz="1400" b="1" i="0" u="none" strike="noStrike" dirty="0">
                        <a:solidFill>
                          <a:srgbClr val="000000"/>
                        </a:solidFill>
                        <a:effectLst/>
                        <a:latin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CC"/>
                    </a:solidFill>
                  </a:tcPr>
                </a:tc>
                <a:tc>
                  <a:txBody>
                    <a:bodyPr/>
                    <a:lstStyle/>
                    <a:p>
                      <a:pPr algn="ctr" fontAlgn="ctr"/>
                      <a:r>
                        <a:rPr lang="en-ZA" sz="1400" b="1" i="0" u="none" strike="noStrike" dirty="0">
                          <a:solidFill>
                            <a:srgbClr val="000000"/>
                          </a:solidFill>
                          <a:effectLst/>
                          <a:latin typeface="Arial" panose="020B0604020202020204" pitchFamily="34" charset="0"/>
                        </a:rPr>
                        <a:t>(R'M)</a:t>
                      </a:r>
                      <a:endParaRPr lang="en-US" sz="1400" b="1" i="0" u="none" strike="noStrike" dirty="0">
                        <a:solidFill>
                          <a:srgbClr val="000000"/>
                        </a:solidFill>
                        <a:effectLst/>
                        <a:latin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CC"/>
                    </a:solidFill>
                  </a:tcPr>
                </a:tc>
                <a:tc>
                  <a:txBody>
                    <a:bodyPr/>
                    <a:lstStyle/>
                    <a:p>
                      <a:pPr algn="ctr" fontAlgn="ctr"/>
                      <a:r>
                        <a:rPr lang="en-ZA" sz="1400" b="1" i="0" u="none" strike="noStrike" dirty="0">
                          <a:solidFill>
                            <a:srgbClr val="000000"/>
                          </a:solidFill>
                          <a:effectLst/>
                          <a:latin typeface="Arial" panose="020B0604020202020204" pitchFamily="34" charset="0"/>
                        </a:rPr>
                        <a:t>(%)</a:t>
                      </a:r>
                      <a:endParaRPr lang="en-US" sz="1400" b="1" i="0" u="none" strike="noStrike" dirty="0">
                        <a:solidFill>
                          <a:srgbClr val="000000"/>
                        </a:solidFill>
                        <a:effectLst/>
                        <a:latin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CC"/>
                    </a:solidFill>
                  </a:tcPr>
                </a:tc>
                <a:tc>
                  <a:txBody>
                    <a:bodyPr/>
                    <a:lstStyle/>
                    <a:p>
                      <a:pPr algn="ctr" fontAlgn="ctr"/>
                      <a:r>
                        <a:rPr lang="en-ZA" sz="1400" b="1" i="0" u="none" strike="noStrike" dirty="0">
                          <a:solidFill>
                            <a:srgbClr val="000000"/>
                          </a:solidFill>
                          <a:effectLst/>
                          <a:latin typeface="Arial" panose="020B0604020202020204" pitchFamily="34" charset="0"/>
                        </a:rPr>
                        <a:t>(R'M)</a:t>
                      </a:r>
                      <a:endParaRPr lang="en-US" sz="1400" b="1" i="0" u="none" strike="noStrike" dirty="0">
                        <a:solidFill>
                          <a:srgbClr val="000000"/>
                        </a:solidFill>
                        <a:effectLst/>
                        <a:latin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CC"/>
                    </a:solidFill>
                  </a:tcPr>
                </a:tc>
                <a:tc>
                  <a:txBody>
                    <a:bodyPr/>
                    <a:lstStyle/>
                    <a:p>
                      <a:pPr algn="ctr" fontAlgn="ctr"/>
                      <a:r>
                        <a:rPr lang="en-ZA" sz="1400" b="1" i="0" u="none" strike="noStrike" dirty="0">
                          <a:solidFill>
                            <a:srgbClr val="000000"/>
                          </a:solidFill>
                          <a:effectLst/>
                          <a:latin typeface="Arial" panose="020B0604020202020204" pitchFamily="34" charset="0"/>
                        </a:rPr>
                        <a:t>(%)</a:t>
                      </a:r>
                      <a:endParaRPr lang="en-US" sz="1400" b="1" i="0" u="none" strike="noStrike" dirty="0">
                        <a:solidFill>
                          <a:srgbClr val="000000"/>
                        </a:solidFill>
                        <a:effectLst/>
                        <a:latin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CC"/>
                    </a:solidFill>
                  </a:tcPr>
                </a:tc>
              </a:tr>
              <a:tr h="504713">
                <a:tc>
                  <a:txBody>
                    <a:bodyPr/>
                    <a:lstStyle/>
                    <a:p>
                      <a:pPr marL="46800" lvl="0" algn="l" fontAlgn="ctr"/>
                      <a:r>
                        <a:rPr lang="en-ZA" sz="1400" b="0" i="0" u="none" strike="noStrike" dirty="0">
                          <a:solidFill>
                            <a:srgbClr val="000000"/>
                          </a:solidFill>
                          <a:effectLst/>
                          <a:latin typeface="Arial" panose="020B0604020202020204" pitchFamily="34" charset="0"/>
                        </a:rPr>
                        <a:t>AFFORDABLE HOUSING</a:t>
                      </a:r>
                      <a:endParaRPr lang="en-US" sz="1400" b="0" i="0" u="none" strike="noStrike" dirty="0">
                        <a:solidFill>
                          <a:srgbClr val="000000"/>
                        </a:solidFill>
                        <a:effectLst/>
                        <a:latin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CC"/>
                    </a:solidFill>
                  </a:tcPr>
                </a:tc>
                <a:tc>
                  <a:txBody>
                    <a:bodyPr/>
                    <a:lstStyle/>
                    <a:p>
                      <a:pPr algn="ctr" fontAlgn="ctr"/>
                      <a:r>
                        <a:rPr lang="en-ZA" sz="1400" b="0" i="0" u="none" strike="noStrike" dirty="0">
                          <a:solidFill>
                            <a:srgbClr val="000000"/>
                          </a:solidFill>
                          <a:effectLst/>
                          <a:latin typeface="Arial" panose="020B0604020202020204" pitchFamily="34" charset="0"/>
                        </a:rPr>
                        <a:t>29</a:t>
                      </a:r>
                      <a:endParaRPr lang="en-US" sz="1400" b="0" i="0" u="none" strike="noStrike" dirty="0">
                        <a:solidFill>
                          <a:srgbClr val="000000"/>
                        </a:solidFill>
                        <a:effectLst/>
                        <a:latin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ZA" sz="1400" b="0" i="0" u="none" strike="noStrike" dirty="0" smtClean="0">
                          <a:solidFill>
                            <a:srgbClr val="000000"/>
                          </a:solidFill>
                          <a:effectLst/>
                          <a:latin typeface="Arial" panose="020B0604020202020204" pitchFamily="34" charset="0"/>
                        </a:rPr>
                        <a:t>30.9%</a:t>
                      </a:r>
                      <a:endParaRPr lang="en-US" sz="1400" b="0" i="0" u="none" strike="noStrike" dirty="0">
                        <a:solidFill>
                          <a:srgbClr val="000000"/>
                        </a:solidFill>
                        <a:effectLst/>
                        <a:latin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ZA" sz="1400" b="0" i="0" u="none" strike="noStrike" dirty="0">
                          <a:solidFill>
                            <a:srgbClr val="000000"/>
                          </a:solidFill>
                          <a:effectLst/>
                          <a:latin typeface="Arial" panose="020B0604020202020204" pitchFamily="34" charset="0"/>
                        </a:rPr>
                        <a:t>801.85</a:t>
                      </a:r>
                      <a:endParaRPr lang="en-US" sz="1400" b="0" i="0" u="none" strike="noStrike" dirty="0">
                        <a:solidFill>
                          <a:srgbClr val="000000"/>
                        </a:solidFill>
                        <a:effectLst/>
                        <a:latin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ZA" sz="1400" b="0" i="0" u="none" strike="noStrike" dirty="0" smtClean="0">
                          <a:solidFill>
                            <a:srgbClr val="000000"/>
                          </a:solidFill>
                          <a:effectLst/>
                          <a:latin typeface="Arial" panose="020B0604020202020204" pitchFamily="34" charset="0"/>
                        </a:rPr>
                        <a:t>75.6%</a:t>
                      </a:r>
                      <a:endParaRPr lang="en-US" sz="1400" b="0" i="0" u="none" strike="noStrike" dirty="0">
                        <a:solidFill>
                          <a:srgbClr val="000000"/>
                        </a:solidFill>
                        <a:effectLst/>
                        <a:latin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ZA" sz="1400" b="0" i="0" u="none" strike="noStrike" dirty="0" smtClean="0">
                          <a:solidFill>
                            <a:srgbClr val="000000"/>
                          </a:solidFill>
                          <a:effectLst/>
                          <a:latin typeface="Arial" panose="020B0604020202020204" pitchFamily="34" charset="0"/>
                        </a:rPr>
                        <a:t>283.83</a:t>
                      </a:r>
                      <a:endParaRPr lang="en-US" sz="1400" b="0" i="0" u="none" strike="noStrike" dirty="0">
                        <a:solidFill>
                          <a:srgbClr val="000000"/>
                        </a:solidFill>
                        <a:effectLst/>
                        <a:latin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ZA" sz="1400" b="0" i="0" u="none" strike="noStrike" dirty="0" smtClean="0">
                          <a:solidFill>
                            <a:srgbClr val="000000"/>
                          </a:solidFill>
                          <a:effectLst/>
                          <a:latin typeface="Arial" panose="020B0604020202020204" pitchFamily="34" charset="0"/>
                        </a:rPr>
                        <a:t>72%</a:t>
                      </a:r>
                      <a:endParaRPr lang="en-US" sz="1400" b="0" i="0" u="none" strike="noStrike" dirty="0">
                        <a:solidFill>
                          <a:srgbClr val="000000"/>
                        </a:solidFill>
                        <a:effectLst/>
                        <a:latin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336474">
                <a:tc>
                  <a:txBody>
                    <a:bodyPr/>
                    <a:lstStyle/>
                    <a:p>
                      <a:pPr marL="46800" lvl="0" algn="l" fontAlgn="ctr"/>
                      <a:r>
                        <a:rPr lang="en-ZA" sz="1400" b="0" i="0" u="none" strike="noStrike" dirty="0">
                          <a:solidFill>
                            <a:srgbClr val="000000"/>
                          </a:solidFill>
                          <a:effectLst/>
                          <a:latin typeface="Arial" panose="020B0604020202020204" pitchFamily="34" charset="0"/>
                        </a:rPr>
                        <a:t>SUBSIDY HOUSING</a:t>
                      </a:r>
                      <a:endParaRPr lang="en-US" sz="1400" b="0" i="0" u="none" strike="noStrike" dirty="0">
                        <a:solidFill>
                          <a:srgbClr val="000000"/>
                        </a:solidFill>
                        <a:effectLst/>
                        <a:latin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CC"/>
                    </a:solidFill>
                  </a:tcPr>
                </a:tc>
                <a:tc>
                  <a:txBody>
                    <a:bodyPr/>
                    <a:lstStyle/>
                    <a:p>
                      <a:pPr algn="ctr" fontAlgn="ctr"/>
                      <a:r>
                        <a:rPr lang="en-ZA" sz="1400" b="0" i="0" u="none" strike="noStrike" dirty="0">
                          <a:solidFill>
                            <a:srgbClr val="000000"/>
                          </a:solidFill>
                          <a:effectLst/>
                          <a:latin typeface="Arial" panose="020B0604020202020204" pitchFamily="34" charset="0"/>
                        </a:rPr>
                        <a:t>55</a:t>
                      </a:r>
                      <a:endParaRPr lang="en-US" sz="1400" b="0" i="0" u="none" strike="noStrike" dirty="0">
                        <a:solidFill>
                          <a:srgbClr val="000000"/>
                        </a:solidFill>
                        <a:effectLst/>
                        <a:latin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ZA" sz="1400" b="0" i="0" u="none" strike="noStrike" dirty="0" smtClean="0">
                          <a:solidFill>
                            <a:srgbClr val="000000"/>
                          </a:solidFill>
                          <a:effectLst/>
                          <a:latin typeface="Arial" panose="020B0604020202020204" pitchFamily="34" charset="0"/>
                        </a:rPr>
                        <a:t>58.5%</a:t>
                      </a:r>
                      <a:endParaRPr lang="en-US" sz="1400" b="0" i="0" u="none" strike="noStrike" dirty="0">
                        <a:solidFill>
                          <a:srgbClr val="000000"/>
                        </a:solidFill>
                        <a:effectLst/>
                        <a:latin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ZA" sz="1400" b="0" i="0" u="none" strike="noStrike" dirty="0" smtClean="0">
                          <a:solidFill>
                            <a:srgbClr val="000000"/>
                          </a:solidFill>
                          <a:effectLst/>
                          <a:latin typeface="Arial" panose="020B0604020202020204" pitchFamily="34" charset="0"/>
                        </a:rPr>
                        <a:t>223.67</a:t>
                      </a:r>
                      <a:endParaRPr lang="en-US" sz="1400" b="0" i="0" u="none" strike="noStrike" dirty="0">
                        <a:solidFill>
                          <a:srgbClr val="000000"/>
                        </a:solidFill>
                        <a:effectLst/>
                        <a:latin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ZA" sz="1400" b="0" i="0" u="none" strike="noStrike" dirty="0" smtClean="0">
                          <a:solidFill>
                            <a:srgbClr val="000000"/>
                          </a:solidFill>
                          <a:effectLst/>
                          <a:latin typeface="Arial" panose="020B0604020202020204" pitchFamily="34" charset="0"/>
                        </a:rPr>
                        <a:t>21.1%</a:t>
                      </a:r>
                      <a:endParaRPr lang="en-US" sz="1400" b="0" i="0" u="none" strike="noStrike" dirty="0">
                        <a:solidFill>
                          <a:srgbClr val="000000"/>
                        </a:solidFill>
                        <a:effectLst/>
                        <a:latin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ZA" sz="1400" b="0" i="0" u="none" strike="noStrike" dirty="0" smtClean="0">
                          <a:solidFill>
                            <a:srgbClr val="000000"/>
                          </a:solidFill>
                          <a:effectLst/>
                          <a:latin typeface="Arial" panose="020B0604020202020204" pitchFamily="34" charset="0"/>
                        </a:rPr>
                        <a:t>103.92</a:t>
                      </a:r>
                      <a:endParaRPr lang="en-US" sz="1400" b="0" i="0" u="none" strike="noStrike" dirty="0">
                        <a:solidFill>
                          <a:srgbClr val="000000"/>
                        </a:solidFill>
                        <a:effectLst/>
                        <a:latin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ZA" sz="1400" b="0" i="0" u="none" strike="noStrike" dirty="0" smtClean="0">
                          <a:solidFill>
                            <a:srgbClr val="000000"/>
                          </a:solidFill>
                          <a:effectLst/>
                          <a:latin typeface="Arial" panose="020B0604020202020204" pitchFamily="34" charset="0"/>
                        </a:rPr>
                        <a:t>26%</a:t>
                      </a:r>
                      <a:endParaRPr lang="en-US" sz="1400" b="0" i="0" u="none" strike="noStrike" dirty="0">
                        <a:solidFill>
                          <a:srgbClr val="000000"/>
                        </a:solidFill>
                        <a:effectLst/>
                        <a:latin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336474">
                <a:tc>
                  <a:txBody>
                    <a:bodyPr/>
                    <a:lstStyle/>
                    <a:p>
                      <a:pPr marL="46800" lvl="0" algn="l" fontAlgn="ctr"/>
                      <a:r>
                        <a:rPr lang="en-ZA" sz="1400" b="0" i="0" u="none" strike="noStrike" dirty="0">
                          <a:solidFill>
                            <a:srgbClr val="000000"/>
                          </a:solidFill>
                          <a:effectLst/>
                          <a:latin typeface="Arial" panose="020B0604020202020204" pitchFamily="34" charset="0"/>
                        </a:rPr>
                        <a:t>INFRASTRUCTURE</a:t>
                      </a:r>
                      <a:endParaRPr lang="en-US" sz="1400" b="0" i="0" u="none" strike="noStrike" dirty="0">
                        <a:solidFill>
                          <a:srgbClr val="000000"/>
                        </a:solidFill>
                        <a:effectLst/>
                        <a:latin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CC"/>
                    </a:solidFill>
                  </a:tcPr>
                </a:tc>
                <a:tc>
                  <a:txBody>
                    <a:bodyPr/>
                    <a:lstStyle/>
                    <a:p>
                      <a:pPr algn="ctr" fontAlgn="ctr"/>
                      <a:r>
                        <a:rPr lang="en-ZA" sz="1400" b="0" i="0" u="none" strike="noStrike" dirty="0" smtClean="0">
                          <a:solidFill>
                            <a:srgbClr val="000000"/>
                          </a:solidFill>
                          <a:effectLst/>
                          <a:latin typeface="Arial" panose="020B0604020202020204" pitchFamily="34" charset="0"/>
                        </a:rPr>
                        <a:t>10</a:t>
                      </a:r>
                      <a:endParaRPr lang="en-US" sz="1400" b="0" i="0" u="none" strike="noStrike" dirty="0">
                        <a:solidFill>
                          <a:srgbClr val="000000"/>
                        </a:solidFill>
                        <a:effectLst/>
                        <a:latin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ZA" sz="1400" b="0" i="0" u="none" strike="noStrike" dirty="0" smtClean="0">
                          <a:solidFill>
                            <a:srgbClr val="000000"/>
                          </a:solidFill>
                          <a:effectLst/>
                          <a:latin typeface="Arial" panose="020B0604020202020204" pitchFamily="34" charset="0"/>
                        </a:rPr>
                        <a:t>10.6%</a:t>
                      </a:r>
                      <a:endParaRPr lang="en-US" sz="1400" b="0" i="0" u="none" strike="noStrike" dirty="0">
                        <a:solidFill>
                          <a:srgbClr val="000000"/>
                        </a:solidFill>
                        <a:effectLst/>
                        <a:latin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ZA" sz="1400" b="0" i="0" u="none" strike="noStrike" dirty="0">
                          <a:solidFill>
                            <a:srgbClr val="000000"/>
                          </a:solidFill>
                          <a:effectLst/>
                          <a:latin typeface="Arial" panose="020B0604020202020204" pitchFamily="34" charset="0"/>
                        </a:rPr>
                        <a:t>35.43</a:t>
                      </a:r>
                      <a:endParaRPr lang="en-US" sz="1400" b="0" i="0" u="none" strike="noStrike" dirty="0">
                        <a:solidFill>
                          <a:srgbClr val="000000"/>
                        </a:solidFill>
                        <a:effectLst/>
                        <a:latin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ZA" sz="1400" b="0" i="0" u="none" strike="noStrike" dirty="0" smtClean="0">
                          <a:solidFill>
                            <a:srgbClr val="000000"/>
                          </a:solidFill>
                          <a:effectLst/>
                          <a:latin typeface="Arial" panose="020B0604020202020204" pitchFamily="34" charset="0"/>
                        </a:rPr>
                        <a:t>3.3%</a:t>
                      </a:r>
                      <a:endParaRPr lang="en-US" sz="1400" b="0" i="0" u="none" strike="noStrike" dirty="0">
                        <a:solidFill>
                          <a:srgbClr val="000000"/>
                        </a:solidFill>
                        <a:effectLst/>
                        <a:latin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ZA" sz="1400" b="0" i="0" u="none" strike="noStrike" dirty="0" smtClean="0">
                          <a:solidFill>
                            <a:srgbClr val="000000"/>
                          </a:solidFill>
                          <a:effectLst/>
                          <a:latin typeface="Arial" panose="020B0604020202020204" pitchFamily="34" charset="0"/>
                        </a:rPr>
                        <a:t>6.93</a:t>
                      </a:r>
                      <a:endParaRPr lang="en-US" sz="1400" b="0" i="0" u="none" strike="noStrike" dirty="0">
                        <a:solidFill>
                          <a:srgbClr val="000000"/>
                        </a:solidFill>
                        <a:effectLst/>
                        <a:latin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ZA" sz="1400" b="0" i="0" u="none" strike="noStrike" dirty="0">
                          <a:solidFill>
                            <a:srgbClr val="000000"/>
                          </a:solidFill>
                          <a:effectLst/>
                          <a:latin typeface="Arial" panose="020B0604020202020204" pitchFamily="34" charset="0"/>
                        </a:rPr>
                        <a:t>2%</a:t>
                      </a:r>
                      <a:endParaRPr lang="en-US" sz="1400" b="0" i="0" u="none" strike="noStrike" dirty="0">
                        <a:solidFill>
                          <a:srgbClr val="000000"/>
                        </a:solidFill>
                        <a:effectLst/>
                        <a:latin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336474">
                <a:tc>
                  <a:txBody>
                    <a:bodyPr/>
                    <a:lstStyle/>
                    <a:p>
                      <a:pPr marL="46800" lvl="0" algn="l" fontAlgn="ctr"/>
                      <a:r>
                        <a:rPr lang="en-ZA" sz="1400" b="1" i="0" u="none" strike="noStrike" dirty="0">
                          <a:solidFill>
                            <a:srgbClr val="000000"/>
                          </a:solidFill>
                          <a:effectLst/>
                          <a:latin typeface="Arial" panose="020B0604020202020204" pitchFamily="34" charset="0"/>
                        </a:rPr>
                        <a:t>TOTAL</a:t>
                      </a:r>
                      <a:endParaRPr lang="en-US" sz="1400" b="1" i="0" u="none" strike="noStrike" dirty="0">
                        <a:solidFill>
                          <a:srgbClr val="000000"/>
                        </a:solidFill>
                        <a:effectLst/>
                        <a:latin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CC"/>
                    </a:solidFill>
                  </a:tcPr>
                </a:tc>
                <a:tc>
                  <a:txBody>
                    <a:bodyPr/>
                    <a:lstStyle/>
                    <a:p>
                      <a:pPr algn="ctr" fontAlgn="ctr"/>
                      <a:r>
                        <a:rPr lang="en-ZA" sz="1400" b="1" i="0" u="none" strike="noStrike" dirty="0" smtClean="0">
                          <a:solidFill>
                            <a:srgbClr val="000000"/>
                          </a:solidFill>
                          <a:effectLst/>
                          <a:latin typeface="Arial" panose="020B0604020202020204" pitchFamily="34" charset="0"/>
                        </a:rPr>
                        <a:t>94</a:t>
                      </a:r>
                      <a:endParaRPr lang="en-US" sz="1400" b="1" i="0" u="none" strike="noStrike" dirty="0">
                        <a:solidFill>
                          <a:srgbClr val="000000"/>
                        </a:solidFill>
                        <a:effectLst/>
                        <a:latin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CC"/>
                    </a:solidFill>
                  </a:tcPr>
                </a:tc>
                <a:tc>
                  <a:txBody>
                    <a:bodyPr/>
                    <a:lstStyle/>
                    <a:p>
                      <a:pPr algn="ctr" fontAlgn="ctr"/>
                      <a:r>
                        <a:rPr lang="en-ZA" sz="1400" b="1" i="0" u="none" strike="noStrike" dirty="0">
                          <a:solidFill>
                            <a:srgbClr val="000000"/>
                          </a:solidFill>
                          <a:effectLst/>
                          <a:latin typeface="Arial" panose="020B0604020202020204" pitchFamily="34" charset="0"/>
                        </a:rPr>
                        <a:t>100%</a:t>
                      </a:r>
                      <a:endParaRPr lang="en-US" sz="1400" b="1" i="0" u="none" strike="noStrike" dirty="0">
                        <a:solidFill>
                          <a:srgbClr val="000000"/>
                        </a:solidFill>
                        <a:effectLst/>
                        <a:latin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CC"/>
                    </a:solidFill>
                  </a:tcPr>
                </a:tc>
                <a:tc>
                  <a:txBody>
                    <a:bodyPr/>
                    <a:lstStyle/>
                    <a:p>
                      <a:pPr algn="ctr" fontAlgn="ctr"/>
                      <a:r>
                        <a:rPr lang="en-ZA" sz="1400" b="1" i="0" u="none" strike="noStrike" dirty="0" smtClean="0">
                          <a:solidFill>
                            <a:srgbClr val="000000"/>
                          </a:solidFill>
                          <a:effectLst/>
                          <a:latin typeface="Arial" panose="020B0604020202020204" pitchFamily="34" charset="0"/>
                        </a:rPr>
                        <a:t>1,060.95</a:t>
                      </a:r>
                      <a:endParaRPr lang="en-US" sz="1400" b="1" i="0" u="none" strike="noStrike" dirty="0">
                        <a:solidFill>
                          <a:srgbClr val="000000"/>
                        </a:solidFill>
                        <a:effectLst/>
                        <a:latin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CC"/>
                    </a:solidFill>
                  </a:tcPr>
                </a:tc>
                <a:tc>
                  <a:txBody>
                    <a:bodyPr/>
                    <a:lstStyle/>
                    <a:p>
                      <a:pPr algn="ctr" fontAlgn="ctr"/>
                      <a:r>
                        <a:rPr lang="en-ZA" sz="1400" b="1" i="0" u="none" strike="noStrike" dirty="0">
                          <a:solidFill>
                            <a:srgbClr val="000000"/>
                          </a:solidFill>
                          <a:effectLst/>
                          <a:latin typeface="Arial" panose="020B0604020202020204" pitchFamily="34" charset="0"/>
                        </a:rPr>
                        <a:t>100%</a:t>
                      </a:r>
                      <a:endParaRPr lang="en-US" sz="1400" b="1" i="0" u="none" strike="noStrike" dirty="0">
                        <a:solidFill>
                          <a:srgbClr val="000000"/>
                        </a:solidFill>
                        <a:effectLst/>
                        <a:latin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CC"/>
                    </a:solidFill>
                  </a:tcPr>
                </a:tc>
                <a:tc>
                  <a:txBody>
                    <a:bodyPr/>
                    <a:lstStyle/>
                    <a:p>
                      <a:pPr algn="ctr" fontAlgn="ctr"/>
                      <a:r>
                        <a:rPr lang="en-ZA" sz="1400" b="1" i="0" u="none" strike="noStrike" dirty="0" smtClean="0">
                          <a:solidFill>
                            <a:srgbClr val="000000"/>
                          </a:solidFill>
                          <a:effectLst/>
                          <a:latin typeface="Arial" panose="020B0604020202020204" pitchFamily="34" charset="0"/>
                        </a:rPr>
                        <a:t>394.68</a:t>
                      </a:r>
                      <a:endParaRPr lang="en-US" sz="1400" b="1" i="0" u="none" strike="noStrike" dirty="0">
                        <a:solidFill>
                          <a:srgbClr val="000000"/>
                        </a:solidFill>
                        <a:effectLst/>
                        <a:latin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CC"/>
                    </a:solidFill>
                  </a:tcPr>
                </a:tc>
                <a:tc>
                  <a:txBody>
                    <a:bodyPr/>
                    <a:lstStyle/>
                    <a:p>
                      <a:pPr algn="ctr" fontAlgn="ctr"/>
                      <a:r>
                        <a:rPr lang="en-ZA" sz="1400" b="1" i="0" u="none" strike="noStrike" dirty="0">
                          <a:solidFill>
                            <a:srgbClr val="000000"/>
                          </a:solidFill>
                          <a:effectLst/>
                          <a:latin typeface="Arial" panose="020B0604020202020204" pitchFamily="34" charset="0"/>
                        </a:rPr>
                        <a:t>100%</a:t>
                      </a:r>
                      <a:endParaRPr lang="en-US" sz="1400" b="1" i="0" u="none" strike="noStrike" dirty="0">
                        <a:solidFill>
                          <a:srgbClr val="000000"/>
                        </a:solidFill>
                        <a:effectLst/>
                        <a:latin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CC"/>
                    </a:solidFill>
                  </a:tcPr>
                </a:tc>
              </a:tr>
            </a:tbl>
          </a:graphicData>
        </a:graphic>
      </p:graphicFrame>
      <p:sp>
        <p:nvSpPr>
          <p:cNvPr id="7" name="Rectangle 6"/>
          <p:cNvSpPr/>
          <p:nvPr/>
        </p:nvSpPr>
        <p:spPr>
          <a:xfrm>
            <a:off x="432655" y="4925479"/>
            <a:ext cx="8397025" cy="738664"/>
          </a:xfrm>
          <a:prstGeom prst="rect">
            <a:avLst/>
          </a:prstGeom>
        </p:spPr>
        <p:txBody>
          <a:bodyPr wrap="square">
            <a:spAutoFit/>
          </a:bodyPr>
          <a:lstStyle/>
          <a:p>
            <a:pPr marL="285750" indent="-285750">
              <a:buFont typeface="Arial" panose="020B0604020202020204" pitchFamily="34" charset="0"/>
              <a:buChar char="•"/>
            </a:pPr>
            <a:r>
              <a:rPr lang="en-ZA" sz="1400" dirty="0">
                <a:latin typeface="Arial" panose="020B0604020202020204" pitchFamily="34" charset="0"/>
                <a:cs typeface="Arial" panose="020B0604020202020204" pitchFamily="34" charset="0"/>
              </a:rPr>
              <a:t>Total </a:t>
            </a:r>
            <a:r>
              <a:rPr lang="en-ZA" sz="1400" dirty="0" smtClean="0">
                <a:latin typeface="Arial" panose="020B0604020202020204" pitchFamily="34" charset="0"/>
                <a:cs typeface="Arial" panose="020B0604020202020204" pitchFamily="34" charset="0"/>
              </a:rPr>
              <a:t>loan value committed is 219% of total funding capacity.</a:t>
            </a:r>
          </a:p>
          <a:p>
            <a:pPr marL="285750" indent="-285750">
              <a:buFont typeface="Arial" panose="020B0604020202020204" pitchFamily="34" charset="0"/>
              <a:buChar char="•"/>
            </a:pPr>
            <a:r>
              <a:rPr lang="en-ZA" sz="1400" dirty="0">
                <a:latin typeface="Arial" panose="020B0604020202020204" pitchFamily="34" charset="0"/>
                <a:cs typeface="Arial" panose="020B0604020202020204" pitchFamily="34" charset="0"/>
              </a:rPr>
              <a:t>Through careful cash flow management NURCHA ensures that it is in a position to meet its lending commitments.</a:t>
            </a:r>
            <a:endParaRPr lang="en-ZA" sz="14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2091644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978012" y="5825613"/>
            <a:ext cx="2389239" cy="10323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 name="Rectangle 4"/>
          <p:cNvSpPr/>
          <p:nvPr/>
        </p:nvSpPr>
        <p:spPr>
          <a:xfrm>
            <a:off x="235974" y="5648632"/>
            <a:ext cx="2389239" cy="10323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 name="Title 1"/>
          <p:cNvSpPr>
            <a:spLocks noGrp="1"/>
          </p:cNvSpPr>
          <p:nvPr>
            <p:ph type="title"/>
          </p:nvPr>
        </p:nvSpPr>
        <p:spPr>
          <a:xfrm>
            <a:off x="255690" y="274638"/>
            <a:ext cx="8229600" cy="1143000"/>
          </a:xfrm>
        </p:spPr>
        <p:txBody>
          <a:bodyPr/>
          <a:lstStyle/>
          <a:p>
            <a:r>
              <a:rPr lang="en-ZA" dirty="0" smtClean="0"/>
              <a:t>HOUSES AND SITES SERVICES BY </a:t>
            </a:r>
            <a:br>
              <a:rPr lang="en-ZA" dirty="0" smtClean="0"/>
            </a:br>
            <a:r>
              <a:rPr lang="en-ZA" dirty="0" smtClean="0"/>
              <a:t>PROVINCE – AFFORDABLE HOUSING</a:t>
            </a:r>
            <a:endParaRPr lang="en-ZA" dirty="0"/>
          </a:p>
        </p:txBody>
      </p:sp>
      <p:sp>
        <p:nvSpPr>
          <p:cNvPr id="4" name="Slide Number Placeholder 3"/>
          <p:cNvSpPr>
            <a:spLocks noGrp="1"/>
          </p:cNvSpPr>
          <p:nvPr>
            <p:ph type="sldNum" sz="quarter" idx="12"/>
          </p:nvPr>
        </p:nvSpPr>
        <p:spPr/>
        <p:txBody>
          <a:bodyPr/>
          <a:lstStyle/>
          <a:p>
            <a:fld id="{C0A664BC-97F2-4D98-8B60-1A3AF2272D78}" type="slidenum">
              <a:rPr lang="en-ZA" smtClean="0"/>
              <a:pPr/>
              <a:t>23</a:t>
            </a:fld>
            <a:endParaRPr lang="en-ZA" dirty="0"/>
          </a:p>
        </p:txBody>
      </p:sp>
      <p:graphicFrame>
        <p:nvGraphicFramePr>
          <p:cNvPr id="8" name="Table 7"/>
          <p:cNvGraphicFramePr>
            <a:graphicFrameLocks noGrp="1"/>
          </p:cNvGraphicFramePr>
          <p:nvPr>
            <p:extLst>
              <p:ext uri="{D42A27DB-BD31-4B8C-83A1-F6EECF244321}">
                <p14:modId xmlns:p14="http://schemas.microsoft.com/office/powerpoint/2010/main" xmlns="" val="2920273185"/>
              </p:ext>
            </p:extLst>
          </p:nvPr>
        </p:nvGraphicFramePr>
        <p:xfrm>
          <a:off x="369984" y="1697405"/>
          <a:ext cx="8292751" cy="5024070"/>
        </p:xfrm>
        <a:graphic>
          <a:graphicData uri="http://schemas.openxmlformats.org/drawingml/2006/table">
            <a:tbl>
              <a:tblPr/>
              <a:tblGrid>
                <a:gridCol w="2701017"/>
                <a:gridCol w="782903"/>
                <a:gridCol w="782903"/>
                <a:gridCol w="782903"/>
                <a:gridCol w="782903"/>
                <a:gridCol w="782903"/>
                <a:gridCol w="782903"/>
                <a:gridCol w="894316"/>
              </a:tblGrid>
              <a:tr h="156427">
                <a:tc>
                  <a:txBody>
                    <a:bodyPr/>
                    <a:lstStyle/>
                    <a:p>
                      <a:pPr algn="l" fontAlgn="b"/>
                      <a:r>
                        <a:rPr lang="en-US" sz="1050" b="0" i="0" u="none" strike="noStrike" dirty="0">
                          <a:effectLst/>
                          <a:latin typeface="Arial" panose="020B0604020202020204" pitchFamily="34" charset="0"/>
                        </a:rPr>
                        <a:t>Project Name</a:t>
                      </a:r>
                    </a:p>
                  </a:txBody>
                  <a:tcPr marL="7449" marR="7449" marT="7449" marB="0" anchor="b">
                    <a:lnL w="6350" cap="flat" cmpd="sng" algn="ctr">
                      <a:solidFill>
                        <a:srgbClr val="ABABAB"/>
                      </a:solidFill>
                      <a:prstDash val="solid"/>
                      <a:round/>
                      <a:headEnd type="none" w="med" len="med"/>
                      <a:tailEnd type="none" w="med" len="med"/>
                    </a:lnL>
                    <a:lnR w="6350" cap="flat" cmpd="sng" algn="ctr">
                      <a:solidFill>
                        <a:srgbClr val="ABABAB"/>
                      </a:solidFill>
                      <a:prstDash val="solid"/>
                      <a:round/>
                      <a:headEnd type="none" w="med" len="med"/>
                      <a:tailEnd type="none" w="med" len="med"/>
                    </a:lnR>
                    <a:lnT w="6350" cap="flat" cmpd="sng" algn="ctr">
                      <a:solidFill>
                        <a:srgbClr val="ABABAB"/>
                      </a:solidFill>
                      <a:prstDash val="solid"/>
                      <a:round/>
                      <a:headEnd type="none" w="med" len="med"/>
                      <a:tailEnd type="none" w="med" len="med"/>
                    </a:lnT>
                    <a:lnB w="6350" cap="flat" cmpd="sng" algn="ctr">
                      <a:solidFill>
                        <a:srgbClr val="ABABAB"/>
                      </a:solidFill>
                      <a:prstDash val="solid"/>
                      <a:round/>
                      <a:headEnd type="none" w="med" len="med"/>
                      <a:tailEnd type="none" w="med" len="med"/>
                    </a:lnB>
                    <a:solidFill>
                      <a:schemeClr val="bg1"/>
                    </a:solidFill>
                  </a:tcPr>
                </a:tc>
                <a:tc>
                  <a:txBody>
                    <a:bodyPr/>
                    <a:lstStyle/>
                    <a:p>
                      <a:pPr algn="ctr" fontAlgn="b"/>
                      <a:r>
                        <a:rPr lang="en-US" sz="1050" b="1" i="0" u="none" strike="noStrike" dirty="0">
                          <a:effectLst/>
                          <a:latin typeface="Arial" panose="020B0604020202020204" pitchFamily="34" charset="0"/>
                        </a:rPr>
                        <a:t>GP</a:t>
                      </a:r>
                    </a:p>
                  </a:txBody>
                  <a:tcPr marL="7449" marR="7449" marT="7449" marB="0" anchor="b">
                    <a:lnL w="6350" cap="flat" cmpd="sng" algn="ctr">
                      <a:solidFill>
                        <a:srgbClr val="ABABAB"/>
                      </a:solidFill>
                      <a:prstDash val="solid"/>
                      <a:round/>
                      <a:headEnd type="none" w="med" len="med"/>
                      <a:tailEnd type="none" w="med" len="med"/>
                    </a:lnL>
                    <a:lnR>
                      <a:noFill/>
                    </a:lnR>
                    <a:lnT w="6350" cap="flat" cmpd="sng" algn="ctr">
                      <a:solidFill>
                        <a:srgbClr val="ABABAB"/>
                      </a:solidFill>
                      <a:prstDash val="solid"/>
                      <a:round/>
                      <a:headEnd type="none" w="med" len="med"/>
                      <a:tailEnd type="none" w="med" len="med"/>
                    </a:lnT>
                    <a:lnB w="6350" cap="flat" cmpd="sng" algn="ctr">
                      <a:solidFill>
                        <a:srgbClr val="ABABAB"/>
                      </a:solidFill>
                      <a:prstDash val="solid"/>
                      <a:round/>
                      <a:headEnd type="none" w="med" len="med"/>
                      <a:tailEnd type="none" w="med" len="med"/>
                    </a:lnB>
                    <a:solidFill>
                      <a:schemeClr val="bg1"/>
                    </a:solidFill>
                  </a:tcPr>
                </a:tc>
                <a:tc>
                  <a:txBody>
                    <a:bodyPr/>
                    <a:lstStyle/>
                    <a:p>
                      <a:pPr algn="ctr" fontAlgn="b"/>
                      <a:r>
                        <a:rPr lang="en-US" sz="1050" b="1" i="0" u="none" strike="noStrike" dirty="0">
                          <a:effectLst/>
                          <a:latin typeface="Arial" panose="020B0604020202020204" pitchFamily="34" charset="0"/>
                        </a:rPr>
                        <a:t>KZN</a:t>
                      </a:r>
                    </a:p>
                  </a:txBody>
                  <a:tcPr marL="7449" marR="7449" marT="7449" marB="0" anchor="b">
                    <a:lnL>
                      <a:noFill/>
                    </a:lnL>
                    <a:lnR>
                      <a:noFill/>
                    </a:lnR>
                    <a:lnT w="6350" cap="flat" cmpd="sng" algn="ctr">
                      <a:solidFill>
                        <a:srgbClr val="ABABAB"/>
                      </a:solidFill>
                      <a:prstDash val="solid"/>
                      <a:round/>
                      <a:headEnd type="none" w="med" len="med"/>
                      <a:tailEnd type="none" w="med" len="med"/>
                    </a:lnT>
                    <a:lnB w="6350" cap="flat" cmpd="sng" algn="ctr">
                      <a:solidFill>
                        <a:srgbClr val="ABABAB"/>
                      </a:solidFill>
                      <a:prstDash val="solid"/>
                      <a:round/>
                      <a:headEnd type="none" w="med" len="med"/>
                      <a:tailEnd type="none" w="med" len="med"/>
                    </a:lnB>
                    <a:solidFill>
                      <a:schemeClr val="bg1"/>
                    </a:solidFill>
                  </a:tcPr>
                </a:tc>
                <a:tc>
                  <a:txBody>
                    <a:bodyPr/>
                    <a:lstStyle/>
                    <a:p>
                      <a:pPr algn="ctr" fontAlgn="b"/>
                      <a:r>
                        <a:rPr lang="en-US" sz="1050" b="1" i="0" u="none" strike="noStrike" dirty="0">
                          <a:effectLst/>
                          <a:latin typeface="Arial" panose="020B0604020202020204" pitchFamily="34" charset="0"/>
                        </a:rPr>
                        <a:t>LP</a:t>
                      </a:r>
                    </a:p>
                  </a:txBody>
                  <a:tcPr marL="7449" marR="7449" marT="7449" marB="0" anchor="b">
                    <a:lnL>
                      <a:noFill/>
                    </a:lnL>
                    <a:lnR>
                      <a:noFill/>
                    </a:lnR>
                    <a:lnT w="6350" cap="flat" cmpd="sng" algn="ctr">
                      <a:solidFill>
                        <a:srgbClr val="ABABAB"/>
                      </a:solidFill>
                      <a:prstDash val="solid"/>
                      <a:round/>
                      <a:headEnd type="none" w="med" len="med"/>
                      <a:tailEnd type="none" w="med" len="med"/>
                    </a:lnT>
                    <a:lnB w="6350" cap="flat" cmpd="sng" algn="ctr">
                      <a:solidFill>
                        <a:srgbClr val="ABABAB"/>
                      </a:solidFill>
                      <a:prstDash val="solid"/>
                      <a:round/>
                      <a:headEnd type="none" w="med" len="med"/>
                      <a:tailEnd type="none" w="med" len="med"/>
                    </a:lnB>
                    <a:solidFill>
                      <a:schemeClr val="bg1"/>
                    </a:solidFill>
                  </a:tcPr>
                </a:tc>
                <a:tc>
                  <a:txBody>
                    <a:bodyPr/>
                    <a:lstStyle/>
                    <a:p>
                      <a:pPr algn="ctr" fontAlgn="b"/>
                      <a:r>
                        <a:rPr lang="en-US" sz="1050" b="1" i="0" u="none" strike="noStrike" dirty="0">
                          <a:effectLst/>
                          <a:latin typeface="Arial" panose="020B0604020202020204" pitchFamily="34" charset="0"/>
                        </a:rPr>
                        <a:t>MP</a:t>
                      </a:r>
                    </a:p>
                  </a:txBody>
                  <a:tcPr marL="7449" marR="7449" marT="7449" marB="0" anchor="b">
                    <a:lnL>
                      <a:noFill/>
                    </a:lnL>
                    <a:lnR>
                      <a:noFill/>
                    </a:lnR>
                    <a:lnT w="6350" cap="flat" cmpd="sng" algn="ctr">
                      <a:solidFill>
                        <a:srgbClr val="ABABAB"/>
                      </a:solidFill>
                      <a:prstDash val="solid"/>
                      <a:round/>
                      <a:headEnd type="none" w="med" len="med"/>
                      <a:tailEnd type="none" w="med" len="med"/>
                    </a:lnT>
                    <a:lnB w="6350" cap="flat" cmpd="sng" algn="ctr">
                      <a:solidFill>
                        <a:srgbClr val="ABABAB"/>
                      </a:solidFill>
                      <a:prstDash val="solid"/>
                      <a:round/>
                      <a:headEnd type="none" w="med" len="med"/>
                      <a:tailEnd type="none" w="med" len="med"/>
                    </a:lnB>
                    <a:solidFill>
                      <a:schemeClr val="bg1"/>
                    </a:solidFill>
                  </a:tcPr>
                </a:tc>
                <a:tc>
                  <a:txBody>
                    <a:bodyPr/>
                    <a:lstStyle/>
                    <a:p>
                      <a:pPr algn="ctr" fontAlgn="b"/>
                      <a:r>
                        <a:rPr lang="en-US" sz="1050" b="1" i="0" u="none" strike="noStrike" dirty="0">
                          <a:effectLst/>
                          <a:latin typeface="Arial" panose="020B0604020202020204" pitchFamily="34" charset="0"/>
                        </a:rPr>
                        <a:t>WC</a:t>
                      </a:r>
                    </a:p>
                  </a:txBody>
                  <a:tcPr marL="7449" marR="7449" marT="7449" marB="0" anchor="b">
                    <a:lnL>
                      <a:noFill/>
                    </a:lnL>
                    <a:lnR>
                      <a:noFill/>
                    </a:lnR>
                    <a:lnT w="6350" cap="flat" cmpd="sng" algn="ctr">
                      <a:solidFill>
                        <a:srgbClr val="ABABAB"/>
                      </a:solidFill>
                      <a:prstDash val="solid"/>
                      <a:round/>
                      <a:headEnd type="none" w="med" len="med"/>
                      <a:tailEnd type="none" w="med" len="med"/>
                    </a:lnT>
                    <a:lnB w="6350" cap="flat" cmpd="sng" algn="ctr">
                      <a:solidFill>
                        <a:srgbClr val="ABABAB"/>
                      </a:solidFill>
                      <a:prstDash val="solid"/>
                      <a:round/>
                      <a:headEnd type="none" w="med" len="med"/>
                      <a:tailEnd type="none" w="med" len="med"/>
                    </a:lnB>
                    <a:solidFill>
                      <a:schemeClr val="bg1"/>
                    </a:solidFill>
                  </a:tcPr>
                </a:tc>
                <a:tc>
                  <a:txBody>
                    <a:bodyPr/>
                    <a:lstStyle/>
                    <a:p>
                      <a:pPr algn="ctr" fontAlgn="b"/>
                      <a:r>
                        <a:rPr lang="en-US" sz="1050" b="1" i="0" u="none" strike="noStrike" dirty="0">
                          <a:effectLst/>
                          <a:latin typeface="Arial" panose="020B0604020202020204" pitchFamily="34" charset="0"/>
                        </a:rPr>
                        <a:t>FS</a:t>
                      </a:r>
                    </a:p>
                  </a:txBody>
                  <a:tcPr marL="7449" marR="7449" marT="7449" marB="0" anchor="b">
                    <a:lnL>
                      <a:noFill/>
                    </a:lnL>
                    <a:lnR w="6350" cap="flat" cmpd="sng" algn="ctr">
                      <a:solidFill>
                        <a:srgbClr val="ABABAB"/>
                      </a:solidFill>
                      <a:prstDash val="solid"/>
                      <a:round/>
                      <a:headEnd type="none" w="med" len="med"/>
                      <a:tailEnd type="none" w="med" len="med"/>
                    </a:lnR>
                    <a:lnT w="6350" cap="flat" cmpd="sng" algn="ctr">
                      <a:solidFill>
                        <a:srgbClr val="ABABAB"/>
                      </a:solidFill>
                      <a:prstDash val="solid"/>
                      <a:round/>
                      <a:headEnd type="none" w="med" len="med"/>
                      <a:tailEnd type="none" w="med" len="med"/>
                    </a:lnT>
                    <a:lnB w="6350" cap="flat" cmpd="sng" algn="ctr">
                      <a:solidFill>
                        <a:srgbClr val="ABABAB"/>
                      </a:solidFill>
                      <a:prstDash val="solid"/>
                      <a:round/>
                      <a:headEnd type="none" w="med" len="med"/>
                      <a:tailEnd type="none" w="med" len="med"/>
                    </a:lnB>
                    <a:solidFill>
                      <a:schemeClr val="bg1"/>
                    </a:solidFill>
                  </a:tcPr>
                </a:tc>
                <a:tc>
                  <a:txBody>
                    <a:bodyPr/>
                    <a:lstStyle/>
                    <a:p>
                      <a:pPr algn="ctr" fontAlgn="b"/>
                      <a:r>
                        <a:rPr lang="en-US" sz="1050" b="1" i="0" u="none" strike="noStrike" dirty="0">
                          <a:effectLst/>
                          <a:latin typeface="Arial" panose="020B0604020202020204" pitchFamily="34" charset="0"/>
                        </a:rPr>
                        <a:t>Grand Total</a:t>
                      </a:r>
                    </a:p>
                  </a:txBody>
                  <a:tcPr marL="7449" marR="7449" marT="7449" marB="0" anchor="b">
                    <a:lnL w="6350" cap="flat" cmpd="sng" algn="ctr">
                      <a:solidFill>
                        <a:srgbClr val="ABABAB"/>
                      </a:solidFill>
                      <a:prstDash val="solid"/>
                      <a:round/>
                      <a:headEnd type="none" w="med" len="med"/>
                      <a:tailEnd type="none" w="med" len="med"/>
                    </a:lnL>
                    <a:lnR w="6350" cap="flat" cmpd="sng" algn="ctr">
                      <a:solidFill>
                        <a:srgbClr val="ABABAB"/>
                      </a:solidFill>
                      <a:prstDash val="solid"/>
                      <a:round/>
                      <a:headEnd type="none" w="med" len="med"/>
                      <a:tailEnd type="none" w="med" len="med"/>
                    </a:lnR>
                    <a:lnT w="6350" cap="flat" cmpd="sng" algn="ctr">
                      <a:solidFill>
                        <a:srgbClr val="ABABAB"/>
                      </a:solidFill>
                      <a:prstDash val="solid"/>
                      <a:round/>
                      <a:headEnd type="none" w="med" len="med"/>
                      <a:tailEnd type="none" w="med" len="med"/>
                    </a:lnT>
                    <a:lnB w="6350" cap="flat" cmpd="sng" algn="ctr">
                      <a:solidFill>
                        <a:srgbClr val="ABABAB"/>
                      </a:solidFill>
                      <a:prstDash val="solid"/>
                      <a:round/>
                      <a:headEnd type="none" w="med" len="med"/>
                      <a:tailEnd type="none" w="med" len="med"/>
                    </a:lnB>
                    <a:solidFill>
                      <a:schemeClr val="bg1"/>
                    </a:solidFill>
                  </a:tcPr>
                </a:tc>
              </a:tr>
              <a:tr h="150468">
                <a:tc>
                  <a:txBody>
                    <a:bodyPr/>
                    <a:lstStyle/>
                    <a:p>
                      <a:pPr algn="l" fontAlgn="b"/>
                      <a:r>
                        <a:rPr lang="en-US" sz="1050" b="0" i="0" u="none" strike="noStrike" dirty="0">
                          <a:effectLst/>
                          <a:latin typeface="Arial" panose="020B0604020202020204" pitchFamily="34" charset="0"/>
                        </a:rPr>
                        <a:t>"The Gayles" in Evander</a:t>
                      </a:r>
                    </a:p>
                  </a:txBody>
                  <a:tcPr marL="7449" marR="7449" marT="7449" marB="0" anchor="b">
                    <a:lnL w="6350" cap="flat" cmpd="sng" algn="ctr">
                      <a:solidFill>
                        <a:srgbClr val="ABABAB"/>
                      </a:solidFill>
                      <a:prstDash val="solid"/>
                      <a:round/>
                      <a:headEnd type="none" w="med" len="med"/>
                      <a:tailEnd type="none" w="med" len="med"/>
                    </a:lnL>
                    <a:lnR w="6350" cap="flat" cmpd="sng" algn="ctr">
                      <a:solidFill>
                        <a:srgbClr val="ABABAB"/>
                      </a:solidFill>
                      <a:prstDash val="solid"/>
                      <a:round/>
                      <a:headEnd type="none" w="med" len="med"/>
                      <a:tailEnd type="none" w="med" len="med"/>
                    </a:lnR>
                    <a:lnT w="6350" cap="flat" cmpd="sng" algn="ctr">
                      <a:solidFill>
                        <a:srgbClr val="ABABAB"/>
                      </a:solidFill>
                      <a:prstDash val="solid"/>
                      <a:round/>
                      <a:headEnd type="none" w="med" len="med"/>
                      <a:tailEnd type="none" w="med" len="med"/>
                    </a:lnT>
                    <a:lnB>
                      <a:noFill/>
                    </a:lnB>
                    <a:solidFill>
                      <a:schemeClr val="bg1"/>
                    </a:solidFill>
                  </a:tcPr>
                </a:tc>
                <a:tc>
                  <a:txBody>
                    <a:bodyPr/>
                    <a:lstStyle/>
                    <a:p>
                      <a:pPr algn="ctr" fontAlgn="b"/>
                      <a:r>
                        <a:rPr lang="en-US" sz="1050" b="0" i="0" u="none" strike="noStrike" dirty="0">
                          <a:effectLst/>
                          <a:latin typeface="Arial" panose="020B0604020202020204" pitchFamily="34" charset="0"/>
                        </a:rPr>
                        <a:t> </a:t>
                      </a:r>
                    </a:p>
                  </a:txBody>
                  <a:tcPr marL="7449" marR="7449" marT="7449" marB="0" anchor="b">
                    <a:lnL w="6350" cap="flat" cmpd="sng" algn="ctr">
                      <a:solidFill>
                        <a:srgbClr val="ABABAB"/>
                      </a:solidFill>
                      <a:prstDash val="solid"/>
                      <a:round/>
                      <a:headEnd type="none" w="med" len="med"/>
                      <a:tailEnd type="none" w="med" len="med"/>
                    </a:lnL>
                    <a:lnR>
                      <a:noFill/>
                    </a:lnR>
                    <a:lnT w="6350" cap="flat" cmpd="sng" algn="ctr">
                      <a:solidFill>
                        <a:srgbClr val="ABABAB"/>
                      </a:solidFill>
                      <a:prstDash val="solid"/>
                      <a:round/>
                      <a:headEnd type="none" w="med" len="med"/>
                      <a:tailEnd type="none" w="med" len="med"/>
                    </a:lnT>
                    <a:lnB>
                      <a:noFill/>
                    </a:lnB>
                    <a:solidFill>
                      <a:schemeClr val="bg1"/>
                    </a:solidFill>
                  </a:tcPr>
                </a:tc>
                <a:tc>
                  <a:txBody>
                    <a:bodyPr/>
                    <a:lstStyle/>
                    <a:p>
                      <a:pPr algn="ctr" fontAlgn="b"/>
                      <a:r>
                        <a:rPr lang="en-US" sz="1050" b="0" i="0" u="none" strike="noStrike" dirty="0">
                          <a:effectLst/>
                          <a:latin typeface="Arial" panose="020B0604020202020204" pitchFamily="34" charset="0"/>
                        </a:rPr>
                        <a:t> </a:t>
                      </a:r>
                    </a:p>
                  </a:txBody>
                  <a:tcPr marL="7449" marR="7449" marT="7449" marB="0" anchor="b">
                    <a:lnL>
                      <a:noFill/>
                    </a:lnL>
                    <a:lnR>
                      <a:noFill/>
                    </a:lnR>
                    <a:lnT w="6350" cap="flat" cmpd="sng" algn="ctr">
                      <a:solidFill>
                        <a:srgbClr val="ABABAB"/>
                      </a:solidFill>
                      <a:prstDash val="solid"/>
                      <a:round/>
                      <a:headEnd type="none" w="med" len="med"/>
                      <a:tailEnd type="none" w="med" len="med"/>
                    </a:lnT>
                    <a:lnB>
                      <a:noFill/>
                    </a:lnB>
                    <a:solidFill>
                      <a:schemeClr val="bg1"/>
                    </a:solidFill>
                  </a:tcPr>
                </a:tc>
                <a:tc>
                  <a:txBody>
                    <a:bodyPr/>
                    <a:lstStyle/>
                    <a:p>
                      <a:pPr algn="ctr" fontAlgn="b"/>
                      <a:r>
                        <a:rPr lang="en-US" sz="1050" b="0" i="0" u="none" strike="noStrike" dirty="0">
                          <a:effectLst/>
                          <a:latin typeface="Arial" panose="020B0604020202020204" pitchFamily="34" charset="0"/>
                        </a:rPr>
                        <a:t> </a:t>
                      </a:r>
                    </a:p>
                  </a:txBody>
                  <a:tcPr marL="7449" marR="7449" marT="7449" marB="0" anchor="b">
                    <a:lnL>
                      <a:noFill/>
                    </a:lnL>
                    <a:lnR>
                      <a:noFill/>
                    </a:lnR>
                    <a:lnT w="6350" cap="flat" cmpd="sng" algn="ctr">
                      <a:solidFill>
                        <a:srgbClr val="ABABAB"/>
                      </a:solidFill>
                      <a:prstDash val="solid"/>
                      <a:round/>
                      <a:headEnd type="none" w="med" len="med"/>
                      <a:tailEnd type="none" w="med" len="med"/>
                    </a:lnT>
                    <a:lnB>
                      <a:noFill/>
                    </a:lnB>
                    <a:solidFill>
                      <a:schemeClr val="bg1"/>
                    </a:solidFill>
                  </a:tcPr>
                </a:tc>
                <a:tc>
                  <a:txBody>
                    <a:bodyPr/>
                    <a:lstStyle/>
                    <a:p>
                      <a:pPr algn="ctr" fontAlgn="b"/>
                      <a:r>
                        <a:rPr lang="en-US" sz="1050" b="0" i="0" u="none" strike="noStrike" dirty="0">
                          <a:effectLst/>
                          <a:latin typeface="Arial" panose="020B0604020202020204" pitchFamily="34" charset="0"/>
                        </a:rPr>
                        <a:t>324</a:t>
                      </a:r>
                    </a:p>
                  </a:txBody>
                  <a:tcPr marL="7449" marR="7449" marT="7449" marB="0" anchor="b">
                    <a:lnL>
                      <a:noFill/>
                    </a:lnL>
                    <a:lnR>
                      <a:noFill/>
                    </a:lnR>
                    <a:lnT w="6350" cap="flat" cmpd="sng" algn="ctr">
                      <a:solidFill>
                        <a:srgbClr val="ABABAB"/>
                      </a:solidFill>
                      <a:prstDash val="solid"/>
                      <a:round/>
                      <a:headEnd type="none" w="med" len="med"/>
                      <a:tailEnd type="none" w="med" len="med"/>
                    </a:lnT>
                    <a:lnB>
                      <a:noFill/>
                    </a:lnB>
                    <a:solidFill>
                      <a:schemeClr val="bg1"/>
                    </a:solidFill>
                  </a:tcPr>
                </a:tc>
                <a:tc>
                  <a:txBody>
                    <a:bodyPr/>
                    <a:lstStyle/>
                    <a:p>
                      <a:pPr algn="ctr" fontAlgn="b"/>
                      <a:r>
                        <a:rPr lang="en-US" sz="1050" b="0" i="0" u="none" strike="noStrike" dirty="0">
                          <a:effectLst/>
                          <a:latin typeface="Arial" panose="020B0604020202020204" pitchFamily="34" charset="0"/>
                        </a:rPr>
                        <a:t> </a:t>
                      </a:r>
                    </a:p>
                  </a:txBody>
                  <a:tcPr marL="7449" marR="7449" marT="7449" marB="0" anchor="b">
                    <a:lnL>
                      <a:noFill/>
                    </a:lnL>
                    <a:lnR>
                      <a:noFill/>
                    </a:lnR>
                    <a:lnT w="6350" cap="flat" cmpd="sng" algn="ctr">
                      <a:solidFill>
                        <a:srgbClr val="ABABAB"/>
                      </a:solidFill>
                      <a:prstDash val="solid"/>
                      <a:round/>
                      <a:headEnd type="none" w="med" len="med"/>
                      <a:tailEnd type="none" w="med" len="med"/>
                    </a:lnT>
                    <a:lnB>
                      <a:noFill/>
                    </a:lnB>
                    <a:solidFill>
                      <a:schemeClr val="bg1"/>
                    </a:solidFill>
                  </a:tcPr>
                </a:tc>
                <a:tc>
                  <a:txBody>
                    <a:bodyPr/>
                    <a:lstStyle/>
                    <a:p>
                      <a:pPr algn="ctr" fontAlgn="b"/>
                      <a:r>
                        <a:rPr lang="en-US" sz="1050" b="0" i="0" u="none" strike="noStrike" dirty="0">
                          <a:effectLst/>
                          <a:latin typeface="Arial" panose="020B0604020202020204" pitchFamily="34" charset="0"/>
                        </a:rPr>
                        <a:t> </a:t>
                      </a:r>
                    </a:p>
                  </a:txBody>
                  <a:tcPr marL="7449" marR="7449" marT="7449" marB="0" anchor="b">
                    <a:lnL>
                      <a:noFill/>
                    </a:lnL>
                    <a:lnR w="6350" cap="flat" cmpd="sng" algn="ctr">
                      <a:solidFill>
                        <a:srgbClr val="ABABAB"/>
                      </a:solidFill>
                      <a:prstDash val="solid"/>
                      <a:round/>
                      <a:headEnd type="none" w="med" len="med"/>
                      <a:tailEnd type="none" w="med" len="med"/>
                    </a:lnR>
                    <a:lnT w="6350" cap="flat" cmpd="sng" algn="ctr">
                      <a:solidFill>
                        <a:srgbClr val="ABABAB"/>
                      </a:solidFill>
                      <a:prstDash val="solid"/>
                      <a:round/>
                      <a:headEnd type="none" w="med" len="med"/>
                      <a:tailEnd type="none" w="med" len="med"/>
                    </a:lnT>
                    <a:lnB>
                      <a:noFill/>
                    </a:lnB>
                    <a:solidFill>
                      <a:schemeClr val="bg1"/>
                    </a:solidFill>
                  </a:tcPr>
                </a:tc>
                <a:tc>
                  <a:txBody>
                    <a:bodyPr/>
                    <a:lstStyle/>
                    <a:p>
                      <a:pPr algn="r" fontAlgn="b"/>
                      <a:r>
                        <a:rPr lang="en-US" sz="1050" b="0" i="0" u="none" strike="noStrike" dirty="0">
                          <a:effectLst/>
                          <a:latin typeface="Arial" panose="020B0604020202020204" pitchFamily="34" charset="0"/>
                        </a:rPr>
                        <a:t>324</a:t>
                      </a:r>
                    </a:p>
                  </a:txBody>
                  <a:tcPr marL="7449" marR="7449" marT="7449" marB="0" anchor="b">
                    <a:lnL w="6350" cap="flat" cmpd="sng" algn="ctr">
                      <a:solidFill>
                        <a:srgbClr val="ABABAB"/>
                      </a:solidFill>
                      <a:prstDash val="solid"/>
                      <a:round/>
                      <a:headEnd type="none" w="med" len="med"/>
                      <a:tailEnd type="none" w="med" len="med"/>
                    </a:lnL>
                    <a:lnR w="6350" cap="flat" cmpd="sng" algn="ctr">
                      <a:solidFill>
                        <a:srgbClr val="ABABAB"/>
                      </a:solidFill>
                      <a:prstDash val="solid"/>
                      <a:round/>
                      <a:headEnd type="none" w="med" len="med"/>
                      <a:tailEnd type="none" w="med" len="med"/>
                    </a:lnR>
                    <a:lnT w="6350" cap="flat" cmpd="sng" algn="ctr">
                      <a:solidFill>
                        <a:srgbClr val="ABABAB"/>
                      </a:solidFill>
                      <a:prstDash val="solid"/>
                      <a:round/>
                      <a:headEnd type="none" w="med" len="med"/>
                      <a:tailEnd type="none" w="med" len="med"/>
                    </a:lnT>
                    <a:lnB>
                      <a:noFill/>
                    </a:lnB>
                    <a:solidFill>
                      <a:schemeClr val="bg1"/>
                    </a:solidFill>
                  </a:tcPr>
                </a:tc>
              </a:tr>
              <a:tr h="150468">
                <a:tc>
                  <a:txBody>
                    <a:bodyPr/>
                    <a:lstStyle/>
                    <a:p>
                      <a:pPr algn="l" fontAlgn="b"/>
                      <a:r>
                        <a:rPr lang="en-US" sz="1050" b="0" i="0" u="none" strike="noStrike" dirty="0">
                          <a:effectLst/>
                          <a:latin typeface="Arial" panose="020B0604020202020204" pitchFamily="34" charset="0"/>
                        </a:rPr>
                        <a:t>Alliance Ext 1 &amp; 2</a:t>
                      </a:r>
                    </a:p>
                  </a:txBody>
                  <a:tcPr marL="7449" marR="7449" marT="7449" marB="0" anchor="b">
                    <a:lnL w="6350" cap="flat" cmpd="sng" algn="ctr">
                      <a:solidFill>
                        <a:srgbClr val="ABABAB"/>
                      </a:solidFill>
                      <a:prstDash val="solid"/>
                      <a:round/>
                      <a:headEnd type="none" w="med" len="med"/>
                      <a:tailEnd type="none" w="med" len="med"/>
                    </a:lnL>
                    <a:lnR w="6350" cap="flat" cmpd="sng" algn="ctr">
                      <a:solidFill>
                        <a:srgbClr val="ABABAB"/>
                      </a:solidFill>
                      <a:prstDash val="solid"/>
                      <a:round/>
                      <a:headEnd type="none" w="med" len="med"/>
                      <a:tailEnd type="none" w="med" len="med"/>
                    </a:lnR>
                    <a:lnT>
                      <a:noFill/>
                    </a:lnT>
                    <a:lnB>
                      <a:noFill/>
                    </a:lnB>
                    <a:solidFill>
                      <a:schemeClr val="bg1"/>
                    </a:solidFill>
                  </a:tcPr>
                </a:tc>
                <a:tc>
                  <a:txBody>
                    <a:bodyPr/>
                    <a:lstStyle/>
                    <a:p>
                      <a:pPr algn="ctr" fontAlgn="b"/>
                      <a:r>
                        <a:rPr lang="en-US" sz="1050" b="0" i="0" u="none" strike="noStrike" dirty="0">
                          <a:effectLst/>
                          <a:latin typeface="Arial" panose="020B0604020202020204" pitchFamily="34" charset="0"/>
                        </a:rPr>
                        <a:t>592</a:t>
                      </a:r>
                    </a:p>
                  </a:txBody>
                  <a:tcPr marL="7449" marR="7449" marT="7449" marB="0" anchor="b">
                    <a:lnL w="6350" cap="flat" cmpd="sng" algn="ctr">
                      <a:solidFill>
                        <a:srgbClr val="ABABAB"/>
                      </a:solidFill>
                      <a:prstDash val="solid"/>
                      <a:round/>
                      <a:headEnd type="none" w="med" len="med"/>
                      <a:tailEnd type="none" w="med" len="med"/>
                    </a:lnL>
                    <a:lnR>
                      <a:noFill/>
                    </a:lnR>
                    <a:lnT>
                      <a:noFill/>
                    </a:lnT>
                    <a:lnB>
                      <a:noFill/>
                    </a:lnB>
                    <a:solidFill>
                      <a:schemeClr val="bg1"/>
                    </a:solidFill>
                  </a:tcPr>
                </a:tc>
                <a:tc>
                  <a:txBody>
                    <a:bodyPr/>
                    <a:lstStyle/>
                    <a:p>
                      <a:pPr algn="ctr" fontAlgn="b"/>
                      <a:endParaRPr lang="en-US" sz="1050" b="0" i="0" u="none" strike="noStrike" dirty="0">
                        <a:effectLst/>
                        <a:latin typeface="Arial" panose="020B0604020202020204" pitchFamily="34" charset="0"/>
                      </a:endParaRPr>
                    </a:p>
                  </a:txBody>
                  <a:tcPr marL="7449" marR="7449" marT="7449" marB="0" anchor="b">
                    <a:lnL>
                      <a:noFill/>
                    </a:lnL>
                    <a:lnR>
                      <a:noFill/>
                    </a:lnR>
                    <a:lnT>
                      <a:noFill/>
                    </a:lnT>
                    <a:lnB>
                      <a:noFill/>
                    </a:lnB>
                    <a:solidFill>
                      <a:schemeClr val="bg1"/>
                    </a:solidFill>
                  </a:tcPr>
                </a:tc>
                <a:tc>
                  <a:txBody>
                    <a:bodyPr/>
                    <a:lstStyle/>
                    <a:p>
                      <a:pPr algn="ctr" fontAlgn="b"/>
                      <a:endParaRPr lang="en-US" sz="1050" b="0" i="0" u="none" strike="noStrike" dirty="0">
                        <a:effectLst/>
                        <a:latin typeface="Arial" panose="020B0604020202020204" pitchFamily="34" charset="0"/>
                      </a:endParaRPr>
                    </a:p>
                  </a:txBody>
                  <a:tcPr marL="7449" marR="7449" marT="7449" marB="0" anchor="b">
                    <a:lnL>
                      <a:noFill/>
                    </a:lnL>
                    <a:lnR>
                      <a:noFill/>
                    </a:lnR>
                    <a:lnT>
                      <a:noFill/>
                    </a:lnT>
                    <a:lnB>
                      <a:noFill/>
                    </a:lnB>
                    <a:solidFill>
                      <a:schemeClr val="bg1"/>
                    </a:solidFill>
                  </a:tcPr>
                </a:tc>
                <a:tc>
                  <a:txBody>
                    <a:bodyPr/>
                    <a:lstStyle/>
                    <a:p>
                      <a:pPr algn="ctr" fontAlgn="b"/>
                      <a:endParaRPr lang="en-US" sz="1050" b="0" i="0" u="none" strike="noStrike" dirty="0">
                        <a:effectLst/>
                        <a:latin typeface="Arial" panose="020B0604020202020204" pitchFamily="34" charset="0"/>
                      </a:endParaRPr>
                    </a:p>
                  </a:txBody>
                  <a:tcPr marL="7449" marR="7449" marT="7449" marB="0" anchor="b">
                    <a:lnL>
                      <a:noFill/>
                    </a:lnL>
                    <a:lnR>
                      <a:noFill/>
                    </a:lnR>
                    <a:lnT>
                      <a:noFill/>
                    </a:lnT>
                    <a:lnB>
                      <a:noFill/>
                    </a:lnB>
                    <a:solidFill>
                      <a:schemeClr val="bg1"/>
                    </a:solidFill>
                  </a:tcPr>
                </a:tc>
                <a:tc>
                  <a:txBody>
                    <a:bodyPr/>
                    <a:lstStyle/>
                    <a:p>
                      <a:pPr algn="ctr" fontAlgn="b"/>
                      <a:endParaRPr lang="en-US" sz="1050" b="0" i="0" u="none" strike="noStrike" dirty="0">
                        <a:effectLst/>
                        <a:latin typeface="Arial" panose="020B0604020202020204" pitchFamily="34" charset="0"/>
                      </a:endParaRPr>
                    </a:p>
                  </a:txBody>
                  <a:tcPr marL="7449" marR="7449" marT="7449" marB="0" anchor="b">
                    <a:lnL>
                      <a:noFill/>
                    </a:lnL>
                    <a:lnR>
                      <a:noFill/>
                    </a:lnR>
                    <a:lnT>
                      <a:noFill/>
                    </a:lnT>
                    <a:lnB>
                      <a:noFill/>
                    </a:lnB>
                    <a:solidFill>
                      <a:schemeClr val="bg1"/>
                    </a:solidFill>
                  </a:tcPr>
                </a:tc>
                <a:tc>
                  <a:txBody>
                    <a:bodyPr/>
                    <a:lstStyle/>
                    <a:p>
                      <a:pPr algn="ctr" fontAlgn="b"/>
                      <a:endParaRPr lang="en-US" sz="1050" b="0" i="0" u="none" strike="noStrike" dirty="0">
                        <a:effectLst/>
                        <a:latin typeface="Arial" panose="020B0604020202020204" pitchFamily="34" charset="0"/>
                      </a:endParaRPr>
                    </a:p>
                  </a:txBody>
                  <a:tcPr marL="7449" marR="7449" marT="7449" marB="0" anchor="b">
                    <a:lnL>
                      <a:noFill/>
                    </a:lnL>
                    <a:lnR w="6350" cap="flat" cmpd="sng" algn="ctr">
                      <a:solidFill>
                        <a:srgbClr val="ABABAB"/>
                      </a:solidFill>
                      <a:prstDash val="solid"/>
                      <a:round/>
                      <a:headEnd type="none" w="med" len="med"/>
                      <a:tailEnd type="none" w="med" len="med"/>
                    </a:lnR>
                    <a:lnT>
                      <a:noFill/>
                    </a:lnT>
                    <a:lnB>
                      <a:noFill/>
                    </a:lnB>
                    <a:solidFill>
                      <a:schemeClr val="bg1"/>
                    </a:solidFill>
                  </a:tcPr>
                </a:tc>
                <a:tc>
                  <a:txBody>
                    <a:bodyPr/>
                    <a:lstStyle/>
                    <a:p>
                      <a:pPr algn="r" fontAlgn="b"/>
                      <a:r>
                        <a:rPr lang="en-US" sz="1050" b="0" i="0" u="none" strike="noStrike" dirty="0">
                          <a:effectLst/>
                          <a:latin typeface="Arial" panose="020B0604020202020204" pitchFamily="34" charset="0"/>
                        </a:rPr>
                        <a:t>592</a:t>
                      </a:r>
                    </a:p>
                  </a:txBody>
                  <a:tcPr marL="7449" marR="7449" marT="7449" marB="0" anchor="b">
                    <a:lnL w="6350" cap="flat" cmpd="sng" algn="ctr">
                      <a:solidFill>
                        <a:srgbClr val="ABABAB"/>
                      </a:solidFill>
                      <a:prstDash val="solid"/>
                      <a:round/>
                      <a:headEnd type="none" w="med" len="med"/>
                      <a:tailEnd type="none" w="med" len="med"/>
                    </a:lnL>
                    <a:lnR w="6350" cap="flat" cmpd="sng" algn="ctr">
                      <a:solidFill>
                        <a:srgbClr val="ABABAB"/>
                      </a:solidFill>
                      <a:prstDash val="solid"/>
                      <a:round/>
                      <a:headEnd type="none" w="med" len="med"/>
                      <a:tailEnd type="none" w="med" len="med"/>
                    </a:lnR>
                    <a:lnT>
                      <a:noFill/>
                    </a:lnT>
                    <a:lnB>
                      <a:noFill/>
                    </a:lnB>
                    <a:solidFill>
                      <a:schemeClr val="bg1"/>
                    </a:solidFill>
                  </a:tcPr>
                </a:tc>
              </a:tr>
              <a:tr h="150468">
                <a:tc>
                  <a:txBody>
                    <a:bodyPr/>
                    <a:lstStyle/>
                    <a:p>
                      <a:pPr algn="l" fontAlgn="b"/>
                      <a:r>
                        <a:rPr lang="en-US" sz="1050" b="0" i="0" u="none" strike="noStrike" dirty="0">
                          <a:effectLst/>
                          <a:latin typeface="Arial" panose="020B0604020202020204" pitchFamily="34" charset="0"/>
                        </a:rPr>
                        <a:t>Hendrina Ext 4</a:t>
                      </a:r>
                    </a:p>
                  </a:txBody>
                  <a:tcPr marL="7449" marR="7449" marT="7449" marB="0" anchor="b">
                    <a:lnL w="6350" cap="flat" cmpd="sng" algn="ctr">
                      <a:solidFill>
                        <a:srgbClr val="ABABAB"/>
                      </a:solidFill>
                      <a:prstDash val="solid"/>
                      <a:round/>
                      <a:headEnd type="none" w="med" len="med"/>
                      <a:tailEnd type="none" w="med" len="med"/>
                    </a:lnL>
                    <a:lnR w="6350" cap="flat" cmpd="sng" algn="ctr">
                      <a:solidFill>
                        <a:srgbClr val="ABABAB"/>
                      </a:solidFill>
                      <a:prstDash val="solid"/>
                      <a:round/>
                      <a:headEnd type="none" w="med" len="med"/>
                      <a:tailEnd type="none" w="med" len="med"/>
                    </a:lnR>
                    <a:lnT>
                      <a:noFill/>
                    </a:lnT>
                    <a:lnB>
                      <a:noFill/>
                    </a:lnB>
                    <a:solidFill>
                      <a:schemeClr val="bg1"/>
                    </a:solidFill>
                  </a:tcPr>
                </a:tc>
                <a:tc>
                  <a:txBody>
                    <a:bodyPr/>
                    <a:lstStyle/>
                    <a:p>
                      <a:pPr algn="ctr" fontAlgn="b"/>
                      <a:r>
                        <a:rPr lang="en-US" sz="1050" b="0" i="0" u="none" strike="noStrike" dirty="0">
                          <a:effectLst/>
                          <a:latin typeface="Arial" panose="020B0604020202020204" pitchFamily="34" charset="0"/>
                        </a:rPr>
                        <a:t> </a:t>
                      </a:r>
                    </a:p>
                  </a:txBody>
                  <a:tcPr marL="7449" marR="7449" marT="7449" marB="0" anchor="b">
                    <a:lnL w="6350" cap="flat" cmpd="sng" algn="ctr">
                      <a:solidFill>
                        <a:srgbClr val="ABABAB"/>
                      </a:solidFill>
                      <a:prstDash val="solid"/>
                      <a:round/>
                      <a:headEnd type="none" w="med" len="med"/>
                      <a:tailEnd type="none" w="med" len="med"/>
                    </a:lnL>
                    <a:lnR>
                      <a:noFill/>
                    </a:lnR>
                    <a:lnT>
                      <a:noFill/>
                    </a:lnT>
                    <a:lnB>
                      <a:noFill/>
                    </a:lnB>
                    <a:solidFill>
                      <a:schemeClr val="bg1"/>
                    </a:solidFill>
                  </a:tcPr>
                </a:tc>
                <a:tc>
                  <a:txBody>
                    <a:bodyPr/>
                    <a:lstStyle/>
                    <a:p>
                      <a:pPr algn="ctr" fontAlgn="b"/>
                      <a:endParaRPr lang="en-US" sz="1050" b="0" i="0" u="none" strike="noStrike" dirty="0">
                        <a:effectLst/>
                        <a:latin typeface="Arial" panose="020B0604020202020204" pitchFamily="34" charset="0"/>
                      </a:endParaRPr>
                    </a:p>
                  </a:txBody>
                  <a:tcPr marL="7449" marR="7449" marT="7449" marB="0" anchor="b">
                    <a:lnL>
                      <a:noFill/>
                    </a:lnL>
                    <a:lnR>
                      <a:noFill/>
                    </a:lnR>
                    <a:lnT>
                      <a:noFill/>
                    </a:lnT>
                    <a:lnB>
                      <a:noFill/>
                    </a:lnB>
                    <a:solidFill>
                      <a:schemeClr val="bg1"/>
                    </a:solidFill>
                  </a:tcPr>
                </a:tc>
                <a:tc>
                  <a:txBody>
                    <a:bodyPr/>
                    <a:lstStyle/>
                    <a:p>
                      <a:pPr algn="ctr" fontAlgn="b"/>
                      <a:endParaRPr lang="en-US" sz="1050" b="0" i="0" u="none" strike="noStrike" dirty="0">
                        <a:effectLst/>
                        <a:latin typeface="Arial" panose="020B0604020202020204" pitchFamily="34" charset="0"/>
                      </a:endParaRPr>
                    </a:p>
                  </a:txBody>
                  <a:tcPr marL="7449" marR="7449" marT="7449" marB="0" anchor="b">
                    <a:lnL>
                      <a:noFill/>
                    </a:lnL>
                    <a:lnR>
                      <a:noFill/>
                    </a:lnR>
                    <a:lnT>
                      <a:noFill/>
                    </a:lnT>
                    <a:lnB>
                      <a:noFill/>
                    </a:lnB>
                    <a:solidFill>
                      <a:schemeClr val="bg1"/>
                    </a:solidFill>
                  </a:tcPr>
                </a:tc>
                <a:tc>
                  <a:txBody>
                    <a:bodyPr/>
                    <a:lstStyle/>
                    <a:p>
                      <a:pPr algn="ctr" fontAlgn="b"/>
                      <a:r>
                        <a:rPr lang="en-US" sz="1050" b="0" i="0" u="none" strike="noStrike" dirty="0">
                          <a:effectLst/>
                          <a:latin typeface="Arial" panose="020B0604020202020204" pitchFamily="34" charset="0"/>
                        </a:rPr>
                        <a:t>51</a:t>
                      </a:r>
                    </a:p>
                  </a:txBody>
                  <a:tcPr marL="7449" marR="7449" marT="7449" marB="0" anchor="b">
                    <a:lnL>
                      <a:noFill/>
                    </a:lnL>
                    <a:lnR>
                      <a:noFill/>
                    </a:lnR>
                    <a:lnT>
                      <a:noFill/>
                    </a:lnT>
                    <a:lnB>
                      <a:noFill/>
                    </a:lnB>
                    <a:solidFill>
                      <a:schemeClr val="bg1"/>
                    </a:solidFill>
                  </a:tcPr>
                </a:tc>
                <a:tc>
                  <a:txBody>
                    <a:bodyPr/>
                    <a:lstStyle/>
                    <a:p>
                      <a:pPr algn="ctr" fontAlgn="b"/>
                      <a:endParaRPr lang="en-US" sz="1050" b="0" i="0" u="none" strike="noStrike" dirty="0">
                        <a:effectLst/>
                        <a:latin typeface="Arial" panose="020B0604020202020204" pitchFamily="34" charset="0"/>
                      </a:endParaRPr>
                    </a:p>
                  </a:txBody>
                  <a:tcPr marL="7449" marR="7449" marT="7449" marB="0" anchor="b">
                    <a:lnL>
                      <a:noFill/>
                    </a:lnL>
                    <a:lnR>
                      <a:noFill/>
                    </a:lnR>
                    <a:lnT>
                      <a:noFill/>
                    </a:lnT>
                    <a:lnB>
                      <a:noFill/>
                    </a:lnB>
                    <a:solidFill>
                      <a:schemeClr val="bg1"/>
                    </a:solidFill>
                  </a:tcPr>
                </a:tc>
                <a:tc>
                  <a:txBody>
                    <a:bodyPr/>
                    <a:lstStyle/>
                    <a:p>
                      <a:pPr algn="ctr" fontAlgn="b"/>
                      <a:endParaRPr lang="en-US" sz="1050" b="0" i="0" u="none" strike="noStrike" dirty="0">
                        <a:effectLst/>
                        <a:latin typeface="Arial" panose="020B0604020202020204" pitchFamily="34" charset="0"/>
                      </a:endParaRPr>
                    </a:p>
                  </a:txBody>
                  <a:tcPr marL="7449" marR="7449" marT="7449" marB="0" anchor="b">
                    <a:lnL>
                      <a:noFill/>
                    </a:lnL>
                    <a:lnR w="6350" cap="flat" cmpd="sng" algn="ctr">
                      <a:solidFill>
                        <a:srgbClr val="ABABAB"/>
                      </a:solidFill>
                      <a:prstDash val="solid"/>
                      <a:round/>
                      <a:headEnd type="none" w="med" len="med"/>
                      <a:tailEnd type="none" w="med" len="med"/>
                    </a:lnR>
                    <a:lnT>
                      <a:noFill/>
                    </a:lnT>
                    <a:lnB>
                      <a:noFill/>
                    </a:lnB>
                    <a:solidFill>
                      <a:schemeClr val="bg1"/>
                    </a:solidFill>
                  </a:tcPr>
                </a:tc>
                <a:tc>
                  <a:txBody>
                    <a:bodyPr/>
                    <a:lstStyle/>
                    <a:p>
                      <a:pPr algn="r" fontAlgn="b"/>
                      <a:r>
                        <a:rPr lang="en-US" sz="1050" b="0" i="0" u="none" strike="noStrike" dirty="0">
                          <a:effectLst/>
                          <a:latin typeface="Arial" panose="020B0604020202020204" pitchFamily="34" charset="0"/>
                        </a:rPr>
                        <a:t>51</a:t>
                      </a:r>
                    </a:p>
                  </a:txBody>
                  <a:tcPr marL="7449" marR="7449" marT="7449" marB="0" anchor="b">
                    <a:lnL w="6350" cap="flat" cmpd="sng" algn="ctr">
                      <a:solidFill>
                        <a:srgbClr val="ABABAB"/>
                      </a:solidFill>
                      <a:prstDash val="solid"/>
                      <a:round/>
                      <a:headEnd type="none" w="med" len="med"/>
                      <a:tailEnd type="none" w="med" len="med"/>
                    </a:lnL>
                    <a:lnR w="6350" cap="flat" cmpd="sng" algn="ctr">
                      <a:solidFill>
                        <a:srgbClr val="ABABAB"/>
                      </a:solidFill>
                      <a:prstDash val="solid"/>
                      <a:round/>
                      <a:headEnd type="none" w="med" len="med"/>
                      <a:tailEnd type="none" w="med" len="med"/>
                    </a:lnR>
                    <a:lnT>
                      <a:noFill/>
                    </a:lnT>
                    <a:lnB>
                      <a:noFill/>
                    </a:lnB>
                    <a:solidFill>
                      <a:schemeClr val="bg1"/>
                    </a:solidFill>
                  </a:tcPr>
                </a:tc>
              </a:tr>
              <a:tr h="150468">
                <a:tc>
                  <a:txBody>
                    <a:bodyPr/>
                    <a:lstStyle/>
                    <a:p>
                      <a:pPr algn="l" fontAlgn="b"/>
                      <a:r>
                        <a:rPr lang="en-US" sz="1050" b="0" i="0" u="none" strike="noStrike" dirty="0">
                          <a:effectLst/>
                          <a:latin typeface="Arial" panose="020B0604020202020204" pitchFamily="34" charset="0"/>
                        </a:rPr>
                        <a:t>IvyPark Ext 44</a:t>
                      </a:r>
                    </a:p>
                  </a:txBody>
                  <a:tcPr marL="7449" marR="7449" marT="7449" marB="0" anchor="b">
                    <a:lnL w="6350" cap="flat" cmpd="sng" algn="ctr">
                      <a:solidFill>
                        <a:srgbClr val="ABABAB"/>
                      </a:solidFill>
                      <a:prstDash val="solid"/>
                      <a:round/>
                      <a:headEnd type="none" w="med" len="med"/>
                      <a:tailEnd type="none" w="med" len="med"/>
                    </a:lnL>
                    <a:lnR w="6350" cap="flat" cmpd="sng" algn="ctr">
                      <a:solidFill>
                        <a:srgbClr val="ABABAB"/>
                      </a:solidFill>
                      <a:prstDash val="solid"/>
                      <a:round/>
                      <a:headEnd type="none" w="med" len="med"/>
                      <a:tailEnd type="none" w="med" len="med"/>
                    </a:lnR>
                    <a:lnT>
                      <a:noFill/>
                    </a:lnT>
                    <a:lnB>
                      <a:noFill/>
                    </a:lnB>
                    <a:solidFill>
                      <a:schemeClr val="bg1"/>
                    </a:solidFill>
                  </a:tcPr>
                </a:tc>
                <a:tc>
                  <a:txBody>
                    <a:bodyPr/>
                    <a:lstStyle/>
                    <a:p>
                      <a:pPr algn="ctr" fontAlgn="b"/>
                      <a:r>
                        <a:rPr lang="en-US" sz="1050" b="0" i="0" u="none" strike="noStrike" dirty="0">
                          <a:effectLst/>
                          <a:latin typeface="Arial" panose="020B0604020202020204" pitchFamily="34" charset="0"/>
                        </a:rPr>
                        <a:t> </a:t>
                      </a:r>
                    </a:p>
                  </a:txBody>
                  <a:tcPr marL="7449" marR="7449" marT="7449" marB="0" anchor="b">
                    <a:lnL w="6350" cap="flat" cmpd="sng" algn="ctr">
                      <a:solidFill>
                        <a:srgbClr val="ABABAB"/>
                      </a:solidFill>
                      <a:prstDash val="solid"/>
                      <a:round/>
                      <a:headEnd type="none" w="med" len="med"/>
                      <a:tailEnd type="none" w="med" len="med"/>
                    </a:lnL>
                    <a:lnR>
                      <a:noFill/>
                    </a:lnR>
                    <a:lnT>
                      <a:noFill/>
                    </a:lnT>
                    <a:lnB>
                      <a:noFill/>
                    </a:lnB>
                    <a:solidFill>
                      <a:schemeClr val="bg1"/>
                    </a:solidFill>
                  </a:tcPr>
                </a:tc>
                <a:tc>
                  <a:txBody>
                    <a:bodyPr/>
                    <a:lstStyle/>
                    <a:p>
                      <a:pPr algn="ctr" fontAlgn="b"/>
                      <a:endParaRPr lang="en-US" sz="1050" b="0" i="0" u="none" strike="noStrike" dirty="0">
                        <a:effectLst/>
                        <a:latin typeface="Arial" panose="020B0604020202020204" pitchFamily="34" charset="0"/>
                      </a:endParaRPr>
                    </a:p>
                  </a:txBody>
                  <a:tcPr marL="7449" marR="7449" marT="7449" marB="0" anchor="b">
                    <a:lnL>
                      <a:noFill/>
                    </a:lnL>
                    <a:lnR>
                      <a:noFill/>
                    </a:lnR>
                    <a:lnT>
                      <a:noFill/>
                    </a:lnT>
                    <a:lnB>
                      <a:noFill/>
                    </a:lnB>
                    <a:solidFill>
                      <a:schemeClr val="bg1"/>
                    </a:solidFill>
                  </a:tcPr>
                </a:tc>
                <a:tc>
                  <a:txBody>
                    <a:bodyPr/>
                    <a:lstStyle/>
                    <a:p>
                      <a:pPr algn="ctr" fontAlgn="b"/>
                      <a:r>
                        <a:rPr lang="en-US" sz="1050" b="0" i="0" u="none" strike="noStrike" dirty="0">
                          <a:effectLst/>
                          <a:latin typeface="Arial" panose="020B0604020202020204" pitchFamily="34" charset="0"/>
                        </a:rPr>
                        <a:t>75</a:t>
                      </a:r>
                    </a:p>
                  </a:txBody>
                  <a:tcPr marL="7449" marR="7449" marT="7449" marB="0" anchor="b">
                    <a:lnL>
                      <a:noFill/>
                    </a:lnL>
                    <a:lnR>
                      <a:noFill/>
                    </a:lnR>
                    <a:lnT>
                      <a:noFill/>
                    </a:lnT>
                    <a:lnB>
                      <a:noFill/>
                    </a:lnB>
                    <a:solidFill>
                      <a:schemeClr val="bg1"/>
                    </a:solidFill>
                  </a:tcPr>
                </a:tc>
                <a:tc>
                  <a:txBody>
                    <a:bodyPr/>
                    <a:lstStyle/>
                    <a:p>
                      <a:pPr algn="ctr" fontAlgn="b"/>
                      <a:endParaRPr lang="en-US" sz="1050" b="0" i="0" u="none" strike="noStrike" dirty="0">
                        <a:effectLst/>
                        <a:latin typeface="Arial" panose="020B0604020202020204" pitchFamily="34" charset="0"/>
                      </a:endParaRPr>
                    </a:p>
                  </a:txBody>
                  <a:tcPr marL="7449" marR="7449" marT="7449" marB="0" anchor="b">
                    <a:lnL>
                      <a:noFill/>
                    </a:lnL>
                    <a:lnR>
                      <a:noFill/>
                    </a:lnR>
                    <a:lnT>
                      <a:noFill/>
                    </a:lnT>
                    <a:lnB>
                      <a:noFill/>
                    </a:lnB>
                    <a:solidFill>
                      <a:schemeClr val="bg1"/>
                    </a:solidFill>
                  </a:tcPr>
                </a:tc>
                <a:tc>
                  <a:txBody>
                    <a:bodyPr/>
                    <a:lstStyle/>
                    <a:p>
                      <a:pPr algn="ctr" fontAlgn="b"/>
                      <a:endParaRPr lang="en-US" sz="1050" b="0" i="0" u="none" strike="noStrike" dirty="0">
                        <a:effectLst/>
                        <a:latin typeface="Arial" panose="020B0604020202020204" pitchFamily="34" charset="0"/>
                      </a:endParaRPr>
                    </a:p>
                  </a:txBody>
                  <a:tcPr marL="7449" marR="7449" marT="7449" marB="0" anchor="b">
                    <a:lnL>
                      <a:noFill/>
                    </a:lnL>
                    <a:lnR>
                      <a:noFill/>
                    </a:lnR>
                    <a:lnT>
                      <a:noFill/>
                    </a:lnT>
                    <a:lnB>
                      <a:noFill/>
                    </a:lnB>
                    <a:solidFill>
                      <a:schemeClr val="bg1"/>
                    </a:solidFill>
                  </a:tcPr>
                </a:tc>
                <a:tc>
                  <a:txBody>
                    <a:bodyPr/>
                    <a:lstStyle/>
                    <a:p>
                      <a:pPr algn="ctr" fontAlgn="b"/>
                      <a:endParaRPr lang="en-US" sz="1050" b="0" i="0" u="none" strike="noStrike" dirty="0">
                        <a:effectLst/>
                        <a:latin typeface="Arial" panose="020B0604020202020204" pitchFamily="34" charset="0"/>
                      </a:endParaRPr>
                    </a:p>
                  </a:txBody>
                  <a:tcPr marL="7449" marR="7449" marT="7449" marB="0" anchor="b">
                    <a:lnL>
                      <a:noFill/>
                    </a:lnL>
                    <a:lnR w="6350" cap="flat" cmpd="sng" algn="ctr">
                      <a:solidFill>
                        <a:srgbClr val="ABABAB"/>
                      </a:solidFill>
                      <a:prstDash val="solid"/>
                      <a:round/>
                      <a:headEnd type="none" w="med" len="med"/>
                      <a:tailEnd type="none" w="med" len="med"/>
                    </a:lnR>
                    <a:lnT>
                      <a:noFill/>
                    </a:lnT>
                    <a:lnB>
                      <a:noFill/>
                    </a:lnB>
                    <a:solidFill>
                      <a:schemeClr val="bg1"/>
                    </a:solidFill>
                  </a:tcPr>
                </a:tc>
                <a:tc>
                  <a:txBody>
                    <a:bodyPr/>
                    <a:lstStyle/>
                    <a:p>
                      <a:pPr algn="r" fontAlgn="b"/>
                      <a:r>
                        <a:rPr lang="en-US" sz="1050" b="0" i="0" u="none" strike="noStrike" dirty="0">
                          <a:effectLst/>
                          <a:latin typeface="Arial" panose="020B0604020202020204" pitchFamily="34" charset="0"/>
                        </a:rPr>
                        <a:t>75</a:t>
                      </a:r>
                    </a:p>
                  </a:txBody>
                  <a:tcPr marL="7449" marR="7449" marT="7449" marB="0" anchor="b">
                    <a:lnL w="6350" cap="flat" cmpd="sng" algn="ctr">
                      <a:solidFill>
                        <a:srgbClr val="ABABAB"/>
                      </a:solidFill>
                      <a:prstDash val="solid"/>
                      <a:round/>
                      <a:headEnd type="none" w="med" len="med"/>
                      <a:tailEnd type="none" w="med" len="med"/>
                    </a:lnL>
                    <a:lnR w="6350" cap="flat" cmpd="sng" algn="ctr">
                      <a:solidFill>
                        <a:srgbClr val="ABABAB"/>
                      </a:solidFill>
                      <a:prstDash val="solid"/>
                      <a:round/>
                      <a:headEnd type="none" w="med" len="med"/>
                      <a:tailEnd type="none" w="med" len="med"/>
                    </a:lnR>
                    <a:lnT>
                      <a:noFill/>
                    </a:lnT>
                    <a:lnB>
                      <a:noFill/>
                    </a:lnB>
                    <a:solidFill>
                      <a:schemeClr val="bg1"/>
                    </a:solidFill>
                  </a:tcPr>
                </a:tc>
              </a:tr>
              <a:tr h="150468">
                <a:tc>
                  <a:txBody>
                    <a:bodyPr/>
                    <a:lstStyle/>
                    <a:p>
                      <a:pPr algn="l" fontAlgn="b"/>
                      <a:r>
                        <a:rPr lang="en-US" sz="1050" b="0" i="0" u="none" strike="noStrike" dirty="0">
                          <a:effectLst/>
                          <a:latin typeface="Arial" panose="020B0604020202020204" pitchFamily="34" charset="0"/>
                        </a:rPr>
                        <a:t>Lilyfield Sectional Title Units Phase 1&amp; 2</a:t>
                      </a:r>
                    </a:p>
                  </a:txBody>
                  <a:tcPr marL="7449" marR="7449" marT="7449" marB="0" anchor="b">
                    <a:lnL w="6350" cap="flat" cmpd="sng" algn="ctr">
                      <a:solidFill>
                        <a:srgbClr val="ABABAB"/>
                      </a:solidFill>
                      <a:prstDash val="solid"/>
                      <a:round/>
                      <a:headEnd type="none" w="med" len="med"/>
                      <a:tailEnd type="none" w="med" len="med"/>
                    </a:lnL>
                    <a:lnR w="6350" cap="flat" cmpd="sng" algn="ctr">
                      <a:solidFill>
                        <a:srgbClr val="ABABAB"/>
                      </a:solidFill>
                      <a:prstDash val="solid"/>
                      <a:round/>
                      <a:headEnd type="none" w="med" len="med"/>
                      <a:tailEnd type="none" w="med" len="med"/>
                    </a:lnR>
                    <a:lnT>
                      <a:noFill/>
                    </a:lnT>
                    <a:lnB>
                      <a:noFill/>
                    </a:lnB>
                    <a:solidFill>
                      <a:schemeClr val="bg1"/>
                    </a:solidFill>
                  </a:tcPr>
                </a:tc>
                <a:tc>
                  <a:txBody>
                    <a:bodyPr/>
                    <a:lstStyle/>
                    <a:p>
                      <a:pPr algn="ctr" fontAlgn="b"/>
                      <a:r>
                        <a:rPr lang="en-US" sz="1050" b="0" i="0" u="none" strike="noStrike" dirty="0">
                          <a:effectLst/>
                          <a:latin typeface="Arial" panose="020B0604020202020204" pitchFamily="34" charset="0"/>
                        </a:rPr>
                        <a:t>198</a:t>
                      </a:r>
                    </a:p>
                  </a:txBody>
                  <a:tcPr marL="7449" marR="7449" marT="7449" marB="0" anchor="b">
                    <a:lnL w="6350" cap="flat" cmpd="sng" algn="ctr">
                      <a:solidFill>
                        <a:srgbClr val="ABABAB"/>
                      </a:solidFill>
                      <a:prstDash val="solid"/>
                      <a:round/>
                      <a:headEnd type="none" w="med" len="med"/>
                      <a:tailEnd type="none" w="med" len="med"/>
                    </a:lnL>
                    <a:lnR>
                      <a:noFill/>
                    </a:lnR>
                    <a:lnT>
                      <a:noFill/>
                    </a:lnT>
                    <a:lnB>
                      <a:noFill/>
                    </a:lnB>
                    <a:solidFill>
                      <a:schemeClr val="bg1"/>
                    </a:solidFill>
                  </a:tcPr>
                </a:tc>
                <a:tc>
                  <a:txBody>
                    <a:bodyPr/>
                    <a:lstStyle/>
                    <a:p>
                      <a:pPr algn="ctr" fontAlgn="b"/>
                      <a:endParaRPr lang="en-US" sz="1050" b="0" i="0" u="none" strike="noStrike" dirty="0">
                        <a:effectLst/>
                        <a:latin typeface="Arial" panose="020B0604020202020204" pitchFamily="34" charset="0"/>
                      </a:endParaRPr>
                    </a:p>
                  </a:txBody>
                  <a:tcPr marL="7449" marR="7449" marT="7449" marB="0" anchor="b">
                    <a:lnL>
                      <a:noFill/>
                    </a:lnL>
                    <a:lnR>
                      <a:noFill/>
                    </a:lnR>
                    <a:lnT>
                      <a:noFill/>
                    </a:lnT>
                    <a:lnB>
                      <a:noFill/>
                    </a:lnB>
                    <a:solidFill>
                      <a:schemeClr val="bg1"/>
                    </a:solidFill>
                  </a:tcPr>
                </a:tc>
                <a:tc>
                  <a:txBody>
                    <a:bodyPr/>
                    <a:lstStyle/>
                    <a:p>
                      <a:pPr algn="ctr" fontAlgn="b"/>
                      <a:endParaRPr lang="en-US" sz="1050" b="0" i="0" u="none" strike="noStrike" dirty="0">
                        <a:effectLst/>
                        <a:latin typeface="Arial" panose="020B0604020202020204" pitchFamily="34" charset="0"/>
                      </a:endParaRPr>
                    </a:p>
                  </a:txBody>
                  <a:tcPr marL="7449" marR="7449" marT="7449" marB="0" anchor="b">
                    <a:lnL>
                      <a:noFill/>
                    </a:lnL>
                    <a:lnR>
                      <a:noFill/>
                    </a:lnR>
                    <a:lnT>
                      <a:noFill/>
                    </a:lnT>
                    <a:lnB>
                      <a:noFill/>
                    </a:lnB>
                    <a:solidFill>
                      <a:schemeClr val="bg1"/>
                    </a:solidFill>
                  </a:tcPr>
                </a:tc>
                <a:tc>
                  <a:txBody>
                    <a:bodyPr/>
                    <a:lstStyle/>
                    <a:p>
                      <a:pPr algn="ctr" fontAlgn="b"/>
                      <a:endParaRPr lang="en-US" sz="1050" b="0" i="0" u="none" strike="noStrike" dirty="0">
                        <a:effectLst/>
                        <a:latin typeface="Arial" panose="020B0604020202020204" pitchFamily="34" charset="0"/>
                      </a:endParaRPr>
                    </a:p>
                  </a:txBody>
                  <a:tcPr marL="7449" marR="7449" marT="7449" marB="0" anchor="b">
                    <a:lnL>
                      <a:noFill/>
                    </a:lnL>
                    <a:lnR>
                      <a:noFill/>
                    </a:lnR>
                    <a:lnT>
                      <a:noFill/>
                    </a:lnT>
                    <a:lnB>
                      <a:noFill/>
                    </a:lnB>
                    <a:solidFill>
                      <a:schemeClr val="bg1"/>
                    </a:solidFill>
                  </a:tcPr>
                </a:tc>
                <a:tc>
                  <a:txBody>
                    <a:bodyPr/>
                    <a:lstStyle/>
                    <a:p>
                      <a:pPr algn="ctr" fontAlgn="b"/>
                      <a:endParaRPr lang="en-US" sz="1050" b="0" i="0" u="none" strike="noStrike" dirty="0">
                        <a:effectLst/>
                        <a:latin typeface="Arial" panose="020B0604020202020204" pitchFamily="34" charset="0"/>
                      </a:endParaRPr>
                    </a:p>
                  </a:txBody>
                  <a:tcPr marL="7449" marR="7449" marT="7449" marB="0" anchor="b">
                    <a:lnL>
                      <a:noFill/>
                    </a:lnL>
                    <a:lnR>
                      <a:noFill/>
                    </a:lnR>
                    <a:lnT>
                      <a:noFill/>
                    </a:lnT>
                    <a:lnB>
                      <a:noFill/>
                    </a:lnB>
                    <a:solidFill>
                      <a:schemeClr val="bg1"/>
                    </a:solidFill>
                  </a:tcPr>
                </a:tc>
                <a:tc>
                  <a:txBody>
                    <a:bodyPr/>
                    <a:lstStyle/>
                    <a:p>
                      <a:pPr algn="ctr" fontAlgn="b"/>
                      <a:endParaRPr lang="en-US" sz="1050" b="0" i="0" u="none" strike="noStrike" dirty="0">
                        <a:effectLst/>
                        <a:latin typeface="Arial" panose="020B0604020202020204" pitchFamily="34" charset="0"/>
                      </a:endParaRPr>
                    </a:p>
                  </a:txBody>
                  <a:tcPr marL="7449" marR="7449" marT="7449" marB="0" anchor="b">
                    <a:lnL>
                      <a:noFill/>
                    </a:lnL>
                    <a:lnR w="6350" cap="flat" cmpd="sng" algn="ctr">
                      <a:solidFill>
                        <a:srgbClr val="ABABAB"/>
                      </a:solidFill>
                      <a:prstDash val="solid"/>
                      <a:round/>
                      <a:headEnd type="none" w="med" len="med"/>
                      <a:tailEnd type="none" w="med" len="med"/>
                    </a:lnR>
                    <a:lnT>
                      <a:noFill/>
                    </a:lnT>
                    <a:lnB>
                      <a:noFill/>
                    </a:lnB>
                    <a:solidFill>
                      <a:schemeClr val="bg1"/>
                    </a:solidFill>
                  </a:tcPr>
                </a:tc>
                <a:tc>
                  <a:txBody>
                    <a:bodyPr/>
                    <a:lstStyle/>
                    <a:p>
                      <a:pPr algn="r" fontAlgn="b"/>
                      <a:r>
                        <a:rPr lang="en-US" sz="1050" b="0" i="0" u="none" strike="noStrike" dirty="0">
                          <a:effectLst/>
                          <a:latin typeface="Arial" panose="020B0604020202020204" pitchFamily="34" charset="0"/>
                        </a:rPr>
                        <a:t>198</a:t>
                      </a:r>
                    </a:p>
                  </a:txBody>
                  <a:tcPr marL="7449" marR="7449" marT="7449" marB="0" anchor="b">
                    <a:lnL w="6350" cap="flat" cmpd="sng" algn="ctr">
                      <a:solidFill>
                        <a:srgbClr val="ABABAB"/>
                      </a:solidFill>
                      <a:prstDash val="solid"/>
                      <a:round/>
                      <a:headEnd type="none" w="med" len="med"/>
                      <a:tailEnd type="none" w="med" len="med"/>
                    </a:lnL>
                    <a:lnR w="6350" cap="flat" cmpd="sng" algn="ctr">
                      <a:solidFill>
                        <a:srgbClr val="ABABAB"/>
                      </a:solidFill>
                      <a:prstDash val="solid"/>
                      <a:round/>
                      <a:headEnd type="none" w="med" len="med"/>
                      <a:tailEnd type="none" w="med" len="med"/>
                    </a:lnR>
                    <a:lnT>
                      <a:noFill/>
                    </a:lnT>
                    <a:lnB>
                      <a:noFill/>
                    </a:lnB>
                    <a:solidFill>
                      <a:schemeClr val="bg1"/>
                    </a:solidFill>
                  </a:tcPr>
                </a:tc>
              </a:tr>
              <a:tr h="150468">
                <a:tc>
                  <a:txBody>
                    <a:bodyPr/>
                    <a:lstStyle/>
                    <a:p>
                      <a:pPr algn="l" fontAlgn="b"/>
                      <a:r>
                        <a:rPr lang="en-US" sz="1050" b="0" i="0" u="none" strike="noStrike" dirty="0">
                          <a:effectLst/>
                          <a:latin typeface="Arial" panose="020B0604020202020204" pitchFamily="34" charset="0"/>
                        </a:rPr>
                        <a:t>Witfield Ridge</a:t>
                      </a:r>
                    </a:p>
                  </a:txBody>
                  <a:tcPr marL="7449" marR="7449" marT="7449" marB="0" anchor="b">
                    <a:lnL w="6350" cap="flat" cmpd="sng" algn="ctr">
                      <a:solidFill>
                        <a:srgbClr val="ABABAB"/>
                      </a:solidFill>
                      <a:prstDash val="solid"/>
                      <a:round/>
                      <a:headEnd type="none" w="med" len="med"/>
                      <a:tailEnd type="none" w="med" len="med"/>
                    </a:lnL>
                    <a:lnR w="6350" cap="flat" cmpd="sng" algn="ctr">
                      <a:solidFill>
                        <a:srgbClr val="ABABAB"/>
                      </a:solidFill>
                      <a:prstDash val="solid"/>
                      <a:round/>
                      <a:headEnd type="none" w="med" len="med"/>
                      <a:tailEnd type="none" w="med" len="med"/>
                    </a:lnR>
                    <a:lnT>
                      <a:noFill/>
                    </a:lnT>
                    <a:lnB>
                      <a:noFill/>
                    </a:lnB>
                    <a:solidFill>
                      <a:schemeClr val="bg1"/>
                    </a:solidFill>
                  </a:tcPr>
                </a:tc>
                <a:tc>
                  <a:txBody>
                    <a:bodyPr/>
                    <a:lstStyle/>
                    <a:p>
                      <a:pPr algn="ctr" fontAlgn="b"/>
                      <a:r>
                        <a:rPr lang="en-US" sz="1050" b="0" i="0" u="none" strike="noStrike" dirty="0">
                          <a:effectLst/>
                          <a:latin typeface="Arial" panose="020B0604020202020204" pitchFamily="34" charset="0"/>
                        </a:rPr>
                        <a:t>82</a:t>
                      </a:r>
                    </a:p>
                  </a:txBody>
                  <a:tcPr marL="7449" marR="7449" marT="7449" marB="0" anchor="b">
                    <a:lnL w="6350" cap="flat" cmpd="sng" algn="ctr">
                      <a:solidFill>
                        <a:srgbClr val="ABABAB"/>
                      </a:solidFill>
                      <a:prstDash val="solid"/>
                      <a:round/>
                      <a:headEnd type="none" w="med" len="med"/>
                      <a:tailEnd type="none" w="med" len="med"/>
                    </a:lnL>
                    <a:lnR>
                      <a:noFill/>
                    </a:lnR>
                    <a:lnT>
                      <a:noFill/>
                    </a:lnT>
                    <a:lnB>
                      <a:noFill/>
                    </a:lnB>
                    <a:solidFill>
                      <a:schemeClr val="bg1"/>
                    </a:solidFill>
                  </a:tcPr>
                </a:tc>
                <a:tc>
                  <a:txBody>
                    <a:bodyPr/>
                    <a:lstStyle/>
                    <a:p>
                      <a:pPr algn="ctr" fontAlgn="b"/>
                      <a:endParaRPr lang="en-US" sz="1050" b="0" i="0" u="none" strike="noStrike" dirty="0">
                        <a:effectLst/>
                        <a:latin typeface="Arial" panose="020B0604020202020204" pitchFamily="34" charset="0"/>
                      </a:endParaRPr>
                    </a:p>
                  </a:txBody>
                  <a:tcPr marL="7449" marR="7449" marT="7449" marB="0" anchor="b">
                    <a:lnL>
                      <a:noFill/>
                    </a:lnL>
                    <a:lnR>
                      <a:noFill/>
                    </a:lnR>
                    <a:lnT>
                      <a:noFill/>
                    </a:lnT>
                    <a:lnB>
                      <a:noFill/>
                    </a:lnB>
                    <a:solidFill>
                      <a:schemeClr val="bg1"/>
                    </a:solidFill>
                  </a:tcPr>
                </a:tc>
                <a:tc>
                  <a:txBody>
                    <a:bodyPr/>
                    <a:lstStyle/>
                    <a:p>
                      <a:pPr algn="ctr" fontAlgn="b"/>
                      <a:endParaRPr lang="en-US" sz="1050" b="0" i="0" u="none" strike="noStrike" dirty="0">
                        <a:effectLst/>
                        <a:latin typeface="Arial" panose="020B0604020202020204" pitchFamily="34" charset="0"/>
                      </a:endParaRPr>
                    </a:p>
                  </a:txBody>
                  <a:tcPr marL="7449" marR="7449" marT="7449" marB="0" anchor="b">
                    <a:lnL>
                      <a:noFill/>
                    </a:lnL>
                    <a:lnR>
                      <a:noFill/>
                    </a:lnR>
                    <a:lnT>
                      <a:noFill/>
                    </a:lnT>
                    <a:lnB>
                      <a:noFill/>
                    </a:lnB>
                    <a:solidFill>
                      <a:schemeClr val="bg1"/>
                    </a:solidFill>
                  </a:tcPr>
                </a:tc>
                <a:tc>
                  <a:txBody>
                    <a:bodyPr/>
                    <a:lstStyle/>
                    <a:p>
                      <a:pPr algn="ctr" fontAlgn="b"/>
                      <a:endParaRPr lang="en-US" sz="1050" b="0" i="0" u="none" strike="noStrike" dirty="0">
                        <a:effectLst/>
                        <a:latin typeface="Arial" panose="020B0604020202020204" pitchFamily="34" charset="0"/>
                      </a:endParaRPr>
                    </a:p>
                  </a:txBody>
                  <a:tcPr marL="7449" marR="7449" marT="7449" marB="0" anchor="b">
                    <a:lnL>
                      <a:noFill/>
                    </a:lnL>
                    <a:lnR>
                      <a:noFill/>
                    </a:lnR>
                    <a:lnT>
                      <a:noFill/>
                    </a:lnT>
                    <a:lnB>
                      <a:noFill/>
                    </a:lnB>
                    <a:solidFill>
                      <a:schemeClr val="bg1"/>
                    </a:solidFill>
                  </a:tcPr>
                </a:tc>
                <a:tc>
                  <a:txBody>
                    <a:bodyPr/>
                    <a:lstStyle/>
                    <a:p>
                      <a:pPr algn="ctr" fontAlgn="b"/>
                      <a:endParaRPr lang="en-US" sz="1050" b="0" i="0" u="none" strike="noStrike" dirty="0">
                        <a:effectLst/>
                        <a:latin typeface="Arial" panose="020B0604020202020204" pitchFamily="34" charset="0"/>
                      </a:endParaRPr>
                    </a:p>
                  </a:txBody>
                  <a:tcPr marL="7449" marR="7449" marT="7449" marB="0" anchor="b">
                    <a:lnL>
                      <a:noFill/>
                    </a:lnL>
                    <a:lnR>
                      <a:noFill/>
                    </a:lnR>
                    <a:lnT>
                      <a:noFill/>
                    </a:lnT>
                    <a:lnB>
                      <a:noFill/>
                    </a:lnB>
                    <a:solidFill>
                      <a:schemeClr val="bg1"/>
                    </a:solidFill>
                  </a:tcPr>
                </a:tc>
                <a:tc>
                  <a:txBody>
                    <a:bodyPr/>
                    <a:lstStyle/>
                    <a:p>
                      <a:pPr algn="ctr" fontAlgn="b"/>
                      <a:endParaRPr lang="en-US" sz="1050" b="0" i="0" u="none" strike="noStrike" dirty="0">
                        <a:effectLst/>
                        <a:latin typeface="Arial" panose="020B0604020202020204" pitchFamily="34" charset="0"/>
                      </a:endParaRPr>
                    </a:p>
                  </a:txBody>
                  <a:tcPr marL="7449" marR="7449" marT="7449" marB="0" anchor="b">
                    <a:lnL>
                      <a:noFill/>
                    </a:lnL>
                    <a:lnR w="6350" cap="flat" cmpd="sng" algn="ctr">
                      <a:solidFill>
                        <a:srgbClr val="ABABAB"/>
                      </a:solidFill>
                      <a:prstDash val="solid"/>
                      <a:round/>
                      <a:headEnd type="none" w="med" len="med"/>
                      <a:tailEnd type="none" w="med" len="med"/>
                    </a:lnR>
                    <a:lnT>
                      <a:noFill/>
                    </a:lnT>
                    <a:lnB>
                      <a:noFill/>
                    </a:lnB>
                    <a:solidFill>
                      <a:schemeClr val="bg1"/>
                    </a:solidFill>
                  </a:tcPr>
                </a:tc>
                <a:tc>
                  <a:txBody>
                    <a:bodyPr/>
                    <a:lstStyle/>
                    <a:p>
                      <a:pPr algn="r" fontAlgn="b"/>
                      <a:r>
                        <a:rPr lang="en-US" sz="1050" b="0" i="0" u="none" strike="noStrike" dirty="0">
                          <a:effectLst/>
                          <a:latin typeface="Arial" panose="020B0604020202020204" pitchFamily="34" charset="0"/>
                        </a:rPr>
                        <a:t>82</a:t>
                      </a:r>
                    </a:p>
                  </a:txBody>
                  <a:tcPr marL="7449" marR="7449" marT="7449" marB="0" anchor="b">
                    <a:lnL w="6350" cap="flat" cmpd="sng" algn="ctr">
                      <a:solidFill>
                        <a:srgbClr val="ABABAB"/>
                      </a:solidFill>
                      <a:prstDash val="solid"/>
                      <a:round/>
                      <a:headEnd type="none" w="med" len="med"/>
                      <a:tailEnd type="none" w="med" len="med"/>
                    </a:lnL>
                    <a:lnR w="6350" cap="flat" cmpd="sng" algn="ctr">
                      <a:solidFill>
                        <a:srgbClr val="ABABAB"/>
                      </a:solidFill>
                      <a:prstDash val="solid"/>
                      <a:round/>
                      <a:headEnd type="none" w="med" len="med"/>
                      <a:tailEnd type="none" w="med" len="med"/>
                    </a:lnR>
                    <a:lnT>
                      <a:noFill/>
                    </a:lnT>
                    <a:lnB>
                      <a:noFill/>
                    </a:lnB>
                    <a:solidFill>
                      <a:schemeClr val="bg1"/>
                    </a:solidFill>
                  </a:tcPr>
                </a:tc>
              </a:tr>
              <a:tr h="150468">
                <a:tc>
                  <a:txBody>
                    <a:bodyPr/>
                    <a:lstStyle/>
                    <a:p>
                      <a:pPr algn="l" fontAlgn="b"/>
                      <a:r>
                        <a:rPr lang="en-US" sz="1050" b="0" i="0" u="none" strike="noStrike" dirty="0">
                          <a:effectLst/>
                          <a:latin typeface="Arial" panose="020B0604020202020204" pitchFamily="34" charset="0"/>
                        </a:rPr>
                        <a:t>Rosslyn Extension 46</a:t>
                      </a:r>
                    </a:p>
                  </a:txBody>
                  <a:tcPr marL="7449" marR="7449" marT="7449" marB="0" anchor="b">
                    <a:lnL w="6350" cap="flat" cmpd="sng" algn="ctr">
                      <a:solidFill>
                        <a:srgbClr val="ABABAB"/>
                      </a:solidFill>
                      <a:prstDash val="solid"/>
                      <a:round/>
                      <a:headEnd type="none" w="med" len="med"/>
                      <a:tailEnd type="none" w="med" len="med"/>
                    </a:lnL>
                    <a:lnR w="6350" cap="flat" cmpd="sng" algn="ctr">
                      <a:solidFill>
                        <a:srgbClr val="ABABAB"/>
                      </a:solidFill>
                      <a:prstDash val="solid"/>
                      <a:round/>
                      <a:headEnd type="none" w="med" len="med"/>
                      <a:tailEnd type="none" w="med" len="med"/>
                    </a:lnR>
                    <a:lnT>
                      <a:noFill/>
                    </a:lnT>
                    <a:lnB>
                      <a:noFill/>
                    </a:lnB>
                    <a:solidFill>
                      <a:schemeClr val="bg1"/>
                    </a:solidFill>
                  </a:tcPr>
                </a:tc>
                <a:tc>
                  <a:txBody>
                    <a:bodyPr/>
                    <a:lstStyle/>
                    <a:p>
                      <a:pPr algn="ctr" fontAlgn="b"/>
                      <a:r>
                        <a:rPr lang="en-US" sz="1050" b="0" i="0" u="none" strike="noStrike" dirty="0">
                          <a:effectLst/>
                          <a:latin typeface="Arial" panose="020B0604020202020204" pitchFamily="34" charset="0"/>
                        </a:rPr>
                        <a:t>228</a:t>
                      </a:r>
                    </a:p>
                  </a:txBody>
                  <a:tcPr marL="7449" marR="7449" marT="7449" marB="0" anchor="b">
                    <a:lnL w="6350" cap="flat" cmpd="sng" algn="ctr">
                      <a:solidFill>
                        <a:srgbClr val="ABABAB"/>
                      </a:solidFill>
                      <a:prstDash val="solid"/>
                      <a:round/>
                      <a:headEnd type="none" w="med" len="med"/>
                      <a:tailEnd type="none" w="med" len="med"/>
                    </a:lnL>
                    <a:lnR>
                      <a:noFill/>
                    </a:lnR>
                    <a:lnT>
                      <a:noFill/>
                    </a:lnT>
                    <a:lnB>
                      <a:noFill/>
                    </a:lnB>
                    <a:solidFill>
                      <a:schemeClr val="bg1"/>
                    </a:solidFill>
                  </a:tcPr>
                </a:tc>
                <a:tc>
                  <a:txBody>
                    <a:bodyPr/>
                    <a:lstStyle/>
                    <a:p>
                      <a:pPr algn="ctr" fontAlgn="b"/>
                      <a:endParaRPr lang="en-US" sz="1050" b="0" i="0" u="none" strike="noStrike" dirty="0">
                        <a:effectLst/>
                        <a:latin typeface="Arial" panose="020B0604020202020204" pitchFamily="34" charset="0"/>
                      </a:endParaRPr>
                    </a:p>
                  </a:txBody>
                  <a:tcPr marL="7449" marR="7449" marT="7449" marB="0" anchor="b">
                    <a:lnL>
                      <a:noFill/>
                    </a:lnL>
                    <a:lnR>
                      <a:noFill/>
                    </a:lnR>
                    <a:lnT>
                      <a:noFill/>
                    </a:lnT>
                    <a:lnB>
                      <a:noFill/>
                    </a:lnB>
                    <a:solidFill>
                      <a:schemeClr val="bg1"/>
                    </a:solidFill>
                  </a:tcPr>
                </a:tc>
                <a:tc>
                  <a:txBody>
                    <a:bodyPr/>
                    <a:lstStyle/>
                    <a:p>
                      <a:pPr algn="ctr" fontAlgn="b"/>
                      <a:endParaRPr lang="en-US" sz="1050" b="0" i="0" u="none" strike="noStrike" dirty="0">
                        <a:effectLst/>
                        <a:latin typeface="Arial" panose="020B0604020202020204" pitchFamily="34" charset="0"/>
                      </a:endParaRPr>
                    </a:p>
                  </a:txBody>
                  <a:tcPr marL="7449" marR="7449" marT="7449" marB="0" anchor="b">
                    <a:lnL>
                      <a:noFill/>
                    </a:lnL>
                    <a:lnR>
                      <a:noFill/>
                    </a:lnR>
                    <a:lnT>
                      <a:noFill/>
                    </a:lnT>
                    <a:lnB>
                      <a:noFill/>
                    </a:lnB>
                    <a:solidFill>
                      <a:schemeClr val="bg1"/>
                    </a:solidFill>
                  </a:tcPr>
                </a:tc>
                <a:tc>
                  <a:txBody>
                    <a:bodyPr/>
                    <a:lstStyle/>
                    <a:p>
                      <a:pPr algn="ctr" fontAlgn="b"/>
                      <a:endParaRPr lang="en-US" sz="1050" b="0" i="0" u="none" strike="noStrike" dirty="0">
                        <a:effectLst/>
                        <a:latin typeface="Arial" panose="020B0604020202020204" pitchFamily="34" charset="0"/>
                      </a:endParaRPr>
                    </a:p>
                  </a:txBody>
                  <a:tcPr marL="7449" marR="7449" marT="7449" marB="0" anchor="b">
                    <a:lnL>
                      <a:noFill/>
                    </a:lnL>
                    <a:lnR>
                      <a:noFill/>
                    </a:lnR>
                    <a:lnT>
                      <a:noFill/>
                    </a:lnT>
                    <a:lnB>
                      <a:noFill/>
                    </a:lnB>
                    <a:solidFill>
                      <a:schemeClr val="bg1"/>
                    </a:solidFill>
                  </a:tcPr>
                </a:tc>
                <a:tc>
                  <a:txBody>
                    <a:bodyPr/>
                    <a:lstStyle/>
                    <a:p>
                      <a:pPr algn="ctr" fontAlgn="b"/>
                      <a:endParaRPr lang="en-US" sz="1050" b="0" i="0" u="none" strike="noStrike" dirty="0">
                        <a:effectLst/>
                        <a:latin typeface="Arial" panose="020B0604020202020204" pitchFamily="34" charset="0"/>
                      </a:endParaRPr>
                    </a:p>
                  </a:txBody>
                  <a:tcPr marL="7449" marR="7449" marT="7449" marB="0" anchor="b">
                    <a:lnL>
                      <a:noFill/>
                    </a:lnL>
                    <a:lnR>
                      <a:noFill/>
                    </a:lnR>
                    <a:lnT>
                      <a:noFill/>
                    </a:lnT>
                    <a:lnB>
                      <a:noFill/>
                    </a:lnB>
                    <a:solidFill>
                      <a:schemeClr val="bg1"/>
                    </a:solidFill>
                  </a:tcPr>
                </a:tc>
                <a:tc>
                  <a:txBody>
                    <a:bodyPr/>
                    <a:lstStyle/>
                    <a:p>
                      <a:pPr algn="ctr" fontAlgn="b"/>
                      <a:endParaRPr lang="en-US" sz="1050" b="0" i="0" u="none" strike="noStrike" dirty="0">
                        <a:effectLst/>
                        <a:latin typeface="Arial" panose="020B0604020202020204" pitchFamily="34" charset="0"/>
                      </a:endParaRPr>
                    </a:p>
                  </a:txBody>
                  <a:tcPr marL="7449" marR="7449" marT="7449" marB="0" anchor="b">
                    <a:lnL>
                      <a:noFill/>
                    </a:lnL>
                    <a:lnR w="6350" cap="flat" cmpd="sng" algn="ctr">
                      <a:solidFill>
                        <a:srgbClr val="ABABAB"/>
                      </a:solidFill>
                      <a:prstDash val="solid"/>
                      <a:round/>
                      <a:headEnd type="none" w="med" len="med"/>
                      <a:tailEnd type="none" w="med" len="med"/>
                    </a:lnR>
                    <a:lnT>
                      <a:noFill/>
                    </a:lnT>
                    <a:lnB>
                      <a:noFill/>
                    </a:lnB>
                    <a:solidFill>
                      <a:schemeClr val="bg1"/>
                    </a:solidFill>
                  </a:tcPr>
                </a:tc>
                <a:tc>
                  <a:txBody>
                    <a:bodyPr/>
                    <a:lstStyle/>
                    <a:p>
                      <a:pPr algn="r" fontAlgn="b"/>
                      <a:r>
                        <a:rPr lang="en-US" sz="1050" b="0" i="0" u="none" strike="noStrike" dirty="0">
                          <a:effectLst/>
                          <a:latin typeface="Arial" panose="020B0604020202020204" pitchFamily="34" charset="0"/>
                        </a:rPr>
                        <a:t>228</a:t>
                      </a:r>
                    </a:p>
                  </a:txBody>
                  <a:tcPr marL="7449" marR="7449" marT="7449" marB="0" anchor="b">
                    <a:lnL w="6350" cap="flat" cmpd="sng" algn="ctr">
                      <a:solidFill>
                        <a:srgbClr val="ABABAB"/>
                      </a:solidFill>
                      <a:prstDash val="solid"/>
                      <a:round/>
                      <a:headEnd type="none" w="med" len="med"/>
                      <a:tailEnd type="none" w="med" len="med"/>
                    </a:lnL>
                    <a:lnR w="6350" cap="flat" cmpd="sng" algn="ctr">
                      <a:solidFill>
                        <a:srgbClr val="ABABAB"/>
                      </a:solidFill>
                      <a:prstDash val="solid"/>
                      <a:round/>
                      <a:headEnd type="none" w="med" len="med"/>
                      <a:tailEnd type="none" w="med" len="med"/>
                    </a:lnR>
                    <a:lnT>
                      <a:noFill/>
                    </a:lnT>
                    <a:lnB>
                      <a:noFill/>
                    </a:lnB>
                    <a:solidFill>
                      <a:schemeClr val="bg1"/>
                    </a:solidFill>
                  </a:tcPr>
                </a:tc>
              </a:tr>
              <a:tr h="150468">
                <a:tc>
                  <a:txBody>
                    <a:bodyPr/>
                    <a:lstStyle/>
                    <a:p>
                      <a:pPr algn="l" fontAlgn="b"/>
                      <a:r>
                        <a:rPr lang="en-US" sz="1050" b="0" i="0" u="none" strike="noStrike" dirty="0">
                          <a:effectLst/>
                          <a:latin typeface="Arial" panose="020B0604020202020204" pitchFamily="34" charset="0"/>
                        </a:rPr>
                        <a:t>202 On Corronation Phases 1 &amp; 2</a:t>
                      </a:r>
                    </a:p>
                  </a:txBody>
                  <a:tcPr marL="7449" marR="7449" marT="7449" marB="0" anchor="b">
                    <a:lnL w="6350" cap="flat" cmpd="sng" algn="ctr">
                      <a:solidFill>
                        <a:srgbClr val="ABABAB"/>
                      </a:solidFill>
                      <a:prstDash val="solid"/>
                      <a:round/>
                      <a:headEnd type="none" w="med" len="med"/>
                      <a:tailEnd type="none" w="med" len="med"/>
                    </a:lnL>
                    <a:lnR w="6350" cap="flat" cmpd="sng" algn="ctr">
                      <a:solidFill>
                        <a:srgbClr val="ABABAB"/>
                      </a:solidFill>
                      <a:prstDash val="solid"/>
                      <a:round/>
                      <a:headEnd type="none" w="med" len="med"/>
                      <a:tailEnd type="none" w="med" len="med"/>
                    </a:lnR>
                    <a:lnT>
                      <a:noFill/>
                    </a:lnT>
                    <a:lnB>
                      <a:noFill/>
                    </a:lnB>
                    <a:solidFill>
                      <a:schemeClr val="bg1"/>
                    </a:solidFill>
                  </a:tcPr>
                </a:tc>
                <a:tc>
                  <a:txBody>
                    <a:bodyPr/>
                    <a:lstStyle/>
                    <a:p>
                      <a:pPr algn="ctr" fontAlgn="b"/>
                      <a:r>
                        <a:rPr lang="en-US" sz="1050" b="0" i="0" u="none" strike="noStrike" dirty="0">
                          <a:effectLst/>
                          <a:latin typeface="Arial" panose="020B0604020202020204" pitchFamily="34" charset="0"/>
                        </a:rPr>
                        <a:t> </a:t>
                      </a:r>
                    </a:p>
                  </a:txBody>
                  <a:tcPr marL="7449" marR="7449" marT="7449" marB="0" anchor="b">
                    <a:lnL w="6350" cap="flat" cmpd="sng" algn="ctr">
                      <a:solidFill>
                        <a:srgbClr val="ABABAB"/>
                      </a:solidFill>
                      <a:prstDash val="solid"/>
                      <a:round/>
                      <a:headEnd type="none" w="med" len="med"/>
                      <a:tailEnd type="none" w="med" len="med"/>
                    </a:lnL>
                    <a:lnR>
                      <a:noFill/>
                    </a:lnR>
                    <a:lnT>
                      <a:noFill/>
                    </a:lnT>
                    <a:lnB>
                      <a:noFill/>
                    </a:lnB>
                    <a:solidFill>
                      <a:schemeClr val="bg1"/>
                    </a:solidFill>
                  </a:tcPr>
                </a:tc>
                <a:tc>
                  <a:txBody>
                    <a:bodyPr/>
                    <a:lstStyle/>
                    <a:p>
                      <a:pPr algn="ctr" fontAlgn="b"/>
                      <a:endParaRPr lang="en-US" sz="1050" b="0" i="0" u="none" strike="noStrike" dirty="0">
                        <a:effectLst/>
                        <a:latin typeface="Arial" panose="020B0604020202020204" pitchFamily="34" charset="0"/>
                      </a:endParaRPr>
                    </a:p>
                  </a:txBody>
                  <a:tcPr marL="7449" marR="7449" marT="7449" marB="0" anchor="b">
                    <a:lnL>
                      <a:noFill/>
                    </a:lnL>
                    <a:lnR>
                      <a:noFill/>
                    </a:lnR>
                    <a:lnT>
                      <a:noFill/>
                    </a:lnT>
                    <a:lnB>
                      <a:noFill/>
                    </a:lnB>
                    <a:solidFill>
                      <a:schemeClr val="bg1"/>
                    </a:solidFill>
                  </a:tcPr>
                </a:tc>
                <a:tc>
                  <a:txBody>
                    <a:bodyPr/>
                    <a:lstStyle/>
                    <a:p>
                      <a:pPr algn="ctr" fontAlgn="b"/>
                      <a:endParaRPr lang="en-US" sz="1050" b="0" i="0" u="none" strike="noStrike" dirty="0">
                        <a:effectLst/>
                        <a:latin typeface="Arial" panose="020B0604020202020204" pitchFamily="34" charset="0"/>
                      </a:endParaRPr>
                    </a:p>
                  </a:txBody>
                  <a:tcPr marL="7449" marR="7449" marT="7449" marB="0" anchor="b">
                    <a:lnL>
                      <a:noFill/>
                    </a:lnL>
                    <a:lnR>
                      <a:noFill/>
                    </a:lnR>
                    <a:lnT>
                      <a:noFill/>
                    </a:lnT>
                    <a:lnB>
                      <a:noFill/>
                    </a:lnB>
                    <a:solidFill>
                      <a:schemeClr val="bg1"/>
                    </a:solidFill>
                  </a:tcPr>
                </a:tc>
                <a:tc>
                  <a:txBody>
                    <a:bodyPr/>
                    <a:lstStyle/>
                    <a:p>
                      <a:pPr algn="ctr" fontAlgn="b"/>
                      <a:endParaRPr lang="en-US" sz="1050" b="0" i="0" u="none" strike="noStrike" dirty="0">
                        <a:effectLst/>
                        <a:latin typeface="Arial" panose="020B0604020202020204" pitchFamily="34" charset="0"/>
                      </a:endParaRPr>
                    </a:p>
                  </a:txBody>
                  <a:tcPr marL="7449" marR="7449" marT="7449" marB="0" anchor="b">
                    <a:lnL>
                      <a:noFill/>
                    </a:lnL>
                    <a:lnR>
                      <a:noFill/>
                    </a:lnR>
                    <a:lnT>
                      <a:noFill/>
                    </a:lnT>
                    <a:lnB>
                      <a:noFill/>
                    </a:lnB>
                    <a:solidFill>
                      <a:schemeClr val="bg1"/>
                    </a:solidFill>
                  </a:tcPr>
                </a:tc>
                <a:tc>
                  <a:txBody>
                    <a:bodyPr/>
                    <a:lstStyle/>
                    <a:p>
                      <a:pPr algn="ctr" fontAlgn="b"/>
                      <a:r>
                        <a:rPr lang="en-US" sz="1050" b="0" i="0" u="none" strike="noStrike" dirty="0">
                          <a:effectLst/>
                          <a:latin typeface="Arial" panose="020B0604020202020204" pitchFamily="34" charset="0"/>
                        </a:rPr>
                        <a:t>48</a:t>
                      </a:r>
                    </a:p>
                  </a:txBody>
                  <a:tcPr marL="7449" marR="7449" marT="7449" marB="0" anchor="b">
                    <a:lnL>
                      <a:noFill/>
                    </a:lnL>
                    <a:lnR>
                      <a:noFill/>
                    </a:lnR>
                    <a:lnT>
                      <a:noFill/>
                    </a:lnT>
                    <a:lnB>
                      <a:noFill/>
                    </a:lnB>
                    <a:solidFill>
                      <a:schemeClr val="bg1"/>
                    </a:solidFill>
                  </a:tcPr>
                </a:tc>
                <a:tc>
                  <a:txBody>
                    <a:bodyPr/>
                    <a:lstStyle/>
                    <a:p>
                      <a:pPr algn="ctr" fontAlgn="b"/>
                      <a:endParaRPr lang="en-US" sz="1050" b="0" i="0" u="none" strike="noStrike" dirty="0">
                        <a:effectLst/>
                        <a:latin typeface="Arial" panose="020B0604020202020204" pitchFamily="34" charset="0"/>
                      </a:endParaRPr>
                    </a:p>
                  </a:txBody>
                  <a:tcPr marL="7449" marR="7449" marT="7449" marB="0" anchor="b">
                    <a:lnL>
                      <a:noFill/>
                    </a:lnL>
                    <a:lnR w="6350" cap="flat" cmpd="sng" algn="ctr">
                      <a:solidFill>
                        <a:srgbClr val="ABABAB"/>
                      </a:solidFill>
                      <a:prstDash val="solid"/>
                      <a:round/>
                      <a:headEnd type="none" w="med" len="med"/>
                      <a:tailEnd type="none" w="med" len="med"/>
                    </a:lnR>
                    <a:lnT>
                      <a:noFill/>
                    </a:lnT>
                    <a:lnB>
                      <a:noFill/>
                    </a:lnB>
                    <a:solidFill>
                      <a:schemeClr val="bg1"/>
                    </a:solidFill>
                  </a:tcPr>
                </a:tc>
                <a:tc>
                  <a:txBody>
                    <a:bodyPr/>
                    <a:lstStyle/>
                    <a:p>
                      <a:pPr algn="r" fontAlgn="b"/>
                      <a:r>
                        <a:rPr lang="en-US" sz="1050" b="0" i="0" u="none" strike="noStrike" dirty="0">
                          <a:effectLst/>
                          <a:latin typeface="Arial" panose="020B0604020202020204" pitchFamily="34" charset="0"/>
                        </a:rPr>
                        <a:t>48</a:t>
                      </a:r>
                    </a:p>
                  </a:txBody>
                  <a:tcPr marL="7449" marR="7449" marT="7449" marB="0" anchor="b">
                    <a:lnL w="6350" cap="flat" cmpd="sng" algn="ctr">
                      <a:solidFill>
                        <a:srgbClr val="ABABAB"/>
                      </a:solidFill>
                      <a:prstDash val="solid"/>
                      <a:round/>
                      <a:headEnd type="none" w="med" len="med"/>
                      <a:tailEnd type="none" w="med" len="med"/>
                    </a:lnL>
                    <a:lnR w="6350" cap="flat" cmpd="sng" algn="ctr">
                      <a:solidFill>
                        <a:srgbClr val="ABABAB"/>
                      </a:solidFill>
                      <a:prstDash val="solid"/>
                      <a:round/>
                      <a:headEnd type="none" w="med" len="med"/>
                      <a:tailEnd type="none" w="med" len="med"/>
                    </a:lnR>
                    <a:lnT>
                      <a:noFill/>
                    </a:lnT>
                    <a:lnB>
                      <a:noFill/>
                    </a:lnB>
                    <a:solidFill>
                      <a:schemeClr val="bg1"/>
                    </a:solidFill>
                  </a:tcPr>
                </a:tc>
              </a:tr>
              <a:tr h="150468">
                <a:tc>
                  <a:txBody>
                    <a:bodyPr/>
                    <a:lstStyle/>
                    <a:p>
                      <a:pPr algn="l" fontAlgn="b"/>
                      <a:r>
                        <a:rPr lang="en-US" sz="1050" b="0" i="0" u="none" strike="noStrike" dirty="0">
                          <a:effectLst/>
                          <a:latin typeface="Arial" panose="020B0604020202020204" pitchFamily="34" charset="0"/>
                        </a:rPr>
                        <a:t>Eden Gardens - Phase 1</a:t>
                      </a:r>
                    </a:p>
                  </a:txBody>
                  <a:tcPr marL="7449" marR="7449" marT="7449" marB="0" anchor="b">
                    <a:lnL w="6350" cap="flat" cmpd="sng" algn="ctr">
                      <a:solidFill>
                        <a:srgbClr val="ABABAB"/>
                      </a:solidFill>
                      <a:prstDash val="solid"/>
                      <a:round/>
                      <a:headEnd type="none" w="med" len="med"/>
                      <a:tailEnd type="none" w="med" len="med"/>
                    </a:lnL>
                    <a:lnR w="6350" cap="flat" cmpd="sng" algn="ctr">
                      <a:solidFill>
                        <a:srgbClr val="ABABAB"/>
                      </a:solidFill>
                      <a:prstDash val="solid"/>
                      <a:round/>
                      <a:headEnd type="none" w="med" len="med"/>
                      <a:tailEnd type="none" w="med" len="med"/>
                    </a:lnR>
                    <a:lnT>
                      <a:noFill/>
                    </a:lnT>
                    <a:lnB>
                      <a:noFill/>
                    </a:lnB>
                    <a:solidFill>
                      <a:schemeClr val="bg1"/>
                    </a:solidFill>
                  </a:tcPr>
                </a:tc>
                <a:tc>
                  <a:txBody>
                    <a:bodyPr/>
                    <a:lstStyle/>
                    <a:p>
                      <a:pPr algn="ctr" fontAlgn="b"/>
                      <a:r>
                        <a:rPr lang="en-US" sz="1050" b="0" i="0" u="none" strike="noStrike" dirty="0">
                          <a:effectLst/>
                          <a:latin typeface="Arial" panose="020B0604020202020204" pitchFamily="34" charset="0"/>
                        </a:rPr>
                        <a:t> </a:t>
                      </a:r>
                    </a:p>
                  </a:txBody>
                  <a:tcPr marL="7449" marR="7449" marT="7449" marB="0" anchor="b">
                    <a:lnL w="6350" cap="flat" cmpd="sng" algn="ctr">
                      <a:solidFill>
                        <a:srgbClr val="ABABAB"/>
                      </a:solidFill>
                      <a:prstDash val="solid"/>
                      <a:round/>
                      <a:headEnd type="none" w="med" len="med"/>
                      <a:tailEnd type="none" w="med" len="med"/>
                    </a:lnL>
                    <a:lnR>
                      <a:noFill/>
                    </a:lnR>
                    <a:lnT>
                      <a:noFill/>
                    </a:lnT>
                    <a:lnB>
                      <a:noFill/>
                    </a:lnB>
                    <a:solidFill>
                      <a:schemeClr val="bg1"/>
                    </a:solidFill>
                  </a:tcPr>
                </a:tc>
                <a:tc>
                  <a:txBody>
                    <a:bodyPr/>
                    <a:lstStyle/>
                    <a:p>
                      <a:pPr algn="ctr" fontAlgn="b"/>
                      <a:endParaRPr lang="en-US" sz="1050" b="0" i="0" u="none" strike="noStrike" dirty="0">
                        <a:effectLst/>
                        <a:latin typeface="Arial" panose="020B0604020202020204" pitchFamily="34" charset="0"/>
                      </a:endParaRPr>
                    </a:p>
                  </a:txBody>
                  <a:tcPr marL="7449" marR="7449" marT="7449" marB="0" anchor="b">
                    <a:lnL>
                      <a:noFill/>
                    </a:lnL>
                    <a:lnR>
                      <a:noFill/>
                    </a:lnR>
                    <a:lnT>
                      <a:noFill/>
                    </a:lnT>
                    <a:lnB>
                      <a:noFill/>
                    </a:lnB>
                    <a:solidFill>
                      <a:schemeClr val="bg1"/>
                    </a:solidFill>
                  </a:tcPr>
                </a:tc>
                <a:tc>
                  <a:txBody>
                    <a:bodyPr/>
                    <a:lstStyle/>
                    <a:p>
                      <a:pPr algn="ctr" fontAlgn="b"/>
                      <a:r>
                        <a:rPr lang="en-US" sz="1050" b="0" i="0" u="none" strike="noStrike" dirty="0">
                          <a:effectLst/>
                          <a:latin typeface="Arial" panose="020B0604020202020204" pitchFamily="34" charset="0"/>
                        </a:rPr>
                        <a:t>239</a:t>
                      </a:r>
                    </a:p>
                  </a:txBody>
                  <a:tcPr marL="7449" marR="7449" marT="7449" marB="0" anchor="b">
                    <a:lnL>
                      <a:noFill/>
                    </a:lnL>
                    <a:lnR>
                      <a:noFill/>
                    </a:lnR>
                    <a:lnT>
                      <a:noFill/>
                    </a:lnT>
                    <a:lnB>
                      <a:noFill/>
                    </a:lnB>
                    <a:solidFill>
                      <a:schemeClr val="bg1"/>
                    </a:solidFill>
                  </a:tcPr>
                </a:tc>
                <a:tc>
                  <a:txBody>
                    <a:bodyPr/>
                    <a:lstStyle/>
                    <a:p>
                      <a:pPr algn="ctr" fontAlgn="b"/>
                      <a:endParaRPr lang="en-US" sz="1050" b="0" i="0" u="none" strike="noStrike" dirty="0">
                        <a:effectLst/>
                        <a:latin typeface="Arial" panose="020B0604020202020204" pitchFamily="34" charset="0"/>
                      </a:endParaRPr>
                    </a:p>
                  </a:txBody>
                  <a:tcPr marL="7449" marR="7449" marT="7449" marB="0" anchor="b">
                    <a:lnL>
                      <a:noFill/>
                    </a:lnL>
                    <a:lnR>
                      <a:noFill/>
                    </a:lnR>
                    <a:lnT>
                      <a:noFill/>
                    </a:lnT>
                    <a:lnB>
                      <a:noFill/>
                    </a:lnB>
                    <a:solidFill>
                      <a:schemeClr val="bg1"/>
                    </a:solidFill>
                  </a:tcPr>
                </a:tc>
                <a:tc>
                  <a:txBody>
                    <a:bodyPr/>
                    <a:lstStyle/>
                    <a:p>
                      <a:pPr algn="ctr" fontAlgn="b"/>
                      <a:endParaRPr lang="en-US" sz="1050" b="0" i="0" u="none" strike="noStrike" dirty="0">
                        <a:effectLst/>
                        <a:latin typeface="Arial" panose="020B0604020202020204" pitchFamily="34" charset="0"/>
                      </a:endParaRPr>
                    </a:p>
                  </a:txBody>
                  <a:tcPr marL="7449" marR="7449" marT="7449" marB="0" anchor="b">
                    <a:lnL>
                      <a:noFill/>
                    </a:lnL>
                    <a:lnR>
                      <a:noFill/>
                    </a:lnR>
                    <a:lnT>
                      <a:noFill/>
                    </a:lnT>
                    <a:lnB>
                      <a:noFill/>
                    </a:lnB>
                    <a:solidFill>
                      <a:schemeClr val="bg1"/>
                    </a:solidFill>
                  </a:tcPr>
                </a:tc>
                <a:tc>
                  <a:txBody>
                    <a:bodyPr/>
                    <a:lstStyle/>
                    <a:p>
                      <a:pPr algn="ctr" fontAlgn="b"/>
                      <a:endParaRPr lang="en-US" sz="1050" b="0" i="0" u="none" strike="noStrike" dirty="0">
                        <a:effectLst/>
                        <a:latin typeface="Arial" panose="020B0604020202020204" pitchFamily="34" charset="0"/>
                      </a:endParaRPr>
                    </a:p>
                  </a:txBody>
                  <a:tcPr marL="7449" marR="7449" marT="7449" marB="0" anchor="b">
                    <a:lnL>
                      <a:noFill/>
                    </a:lnL>
                    <a:lnR w="6350" cap="flat" cmpd="sng" algn="ctr">
                      <a:solidFill>
                        <a:srgbClr val="ABABAB"/>
                      </a:solidFill>
                      <a:prstDash val="solid"/>
                      <a:round/>
                      <a:headEnd type="none" w="med" len="med"/>
                      <a:tailEnd type="none" w="med" len="med"/>
                    </a:lnR>
                    <a:lnT>
                      <a:noFill/>
                    </a:lnT>
                    <a:lnB>
                      <a:noFill/>
                    </a:lnB>
                    <a:solidFill>
                      <a:schemeClr val="bg1"/>
                    </a:solidFill>
                  </a:tcPr>
                </a:tc>
                <a:tc>
                  <a:txBody>
                    <a:bodyPr/>
                    <a:lstStyle/>
                    <a:p>
                      <a:pPr algn="r" fontAlgn="b"/>
                      <a:r>
                        <a:rPr lang="en-US" sz="1050" b="0" i="0" u="none" strike="noStrike" dirty="0">
                          <a:effectLst/>
                          <a:latin typeface="Arial" panose="020B0604020202020204" pitchFamily="34" charset="0"/>
                        </a:rPr>
                        <a:t>239</a:t>
                      </a:r>
                    </a:p>
                  </a:txBody>
                  <a:tcPr marL="7449" marR="7449" marT="7449" marB="0" anchor="b">
                    <a:lnL w="6350" cap="flat" cmpd="sng" algn="ctr">
                      <a:solidFill>
                        <a:srgbClr val="ABABAB"/>
                      </a:solidFill>
                      <a:prstDash val="solid"/>
                      <a:round/>
                      <a:headEnd type="none" w="med" len="med"/>
                      <a:tailEnd type="none" w="med" len="med"/>
                    </a:lnL>
                    <a:lnR w="6350" cap="flat" cmpd="sng" algn="ctr">
                      <a:solidFill>
                        <a:srgbClr val="ABABAB"/>
                      </a:solidFill>
                      <a:prstDash val="solid"/>
                      <a:round/>
                      <a:headEnd type="none" w="med" len="med"/>
                      <a:tailEnd type="none" w="med" len="med"/>
                    </a:lnR>
                    <a:lnT>
                      <a:noFill/>
                    </a:lnT>
                    <a:lnB>
                      <a:noFill/>
                    </a:lnB>
                    <a:solidFill>
                      <a:schemeClr val="bg1"/>
                    </a:solidFill>
                  </a:tcPr>
                </a:tc>
              </a:tr>
              <a:tr h="150468">
                <a:tc>
                  <a:txBody>
                    <a:bodyPr/>
                    <a:lstStyle/>
                    <a:p>
                      <a:pPr algn="l" fontAlgn="b"/>
                      <a:r>
                        <a:rPr lang="en-US" sz="1050" b="0" i="0" u="none" strike="noStrike" dirty="0">
                          <a:effectLst/>
                          <a:latin typeface="Arial" panose="020B0604020202020204" pitchFamily="34" charset="0"/>
                        </a:rPr>
                        <a:t>Stretford Ext 1</a:t>
                      </a:r>
                    </a:p>
                  </a:txBody>
                  <a:tcPr marL="7449" marR="7449" marT="7449" marB="0" anchor="b">
                    <a:lnL w="6350" cap="flat" cmpd="sng" algn="ctr">
                      <a:solidFill>
                        <a:srgbClr val="ABABAB"/>
                      </a:solidFill>
                      <a:prstDash val="solid"/>
                      <a:round/>
                      <a:headEnd type="none" w="med" len="med"/>
                      <a:tailEnd type="none" w="med" len="med"/>
                    </a:lnL>
                    <a:lnR w="6350" cap="flat" cmpd="sng" algn="ctr">
                      <a:solidFill>
                        <a:srgbClr val="ABABAB"/>
                      </a:solidFill>
                      <a:prstDash val="solid"/>
                      <a:round/>
                      <a:headEnd type="none" w="med" len="med"/>
                      <a:tailEnd type="none" w="med" len="med"/>
                    </a:lnR>
                    <a:lnT>
                      <a:noFill/>
                    </a:lnT>
                    <a:lnB>
                      <a:noFill/>
                    </a:lnB>
                    <a:solidFill>
                      <a:schemeClr val="bg1"/>
                    </a:solidFill>
                  </a:tcPr>
                </a:tc>
                <a:tc>
                  <a:txBody>
                    <a:bodyPr/>
                    <a:lstStyle/>
                    <a:p>
                      <a:pPr algn="ctr" fontAlgn="b"/>
                      <a:r>
                        <a:rPr lang="en-US" sz="1050" b="0" i="0" u="none" strike="noStrike" dirty="0">
                          <a:effectLst/>
                          <a:latin typeface="Arial" panose="020B0604020202020204" pitchFamily="34" charset="0"/>
                        </a:rPr>
                        <a:t>510</a:t>
                      </a:r>
                    </a:p>
                  </a:txBody>
                  <a:tcPr marL="7449" marR="7449" marT="7449" marB="0" anchor="b">
                    <a:lnL w="6350" cap="flat" cmpd="sng" algn="ctr">
                      <a:solidFill>
                        <a:srgbClr val="ABABAB"/>
                      </a:solidFill>
                      <a:prstDash val="solid"/>
                      <a:round/>
                      <a:headEnd type="none" w="med" len="med"/>
                      <a:tailEnd type="none" w="med" len="med"/>
                    </a:lnL>
                    <a:lnR>
                      <a:noFill/>
                    </a:lnR>
                    <a:lnT>
                      <a:noFill/>
                    </a:lnT>
                    <a:lnB>
                      <a:noFill/>
                    </a:lnB>
                    <a:solidFill>
                      <a:schemeClr val="bg1"/>
                    </a:solidFill>
                  </a:tcPr>
                </a:tc>
                <a:tc>
                  <a:txBody>
                    <a:bodyPr/>
                    <a:lstStyle/>
                    <a:p>
                      <a:pPr algn="ctr" fontAlgn="b"/>
                      <a:endParaRPr lang="en-US" sz="1050" b="0" i="0" u="none" strike="noStrike" dirty="0">
                        <a:effectLst/>
                        <a:latin typeface="Arial" panose="020B0604020202020204" pitchFamily="34" charset="0"/>
                      </a:endParaRPr>
                    </a:p>
                  </a:txBody>
                  <a:tcPr marL="7449" marR="7449" marT="7449" marB="0" anchor="b">
                    <a:lnL>
                      <a:noFill/>
                    </a:lnL>
                    <a:lnR>
                      <a:noFill/>
                    </a:lnR>
                    <a:lnT>
                      <a:noFill/>
                    </a:lnT>
                    <a:lnB>
                      <a:noFill/>
                    </a:lnB>
                    <a:solidFill>
                      <a:schemeClr val="bg1"/>
                    </a:solidFill>
                  </a:tcPr>
                </a:tc>
                <a:tc>
                  <a:txBody>
                    <a:bodyPr/>
                    <a:lstStyle/>
                    <a:p>
                      <a:pPr algn="ctr" fontAlgn="b"/>
                      <a:endParaRPr lang="en-US" sz="1050" b="0" i="0" u="none" strike="noStrike" dirty="0">
                        <a:effectLst/>
                        <a:latin typeface="Arial" panose="020B0604020202020204" pitchFamily="34" charset="0"/>
                      </a:endParaRPr>
                    </a:p>
                  </a:txBody>
                  <a:tcPr marL="7449" marR="7449" marT="7449" marB="0" anchor="b">
                    <a:lnL>
                      <a:noFill/>
                    </a:lnL>
                    <a:lnR>
                      <a:noFill/>
                    </a:lnR>
                    <a:lnT>
                      <a:noFill/>
                    </a:lnT>
                    <a:lnB>
                      <a:noFill/>
                    </a:lnB>
                    <a:solidFill>
                      <a:schemeClr val="bg1"/>
                    </a:solidFill>
                  </a:tcPr>
                </a:tc>
                <a:tc>
                  <a:txBody>
                    <a:bodyPr/>
                    <a:lstStyle/>
                    <a:p>
                      <a:pPr algn="ctr" fontAlgn="b"/>
                      <a:endParaRPr lang="en-US" sz="1050" b="0" i="0" u="none" strike="noStrike" dirty="0">
                        <a:effectLst/>
                        <a:latin typeface="Arial" panose="020B0604020202020204" pitchFamily="34" charset="0"/>
                      </a:endParaRPr>
                    </a:p>
                  </a:txBody>
                  <a:tcPr marL="7449" marR="7449" marT="7449" marB="0" anchor="b">
                    <a:lnL>
                      <a:noFill/>
                    </a:lnL>
                    <a:lnR>
                      <a:noFill/>
                    </a:lnR>
                    <a:lnT>
                      <a:noFill/>
                    </a:lnT>
                    <a:lnB>
                      <a:noFill/>
                    </a:lnB>
                    <a:solidFill>
                      <a:schemeClr val="bg1"/>
                    </a:solidFill>
                  </a:tcPr>
                </a:tc>
                <a:tc>
                  <a:txBody>
                    <a:bodyPr/>
                    <a:lstStyle/>
                    <a:p>
                      <a:pPr algn="ctr" fontAlgn="b"/>
                      <a:endParaRPr lang="en-US" sz="1050" b="0" i="0" u="none" strike="noStrike" dirty="0">
                        <a:effectLst/>
                        <a:latin typeface="Arial" panose="020B0604020202020204" pitchFamily="34" charset="0"/>
                      </a:endParaRPr>
                    </a:p>
                  </a:txBody>
                  <a:tcPr marL="7449" marR="7449" marT="7449" marB="0" anchor="b">
                    <a:lnL>
                      <a:noFill/>
                    </a:lnL>
                    <a:lnR>
                      <a:noFill/>
                    </a:lnR>
                    <a:lnT>
                      <a:noFill/>
                    </a:lnT>
                    <a:lnB>
                      <a:noFill/>
                    </a:lnB>
                    <a:solidFill>
                      <a:schemeClr val="bg1"/>
                    </a:solidFill>
                  </a:tcPr>
                </a:tc>
                <a:tc>
                  <a:txBody>
                    <a:bodyPr/>
                    <a:lstStyle/>
                    <a:p>
                      <a:pPr algn="ctr" fontAlgn="b"/>
                      <a:endParaRPr lang="en-US" sz="1050" b="0" i="0" u="none" strike="noStrike" dirty="0">
                        <a:effectLst/>
                        <a:latin typeface="Arial" panose="020B0604020202020204" pitchFamily="34" charset="0"/>
                      </a:endParaRPr>
                    </a:p>
                  </a:txBody>
                  <a:tcPr marL="7449" marR="7449" marT="7449" marB="0" anchor="b">
                    <a:lnL>
                      <a:noFill/>
                    </a:lnL>
                    <a:lnR w="6350" cap="flat" cmpd="sng" algn="ctr">
                      <a:solidFill>
                        <a:srgbClr val="ABABAB"/>
                      </a:solidFill>
                      <a:prstDash val="solid"/>
                      <a:round/>
                      <a:headEnd type="none" w="med" len="med"/>
                      <a:tailEnd type="none" w="med" len="med"/>
                    </a:lnR>
                    <a:lnT>
                      <a:noFill/>
                    </a:lnT>
                    <a:lnB>
                      <a:noFill/>
                    </a:lnB>
                    <a:solidFill>
                      <a:schemeClr val="bg1"/>
                    </a:solidFill>
                  </a:tcPr>
                </a:tc>
                <a:tc>
                  <a:txBody>
                    <a:bodyPr/>
                    <a:lstStyle/>
                    <a:p>
                      <a:pPr algn="r" fontAlgn="b"/>
                      <a:r>
                        <a:rPr lang="en-US" sz="1050" b="0" i="0" u="none" strike="noStrike" dirty="0">
                          <a:effectLst/>
                          <a:latin typeface="Arial" panose="020B0604020202020204" pitchFamily="34" charset="0"/>
                        </a:rPr>
                        <a:t>510</a:t>
                      </a:r>
                    </a:p>
                  </a:txBody>
                  <a:tcPr marL="7449" marR="7449" marT="7449" marB="0" anchor="b">
                    <a:lnL w="6350" cap="flat" cmpd="sng" algn="ctr">
                      <a:solidFill>
                        <a:srgbClr val="ABABAB"/>
                      </a:solidFill>
                      <a:prstDash val="solid"/>
                      <a:round/>
                      <a:headEnd type="none" w="med" len="med"/>
                      <a:tailEnd type="none" w="med" len="med"/>
                    </a:lnL>
                    <a:lnR w="6350" cap="flat" cmpd="sng" algn="ctr">
                      <a:solidFill>
                        <a:srgbClr val="ABABAB"/>
                      </a:solidFill>
                      <a:prstDash val="solid"/>
                      <a:round/>
                      <a:headEnd type="none" w="med" len="med"/>
                      <a:tailEnd type="none" w="med" len="med"/>
                    </a:lnR>
                    <a:lnT>
                      <a:noFill/>
                    </a:lnT>
                    <a:lnB>
                      <a:noFill/>
                    </a:lnB>
                    <a:solidFill>
                      <a:schemeClr val="bg1"/>
                    </a:solidFill>
                  </a:tcPr>
                </a:tc>
              </a:tr>
              <a:tr h="150468">
                <a:tc>
                  <a:txBody>
                    <a:bodyPr/>
                    <a:lstStyle/>
                    <a:p>
                      <a:pPr algn="l" fontAlgn="b"/>
                      <a:r>
                        <a:rPr lang="en-US" sz="1050" b="0" i="0" u="none" strike="noStrike" dirty="0">
                          <a:effectLst/>
                          <a:latin typeface="Arial" panose="020B0604020202020204" pitchFamily="34" charset="0"/>
                        </a:rPr>
                        <a:t>Zamdela Housing - Phase 1</a:t>
                      </a:r>
                    </a:p>
                  </a:txBody>
                  <a:tcPr marL="7449" marR="7449" marT="7449" marB="0" anchor="b">
                    <a:lnL w="6350" cap="flat" cmpd="sng" algn="ctr">
                      <a:solidFill>
                        <a:srgbClr val="ABABAB"/>
                      </a:solidFill>
                      <a:prstDash val="solid"/>
                      <a:round/>
                      <a:headEnd type="none" w="med" len="med"/>
                      <a:tailEnd type="none" w="med" len="med"/>
                    </a:lnL>
                    <a:lnR w="6350" cap="flat" cmpd="sng" algn="ctr">
                      <a:solidFill>
                        <a:srgbClr val="ABABAB"/>
                      </a:solidFill>
                      <a:prstDash val="solid"/>
                      <a:round/>
                      <a:headEnd type="none" w="med" len="med"/>
                      <a:tailEnd type="none" w="med" len="med"/>
                    </a:lnR>
                    <a:lnT>
                      <a:noFill/>
                    </a:lnT>
                    <a:lnB>
                      <a:noFill/>
                    </a:lnB>
                    <a:solidFill>
                      <a:schemeClr val="bg1"/>
                    </a:solidFill>
                  </a:tcPr>
                </a:tc>
                <a:tc>
                  <a:txBody>
                    <a:bodyPr/>
                    <a:lstStyle/>
                    <a:p>
                      <a:pPr algn="ctr" fontAlgn="b"/>
                      <a:r>
                        <a:rPr lang="en-US" sz="1050" b="0" i="0" u="none" strike="noStrike" dirty="0">
                          <a:effectLst/>
                          <a:latin typeface="Arial" panose="020B0604020202020204" pitchFamily="34" charset="0"/>
                        </a:rPr>
                        <a:t> </a:t>
                      </a:r>
                    </a:p>
                  </a:txBody>
                  <a:tcPr marL="7449" marR="7449" marT="7449" marB="0" anchor="b">
                    <a:lnL w="6350" cap="flat" cmpd="sng" algn="ctr">
                      <a:solidFill>
                        <a:srgbClr val="ABABAB"/>
                      </a:solidFill>
                      <a:prstDash val="solid"/>
                      <a:round/>
                      <a:headEnd type="none" w="med" len="med"/>
                      <a:tailEnd type="none" w="med" len="med"/>
                    </a:lnL>
                    <a:lnR>
                      <a:noFill/>
                    </a:lnR>
                    <a:lnT>
                      <a:noFill/>
                    </a:lnT>
                    <a:lnB>
                      <a:noFill/>
                    </a:lnB>
                    <a:solidFill>
                      <a:schemeClr val="bg1"/>
                    </a:solidFill>
                  </a:tcPr>
                </a:tc>
                <a:tc>
                  <a:txBody>
                    <a:bodyPr/>
                    <a:lstStyle/>
                    <a:p>
                      <a:pPr algn="ctr" fontAlgn="b"/>
                      <a:endParaRPr lang="en-US" sz="1050" b="0" i="0" u="none" strike="noStrike" dirty="0">
                        <a:effectLst/>
                        <a:latin typeface="Arial" panose="020B0604020202020204" pitchFamily="34" charset="0"/>
                      </a:endParaRPr>
                    </a:p>
                  </a:txBody>
                  <a:tcPr marL="7449" marR="7449" marT="7449" marB="0" anchor="b">
                    <a:lnL>
                      <a:noFill/>
                    </a:lnL>
                    <a:lnR>
                      <a:noFill/>
                    </a:lnR>
                    <a:lnT>
                      <a:noFill/>
                    </a:lnT>
                    <a:lnB>
                      <a:noFill/>
                    </a:lnB>
                    <a:solidFill>
                      <a:schemeClr val="bg1"/>
                    </a:solidFill>
                  </a:tcPr>
                </a:tc>
                <a:tc>
                  <a:txBody>
                    <a:bodyPr/>
                    <a:lstStyle/>
                    <a:p>
                      <a:pPr algn="ctr" fontAlgn="b"/>
                      <a:endParaRPr lang="en-US" sz="1050" b="0" i="0" u="none" strike="noStrike" dirty="0">
                        <a:effectLst/>
                        <a:latin typeface="Arial" panose="020B0604020202020204" pitchFamily="34" charset="0"/>
                      </a:endParaRPr>
                    </a:p>
                  </a:txBody>
                  <a:tcPr marL="7449" marR="7449" marT="7449" marB="0" anchor="b">
                    <a:lnL>
                      <a:noFill/>
                    </a:lnL>
                    <a:lnR>
                      <a:noFill/>
                    </a:lnR>
                    <a:lnT>
                      <a:noFill/>
                    </a:lnT>
                    <a:lnB>
                      <a:noFill/>
                    </a:lnB>
                    <a:solidFill>
                      <a:schemeClr val="bg1"/>
                    </a:solidFill>
                  </a:tcPr>
                </a:tc>
                <a:tc>
                  <a:txBody>
                    <a:bodyPr/>
                    <a:lstStyle/>
                    <a:p>
                      <a:pPr algn="ctr" fontAlgn="b"/>
                      <a:endParaRPr lang="en-US" sz="1050" b="0" i="0" u="none" strike="noStrike" dirty="0">
                        <a:effectLst/>
                        <a:latin typeface="Arial" panose="020B0604020202020204" pitchFamily="34" charset="0"/>
                      </a:endParaRPr>
                    </a:p>
                  </a:txBody>
                  <a:tcPr marL="7449" marR="7449" marT="7449" marB="0" anchor="b">
                    <a:lnL>
                      <a:noFill/>
                    </a:lnL>
                    <a:lnR>
                      <a:noFill/>
                    </a:lnR>
                    <a:lnT>
                      <a:noFill/>
                    </a:lnT>
                    <a:lnB>
                      <a:noFill/>
                    </a:lnB>
                    <a:solidFill>
                      <a:schemeClr val="bg1"/>
                    </a:solidFill>
                  </a:tcPr>
                </a:tc>
                <a:tc>
                  <a:txBody>
                    <a:bodyPr/>
                    <a:lstStyle/>
                    <a:p>
                      <a:pPr algn="ctr" fontAlgn="b"/>
                      <a:endParaRPr lang="en-US" sz="1050" b="0" i="0" u="none" strike="noStrike" dirty="0">
                        <a:effectLst/>
                        <a:latin typeface="Arial" panose="020B0604020202020204" pitchFamily="34" charset="0"/>
                      </a:endParaRPr>
                    </a:p>
                  </a:txBody>
                  <a:tcPr marL="7449" marR="7449" marT="7449" marB="0" anchor="b">
                    <a:lnL>
                      <a:noFill/>
                    </a:lnL>
                    <a:lnR>
                      <a:noFill/>
                    </a:lnR>
                    <a:lnT>
                      <a:noFill/>
                    </a:lnT>
                    <a:lnB>
                      <a:noFill/>
                    </a:lnB>
                    <a:solidFill>
                      <a:schemeClr val="bg1"/>
                    </a:solidFill>
                  </a:tcPr>
                </a:tc>
                <a:tc>
                  <a:txBody>
                    <a:bodyPr/>
                    <a:lstStyle/>
                    <a:p>
                      <a:pPr algn="ctr" fontAlgn="b"/>
                      <a:r>
                        <a:rPr lang="en-US" sz="1050" b="0" i="0" u="none" strike="noStrike" dirty="0">
                          <a:effectLst/>
                          <a:latin typeface="Arial" panose="020B0604020202020204" pitchFamily="34" charset="0"/>
                        </a:rPr>
                        <a:t>187</a:t>
                      </a:r>
                    </a:p>
                  </a:txBody>
                  <a:tcPr marL="7449" marR="7449" marT="7449" marB="0" anchor="b">
                    <a:lnL>
                      <a:noFill/>
                    </a:lnL>
                    <a:lnR w="6350" cap="flat" cmpd="sng" algn="ctr">
                      <a:solidFill>
                        <a:srgbClr val="ABABAB"/>
                      </a:solidFill>
                      <a:prstDash val="solid"/>
                      <a:round/>
                      <a:headEnd type="none" w="med" len="med"/>
                      <a:tailEnd type="none" w="med" len="med"/>
                    </a:lnR>
                    <a:lnT>
                      <a:noFill/>
                    </a:lnT>
                    <a:lnB>
                      <a:noFill/>
                    </a:lnB>
                    <a:solidFill>
                      <a:schemeClr val="bg1"/>
                    </a:solidFill>
                  </a:tcPr>
                </a:tc>
                <a:tc>
                  <a:txBody>
                    <a:bodyPr/>
                    <a:lstStyle/>
                    <a:p>
                      <a:pPr algn="r" fontAlgn="b"/>
                      <a:r>
                        <a:rPr lang="en-US" sz="1050" b="0" i="0" u="none" strike="noStrike" dirty="0">
                          <a:effectLst/>
                          <a:latin typeface="Arial" panose="020B0604020202020204" pitchFamily="34" charset="0"/>
                        </a:rPr>
                        <a:t>187</a:t>
                      </a:r>
                    </a:p>
                  </a:txBody>
                  <a:tcPr marL="7449" marR="7449" marT="7449" marB="0" anchor="b">
                    <a:lnL w="6350" cap="flat" cmpd="sng" algn="ctr">
                      <a:solidFill>
                        <a:srgbClr val="ABABAB"/>
                      </a:solidFill>
                      <a:prstDash val="solid"/>
                      <a:round/>
                      <a:headEnd type="none" w="med" len="med"/>
                      <a:tailEnd type="none" w="med" len="med"/>
                    </a:lnL>
                    <a:lnR w="6350" cap="flat" cmpd="sng" algn="ctr">
                      <a:solidFill>
                        <a:srgbClr val="ABABAB"/>
                      </a:solidFill>
                      <a:prstDash val="solid"/>
                      <a:round/>
                      <a:headEnd type="none" w="med" len="med"/>
                      <a:tailEnd type="none" w="med" len="med"/>
                    </a:lnR>
                    <a:lnT>
                      <a:noFill/>
                    </a:lnT>
                    <a:lnB>
                      <a:noFill/>
                    </a:lnB>
                    <a:solidFill>
                      <a:schemeClr val="bg1"/>
                    </a:solidFill>
                  </a:tcPr>
                </a:tc>
              </a:tr>
              <a:tr h="150468">
                <a:tc>
                  <a:txBody>
                    <a:bodyPr/>
                    <a:lstStyle/>
                    <a:p>
                      <a:pPr algn="l" fontAlgn="b"/>
                      <a:r>
                        <a:rPr lang="en-US" sz="1050" b="0" i="0" u="none" strike="noStrike" dirty="0">
                          <a:effectLst/>
                          <a:latin typeface="Arial" panose="020B0604020202020204" pitchFamily="34" charset="0"/>
                        </a:rPr>
                        <a:t>Gem Valley Ext 3</a:t>
                      </a:r>
                    </a:p>
                  </a:txBody>
                  <a:tcPr marL="7449" marR="7449" marT="7449" marB="0" anchor="b">
                    <a:lnL w="6350" cap="flat" cmpd="sng" algn="ctr">
                      <a:solidFill>
                        <a:srgbClr val="ABABAB"/>
                      </a:solidFill>
                      <a:prstDash val="solid"/>
                      <a:round/>
                      <a:headEnd type="none" w="med" len="med"/>
                      <a:tailEnd type="none" w="med" len="med"/>
                    </a:lnL>
                    <a:lnR w="6350" cap="flat" cmpd="sng" algn="ctr">
                      <a:solidFill>
                        <a:srgbClr val="ABABAB"/>
                      </a:solidFill>
                      <a:prstDash val="solid"/>
                      <a:round/>
                      <a:headEnd type="none" w="med" len="med"/>
                      <a:tailEnd type="none" w="med" len="med"/>
                    </a:lnR>
                    <a:lnT>
                      <a:noFill/>
                    </a:lnT>
                    <a:lnB>
                      <a:noFill/>
                    </a:lnB>
                    <a:solidFill>
                      <a:schemeClr val="bg1"/>
                    </a:solidFill>
                  </a:tcPr>
                </a:tc>
                <a:tc>
                  <a:txBody>
                    <a:bodyPr/>
                    <a:lstStyle/>
                    <a:p>
                      <a:pPr algn="ctr" fontAlgn="b"/>
                      <a:r>
                        <a:rPr lang="en-US" sz="1050" b="0" i="0" u="none" strike="noStrike" dirty="0">
                          <a:effectLst/>
                          <a:latin typeface="Arial" panose="020B0604020202020204" pitchFamily="34" charset="0"/>
                        </a:rPr>
                        <a:t>357</a:t>
                      </a:r>
                    </a:p>
                  </a:txBody>
                  <a:tcPr marL="7449" marR="7449" marT="7449" marB="0" anchor="b">
                    <a:lnL w="6350" cap="flat" cmpd="sng" algn="ctr">
                      <a:solidFill>
                        <a:srgbClr val="ABABAB"/>
                      </a:solidFill>
                      <a:prstDash val="solid"/>
                      <a:round/>
                      <a:headEnd type="none" w="med" len="med"/>
                      <a:tailEnd type="none" w="med" len="med"/>
                    </a:lnL>
                    <a:lnR>
                      <a:noFill/>
                    </a:lnR>
                    <a:lnT>
                      <a:noFill/>
                    </a:lnT>
                    <a:lnB>
                      <a:noFill/>
                    </a:lnB>
                    <a:solidFill>
                      <a:schemeClr val="bg1"/>
                    </a:solidFill>
                  </a:tcPr>
                </a:tc>
                <a:tc>
                  <a:txBody>
                    <a:bodyPr/>
                    <a:lstStyle/>
                    <a:p>
                      <a:pPr algn="ctr" fontAlgn="b"/>
                      <a:endParaRPr lang="en-US" sz="1050" b="0" i="0" u="none" strike="noStrike" dirty="0">
                        <a:effectLst/>
                        <a:latin typeface="Arial" panose="020B0604020202020204" pitchFamily="34" charset="0"/>
                      </a:endParaRPr>
                    </a:p>
                  </a:txBody>
                  <a:tcPr marL="7449" marR="7449" marT="7449" marB="0" anchor="b">
                    <a:lnL>
                      <a:noFill/>
                    </a:lnL>
                    <a:lnR>
                      <a:noFill/>
                    </a:lnR>
                    <a:lnT>
                      <a:noFill/>
                    </a:lnT>
                    <a:lnB>
                      <a:noFill/>
                    </a:lnB>
                    <a:solidFill>
                      <a:schemeClr val="bg1"/>
                    </a:solidFill>
                  </a:tcPr>
                </a:tc>
                <a:tc>
                  <a:txBody>
                    <a:bodyPr/>
                    <a:lstStyle/>
                    <a:p>
                      <a:pPr algn="ctr" fontAlgn="b"/>
                      <a:endParaRPr lang="en-US" sz="1050" b="0" i="0" u="none" strike="noStrike" dirty="0">
                        <a:effectLst/>
                        <a:latin typeface="Arial" panose="020B0604020202020204" pitchFamily="34" charset="0"/>
                      </a:endParaRPr>
                    </a:p>
                  </a:txBody>
                  <a:tcPr marL="7449" marR="7449" marT="7449" marB="0" anchor="b">
                    <a:lnL>
                      <a:noFill/>
                    </a:lnL>
                    <a:lnR>
                      <a:noFill/>
                    </a:lnR>
                    <a:lnT>
                      <a:noFill/>
                    </a:lnT>
                    <a:lnB>
                      <a:noFill/>
                    </a:lnB>
                    <a:solidFill>
                      <a:schemeClr val="bg1"/>
                    </a:solidFill>
                  </a:tcPr>
                </a:tc>
                <a:tc>
                  <a:txBody>
                    <a:bodyPr/>
                    <a:lstStyle/>
                    <a:p>
                      <a:pPr algn="ctr" fontAlgn="b"/>
                      <a:endParaRPr lang="en-US" sz="1050" b="0" i="0" u="none" strike="noStrike" dirty="0">
                        <a:effectLst/>
                        <a:latin typeface="Arial" panose="020B0604020202020204" pitchFamily="34" charset="0"/>
                      </a:endParaRPr>
                    </a:p>
                  </a:txBody>
                  <a:tcPr marL="7449" marR="7449" marT="7449" marB="0" anchor="b">
                    <a:lnL>
                      <a:noFill/>
                    </a:lnL>
                    <a:lnR>
                      <a:noFill/>
                    </a:lnR>
                    <a:lnT>
                      <a:noFill/>
                    </a:lnT>
                    <a:lnB>
                      <a:noFill/>
                    </a:lnB>
                    <a:solidFill>
                      <a:schemeClr val="bg1"/>
                    </a:solidFill>
                  </a:tcPr>
                </a:tc>
                <a:tc>
                  <a:txBody>
                    <a:bodyPr/>
                    <a:lstStyle/>
                    <a:p>
                      <a:pPr algn="ctr" fontAlgn="b"/>
                      <a:endParaRPr lang="en-US" sz="1050" b="0" i="0" u="none" strike="noStrike" dirty="0">
                        <a:effectLst/>
                        <a:latin typeface="Arial" panose="020B0604020202020204" pitchFamily="34" charset="0"/>
                      </a:endParaRPr>
                    </a:p>
                  </a:txBody>
                  <a:tcPr marL="7449" marR="7449" marT="7449" marB="0" anchor="b">
                    <a:lnL>
                      <a:noFill/>
                    </a:lnL>
                    <a:lnR>
                      <a:noFill/>
                    </a:lnR>
                    <a:lnT>
                      <a:noFill/>
                    </a:lnT>
                    <a:lnB>
                      <a:noFill/>
                    </a:lnB>
                    <a:solidFill>
                      <a:schemeClr val="bg1"/>
                    </a:solidFill>
                  </a:tcPr>
                </a:tc>
                <a:tc>
                  <a:txBody>
                    <a:bodyPr/>
                    <a:lstStyle/>
                    <a:p>
                      <a:pPr algn="ctr" fontAlgn="b"/>
                      <a:endParaRPr lang="en-US" sz="1050" b="0" i="0" u="none" strike="noStrike" dirty="0">
                        <a:effectLst/>
                        <a:latin typeface="Arial" panose="020B0604020202020204" pitchFamily="34" charset="0"/>
                      </a:endParaRPr>
                    </a:p>
                  </a:txBody>
                  <a:tcPr marL="7449" marR="7449" marT="7449" marB="0" anchor="b">
                    <a:lnL>
                      <a:noFill/>
                    </a:lnL>
                    <a:lnR w="6350" cap="flat" cmpd="sng" algn="ctr">
                      <a:solidFill>
                        <a:srgbClr val="ABABAB"/>
                      </a:solidFill>
                      <a:prstDash val="solid"/>
                      <a:round/>
                      <a:headEnd type="none" w="med" len="med"/>
                      <a:tailEnd type="none" w="med" len="med"/>
                    </a:lnR>
                    <a:lnT>
                      <a:noFill/>
                    </a:lnT>
                    <a:lnB>
                      <a:noFill/>
                    </a:lnB>
                    <a:solidFill>
                      <a:schemeClr val="bg1"/>
                    </a:solidFill>
                  </a:tcPr>
                </a:tc>
                <a:tc>
                  <a:txBody>
                    <a:bodyPr/>
                    <a:lstStyle/>
                    <a:p>
                      <a:pPr algn="r" fontAlgn="b"/>
                      <a:r>
                        <a:rPr lang="en-US" sz="1050" b="0" i="0" u="none" strike="noStrike" dirty="0">
                          <a:effectLst/>
                          <a:latin typeface="Arial" panose="020B0604020202020204" pitchFamily="34" charset="0"/>
                        </a:rPr>
                        <a:t>357</a:t>
                      </a:r>
                    </a:p>
                  </a:txBody>
                  <a:tcPr marL="7449" marR="7449" marT="7449" marB="0" anchor="b">
                    <a:lnL w="6350" cap="flat" cmpd="sng" algn="ctr">
                      <a:solidFill>
                        <a:srgbClr val="ABABAB"/>
                      </a:solidFill>
                      <a:prstDash val="solid"/>
                      <a:round/>
                      <a:headEnd type="none" w="med" len="med"/>
                      <a:tailEnd type="none" w="med" len="med"/>
                    </a:lnL>
                    <a:lnR w="6350" cap="flat" cmpd="sng" algn="ctr">
                      <a:solidFill>
                        <a:srgbClr val="ABABAB"/>
                      </a:solidFill>
                      <a:prstDash val="solid"/>
                      <a:round/>
                      <a:headEnd type="none" w="med" len="med"/>
                      <a:tailEnd type="none" w="med" len="med"/>
                    </a:lnR>
                    <a:lnT>
                      <a:noFill/>
                    </a:lnT>
                    <a:lnB>
                      <a:noFill/>
                    </a:lnB>
                    <a:solidFill>
                      <a:schemeClr val="bg1"/>
                    </a:solidFill>
                  </a:tcPr>
                </a:tc>
              </a:tr>
              <a:tr h="150468">
                <a:tc>
                  <a:txBody>
                    <a:bodyPr/>
                    <a:lstStyle/>
                    <a:p>
                      <a:pPr algn="l" fontAlgn="b"/>
                      <a:r>
                        <a:rPr lang="en-US" sz="1050" b="0" i="0" u="none" strike="noStrike" dirty="0">
                          <a:effectLst/>
                          <a:latin typeface="Arial" panose="020B0604020202020204" pitchFamily="34" charset="0"/>
                        </a:rPr>
                        <a:t>Brindle Mews Development</a:t>
                      </a:r>
                    </a:p>
                  </a:txBody>
                  <a:tcPr marL="7449" marR="7449" marT="7449" marB="0" anchor="b">
                    <a:lnL w="6350" cap="flat" cmpd="sng" algn="ctr">
                      <a:solidFill>
                        <a:srgbClr val="ABABAB"/>
                      </a:solidFill>
                      <a:prstDash val="solid"/>
                      <a:round/>
                      <a:headEnd type="none" w="med" len="med"/>
                      <a:tailEnd type="none" w="med" len="med"/>
                    </a:lnL>
                    <a:lnR w="6350" cap="flat" cmpd="sng" algn="ctr">
                      <a:solidFill>
                        <a:srgbClr val="ABABAB"/>
                      </a:solidFill>
                      <a:prstDash val="solid"/>
                      <a:round/>
                      <a:headEnd type="none" w="med" len="med"/>
                      <a:tailEnd type="none" w="med" len="med"/>
                    </a:lnR>
                    <a:lnT>
                      <a:noFill/>
                    </a:lnT>
                    <a:lnB>
                      <a:noFill/>
                    </a:lnB>
                    <a:solidFill>
                      <a:schemeClr val="bg1"/>
                    </a:solidFill>
                  </a:tcPr>
                </a:tc>
                <a:tc>
                  <a:txBody>
                    <a:bodyPr/>
                    <a:lstStyle/>
                    <a:p>
                      <a:pPr algn="ctr" fontAlgn="b"/>
                      <a:r>
                        <a:rPr lang="en-US" sz="1050" b="0" i="0" u="none" strike="noStrike" dirty="0">
                          <a:effectLst/>
                          <a:latin typeface="Arial" panose="020B0604020202020204" pitchFamily="34" charset="0"/>
                        </a:rPr>
                        <a:t> </a:t>
                      </a:r>
                    </a:p>
                  </a:txBody>
                  <a:tcPr marL="7449" marR="7449" marT="7449" marB="0" anchor="b">
                    <a:lnL w="6350" cap="flat" cmpd="sng" algn="ctr">
                      <a:solidFill>
                        <a:srgbClr val="ABABAB"/>
                      </a:solidFill>
                      <a:prstDash val="solid"/>
                      <a:round/>
                      <a:headEnd type="none" w="med" len="med"/>
                      <a:tailEnd type="none" w="med" len="med"/>
                    </a:lnL>
                    <a:lnR>
                      <a:noFill/>
                    </a:lnR>
                    <a:lnT>
                      <a:noFill/>
                    </a:lnT>
                    <a:lnB>
                      <a:noFill/>
                    </a:lnB>
                    <a:solidFill>
                      <a:schemeClr val="bg1"/>
                    </a:solidFill>
                  </a:tcPr>
                </a:tc>
                <a:tc>
                  <a:txBody>
                    <a:bodyPr/>
                    <a:lstStyle/>
                    <a:p>
                      <a:pPr algn="ctr" fontAlgn="b"/>
                      <a:r>
                        <a:rPr lang="en-US" sz="1050" b="0" i="0" u="none" strike="noStrike" dirty="0">
                          <a:effectLst/>
                          <a:latin typeface="Arial" panose="020B0604020202020204" pitchFamily="34" charset="0"/>
                        </a:rPr>
                        <a:t>94</a:t>
                      </a:r>
                    </a:p>
                  </a:txBody>
                  <a:tcPr marL="7449" marR="7449" marT="7449" marB="0" anchor="b">
                    <a:lnL>
                      <a:noFill/>
                    </a:lnL>
                    <a:lnR>
                      <a:noFill/>
                    </a:lnR>
                    <a:lnT>
                      <a:noFill/>
                    </a:lnT>
                    <a:lnB>
                      <a:noFill/>
                    </a:lnB>
                    <a:solidFill>
                      <a:schemeClr val="bg1"/>
                    </a:solidFill>
                  </a:tcPr>
                </a:tc>
                <a:tc>
                  <a:txBody>
                    <a:bodyPr/>
                    <a:lstStyle/>
                    <a:p>
                      <a:pPr algn="ctr" fontAlgn="b"/>
                      <a:endParaRPr lang="en-US" sz="1050" b="0" i="0" u="none" strike="noStrike" dirty="0">
                        <a:effectLst/>
                        <a:latin typeface="Arial" panose="020B0604020202020204" pitchFamily="34" charset="0"/>
                      </a:endParaRPr>
                    </a:p>
                  </a:txBody>
                  <a:tcPr marL="7449" marR="7449" marT="7449" marB="0" anchor="b">
                    <a:lnL>
                      <a:noFill/>
                    </a:lnL>
                    <a:lnR>
                      <a:noFill/>
                    </a:lnR>
                    <a:lnT>
                      <a:noFill/>
                    </a:lnT>
                    <a:lnB>
                      <a:noFill/>
                    </a:lnB>
                    <a:solidFill>
                      <a:schemeClr val="bg1"/>
                    </a:solidFill>
                  </a:tcPr>
                </a:tc>
                <a:tc>
                  <a:txBody>
                    <a:bodyPr/>
                    <a:lstStyle/>
                    <a:p>
                      <a:pPr algn="ctr" fontAlgn="b"/>
                      <a:endParaRPr lang="en-US" sz="1050" b="0" i="0" u="none" strike="noStrike" dirty="0">
                        <a:effectLst/>
                        <a:latin typeface="Arial" panose="020B0604020202020204" pitchFamily="34" charset="0"/>
                      </a:endParaRPr>
                    </a:p>
                  </a:txBody>
                  <a:tcPr marL="7449" marR="7449" marT="7449" marB="0" anchor="b">
                    <a:lnL>
                      <a:noFill/>
                    </a:lnL>
                    <a:lnR>
                      <a:noFill/>
                    </a:lnR>
                    <a:lnT>
                      <a:noFill/>
                    </a:lnT>
                    <a:lnB>
                      <a:noFill/>
                    </a:lnB>
                    <a:solidFill>
                      <a:schemeClr val="bg1"/>
                    </a:solidFill>
                  </a:tcPr>
                </a:tc>
                <a:tc>
                  <a:txBody>
                    <a:bodyPr/>
                    <a:lstStyle/>
                    <a:p>
                      <a:pPr algn="ctr" fontAlgn="b"/>
                      <a:endParaRPr lang="en-US" sz="1050" b="0" i="0" u="none" strike="noStrike" dirty="0">
                        <a:effectLst/>
                        <a:latin typeface="Arial" panose="020B0604020202020204" pitchFamily="34" charset="0"/>
                      </a:endParaRPr>
                    </a:p>
                  </a:txBody>
                  <a:tcPr marL="7449" marR="7449" marT="7449" marB="0" anchor="b">
                    <a:lnL>
                      <a:noFill/>
                    </a:lnL>
                    <a:lnR>
                      <a:noFill/>
                    </a:lnR>
                    <a:lnT>
                      <a:noFill/>
                    </a:lnT>
                    <a:lnB>
                      <a:noFill/>
                    </a:lnB>
                    <a:solidFill>
                      <a:schemeClr val="bg1"/>
                    </a:solidFill>
                  </a:tcPr>
                </a:tc>
                <a:tc>
                  <a:txBody>
                    <a:bodyPr/>
                    <a:lstStyle/>
                    <a:p>
                      <a:pPr algn="ctr" fontAlgn="b"/>
                      <a:endParaRPr lang="en-US" sz="1050" b="0" i="0" u="none" strike="noStrike" dirty="0">
                        <a:effectLst/>
                        <a:latin typeface="Arial" panose="020B0604020202020204" pitchFamily="34" charset="0"/>
                      </a:endParaRPr>
                    </a:p>
                  </a:txBody>
                  <a:tcPr marL="7449" marR="7449" marT="7449" marB="0" anchor="b">
                    <a:lnL>
                      <a:noFill/>
                    </a:lnL>
                    <a:lnR w="6350" cap="flat" cmpd="sng" algn="ctr">
                      <a:solidFill>
                        <a:srgbClr val="ABABAB"/>
                      </a:solidFill>
                      <a:prstDash val="solid"/>
                      <a:round/>
                      <a:headEnd type="none" w="med" len="med"/>
                      <a:tailEnd type="none" w="med" len="med"/>
                    </a:lnR>
                    <a:lnT>
                      <a:noFill/>
                    </a:lnT>
                    <a:lnB>
                      <a:noFill/>
                    </a:lnB>
                    <a:solidFill>
                      <a:schemeClr val="bg1"/>
                    </a:solidFill>
                  </a:tcPr>
                </a:tc>
                <a:tc>
                  <a:txBody>
                    <a:bodyPr/>
                    <a:lstStyle/>
                    <a:p>
                      <a:pPr algn="r" fontAlgn="b"/>
                      <a:r>
                        <a:rPr lang="en-US" sz="1050" b="0" i="0" u="none" strike="noStrike" dirty="0">
                          <a:effectLst/>
                          <a:latin typeface="Arial" panose="020B0604020202020204" pitchFamily="34" charset="0"/>
                        </a:rPr>
                        <a:t>94</a:t>
                      </a:r>
                    </a:p>
                  </a:txBody>
                  <a:tcPr marL="7449" marR="7449" marT="7449" marB="0" anchor="b">
                    <a:lnL w="6350" cap="flat" cmpd="sng" algn="ctr">
                      <a:solidFill>
                        <a:srgbClr val="ABABAB"/>
                      </a:solidFill>
                      <a:prstDash val="solid"/>
                      <a:round/>
                      <a:headEnd type="none" w="med" len="med"/>
                      <a:tailEnd type="none" w="med" len="med"/>
                    </a:lnL>
                    <a:lnR w="6350" cap="flat" cmpd="sng" algn="ctr">
                      <a:solidFill>
                        <a:srgbClr val="ABABAB"/>
                      </a:solidFill>
                      <a:prstDash val="solid"/>
                      <a:round/>
                      <a:headEnd type="none" w="med" len="med"/>
                      <a:tailEnd type="none" w="med" len="med"/>
                    </a:lnR>
                    <a:lnT>
                      <a:noFill/>
                    </a:lnT>
                    <a:lnB>
                      <a:noFill/>
                    </a:lnB>
                    <a:solidFill>
                      <a:schemeClr val="bg1"/>
                    </a:solidFill>
                  </a:tcPr>
                </a:tc>
              </a:tr>
              <a:tr h="150468">
                <a:tc>
                  <a:txBody>
                    <a:bodyPr/>
                    <a:lstStyle/>
                    <a:p>
                      <a:pPr algn="l" fontAlgn="b"/>
                      <a:r>
                        <a:rPr lang="en-US" sz="1050" b="0" i="0" u="none" strike="noStrike" dirty="0">
                          <a:effectLst/>
                          <a:latin typeface="Arial" panose="020B0604020202020204" pitchFamily="34" charset="0"/>
                        </a:rPr>
                        <a:t>Amberg Paarl Sectional Title Units</a:t>
                      </a:r>
                    </a:p>
                  </a:txBody>
                  <a:tcPr marL="7449" marR="7449" marT="7449" marB="0" anchor="b">
                    <a:lnL w="6350" cap="flat" cmpd="sng" algn="ctr">
                      <a:solidFill>
                        <a:srgbClr val="ABABAB"/>
                      </a:solidFill>
                      <a:prstDash val="solid"/>
                      <a:round/>
                      <a:headEnd type="none" w="med" len="med"/>
                      <a:tailEnd type="none" w="med" len="med"/>
                    </a:lnL>
                    <a:lnR w="6350" cap="flat" cmpd="sng" algn="ctr">
                      <a:solidFill>
                        <a:srgbClr val="ABABAB"/>
                      </a:solidFill>
                      <a:prstDash val="solid"/>
                      <a:round/>
                      <a:headEnd type="none" w="med" len="med"/>
                      <a:tailEnd type="none" w="med" len="med"/>
                    </a:lnR>
                    <a:lnT>
                      <a:noFill/>
                    </a:lnT>
                    <a:lnB>
                      <a:noFill/>
                    </a:lnB>
                    <a:solidFill>
                      <a:schemeClr val="bg1"/>
                    </a:solidFill>
                  </a:tcPr>
                </a:tc>
                <a:tc>
                  <a:txBody>
                    <a:bodyPr/>
                    <a:lstStyle/>
                    <a:p>
                      <a:pPr algn="ctr" fontAlgn="b"/>
                      <a:r>
                        <a:rPr lang="en-US" sz="1050" b="0" i="0" u="none" strike="noStrike" dirty="0">
                          <a:effectLst/>
                          <a:latin typeface="Arial" panose="020B0604020202020204" pitchFamily="34" charset="0"/>
                        </a:rPr>
                        <a:t> </a:t>
                      </a:r>
                    </a:p>
                  </a:txBody>
                  <a:tcPr marL="7449" marR="7449" marT="7449" marB="0" anchor="b">
                    <a:lnL w="6350" cap="flat" cmpd="sng" algn="ctr">
                      <a:solidFill>
                        <a:srgbClr val="ABABAB"/>
                      </a:solidFill>
                      <a:prstDash val="solid"/>
                      <a:round/>
                      <a:headEnd type="none" w="med" len="med"/>
                      <a:tailEnd type="none" w="med" len="med"/>
                    </a:lnL>
                    <a:lnR>
                      <a:noFill/>
                    </a:lnR>
                    <a:lnT>
                      <a:noFill/>
                    </a:lnT>
                    <a:lnB>
                      <a:noFill/>
                    </a:lnB>
                    <a:solidFill>
                      <a:schemeClr val="bg1"/>
                    </a:solidFill>
                  </a:tcPr>
                </a:tc>
                <a:tc>
                  <a:txBody>
                    <a:bodyPr/>
                    <a:lstStyle/>
                    <a:p>
                      <a:pPr algn="ctr" fontAlgn="b"/>
                      <a:endParaRPr lang="en-US" sz="1050" b="0" i="0" u="none" strike="noStrike" dirty="0">
                        <a:effectLst/>
                        <a:latin typeface="Arial" panose="020B0604020202020204" pitchFamily="34" charset="0"/>
                      </a:endParaRPr>
                    </a:p>
                  </a:txBody>
                  <a:tcPr marL="7449" marR="7449" marT="7449" marB="0" anchor="b">
                    <a:lnL>
                      <a:noFill/>
                    </a:lnL>
                    <a:lnR>
                      <a:noFill/>
                    </a:lnR>
                    <a:lnT>
                      <a:noFill/>
                    </a:lnT>
                    <a:lnB>
                      <a:noFill/>
                    </a:lnB>
                    <a:solidFill>
                      <a:schemeClr val="bg1"/>
                    </a:solidFill>
                  </a:tcPr>
                </a:tc>
                <a:tc>
                  <a:txBody>
                    <a:bodyPr/>
                    <a:lstStyle/>
                    <a:p>
                      <a:pPr algn="ctr" fontAlgn="b"/>
                      <a:endParaRPr lang="en-US" sz="1050" b="0" i="0" u="none" strike="noStrike" dirty="0">
                        <a:effectLst/>
                        <a:latin typeface="Arial" panose="020B0604020202020204" pitchFamily="34" charset="0"/>
                      </a:endParaRPr>
                    </a:p>
                  </a:txBody>
                  <a:tcPr marL="7449" marR="7449" marT="7449" marB="0" anchor="b">
                    <a:lnL>
                      <a:noFill/>
                    </a:lnL>
                    <a:lnR>
                      <a:noFill/>
                    </a:lnR>
                    <a:lnT>
                      <a:noFill/>
                    </a:lnT>
                    <a:lnB>
                      <a:noFill/>
                    </a:lnB>
                    <a:solidFill>
                      <a:schemeClr val="bg1"/>
                    </a:solidFill>
                  </a:tcPr>
                </a:tc>
                <a:tc>
                  <a:txBody>
                    <a:bodyPr/>
                    <a:lstStyle/>
                    <a:p>
                      <a:pPr algn="ctr" fontAlgn="b"/>
                      <a:endParaRPr lang="en-US" sz="1050" b="0" i="0" u="none" strike="noStrike" dirty="0">
                        <a:effectLst/>
                        <a:latin typeface="Arial" panose="020B0604020202020204" pitchFamily="34" charset="0"/>
                      </a:endParaRPr>
                    </a:p>
                  </a:txBody>
                  <a:tcPr marL="7449" marR="7449" marT="7449" marB="0" anchor="b">
                    <a:lnL>
                      <a:noFill/>
                    </a:lnL>
                    <a:lnR>
                      <a:noFill/>
                    </a:lnR>
                    <a:lnT>
                      <a:noFill/>
                    </a:lnT>
                    <a:lnB>
                      <a:noFill/>
                    </a:lnB>
                    <a:solidFill>
                      <a:schemeClr val="bg1"/>
                    </a:solidFill>
                  </a:tcPr>
                </a:tc>
                <a:tc>
                  <a:txBody>
                    <a:bodyPr/>
                    <a:lstStyle/>
                    <a:p>
                      <a:pPr algn="ctr" fontAlgn="b"/>
                      <a:r>
                        <a:rPr lang="en-US" sz="1050" b="0" i="0" u="none" strike="noStrike" dirty="0">
                          <a:effectLst/>
                          <a:latin typeface="Arial" panose="020B0604020202020204" pitchFamily="34" charset="0"/>
                        </a:rPr>
                        <a:t>172</a:t>
                      </a:r>
                    </a:p>
                  </a:txBody>
                  <a:tcPr marL="7449" marR="7449" marT="7449" marB="0" anchor="b">
                    <a:lnL>
                      <a:noFill/>
                    </a:lnL>
                    <a:lnR>
                      <a:noFill/>
                    </a:lnR>
                    <a:lnT>
                      <a:noFill/>
                    </a:lnT>
                    <a:lnB>
                      <a:noFill/>
                    </a:lnB>
                    <a:solidFill>
                      <a:schemeClr val="bg1"/>
                    </a:solidFill>
                  </a:tcPr>
                </a:tc>
                <a:tc>
                  <a:txBody>
                    <a:bodyPr/>
                    <a:lstStyle/>
                    <a:p>
                      <a:pPr algn="ctr" fontAlgn="b"/>
                      <a:endParaRPr lang="en-US" sz="1050" b="0" i="0" u="none" strike="noStrike" dirty="0">
                        <a:effectLst/>
                        <a:latin typeface="Arial" panose="020B0604020202020204" pitchFamily="34" charset="0"/>
                      </a:endParaRPr>
                    </a:p>
                  </a:txBody>
                  <a:tcPr marL="7449" marR="7449" marT="7449" marB="0" anchor="b">
                    <a:lnL>
                      <a:noFill/>
                    </a:lnL>
                    <a:lnR w="6350" cap="flat" cmpd="sng" algn="ctr">
                      <a:solidFill>
                        <a:srgbClr val="ABABAB"/>
                      </a:solidFill>
                      <a:prstDash val="solid"/>
                      <a:round/>
                      <a:headEnd type="none" w="med" len="med"/>
                      <a:tailEnd type="none" w="med" len="med"/>
                    </a:lnR>
                    <a:lnT>
                      <a:noFill/>
                    </a:lnT>
                    <a:lnB>
                      <a:noFill/>
                    </a:lnB>
                    <a:solidFill>
                      <a:schemeClr val="bg1"/>
                    </a:solidFill>
                  </a:tcPr>
                </a:tc>
                <a:tc>
                  <a:txBody>
                    <a:bodyPr/>
                    <a:lstStyle/>
                    <a:p>
                      <a:pPr algn="r" fontAlgn="b"/>
                      <a:r>
                        <a:rPr lang="en-US" sz="1050" b="0" i="0" u="none" strike="noStrike" dirty="0">
                          <a:effectLst/>
                          <a:latin typeface="Arial" panose="020B0604020202020204" pitchFamily="34" charset="0"/>
                        </a:rPr>
                        <a:t>172</a:t>
                      </a:r>
                    </a:p>
                  </a:txBody>
                  <a:tcPr marL="7449" marR="7449" marT="7449" marB="0" anchor="b">
                    <a:lnL w="6350" cap="flat" cmpd="sng" algn="ctr">
                      <a:solidFill>
                        <a:srgbClr val="ABABAB"/>
                      </a:solidFill>
                      <a:prstDash val="solid"/>
                      <a:round/>
                      <a:headEnd type="none" w="med" len="med"/>
                      <a:tailEnd type="none" w="med" len="med"/>
                    </a:lnL>
                    <a:lnR w="6350" cap="flat" cmpd="sng" algn="ctr">
                      <a:solidFill>
                        <a:srgbClr val="ABABAB"/>
                      </a:solidFill>
                      <a:prstDash val="solid"/>
                      <a:round/>
                      <a:headEnd type="none" w="med" len="med"/>
                      <a:tailEnd type="none" w="med" len="med"/>
                    </a:lnR>
                    <a:lnT>
                      <a:noFill/>
                    </a:lnT>
                    <a:lnB>
                      <a:noFill/>
                    </a:lnB>
                    <a:solidFill>
                      <a:schemeClr val="bg1"/>
                    </a:solidFill>
                  </a:tcPr>
                </a:tc>
              </a:tr>
              <a:tr h="150468">
                <a:tc>
                  <a:txBody>
                    <a:bodyPr/>
                    <a:lstStyle/>
                    <a:p>
                      <a:pPr algn="l" fontAlgn="b"/>
                      <a:r>
                        <a:rPr lang="en-US" sz="1050" b="0" i="0" u="none" strike="noStrike" dirty="0">
                          <a:effectLst/>
                          <a:latin typeface="Arial" panose="020B0604020202020204" pitchFamily="34" charset="0"/>
                        </a:rPr>
                        <a:t>Southern Gateway Ext 5, Phase 1 &amp; 2</a:t>
                      </a:r>
                    </a:p>
                  </a:txBody>
                  <a:tcPr marL="7449" marR="7449" marT="7449" marB="0" anchor="b">
                    <a:lnL w="6350" cap="flat" cmpd="sng" algn="ctr">
                      <a:solidFill>
                        <a:srgbClr val="ABABAB"/>
                      </a:solidFill>
                      <a:prstDash val="solid"/>
                      <a:round/>
                      <a:headEnd type="none" w="med" len="med"/>
                      <a:tailEnd type="none" w="med" len="med"/>
                    </a:lnL>
                    <a:lnR w="6350" cap="flat" cmpd="sng" algn="ctr">
                      <a:solidFill>
                        <a:srgbClr val="ABABAB"/>
                      </a:solidFill>
                      <a:prstDash val="solid"/>
                      <a:round/>
                      <a:headEnd type="none" w="med" len="med"/>
                      <a:tailEnd type="none" w="med" len="med"/>
                    </a:lnR>
                    <a:lnT>
                      <a:noFill/>
                    </a:lnT>
                    <a:lnB>
                      <a:noFill/>
                    </a:lnB>
                    <a:solidFill>
                      <a:schemeClr val="bg1"/>
                    </a:solidFill>
                  </a:tcPr>
                </a:tc>
                <a:tc>
                  <a:txBody>
                    <a:bodyPr/>
                    <a:lstStyle/>
                    <a:p>
                      <a:pPr algn="ctr" fontAlgn="b"/>
                      <a:r>
                        <a:rPr lang="en-US" sz="1050" b="0" i="0" u="none" strike="noStrike" dirty="0">
                          <a:effectLst/>
                          <a:latin typeface="Arial" panose="020B0604020202020204" pitchFamily="34" charset="0"/>
                        </a:rPr>
                        <a:t> </a:t>
                      </a:r>
                    </a:p>
                  </a:txBody>
                  <a:tcPr marL="7449" marR="7449" marT="7449" marB="0" anchor="b">
                    <a:lnL w="6350" cap="flat" cmpd="sng" algn="ctr">
                      <a:solidFill>
                        <a:srgbClr val="ABABAB"/>
                      </a:solidFill>
                      <a:prstDash val="solid"/>
                      <a:round/>
                      <a:headEnd type="none" w="med" len="med"/>
                      <a:tailEnd type="none" w="med" len="med"/>
                    </a:lnL>
                    <a:lnR>
                      <a:noFill/>
                    </a:lnR>
                    <a:lnT>
                      <a:noFill/>
                    </a:lnT>
                    <a:lnB>
                      <a:noFill/>
                    </a:lnB>
                    <a:solidFill>
                      <a:schemeClr val="bg1"/>
                    </a:solidFill>
                  </a:tcPr>
                </a:tc>
                <a:tc>
                  <a:txBody>
                    <a:bodyPr/>
                    <a:lstStyle/>
                    <a:p>
                      <a:pPr algn="ctr" fontAlgn="b"/>
                      <a:endParaRPr lang="en-US" sz="1050" b="0" i="0" u="none" strike="noStrike" dirty="0">
                        <a:effectLst/>
                        <a:latin typeface="Arial" panose="020B0604020202020204" pitchFamily="34" charset="0"/>
                      </a:endParaRPr>
                    </a:p>
                  </a:txBody>
                  <a:tcPr marL="7449" marR="7449" marT="7449" marB="0" anchor="b">
                    <a:lnL>
                      <a:noFill/>
                    </a:lnL>
                    <a:lnR>
                      <a:noFill/>
                    </a:lnR>
                    <a:lnT>
                      <a:noFill/>
                    </a:lnT>
                    <a:lnB>
                      <a:noFill/>
                    </a:lnB>
                    <a:solidFill>
                      <a:schemeClr val="bg1"/>
                    </a:solidFill>
                  </a:tcPr>
                </a:tc>
                <a:tc>
                  <a:txBody>
                    <a:bodyPr/>
                    <a:lstStyle/>
                    <a:p>
                      <a:pPr algn="ctr" fontAlgn="b"/>
                      <a:r>
                        <a:rPr lang="en-US" sz="1050" b="0" i="0" u="none" strike="noStrike" dirty="0">
                          <a:effectLst/>
                          <a:latin typeface="Arial" panose="020B0604020202020204" pitchFamily="34" charset="0"/>
                        </a:rPr>
                        <a:t>464</a:t>
                      </a:r>
                    </a:p>
                  </a:txBody>
                  <a:tcPr marL="7449" marR="7449" marT="7449" marB="0" anchor="b">
                    <a:lnL>
                      <a:noFill/>
                    </a:lnL>
                    <a:lnR>
                      <a:noFill/>
                    </a:lnR>
                    <a:lnT>
                      <a:noFill/>
                    </a:lnT>
                    <a:lnB>
                      <a:noFill/>
                    </a:lnB>
                    <a:solidFill>
                      <a:schemeClr val="bg1"/>
                    </a:solidFill>
                  </a:tcPr>
                </a:tc>
                <a:tc>
                  <a:txBody>
                    <a:bodyPr/>
                    <a:lstStyle/>
                    <a:p>
                      <a:pPr algn="ctr" fontAlgn="b"/>
                      <a:endParaRPr lang="en-US" sz="1050" b="0" i="0" u="none" strike="noStrike" dirty="0">
                        <a:effectLst/>
                        <a:latin typeface="Arial" panose="020B0604020202020204" pitchFamily="34" charset="0"/>
                      </a:endParaRPr>
                    </a:p>
                  </a:txBody>
                  <a:tcPr marL="7449" marR="7449" marT="7449" marB="0" anchor="b">
                    <a:lnL>
                      <a:noFill/>
                    </a:lnL>
                    <a:lnR>
                      <a:noFill/>
                    </a:lnR>
                    <a:lnT>
                      <a:noFill/>
                    </a:lnT>
                    <a:lnB>
                      <a:noFill/>
                    </a:lnB>
                    <a:solidFill>
                      <a:schemeClr val="bg1"/>
                    </a:solidFill>
                  </a:tcPr>
                </a:tc>
                <a:tc>
                  <a:txBody>
                    <a:bodyPr/>
                    <a:lstStyle/>
                    <a:p>
                      <a:pPr algn="ctr" fontAlgn="b"/>
                      <a:endParaRPr lang="en-US" sz="1050" b="0" i="0" u="none" strike="noStrike" dirty="0">
                        <a:effectLst/>
                        <a:latin typeface="Arial" panose="020B0604020202020204" pitchFamily="34" charset="0"/>
                      </a:endParaRPr>
                    </a:p>
                  </a:txBody>
                  <a:tcPr marL="7449" marR="7449" marT="7449" marB="0" anchor="b">
                    <a:lnL>
                      <a:noFill/>
                    </a:lnL>
                    <a:lnR>
                      <a:noFill/>
                    </a:lnR>
                    <a:lnT>
                      <a:noFill/>
                    </a:lnT>
                    <a:lnB>
                      <a:noFill/>
                    </a:lnB>
                    <a:solidFill>
                      <a:schemeClr val="bg1"/>
                    </a:solidFill>
                  </a:tcPr>
                </a:tc>
                <a:tc>
                  <a:txBody>
                    <a:bodyPr/>
                    <a:lstStyle/>
                    <a:p>
                      <a:pPr algn="ctr" fontAlgn="b"/>
                      <a:endParaRPr lang="en-US" sz="1050" b="0" i="0" u="none" strike="noStrike" dirty="0">
                        <a:effectLst/>
                        <a:latin typeface="Arial" panose="020B0604020202020204" pitchFamily="34" charset="0"/>
                      </a:endParaRPr>
                    </a:p>
                  </a:txBody>
                  <a:tcPr marL="7449" marR="7449" marT="7449" marB="0" anchor="b">
                    <a:lnL>
                      <a:noFill/>
                    </a:lnL>
                    <a:lnR w="6350" cap="flat" cmpd="sng" algn="ctr">
                      <a:solidFill>
                        <a:srgbClr val="ABABAB"/>
                      </a:solidFill>
                      <a:prstDash val="solid"/>
                      <a:round/>
                      <a:headEnd type="none" w="med" len="med"/>
                      <a:tailEnd type="none" w="med" len="med"/>
                    </a:lnR>
                    <a:lnT>
                      <a:noFill/>
                    </a:lnT>
                    <a:lnB>
                      <a:noFill/>
                    </a:lnB>
                    <a:solidFill>
                      <a:schemeClr val="bg1"/>
                    </a:solidFill>
                  </a:tcPr>
                </a:tc>
                <a:tc>
                  <a:txBody>
                    <a:bodyPr/>
                    <a:lstStyle/>
                    <a:p>
                      <a:pPr algn="r" fontAlgn="b"/>
                      <a:r>
                        <a:rPr lang="en-US" sz="1050" b="0" i="0" u="none" strike="noStrike" dirty="0">
                          <a:effectLst/>
                          <a:latin typeface="Arial" panose="020B0604020202020204" pitchFamily="34" charset="0"/>
                        </a:rPr>
                        <a:t>464</a:t>
                      </a:r>
                    </a:p>
                  </a:txBody>
                  <a:tcPr marL="7449" marR="7449" marT="7449" marB="0" anchor="b">
                    <a:lnL w="6350" cap="flat" cmpd="sng" algn="ctr">
                      <a:solidFill>
                        <a:srgbClr val="ABABAB"/>
                      </a:solidFill>
                      <a:prstDash val="solid"/>
                      <a:round/>
                      <a:headEnd type="none" w="med" len="med"/>
                      <a:tailEnd type="none" w="med" len="med"/>
                    </a:lnL>
                    <a:lnR w="6350" cap="flat" cmpd="sng" algn="ctr">
                      <a:solidFill>
                        <a:srgbClr val="ABABAB"/>
                      </a:solidFill>
                      <a:prstDash val="solid"/>
                      <a:round/>
                      <a:headEnd type="none" w="med" len="med"/>
                      <a:tailEnd type="none" w="med" len="med"/>
                    </a:lnR>
                    <a:lnT>
                      <a:noFill/>
                    </a:lnT>
                    <a:lnB>
                      <a:noFill/>
                    </a:lnB>
                    <a:solidFill>
                      <a:schemeClr val="bg1"/>
                    </a:solidFill>
                  </a:tcPr>
                </a:tc>
              </a:tr>
              <a:tr h="150468">
                <a:tc>
                  <a:txBody>
                    <a:bodyPr/>
                    <a:lstStyle/>
                    <a:p>
                      <a:pPr algn="l" fontAlgn="b"/>
                      <a:r>
                        <a:rPr lang="en-US" sz="1050" b="0" i="0" u="none" strike="noStrike" dirty="0">
                          <a:effectLst/>
                          <a:latin typeface="Arial" panose="020B0604020202020204" pitchFamily="34" charset="0"/>
                        </a:rPr>
                        <a:t>Cairngrove Gardens Sectional Title Units</a:t>
                      </a:r>
                    </a:p>
                  </a:txBody>
                  <a:tcPr marL="7449" marR="7449" marT="7449" marB="0" anchor="b">
                    <a:lnL w="6350" cap="flat" cmpd="sng" algn="ctr">
                      <a:solidFill>
                        <a:srgbClr val="ABABAB"/>
                      </a:solidFill>
                      <a:prstDash val="solid"/>
                      <a:round/>
                      <a:headEnd type="none" w="med" len="med"/>
                      <a:tailEnd type="none" w="med" len="med"/>
                    </a:lnL>
                    <a:lnR w="6350" cap="flat" cmpd="sng" algn="ctr">
                      <a:solidFill>
                        <a:srgbClr val="ABABAB"/>
                      </a:solidFill>
                      <a:prstDash val="solid"/>
                      <a:round/>
                      <a:headEnd type="none" w="med" len="med"/>
                      <a:tailEnd type="none" w="med" len="med"/>
                    </a:lnR>
                    <a:lnT>
                      <a:noFill/>
                    </a:lnT>
                    <a:lnB>
                      <a:noFill/>
                    </a:lnB>
                    <a:solidFill>
                      <a:schemeClr val="bg1"/>
                    </a:solidFill>
                  </a:tcPr>
                </a:tc>
                <a:tc>
                  <a:txBody>
                    <a:bodyPr/>
                    <a:lstStyle/>
                    <a:p>
                      <a:pPr algn="ctr" fontAlgn="b"/>
                      <a:r>
                        <a:rPr lang="en-US" sz="1050" b="0" i="0" u="none" strike="noStrike" dirty="0">
                          <a:effectLst/>
                          <a:latin typeface="Arial" panose="020B0604020202020204" pitchFamily="34" charset="0"/>
                        </a:rPr>
                        <a:t> </a:t>
                      </a:r>
                    </a:p>
                  </a:txBody>
                  <a:tcPr marL="7449" marR="7449" marT="7449" marB="0" anchor="b">
                    <a:lnL w="6350" cap="flat" cmpd="sng" algn="ctr">
                      <a:solidFill>
                        <a:srgbClr val="ABABAB"/>
                      </a:solidFill>
                      <a:prstDash val="solid"/>
                      <a:round/>
                      <a:headEnd type="none" w="med" len="med"/>
                      <a:tailEnd type="none" w="med" len="med"/>
                    </a:lnL>
                    <a:lnR>
                      <a:noFill/>
                    </a:lnR>
                    <a:lnT>
                      <a:noFill/>
                    </a:lnT>
                    <a:lnB>
                      <a:noFill/>
                    </a:lnB>
                    <a:solidFill>
                      <a:schemeClr val="bg1"/>
                    </a:solidFill>
                  </a:tcPr>
                </a:tc>
                <a:tc>
                  <a:txBody>
                    <a:bodyPr/>
                    <a:lstStyle/>
                    <a:p>
                      <a:pPr algn="ctr" fontAlgn="b"/>
                      <a:r>
                        <a:rPr lang="en-US" sz="1050" b="0" i="0" u="none" strike="noStrike" dirty="0">
                          <a:effectLst/>
                          <a:latin typeface="Arial" panose="020B0604020202020204" pitchFamily="34" charset="0"/>
                        </a:rPr>
                        <a:t>27</a:t>
                      </a:r>
                    </a:p>
                  </a:txBody>
                  <a:tcPr marL="7449" marR="7449" marT="7449" marB="0" anchor="b">
                    <a:lnL>
                      <a:noFill/>
                    </a:lnL>
                    <a:lnR>
                      <a:noFill/>
                    </a:lnR>
                    <a:lnT>
                      <a:noFill/>
                    </a:lnT>
                    <a:lnB>
                      <a:noFill/>
                    </a:lnB>
                    <a:solidFill>
                      <a:schemeClr val="bg1"/>
                    </a:solidFill>
                  </a:tcPr>
                </a:tc>
                <a:tc>
                  <a:txBody>
                    <a:bodyPr/>
                    <a:lstStyle/>
                    <a:p>
                      <a:pPr algn="ctr" fontAlgn="b"/>
                      <a:endParaRPr lang="en-US" sz="1050" b="0" i="0" u="none" strike="noStrike" dirty="0">
                        <a:effectLst/>
                        <a:latin typeface="Arial" panose="020B0604020202020204" pitchFamily="34" charset="0"/>
                      </a:endParaRPr>
                    </a:p>
                  </a:txBody>
                  <a:tcPr marL="7449" marR="7449" marT="7449" marB="0" anchor="b">
                    <a:lnL>
                      <a:noFill/>
                    </a:lnL>
                    <a:lnR>
                      <a:noFill/>
                    </a:lnR>
                    <a:lnT>
                      <a:noFill/>
                    </a:lnT>
                    <a:lnB>
                      <a:noFill/>
                    </a:lnB>
                    <a:solidFill>
                      <a:schemeClr val="bg1"/>
                    </a:solidFill>
                  </a:tcPr>
                </a:tc>
                <a:tc>
                  <a:txBody>
                    <a:bodyPr/>
                    <a:lstStyle/>
                    <a:p>
                      <a:pPr algn="ctr" fontAlgn="b"/>
                      <a:endParaRPr lang="en-US" sz="1050" b="0" i="0" u="none" strike="noStrike" dirty="0">
                        <a:effectLst/>
                        <a:latin typeface="Arial" panose="020B0604020202020204" pitchFamily="34" charset="0"/>
                      </a:endParaRPr>
                    </a:p>
                  </a:txBody>
                  <a:tcPr marL="7449" marR="7449" marT="7449" marB="0" anchor="b">
                    <a:lnL>
                      <a:noFill/>
                    </a:lnL>
                    <a:lnR>
                      <a:noFill/>
                    </a:lnR>
                    <a:lnT>
                      <a:noFill/>
                    </a:lnT>
                    <a:lnB>
                      <a:noFill/>
                    </a:lnB>
                    <a:solidFill>
                      <a:schemeClr val="bg1"/>
                    </a:solidFill>
                  </a:tcPr>
                </a:tc>
                <a:tc>
                  <a:txBody>
                    <a:bodyPr/>
                    <a:lstStyle/>
                    <a:p>
                      <a:pPr algn="ctr" fontAlgn="b"/>
                      <a:endParaRPr lang="en-US" sz="1050" b="0" i="0" u="none" strike="noStrike" dirty="0">
                        <a:effectLst/>
                        <a:latin typeface="Arial" panose="020B0604020202020204" pitchFamily="34" charset="0"/>
                      </a:endParaRPr>
                    </a:p>
                  </a:txBody>
                  <a:tcPr marL="7449" marR="7449" marT="7449" marB="0" anchor="b">
                    <a:lnL>
                      <a:noFill/>
                    </a:lnL>
                    <a:lnR>
                      <a:noFill/>
                    </a:lnR>
                    <a:lnT>
                      <a:noFill/>
                    </a:lnT>
                    <a:lnB>
                      <a:noFill/>
                    </a:lnB>
                    <a:solidFill>
                      <a:schemeClr val="bg1"/>
                    </a:solidFill>
                  </a:tcPr>
                </a:tc>
                <a:tc>
                  <a:txBody>
                    <a:bodyPr/>
                    <a:lstStyle/>
                    <a:p>
                      <a:pPr algn="ctr" fontAlgn="b"/>
                      <a:endParaRPr lang="en-US" sz="1050" b="0" i="0" u="none" strike="noStrike" dirty="0">
                        <a:effectLst/>
                        <a:latin typeface="Arial" panose="020B0604020202020204" pitchFamily="34" charset="0"/>
                      </a:endParaRPr>
                    </a:p>
                  </a:txBody>
                  <a:tcPr marL="7449" marR="7449" marT="7449" marB="0" anchor="b">
                    <a:lnL>
                      <a:noFill/>
                    </a:lnL>
                    <a:lnR w="6350" cap="flat" cmpd="sng" algn="ctr">
                      <a:solidFill>
                        <a:srgbClr val="ABABAB"/>
                      </a:solidFill>
                      <a:prstDash val="solid"/>
                      <a:round/>
                      <a:headEnd type="none" w="med" len="med"/>
                      <a:tailEnd type="none" w="med" len="med"/>
                    </a:lnR>
                    <a:lnT>
                      <a:noFill/>
                    </a:lnT>
                    <a:lnB>
                      <a:noFill/>
                    </a:lnB>
                    <a:solidFill>
                      <a:schemeClr val="bg1"/>
                    </a:solidFill>
                  </a:tcPr>
                </a:tc>
                <a:tc>
                  <a:txBody>
                    <a:bodyPr/>
                    <a:lstStyle/>
                    <a:p>
                      <a:pPr algn="r" fontAlgn="b"/>
                      <a:r>
                        <a:rPr lang="en-US" sz="1050" b="0" i="0" u="none" strike="noStrike" dirty="0">
                          <a:effectLst/>
                          <a:latin typeface="Arial" panose="020B0604020202020204" pitchFamily="34" charset="0"/>
                        </a:rPr>
                        <a:t>27</a:t>
                      </a:r>
                    </a:p>
                  </a:txBody>
                  <a:tcPr marL="7449" marR="7449" marT="7449" marB="0" anchor="b">
                    <a:lnL w="6350" cap="flat" cmpd="sng" algn="ctr">
                      <a:solidFill>
                        <a:srgbClr val="ABABAB"/>
                      </a:solidFill>
                      <a:prstDash val="solid"/>
                      <a:round/>
                      <a:headEnd type="none" w="med" len="med"/>
                      <a:tailEnd type="none" w="med" len="med"/>
                    </a:lnL>
                    <a:lnR w="6350" cap="flat" cmpd="sng" algn="ctr">
                      <a:solidFill>
                        <a:srgbClr val="ABABAB"/>
                      </a:solidFill>
                      <a:prstDash val="solid"/>
                      <a:round/>
                      <a:headEnd type="none" w="med" len="med"/>
                      <a:tailEnd type="none" w="med" len="med"/>
                    </a:lnR>
                    <a:lnT>
                      <a:noFill/>
                    </a:lnT>
                    <a:lnB>
                      <a:noFill/>
                    </a:lnB>
                    <a:solidFill>
                      <a:schemeClr val="bg1"/>
                    </a:solidFill>
                  </a:tcPr>
                </a:tc>
              </a:tr>
              <a:tr h="150468">
                <a:tc>
                  <a:txBody>
                    <a:bodyPr/>
                    <a:lstStyle/>
                    <a:p>
                      <a:pPr algn="l" fontAlgn="b"/>
                      <a:r>
                        <a:rPr lang="en-US" sz="1050" b="0" i="0" u="none" strike="noStrike" dirty="0">
                          <a:effectLst/>
                          <a:latin typeface="Arial" panose="020B0604020202020204" pitchFamily="34" charset="0"/>
                        </a:rPr>
                        <a:t>Emoyeni Development</a:t>
                      </a:r>
                    </a:p>
                  </a:txBody>
                  <a:tcPr marL="7449" marR="7449" marT="7449" marB="0" anchor="b">
                    <a:lnL w="6350" cap="flat" cmpd="sng" algn="ctr">
                      <a:solidFill>
                        <a:srgbClr val="ABABAB"/>
                      </a:solidFill>
                      <a:prstDash val="solid"/>
                      <a:round/>
                      <a:headEnd type="none" w="med" len="med"/>
                      <a:tailEnd type="none" w="med" len="med"/>
                    </a:lnL>
                    <a:lnR w="6350" cap="flat" cmpd="sng" algn="ctr">
                      <a:solidFill>
                        <a:srgbClr val="ABABAB"/>
                      </a:solidFill>
                      <a:prstDash val="solid"/>
                      <a:round/>
                      <a:headEnd type="none" w="med" len="med"/>
                      <a:tailEnd type="none" w="med" len="med"/>
                    </a:lnR>
                    <a:lnT>
                      <a:noFill/>
                    </a:lnT>
                    <a:lnB>
                      <a:noFill/>
                    </a:lnB>
                    <a:solidFill>
                      <a:schemeClr val="bg1"/>
                    </a:solidFill>
                  </a:tcPr>
                </a:tc>
                <a:tc>
                  <a:txBody>
                    <a:bodyPr/>
                    <a:lstStyle/>
                    <a:p>
                      <a:pPr algn="ctr" fontAlgn="b"/>
                      <a:r>
                        <a:rPr lang="en-US" sz="1050" b="0" i="0" u="none" strike="noStrike" dirty="0">
                          <a:effectLst/>
                          <a:latin typeface="Arial" panose="020B0604020202020204" pitchFamily="34" charset="0"/>
                        </a:rPr>
                        <a:t> </a:t>
                      </a:r>
                    </a:p>
                  </a:txBody>
                  <a:tcPr marL="7449" marR="7449" marT="7449" marB="0" anchor="b">
                    <a:lnL w="6350" cap="flat" cmpd="sng" algn="ctr">
                      <a:solidFill>
                        <a:srgbClr val="ABABAB"/>
                      </a:solidFill>
                      <a:prstDash val="solid"/>
                      <a:round/>
                      <a:headEnd type="none" w="med" len="med"/>
                      <a:tailEnd type="none" w="med" len="med"/>
                    </a:lnL>
                    <a:lnR>
                      <a:noFill/>
                    </a:lnR>
                    <a:lnT>
                      <a:noFill/>
                    </a:lnT>
                    <a:lnB>
                      <a:noFill/>
                    </a:lnB>
                    <a:solidFill>
                      <a:schemeClr val="bg1"/>
                    </a:solidFill>
                  </a:tcPr>
                </a:tc>
                <a:tc>
                  <a:txBody>
                    <a:bodyPr/>
                    <a:lstStyle/>
                    <a:p>
                      <a:pPr algn="ctr" fontAlgn="b"/>
                      <a:endParaRPr lang="en-US" sz="1050" b="0" i="0" u="none" strike="noStrike" dirty="0">
                        <a:effectLst/>
                        <a:latin typeface="Arial" panose="020B0604020202020204" pitchFamily="34" charset="0"/>
                      </a:endParaRPr>
                    </a:p>
                  </a:txBody>
                  <a:tcPr marL="7449" marR="7449" marT="7449" marB="0" anchor="b">
                    <a:lnL>
                      <a:noFill/>
                    </a:lnL>
                    <a:lnR>
                      <a:noFill/>
                    </a:lnR>
                    <a:lnT>
                      <a:noFill/>
                    </a:lnT>
                    <a:lnB>
                      <a:noFill/>
                    </a:lnB>
                    <a:solidFill>
                      <a:schemeClr val="bg1"/>
                    </a:solidFill>
                  </a:tcPr>
                </a:tc>
                <a:tc>
                  <a:txBody>
                    <a:bodyPr/>
                    <a:lstStyle/>
                    <a:p>
                      <a:pPr algn="ctr" fontAlgn="b"/>
                      <a:endParaRPr lang="en-US" sz="1050" b="0" i="0" u="none" strike="noStrike" dirty="0">
                        <a:effectLst/>
                        <a:latin typeface="Arial" panose="020B0604020202020204" pitchFamily="34" charset="0"/>
                      </a:endParaRPr>
                    </a:p>
                  </a:txBody>
                  <a:tcPr marL="7449" marR="7449" marT="7449" marB="0" anchor="b">
                    <a:lnL>
                      <a:noFill/>
                    </a:lnL>
                    <a:lnR>
                      <a:noFill/>
                    </a:lnR>
                    <a:lnT>
                      <a:noFill/>
                    </a:lnT>
                    <a:lnB>
                      <a:noFill/>
                    </a:lnB>
                    <a:solidFill>
                      <a:schemeClr val="bg1"/>
                    </a:solidFill>
                  </a:tcPr>
                </a:tc>
                <a:tc>
                  <a:txBody>
                    <a:bodyPr/>
                    <a:lstStyle/>
                    <a:p>
                      <a:pPr algn="ctr" fontAlgn="b"/>
                      <a:r>
                        <a:rPr lang="en-US" sz="1050" b="0" i="0" u="none" strike="noStrike" dirty="0">
                          <a:effectLst/>
                          <a:latin typeface="Arial" panose="020B0604020202020204" pitchFamily="34" charset="0"/>
                        </a:rPr>
                        <a:t>298</a:t>
                      </a:r>
                    </a:p>
                  </a:txBody>
                  <a:tcPr marL="7449" marR="7449" marT="7449" marB="0" anchor="b">
                    <a:lnL>
                      <a:noFill/>
                    </a:lnL>
                    <a:lnR>
                      <a:noFill/>
                    </a:lnR>
                    <a:lnT>
                      <a:noFill/>
                    </a:lnT>
                    <a:lnB>
                      <a:noFill/>
                    </a:lnB>
                    <a:solidFill>
                      <a:schemeClr val="bg1"/>
                    </a:solidFill>
                  </a:tcPr>
                </a:tc>
                <a:tc>
                  <a:txBody>
                    <a:bodyPr/>
                    <a:lstStyle/>
                    <a:p>
                      <a:pPr algn="ctr" fontAlgn="b"/>
                      <a:endParaRPr lang="en-US" sz="1050" b="0" i="0" u="none" strike="noStrike" dirty="0">
                        <a:effectLst/>
                        <a:latin typeface="Arial" panose="020B0604020202020204" pitchFamily="34" charset="0"/>
                      </a:endParaRPr>
                    </a:p>
                  </a:txBody>
                  <a:tcPr marL="7449" marR="7449" marT="7449" marB="0" anchor="b">
                    <a:lnL>
                      <a:noFill/>
                    </a:lnL>
                    <a:lnR>
                      <a:noFill/>
                    </a:lnR>
                    <a:lnT>
                      <a:noFill/>
                    </a:lnT>
                    <a:lnB>
                      <a:noFill/>
                    </a:lnB>
                    <a:solidFill>
                      <a:schemeClr val="bg1"/>
                    </a:solidFill>
                  </a:tcPr>
                </a:tc>
                <a:tc>
                  <a:txBody>
                    <a:bodyPr/>
                    <a:lstStyle/>
                    <a:p>
                      <a:pPr algn="ctr" fontAlgn="b"/>
                      <a:endParaRPr lang="en-US" sz="1050" b="0" i="0" u="none" strike="noStrike" dirty="0">
                        <a:effectLst/>
                        <a:latin typeface="Arial" panose="020B0604020202020204" pitchFamily="34" charset="0"/>
                      </a:endParaRPr>
                    </a:p>
                  </a:txBody>
                  <a:tcPr marL="7449" marR="7449" marT="7449" marB="0" anchor="b">
                    <a:lnL>
                      <a:noFill/>
                    </a:lnL>
                    <a:lnR w="6350" cap="flat" cmpd="sng" algn="ctr">
                      <a:solidFill>
                        <a:srgbClr val="ABABAB"/>
                      </a:solidFill>
                      <a:prstDash val="solid"/>
                      <a:round/>
                      <a:headEnd type="none" w="med" len="med"/>
                      <a:tailEnd type="none" w="med" len="med"/>
                    </a:lnR>
                    <a:lnT>
                      <a:noFill/>
                    </a:lnT>
                    <a:lnB>
                      <a:noFill/>
                    </a:lnB>
                    <a:solidFill>
                      <a:schemeClr val="bg1"/>
                    </a:solidFill>
                  </a:tcPr>
                </a:tc>
                <a:tc>
                  <a:txBody>
                    <a:bodyPr/>
                    <a:lstStyle/>
                    <a:p>
                      <a:pPr algn="r" fontAlgn="b"/>
                      <a:r>
                        <a:rPr lang="en-US" sz="1050" b="0" i="0" u="none" strike="noStrike" dirty="0">
                          <a:effectLst/>
                          <a:latin typeface="Arial" panose="020B0604020202020204" pitchFamily="34" charset="0"/>
                        </a:rPr>
                        <a:t>298</a:t>
                      </a:r>
                    </a:p>
                  </a:txBody>
                  <a:tcPr marL="7449" marR="7449" marT="7449" marB="0" anchor="b">
                    <a:lnL w="6350" cap="flat" cmpd="sng" algn="ctr">
                      <a:solidFill>
                        <a:srgbClr val="ABABAB"/>
                      </a:solidFill>
                      <a:prstDash val="solid"/>
                      <a:round/>
                      <a:headEnd type="none" w="med" len="med"/>
                      <a:tailEnd type="none" w="med" len="med"/>
                    </a:lnL>
                    <a:lnR w="6350" cap="flat" cmpd="sng" algn="ctr">
                      <a:solidFill>
                        <a:srgbClr val="ABABAB"/>
                      </a:solidFill>
                      <a:prstDash val="solid"/>
                      <a:round/>
                      <a:headEnd type="none" w="med" len="med"/>
                      <a:tailEnd type="none" w="med" len="med"/>
                    </a:lnR>
                    <a:lnT>
                      <a:noFill/>
                    </a:lnT>
                    <a:lnB>
                      <a:noFill/>
                    </a:lnB>
                    <a:solidFill>
                      <a:schemeClr val="bg1"/>
                    </a:solidFill>
                  </a:tcPr>
                </a:tc>
              </a:tr>
              <a:tr h="150468">
                <a:tc>
                  <a:txBody>
                    <a:bodyPr/>
                    <a:lstStyle/>
                    <a:p>
                      <a:pPr algn="l" fontAlgn="b"/>
                      <a:r>
                        <a:rPr lang="en-US" sz="1050" b="0" i="0" u="none" strike="noStrike" dirty="0">
                          <a:effectLst/>
                          <a:latin typeface="Arial" panose="020B0604020202020204" pitchFamily="34" charset="0"/>
                        </a:rPr>
                        <a:t>Alliance Ext. 2</a:t>
                      </a:r>
                    </a:p>
                  </a:txBody>
                  <a:tcPr marL="7449" marR="7449" marT="7449" marB="0" anchor="b">
                    <a:lnL w="6350" cap="flat" cmpd="sng" algn="ctr">
                      <a:solidFill>
                        <a:srgbClr val="ABABAB"/>
                      </a:solidFill>
                      <a:prstDash val="solid"/>
                      <a:round/>
                      <a:headEnd type="none" w="med" len="med"/>
                      <a:tailEnd type="none" w="med" len="med"/>
                    </a:lnL>
                    <a:lnR w="6350" cap="flat" cmpd="sng" algn="ctr">
                      <a:solidFill>
                        <a:srgbClr val="ABABAB"/>
                      </a:solidFill>
                      <a:prstDash val="solid"/>
                      <a:round/>
                      <a:headEnd type="none" w="med" len="med"/>
                      <a:tailEnd type="none" w="med" len="med"/>
                    </a:lnR>
                    <a:lnT>
                      <a:noFill/>
                    </a:lnT>
                    <a:lnB>
                      <a:noFill/>
                    </a:lnB>
                    <a:solidFill>
                      <a:schemeClr val="bg1"/>
                    </a:solidFill>
                  </a:tcPr>
                </a:tc>
                <a:tc>
                  <a:txBody>
                    <a:bodyPr/>
                    <a:lstStyle/>
                    <a:p>
                      <a:pPr algn="ctr" fontAlgn="b"/>
                      <a:r>
                        <a:rPr lang="en-US" sz="1050" b="0" i="0" u="none" strike="noStrike" dirty="0">
                          <a:effectLst/>
                          <a:latin typeface="Arial" panose="020B0604020202020204" pitchFamily="34" charset="0"/>
                        </a:rPr>
                        <a:t>0</a:t>
                      </a:r>
                    </a:p>
                  </a:txBody>
                  <a:tcPr marL="7449" marR="7449" marT="7449" marB="0" anchor="b">
                    <a:lnL w="6350" cap="flat" cmpd="sng" algn="ctr">
                      <a:solidFill>
                        <a:srgbClr val="ABABAB"/>
                      </a:solidFill>
                      <a:prstDash val="solid"/>
                      <a:round/>
                      <a:headEnd type="none" w="med" len="med"/>
                      <a:tailEnd type="none" w="med" len="med"/>
                    </a:lnL>
                    <a:lnR>
                      <a:noFill/>
                    </a:lnR>
                    <a:lnT>
                      <a:noFill/>
                    </a:lnT>
                    <a:lnB>
                      <a:noFill/>
                    </a:lnB>
                    <a:solidFill>
                      <a:schemeClr val="bg1"/>
                    </a:solidFill>
                  </a:tcPr>
                </a:tc>
                <a:tc>
                  <a:txBody>
                    <a:bodyPr/>
                    <a:lstStyle/>
                    <a:p>
                      <a:pPr algn="ctr" fontAlgn="b"/>
                      <a:endParaRPr lang="en-US" sz="1050" b="0" i="0" u="none" strike="noStrike" dirty="0">
                        <a:effectLst/>
                        <a:latin typeface="Arial" panose="020B0604020202020204" pitchFamily="34" charset="0"/>
                      </a:endParaRPr>
                    </a:p>
                  </a:txBody>
                  <a:tcPr marL="7449" marR="7449" marT="7449" marB="0" anchor="b">
                    <a:lnL>
                      <a:noFill/>
                    </a:lnL>
                    <a:lnR>
                      <a:noFill/>
                    </a:lnR>
                    <a:lnT>
                      <a:noFill/>
                    </a:lnT>
                    <a:lnB>
                      <a:noFill/>
                    </a:lnB>
                    <a:solidFill>
                      <a:schemeClr val="bg1"/>
                    </a:solidFill>
                  </a:tcPr>
                </a:tc>
                <a:tc>
                  <a:txBody>
                    <a:bodyPr/>
                    <a:lstStyle/>
                    <a:p>
                      <a:pPr algn="ctr" fontAlgn="b"/>
                      <a:endParaRPr lang="en-US" sz="1050" b="0" i="0" u="none" strike="noStrike" dirty="0">
                        <a:effectLst/>
                        <a:latin typeface="Arial" panose="020B0604020202020204" pitchFamily="34" charset="0"/>
                      </a:endParaRPr>
                    </a:p>
                  </a:txBody>
                  <a:tcPr marL="7449" marR="7449" marT="7449" marB="0" anchor="b">
                    <a:lnL>
                      <a:noFill/>
                    </a:lnL>
                    <a:lnR>
                      <a:noFill/>
                    </a:lnR>
                    <a:lnT>
                      <a:noFill/>
                    </a:lnT>
                    <a:lnB>
                      <a:noFill/>
                    </a:lnB>
                    <a:solidFill>
                      <a:schemeClr val="bg1"/>
                    </a:solidFill>
                  </a:tcPr>
                </a:tc>
                <a:tc>
                  <a:txBody>
                    <a:bodyPr/>
                    <a:lstStyle/>
                    <a:p>
                      <a:pPr algn="ctr" fontAlgn="b"/>
                      <a:endParaRPr lang="en-US" sz="1050" b="0" i="0" u="none" strike="noStrike" dirty="0">
                        <a:effectLst/>
                        <a:latin typeface="Arial" panose="020B0604020202020204" pitchFamily="34" charset="0"/>
                      </a:endParaRPr>
                    </a:p>
                  </a:txBody>
                  <a:tcPr marL="7449" marR="7449" marT="7449" marB="0" anchor="b">
                    <a:lnL>
                      <a:noFill/>
                    </a:lnL>
                    <a:lnR>
                      <a:noFill/>
                    </a:lnR>
                    <a:lnT>
                      <a:noFill/>
                    </a:lnT>
                    <a:lnB>
                      <a:noFill/>
                    </a:lnB>
                    <a:solidFill>
                      <a:schemeClr val="bg1"/>
                    </a:solidFill>
                  </a:tcPr>
                </a:tc>
                <a:tc>
                  <a:txBody>
                    <a:bodyPr/>
                    <a:lstStyle/>
                    <a:p>
                      <a:pPr algn="ctr" fontAlgn="b"/>
                      <a:endParaRPr lang="en-US" sz="1050" b="0" i="0" u="none" strike="noStrike" dirty="0">
                        <a:effectLst/>
                        <a:latin typeface="Arial" panose="020B0604020202020204" pitchFamily="34" charset="0"/>
                      </a:endParaRPr>
                    </a:p>
                  </a:txBody>
                  <a:tcPr marL="7449" marR="7449" marT="7449" marB="0" anchor="b">
                    <a:lnL>
                      <a:noFill/>
                    </a:lnL>
                    <a:lnR>
                      <a:noFill/>
                    </a:lnR>
                    <a:lnT>
                      <a:noFill/>
                    </a:lnT>
                    <a:lnB>
                      <a:noFill/>
                    </a:lnB>
                    <a:solidFill>
                      <a:schemeClr val="bg1"/>
                    </a:solidFill>
                  </a:tcPr>
                </a:tc>
                <a:tc>
                  <a:txBody>
                    <a:bodyPr/>
                    <a:lstStyle/>
                    <a:p>
                      <a:pPr algn="ctr" fontAlgn="b"/>
                      <a:endParaRPr lang="en-US" sz="1050" b="0" i="0" u="none" strike="noStrike" dirty="0">
                        <a:effectLst/>
                        <a:latin typeface="Arial" panose="020B0604020202020204" pitchFamily="34" charset="0"/>
                      </a:endParaRPr>
                    </a:p>
                  </a:txBody>
                  <a:tcPr marL="7449" marR="7449" marT="7449" marB="0" anchor="b">
                    <a:lnL>
                      <a:noFill/>
                    </a:lnL>
                    <a:lnR w="6350" cap="flat" cmpd="sng" algn="ctr">
                      <a:solidFill>
                        <a:srgbClr val="ABABAB"/>
                      </a:solidFill>
                      <a:prstDash val="solid"/>
                      <a:round/>
                      <a:headEnd type="none" w="med" len="med"/>
                      <a:tailEnd type="none" w="med" len="med"/>
                    </a:lnR>
                    <a:lnT>
                      <a:noFill/>
                    </a:lnT>
                    <a:lnB>
                      <a:noFill/>
                    </a:lnB>
                    <a:solidFill>
                      <a:schemeClr val="bg1"/>
                    </a:solidFill>
                  </a:tcPr>
                </a:tc>
                <a:tc>
                  <a:txBody>
                    <a:bodyPr/>
                    <a:lstStyle/>
                    <a:p>
                      <a:pPr algn="r" fontAlgn="b"/>
                      <a:r>
                        <a:rPr lang="en-US" sz="1050" b="0" i="0" u="none" strike="noStrike" dirty="0">
                          <a:effectLst/>
                          <a:latin typeface="Arial" panose="020B0604020202020204" pitchFamily="34" charset="0"/>
                        </a:rPr>
                        <a:t>0</a:t>
                      </a:r>
                    </a:p>
                  </a:txBody>
                  <a:tcPr marL="7449" marR="7449" marT="7449" marB="0" anchor="b">
                    <a:lnL w="6350" cap="flat" cmpd="sng" algn="ctr">
                      <a:solidFill>
                        <a:srgbClr val="ABABAB"/>
                      </a:solidFill>
                      <a:prstDash val="solid"/>
                      <a:round/>
                      <a:headEnd type="none" w="med" len="med"/>
                      <a:tailEnd type="none" w="med" len="med"/>
                    </a:lnL>
                    <a:lnR w="6350" cap="flat" cmpd="sng" algn="ctr">
                      <a:solidFill>
                        <a:srgbClr val="ABABAB"/>
                      </a:solidFill>
                      <a:prstDash val="solid"/>
                      <a:round/>
                      <a:headEnd type="none" w="med" len="med"/>
                      <a:tailEnd type="none" w="med" len="med"/>
                    </a:lnR>
                    <a:lnT>
                      <a:noFill/>
                    </a:lnT>
                    <a:lnB>
                      <a:noFill/>
                    </a:lnB>
                    <a:solidFill>
                      <a:schemeClr val="bg1"/>
                    </a:solidFill>
                  </a:tcPr>
                </a:tc>
              </a:tr>
              <a:tr h="150468">
                <a:tc>
                  <a:txBody>
                    <a:bodyPr/>
                    <a:lstStyle/>
                    <a:p>
                      <a:pPr algn="l" fontAlgn="b"/>
                      <a:r>
                        <a:rPr lang="en-US" sz="1050" b="0" i="0" u="none" strike="noStrike" dirty="0">
                          <a:effectLst/>
                          <a:latin typeface="Arial" panose="020B0604020202020204" pitchFamily="34" charset="0"/>
                        </a:rPr>
                        <a:t>Ashton Development Montagu</a:t>
                      </a:r>
                    </a:p>
                  </a:txBody>
                  <a:tcPr marL="7449" marR="7449" marT="7449" marB="0" anchor="b">
                    <a:lnL w="6350" cap="flat" cmpd="sng" algn="ctr">
                      <a:solidFill>
                        <a:srgbClr val="ABABAB"/>
                      </a:solidFill>
                      <a:prstDash val="solid"/>
                      <a:round/>
                      <a:headEnd type="none" w="med" len="med"/>
                      <a:tailEnd type="none" w="med" len="med"/>
                    </a:lnL>
                    <a:lnR w="6350" cap="flat" cmpd="sng" algn="ctr">
                      <a:solidFill>
                        <a:srgbClr val="ABABAB"/>
                      </a:solidFill>
                      <a:prstDash val="solid"/>
                      <a:round/>
                      <a:headEnd type="none" w="med" len="med"/>
                      <a:tailEnd type="none" w="med" len="med"/>
                    </a:lnR>
                    <a:lnT>
                      <a:noFill/>
                    </a:lnT>
                    <a:lnB>
                      <a:noFill/>
                    </a:lnB>
                    <a:solidFill>
                      <a:schemeClr val="bg1"/>
                    </a:solidFill>
                  </a:tcPr>
                </a:tc>
                <a:tc>
                  <a:txBody>
                    <a:bodyPr/>
                    <a:lstStyle/>
                    <a:p>
                      <a:pPr algn="ctr" fontAlgn="b"/>
                      <a:r>
                        <a:rPr lang="en-US" sz="1050" b="0" i="0" u="none" strike="noStrike" dirty="0">
                          <a:effectLst/>
                          <a:latin typeface="Arial" panose="020B0604020202020204" pitchFamily="34" charset="0"/>
                        </a:rPr>
                        <a:t> </a:t>
                      </a:r>
                    </a:p>
                  </a:txBody>
                  <a:tcPr marL="7449" marR="7449" marT="7449" marB="0" anchor="b">
                    <a:lnL w="6350" cap="flat" cmpd="sng" algn="ctr">
                      <a:solidFill>
                        <a:srgbClr val="ABABAB"/>
                      </a:solidFill>
                      <a:prstDash val="solid"/>
                      <a:round/>
                      <a:headEnd type="none" w="med" len="med"/>
                      <a:tailEnd type="none" w="med" len="med"/>
                    </a:lnL>
                    <a:lnR>
                      <a:noFill/>
                    </a:lnR>
                    <a:lnT>
                      <a:noFill/>
                    </a:lnT>
                    <a:lnB>
                      <a:noFill/>
                    </a:lnB>
                    <a:solidFill>
                      <a:schemeClr val="bg1"/>
                    </a:solidFill>
                  </a:tcPr>
                </a:tc>
                <a:tc>
                  <a:txBody>
                    <a:bodyPr/>
                    <a:lstStyle/>
                    <a:p>
                      <a:pPr algn="ctr" fontAlgn="b"/>
                      <a:endParaRPr lang="en-US" sz="1050" b="0" i="0" u="none" strike="noStrike" dirty="0">
                        <a:effectLst/>
                        <a:latin typeface="Arial" panose="020B0604020202020204" pitchFamily="34" charset="0"/>
                      </a:endParaRPr>
                    </a:p>
                  </a:txBody>
                  <a:tcPr marL="7449" marR="7449" marT="7449" marB="0" anchor="b">
                    <a:lnL>
                      <a:noFill/>
                    </a:lnL>
                    <a:lnR>
                      <a:noFill/>
                    </a:lnR>
                    <a:lnT>
                      <a:noFill/>
                    </a:lnT>
                    <a:lnB>
                      <a:noFill/>
                    </a:lnB>
                    <a:solidFill>
                      <a:schemeClr val="bg1"/>
                    </a:solidFill>
                  </a:tcPr>
                </a:tc>
                <a:tc>
                  <a:txBody>
                    <a:bodyPr/>
                    <a:lstStyle/>
                    <a:p>
                      <a:pPr algn="ctr" fontAlgn="b"/>
                      <a:endParaRPr lang="en-US" sz="1050" b="0" i="0" u="none" strike="noStrike" dirty="0">
                        <a:effectLst/>
                        <a:latin typeface="Arial" panose="020B0604020202020204" pitchFamily="34" charset="0"/>
                      </a:endParaRPr>
                    </a:p>
                  </a:txBody>
                  <a:tcPr marL="7449" marR="7449" marT="7449" marB="0" anchor="b">
                    <a:lnL>
                      <a:noFill/>
                    </a:lnL>
                    <a:lnR>
                      <a:noFill/>
                    </a:lnR>
                    <a:lnT>
                      <a:noFill/>
                    </a:lnT>
                    <a:lnB>
                      <a:noFill/>
                    </a:lnB>
                    <a:solidFill>
                      <a:schemeClr val="bg1"/>
                    </a:solidFill>
                  </a:tcPr>
                </a:tc>
                <a:tc>
                  <a:txBody>
                    <a:bodyPr/>
                    <a:lstStyle/>
                    <a:p>
                      <a:pPr algn="ctr" fontAlgn="b"/>
                      <a:endParaRPr lang="en-US" sz="1050" b="0" i="0" u="none" strike="noStrike" dirty="0">
                        <a:effectLst/>
                        <a:latin typeface="Arial" panose="020B0604020202020204" pitchFamily="34" charset="0"/>
                      </a:endParaRPr>
                    </a:p>
                  </a:txBody>
                  <a:tcPr marL="7449" marR="7449" marT="7449" marB="0" anchor="b">
                    <a:lnL>
                      <a:noFill/>
                    </a:lnL>
                    <a:lnR>
                      <a:noFill/>
                    </a:lnR>
                    <a:lnT>
                      <a:noFill/>
                    </a:lnT>
                    <a:lnB>
                      <a:noFill/>
                    </a:lnB>
                    <a:solidFill>
                      <a:schemeClr val="bg1"/>
                    </a:solidFill>
                  </a:tcPr>
                </a:tc>
                <a:tc>
                  <a:txBody>
                    <a:bodyPr/>
                    <a:lstStyle/>
                    <a:p>
                      <a:pPr algn="ctr" fontAlgn="b"/>
                      <a:r>
                        <a:rPr lang="en-US" sz="1050" b="0" i="0" u="none" strike="noStrike" dirty="0">
                          <a:effectLst/>
                          <a:latin typeface="Arial" panose="020B0604020202020204" pitchFamily="34" charset="0"/>
                        </a:rPr>
                        <a:t>97</a:t>
                      </a:r>
                    </a:p>
                  </a:txBody>
                  <a:tcPr marL="7449" marR="7449" marT="7449" marB="0" anchor="b">
                    <a:lnL>
                      <a:noFill/>
                    </a:lnL>
                    <a:lnR>
                      <a:noFill/>
                    </a:lnR>
                    <a:lnT>
                      <a:noFill/>
                    </a:lnT>
                    <a:lnB>
                      <a:noFill/>
                    </a:lnB>
                    <a:solidFill>
                      <a:schemeClr val="bg1"/>
                    </a:solidFill>
                  </a:tcPr>
                </a:tc>
                <a:tc>
                  <a:txBody>
                    <a:bodyPr/>
                    <a:lstStyle/>
                    <a:p>
                      <a:pPr algn="ctr" fontAlgn="b"/>
                      <a:endParaRPr lang="en-US" sz="1050" b="0" i="0" u="none" strike="noStrike" dirty="0">
                        <a:effectLst/>
                        <a:latin typeface="Arial" panose="020B0604020202020204" pitchFamily="34" charset="0"/>
                      </a:endParaRPr>
                    </a:p>
                  </a:txBody>
                  <a:tcPr marL="7449" marR="7449" marT="7449" marB="0" anchor="b">
                    <a:lnL>
                      <a:noFill/>
                    </a:lnL>
                    <a:lnR w="6350" cap="flat" cmpd="sng" algn="ctr">
                      <a:solidFill>
                        <a:srgbClr val="ABABAB"/>
                      </a:solidFill>
                      <a:prstDash val="solid"/>
                      <a:round/>
                      <a:headEnd type="none" w="med" len="med"/>
                      <a:tailEnd type="none" w="med" len="med"/>
                    </a:lnR>
                    <a:lnT>
                      <a:noFill/>
                    </a:lnT>
                    <a:lnB>
                      <a:noFill/>
                    </a:lnB>
                    <a:solidFill>
                      <a:schemeClr val="bg1"/>
                    </a:solidFill>
                  </a:tcPr>
                </a:tc>
                <a:tc>
                  <a:txBody>
                    <a:bodyPr/>
                    <a:lstStyle/>
                    <a:p>
                      <a:pPr algn="r" fontAlgn="b"/>
                      <a:r>
                        <a:rPr lang="en-US" sz="1050" b="0" i="0" u="none" strike="noStrike" dirty="0">
                          <a:effectLst/>
                          <a:latin typeface="Arial" panose="020B0604020202020204" pitchFamily="34" charset="0"/>
                        </a:rPr>
                        <a:t>97</a:t>
                      </a:r>
                    </a:p>
                  </a:txBody>
                  <a:tcPr marL="7449" marR="7449" marT="7449" marB="0" anchor="b">
                    <a:lnL w="6350" cap="flat" cmpd="sng" algn="ctr">
                      <a:solidFill>
                        <a:srgbClr val="ABABAB"/>
                      </a:solidFill>
                      <a:prstDash val="solid"/>
                      <a:round/>
                      <a:headEnd type="none" w="med" len="med"/>
                      <a:tailEnd type="none" w="med" len="med"/>
                    </a:lnL>
                    <a:lnR w="6350" cap="flat" cmpd="sng" algn="ctr">
                      <a:solidFill>
                        <a:srgbClr val="ABABAB"/>
                      </a:solidFill>
                      <a:prstDash val="solid"/>
                      <a:round/>
                      <a:headEnd type="none" w="med" len="med"/>
                      <a:tailEnd type="none" w="med" len="med"/>
                    </a:lnR>
                    <a:lnT>
                      <a:noFill/>
                    </a:lnT>
                    <a:lnB>
                      <a:noFill/>
                    </a:lnB>
                    <a:solidFill>
                      <a:schemeClr val="bg1"/>
                    </a:solidFill>
                  </a:tcPr>
                </a:tc>
              </a:tr>
              <a:tr h="150468">
                <a:tc>
                  <a:txBody>
                    <a:bodyPr/>
                    <a:lstStyle/>
                    <a:p>
                      <a:pPr algn="l" fontAlgn="b"/>
                      <a:r>
                        <a:rPr lang="en-US" sz="1050" b="0" i="0" u="none" strike="noStrike" dirty="0">
                          <a:effectLst/>
                          <a:latin typeface="Arial" panose="020B0604020202020204" pitchFamily="34" charset="0"/>
                        </a:rPr>
                        <a:t>Ratanda</a:t>
                      </a:r>
                    </a:p>
                  </a:txBody>
                  <a:tcPr marL="7449" marR="7449" marT="7449" marB="0" anchor="b">
                    <a:lnL w="6350" cap="flat" cmpd="sng" algn="ctr">
                      <a:solidFill>
                        <a:srgbClr val="ABABAB"/>
                      </a:solidFill>
                      <a:prstDash val="solid"/>
                      <a:round/>
                      <a:headEnd type="none" w="med" len="med"/>
                      <a:tailEnd type="none" w="med" len="med"/>
                    </a:lnL>
                    <a:lnR w="6350" cap="flat" cmpd="sng" algn="ctr">
                      <a:solidFill>
                        <a:srgbClr val="ABABAB"/>
                      </a:solidFill>
                      <a:prstDash val="solid"/>
                      <a:round/>
                      <a:headEnd type="none" w="med" len="med"/>
                      <a:tailEnd type="none" w="med" len="med"/>
                    </a:lnR>
                    <a:lnT>
                      <a:noFill/>
                    </a:lnT>
                    <a:lnB>
                      <a:noFill/>
                    </a:lnB>
                    <a:solidFill>
                      <a:schemeClr val="bg1"/>
                    </a:solidFill>
                  </a:tcPr>
                </a:tc>
                <a:tc>
                  <a:txBody>
                    <a:bodyPr/>
                    <a:lstStyle/>
                    <a:p>
                      <a:pPr algn="ctr" fontAlgn="b"/>
                      <a:r>
                        <a:rPr lang="en-US" sz="1050" b="0" i="0" u="none" strike="noStrike" dirty="0">
                          <a:effectLst/>
                          <a:latin typeface="Arial" panose="020B0604020202020204" pitchFamily="34" charset="0"/>
                        </a:rPr>
                        <a:t>109</a:t>
                      </a:r>
                    </a:p>
                  </a:txBody>
                  <a:tcPr marL="7449" marR="7449" marT="7449" marB="0" anchor="b">
                    <a:lnL w="6350" cap="flat" cmpd="sng" algn="ctr">
                      <a:solidFill>
                        <a:srgbClr val="ABABAB"/>
                      </a:solidFill>
                      <a:prstDash val="solid"/>
                      <a:round/>
                      <a:headEnd type="none" w="med" len="med"/>
                      <a:tailEnd type="none" w="med" len="med"/>
                    </a:lnL>
                    <a:lnR>
                      <a:noFill/>
                    </a:lnR>
                    <a:lnT>
                      <a:noFill/>
                    </a:lnT>
                    <a:lnB>
                      <a:noFill/>
                    </a:lnB>
                    <a:solidFill>
                      <a:schemeClr val="bg1"/>
                    </a:solidFill>
                  </a:tcPr>
                </a:tc>
                <a:tc>
                  <a:txBody>
                    <a:bodyPr/>
                    <a:lstStyle/>
                    <a:p>
                      <a:pPr algn="ctr" fontAlgn="b"/>
                      <a:endParaRPr lang="en-US" sz="1050" b="0" i="0" u="none" strike="noStrike" dirty="0">
                        <a:effectLst/>
                        <a:latin typeface="Arial" panose="020B0604020202020204" pitchFamily="34" charset="0"/>
                      </a:endParaRPr>
                    </a:p>
                  </a:txBody>
                  <a:tcPr marL="7449" marR="7449" marT="7449" marB="0" anchor="b">
                    <a:lnL>
                      <a:noFill/>
                    </a:lnL>
                    <a:lnR>
                      <a:noFill/>
                    </a:lnR>
                    <a:lnT>
                      <a:noFill/>
                    </a:lnT>
                    <a:lnB>
                      <a:noFill/>
                    </a:lnB>
                    <a:solidFill>
                      <a:schemeClr val="bg1"/>
                    </a:solidFill>
                  </a:tcPr>
                </a:tc>
                <a:tc>
                  <a:txBody>
                    <a:bodyPr/>
                    <a:lstStyle/>
                    <a:p>
                      <a:pPr algn="ctr" fontAlgn="b"/>
                      <a:endParaRPr lang="en-US" sz="1050" b="0" i="0" u="none" strike="noStrike" dirty="0">
                        <a:effectLst/>
                        <a:latin typeface="Arial" panose="020B0604020202020204" pitchFamily="34" charset="0"/>
                      </a:endParaRPr>
                    </a:p>
                  </a:txBody>
                  <a:tcPr marL="7449" marR="7449" marT="7449" marB="0" anchor="b">
                    <a:lnL>
                      <a:noFill/>
                    </a:lnL>
                    <a:lnR>
                      <a:noFill/>
                    </a:lnR>
                    <a:lnT>
                      <a:noFill/>
                    </a:lnT>
                    <a:lnB>
                      <a:noFill/>
                    </a:lnB>
                    <a:solidFill>
                      <a:schemeClr val="bg1"/>
                    </a:solidFill>
                  </a:tcPr>
                </a:tc>
                <a:tc>
                  <a:txBody>
                    <a:bodyPr/>
                    <a:lstStyle/>
                    <a:p>
                      <a:pPr algn="ctr" fontAlgn="b"/>
                      <a:endParaRPr lang="en-US" sz="1050" b="0" i="0" u="none" strike="noStrike" dirty="0">
                        <a:effectLst/>
                        <a:latin typeface="Arial" panose="020B0604020202020204" pitchFamily="34" charset="0"/>
                      </a:endParaRPr>
                    </a:p>
                  </a:txBody>
                  <a:tcPr marL="7449" marR="7449" marT="7449" marB="0" anchor="b">
                    <a:lnL>
                      <a:noFill/>
                    </a:lnL>
                    <a:lnR>
                      <a:noFill/>
                    </a:lnR>
                    <a:lnT>
                      <a:noFill/>
                    </a:lnT>
                    <a:lnB>
                      <a:noFill/>
                    </a:lnB>
                    <a:solidFill>
                      <a:schemeClr val="bg1"/>
                    </a:solidFill>
                  </a:tcPr>
                </a:tc>
                <a:tc>
                  <a:txBody>
                    <a:bodyPr/>
                    <a:lstStyle/>
                    <a:p>
                      <a:pPr algn="ctr" fontAlgn="b"/>
                      <a:endParaRPr lang="en-US" sz="1050" b="0" i="0" u="none" strike="noStrike" dirty="0">
                        <a:effectLst/>
                        <a:latin typeface="Arial" panose="020B0604020202020204" pitchFamily="34" charset="0"/>
                      </a:endParaRPr>
                    </a:p>
                  </a:txBody>
                  <a:tcPr marL="7449" marR="7449" marT="7449" marB="0" anchor="b">
                    <a:lnL>
                      <a:noFill/>
                    </a:lnL>
                    <a:lnR>
                      <a:noFill/>
                    </a:lnR>
                    <a:lnT>
                      <a:noFill/>
                    </a:lnT>
                    <a:lnB>
                      <a:noFill/>
                    </a:lnB>
                    <a:solidFill>
                      <a:schemeClr val="bg1"/>
                    </a:solidFill>
                  </a:tcPr>
                </a:tc>
                <a:tc>
                  <a:txBody>
                    <a:bodyPr/>
                    <a:lstStyle/>
                    <a:p>
                      <a:pPr algn="ctr" fontAlgn="b"/>
                      <a:endParaRPr lang="en-US" sz="1050" b="0" i="0" u="none" strike="noStrike" dirty="0">
                        <a:effectLst/>
                        <a:latin typeface="Arial" panose="020B0604020202020204" pitchFamily="34" charset="0"/>
                      </a:endParaRPr>
                    </a:p>
                  </a:txBody>
                  <a:tcPr marL="7449" marR="7449" marT="7449" marB="0" anchor="b">
                    <a:lnL>
                      <a:noFill/>
                    </a:lnL>
                    <a:lnR w="6350" cap="flat" cmpd="sng" algn="ctr">
                      <a:solidFill>
                        <a:srgbClr val="ABABAB"/>
                      </a:solidFill>
                      <a:prstDash val="solid"/>
                      <a:round/>
                      <a:headEnd type="none" w="med" len="med"/>
                      <a:tailEnd type="none" w="med" len="med"/>
                    </a:lnR>
                    <a:lnT>
                      <a:noFill/>
                    </a:lnT>
                    <a:lnB>
                      <a:noFill/>
                    </a:lnB>
                    <a:solidFill>
                      <a:schemeClr val="bg1"/>
                    </a:solidFill>
                  </a:tcPr>
                </a:tc>
                <a:tc>
                  <a:txBody>
                    <a:bodyPr/>
                    <a:lstStyle/>
                    <a:p>
                      <a:pPr algn="r" fontAlgn="b"/>
                      <a:r>
                        <a:rPr lang="en-US" sz="1050" b="0" i="0" u="none" strike="noStrike" dirty="0">
                          <a:effectLst/>
                          <a:latin typeface="Arial" panose="020B0604020202020204" pitchFamily="34" charset="0"/>
                        </a:rPr>
                        <a:t>109</a:t>
                      </a:r>
                    </a:p>
                  </a:txBody>
                  <a:tcPr marL="7449" marR="7449" marT="7449" marB="0" anchor="b">
                    <a:lnL w="6350" cap="flat" cmpd="sng" algn="ctr">
                      <a:solidFill>
                        <a:srgbClr val="ABABAB"/>
                      </a:solidFill>
                      <a:prstDash val="solid"/>
                      <a:round/>
                      <a:headEnd type="none" w="med" len="med"/>
                      <a:tailEnd type="none" w="med" len="med"/>
                    </a:lnL>
                    <a:lnR w="6350" cap="flat" cmpd="sng" algn="ctr">
                      <a:solidFill>
                        <a:srgbClr val="ABABAB"/>
                      </a:solidFill>
                      <a:prstDash val="solid"/>
                      <a:round/>
                      <a:headEnd type="none" w="med" len="med"/>
                      <a:tailEnd type="none" w="med" len="med"/>
                    </a:lnR>
                    <a:lnT>
                      <a:noFill/>
                    </a:lnT>
                    <a:lnB>
                      <a:noFill/>
                    </a:lnB>
                    <a:solidFill>
                      <a:schemeClr val="bg1"/>
                    </a:solidFill>
                  </a:tcPr>
                </a:tc>
              </a:tr>
              <a:tr h="150468">
                <a:tc>
                  <a:txBody>
                    <a:bodyPr/>
                    <a:lstStyle/>
                    <a:p>
                      <a:pPr algn="l" fontAlgn="b"/>
                      <a:r>
                        <a:rPr lang="en-US" sz="1050" b="0" i="0" u="none" strike="noStrike" dirty="0">
                          <a:effectLst/>
                          <a:latin typeface="Arial" panose="020B0604020202020204" pitchFamily="34" charset="0"/>
                        </a:rPr>
                        <a:t>Orchards Ext 51</a:t>
                      </a:r>
                    </a:p>
                  </a:txBody>
                  <a:tcPr marL="7449" marR="7449" marT="7449" marB="0" anchor="b">
                    <a:lnL w="6350" cap="flat" cmpd="sng" algn="ctr">
                      <a:solidFill>
                        <a:srgbClr val="ABABAB"/>
                      </a:solidFill>
                      <a:prstDash val="solid"/>
                      <a:round/>
                      <a:headEnd type="none" w="med" len="med"/>
                      <a:tailEnd type="none" w="med" len="med"/>
                    </a:lnL>
                    <a:lnR w="6350" cap="flat" cmpd="sng" algn="ctr">
                      <a:solidFill>
                        <a:srgbClr val="ABABAB"/>
                      </a:solidFill>
                      <a:prstDash val="solid"/>
                      <a:round/>
                      <a:headEnd type="none" w="med" len="med"/>
                      <a:tailEnd type="none" w="med" len="med"/>
                    </a:lnR>
                    <a:lnT>
                      <a:noFill/>
                    </a:lnT>
                    <a:lnB>
                      <a:noFill/>
                    </a:lnB>
                    <a:solidFill>
                      <a:schemeClr val="bg1"/>
                    </a:solidFill>
                  </a:tcPr>
                </a:tc>
                <a:tc>
                  <a:txBody>
                    <a:bodyPr/>
                    <a:lstStyle/>
                    <a:p>
                      <a:pPr algn="ctr" fontAlgn="b"/>
                      <a:r>
                        <a:rPr lang="en-US" sz="1050" b="0" i="0" u="none" strike="noStrike" dirty="0">
                          <a:effectLst/>
                          <a:latin typeface="Arial" panose="020B0604020202020204" pitchFamily="34" charset="0"/>
                        </a:rPr>
                        <a:t>357</a:t>
                      </a:r>
                    </a:p>
                  </a:txBody>
                  <a:tcPr marL="7449" marR="7449" marT="7449" marB="0" anchor="b">
                    <a:lnL w="6350" cap="flat" cmpd="sng" algn="ctr">
                      <a:solidFill>
                        <a:srgbClr val="ABABAB"/>
                      </a:solidFill>
                      <a:prstDash val="solid"/>
                      <a:round/>
                      <a:headEnd type="none" w="med" len="med"/>
                      <a:tailEnd type="none" w="med" len="med"/>
                    </a:lnL>
                    <a:lnR>
                      <a:noFill/>
                    </a:lnR>
                    <a:lnT>
                      <a:noFill/>
                    </a:lnT>
                    <a:lnB>
                      <a:noFill/>
                    </a:lnB>
                    <a:solidFill>
                      <a:schemeClr val="bg1"/>
                    </a:solidFill>
                  </a:tcPr>
                </a:tc>
                <a:tc>
                  <a:txBody>
                    <a:bodyPr/>
                    <a:lstStyle/>
                    <a:p>
                      <a:pPr algn="ctr" fontAlgn="b"/>
                      <a:endParaRPr lang="en-US" sz="1050" b="0" i="0" u="none" strike="noStrike" dirty="0">
                        <a:effectLst/>
                        <a:latin typeface="Arial" panose="020B0604020202020204" pitchFamily="34" charset="0"/>
                      </a:endParaRPr>
                    </a:p>
                  </a:txBody>
                  <a:tcPr marL="7449" marR="7449" marT="7449" marB="0" anchor="b">
                    <a:lnL>
                      <a:noFill/>
                    </a:lnL>
                    <a:lnR>
                      <a:noFill/>
                    </a:lnR>
                    <a:lnT>
                      <a:noFill/>
                    </a:lnT>
                    <a:lnB>
                      <a:noFill/>
                    </a:lnB>
                    <a:solidFill>
                      <a:schemeClr val="bg1"/>
                    </a:solidFill>
                  </a:tcPr>
                </a:tc>
                <a:tc>
                  <a:txBody>
                    <a:bodyPr/>
                    <a:lstStyle/>
                    <a:p>
                      <a:pPr algn="ctr" fontAlgn="b"/>
                      <a:endParaRPr lang="en-US" sz="1050" b="0" i="0" u="none" strike="noStrike" dirty="0">
                        <a:effectLst/>
                        <a:latin typeface="Arial" panose="020B0604020202020204" pitchFamily="34" charset="0"/>
                      </a:endParaRPr>
                    </a:p>
                  </a:txBody>
                  <a:tcPr marL="7449" marR="7449" marT="7449" marB="0" anchor="b">
                    <a:lnL>
                      <a:noFill/>
                    </a:lnL>
                    <a:lnR>
                      <a:noFill/>
                    </a:lnR>
                    <a:lnT>
                      <a:noFill/>
                    </a:lnT>
                    <a:lnB>
                      <a:noFill/>
                    </a:lnB>
                    <a:solidFill>
                      <a:schemeClr val="bg1"/>
                    </a:solidFill>
                  </a:tcPr>
                </a:tc>
                <a:tc>
                  <a:txBody>
                    <a:bodyPr/>
                    <a:lstStyle/>
                    <a:p>
                      <a:pPr algn="ctr" fontAlgn="b"/>
                      <a:endParaRPr lang="en-US" sz="1050" b="0" i="0" u="none" strike="noStrike" dirty="0">
                        <a:effectLst/>
                        <a:latin typeface="Arial" panose="020B0604020202020204" pitchFamily="34" charset="0"/>
                      </a:endParaRPr>
                    </a:p>
                  </a:txBody>
                  <a:tcPr marL="7449" marR="7449" marT="7449" marB="0" anchor="b">
                    <a:lnL>
                      <a:noFill/>
                    </a:lnL>
                    <a:lnR>
                      <a:noFill/>
                    </a:lnR>
                    <a:lnT>
                      <a:noFill/>
                    </a:lnT>
                    <a:lnB>
                      <a:noFill/>
                    </a:lnB>
                    <a:solidFill>
                      <a:schemeClr val="bg1"/>
                    </a:solidFill>
                  </a:tcPr>
                </a:tc>
                <a:tc>
                  <a:txBody>
                    <a:bodyPr/>
                    <a:lstStyle/>
                    <a:p>
                      <a:pPr algn="ctr" fontAlgn="b"/>
                      <a:endParaRPr lang="en-US" sz="1050" b="0" i="0" u="none" strike="noStrike" dirty="0">
                        <a:effectLst/>
                        <a:latin typeface="Arial" panose="020B0604020202020204" pitchFamily="34" charset="0"/>
                      </a:endParaRPr>
                    </a:p>
                  </a:txBody>
                  <a:tcPr marL="7449" marR="7449" marT="7449" marB="0" anchor="b">
                    <a:lnL>
                      <a:noFill/>
                    </a:lnL>
                    <a:lnR>
                      <a:noFill/>
                    </a:lnR>
                    <a:lnT>
                      <a:noFill/>
                    </a:lnT>
                    <a:lnB>
                      <a:noFill/>
                    </a:lnB>
                    <a:solidFill>
                      <a:schemeClr val="bg1"/>
                    </a:solidFill>
                  </a:tcPr>
                </a:tc>
                <a:tc>
                  <a:txBody>
                    <a:bodyPr/>
                    <a:lstStyle/>
                    <a:p>
                      <a:pPr algn="ctr" fontAlgn="b"/>
                      <a:endParaRPr lang="en-US" sz="1050" b="0" i="0" u="none" strike="noStrike" dirty="0">
                        <a:effectLst/>
                        <a:latin typeface="Arial" panose="020B0604020202020204" pitchFamily="34" charset="0"/>
                      </a:endParaRPr>
                    </a:p>
                  </a:txBody>
                  <a:tcPr marL="7449" marR="7449" marT="7449" marB="0" anchor="b">
                    <a:lnL>
                      <a:noFill/>
                    </a:lnL>
                    <a:lnR w="6350" cap="flat" cmpd="sng" algn="ctr">
                      <a:solidFill>
                        <a:srgbClr val="ABABAB"/>
                      </a:solidFill>
                      <a:prstDash val="solid"/>
                      <a:round/>
                      <a:headEnd type="none" w="med" len="med"/>
                      <a:tailEnd type="none" w="med" len="med"/>
                    </a:lnR>
                    <a:lnT>
                      <a:noFill/>
                    </a:lnT>
                    <a:lnB>
                      <a:noFill/>
                    </a:lnB>
                    <a:solidFill>
                      <a:schemeClr val="bg1"/>
                    </a:solidFill>
                  </a:tcPr>
                </a:tc>
                <a:tc>
                  <a:txBody>
                    <a:bodyPr/>
                    <a:lstStyle/>
                    <a:p>
                      <a:pPr algn="r" fontAlgn="b"/>
                      <a:r>
                        <a:rPr lang="en-US" sz="1050" b="0" i="0" u="none" strike="noStrike" dirty="0">
                          <a:effectLst/>
                          <a:latin typeface="Arial" panose="020B0604020202020204" pitchFamily="34" charset="0"/>
                        </a:rPr>
                        <a:t>357</a:t>
                      </a:r>
                    </a:p>
                  </a:txBody>
                  <a:tcPr marL="7449" marR="7449" marT="7449" marB="0" anchor="b">
                    <a:lnL w="6350" cap="flat" cmpd="sng" algn="ctr">
                      <a:solidFill>
                        <a:srgbClr val="ABABAB"/>
                      </a:solidFill>
                      <a:prstDash val="solid"/>
                      <a:round/>
                      <a:headEnd type="none" w="med" len="med"/>
                      <a:tailEnd type="none" w="med" len="med"/>
                    </a:lnL>
                    <a:lnR w="6350" cap="flat" cmpd="sng" algn="ctr">
                      <a:solidFill>
                        <a:srgbClr val="ABABAB"/>
                      </a:solidFill>
                      <a:prstDash val="solid"/>
                      <a:round/>
                      <a:headEnd type="none" w="med" len="med"/>
                      <a:tailEnd type="none" w="med" len="med"/>
                    </a:lnR>
                    <a:lnT>
                      <a:noFill/>
                    </a:lnT>
                    <a:lnB>
                      <a:noFill/>
                    </a:lnB>
                    <a:solidFill>
                      <a:schemeClr val="bg1"/>
                    </a:solidFill>
                  </a:tcPr>
                </a:tc>
              </a:tr>
              <a:tr h="150468">
                <a:tc>
                  <a:txBody>
                    <a:bodyPr/>
                    <a:lstStyle/>
                    <a:p>
                      <a:pPr algn="l" fontAlgn="b"/>
                      <a:r>
                        <a:rPr lang="en-US" sz="1050" b="0" i="0" u="none" strike="noStrike" dirty="0">
                          <a:effectLst/>
                          <a:latin typeface="Arial" panose="020B0604020202020204" pitchFamily="34" charset="0"/>
                        </a:rPr>
                        <a:t>Gem Valley Ext 4</a:t>
                      </a:r>
                    </a:p>
                  </a:txBody>
                  <a:tcPr marL="7449" marR="7449" marT="7449" marB="0" anchor="b">
                    <a:lnL w="6350" cap="flat" cmpd="sng" algn="ctr">
                      <a:solidFill>
                        <a:srgbClr val="ABABAB"/>
                      </a:solidFill>
                      <a:prstDash val="solid"/>
                      <a:round/>
                      <a:headEnd type="none" w="med" len="med"/>
                      <a:tailEnd type="none" w="med" len="med"/>
                    </a:lnL>
                    <a:lnR w="6350" cap="flat" cmpd="sng" algn="ctr">
                      <a:solidFill>
                        <a:srgbClr val="ABABAB"/>
                      </a:solidFill>
                      <a:prstDash val="solid"/>
                      <a:round/>
                      <a:headEnd type="none" w="med" len="med"/>
                      <a:tailEnd type="none" w="med" len="med"/>
                    </a:lnR>
                    <a:lnT>
                      <a:noFill/>
                    </a:lnT>
                    <a:lnB>
                      <a:noFill/>
                    </a:lnB>
                    <a:solidFill>
                      <a:schemeClr val="bg1"/>
                    </a:solidFill>
                  </a:tcPr>
                </a:tc>
                <a:tc>
                  <a:txBody>
                    <a:bodyPr/>
                    <a:lstStyle/>
                    <a:p>
                      <a:pPr algn="ctr" fontAlgn="b"/>
                      <a:r>
                        <a:rPr lang="en-US" sz="1050" b="0" i="0" u="none" strike="noStrike" dirty="0">
                          <a:effectLst/>
                          <a:latin typeface="Arial" panose="020B0604020202020204" pitchFamily="34" charset="0"/>
                        </a:rPr>
                        <a:t>309</a:t>
                      </a:r>
                    </a:p>
                  </a:txBody>
                  <a:tcPr marL="7449" marR="7449" marT="7449" marB="0" anchor="b">
                    <a:lnL w="6350" cap="flat" cmpd="sng" algn="ctr">
                      <a:solidFill>
                        <a:srgbClr val="ABABAB"/>
                      </a:solidFill>
                      <a:prstDash val="solid"/>
                      <a:round/>
                      <a:headEnd type="none" w="med" len="med"/>
                      <a:tailEnd type="none" w="med" len="med"/>
                    </a:lnL>
                    <a:lnR>
                      <a:noFill/>
                    </a:lnR>
                    <a:lnT>
                      <a:noFill/>
                    </a:lnT>
                    <a:lnB>
                      <a:noFill/>
                    </a:lnB>
                    <a:solidFill>
                      <a:schemeClr val="bg1"/>
                    </a:solidFill>
                  </a:tcPr>
                </a:tc>
                <a:tc>
                  <a:txBody>
                    <a:bodyPr/>
                    <a:lstStyle/>
                    <a:p>
                      <a:pPr algn="ctr" fontAlgn="b"/>
                      <a:endParaRPr lang="en-US" sz="1050" b="0" i="0" u="none" strike="noStrike" dirty="0">
                        <a:effectLst/>
                        <a:latin typeface="Arial" panose="020B0604020202020204" pitchFamily="34" charset="0"/>
                      </a:endParaRPr>
                    </a:p>
                  </a:txBody>
                  <a:tcPr marL="7449" marR="7449" marT="7449" marB="0" anchor="b">
                    <a:lnL>
                      <a:noFill/>
                    </a:lnL>
                    <a:lnR>
                      <a:noFill/>
                    </a:lnR>
                    <a:lnT>
                      <a:noFill/>
                    </a:lnT>
                    <a:lnB>
                      <a:noFill/>
                    </a:lnB>
                    <a:solidFill>
                      <a:schemeClr val="bg1"/>
                    </a:solidFill>
                  </a:tcPr>
                </a:tc>
                <a:tc>
                  <a:txBody>
                    <a:bodyPr/>
                    <a:lstStyle/>
                    <a:p>
                      <a:pPr algn="ctr" fontAlgn="b"/>
                      <a:endParaRPr lang="en-US" sz="1050" b="0" i="0" u="none" strike="noStrike" dirty="0">
                        <a:effectLst/>
                        <a:latin typeface="Arial" panose="020B0604020202020204" pitchFamily="34" charset="0"/>
                      </a:endParaRPr>
                    </a:p>
                  </a:txBody>
                  <a:tcPr marL="7449" marR="7449" marT="7449" marB="0" anchor="b">
                    <a:lnL>
                      <a:noFill/>
                    </a:lnL>
                    <a:lnR>
                      <a:noFill/>
                    </a:lnR>
                    <a:lnT>
                      <a:noFill/>
                    </a:lnT>
                    <a:lnB>
                      <a:noFill/>
                    </a:lnB>
                    <a:solidFill>
                      <a:schemeClr val="bg1"/>
                    </a:solidFill>
                  </a:tcPr>
                </a:tc>
                <a:tc>
                  <a:txBody>
                    <a:bodyPr/>
                    <a:lstStyle/>
                    <a:p>
                      <a:pPr algn="ctr" fontAlgn="b"/>
                      <a:endParaRPr lang="en-US" sz="1050" b="0" i="0" u="none" strike="noStrike" dirty="0">
                        <a:effectLst/>
                        <a:latin typeface="Arial" panose="020B0604020202020204" pitchFamily="34" charset="0"/>
                      </a:endParaRPr>
                    </a:p>
                  </a:txBody>
                  <a:tcPr marL="7449" marR="7449" marT="7449" marB="0" anchor="b">
                    <a:lnL>
                      <a:noFill/>
                    </a:lnL>
                    <a:lnR>
                      <a:noFill/>
                    </a:lnR>
                    <a:lnT>
                      <a:noFill/>
                    </a:lnT>
                    <a:lnB>
                      <a:noFill/>
                    </a:lnB>
                    <a:solidFill>
                      <a:schemeClr val="bg1"/>
                    </a:solidFill>
                  </a:tcPr>
                </a:tc>
                <a:tc>
                  <a:txBody>
                    <a:bodyPr/>
                    <a:lstStyle/>
                    <a:p>
                      <a:pPr algn="ctr" fontAlgn="b"/>
                      <a:endParaRPr lang="en-US" sz="1050" b="0" i="0" u="none" strike="noStrike" dirty="0">
                        <a:effectLst/>
                        <a:latin typeface="Arial" panose="020B0604020202020204" pitchFamily="34" charset="0"/>
                      </a:endParaRPr>
                    </a:p>
                  </a:txBody>
                  <a:tcPr marL="7449" marR="7449" marT="7449" marB="0" anchor="b">
                    <a:lnL>
                      <a:noFill/>
                    </a:lnL>
                    <a:lnR>
                      <a:noFill/>
                    </a:lnR>
                    <a:lnT>
                      <a:noFill/>
                    </a:lnT>
                    <a:lnB>
                      <a:noFill/>
                    </a:lnB>
                    <a:solidFill>
                      <a:schemeClr val="bg1"/>
                    </a:solidFill>
                  </a:tcPr>
                </a:tc>
                <a:tc>
                  <a:txBody>
                    <a:bodyPr/>
                    <a:lstStyle/>
                    <a:p>
                      <a:pPr algn="ctr" fontAlgn="b"/>
                      <a:endParaRPr lang="en-US" sz="1050" b="0" i="0" u="none" strike="noStrike" dirty="0">
                        <a:effectLst/>
                        <a:latin typeface="Arial" panose="020B0604020202020204" pitchFamily="34" charset="0"/>
                      </a:endParaRPr>
                    </a:p>
                  </a:txBody>
                  <a:tcPr marL="7449" marR="7449" marT="7449" marB="0" anchor="b">
                    <a:lnL>
                      <a:noFill/>
                    </a:lnL>
                    <a:lnR w="6350" cap="flat" cmpd="sng" algn="ctr">
                      <a:solidFill>
                        <a:srgbClr val="ABABAB"/>
                      </a:solidFill>
                      <a:prstDash val="solid"/>
                      <a:round/>
                      <a:headEnd type="none" w="med" len="med"/>
                      <a:tailEnd type="none" w="med" len="med"/>
                    </a:lnR>
                    <a:lnT>
                      <a:noFill/>
                    </a:lnT>
                    <a:lnB>
                      <a:noFill/>
                    </a:lnB>
                    <a:solidFill>
                      <a:schemeClr val="bg1"/>
                    </a:solidFill>
                  </a:tcPr>
                </a:tc>
                <a:tc>
                  <a:txBody>
                    <a:bodyPr/>
                    <a:lstStyle/>
                    <a:p>
                      <a:pPr algn="r" fontAlgn="b"/>
                      <a:r>
                        <a:rPr lang="en-US" sz="1050" b="0" i="0" u="none" strike="noStrike" dirty="0">
                          <a:effectLst/>
                          <a:latin typeface="Arial" panose="020B0604020202020204" pitchFamily="34" charset="0"/>
                        </a:rPr>
                        <a:t>309</a:t>
                      </a:r>
                    </a:p>
                  </a:txBody>
                  <a:tcPr marL="7449" marR="7449" marT="7449" marB="0" anchor="b">
                    <a:lnL w="6350" cap="flat" cmpd="sng" algn="ctr">
                      <a:solidFill>
                        <a:srgbClr val="ABABAB"/>
                      </a:solidFill>
                      <a:prstDash val="solid"/>
                      <a:round/>
                      <a:headEnd type="none" w="med" len="med"/>
                      <a:tailEnd type="none" w="med" len="med"/>
                    </a:lnL>
                    <a:lnR w="6350" cap="flat" cmpd="sng" algn="ctr">
                      <a:solidFill>
                        <a:srgbClr val="ABABAB"/>
                      </a:solidFill>
                      <a:prstDash val="solid"/>
                      <a:round/>
                      <a:headEnd type="none" w="med" len="med"/>
                      <a:tailEnd type="none" w="med" len="med"/>
                    </a:lnR>
                    <a:lnT>
                      <a:noFill/>
                    </a:lnT>
                    <a:lnB>
                      <a:noFill/>
                    </a:lnB>
                    <a:solidFill>
                      <a:schemeClr val="bg1"/>
                    </a:solidFill>
                  </a:tcPr>
                </a:tc>
              </a:tr>
              <a:tr h="150468">
                <a:tc>
                  <a:txBody>
                    <a:bodyPr/>
                    <a:lstStyle/>
                    <a:p>
                      <a:pPr algn="l" fontAlgn="b"/>
                      <a:r>
                        <a:rPr lang="en-US" sz="1050" b="0" i="0" u="none" strike="noStrike" dirty="0">
                          <a:effectLst/>
                          <a:latin typeface="Arial" panose="020B0604020202020204" pitchFamily="34" charset="0"/>
                        </a:rPr>
                        <a:t>Olive Grove Development,Paarl</a:t>
                      </a:r>
                    </a:p>
                  </a:txBody>
                  <a:tcPr marL="7449" marR="7449" marT="7449" marB="0" anchor="b">
                    <a:lnL w="6350" cap="flat" cmpd="sng" algn="ctr">
                      <a:solidFill>
                        <a:srgbClr val="ABABAB"/>
                      </a:solidFill>
                      <a:prstDash val="solid"/>
                      <a:round/>
                      <a:headEnd type="none" w="med" len="med"/>
                      <a:tailEnd type="none" w="med" len="med"/>
                    </a:lnL>
                    <a:lnR w="6350" cap="flat" cmpd="sng" algn="ctr">
                      <a:solidFill>
                        <a:srgbClr val="ABABAB"/>
                      </a:solidFill>
                      <a:prstDash val="solid"/>
                      <a:round/>
                      <a:headEnd type="none" w="med" len="med"/>
                      <a:tailEnd type="none" w="med" len="med"/>
                    </a:lnR>
                    <a:lnT>
                      <a:noFill/>
                    </a:lnT>
                    <a:lnB>
                      <a:noFill/>
                    </a:lnB>
                    <a:solidFill>
                      <a:schemeClr val="bg1"/>
                    </a:solidFill>
                  </a:tcPr>
                </a:tc>
                <a:tc>
                  <a:txBody>
                    <a:bodyPr/>
                    <a:lstStyle/>
                    <a:p>
                      <a:pPr algn="ctr" fontAlgn="b"/>
                      <a:r>
                        <a:rPr lang="en-US" sz="1050" b="0" i="0" u="none" strike="noStrike" dirty="0">
                          <a:effectLst/>
                          <a:latin typeface="Arial" panose="020B0604020202020204" pitchFamily="34" charset="0"/>
                        </a:rPr>
                        <a:t> </a:t>
                      </a:r>
                    </a:p>
                  </a:txBody>
                  <a:tcPr marL="7449" marR="7449" marT="7449" marB="0" anchor="b">
                    <a:lnL w="6350" cap="flat" cmpd="sng" algn="ctr">
                      <a:solidFill>
                        <a:srgbClr val="ABABAB"/>
                      </a:solidFill>
                      <a:prstDash val="solid"/>
                      <a:round/>
                      <a:headEnd type="none" w="med" len="med"/>
                      <a:tailEnd type="none" w="med" len="med"/>
                    </a:lnL>
                    <a:lnR>
                      <a:noFill/>
                    </a:lnR>
                    <a:lnT>
                      <a:noFill/>
                    </a:lnT>
                    <a:lnB>
                      <a:noFill/>
                    </a:lnB>
                    <a:solidFill>
                      <a:schemeClr val="bg1"/>
                    </a:solidFill>
                  </a:tcPr>
                </a:tc>
                <a:tc>
                  <a:txBody>
                    <a:bodyPr/>
                    <a:lstStyle/>
                    <a:p>
                      <a:pPr algn="ctr" fontAlgn="b"/>
                      <a:endParaRPr lang="en-US" sz="1050" b="0" i="0" u="none" strike="noStrike" dirty="0">
                        <a:effectLst/>
                        <a:latin typeface="Arial" panose="020B0604020202020204" pitchFamily="34" charset="0"/>
                      </a:endParaRPr>
                    </a:p>
                  </a:txBody>
                  <a:tcPr marL="7449" marR="7449" marT="7449" marB="0" anchor="b">
                    <a:lnL>
                      <a:noFill/>
                    </a:lnL>
                    <a:lnR>
                      <a:noFill/>
                    </a:lnR>
                    <a:lnT>
                      <a:noFill/>
                    </a:lnT>
                    <a:lnB>
                      <a:noFill/>
                    </a:lnB>
                    <a:solidFill>
                      <a:schemeClr val="bg1"/>
                    </a:solidFill>
                  </a:tcPr>
                </a:tc>
                <a:tc>
                  <a:txBody>
                    <a:bodyPr/>
                    <a:lstStyle/>
                    <a:p>
                      <a:pPr algn="ctr" fontAlgn="b"/>
                      <a:endParaRPr lang="en-US" sz="1050" b="0" i="0" u="none" strike="noStrike" dirty="0">
                        <a:effectLst/>
                        <a:latin typeface="Arial" panose="020B0604020202020204" pitchFamily="34" charset="0"/>
                      </a:endParaRPr>
                    </a:p>
                  </a:txBody>
                  <a:tcPr marL="7449" marR="7449" marT="7449" marB="0" anchor="b">
                    <a:lnL>
                      <a:noFill/>
                    </a:lnL>
                    <a:lnR>
                      <a:noFill/>
                    </a:lnR>
                    <a:lnT>
                      <a:noFill/>
                    </a:lnT>
                    <a:lnB>
                      <a:noFill/>
                    </a:lnB>
                    <a:solidFill>
                      <a:schemeClr val="bg1"/>
                    </a:solidFill>
                  </a:tcPr>
                </a:tc>
                <a:tc>
                  <a:txBody>
                    <a:bodyPr/>
                    <a:lstStyle/>
                    <a:p>
                      <a:pPr algn="ctr" fontAlgn="b"/>
                      <a:endParaRPr lang="en-US" sz="1050" b="0" i="0" u="none" strike="noStrike" dirty="0">
                        <a:effectLst/>
                        <a:latin typeface="Arial" panose="020B0604020202020204" pitchFamily="34" charset="0"/>
                      </a:endParaRPr>
                    </a:p>
                  </a:txBody>
                  <a:tcPr marL="7449" marR="7449" marT="7449" marB="0" anchor="b">
                    <a:lnL>
                      <a:noFill/>
                    </a:lnL>
                    <a:lnR>
                      <a:noFill/>
                    </a:lnR>
                    <a:lnT>
                      <a:noFill/>
                    </a:lnT>
                    <a:lnB>
                      <a:noFill/>
                    </a:lnB>
                    <a:solidFill>
                      <a:schemeClr val="bg1"/>
                    </a:solidFill>
                  </a:tcPr>
                </a:tc>
                <a:tc>
                  <a:txBody>
                    <a:bodyPr/>
                    <a:lstStyle/>
                    <a:p>
                      <a:pPr algn="ctr" fontAlgn="b"/>
                      <a:r>
                        <a:rPr lang="en-US" sz="1050" b="0" i="0" u="none" strike="noStrike" dirty="0">
                          <a:effectLst/>
                          <a:latin typeface="Arial" panose="020B0604020202020204" pitchFamily="34" charset="0"/>
                        </a:rPr>
                        <a:t>80</a:t>
                      </a:r>
                    </a:p>
                  </a:txBody>
                  <a:tcPr marL="7449" marR="7449" marT="7449" marB="0" anchor="b">
                    <a:lnL>
                      <a:noFill/>
                    </a:lnL>
                    <a:lnR>
                      <a:noFill/>
                    </a:lnR>
                    <a:lnT>
                      <a:noFill/>
                    </a:lnT>
                    <a:lnB>
                      <a:noFill/>
                    </a:lnB>
                    <a:solidFill>
                      <a:schemeClr val="bg1"/>
                    </a:solidFill>
                  </a:tcPr>
                </a:tc>
                <a:tc>
                  <a:txBody>
                    <a:bodyPr/>
                    <a:lstStyle/>
                    <a:p>
                      <a:pPr algn="ctr" fontAlgn="b"/>
                      <a:endParaRPr lang="en-US" sz="1050" b="0" i="0" u="none" strike="noStrike" dirty="0">
                        <a:effectLst/>
                        <a:latin typeface="Arial" panose="020B0604020202020204" pitchFamily="34" charset="0"/>
                      </a:endParaRPr>
                    </a:p>
                  </a:txBody>
                  <a:tcPr marL="7449" marR="7449" marT="7449" marB="0" anchor="b">
                    <a:lnL>
                      <a:noFill/>
                    </a:lnL>
                    <a:lnR w="6350" cap="flat" cmpd="sng" algn="ctr">
                      <a:solidFill>
                        <a:srgbClr val="ABABAB"/>
                      </a:solidFill>
                      <a:prstDash val="solid"/>
                      <a:round/>
                      <a:headEnd type="none" w="med" len="med"/>
                      <a:tailEnd type="none" w="med" len="med"/>
                    </a:lnR>
                    <a:lnT>
                      <a:noFill/>
                    </a:lnT>
                    <a:lnB>
                      <a:noFill/>
                    </a:lnB>
                    <a:solidFill>
                      <a:schemeClr val="bg1"/>
                    </a:solidFill>
                  </a:tcPr>
                </a:tc>
                <a:tc>
                  <a:txBody>
                    <a:bodyPr/>
                    <a:lstStyle/>
                    <a:p>
                      <a:pPr algn="r" fontAlgn="b"/>
                      <a:r>
                        <a:rPr lang="en-US" sz="1050" b="0" i="0" u="none" strike="noStrike" dirty="0">
                          <a:effectLst/>
                          <a:latin typeface="Arial" panose="020B0604020202020204" pitchFamily="34" charset="0"/>
                        </a:rPr>
                        <a:t>80</a:t>
                      </a:r>
                    </a:p>
                  </a:txBody>
                  <a:tcPr marL="7449" marR="7449" marT="7449" marB="0" anchor="b">
                    <a:lnL w="6350" cap="flat" cmpd="sng" algn="ctr">
                      <a:solidFill>
                        <a:srgbClr val="ABABAB"/>
                      </a:solidFill>
                      <a:prstDash val="solid"/>
                      <a:round/>
                      <a:headEnd type="none" w="med" len="med"/>
                      <a:tailEnd type="none" w="med" len="med"/>
                    </a:lnL>
                    <a:lnR w="6350" cap="flat" cmpd="sng" algn="ctr">
                      <a:solidFill>
                        <a:srgbClr val="ABABAB"/>
                      </a:solidFill>
                      <a:prstDash val="solid"/>
                      <a:round/>
                      <a:headEnd type="none" w="med" len="med"/>
                      <a:tailEnd type="none" w="med" len="med"/>
                    </a:lnR>
                    <a:lnT>
                      <a:noFill/>
                    </a:lnT>
                    <a:lnB>
                      <a:noFill/>
                    </a:lnB>
                    <a:solidFill>
                      <a:schemeClr val="bg1"/>
                    </a:solidFill>
                  </a:tcPr>
                </a:tc>
              </a:tr>
              <a:tr h="150468">
                <a:tc>
                  <a:txBody>
                    <a:bodyPr/>
                    <a:lstStyle/>
                    <a:p>
                      <a:pPr algn="l" fontAlgn="b"/>
                      <a:r>
                        <a:rPr lang="en-US" sz="1050" b="0" i="0" u="none" strike="noStrike" dirty="0">
                          <a:effectLst/>
                          <a:latin typeface="Arial" panose="020B0604020202020204" pitchFamily="34" charset="0"/>
                        </a:rPr>
                        <a:t>Illovo Country Estate</a:t>
                      </a:r>
                    </a:p>
                  </a:txBody>
                  <a:tcPr marL="7449" marR="7449" marT="7449" marB="0" anchor="b">
                    <a:lnL w="6350" cap="flat" cmpd="sng" algn="ctr">
                      <a:solidFill>
                        <a:srgbClr val="ABABAB"/>
                      </a:solidFill>
                      <a:prstDash val="solid"/>
                      <a:round/>
                      <a:headEnd type="none" w="med" len="med"/>
                      <a:tailEnd type="none" w="med" len="med"/>
                    </a:lnL>
                    <a:lnR w="6350" cap="flat" cmpd="sng" algn="ctr">
                      <a:solidFill>
                        <a:srgbClr val="ABABAB"/>
                      </a:solidFill>
                      <a:prstDash val="solid"/>
                      <a:round/>
                      <a:headEnd type="none" w="med" len="med"/>
                      <a:tailEnd type="none" w="med" len="med"/>
                    </a:lnR>
                    <a:lnT>
                      <a:noFill/>
                    </a:lnT>
                    <a:lnB>
                      <a:noFill/>
                    </a:lnB>
                    <a:solidFill>
                      <a:schemeClr val="bg1"/>
                    </a:solidFill>
                  </a:tcPr>
                </a:tc>
                <a:tc>
                  <a:txBody>
                    <a:bodyPr/>
                    <a:lstStyle/>
                    <a:p>
                      <a:pPr algn="ctr" fontAlgn="b"/>
                      <a:r>
                        <a:rPr lang="en-US" sz="1050" b="0" i="0" u="none" strike="noStrike" dirty="0">
                          <a:effectLst/>
                          <a:latin typeface="Arial" panose="020B0604020202020204" pitchFamily="34" charset="0"/>
                        </a:rPr>
                        <a:t> </a:t>
                      </a:r>
                    </a:p>
                  </a:txBody>
                  <a:tcPr marL="7449" marR="7449" marT="7449" marB="0" anchor="b">
                    <a:lnL w="6350" cap="flat" cmpd="sng" algn="ctr">
                      <a:solidFill>
                        <a:srgbClr val="ABABAB"/>
                      </a:solidFill>
                      <a:prstDash val="solid"/>
                      <a:round/>
                      <a:headEnd type="none" w="med" len="med"/>
                      <a:tailEnd type="none" w="med" len="med"/>
                    </a:lnL>
                    <a:lnR>
                      <a:noFill/>
                    </a:lnR>
                    <a:lnT>
                      <a:noFill/>
                    </a:lnT>
                    <a:lnB>
                      <a:noFill/>
                    </a:lnB>
                    <a:solidFill>
                      <a:schemeClr val="bg1"/>
                    </a:solidFill>
                  </a:tcPr>
                </a:tc>
                <a:tc>
                  <a:txBody>
                    <a:bodyPr/>
                    <a:lstStyle/>
                    <a:p>
                      <a:pPr algn="ctr" fontAlgn="b"/>
                      <a:r>
                        <a:rPr lang="en-US" sz="1050" b="0" i="0" u="none" strike="noStrike" dirty="0">
                          <a:effectLst/>
                          <a:latin typeface="Arial" panose="020B0604020202020204" pitchFamily="34" charset="0"/>
                        </a:rPr>
                        <a:t>80</a:t>
                      </a:r>
                    </a:p>
                  </a:txBody>
                  <a:tcPr marL="7449" marR="7449" marT="7449" marB="0" anchor="b">
                    <a:lnL>
                      <a:noFill/>
                    </a:lnL>
                    <a:lnR>
                      <a:noFill/>
                    </a:lnR>
                    <a:lnT>
                      <a:noFill/>
                    </a:lnT>
                    <a:lnB>
                      <a:noFill/>
                    </a:lnB>
                    <a:solidFill>
                      <a:schemeClr val="bg1"/>
                    </a:solidFill>
                  </a:tcPr>
                </a:tc>
                <a:tc>
                  <a:txBody>
                    <a:bodyPr/>
                    <a:lstStyle/>
                    <a:p>
                      <a:pPr algn="ctr" fontAlgn="b"/>
                      <a:endParaRPr lang="en-US" sz="1050" b="0" i="0" u="none" strike="noStrike" dirty="0">
                        <a:effectLst/>
                        <a:latin typeface="Arial" panose="020B0604020202020204" pitchFamily="34" charset="0"/>
                      </a:endParaRPr>
                    </a:p>
                  </a:txBody>
                  <a:tcPr marL="7449" marR="7449" marT="7449" marB="0" anchor="b">
                    <a:lnL>
                      <a:noFill/>
                    </a:lnL>
                    <a:lnR>
                      <a:noFill/>
                    </a:lnR>
                    <a:lnT>
                      <a:noFill/>
                    </a:lnT>
                    <a:lnB>
                      <a:noFill/>
                    </a:lnB>
                    <a:solidFill>
                      <a:schemeClr val="bg1"/>
                    </a:solidFill>
                  </a:tcPr>
                </a:tc>
                <a:tc>
                  <a:txBody>
                    <a:bodyPr/>
                    <a:lstStyle/>
                    <a:p>
                      <a:pPr algn="ctr" fontAlgn="b"/>
                      <a:endParaRPr lang="en-US" sz="1050" b="0" i="0" u="none" strike="noStrike" dirty="0">
                        <a:effectLst/>
                        <a:latin typeface="Arial" panose="020B0604020202020204" pitchFamily="34" charset="0"/>
                      </a:endParaRPr>
                    </a:p>
                  </a:txBody>
                  <a:tcPr marL="7449" marR="7449" marT="7449" marB="0" anchor="b">
                    <a:lnL>
                      <a:noFill/>
                    </a:lnL>
                    <a:lnR>
                      <a:noFill/>
                    </a:lnR>
                    <a:lnT>
                      <a:noFill/>
                    </a:lnT>
                    <a:lnB>
                      <a:noFill/>
                    </a:lnB>
                    <a:solidFill>
                      <a:schemeClr val="bg1"/>
                    </a:solidFill>
                  </a:tcPr>
                </a:tc>
                <a:tc>
                  <a:txBody>
                    <a:bodyPr/>
                    <a:lstStyle/>
                    <a:p>
                      <a:pPr algn="ctr" fontAlgn="b"/>
                      <a:endParaRPr lang="en-US" sz="1050" b="0" i="0" u="none" strike="noStrike" dirty="0">
                        <a:effectLst/>
                        <a:latin typeface="Arial" panose="020B0604020202020204" pitchFamily="34" charset="0"/>
                      </a:endParaRPr>
                    </a:p>
                  </a:txBody>
                  <a:tcPr marL="7449" marR="7449" marT="7449" marB="0" anchor="b">
                    <a:lnL>
                      <a:noFill/>
                    </a:lnL>
                    <a:lnR>
                      <a:noFill/>
                    </a:lnR>
                    <a:lnT>
                      <a:noFill/>
                    </a:lnT>
                    <a:lnB>
                      <a:noFill/>
                    </a:lnB>
                    <a:solidFill>
                      <a:schemeClr val="bg1"/>
                    </a:solidFill>
                  </a:tcPr>
                </a:tc>
                <a:tc>
                  <a:txBody>
                    <a:bodyPr/>
                    <a:lstStyle/>
                    <a:p>
                      <a:pPr algn="ctr" fontAlgn="b"/>
                      <a:endParaRPr lang="en-US" sz="1050" b="0" i="0" u="none" strike="noStrike" dirty="0">
                        <a:effectLst/>
                        <a:latin typeface="Arial" panose="020B0604020202020204" pitchFamily="34" charset="0"/>
                      </a:endParaRPr>
                    </a:p>
                  </a:txBody>
                  <a:tcPr marL="7449" marR="7449" marT="7449" marB="0" anchor="b">
                    <a:lnL>
                      <a:noFill/>
                    </a:lnL>
                    <a:lnR w="6350" cap="flat" cmpd="sng" algn="ctr">
                      <a:solidFill>
                        <a:srgbClr val="ABABAB"/>
                      </a:solidFill>
                      <a:prstDash val="solid"/>
                      <a:round/>
                      <a:headEnd type="none" w="med" len="med"/>
                      <a:tailEnd type="none" w="med" len="med"/>
                    </a:lnR>
                    <a:lnT>
                      <a:noFill/>
                    </a:lnT>
                    <a:lnB>
                      <a:noFill/>
                    </a:lnB>
                    <a:solidFill>
                      <a:schemeClr val="bg1"/>
                    </a:solidFill>
                  </a:tcPr>
                </a:tc>
                <a:tc>
                  <a:txBody>
                    <a:bodyPr/>
                    <a:lstStyle/>
                    <a:p>
                      <a:pPr algn="r" fontAlgn="b"/>
                      <a:r>
                        <a:rPr lang="en-US" sz="1050" b="0" i="0" u="none" strike="noStrike" dirty="0">
                          <a:effectLst/>
                          <a:latin typeface="Arial" panose="020B0604020202020204" pitchFamily="34" charset="0"/>
                        </a:rPr>
                        <a:t>80</a:t>
                      </a:r>
                    </a:p>
                  </a:txBody>
                  <a:tcPr marL="7449" marR="7449" marT="7449" marB="0" anchor="b">
                    <a:lnL w="6350" cap="flat" cmpd="sng" algn="ctr">
                      <a:solidFill>
                        <a:srgbClr val="ABABAB"/>
                      </a:solidFill>
                      <a:prstDash val="solid"/>
                      <a:round/>
                      <a:headEnd type="none" w="med" len="med"/>
                      <a:tailEnd type="none" w="med" len="med"/>
                    </a:lnL>
                    <a:lnR w="6350" cap="flat" cmpd="sng" algn="ctr">
                      <a:solidFill>
                        <a:srgbClr val="ABABAB"/>
                      </a:solidFill>
                      <a:prstDash val="solid"/>
                      <a:round/>
                      <a:headEnd type="none" w="med" len="med"/>
                      <a:tailEnd type="none" w="med" len="med"/>
                    </a:lnR>
                    <a:lnT>
                      <a:noFill/>
                    </a:lnT>
                    <a:lnB>
                      <a:noFill/>
                    </a:lnB>
                    <a:solidFill>
                      <a:schemeClr val="bg1"/>
                    </a:solidFill>
                  </a:tcPr>
                </a:tc>
              </a:tr>
              <a:tr h="150468">
                <a:tc>
                  <a:txBody>
                    <a:bodyPr/>
                    <a:lstStyle/>
                    <a:p>
                      <a:pPr algn="l" fontAlgn="b"/>
                      <a:r>
                        <a:rPr lang="en-US" sz="1050" b="0" i="0" u="none" strike="noStrike" dirty="0">
                          <a:effectLst/>
                          <a:latin typeface="Arial" panose="020B0604020202020204" pitchFamily="34" charset="0"/>
                        </a:rPr>
                        <a:t>Rosslyn Extension 47</a:t>
                      </a:r>
                    </a:p>
                  </a:txBody>
                  <a:tcPr marL="7449" marR="7449" marT="7449" marB="0" anchor="b">
                    <a:lnL w="6350" cap="flat" cmpd="sng" algn="ctr">
                      <a:solidFill>
                        <a:srgbClr val="ABABAB"/>
                      </a:solidFill>
                      <a:prstDash val="solid"/>
                      <a:round/>
                      <a:headEnd type="none" w="med" len="med"/>
                      <a:tailEnd type="none" w="med" len="med"/>
                    </a:lnL>
                    <a:lnR w="6350" cap="flat" cmpd="sng" algn="ctr">
                      <a:solidFill>
                        <a:srgbClr val="ABABAB"/>
                      </a:solidFill>
                      <a:prstDash val="solid"/>
                      <a:round/>
                      <a:headEnd type="none" w="med" len="med"/>
                      <a:tailEnd type="none" w="med" len="med"/>
                    </a:lnR>
                    <a:lnT>
                      <a:noFill/>
                    </a:lnT>
                    <a:lnB>
                      <a:noFill/>
                    </a:lnB>
                    <a:solidFill>
                      <a:schemeClr val="bg1"/>
                    </a:solidFill>
                  </a:tcPr>
                </a:tc>
                <a:tc>
                  <a:txBody>
                    <a:bodyPr/>
                    <a:lstStyle/>
                    <a:p>
                      <a:pPr algn="ctr" fontAlgn="b"/>
                      <a:r>
                        <a:rPr lang="en-US" sz="1050" b="0" i="0" u="none" strike="noStrike" dirty="0">
                          <a:effectLst/>
                          <a:latin typeface="Arial" panose="020B0604020202020204" pitchFamily="34" charset="0"/>
                        </a:rPr>
                        <a:t>283</a:t>
                      </a:r>
                    </a:p>
                  </a:txBody>
                  <a:tcPr marL="7449" marR="7449" marT="7449" marB="0" anchor="b">
                    <a:lnL w="6350" cap="flat" cmpd="sng" algn="ctr">
                      <a:solidFill>
                        <a:srgbClr val="ABABAB"/>
                      </a:solidFill>
                      <a:prstDash val="solid"/>
                      <a:round/>
                      <a:headEnd type="none" w="med" len="med"/>
                      <a:tailEnd type="none" w="med" len="med"/>
                    </a:lnL>
                    <a:lnR>
                      <a:noFill/>
                    </a:lnR>
                    <a:lnT>
                      <a:noFill/>
                    </a:lnT>
                    <a:lnB>
                      <a:noFill/>
                    </a:lnB>
                    <a:solidFill>
                      <a:schemeClr val="bg1"/>
                    </a:solidFill>
                  </a:tcPr>
                </a:tc>
                <a:tc>
                  <a:txBody>
                    <a:bodyPr/>
                    <a:lstStyle/>
                    <a:p>
                      <a:pPr algn="ctr" fontAlgn="b"/>
                      <a:endParaRPr lang="en-US" sz="1050" b="0" i="0" u="none" strike="noStrike" dirty="0">
                        <a:effectLst/>
                        <a:latin typeface="Arial" panose="020B0604020202020204" pitchFamily="34" charset="0"/>
                      </a:endParaRPr>
                    </a:p>
                  </a:txBody>
                  <a:tcPr marL="7449" marR="7449" marT="7449" marB="0" anchor="b">
                    <a:lnL>
                      <a:noFill/>
                    </a:lnL>
                    <a:lnR>
                      <a:noFill/>
                    </a:lnR>
                    <a:lnT>
                      <a:noFill/>
                    </a:lnT>
                    <a:lnB>
                      <a:noFill/>
                    </a:lnB>
                    <a:solidFill>
                      <a:schemeClr val="bg1"/>
                    </a:solidFill>
                  </a:tcPr>
                </a:tc>
                <a:tc>
                  <a:txBody>
                    <a:bodyPr/>
                    <a:lstStyle/>
                    <a:p>
                      <a:pPr algn="ctr" fontAlgn="b"/>
                      <a:endParaRPr lang="en-US" sz="1050" b="0" i="0" u="none" strike="noStrike" dirty="0">
                        <a:effectLst/>
                        <a:latin typeface="Arial" panose="020B0604020202020204" pitchFamily="34" charset="0"/>
                      </a:endParaRPr>
                    </a:p>
                  </a:txBody>
                  <a:tcPr marL="7449" marR="7449" marT="7449" marB="0" anchor="b">
                    <a:lnL>
                      <a:noFill/>
                    </a:lnL>
                    <a:lnR>
                      <a:noFill/>
                    </a:lnR>
                    <a:lnT>
                      <a:noFill/>
                    </a:lnT>
                    <a:lnB>
                      <a:noFill/>
                    </a:lnB>
                    <a:solidFill>
                      <a:schemeClr val="bg1"/>
                    </a:solidFill>
                  </a:tcPr>
                </a:tc>
                <a:tc>
                  <a:txBody>
                    <a:bodyPr/>
                    <a:lstStyle/>
                    <a:p>
                      <a:pPr algn="ctr" fontAlgn="b"/>
                      <a:endParaRPr lang="en-US" sz="1050" b="0" i="0" u="none" strike="noStrike" dirty="0">
                        <a:effectLst/>
                        <a:latin typeface="Arial" panose="020B0604020202020204" pitchFamily="34" charset="0"/>
                      </a:endParaRPr>
                    </a:p>
                  </a:txBody>
                  <a:tcPr marL="7449" marR="7449" marT="7449" marB="0" anchor="b">
                    <a:lnL>
                      <a:noFill/>
                    </a:lnL>
                    <a:lnR>
                      <a:noFill/>
                    </a:lnR>
                    <a:lnT>
                      <a:noFill/>
                    </a:lnT>
                    <a:lnB>
                      <a:noFill/>
                    </a:lnB>
                    <a:solidFill>
                      <a:schemeClr val="bg1"/>
                    </a:solidFill>
                  </a:tcPr>
                </a:tc>
                <a:tc>
                  <a:txBody>
                    <a:bodyPr/>
                    <a:lstStyle/>
                    <a:p>
                      <a:pPr algn="ctr" fontAlgn="b"/>
                      <a:endParaRPr lang="en-US" sz="1050" b="0" i="0" u="none" strike="noStrike" dirty="0">
                        <a:effectLst/>
                        <a:latin typeface="Arial" panose="020B0604020202020204" pitchFamily="34" charset="0"/>
                      </a:endParaRPr>
                    </a:p>
                  </a:txBody>
                  <a:tcPr marL="7449" marR="7449" marT="7449" marB="0" anchor="b">
                    <a:lnL>
                      <a:noFill/>
                    </a:lnL>
                    <a:lnR>
                      <a:noFill/>
                    </a:lnR>
                    <a:lnT>
                      <a:noFill/>
                    </a:lnT>
                    <a:lnB>
                      <a:noFill/>
                    </a:lnB>
                    <a:solidFill>
                      <a:schemeClr val="bg1"/>
                    </a:solidFill>
                  </a:tcPr>
                </a:tc>
                <a:tc>
                  <a:txBody>
                    <a:bodyPr/>
                    <a:lstStyle/>
                    <a:p>
                      <a:pPr algn="ctr" fontAlgn="b"/>
                      <a:endParaRPr lang="en-US" sz="1050" b="0" i="0" u="none" strike="noStrike" dirty="0">
                        <a:effectLst/>
                        <a:latin typeface="Arial" panose="020B0604020202020204" pitchFamily="34" charset="0"/>
                      </a:endParaRPr>
                    </a:p>
                  </a:txBody>
                  <a:tcPr marL="7449" marR="7449" marT="7449" marB="0" anchor="b">
                    <a:lnL>
                      <a:noFill/>
                    </a:lnL>
                    <a:lnR w="6350" cap="flat" cmpd="sng" algn="ctr">
                      <a:solidFill>
                        <a:srgbClr val="ABABAB"/>
                      </a:solidFill>
                      <a:prstDash val="solid"/>
                      <a:round/>
                      <a:headEnd type="none" w="med" len="med"/>
                      <a:tailEnd type="none" w="med" len="med"/>
                    </a:lnR>
                    <a:lnT>
                      <a:noFill/>
                    </a:lnT>
                    <a:lnB>
                      <a:noFill/>
                    </a:lnB>
                    <a:solidFill>
                      <a:schemeClr val="bg1"/>
                    </a:solidFill>
                  </a:tcPr>
                </a:tc>
                <a:tc>
                  <a:txBody>
                    <a:bodyPr/>
                    <a:lstStyle/>
                    <a:p>
                      <a:pPr algn="r" fontAlgn="b"/>
                      <a:r>
                        <a:rPr lang="en-US" sz="1050" b="0" i="0" u="none" strike="noStrike" dirty="0">
                          <a:effectLst/>
                          <a:latin typeface="Arial" panose="020B0604020202020204" pitchFamily="34" charset="0"/>
                        </a:rPr>
                        <a:t>283</a:t>
                      </a:r>
                    </a:p>
                  </a:txBody>
                  <a:tcPr marL="7449" marR="7449" marT="7449" marB="0" anchor="b">
                    <a:lnL w="6350" cap="flat" cmpd="sng" algn="ctr">
                      <a:solidFill>
                        <a:srgbClr val="ABABAB"/>
                      </a:solidFill>
                      <a:prstDash val="solid"/>
                      <a:round/>
                      <a:headEnd type="none" w="med" len="med"/>
                      <a:tailEnd type="none" w="med" len="med"/>
                    </a:lnL>
                    <a:lnR w="6350" cap="flat" cmpd="sng" algn="ctr">
                      <a:solidFill>
                        <a:srgbClr val="ABABAB"/>
                      </a:solidFill>
                      <a:prstDash val="solid"/>
                      <a:round/>
                      <a:headEnd type="none" w="med" len="med"/>
                      <a:tailEnd type="none" w="med" len="med"/>
                    </a:lnR>
                    <a:lnT>
                      <a:noFill/>
                    </a:lnT>
                    <a:lnB>
                      <a:noFill/>
                    </a:lnB>
                    <a:solidFill>
                      <a:schemeClr val="bg1"/>
                    </a:solidFill>
                  </a:tcPr>
                </a:tc>
              </a:tr>
              <a:tr h="150468">
                <a:tc>
                  <a:txBody>
                    <a:bodyPr/>
                    <a:lstStyle/>
                    <a:p>
                      <a:pPr algn="l" fontAlgn="b"/>
                      <a:r>
                        <a:rPr lang="en-US" sz="1050" b="0" i="0" u="none" strike="noStrike" dirty="0">
                          <a:effectLst/>
                          <a:latin typeface="Arial" panose="020B0604020202020204" pitchFamily="34" charset="0"/>
                        </a:rPr>
                        <a:t>Toekomsrus</a:t>
                      </a:r>
                    </a:p>
                  </a:txBody>
                  <a:tcPr marL="7449" marR="7449" marT="7449" marB="0" anchor="b">
                    <a:lnL w="6350" cap="flat" cmpd="sng" algn="ctr">
                      <a:solidFill>
                        <a:srgbClr val="ABABAB"/>
                      </a:solidFill>
                      <a:prstDash val="solid"/>
                      <a:round/>
                      <a:headEnd type="none" w="med" len="med"/>
                      <a:tailEnd type="none" w="med" len="med"/>
                    </a:lnL>
                    <a:lnR w="6350" cap="flat" cmpd="sng" algn="ctr">
                      <a:solidFill>
                        <a:srgbClr val="ABABAB"/>
                      </a:solidFill>
                      <a:prstDash val="solid"/>
                      <a:round/>
                      <a:headEnd type="none" w="med" len="med"/>
                      <a:tailEnd type="none" w="med" len="med"/>
                    </a:lnR>
                    <a:lnT>
                      <a:noFill/>
                    </a:lnT>
                    <a:lnB>
                      <a:noFill/>
                    </a:lnB>
                    <a:solidFill>
                      <a:schemeClr val="bg1"/>
                    </a:solidFill>
                  </a:tcPr>
                </a:tc>
                <a:tc>
                  <a:txBody>
                    <a:bodyPr/>
                    <a:lstStyle/>
                    <a:p>
                      <a:pPr algn="ctr" fontAlgn="b"/>
                      <a:r>
                        <a:rPr lang="en-US" sz="1050" b="0" i="0" u="none" strike="noStrike" dirty="0">
                          <a:effectLst/>
                          <a:latin typeface="Arial" panose="020B0604020202020204" pitchFamily="34" charset="0"/>
                        </a:rPr>
                        <a:t>200</a:t>
                      </a:r>
                    </a:p>
                  </a:txBody>
                  <a:tcPr marL="7449" marR="7449" marT="7449" marB="0" anchor="b">
                    <a:lnL w="6350" cap="flat" cmpd="sng" algn="ctr">
                      <a:solidFill>
                        <a:srgbClr val="ABABAB"/>
                      </a:solidFill>
                      <a:prstDash val="solid"/>
                      <a:round/>
                      <a:headEnd type="none" w="med" len="med"/>
                      <a:tailEnd type="none" w="med" len="med"/>
                    </a:lnL>
                    <a:lnR>
                      <a:noFill/>
                    </a:lnR>
                    <a:lnT>
                      <a:noFill/>
                    </a:lnT>
                    <a:lnB>
                      <a:noFill/>
                    </a:lnB>
                    <a:solidFill>
                      <a:schemeClr val="bg1"/>
                    </a:solidFill>
                  </a:tcPr>
                </a:tc>
                <a:tc>
                  <a:txBody>
                    <a:bodyPr/>
                    <a:lstStyle/>
                    <a:p>
                      <a:pPr algn="ctr" fontAlgn="b"/>
                      <a:endParaRPr lang="en-US" sz="1050" b="0" i="0" u="none" strike="noStrike" dirty="0">
                        <a:effectLst/>
                        <a:latin typeface="Arial" panose="020B0604020202020204" pitchFamily="34" charset="0"/>
                      </a:endParaRPr>
                    </a:p>
                  </a:txBody>
                  <a:tcPr marL="7449" marR="7449" marT="7449" marB="0" anchor="b">
                    <a:lnL>
                      <a:noFill/>
                    </a:lnL>
                    <a:lnR>
                      <a:noFill/>
                    </a:lnR>
                    <a:lnT>
                      <a:noFill/>
                    </a:lnT>
                    <a:lnB>
                      <a:noFill/>
                    </a:lnB>
                    <a:solidFill>
                      <a:schemeClr val="bg1"/>
                    </a:solidFill>
                  </a:tcPr>
                </a:tc>
                <a:tc>
                  <a:txBody>
                    <a:bodyPr/>
                    <a:lstStyle/>
                    <a:p>
                      <a:pPr algn="ctr" fontAlgn="b"/>
                      <a:endParaRPr lang="en-US" sz="1050" b="0" i="0" u="none" strike="noStrike" dirty="0">
                        <a:effectLst/>
                        <a:latin typeface="Arial" panose="020B0604020202020204" pitchFamily="34" charset="0"/>
                      </a:endParaRPr>
                    </a:p>
                  </a:txBody>
                  <a:tcPr marL="7449" marR="7449" marT="7449" marB="0" anchor="b">
                    <a:lnL>
                      <a:noFill/>
                    </a:lnL>
                    <a:lnR>
                      <a:noFill/>
                    </a:lnR>
                    <a:lnT>
                      <a:noFill/>
                    </a:lnT>
                    <a:lnB>
                      <a:noFill/>
                    </a:lnB>
                    <a:solidFill>
                      <a:schemeClr val="bg1"/>
                    </a:solidFill>
                  </a:tcPr>
                </a:tc>
                <a:tc>
                  <a:txBody>
                    <a:bodyPr/>
                    <a:lstStyle/>
                    <a:p>
                      <a:pPr algn="ctr" fontAlgn="b"/>
                      <a:endParaRPr lang="en-US" sz="1050" b="0" i="0" u="none" strike="noStrike" dirty="0">
                        <a:effectLst/>
                        <a:latin typeface="Arial" panose="020B0604020202020204" pitchFamily="34" charset="0"/>
                      </a:endParaRPr>
                    </a:p>
                  </a:txBody>
                  <a:tcPr marL="7449" marR="7449" marT="7449" marB="0" anchor="b">
                    <a:lnL>
                      <a:noFill/>
                    </a:lnL>
                    <a:lnR>
                      <a:noFill/>
                    </a:lnR>
                    <a:lnT>
                      <a:noFill/>
                    </a:lnT>
                    <a:lnB>
                      <a:noFill/>
                    </a:lnB>
                    <a:solidFill>
                      <a:schemeClr val="bg1"/>
                    </a:solidFill>
                  </a:tcPr>
                </a:tc>
                <a:tc>
                  <a:txBody>
                    <a:bodyPr/>
                    <a:lstStyle/>
                    <a:p>
                      <a:pPr algn="ctr" fontAlgn="b"/>
                      <a:endParaRPr lang="en-US" sz="1050" b="0" i="0" u="none" strike="noStrike" dirty="0">
                        <a:effectLst/>
                        <a:latin typeface="Arial" panose="020B0604020202020204" pitchFamily="34" charset="0"/>
                      </a:endParaRPr>
                    </a:p>
                  </a:txBody>
                  <a:tcPr marL="7449" marR="7449" marT="7449" marB="0" anchor="b">
                    <a:lnL>
                      <a:noFill/>
                    </a:lnL>
                    <a:lnR>
                      <a:noFill/>
                    </a:lnR>
                    <a:lnT>
                      <a:noFill/>
                    </a:lnT>
                    <a:lnB>
                      <a:noFill/>
                    </a:lnB>
                    <a:solidFill>
                      <a:schemeClr val="bg1"/>
                    </a:solidFill>
                  </a:tcPr>
                </a:tc>
                <a:tc>
                  <a:txBody>
                    <a:bodyPr/>
                    <a:lstStyle/>
                    <a:p>
                      <a:pPr algn="ctr" fontAlgn="b"/>
                      <a:endParaRPr lang="en-US" sz="1050" b="0" i="0" u="none" strike="noStrike" dirty="0">
                        <a:effectLst/>
                        <a:latin typeface="Arial" panose="020B0604020202020204" pitchFamily="34" charset="0"/>
                      </a:endParaRPr>
                    </a:p>
                  </a:txBody>
                  <a:tcPr marL="7449" marR="7449" marT="7449" marB="0" anchor="b">
                    <a:lnL>
                      <a:noFill/>
                    </a:lnL>
                    <a:lnR w="6350" cap="flat" cmpd="sng" algn="ctr">
                      <a:solidFill>
                        <a:srgbClr val="ABABAB"/>
                      </a:solidFill>
                      <a:prstDash val="solid"/>
                      <a:round/>
                      <a:headEnd type="none" w="med" len="med"/>
                      <a:tailEnd type="none" w="med" len="med"/>
                    </a:lnR>
                    <a:lnT>
                      <a:noFill/>
                    </a:lnT>
                    <a:lnB>
                      <a:noFill/>
                    </a:lnB>
                    <a:solidFill>
                      <a:schemeClr val="bg1"/>
                    </a:solidFill>
                  </a:tcPr>
                </a:tc>
                <a:tc>
                  <a:txBody>
                    <a:bodyPr/>
                    <a:lstStyle/>
                    <a:p>
                      <a:pPr algn="r" fontAlgn="b"/>
                      <a:r>
                        <a:rPr lang="en-US" sz="1050" b="0" i="0" u="none" strike="noStrike" dirty="0">
                          <a:effectLst/>
                          <a:latin typeface="Arial" panose="020B0604020202020204" pitchFamily="34" charset="0"/>
                        </a:rPr>
                        <a:t>200</a:t>
                      </a:r>
                    </a:p>
                  </a:txBody>
                  <a:tcPr marL="7449" marR="7449" marT="7449" marB="0" anchor="b">
                    <a:lnL w="6350" cap="flat" cmpd="sng" algn="ctr">
                      <a:solidFill>
                        <a:srgbClr val="ABABAB"/>
                      </a:solidFill>
                      <a:prstDash val="solid"/>
                      <a:round/>
                      <a:headEnd type="none" w="med" len="med"/>
                      <a:tailEnd type="none" w="med" len="med"/>
                    </a:lnL>
                    <a:lnR w="6350" cap="flat" cmpd="sng" algn="ctr">
                      <a:solidFill>
                        <a:srgbClr val="ABABAB"/>
                      </a:solidFill>
                      <a:prstDash val="solid"/>
                      <a:round/>
                      <a:headEnd type="none" w="med" len="med"/>
                      <a:tailEnd type="none" w="med" len="med"/>
                    </a:lnR>
                    <a:lnT>
                      <a:noFill/>
                    </a:lnT>
                    <a:lnB>
                      <a:noFill/>
                    </a:lnB>
                    <a:solidFill>
                      <a:schemeClr val="bg1"/>
                    </a:solidFill>
                  </a:tcPr>
                </a:tc>
              </a:tr>
              <a:tr h="150468">
                <a:tc>
                  <a:txBody>
                    <a:bodyPr/>
                    <a:lstStyle/>
                    <a:p>
                      <a:pPr algn="l" fontAlgn="b"/>
                      <a:r>
                        <a:rPr lang="en-US" sz="1050" b="0" i="0" u="none" strike="noStrike" dirty="0">
                          <a:effectLst/>
                          <a:latin typeface="Arial" panose="020B0604020202020204" pitchFamily="34" charset="0"/>
                        </a:rPr>
                        <a:t>Epic Estate Phase 2</a:t>
                      </a:r>
                    </a:p>
                  </a:txBody>
                  <a:tcPr marL="7449" marR="7449" marT="7449" marB="0" anchor="b">
                    <a:lnL w="6350" cap="flat" cmpd="sng" algn="ctr">
                      <a:solidFill>
                        <a:srgbClr val="ABABAB"/>
                      </a:solidFill>
                      <a:prstDash val="solid"/>
                      <a:round/>
                      <a:headEnd type="none" w="med" len="med"/>
                      <a:tailEnd type="none" w="med" len="med"/>
                    </a:lnL>
                    <a:lnR w="6350" cap="flat" cmpd="sng" algn="ctr">
                      <a:solidFill>
                        <a:srgbClr val="ABABAB"/>
                      </a:solidFill>
                      <a:prstDash val="solid"/>
                      <a:round/>
                      <a:headEnd type="none" w="med" len="med"/>
                      <a:tailEnd type="none" w="med" len="med"/>
                    </a:lnR>
                    <a:lnT>
                      <a:noFill/>
                    </a:lnT>
                    <a:lnB>
                      <a:noFill/>
                    </a:lnB>
                    <a:solidFill>
                      <a:schemeClr val="bg1"/>
                    </a:solidFill>
                  </a:tcPr>
                </a:tc>
                <a:tc>
                  <a:txBody>
                    <a:bodyPr/>
                    <a:lstStyle/>
                    <a:p>
                      <a:pPr algn="ctr" fontAlgn="b"/>
                      <a:r>
                        <a:rPr lang="en-US" sz="1050" b="0" i="0" u="none" strike="noStrike" dirty="0">
                          <a:effectLst/>
                          <a:latin typeface="Arial" panose="020B0604020202020204" pitchFamily="34" charset="0"/>
                        </a:rPr>
                        <a:t>100</a:t>
                      </a:r>
                    </a:p>
                  </a:txBody>
                  <a:tcPr marL="7449" marR="7449" marT="7449" marB="0" anchor="b">
                    <a:lnL w="6350" cap="flat" cmpd="sng" algn="ctr">
                      <a:solidFill>
                        <a:srgbClr val="ABABAB"/>
                      </a:solidFill>
                      <a:prstDash val="solid"/>
                      <a:round/>
                      <a:headEnd type="none" w="med" len="med"/>
                      <a:tailEnd type="none" w="med" len="med"/>
                    </a:lnL>
                    <a:lnR>
                      <a:noFill/>
                    </a:lnR>
                    <a:lnT>
                      <a:noFill/>
                    </a:lnT>
                    <a:lnB>
                      <a:noFill/>
                    </a:lnB>
                    <a:solidFill>
                      <a:schemeClr val="bg1"/>
                    </a:solidFill>
                  </a:tcPr>
                </a:tc>
                <a:tc>
                  <a:txBody>
                    <a:bodyPr/>
                    <a:lstStyle/>
                    <a:p>
                      <a:pPr algn="ctr" fontAlgn="b"/>
                      <a:endParaRPr lang="en-US" sz="1050" b="0" i="0" u="none" strike="noStrike" dirty="0">
                        <a:effectLst/>
                        <a:latin typeface="Arial" panose="020B0604020202020204" pitchFamily="34" charset="0"/>
                      </a:endParaRPr>
                    </a:p>
                  </a:txBody>
                  <a:tcPr marL="7449" marR="7449" marT="7449" marB="0" anchor="b">
                    <a:lnL>
                      <a:noFill/>
                    </a:lnL>
                    <a:lnR>
                      <a:noFill/>
                    </a:lnR>
                    <a:lnT>
                      <a:noFill/>
                    </a:lnT>
                    <a:lnB>
                      <a:noFill/>
                    </a:lnB>
                    <a:solidFill>
                      <a:schemeClr val="bg1"/>
                    </a:solidFill>
                  </a:tcPr>
                </a:tc>
                <a:tc>
                  <a:txBody>
                    <a:bodyPr/>
                    <a:lstStyle/>
                    <a:p>
                      <a:pPr algn="ctr" fontAlgn="b"/>
                      <a:endParaRPr lang="en-US" sz="1050" b="0" i="0" u="none" strike="noStrike" dirty="0">
                        <a:effectLst/>
                        <a:latin typeface="Arial" panose="020B0604020202020204" pitchFamily="34" charset="0"/>
                      </a:endParaRPr>
                    </a:p>
                  </a:txBody>
                  <a:tcPr marL="7449" marR="7449" marT="7449" marB="0" anchor="b">
                    <a:lnL>
                      <a:noFill/>
                    </a:lnL>
                    <a:lnR>
                      <a:noFill/>
                    </a:lnR>
                    <a:lnT>
                      <a:noFill/>
                    </a:lnT>
                    <a:lnB>
                      <a:noFill/>
                    </a:lnB>
                    <a:solidFill>
                      <a:schemeClr val="bg1"/>
                    </a:solidFill>
                  </a:tcPr>
                </a:tc>
                <a:tc>
                  <a:txBody>
                    <a:bodyPr/>
                    <a:lstStyle/>
                    <a:p>
                      <a:pPr algn="ctr" fontAlgn="b"/>
                      <a:endParaRPr lang="en-US" sz="1050" b="0" i="0" u="none" strike="noStrike" dirty="0">
                        <a:effectLst/>
                        <a:latin typeface="Arial" panose="020B0604020202020204" pitchFamily="34" charset="0"/>
                      </a:endParaRPr>
                    </a:p>
                  </a:txBody>
                  <a:tcPr marL="7449" marR="7449" marT="7449" marB="0" anchor="b">
                    <a:lnL>
                      <a:noFill/>
                    </a:lnL>
                    <a:lnR>
                      <a:noFill/>
                    </a:lnR>
                    <a:lnT>
                      <a:noFill/>
                    </a:lnT>
                    <a:lnB>
                      <a:noFill/>
                    </a:lnB>
                    <a:solidFill>
                      <a:schemeClr val="bg1"/>
                    </a:solidFill>
                  </a:tcPr>
                </a:tc>
                <a:tc>
                  <a:txBody>
                    <a:bodyPr/>
                    <a:lstStyle/>
                    <a:p>
                      <a:pPr algn="ctr" fontAlgn="b"/>
                      <a:endParaRPr lang="en-US" sz="1050" b="0" i="0" u="none" strike="noStrike" dirty="0">
                        <a:effectLst/>
                        <a:latin typeface="Arial" panose="020B0604020202020204" pitchFamily="34" charset="0"/>
                      </a:endParaRPr>
                    </a:p>
                  </a:txBody>
                  <a:tcPr marL="7449" marR="7449" marT="7449" marB="0" anchor="b">
                    <a:lnL>
                      <a:noFill/>
                    </a:lnL>
                    <a:lnR>
                      <a:noFill/>
                    </a:lnR>
                    <a:lnT>
                      <a:noFill/>
                    </a:lnT>
                    <a:lnB>
                      <a:noFill/>
                    </a:lnB>
                    <a:solidFill>
                      <a:schemeClr val="bg1"/>
                    </a:solidFill>
                  </a:tcPr>
                </a:tc>
                <a:tc>
                  <a:txBody>
                    <a:bodyPr/>
                    <a:lstStyle/>
                    <a:p>
                      <a:pPr algn="ctr" fontAlgn="b"/>
                      <a:endParaRPr lang="en-US" sz="1050" b="0" i="0" u="none" strike="noStrike" dirty="0">
                        <a:effectLst/>
                        <a:latin typeface="Arial" panose="020B0604020202020204" pitchFamily="34" charset="0"/>
                      </a:endParaRPr>
                    </a:p>
                  </a:txBody>
                  <a:tcPr marL="7449" marR="7449" marT="7449" marB="0" anchor="b">
                    <a:lnL>
                      <a:noFill/>
                    </a:lnL>
                    <a:lnR w="6350" cap="flat" cmpd="sng" algn="ctr">
                      <a:solidFill>
                        <a:srgbClr val="ABABAB"/>
                      </a:solidFill>
                      <a:prstDash val="solid"/>
                      <a:round/>
                      <a:headEnd type="none" w="med" len="med"/>
                      <a:tailEnd type="none" w="med" len="med"/>
                    </a:lnR>
                    <a:lnT>
                      <a:noFill/>
                    </a:lnT>
                    <a:lnB>
                      <a:noFill/>
                    </a:lnB>
                    <a:solidFill>
                      <a:schemeClr val="bg1"/>
                    </a:solidFill>
                  </a:tcPr>
                </a:tc>
                <a:tc>
                  <a:txBody>
                    <a:bodyPr/>
                    <a:lstStyle/>
                    <a:p>
                      <a:pPr algn="r" fontAlgn="b"/>
                      <a:r>
                        <a:rPr lang="en-US" sz="1050" b="0" i="0" u="none" strike="noStrike" dirty="0">
                          <a:effectLst/>
                          <a:latin typeface="Arial" panose="020B0604020202020204" pitchFamily="34" charset="0"/>
                        </a:rPr>
                        <a:t>100</a:t>
                      </a:r>
                    </a:p>
                  </a:txBody>
                  <a:tcPr marL="7449" marR="7449" marT="7449" marB="0" anchor="b">
                    <a:lnL w="6350" cap="flat" cmpd="sng" algn="ctr">
                      <a:solidFill>
                        <a:srgbClr val="ABABAB"/>
                      </a:solidFill>
                      <a:prstDash val="solid"/>
                      <a:round/>
                      <a:headEnd type="none" w="med" len="med"/>
                      <a:tailEnd type="none" w="med" len="med"/>
                    </a:lnL>
                    <a:lnR w="6350" cap="flat" cmpd="sng" algn="ctr">
                      <a:solidFill>
                        <a:srgbClr val="ABABAB"/>
                      </a:solidFill>
                      <a:prstDash val="solid"/>
                      <a:round/>
                      <a:headEnd type="none" w="med" len="med"/>
                      <a:tailEnd type="none" w="med" len="med"/>
                    </a:lnR>
                    <a:lnT>
                      <a:noFill/>
                    </a:lnT>
                    <a:lnB>
                      <a:noFill/>
                    </a:lnB>
                    <a:solidFill>
                      <a:schemeClr val="bg1"/>
                    </a:solidFill>
                  </a:tcPr>
                </a:tc>
              </a:tr>
              <a:tr h="150468">
                <a:tc>
                  <a:txBody>
                    <a:bodyPr/>
                    <a:lstStyle/>
                    <a:p>
                      <a:pPr algn="l" fontAlgn="b"/>
                      <a:r>
                        <a:rPr lang="en-US" sz="1050" b="0" i="0" u="none" strike="noStrike" dirty="0">
                          <a:effectLst/>
                          <a:latin typeface="Arial" panose="020B0604020202020204" pitchFamily="34" charset="0"/>
                        </a:rPr>
                        <a:t>Summer Gardens Sectional Title Units</a:t>
                      </a:r>
                    </a:p>
                  </a:txBody>
                  <a:tcPr marL="7449" marR="7449" marT="7449" marB="0" anchor="b">
                    <a:lnL w="6350" cap="flat" cmpd="sng" algn="ctr">
                      <a:solidFill>
                        <a:srgbClr val="ABABAB"/>
                      </a:solidFill>
                      <a:prstDash val="solid"/>
                      <a:round/>
                      <a:headEnd type="none" w="med" len="med"/>
                      <a:tailEnd type="none" w="med" len="med"/>
                    </a:lnL>
                    <a:lnR w="6350" cap="flat" cmpd="sng" algn="ctr">
                      <a:solidFill>
                        <a:srgbClr val="ABABAB"/>
                      </a:solidFill>
                      <a:prstDash val="solid"/>
                      <a:round/>
                      <a:headEnd type="none" w="med" len="med"/>
                      <a:tailEnd type="none" w="med" len="med"/>
                    </a:lnR>
                    <a:lnT>
                      <a:noFill/>
                    </a:lnT>
                    <a:lnB w="6350" cap="flat" cmpd="sng" algn="ctr">
                      <a:solidFill>
                        <a:srgbClr val="ABABAB"/>
                      </a:solidFill>
                      <a:prstDash val="solid"/>
                      <a:round/>
                      <a:headEnd type="none" w="med" len="med"/>
                      <a:tailEnd type="none" w="med" len="med"/>
                    </a:lnB>
                    <a:solidFill>
                      <a:schemeClr val="bg1"/>
                    </a:solidFill>
                  </a:tcPr>
                </a:tc>
                <a:tc>
                  <a:txBody>
                    <a:bodyPr/>
                    <a:lstStyle/>
                    <a:p>
                      <a:pPr algn="ctr" fontAlgn="b"/>
                      <a:r>
                        <a:rPr lang="en-US" sz="1050" b="0" i="0" u="none" strike="noStrike" dirty="0">
                          <a:effectLst/>
                          <a:latin typeface="Arial" panose="020B0604020202020204" pitchFamily="34" charset="0"/>
                        </a:rPr>
                        <a:t>102</a:t>
                      </a:r>
                    </a:p>
                  </a:txBody>
                  <a:tcPr marL="7449" marR="7449" marT="7449" marB="0" anchor="b">
                    <a:lnL w="6350" cap="flat" cmpd="sng" algn="ctr">
                      <a:solidFill>
                        <a:srgbClr val="ABABAB"/>
                      </a:solidFill>
                      <a:prstDash val="solid"/>
                      <a:round/>
                      <a:headEnd type="none" w="med" len="med"/>
                      <a:tailEnd type="none" w="med" len="med"/>
                    </a:lnL>
                    <a:lnR>
                      <a:noFill/>
                    </a:lnR>
                    <a:lnT>
                      <a:noFill/>
                    </a:lnT>
                    <a:lnB w="6350" cap="flat" cmpd="sng" algn="ctr">
                      <a:solidFill>
                        <a:srgbClr val="ABABAB"/>
                      </a:solidFill>
                      <a:prstDash val="solid"/>
                      <a:round/>
                      <a:headEnd type="none" w="med" len="med"/>
                      <a:tailEnd type="none" w="med" len="med"/>
                    </a:lnB>
                    <a:solidFill>
                      <a:schemeClr val="bg1"/>
                    </a:solidFill>
                  </a:tcPr>
                </a:tc>
                <a:tc>
                  <a:txBody>
                    <a:bodyPr/>
                    <a:lstStyle/>
                    <a:p>
                      <a:pPr algn="ctr" fontAlgn="b"/>
                      <a:endParaRPr lang="en-US" sz="1050" b="0" i="0" u="none" strike="noStrike" dirty="0">
                        <a:effectLst/>
                        <a:latin typeface="Arial" panose="020B0604020202020204" pitchFamily="34" charset="0"/>
                      </a:endParaRPr>
                    </a:p>
                  </a:txBody>
                  <a:tcPr marL="7449" marR="7449" marT="7449" marB="0" anchor="b">
                    <a:lnL>
                      <a:noFill/>
                    </a:lnL>
                    <a:lnR>
                      <a:noFill/>
                    </a:lnR>
                    <a:lnT>
                      <a:noFill/>
                    </a:lnT>
                    <a:lnB w="6350" cap="flat" cmpd="sng" algn="ctr">
                      <a:solidFill>
                        <a:srgbClr val="ABABAB"/>
                      </a:solidFill>
                      <a:prstDash val="solid"/>
                      <a:round/>
                      <a:headEnd type="none" w="med" len="med"/>
                      <a:tailEnd type="none" w="med" len="med"/>
                    </a:lnB>
                    <a:solidFill>
                      <a:schemeClr val="bg1"/>
                    </a:solidFill>
                  </a:tcPr>
                </a:tc>
                <a:tc>
                  <a:txBody>
                    <a:bodyPr/>
                    <a:lstStyle/>
                    <a:p>
                      <a:pPr algn="ctr" fontAlgn="b"/>
                      <a:endParaRPr lang="en-US" sz="1050" b="0" i="0" u="none" strike="noStrike" dirty="0">
                        <a:effectLst/>
                        <a:latin typeface="Arial" panose="020B0604020202020204" pitchFamily="34" charset="0"/>
                      </a:endParaRPr>
                    </a:p>
                  </a:txBody>
                  <a:tcPr marL="7449" marR="7449" marT="7449" marB="0" anchor="b">
                    <a:lnL>
                      <a:noFill/>
                    </a:lnL>
                    <a:lnR>
                      <a:noFill/>
                    </a:lnR>
                    <a:lnT>
                      <a:noFill/>
                    </a:lnT>
                    <a:lnB w="6350" cap="flat" cmpd="sng" algn="ctr">
                      <a:solidFill>
                        <a:srgbClr val="ABABAB"/>
                      </a:solidFill>
                      <a:prstDash val="solid"/>
                      <a:round/>
                      <a:headEnd type="none" w="med" len="med"/>
                      <a:tailEnd type="none" w="med" len="med"/>
                    </a:lnB>
                    <a:solidFill>
                      <a:schemeClr val="bg1"/>
                    </a:solidFill>
                  </a:tcPr>
                </a:tc>
                <a:tc>
                  <a:txBody>
                    <a:bodyPr/>
                    <a:lstStyle/>
                    <a:p>
                      <a:pPr algn="ctr" fontAlgn="b"/>
                      <a:endParaRPr lang="en-US" sz="1050" b="0" i="0" u="none" strike="noStrike" dirty="0">
                        <a:effectLst/>
                        <a:latin typeface="Arial" panose="020B0604020202020204" pitchFamily="34" charset="0"/>
                      </a:endParaRPr>
                    </a:p>
                  </a:txBody>
                  <a:tcPr marL="7449" marR="7449" marT="7449" marB="0" anchor="b">
                    <a:lnL>
                      <a:noFill/>
                    </a:lnL>
                    <a:lnR>
                      <a:noFill/>
                    </a:lnR>
                    <a:lnT>
                      <a:noFill/>
                    </a:lnT>
                    <a:lnB w="6350" cap="flat" cmpd="sng" algn="ctr">
                      <a:solidFill>
                        <a:srgbClr val="ABABAB"/>
                      </a:solidFill>
                      <a:prstDash val="solid"/>
                      <a:round/>
                      <a:headEnd type="none" w="med" len="med"/>
                      <a:tailEnd type="none" w="med" len="med"/>
                    </a:lnB>
                    <a:solidFill>
                      <a:schemeClr val="bg1"/>
                    </a:solidFill>
                  </a:tcPr>
                </a:tc>
                <a:tc>
                  <a:txBody>
                    <a:bodyPr/>
                    <a:lstStyle/>
                    <a:p>
                      <a:pPr algn="ctr" fontAlgn="b"/>
                      <a:endParaRPr lang="en-US" sz="1050" b="0" i="0" u="none" strike="noStrike" dirty="0">
                        <a:effectLst/>
                        <a:latin typeface="Arial" panose="020B0604020202020204" pitchFamily="34" charset="0"/>
                      </a:endParaRPr>
                    </a:p>
                  </a:txBody>
                  <a:tcPr marL="7449" marR="7449" marT="7449" marB="0" anchor="b">
                    <a:lnL>
                      <a:noFill/>
                    </a:lnL>
                    <a:lnR>
                      <a:noFill/>
                    </a:lnR>
                    <a:lnT>
                      <a:noFill/>
                    </a:lnT>
                    <a:lnB w="6350" cap="flat" cmpd="sng" algn="ctr">
                      <a:solidFill>
                        <a:srgbClr val="ABABAB"/>
                      </a:solidFill>
                      <a:prstDash val="solid"/>
                      <a:round/>
                      <a:headEnd type="none" w="med" len="med"/>
                      <a:tailEnd type="none" w="med" len="med"/>
                    </a:lnB>
                    <a:solidFill>
                      <a:schemeClr val="bg1"/>
                    </a:solidFill>
                  </a:tcPr>
                </a:tc>
                <a:tc>
                  <a:txBody>
                    <a:bodyPr/>
                    <a:lstStyle/>
                    <a:p>
                      <a:pPr algn="ctr" fontAlgn="b"/>
                      <a:endParaRPr lang="en-US" sz="1050" b="0" i="0" u="none" strike="noStrike" dirty="0">
                        <a:effectLst/>
                        <a:latin typeface="Arial" panose="020B0604020202020204" pitchFamily="34" charset="0"/>
                      </a:endParaRPr>
                    </a:p>
                  </a:txBody>
                  <a:tcPr marL="7449" marR="7449" marT="7449" marB="0" anchor="b">
                    <a:lnL>
                      <a:noFill/>
                    </a:lnL>
                    <a:lnR w="6350" cap="flat" cmpd="sng" algn="ctr">
                      <a:solidFill>
                        <a:srgbClr val="ABABAB"/>
                      </a:solidFill>
                      <a:prstDash val="solid"/>
                      <a:round/>
                      <a:headEnd type="none" w="med" len="med"/>
                      <a:tailEnd type="none" w="med" len="med"/>
                    </a:lnR>
                    <a:lnT>
                      <a:noFill/>
                    </a:lnT>
                    <a:lnB w="6350" cap="flat" cmpd="sng" algn="ctr">
                      <a:solidFill>
                        <a:srgbClr val="ABABAB"/>
                      </a:solidFill>
                      <a:prstDash val="solid"/>
                      <a:round/>
                      <a:headEnd type="none" w="med" len="med"/>
                      <a:tailEnd type="none" w="med" len="med"/>
                    </a:lnB>
                    <a:solidFill>
                      <a:schemeClr val="bg1"/>
                    </a:solidFill>
                  </a:tcPr>
                </a:tc>
                <a:tc>
                  <a:txBody>
                    <a:bodyPr/>
                    <a:lstStyle/>
                    <a:p>
                      <a:pPr algn="r" fontAlgn="b"/>
                      <a:r>
                        <a:rPr lang="en-US" sz="1050" b="0" i="0" u="none" strike="noStrike" dirty="0">
                          <a:effectLst/>
                          <a:latin typeface="Arial" panose="020B0604020202020204" pitchFamily="34" charset="0"/>
                        </a:rPr>
                        <a:t>102</a:t>
                      </a:r>
                    </a:p>
                  </a:txBody>
                  <a:tcPr marL="7449" marR="7449" marT="7449" marB="0" anchor="b">
                    <a:lnL w="6350" cap="flat" cmpd="sng" algn="ctr">
                      <a:solidFill>
                        <a:srgbClr val="ABABAB"/>
                      </a:solidFill>
                      <a:prstDash val="solid"/>
                      <a:round/>
                      <a:headEnd type="none" w="med" len="med"/>
                      <a:tailEnd type="none" w="med" len="med"/>
                    </a:lnL>
                    <a:lnR w="6350" cap="flat" cmpd="sng" algn="ctr">
                      <a:solidFill>
                        <a:srgbClr val="ABABAB"/>
                      </a:solidFill>
                      <a:prstDash val="solid"/>
                      <a:round/>
                      <a:headEnd type="none" w="med" len="med"/>
                      <a:tailEnd type="none" w="med" len="med"/>
                    </a:lnR>
                    <a:lnT>
                      <a:noFill/>
                    </a:lnT>
                    <a:lnB w="6350" cap="flat" cmpd="sng" algn="ctr">
                      <a:solidFill>
                        <a:srgbClr val="ABABAB"/>
                      </a:solidFill>
                      <a:prstDash val="solid"/>
                      <a:round/>
                      <a:headEnd type="none" w="med" len="med"/>
                      <a:tailEnd type="none" w="med" len="med"/>
                    </a:lnB>
                    <a:solidFill>
                      <a:schemeClr val="bg1"/>
                    </a:solidFill>
                  </a:tcPr>
                </a:tc>
              </a:tr>
              <a:tr h="84333">
                <a:tc>
                  <a:txBody>
                    <a:bodyPr/>
                    <a:lstStyle/>
                    <a:p>
                      <a:pPr algn="l" fontAlgn="b"/>
                      <a:r>
                        <a:rPr lang="en-US" sz="1050" b="1" i="0" u="none" strike="noStrike" dirty="0">
                          <a:effectLst/>
                          <a:latin typeface="Arial" panose="020B0604020202020204" pitchFamily="34" charset="0"/>
                        </a:rPr>
                        <a:t>Grand Total</a:t>
                      </a:r>
                    </a:p>
                  </a:txBody>
                  <a:tcPr marL="7449" marR="7449" marT="7449" marB="0" anchor="b">
                    <a:lnL w="6350" cap="flat" cmpd="sng" algn="ctr">
                      <a:solidFill>
                        <a:srgbClr val="ABABAB"/>
                      </a:solidFill>
                      <a:prstDash val="solid"/>
                      <a:round/>
                      <a:headEnd type="none" w="med" len="med"/>
                      <a:tailEnd type="none" w="med" len="med"/>
                    </a:lnL>
                    <a:lnR w="6350" cap="flat" cmpd="sng" algn="ctr">
                      <a:solidFill>
                        <a:srgbClr val="ABABAB"/>
                      </a:solidFill>
                      <a:prstDash val="solid"/>
                      <a:round/>
                      <a:headEnd type="none" w="med" len="med"/>
                      <a:tailEnd type="none" w="med" len="med"/>
                    </a:lnR>
                    <a:lnT w="6350" cap="flat" cmpd="sng" algn="ctr">
                      <a:solidFill>
                        <a:srgbClr val="ABABAB"/>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050" b="1" i="0" u="none" strike="noStrike" dirty="0">
                          <a:effectLst/>
                          <a:latin typeface="Arial" panose="020B0604020202020204" pitchFamily="34" charset="0"/>
                        </a:rPr>
                        <a:t>        3,427 </a:t>
                      </a:r>
                    </a:p>
                  </a:txBody>
                  <a:tcPr marL="7449" marR="7449" marT="7449" marB="0" anchor="b">
                    <a:lnL w="6350" cap="flat" cmpd="sng" algn="ctr">
                      <a:solidFill>
                        <a:srgbClr val="ABABAB"/>
                      </a:solidFill>
                      <a:prstDash val="solid"/>
                      <a:round/>
                      <a:headEnd type="none" w="med" len="med"/>
                      <a:tailEnd type="none" w="med" len="med"/>
                    </a:lnL>
                    <a:lnR>
                      <a:noFill/>
                    </a:lnR>
                    <a:lnT w="6350" cap="flat" cmpd="sng" algn="ctr">
                      <a:solidFill>
                        <a:srgbClr val="ABABAB"/>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050" b="1" i="0" u="none" strike="noStrike" dirty="0">
                          <a:effectLst/>
                          <a:latin typeface="Arial" panose="020B0604020202020204" pitchFamily="34" charset="0"/>
                        </a:rPr>
                        <a:t>            201 </a:t>
                      </a:r>
                    </a:p>
                  </a:txBody>
                  <a:tcPr marL="7449" marR="7449" marT="7449" marB="0" anchor="b">
                    <a:lnL>
                      <a:noFill/>
                    </a:lnL>
                    <a:lnR>
                      <a:noFill/>
                    </a:lnR>
                    <a:lnT w="6350" cap="flat" cmpd="sng" algn="ctr">
                      <a:solidFill>
                        <a:srgbClr val="ABABAB"/>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050" b="1" i="0" u="none" strike="noStrike" dirty="0">
                          <a:effectLst/>
                          <a:latin typeface="Arial" panose="020B0604020202020204" pitchFamily="34" charset="0"/>
                        </a:rPr>
                        <a:t>            778 </a:t>
                      </a:r>
                    </a:p>
                  </a:txBody>
                  <a:tcPr marL="7449" marR="7449" marT="7449" marB="0" anchor="b">
                    <a:lnL>
                      <a:noFill/>
                    </a:lnL>
                    <a:lnR>
                      <a:noFill/>
                    </a:lnR>
                    <a:lnT w="6350" cap="flat" cmpd="sng" algn="ctr">
                      <a:solidFill>
                        <a:srgbClr val="ABABAB"/>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050" b="1" i="0" u="none" strike="noStrike" dirty="0">
                          <a:effectLst/>
                          <a:latin typeface="Arial" panose="020B0604020202020204" pitchFamily="34" charset="0"/>
                        </a:rPr>
                        <a:t>            673 </a:t>
                      </a:r>
                    </a:p>
                  </a:txBody>
                  <a:tcPr marL="7449" marR="7449" marT="7449" marB="0" anchor="b">
                    <a:lnL>
                      <a:noFill/>
                    </a:lnL>
                    <a:lnR>
                      <a:noFill/>
                    </a:lnR>
                    <a:lnT w="6350" cap="flat" cmpd="sng" algn="ctr">
                      <a:solidFill>
                        <a:srgbClr val="ABABAB"/>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050" b="1" i="0" u="none" strike="noStrike" dirty="0">
                          <a:effectLst/>
                          <a:latin typeface="Arial" panose="020B0604020202020204" pitchFamily="34" charset="0"/>
                        </a:rPr>
                        <a:t>            397 </a:t>
                      </a:r>
                    </a:p>
                  </a:txBody>
                  <a:tcPr marL="7449" marR="7449" marT="7449" marB="0" anchor="b">
                    <a:lnL>
                      <a:noFill/>
                    </a:lnL>
                    <a:lnR>
                      <a:noFill/>
                    </a:lnR>
                    <a:lnT w="6350" cap="flat" cmpd="sng" algn="ctr">
                      <a:solidFill>
                        <a:srgbClr val="ABABAB"/>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050" b="1" i="0" u="none" strike="noStrike" dirty="0">
                          <a:effectLst/>
                          <a:latin typeface="Arial" panose="020B0604020202020204" pitchFamily="34" charset="0"/>
                        </a:rPr>
                        <a:t>            187 </a:t>
                      </a:r>
                    </a:p>
                  </a:txBody>
                  <a:tcPr marL="7449" marR="7449" marT="7449" marB="0" anchor="b">
                    <a:lnL>
                      <a:noFill/>
                    </a:lnL>
                    <a:lnR w="6350" cap="flat" cmpd="sng" algn="ctr">
                      <a:solidFill>
                        <a:srgbClr val="ABABAB"/>
                      </a:solidFill>
                      <a:prstDash val="solid"/>
                      <a:round/>
                      <a:headEnd type="none" w="med" len="med"/>
                      <a:tailEnd type="none" w="med" len="med"/>
                    </a:lnR>
                    <a:lnT w="6350" cap="flat" cmpd="sng" algn="ctr">
                      <a:solidFill>
                        <a:srgbClr val="ABABAB"/>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050" b="1" i="0" u="none" strike="noStrike" dirty="0">
                          <a:effectLst/>
                          <a:latin typeface="Arial" panose="020B0604020202020204" pitchFamily="34" charset="0"/>
                        </a:rPr>
                        <a:t>            5,663 </a:t>
                      </a:r>
                    </a:p>
                  </a:txBody>
                  <a:tcPr marL="7449" marR="7449" marT="7449" marB="0" anchor="b">
                    <a:lnL w="6350" cap="flat" cmpd="sng" algn="ctr">
                      <a:solidFill>
                        <a:srgbClr val="ABABAB"/>
                      </a:solidFill>
                      <a:prstDash val="solid"/>
                      <a:round/>
                      <a:headEnd type="none" w="med" len="med"/>
                      <a:tailEnd type="none" w="med" len="med"/>
                    </a:lnL>
                    <a:lnR w="6350" cap="flat" cmpd="sng" algn="ctr">
                      <a:solidFill>
                        <a:srgbClr val="ABABAB"/>
                      </a:solidFill>
                      <a:prstDash val="solid"/>
                      <a:round/>
                      <a:headEnd type="none" w="med" len="med"/>
                      <a:tailEnd type="none" w="med" len="med"/>
                    </a:lnR>
                    <a:lnT w="6350" cap="flat" cmpd="sng" algn="ctr">
                      <a:solidFill>
                        <a:srgbClr val="ABABAB"/>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xmlns="" val="12335551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0A664BC-97F2-4D98-8B60-1A3AF2272D78}" type="slidenum">
              <a:rPr lang="en-ZA" smtClean="0">
                <a:solidFill>
                  <a:prstClr val="black">
                    <a:tint val="75000"/>
                  </a:prstClr>
                </a:solidFill>
              </a:rPr>
              <a:pPr/>
              <a:t>24</a:t>
            </a:fld>
            <a:endParaRPr lang="en-ZA" dirty="0">
              <a:solidFill>
                <a:prstClr val="black">
                  <a:tint val="75000"/>
                </a:prstClr>
              </a:solidFill>
            </a:endParaRPr>
          </a:p>
        </p:txBody>
      </p:sp>
      <p:sp>
        <p:nvSpPr>
          <p:cNvPr id="5" name="Title 1"/>
          <p:cNvSpPr txBox="1">
            <a:spLocks/>
          </p:cNvSpPr>
          <p:nvPr/>
        </p:nvSpPr>
        <p:spPr>
          <a:xfrm>
            <a:off x="1359156" y="2914581"/>
            <a:ext cx="8042019" cy="1224135"/>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a:solidFill>
                  <a:schemeClr val="tx1">
                    <a:lumMod val="50000"/>
                    <a:lumOff val="50000"/>
                  </a:schemeClr>
                </a:solidFill>
                <a:latin typeface="Arial" panose="020B0604020202020204" pitchFamily="34" charset="0"/>
                <a:ea typeface="+mj-ea"/>
                <a:cs typeface="Arial" panose="020B0604020202020204" pitchFamily="34" charset="0"/>
              </a:defRPr>
            </a:lvl1pPr>
          </a:lstStyle>
          <a:p>
            <a:pPr marL="0" lvl="1" defTabSz="457200">
              <a:spcBef>
                <a:spcPct val="0"/>
              </a:spcBef>
            </a:pPr>
            <a:r>
              <a:rPr lang="en-ZA" sz="4000" kern="0" dirty="0" smtClean="0">
                <a:solidFill>
                  <a:schemeClr val="bg1">
                    <a:lumMod val="50000"/>
                  </a:schemeClr>
                </a:solidFill>
                <a:latin typeface="Arial" panose="020B0604020202020204" pitchFamily="34" charset="0"/>
                <a:cs typeface="Arial" panose="020B0604020202020204" pitchFamily="34" charset="0"/>
              </a:rPr>
              <a:t>7.  	SUBSIDY HOUSING 							PROGRAMME</a:t>
            </a:r>
            <a:endParaRPr lang="en-US" sz="4000" kern="0" dirty="0">
              <a:solidFill>
                <a:schemeClr val="bg1">
                  <a:lumMod val="50000"/>
                </a:schemeClr>
              </a:solidFill>
            </a:endParaRPr>
          </a:p>
        </p:txBody>
      </p:sp>
    </p:spTree>
    <p:extLst>
      <p:ext uri="{BB962C8B-B14F-4D97-AF65-F5344CB8AC3E}">
        <p14:creationId xmlns:p14="http://schemas.microsoft.com/office/powerpoint/2010/main" xmlns="" val="40795872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978012" y="5825613"/>
            <a:ext cx="2389239" cy="10323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 name="Rectangle 4"/>
          <p:cNvSpPr/>
          <p:nvPr/>
        </p:nvSpPr>
        <p:spPr>
          <a:xfrm>
            <a:off x="235974" y="5648632"/>
            <a:ext cx="2389239" cy="10323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 name="Title 1"/>
          <p:cNvSpPr>
            <a:spLocks noGrp="1"/>
          </p:cNvSpPr>
          <p:nvPr>
            <p:ph type="title"/>
          </p:nvPr>
        </p:nvSpPr>
        <p:spPr>
          <a:xfrm>
            <a:off x="414336" y="139154"/>
            <a:ext cx="8229600" cy="1143000"/>
          </a:xfrm>
        </p:spPr>
        <p:txBody>
          <a:bodyPr>
            <a:normAutofit/>
          </a:bodyPr>
          <a:lstStyle/>
          <a:p>
            <a:r>
              <a:rPr lang="en-ZA" dirty="0" smtClean="0"/>
              <a:t>NUMBER </a:t>
            </a:r>
            <a:r>
              <a:rPr lang="en-ZA" dirty="0"/>
              <a:t>OF HOUSES IN ACTIVE </a:t>
            </a:r>
            <a:br>
              <a:rPr lang="en-ZA" dirty="0"/>
            </a:br>
            <a:r>
              <a:rPr lang="en-ZA" dirty="0" smtClean="0"/>
              <a:t>PROJECTS- </a:t>
            </a:r>
            <a:r>
              <a:rPr lang="en-ZA" dirty="0"/>
              <a:t>SUBSIDY HOUSING</a:t>
            </a:r>
          </a:p>
        </p:txBody>
      </p:sp>
      <p:sp>
        <p:nvSpPr>
          <p:cNvPr id="4" name="Slide Number Placeholder 3"/>
          <p:cNvSpPr>
            <a:spLocks noGrp="1"/>
          </p:cNvSpPr>
          <p:nvPr>
            <p:ph type="sldNum" sz="quarter" idx="12"/>
          </p:nvPr>
        </p:nvSpPr>
        <p:spPr/>
        <p:txBody>
          <a:bodyPr/>
          <a:lstStyle/>
          <a:p>
            <a:fld id="{C0A664BC-97F2-4D98-8B60-1A3AF2272D78}" type="slidenum">
              <a:rPr lang="en-ZA" smtClean="0"/>
              <a:pPr/>
              <a:t>25</a:t>
            </a:fld>
            <a:endParaRPr lang="en-ZA" dirty="0"/>
          </a:p>
        </p:txBody>
      </p:sp>
      <p:pic>
        <p:nvPicPr>
          <p:cNvPr id="8" name="Picture 7"/>
          <p:cNvPicPr>
            <a:picLocks noChangeAspect="1"/>
          </p:cNvPicPr>
          <p:nvPr/>
        </p:nvPicPr>
        <p:blipFill>
          <a:blip r:embed="rId2" cstate="print"/>
          <a:stretch>
            <a:fillRect/>
          </a:stretch>
        </p:blipFill>
        <p:spPr>
          <a:xfrm>
            <a:off x="402070" y="1564548"/>
            <a:ext cx="8052118" cy="5142640"/>
          </a:xfrm>
          <a:prstGeom prst="rect">
            <a:avLst/>
          </a:prstGeom>
          <a:solidFill>
            <a:schemeClr val="bg1"/>
          </a:solidFill>
        </p:spPr>
      </p:pic>
    </p:spTree>
    <p:extLst>
      <p:ext uri="{BB962C8B-B14F-4D97-AF65-F5344CB8AC3E}">
        <p14:creationId xmlns:p14="http://schemas.microsoft.com/office/powerpoint/2010/main" xmlns="" val="21696520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978012" y="5825613"/>
            <a:ext cx="2389239" cy="10323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 name="Rectangle 4"/>
          <p:cNvSpPr/>
          <p:nvPr/>
        </p:nvSpPr>
        <p:spPr>
          <a:xfrm>
            <a:off x="235974" y="5648632"/>
            <a:ext cx="2389239" cy="10323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 name="Title 1"/>
          <p:cNvSpPr>
            <a:spLocks noGrp="1"/>
          </p:cNvSpPr>
          <p:nvPr>
            <p:ph type="title"/>
          </p:nvPr>
        </p:nvSpPr>
        <p:spPr>
          <a:xfrm>
            <a:off x="274320" y="110578"/>
            <a:ext cx="8229600" cy="1143000"/>
          </a:xfrm>
        </p:spPr>
        <p:txBody>
          <a:bodyPr>
            <a:normAutofit/>
          </a:bodyPr>
          <a:lstStyle/>
          <a:p>
            <a:r>
              <a:rPr lang="en-ZA" dirty="0"/>
              <a:t>NUMBER OF HOUSES IN ACTIVE </a:t>
            </a:r>
            <a:br>
              <a:rPr lang="en-ZA" dirty="0"/>
            </a:br>
            <a:r>
              <a:rPr lang="en-ZA" dirty="0" smtClean="0"/>
              <a:t>PROJECTS- </a:t>
            </a:r>
            <a:r>
              <a:rPr lang="en-ZA" dirty="0"/>
              <a:t>SUBSIDY </a:t>
            </a:r>
            <a:r>
              <a:rPr lang="en-ZA" dirty="0" smtClean="0"/>
              <a:t>HOUSING Cont.</a:t>
            </a:r>
            <a:endParaRPr lang="en-ZA" dirty="0"/>
          </a:p>
        </p:txBody>
      </p:sp>
      <p:sp>
        <p:nvSpPr>
          <p:cNvPr id="4" name="Slide Number Placeholder 3"/>
          <p:cNvSpPr>
            <a:spLocks noGrp="1"/>
          </p:cNvSpPr>
          <p:nvPr>
            <p:ph type="sldNum" sz="quarter" idx="12"/>
          </p:nvPr>
        </p:nvSpPr>
        <p:spPr/>
        <p:txBody>
          <a:bodyPr/>
          <a:lstStyle/>
          <a:p>
            <a:fld id="{C0A664BC-97F2-4D98-8B60-1A3AF2272D78}" type="slidenum">
              <a:rPr lang="en-ZA" smtClean="0"/>
              <a:pPr/>
              <a:t>26</a:t>
            </a:fld>
            <a:endParaRPr lang="en-ZA" dirty="0"/>
          </a:p>
        </p:txBody>
      </p:sp>
      <p:pic>
        <p:nvPicPr>
          <p:cNvPr id="8" name="Picture 7"/>
          <p:cNvPicPr>
            <a:picLocks noChangeAspect="1"/>
          </p:cNvPicPr>
          <p:nvPr/>
        </p:nvPicPr>
        <p:blipFill>
          <a:blip r:embed="rId2" cstate="print"/>
          <a:stretch>
            <a:fillRect/>
          </a:stretch>
        </p:blipFill>
        <p:spPr>
          <a:xfrm>
            <a:off x="386028" y="1560636"/>
            <a:ext cx="8003992" cy="5232193"/>
          </a:xfrm>
          <a:prstGeom prst="rect">
            <a:avLst/>
          </a:prstGeom>
          <a:solidFill>
            <a:schemeClr val="bg1"/>
          </a:solidFill>
        </p:spPr>
      </p:pic>
    </p:spTree>
    <p:extLst>
      <p:ext uri="{BB962C8B-B14F-4D97-AF65-F5344CB8AC3E}">
        <p14:creationId xmlns:p14="http://schemas.microsoft.com/office/powerpoint/2010/main" xmlns="" val="50372628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0A664BC-97F2-4D98-8B60-1A3AF2272D78}" type="slidenum">
              <a:rPr lang="en-ZA" smtClean="0"/>
              <a:pPr/>
              <a:t>27</a:t>
            </a:fld>
            <a:endParaRPr lang="en-ZA" dirty="0"/>
          </a:p>
        </p:txBody>
      </p:sp>
      <p:sp>
        <p:nvSpPr>
          <p:cNvPr id="5" name="Title 1"/>
          <p:cNvSpPr txBox="1">
            <a:spLocks/>
          </p:cNvSpPr>
          <p:nvPr/>
        </p:nvSpPr>
        <p:spPr>
          <a:xfrm>
            <a:off x="516194" y="2943156"/>
            <a:ext cx="8170606" cy="1224135"/>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a:solidFill>
                  <a:schemeClr val="tx1">
                    <a:lumMod val="50000"/>
                    <a:lumOff val="50000"/>
                  </a:schemeClr>
                </a:solidFill>
                <a:latin typeface="Arial" panose="020B0604020202020204" pitchFamily="34" charset="0"/>
                <a:ea typeface="+mj-ea"/>
                <a:cs typeface="Arial" panose="020B0604020202020204" pitchFamily="34" charset="0"/>
              </a:defRPr>
            </a:lvl1pPr>
          </a:lstStyle>
          <a:p>
            <a:pPr marL="0" lvl="1" defTabSz="457200" rtl="0">
              <a:spcBef>
                <a:spcPct val="0"/>
              </a:spcBef>
            </a:pPr>
            <a:r>
              <a:rPr lang="en-ZA" sz="3600" kern="0" dirty="0" smtClean="0">
                <a:solidFill>
                  <a:schemeClr val="bg1">
                    <a:lumMod val="50000"/>
                  </a:schemeClr>
                </a:solidFill>
                <a:latin typeface="Arial" panose="020B0604020202020204" pitchFamily="34" charset="0"/>
                <a:cs typeface="Arial" panose="020B0604020202020204" pitchFamily="34" charset="0"/>
              </a:rPr>
              <a:t>8.  	LENDING TO HUMAN 							SETTLEMENTSCONTRACTORS</a:t>
            </a:r>
            <a:endParaRPr lang="en-US" sz="3600" kern="0" dirty="0">
              <a:solidFill>
                <a:schemeClr val="bg1">
                  <a:lumMod val="50000"/>
                </a:schemeClr>
              </a:solidFill>
            </a:endParaRPr>
          </a:p>
        </p:txBody>
      </p:sp>
    </p:spTree>
    <p:extLst>
      <p:ext uri="{BB962C8B-B14F-4D97-AF65-F5344CB8AC3E}">
        <p14:creationId xmlns:p14="http://schemas.microsoft.com/office/powerpoint/2010/main" xmlns="" val="249395701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smtClean="0"/>
              <a:t>CATEGORIES OF CONTRACTORS</a:t>
            </a:r>
            <a:endParaRPr lang="en-ZA" dirty="0"/>
          </a:p>
        </p:txBody>
      </p:sp>
      <p:sp>
        <p:nvSpPr>
          <p:cNvPr id="4" name="Slide Number Placeholder 3"/>
          <p:cNvSpPr>
            <a:spLocks noGrp="1"/>
          </p:cNvSpPr>
          <p:nvPr>
            <p:ph type="sldNum" sz="quarter" idx="12"/>
          </p:nvPr>
        </p:nvSpPr>
        <p:spPr/>
        <p:txBody>
          <a:bodyPr/>
          <a:lstStyle/>
          <a:p>
            <a:fld id="{C0A664BC-97F2-4D98-8B60-1A3AF2272D78}" type="slidenum">
              <a:rPr lang="en-ZA" smtClean="0"/>
              <a:pPr/>
              <a:t>28</a:t>
            </a:fld>
            <a:endParaRPr lang="en-ZA" dirty="0"/>
          </a:p>
        </p:txBody>
      </p:sp>
      <p:grpSp>
        <p:nvGrpSpPr>
          <p:cNvPr id="5" name="Group 4"/>
          <p:cNvGrpSpPr/>
          <p:nvPr/>
        </p:nvGrpSpPr>
        <p:grpSpPr>
          <a:xfrm>
            <a:off x="1276841" y="1732589"/>
            <a:ext cx="6957536" cy="4030768"/>
            <a:chOff x="2456712" y="1772816"/>
            <a:chExt cx="6957536" cy="4030768"/>
          </a:xfrm>
        </p:grpSpPr>
        <p:sp>
          <p:nvSpPr>
            <p:cNvPr id="6" name="Rectangle 5"/>
            <p:cNvSpPr/>
            <p:nvPr/>
          </p:nvSpPr>
          <p:spPr>
            <a:xfrm>
              <a:off x="2456723" y="1772816"/>
              <a:ext cx="6942771" cy="1058874"/>
            </a:xfrm>
            <a:prstGeom prst="rect">
              <a:avLst/>
            </a:prstGeom>
            <a:gradFill>
              <a:gsLst>
                <a:gs pos="0">
                  <a:srgbClr val="8488C4"/>
                </a:gs>
                <a:gs pos="53000">
                  <a:srgbClr val="D4DEFF"/>
                </a:gs>
                <a:gs pos="83000">
                  <a:srgbClr val="D4DEFF"/>
                </a:gs>
                <a:gs pos="100000">
                  <a:srgbClr val="96AB94"/>
                </a:gs>
              </a:gsLst>
              <a:lin ang="162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dirty="0">
                <a:latin typeface="Arial" panose="020B0604020202020204" pitchFamily="34" charset="0"/>
                <a:cs typeface="Arial" panose="020B0604020202020204" pitchFamily="34" charset="0"/>
              </a:endParaRPr>
            </a:p>
          </p:txBody>
        </p:sp>
        <p:sp>
          <p:nvSpPr>
            <p:cNvPr id="7" name="Rectangle 6"/>
            <p:cNvSpPr/>
            <p:nvPr/>
          </p:nvSpPr>
          <p:spPr>
            <a:xfrm>
              <a:off x="2456717" y="2965764"/>
              <a:ext cx="6942771" cy="1257948"/>
            </a:xfrm>
            <a:prstGeom prst="rect">
              <a:avLst/>
            </a:prstGeom>
            <a:gradFill>
              <a:gsLst>
                <a:gs pos="0">
                  <a:srgbClr val="8488C4"/>
                </a:gs>
                <a:gs pos="53000">
                  <a:srgbClr val="D4DEFF"/>
                </a:gs>
                <a:gs pos="83000">
                  <a:srgbClr val="D4DEFF"/>
                </a:gs>
                <a:gs pos="100000">
                  <a:srgbClr val="96AB94"/>
                </a:gs>
              </a:gsLst>
              <a:lin ang="162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dirty="0">
                <a:latin typeface="Arial" panose="020B0604020202020204" pitchFamily="34" charset="0"/>
                <a:cs typeface="Arial" panose="020B0604020202020204" pitchFamily="34" charset="0"/>
              </a:endParaRPr>
            </a:p>
          </p:txBody>
        </p:sp>
        <p:sp>
          <p:nvSpPr>
            <p:cNvPr id="8" name="Rectangle 7"/>
            <p:cNvSpPr/>
            <p:nvPr/>
          </p:nvSpPr>
          <p:spPr>
            <a:xfrm>
              <a:off x="2456712" y="4359402"/>
              <a:ext cx="6942771" cy="1381411"/>
            </a:xfrm>
            <a:prstGeom prst="rect">
              <a:avLst/>
            </a:prstGeom>
            <a:gradFill>
              <a:gsLst>
                <a:gs pos="0">
                  <a:srgbClr val="8488C4"/>
                </a:gs>
                <a:gs pos="53000">
                  <a:srgbClr val="D4DEFF"/>
                </a:gs>
                <a:gs pos="83000">
                  <a:srgbClr val="D4DEFF"/>
                </a:gs>
                <a:gs pos="100000">
                  <a:srgbClr val="96AB94"/>
                </a:gs>
              </a:gsLst>
              <a:lin ang="162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dirty="0">
                <a:latin typeface="Arial" panose="020B0604020202020204" pitchFamily="34" charset="0"/>
                <a:cs typeface="Arial" panose="020B0604020202020204" pitchFamily="34" charset="0"/>
              </a:endParaRPr>
            </a:p>
          </p:txBody>
        </p:sp>
        <p:sp>
          <p:nvSpPr>
            <p:cNvPr id="9" name="Isosceles Triangle 8"/>
            <p:cNvSpPr/>
            <p:nvPr/>
          </p:nvSpPr>
          <p:spPr>
            <a:xfrm>
              <a:off x="4110976" y="1799424"/>
              <a:ext cx="2982991" cy="4004160"/>
            </a:xfrm>
            <a:prstGeom prst="triangle">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dirty="0">
                <a:latin typeface="Arial" panose="020B0604020202020204" pitchFamily="34" charset="0"/>
                <a:cs typeface="Arial" panose="020B0604020202020204" pitchFamily="34" charset="0"/>
              </a:endParaRPr>
            </a:p>
          </p:txBody>
        </p:sp>
        <p:sp>
          <p:nvSpPr>
            <p:cNvPr id="10" name="TextBox 9"/>
            <p:cNvSpPr txBox="1"/>
            <p:nvPr/>
          </p:nvSpPr>
          <p:spPr>
            <a:xfrm>
              <a:off x="2456723" y="2116377"/>
              <a:ext cx="2169344" cy="707886"/>
            </a:xfrm>
            <a:prstGeom prst="rect">
              <a:avLst/>
            </a:prstGeom>
            <a:noFill/>
          </p:spPr>
          <p:txBody>
            <a:bodyPr wrap="square" rtlCol="0">
              <a:spAutoFit/>
            </a:bodyPr>
            <a:lstStyle/>
            <a:p>
              <a:r>
                <a:rPr lang="en-ZA" sz="2000" dirty="0" smtClean="0">
                  <a:latin typeface="Arial" panose="020B0604020202020204" pitchFamily="34" charset="0"/>
                  <a:cs typeface="Arial" panose="020B0604020202020204" pitchFamily="34" charset="0"/>
                </a:rPr>
                <a:t>Developer/ Contractor </a:t>
              </a:r>
              <a:r>
                <a:rPr lang="en-ZA" sz="2000" b="1" u="sng" dirty="0" smtClean="0">
                  <a:latin typeface="Arial" panose="020B0604020202020204" pitchFamily="34" charset="0"/>
                  <a:cs typeface="Arial" panose="020B0604020202020204" pitchFamily="34" charset="0"/>
                </a:rPr>
                <a:t>Tier 1</a:t>
              </a:r>
              <a:endParaRPr lang="en-ZA" sz="2000" b="1" u="sng" dirty="0">
                <a:latin typeface="Arial" panose="020B0604020202020204" pitchFamily="34" charset="0"/>
                <a:cs typeface="Arial" panose="020B0604020202020204" pitchFamily="34" charset="0"/>
              </a:endParaRPr>
            </a:p>
          </p:txBody>
        </p:sp>
        <p:sp>
          <p:nvSpPr>
            <p:cNvPr id="11" name="TextBox 10"/>
            <p:cNvSpPr txBox="1"/>
            <p:nvPr/>
          </p:nvSpPr>
          <p:spPr>
            <a:xfrm>
              <a:off x="2471471" y="3256691"/>
              <a:ext cx="2187869" cy="707886"/>
            </a:xfrm>
            <a:prstGeom prst="rect">
              <a:avLst/>
            </a:prstGeom>
            <a:noFill/>
          </p:spPr>
          <p:txBody>
            <a:bodyPr wrap="square" rtlCol="0">
              <a:spAutoFit/>
            </a:bodyPr>
            <a:lstStyle/>
            <a:p>
              <a:r>
                <a:rPr lang="en-ZA" sz="2000" dirty="0" smtClean="0">
                  <a:latin typeface="Arial" panose="020B0604020202020204" pitchFamily="34" charset="0"/>
                  <a:cs typeface="Arial" panose="020B0604020202020204" pitchFamily="34" charset="0"/>
                </a:rPr>
                <a:t>Traditional contractor </a:t>
              </a:r>
              <a:r>
                <a:rPr lang="en-ZA" sz="2000" b="1" u="sng" dirty="0" smtClean="0">
                  <a:latin typeface="Arial" panose="020B0604020202020204" pitchFamily="34" charset="0"/>
                  <a:cs typeface="Arial" panose="020B0604020202020204" pitchFamily="34" charset="0"/>
                </a:rPr>
                <a:t>Tier 2</a:t>
              </a:r>
              <a:endParaRPr lang="en-ZA" sz="2000" b="1" u="sng" dirty="0">
                <a:latin typeface="Arial" panose="020B0604020202020204" pitchFamily="34" charset="0"/>
                <a:cs typeface="Arial" panose="020B0604020202020204" pitchFamily="34" charset="0"/>
              </a:endParaRPr>
            </a:p>
          </p:txBody>
        </p:sp>
        <p:sp>
          <p:nvSpPr>
            <p:cNvPr id="12" name="TextBox 11"/>
            <p:cNvSpPr txBox="1"/>
            <p:nvPr/>
          </p:nvSpPr>
          <p:spPr>
            <a:xfrm>
              <a:off x="2456723" y="4818344"/>
              <a:ext cx="1716180" cy="400110"/>
            </a:xfrm>
            <a:prstGeom prst="rect">
              <a:avLst/>
            </a:prstGeom>
            <a:noFill/>
          </p:spPr>
          <p:txBody>
            <a:bodyPr wrap="square" rtlCol="0">
              <a:spAutoFit/>
            </a:bodyPr>
            <a:lstStyle/>
            <a:p>
              <a:r>
                <a:rPr lang="en-ZA" sz="2000" dirty="0" smtClean="0">
                  <a:latin typeface="Arial" panose="020B0604020202020204" pitchFamily="34" charset="0"/>
                  <a:cs typeface="Arial" panose="020B0604020202020204" pitchFamily="34" charset="0"/>
                </a:rPr>
                <a:t>CFDP </a:t>
              </a:r>
              <a:r>
                <a:rPr lang="en-ZA" sz="2000" b="1" u="sng" dirty="0" smtClean="0">
                  <a:latin typeface="Arial" panose="020B0604020202020204" pitchFamily="34" charset="0"/>
                  <a:cs typeface="Arial" panose="020B0604020202020204" pitchFamily="34" charset="0"/>
                </a:rPr>
                <a:t>Tier 3</a:t>
              </a:r>
              <a:endParaRPr lang="en-ZA" sz="2000" b="1" u="sng" dirty="0">
                <a:latin typeface="Arial" panose="020B0604020202020204" pitchFamily="34" charset="0"/>
                <a:cs typeface="Arial" panose="020B0604020202020204" pitchFamily="34" charset="0"/>
              </a:endParaRPr>
            </a:p>
          </p:txBody>
        </p:sp>
        <p:cxnSp>
          <p:nvCxnSpPr>
            <p:cNvPr id="13" name="Straight Connector 12"/>
            <p:cNvCxnSpPr/>
            <p:nvPr/>
          </p:nvCxnSpPr>
          <p:spPr>
            <a:xfrm>
              <a:off x="5187793" y="2895847"/>
              <a:ext cx="825335" cy="0"/>
            </a:xfrm>
            <a:prstGeom prst="line">
              <a:avLst/>
            </a:prstGeom>
            <a:ln w="7937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4659341" y="4304249"/>
              <a:ext cx="1876302" cy="0"/>
            </a:xfrm>
            <a:prstGeom prst="line">
              <a:avLst/>
            </a:prstGeom>
            <a:ln w="7937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5801770" y="2317480"/>
              <a:ext cx="761443" cy="0"/>
            </a:xfrm>
            <a:prstGeom prst="straightConnector1">
              <a:avLst/>
            </a:prstGeom>
            <a:ln w="44450">
              <a:solidFill>
                <a:schemeClr val="bg1"/>
              </a:solidFill>
              <a:tailEnd type="arrow"/>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7148379" y="1839378"/>
              <a:ext cx="2265869" cy="954107"/>
            </a:xfrm>
            <a:prstGeom prst="rect">
              <a:avLst/>
            </a:prstGeom>
            <a:noFill/>
          </p:spPr>
          <p:txBody>
            <a:bodyPr wrap="square" rtlCol="0">
              <a:spAutoFit/>
            </a:bodyPr>
            <a:lstStyle/>
            <a:p>
              <a:pPr marL="342900" indent="-342900">
                <a:buFont typeface="Wingdings" panose="05000000000000000000" pitchFamily="2" charset="2"/>
                <a:buChar char="§"/>
              </a:pPr>
              <a:r>
                <a:rPr lang="en-ZA" sz="1400" dirty="0" smtClean="0">
                  <a:latin typeface="Arial" panose="020B0604020202020204" pitchFamily="34" charset="0"/>
                  <a:cs typeface="Arial" panose="020B0604020202020204" pitchFamily="34" charset="0"/>
                </a:rPr>
                <a:t>Turnover </a:t>
              </a:r>
              <a:r>
                <a:rPr lang="en-ZA" sz="1400" dirty="0">
                  <a:latin typeface="Arial" panose="020B0604020202020204" pitchFamily="34" charset="0"/>
                  <a:cs typeface="Arial" panose="020B0604020202020204" pitchFamily="34" charset="0"/>
                </a:rPr>
                <a:t>&lt;</a:t>
              </a:r>
              <a:r>
                <a:rPr lang="en-ZA" sz="1400" dirty="0" smtClean="0">
                  <a:latin typeface="Arial" panose="020B0604020202020204" pitchFamily="34" charset="0"/>
                  <a:cs typeface="Arial" panose="020B0604020202020204" pitchFamily="34" charset="0"/>
                </a:rPr>
                <a:t> R300m</a:t>
              </a:r>
            </a:p>
            <a:p>
              <a:pPr marL="342900" indent="-342900">
                <a:buFont typeface="Wingdings" panose="05000000000000000000" pitchFamily="2" charset="2"/>
                <a:buChar char="§"/>
              </a:pPr>
              <a:r>
                <a:rPr lang="en-ZA" sz="1400" dirty="0" smtClean="0">
                  <a:latin typeface="Arial" panose="020B0604020202020204" pitchFamily="34" charset="0"/>
                  <a:cs typeface="Arial" panose="020B0604020202020204" pitchFamily="34" charset="0"/>
                </a:rPr>
                <a:t>Average 10 projects</a:t>
              </a:r>
            </a:p>
            <a:p>
              <a:pPr marL="342900" indent="-342900">
                <a:buFont typeface="Wingdings" panose="05000000000000000000" pitchFamily="2" charset="2"/>
                <a:buChar char="§"/>
              </a:pPr>
              <a:r>
                <a:rPr lang="en-ZA" sz="1400" dirty="0">
                  <a:latin typeface="Arial" panose="020B0604020202020204" pitchFamily="34" charset="0"/>
                  <a:cs typeface="Arial" panose="020B0604020202020204" pitchFamily="34" charset="0"/>
                </a:rPr>
                <a:t>5</a:t>
              </a:r>
              <a:r>
                <a:rPr lang="en-ZA" sz="1400" dirty="0" smtClean="0">
                  <a:latin typeface="Arial" panose="020B0604020202020204" pitchFamily="34" charset="0"/>
                  <a:cs typeface="Arial" panose="020B0604020202020204" pitchFamily="34" charset="0"/>
                </a:rPr>
                <a:t>000 units per annum </a:t>
              </a:r>
            </a:p>
            <a:p>
              <a:pPr marL="342900" indent="-342900">
                <a:buFont typeface="Wingdings" panose="05000000000000000000" pitchFamily="2" charset="2"/>
                <a:buChar char="§"/>
              </a:pPr>
              <a:r>
                <a:rPr lang="en-ZA" sz="1400" dirty="0" smtClean="0">
                  <a:latin typeface="Arial" panose="020B0604020202020204" pitchFamily="34" charset="0"/>
                  <a:cs typeface="Arial" panose="020B0604020202020204" pitchFamily="34" charset="0"/>
                </a:rPr>
                <a:t>National presence</a:t>
              </a:r>
            </a:p>
          </p:txBody>
        </p:sp>
        <p:cxnSp>
          <p:nvCxnSpPr>
            <p:cNvPr id="17" name="Straight Arrow Connector 16"/>
            <p:cNvCxnSpPr/>
            <p:nvPr/>
          </p:nvCxnSpPr>
          <p:spPr>
            <a:xfrm>
              <a:off x="6274091" y="3598507"/>
              <a:ext cx="546061" cy="0"/>
            </a:xfrm>
            <a:prstGeom prst="straightConnector1">
              <a:avLst/>
            </a:prstGeom>
            <a:ln w="44450">
              <a:solidFill>
                <a:schemeClr val="bg1"/>
              </a:solidFill>
              <a:tailEnd type="arrow"/>
            </a:ln>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7205216" y="3133083"/>
              <a:ext cx="2184243" cy="954107"/>
            </a:xfrm>
            <a:prstGeom prst="rect">
              <a:avLst/>
            </a:prstGeom>
            <a:noFill/>
          </p:spPr>
          <p:txBody>
            <a:bodyPr wrap="square" rtlCol="0">
              <a:spAutoFit/>
            </a:bodyPr>
            <a:lstStyle/>
            <a:p>
              <a:pPr marL="342900" indent="-342900">
                <a:buFont typeface="Wingdings" panose="05000000000000000000" pitchFamily="2" charset="2"/>
                <a:buChar char="§"/>
              </a:pPr>
              <a:r>
                <a:rPr lang="en-ZA" sz="1400" dirty="0" smtClean="0">
                  <a:latin typeface="Arial" panose="020B0604020202020204" pitchFamily="34" charset="0"/>
                  <a:cs typeface="Arial" panose="020B0604020202020204" pitchFamily="34" charset="0"/>
                </a:rPr>
                <a:t>Turnover R100m</a:t>
              </a:r>
            </a:p>
            <a:p>
              <a:pPr marL="342900" indent="-342900">
                <a:buFont typeface="Wingdings" panose="05000000000000000000" pitchFamily="2" charset="2"/>
                <a:buChar char="§"/>
              </a:pPr>
              <a:r>
                <a:rPr lang="en-ZA" sz="1400" dirty="0" smtClean="0">
                  <a:latin typeface="Arial" panose="020B0604020202020204" pitchFamily="34" charset="0"/>
                  <a:cs typeface="Arial" panose="020B0604020202020204" pitchFamily="34" charset="0"/>
                </a:rPr>
                <a:t>3 projects at a time</a:t>
              </a:r>
            </a:p>
            <a:p>
              <a:pPr marL="342900" indent="-342900">
                <a:buFont typeface="Wingdings" panose="05000000000000000000" pitchFamily="2" charset="2"/>
                <a:buChar char="§"/>
              </a:pPr>
              <a:r>
                <a:rPr lang="en-ZA" sz="1400" dirty="0" smtClean="0">
                  <a:latin typeface="Arial" panose="020B0604020202020204" pitchFamily="34" charset="0"/>
                  <a:cs typeface="Arial" panose="020B0604020202020204" pitchFamily="34" charset="0"/>
                </a:rPr>
                <a:t>600 units per </a:t>
              </a:r>
              <a:r>
                <a:rPr lang="en-ZA" sz="1400" dirty="0">
                  <a:latin typeface="Arial" panose="020B0604020202020204" pitchFamily="34" charset="0"/>
                  <a:cs typeface="Arial" panose="020B0604020202020204" pitchFamily="34" charset="0"/>
                </a:rPr>
                <a:t>a</a:t>
              </a:r>
              <a:r>
                <a:rPr lang="en-ZA" sz="1400" dirty="0" smtClean="0">
                  <a:latin typeface="Arial" panose="020B0604020202020204" pitchFamily="34" charset="0"/>
                  <a:cs typeface="Arial" panose="020B0604020202020204" pitchFamily="34" charset="0"/>
                </a:rPr>
                <a:t>nnum</a:t>
              </a:r>
            </a:p>
            <a:p>
              <a:pPr marL="342900" indent="-342900">
                <a:buFont typeface="Wingdings" panose="05000000000000000000" pitchFamily="2" charset="2"/>
                <a:buChar char="§"/>
              </a:pPr>
              <a:r>
                <a:rPr lang="en-ZA" sz="1400" dirty="0" smtClean="0">
                  <a:latin typeface="Arial" panose="020B0604020202020204" pitchFamily="34" charset="0"/>
                  <a:cs typeface="Arial" panose="020B0604020202020204" pitchFamily="34" charset="0"/>
                </a:rPr>
                <a:t>Provincial focus</a:t>
              </a:r>
              <a:endParaRPr lang="en-ZA" sz="1400" dirty="0">
                <a:latin typeface="Arial" panose="020B0604020202020204" pitchFamily="34" charset="0"/>
                <a:cs typeface="Arial" panose="020B0604020202020204" pitchFamily="34" charset="0"/>
              </a:endParaRPr>
            </a:p>
          </p:txBody>
        </p:sp>
        <p:sp>
          <p:nvSpPr>
            <p:cNvPr id="20" name="TextBox 19"/>
            <p:cNvSpPr txBox="1"/>
            <p:nvPr/>
          </p:nvSpPr>
          <p:spPr>
            <a:xfrm>
              <a:off x="7148380" y="4541345"/>
              <a:ext cx="2259994" cy="954107"/>
            </a:xfrm>
            <a:prstGeom prst="rect">
              <a:avLst/>
            </a:prstGeom>
            <a:noFill/>
          </p:spPr>
          <p:txBody>
            <a:bodyPr wrap="square" rtlCol="0">
              <a:spAutoFit/>
            </a:bodyPr>
            <a:lstStyle/>
            <a:p>
              <a:pPr marL="342900" indent="-342900">
                <a:buFont typeface="Wingdings" panose="05000000000000000000" pitchFamily="2" charset="2"/>
                <a:buChar char="§"/>
              </a:pPr>
              <a:r>
                <a:rPr lang="en-ZA" sz="1400" dirty="0" smtClean="0">
                  <a:latin typeface="Arial" panose="020B0604020202020204" pitchFamily="34" charset="0"/>
                  <a:cs typeface="Arial" panose="020B0604020202020204" pitchFamily="34" charset="0"/>
                </a:rPr>
                <a:t>Turnover of R0 &gt;R5M</a:t>
              </a:r>
            </a:p>
            <a:p>
              <a:pPr marL="342900" indent="-342900">
                <a:buFont typeface="Wingdings" panose="05000000000000000000" pitchFamily="2" charset="2"/>
                <a:buChar char="§"/>
              </a:pPr>
              <a:r>
                <a:rPr lang="en-ZA" sz="1400" dirty="0" smtClean="0">
                  <a:latin typeface="Arial" panose="020B0604020202020204" pitchFamily="34" charset="0"/>
                  <a:cs typeface="Arial" panose="020B0604020202020204" pitchFamily="34" charset="0"/>
                </a:rPr>
                <a:t>1 project</a:t>
              </a:r>
            </a:p>
            <a:p>
              <a:pPr marL="342900" indent="-342900">
                <a:buFont typeface="Wingdings" panose="05000000000000000000" pitchFamily="2" charset="2"/>
                <a:buChar char="§"/>
              </a:pPr>
              <a:r>
                <a:rPr lang="en-ZA" sz="1400" dirty="0" smtClean="0">
                  <a:latin typeface="Arial" panose="020B0604020202020204" pitchFamily="34" charset="0"/>
                  <a:cs typeface="Arial" panose="020B0604020202020204" pitchFamily="34" charset="0"/>
                </a:rPr>
                <a:t>40 units per annum</a:t>
              </a:r>
            </a:p>
            <a:p>
              <a:pPr marL="342900" indent="-342900">
                <a:buFont typeface="Wingdings" panose="05000000000000000000" pitchFamily="2" charset="2"/>
                <a:buChar char="§"/>
              </a:pPr>
              <a:r>
                <a:rPr lang="en-ZA" sz="1400" dirty="0" smtClean="0">
                  <a:latin typeface="Arial" panose="020B0604020202020204" pitchFamily="34" charset="0"/>
                  <a:cs typeface="Arial" panose="020B0604020202020204" pitchFamily="34" charset="0"/>
                </a:rPr>
                <a:t>Municipal focus</a:t>
              </a:r>
              <a:endParaRPr lang="en-ZA" sz="1400" dirty="0">
                <a:latin typeface="Arial" panose="020B0604020202020204" pitchFamily="34" charset="0"/>
                <a:cs typeface="Arial" panose="020B0604020202020204" pitchFamily="34" charset="0"/>
              </a:endParaRPr>
            </a:p>
          </p:txBody>
        </p:sp>
      </p:grpSp>
      <p:cxnSp>
        <p:nvCxnSpPr>
          <p:cNvPr id="21" name="Straight Arrow Connector 20"/>
          <p:cNvCxnSpPr/>
          <p:nvPr/>
        </p:nvCxnSpPr>
        <p:spPr>
          <a:xfrm>
            <a:off x="5653377" y="5023287"/>
            <a:ext cx="315131" cy="0"/>
          </a:xfrm>
          <a:prstGeom prst="straightConnector1">
            <a:avLst/>
          </a:prstGeom>
          <a:ln w="44450">
            <a:solidFill>
              <a:schemeClr val="bg1"/>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88198873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CONTRACTOR FINANCE </a:t>
            </a:r>
            <a:br>
              <a:rPr lang="en-US" dirty="0" smtClean="0"/>
            </a:br>
            <a:r>
              <a:rPr lang="en-US" dirty="0" smtClean="0"/>
              <a:t>DEVELOPMENT PROGRAMME</a:t>
            </a:r>
            <a:endParaRPr lang="en-US" dirty="0"/>
          </a:p>
        </p:txBody>
      </p:sp>
      <p:sp>
        <p:nvSpPr>
          <p:cNvPr id="4" name="Slide Number Placeholder 3"/>
          <p:cNvSpPr>
            <a:spLocks noGrp="1"/>
          </p:cNvSpPr>
          <p:nvPr>
            <p:ph type="sldNum" sz="quarter" idx="12"/>
          </p:nvPr>
        </p:nvSpPr>
        <p:spPr/>
        <p:txBody>
          <a:bodyPr/>
          <a:lstStyle/>
          <a:p>
            <a:fld id="{C0A664BC-97F2-4D98-8B60-1A3AF2272D78}" type="slidenum">
              <a:rPr lang="en-ZA" smtClean="0"/>
              <a:pPr/>
              <a:t>29</a:t>
            </a:fld>
            <a:endParaRPr lang="en-ZA" dirty="0"/>
          </a:p>
        </p:txBody>
      </p:sp>
      <p:sp>
        <p:nvSpPr>
          <p:cNvPr id="6" name="Content Placeholder 3"/>
          <p:cNvSpPr>
            <a:spLocks noGrp="1"/>
          </p:cNvSpPr>
          <p:nvPr>
            <p:ph idx="1"/>
          </p:nvPr>
        </p:nvSpPr>
        <p:spPr>
          <a:xfrm>
            <a:off x="383458" y="1595356"/>
            <a:ext cx="8452724" cy="4679263"/>
          </a:xfrm>
        </p:spPr>
        <p:txBody>
          <a:bodyPr>
            <a:noAutofit/>
          </a:bodyPr>
          <a:lstStyle/>
          <a:p>
            <a:pPr>
              <a:lnSpc>
                <a:spcPct val="150000"/>
              </a:lnSpc>
            </a:pPr>
            <a:r>
              <a:rPr lang="en-US" sz="1800" dirty="0"/>
              <a:t>The CFDP programme </a:t>
            </a:r>
            <a:r>
              <a:rPr lang="en-US" sz="1800" dirty="0" smtClean="0"/>
              <a:t>provides bridging finance, construction </a:t>
            </a:r>
            <a:r>
              <a:rPr lang="en-US" sz="1800" dirty="0"/>
              <a:t>and enterprise development support to small </a:t>
            </a:r>
            <a:r>
              <a:rPr lang="en-US" sz="1800" dirty="0" smtClean="0"/>
              <a:t>contractors.</a:t>
            </a:r>
          </a:p>
          <a:p>
            <a:pPr marL="285750" lvl="1">
              <a:lnSpc>
                <a:spcPct val="150000"/>
              </a:lnSpc>
              <a:buFont typeface="Arial" panose="020B0604020202020204" pitchFamily="34" charset="0"/>
              <a:buChar char="•"/>
            </a:pPr>
            <a:r>
              <a:rPr lang="en-ZA" sz="1800" dirty="0" smtClean="0"/>
              <a:t>NURCHA </a:t>
            </a:r>
            <a:r>
              <a:rPr lang="en-ZA" sz="1800" dirty="0"/>
              <a:t>has </a:t>
            </a:r>
            <a:r>
              <a:rPr lang="en-ZA" sz="1800" dirty="0" smtClean="0"/>
              <a:t>funded twenty two (22) </a:t>
            </a:r>
            <a:r>
              <a:rPr lang="en-ZA" sz="1800" dirty="0"/>
              <a:t>contractors in </a:t>
            </a:r>
            <a:r>
              <a:rPr lang="en-ZA" sz="1800" dirty="0" smtClean="0"/>
              <a:t>NMBMM </a:t>
            </a:r>
            <a:r>
              <a:rPr lang="en-ZA" sz="1800" dirty="0"/>
              <a:t>Ministerial </a:t>
            </a:r>
            <a:r>
              <a:rPr lang="en-ZA" sz="1800" dirty="0" smtClean="0"/>
              <a:t>Intervention.</a:t>
            </a:r>
          </a:p>
          <a:p>
            <a:pPr>
              <a:lnSpc>
                <a:spcPct val="150000"/>
              </a:lnSpc>
            </a:pPr>
            <a:r>
              <a:rPr lang="en-ZA" sz="1800" dirty="0" smtClean="0"/>
              <a:t>Challenges faced by NURCHA in current reporting period:</a:t>
            </a:r>
          </a:p>
          <a:p>
            <a:pPr lvl="1">
              <a:buFont typeface="Arial" panose="020B0604020202020204" pitchFamily="34" charset="0"/>
              <a:buChar char="−"/>
            </a:pPr>
            <a:r>
              <a:rPr lang="en-US" sz="1600" dirty="0" smtClean="0"/>
              <a:t>Four (4) contractors still on site with extensions to October 2017,</a:t>
            </a:r>
          </a:p>
          <a:p>
            <a:pPr lvl="1">
              <a:buFont typeface="Arial" panose="020B0604020202020204" pitchFamily="34" charset="0"/>
              <a:buChar char="−"/>
            </a:pPr>
            <a:r>
              <a:rPr lang="en-US" sz="1600" dirty="0" smtClean="0"/>
              <a:t>Eighteen (18) contractors have completed work on site,</a:t>
            </a:r>
          </a:p>
          <a:p>
            <a:pPr lvl="1">
              <a:buFont typeface="Arial" panose="020B0604020202020204" pitchFamily="34" charset="0"/>
              <a:buChar char="−"/>
            </a:pPr>
            <a:r>
              <a:rPr lang="en-ZA" sz="1600" dirty="0" smtClean="0"/>
              <a:t>Delays </a:t>
            </a:r>
            <a:r>
              <a:rPr lang="en-ZA" sz="1600" dirty="0"/>
              <a:t>in payments </a:t>
            </a:r>
            <a:r>
              <a:rPr lang="en-ZA" sz="1600" dirty="0" smtClean="0"/>
              <a:t>had a </a:t>
            </a:r>
            <a:r>
              <a:rPr lang="en-ZA" sz="1600" dirty="0"/>
              <a:t>major impact on the </a:t>
            </a:r>
            <a:r>
              <a:rPr lang="en-ZA" sz="1600" dirty="0" smtClean="0"/>
              <a:t>programme and contractor’s </a:t>
            </a:r>
            <a:r>
              <a:rPr lang="en-ZA" sz="1600" dirty="0"/>
              <a:t>cash </a:t>
            </a:r>
            <a:r>
              <a:rPr lang="en-ZA" sz="1600" dirty="0" smtClean="0"/>
              <a:t>flows and performance,</a:t>
            </a:r>
          </a:p>
          <a:p>
            <a:pPr lvl="1">
              <a:buFont typeface="Arial" panose="020B0604020202020204" pitchFamily="34" charset="0"/>
              <a:buChar char="−"/>
            </a:pPr>
            <a:r>
              <a:rPr lang="en-ZA" sz="1600" dirty="0" smtClean="0"/>
              <a:t>Currently busy with final financial reconciliations on contractor accounts and material suppliers,</a:t>
            </a:r>
            <a:endParaRPr lang="en-US" sz="1600" dirty="0"/>
          </a:p>
          <a:p>
            <a:pPr lvl="1">
              <a:buFont typeface="Arial" panose="020B0604020202020204" pitchFamily="34" charset="0"/>
              <a:buChar char="−"/>
            </a:pPr>
            <a:r>
              <a:rPr lang="en-ZA" sz="1600" dirty="0" smtClean="0"/>
              <a:t>There have been no defaults so far in in this programme.</a:t>
            </a:r>
            <a:endParaRPr lang="en-US" sz="1600" dirty="0"/>
          </a:p>
        </p:txBody>
      </p:sp>
    </p:spTree>
    <p:extLst>
      <p:ext uri="{BB962C8B-B14F-4D97-AF65-F5344CB8AC3E}">
        <p14:creationId xmlns:p14="http://schemas.microsoft.com/office/powerpoint/2010/main" xmlns="" val="13966024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1. PURPOSE AND INTRODUCTION</a:t>
            </a:r>
            <a:endParaRPr lang="en-ZA" dirty="0"/>
          </a:p>
        </p:txBody>
      </p:sp>
      <p:sp>
        <p:nvSpPr>
          <p:cNvPr id="3" name="Content Placeholder 2"/>
          <p:cNvSpPr>
            <a:spLocks noGrp="1"/>
          </p:cNvSpPr>
          <p:nvPr>
            <p:ph idx="1"/>
          </p:nvPr>
        </p:nvSpPr>
        <p:spPr>
          <a:xfrm>
            <a:off x="309715" y="1216746"/>
            <a:ext cx="8657304" cy="4771099"/>
          </a:xfrm>
        </p:spPr>
        <p:txBody>
          <a:bodyPr>
            <a:noAutofit/>
          </a:bodyPr>
          <a:lstStyle/>
          <a:p>
            <a:pPr marL="0" indent="0" algn="just">
              <a:buNone/>
            </a:pPr>
            <a:endParaRPr lang="en-ZA" sz="1600" dirty="0"/>
          </a:p>
          <a:p>
            <a:pPr marL="342900" lvl="1" indent="-342900" algn="just">
              <a:buFont typeface="Arial" panose="020B0604020202020204" pitchFamily="34" charset="0"/>
              <a:buChar char="•"/>
            </a:pPr>
            <a:endParaRPr lang="en-ZA" sz="1800" dirty="0" smtClean="0"/>
          </a:p>
          <a:p>
            <a:pPr marL="342900" lvl="1" indent="-342900" algn="just">
              <a:buFont typeface="Arial" panose="020B0604020202020204" pitchFamily="34" charset="0"/>
              <a:buChar char="•"/>
            </a:pPr>
            <a:endParaRPr lang="en-ZA" sz="1800" dirty="0"/>
          </a:p>
          <a:p>
            <a:pPr marL="342900" lvl="1" indent="-342900" algn="just">
              <a:buFont typeface="Arial" panose="020B0604020202020204" pitchFamily="34" charset="0"/>
              <a:buChar char="•"/>
            </a:pPr>
            <a:endParaRPr lang="en-ZA" sz="1800" dirty="0" smtClean="0"/>
          </a:p>
          <a:p>
            <a:pPr marL="342900" lvl="1" indent="-342900" algn="just">
              <a:buFont typeface="Arial" panose="020B0604020202020204" pitchFamily="34" charset="0"/>
              <a:buChar char="•"/>
            </a:pPr>
            <a:r>
              <a:rPr lang="en-ZA" sz="1800" dirty="0" smtClean="0"/>
              <a:t>Presentation </a:t>
            </a:r>
            <a:r>
              <a:rPr lang="en-ZA" sz="1800" dirty="0"/>
              <a:t>of  Annual Performance Report </a:t>
            </a:r>
            <a:r>
              <a:rPr lang="en-ZA" sz="1800" dirty="0" smtClean="0"/>
              <a:t>2016/2017</a:t>
            </a:r>
            <a:endParaRPr lang="en-ZA" sz="1800" dirty="0"/>
          </a:p>
          <a:p>
            <a:pPr marL="0" indent="0" algn="just">
              <a:buNone/>
            </a:pPr>
            <a:endParaRPr lang="en-ZA" sz="1600" dirty="0" smtClean="0"/>
          </a:p>
          <a:p>
            <a:pPr lvl="1" algn="just"/>
            <a:endParaRPr lang="en-ZA" sz="1200" dirty="0" smtClean="0"/>
          </a:p>
          <a:p>
            <a:pPr algn="just"/>
            <a:r>
              <a:rPr lang="en-ZA" sz="1800" dirty="0" smtClean="0"/>
              <a:t>Outline the way-forward in pursuit of business targets and DFI consolidation</a:t>
            </a:r>
            <a:endParaRPr lang="en-ZA" sz="1400" dirty="0"/>
          </a:p>
        </p:txBody>
      </p:sp>
      <p:sp>
        <p:nvSpPr>
          <p:cNvPr id="4" name="Slide Number Placeholder 3"/>
          <p:cNvSpPr>
            <a:spLocks noGrp="1"/>
          </p:cNvSpPr>
          <p:nvPr>
            <p:ph type="sldNum" sz="quarter" idx="12"/>
          </p:nvPr>
        </p:nvSpPr>
        <p:spPr/>
        <p:txBody>
          <a:bodyPr/>
          <a:lstStyle/>
          <a:p>
            <a:fld id="{C0A664BC-97F2-4D98-8B60-1A3AF2272D78}" type="slidenum">
              <a:rPr lang="en-ZA" smtClean="0"/>
              <a:pPr/>
              <a:t>3</a:t>
            </a:fld>
            <a:endParaRPr lang="en-ZA" dirty="0"/>
          </a:p>
        </p:txBody>
      </p:sp>
    </p:spTree>
    <p:extLst>
      <p:ext uri="{BB962C8B-B14F-4D97-AF65-F5344CB8AC3E}">
        <p14:creationId xmlns:p14="http://schemas.microsoft.com/office/powerpoint/2010/main" xmlns="" val="329477194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0A664BC-97F2-4D98-8B60-1A3AF2272D78}" type="slidenum">
              <a:rPr lang="en-ZA" smtClean="0">
                <a:solidFill>
                  <a:prstClr val="black">
                    <a:tint val="75000"/>
                  </a:prstClr>
                </a:solidFill>
              </a:rPr>
              <a:pPr/>
              <a:t>30</a:t>
            </a:fld>
            <a:endParaRPr lang="en-ZA" dirty="0">
              <a:solidFill>
                <a:prstClr val="black">
                  <a:tint val="75000"/>
                </a:prstClr>
              </a:solidFill>
            </a:endParaRPr>
          </a:p>
        </p:txBody>
      </p:sp>
      <p:sp>
        <p:nvSpPr>
          <p:cNvPr id="5" name="Title 1"/>
          <p:cNvSpPr txBox="1">
            <a:spLocks/>
          </p:cNvSpPr>
          <p:nvPr/>
        </p:nvSpPr>
        <p:spPr>
          <a:xfrm>
            <a:off x="516194" y="2943156"/>
            <a:ext cx="8984994" cy="1224135"/>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a:solidFill>
                  <a:schemeClr val="tx1">
                    <a:lumMod val="50000"/>
                    <a:lumOff val="50000"/>
                  </a:schemeClr>
                </a:solidFill>
                <a:latin typeface="Arial" panose="020B0604020202020204" pitchFamily="34" charset="0"/>
                <a:ea typeface="+mj-ea"/>
                <a:cs typeface="Arial" panose="020B0604020202020204" pitchFamily="34" charset="0"/>
              </a:defRPr>
            </a:lvl1pPr>
          </a:lstStyle>
          <a:p>
            <a:pPr marL="0" lvl="1" defTabSz="457200">
              <a:spcBef>
                <a:spcPct val="0"/>
              </a:spcBef>
            </a:pPr>
            <a:r>
              <a:rPr lang="en-ZA" sz="3600" kern="0" dirty="0" smtClean="0">
                <a:solidFill>
                  <a:schemeClr val="bg1">
                    <a:lumMod val="50000"/>
                  </a:schemeClr>
                </a:solidFill>
                <a:latin typeface="Arial" panose="020B0604020202020204" pitchFamily="34" charset="0"/>
                <a:cs typeface="Arial" panose="020B0604020202020204" pitchFamily="34" charset="0"/>
              </a:rPr>
              <a:t>9.  	CONTRIBUTION TO ECONOMIC 				TRANSFORMATION</a:t>
            </a:r>
            <a:endParaRPr lang="en-US" sz="3600" kern="0" dirty="0">
              <a:solidFill>
                <a:schemeClr val="bg1">
                  <a:lumMod val="50000"/>
                </a:schemeClr>
              </a:solidFill>
            </a:endParaRPr>
          </a:p>
        </p:txBody>
      </p:sp>
    </p:spTree>
    <p:extLst>
      <p:ext uri="{BB962C8B-B14F-4D97-AF65-F5344CB8AC3E}">
        <p14:creationId xmlns:p14="http://schemas.microsoft.com/office/powerpoint/2010/main" xmlns="" val="204368094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smtClean="0">
                <a:solidFill>
                  <a:schemeClr val="bg1">
                    <a:lumMod val="50000"/>
                  </a:schemeClr>
                </a:solidFill>
              </a:rPr>
              <a:t>CONTRIBUTION TO ECONOMIC</a:t>
            </a:r>
            <a:br>
              <a:rPr lang="en-ZA" dirty="0" smtClean="0">
                <a:solidFill>
                  <a:schemeClr val="bg1">
                    <a:lumMod val="50000"/>
                  </a:schemeClr>
                </a:solidFill>
              </a:rPr>
            </a:br>
            <a:r>
              <a:rPr lang="en-ZA" dirty="0" smtClean="0">
                <a:solidFill>
                  <a:schemeClr val="bg1">
                    <a:lumMod val="50000"/>
                  </a:schemeClr>
                </a:solidFill>
              </a:rPr>
              <a:t>TRANSFORMATION</a:t>
            </a:r>
            <a:br>
              <a:rPr lang="en-ZA" dirty="0" smtClean="0">
                <a:solidFill>
                  <a:schemeClr val="bg1">
                    <a:lumMod val="50000"/>
                  </a:schemeClr>
                </a:solidFill>
              </a:rPr>
            </a:br>
            <a:r>
              <a:rPr lang="en-ZA" dirty="0" smtClean="0">
                <a:solidFill>
                  <a:schemeClr val="bg1">
                    <a:lumMod val="50000"/>
                  </a:schemeClr>
                </a:solidFill>
              </a:rPr>
              <a:t> – AFFORDABLE HOUSING</a:t>
            </a:r>
            <a:endParaRPr lang="en-ZA" dirty="0">
              <a:solidFill>
                <a:schemeClr val="bg1">
                  <a:lumMod val="50000"/>
                </a:schemeClr>
              </a:solidFill>
            </a:endParaRPr>
          </a:p>
        </p:txBody>
      </p:sp>
      <p:sp>
        <p:nvSpPr>
          <p:cNvPr id="4" name="Slide Number Placeholder 3"/>
          <p:cNvSpPr>
            <a:spLocks noGrp="1"/>
          </p:cNvSpPr>
          <p:nvPr>
            <p:ph type="sldNum" sz="quarter" idx="12"/>
          </p:nvPr>
        </p:nvSpPr>
        <p:spPr/>
        <p:txBody>
          <a:bodyPr/>
          <a:lstStyle/>
          <a:p>
            <a:fld id="{C0A664BC-97F2-4D98-8B60-1A3AF2272D78}" type="slidenum">
              <a:rPr lang="en-ZA" smtClean="0"/>
              <a:pPr/>
              <a:t>31</a:t>
            </a:fld>
            <a:endParaRPr lang="en-ZA" dirty="0"/>
          </a:p>
        </p:txBody>
      </p:sp>
      <p:graphicFrame>
        <p:nvGraphicFramePr>
          <p:cNvPr id="6" name="Table 5"/>
          <p:cNvGraphicFramePr>
            <a:graphicFrameLocks noGrp="1"/>
          </p:cNvGraphicFramePr>
          <p:nvPr>
            <p:extLst>
              <p:ext uri="{D42A27DB-BD31-4B8C-83A1-F6EECF244321}">
                <p14:modId xmlns:p14="http://schemas.microsoft.com/office/powerpoint/2010/main" xmlns="" val="2076332266"/>
              </p:ext>
            </p:extLst>
          </p:nvPr>
        </p:nvGraphicFramePr>
        <p:xfrm>
          <a:off x="271461" y="1749775"/>
          <a:ext cx="8629652" cy="3863133"/>
        </p:xfrm>
        <a:graphic>
          <a:graphicData uri="http://schemas.openxmlformats.org/drawingml/2006/table">
            <a:tbl>
              <a:tblPr firstRow="1" firstCol="1" bandRow="1"/>
              <a:tblGrid>
                <a:gridCol w="2557463"/>
                <a:gridCol w="1089457"/>
                <a:gridCol w="1659138"/>
                <a:gridCol w="1661797"/>
                <a:gridCol w="1661797"/>
              </a:tblGrid>
              <a:tr h="467664">
                <a:tc>
                  <a:txBody>
                    <a:bodyPr/>
                    <a:lstStyle/>
                    <a:p>
                      <a:pPr>
                        <a:lnSpc>
                          <a:spcPct val="115000"/>
                        </a:lnSpc>
                      </a:pPr>
                      <a:endParaRPr lang="en-US" sz="1400" dirty="0">
                        <a:effectLst/>
                        <a:latin typeface="Arial" panose="020B060402020202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E699"/>
                    </a:solidFill>
                  </a:tcPr>
                </a:tc>
                <a:tc>
                  <a:txBody>
                    <a:bodyPr/>
                    <a:lstStyle/>
                    <a:p>
                      <a:pPr algn="ctr">
                        <a:lnSpc>
                          <a:spcPct val="115000"/>
                        </a:lnSpc>
                        <a:spcAft>
                          <a:spcPts val="0"/>
                        </a:spcAft>
                      </a:pPr>
                      <a:r>
                        <a:rPr lang="en-US"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Number of Active Projects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E699"/>
                    </a:solidFill>
                  </a:tcPr>
                </a:tc>
                <a:tc>
                  <a:txBody>
                    <a:bodyPr/>
                    <a:lstStyle/>
                    <a:p>
                      <a:pPr algn="ctr">
                        <a:lnSpc>
                          <a:spcPct val="115000"/>
                        </a:lnSpc>
                        <a:spcAft>
                          <a:spcPts val="0"/>
                        </a:spcAft>
                      </a:pPr>
                      <a:r>
                        <a:rPr lang="en-US"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Number of Houses &amp; Sites in Active Projects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E699"/>
                    </a:solidFill>
                  </a:tcPr>
                </a:tc>
                <a:tc>
                  <a:txBody>
                    <a:bodyPr/>
                    <a:lstStyle/>
                    <a:p>
                      <a:pPr algn="ctr">
                        <a:lnSpc>
                          <a:spcPct val="115000"/>
                        </a:lnSpc>
                        <a:spcAft>
                          <a:spcPts val="0"/>
                        </a:spcAft>
                      </a:pPr>
                      <a:r>
                        <a:rPr lang="en-US"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Value of Loans in Active Projects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n-US"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(R’M)</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E699"/>
                    </a:solidFill>
                  </a:tcPr>
                </a:tc>
                <a:tc>
                  <a:txBody>
                    <a:bodyPr/>
                    <a:lstStyle/>
                    <a:p>
                      <a:pPr algn="ctr">
                        <a:lnSpc>
                          <a:spcPct val="115000"/>
                        </a:lnSpc>
                        <a:spcAft>
                          <a:spcPts val="0"/>
                        </a:spcAft>
                      </a:pPr>
                      <a:r>
                        <a:rPr lang="en-US"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Percentage Split of Active Loan Book by Value of Loans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E699"/>
                    </a:solidFill>
                  </a:tcPr>
                </a:tc>
              </a:tr>
              <a:tr h="362186">
                <a:tc>
                  <a:txBody>
                    <a:bodyPr/>
                    <a:lstStyle/>
                    <a:p>
                      <a:pPr>
                        <a:lnSpc>
                          <a:spcPct val="115000"/>
                        </a:lnSpc>
                        <a:spcAft>
                          <a:spcPts val="0"/>
                        </a:spcAft>
                      </a:pPr>
                      <a:r>
                        <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Women Developers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ZA"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ZA"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233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ZA"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ZA"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362186">
                <a:tc>
                  <a:txBody>
                    <a:bodyPr/>
                    <a:lstStyle/>
                    <a:p>
                      <a:pPr>
                        <a:lnSpc>
                          <a:spcPct val="115000"/>
                        </a:lnSpc>
                        <a:spcAft>
                          <a:spcPts val="0"/>
                        </a:spcAft>
                      </a:pPr>
                      <a:r>
                        <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Youth Developers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ZA"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ZA"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ZA"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ZA"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362186">
                <a:tc>
                  <a:txBody>
                    <a:bodyPr/>
                    <a:lstStyle/>
                    <a:p>
                      <a:pPr>
                        <a:lnSpc>
                          <a:spcPct val="115000"/>
                        </a:lnSpc>
                        <a:spcAft>
                          <a:spcPts val="0"/>
                        </a:spcAft>
                      </a:pPr>
                      <a:r>
                        <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Emerging Developers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ZA"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9</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ZA"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1,044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ZA"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108</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ZA"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362186">
                <a:tc>
                  <a:txBody>
                    <a:bodyPr/>
                    <a:lstStyle/>
                    <a:p>
                      <a:pPr indent="88900">
                        <a:lnSpc>
                          <a:spcPct val="115000"/>
                        </a:lnSpc>
                        <a:spcAft>
                          <a:spcPts val="0"/>
                        </a:spcAft>
                      </a:pPr>
                      <a:r>
                        <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-Black-owned </a:t>
                      </a:r>
                      <a:r>
                        <a:rPr lang="en-US" sz="14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Enterprises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ZA"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8</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ZA"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996</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ZA"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99</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ZA"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362186">
                <a:tc>
                  <a:txBody>
                    <a:bodyPr/>
                    <a:lstStyle/>
                    <a:p>
                      <a:pPr indent="88900">
                        <a:lnSpc>
                          <a:spcPct val="115000"/>
                        </a:lnSpc>
                        <a:spcAft>
                          <a:spcPts val="0"/>
                        </a:spcAft>
                      </a:pPr>
                      <a:r>
                        <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-Other</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ZA"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ZA"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48</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ZA"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ZA"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362186">
                <a:tc>
                  <a:txBody>
                    <a:bodyPr/>
                    <a:lstStyle/>
                    <a:p>
                      <a:pPr>
                        <a:lnSpc>
                          <a:spcPct val="115000"/>
                        </a:lnSpc>
                        <a:spcAft>
                          <a:spcPts val="0"/>
                        </a:spcAft>
                      </a:pPr>
                      <a:r>
                        <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Established Developers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ZA"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ZA"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4,619</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ZA"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688</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ZA"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86%</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362186">
                <a:tc>
                  <a:txBody>
                    <a:bodyPr/>
                    <a:lstStyle/>
                    <a:p>
                      <a:pPr indent="88900">
                        <a:lnSpc>
                          <a:spcPct val="115000"/>
                        </a:lnSpc>
                        <a:spcAft>
                          <a:spcPts val="0"/>
                        </a:spcAft>
                      </a:pPr>
                      <a:r>
                        <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-Black-owned Enterprises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ZA"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ZA"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992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ZA"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130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ZA"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16%</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362186">
                <a:tc>
                  <a:txBody>
                    <a:bodyPr/>
                    <a:lstStyle/>
                    <a:p>
                      <a:pPr indent="88900">
                        <a:lnSpc>
                          <a:spcPct val="115000"/>
                        </a:lnSpc>
                        <a:spcAft>
                          <a:spcPts val="0"/>
                        </a:spcAft>
                      </a:pPr>
                      <a:r>
                        <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-Other</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ZA"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ZA"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3,627</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ZA"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558</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ZA"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70%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24656458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solidFill>
                  <a:schemeClr val="bg1">
                    <a:lumMod val="50000"/>
                  </a:schemeClr>
                </a:solidFill>
              </a:rPr>
              <a:t>CONTRIBUTION TO ECONOMIC</a:t>
            </a:r>
            <a:br>
              <a:rPr lang="en-ZA" dirty="0">
                <a:solidFill>
                  <a:schemeClr val="bg1">
                    <a:lumMod val="50000"/>
                  </a:schemeClr>
                </a:solidFill>
              </a:rPr>
            </a:br>
            <a:r>
              <a:rPr lang="en-ZA" dirty="0">
                <a:solidFill>
                  <a:schemeClr val="bg1">
                    <a:lumMod val="50000"/>
                  </a:schemeClr>
                </a:solidFill>
              </a:rPr>
              <a:t>TRANSFORMATION</a:t>
            </a:r>
            <a:br>
              <a:rPr lang="en-ZA" dirty="0">
                <a:solidFill>
                  <a:schemeClr val="bg1">
                    <a:lumMod val="50000"/>
                  </a:schemeClr>
                </a:solidFill>
              </a:rPr>
            </a:br>
            <a:r>
              <a:rPr lang="en-ZA" dirty="0">
                <a:solidFill>
                  <a:schemeClr val="bg1">
                    <a:lumMod val="50000"/>
                  </a:schemeClr>
                </a:solidFill>
              </a:rPr>
              <a:t> – AFFORDABLE HOUSING</a:t>
            </a:r>
          </a:p>
        </p:txBody>
      </p:sp>
      <p:sp>
        <p:nvSpPr>
          <p:cNvPr id="4" name="Slide Number Placeholder 3"/>
          <p:cNvSpPr>
            <a:spLocks noGrp="1"/>
          </p:cNvSpPr>
          <p:nvPr>
            <p:ph type="sldNum" sz="quarter" idx="12"/>
          </p:nvPr>
        </p:nvSpPr>
        <p:spPr/>
        <p:txBody>
          <a:bodyPr/>
          <a:lstStyle/>
          <a:p>
            <a:fld id="{C0A664BC-97F2-4D98-8B60-1A3AF2272D78}" type="slidenum">
              <a:rPr lang="en-ZA" smtClean="0"/>
              <a:pPr/>
              <a:t>32</a:t>
            </a:fld>
            <a:endParaRPr lang="en-ZA" dirty="0"/>
          </a:p>
        </p:txBody>
      </p:sp>
      <p:graphicFrame>
        <p:nvGraphicFramePr>
          <p:cNvPr id="6" name="Table 5"/>
          <p:cNvGraphicFramePr>
            <a:graphicFrameLocks noGrp="1"/>
          </p:cNvGraphicFramePr>
          <p:nvPr>
            <p:extLst>
              <p:ext uri="{D42A27DB-BD31-4B8C-83A1-F6EECF244321}">
                <p14:modId xmlns:p14="http://schemas.microsoft.com/office/powerpoint/2010/main" xmlns="" val="1474215228"/>
              </p:ext>
            </p:extLst>
          </p:nvPr>
        </p:nvGraphicFramePr>
        <p:xfrm>
          <a:off x="242887" y="1911702"/>
          <a:ext cx="8658227" cy="3542603"/>
        </p:xfrm>
        <a:graphic>
          <a:graphicData uri="http://schemas.openxmlformats.org/drawingml/2006/table">
            <a:tbl>
              <a:tblPr firstRow="1" firstCol="1" bandRow="1"/>
              <a:tblGrid>
                <a:gridCol w="2706638"/>
                <a:gridCol w="1460007"/>
                <a:gridCol w="1460007"/>
                <a:gridCol w="1460893"/>
                <a:gridCol w="1570682"/>
              </a:tblGrid>
              <a:tr h="772067">
                <a:tc>
                  <a:txBody>
                    <a:bodyPr/>
                    <a:lstStyle/>
                    <a:p>
                      <a:pPr>
                        <a:lnSpc>
                          <a:spcPct val="115000"/>
                        </a:lnSpc>
                      </a:pPr>
                      <a:endParaRPr lang="en-US" sz="1400" dirty="0">
                        <a:effectLst/>
                        <a:latin typeface="Arial" panose="020B060402020202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E699"/>
                    </a:solidFill>
                  </a:tcPr>
                </a:tc>
                <a:tc>
                  <a:txBody>
                    <a:bodyPr/>
                    <a:lstStyle/>
                    <a:p>
                      <a:pPr algn="ctr">
                        <a:lnSpc>
                          <a:spcPct val="115000"/>
                        </a:lnSpc>
                        <a:spcAft>
                          <a:spcPts val="0"/>
                        </a:spcAft>
                      </a:pPr>
                      <a:r>
                        <a:rPr lang="en-US"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Number of Active Projects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E699"/>
                    </a:solidFill>
                  </a:tcPr>
                </a:tc>
                <a:tc>
                  <a:txBody>
                    <a:bodyPr/>
                    <a:lstStyle/>
                    <a:p>
                      <a:pPr algn="ctr">
                        <a:lnSpc>
                          <a:spcPct val="115000"/>
                        </a:lnSpc>
                        <a:spcAft>
                          <a:spcPts val="0"/>
                        </a:spcAft>
                      </a:pPr>
                      <a:r>
                        <a:rPr lang="en-US"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Number of Houses &amp; Sites in Active Projects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E699"/>
                    </a:solidFill>
                  </a:tcPr>
                </a:tc>
                <a:tc>
                  <a:txBody>
                    <a:bodyPr/>
                    <a:lstStyle/>
                    <a:p>
                      <a:pPr algn="ctr">
                        <a:lnSpc>
                          <a:spcPct val="115000"/>
                        </a:lnSpc>
                        <a:spcAft>
                          <a:spcPts val="0"/>
                        </a:spcAft>
                      </a:pPr>
                      <a:r>
                        <a:rPr lang="en-US"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Value of Loans in Active Projects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n-US"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(R’M)</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E699"/>
                    </a:solidFill>
                  </a:tcPr>
                </a:tc>
                <a:tc>
                  <a:txBody>
                    <a:bodyPr/>
                    <a:lstStyle/>
                    <a:p>
                      <a:pPr algn="ctr">
                        <a:lnSpc>
                          <a:spcPct val="115000"/>
                        </a:lnSpc>
                        <a:spcAft>
                          <a:spcPts val="0"/>
                        </a:spcAft>
                      </a:pPr>
                      <a:r>
                        <a:rPr lang="en-US"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Percentage Split of Active Loan Book by Value of Loans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E699"/>
                    </a:solidFill>
                  </a:tcPr>
                </a:tc>
              </a:tr>
              <a:tr h="406781">
                <a:tc>
                  <a:txBody>
                    <a:bodyPr/>
                    <a:lstStyle/>
                    <a:p>
                      <a:pPr>
                        <a:lnSpc>
                          <a:spcPct val="115000"/>
                        </a:lnSpc>
                        <a:spcAft>
                          <a:spcPts val="0"/>
                        </a:spcAft>
                      </a:pPr>
                      <a:r>
                        <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Sectional Title </a:t>
                      </a:r>
                      <a:r>
                        <a:rPr lang="en-US" sz="14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Units </a:t>
                      </a:r>
                      <a:r>
                        <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(Ownership)</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ZA"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8</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ZA"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823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ZA"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280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ZA"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406781">
                <a:tc>
                  <a:txBody>
                    <a:bodyPr/>
                    <a:lstStyle/>
                    <a:p>
                      <a:pPr>
                        <a:lnSpc>
                          <a:spcPct val="115000"/>
                        </a:lnSpc>
                        <a:spcAft>
                          <a:spcPts val="0"/>
                        </a:spcAft>
                      </a:pPr>
                      <a:r>
                        <a:rPr lang="en-US" sz="14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Rental</a:t>
                      </a:r>
                      <a:r>
                        <a:rPr lang="en-US" sz="1400" baseline="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Units</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ZA"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ZA"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80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ZA"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ZA"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406781">
                <a:tc>
                  <a:txBody>
                    <a:bodyPr/>
                    <a:lstStyle/>
                    <a:p>
                      <a:pPr>
                        <a:lnSpc>
                          <a:spcPct val="115000"/>
                        </a:lnSpc>
                        <a:spcAft>
                          <a:spcPts val="0"/>
                        </a:spcAft>
                      </a:pPr>
                      <a:r>
                        <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Affordable Housing (Sites &amp; Services)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ZA"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ZA"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3,583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ZA"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353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ZA"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406781">
                <a:tc>
                  <a:txBody>
                    <a:bodyPr/>
                    <a:lstStyle/>
                    <a:p>
                      <a:pPr>
                        <a:lnSpc>
                          <a:spcPct val="115000"/>
                        </a:lnSpc>
                        <a:spcAft>
                          <a:spcPts val="0"/>
                        </a:spcAft>
                      </a:pPr>
                      <a:r>
                        <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GAP Housing</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ZA"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ZA"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1,177</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ZA"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133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ZA"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17%</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406781">
                <a:tc>
                  <a:txBody>
                    <a:bodyPr/>
                    <a:lstStyle/>
                    <a:p>
                      <a:pPr>
                        <a:lnSpc>
                          <a:spcPct val="115000"/>
                        </a:lnSpc>
                        <a:spcAft>
                          <a:spcPts val="0"/>
                        </a:spcAft>
                      </a:pPr>
                      <a:r>
                        <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Social Housing</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ZA"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ZA"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ZA"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ZA"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406781">
                <a:tc>
                  <a:txBody>
                    <a:bodyPr/>
                    <a:lstStyle/>
                    <a:p>
                      <a:pPr>
                        <a:lnSpc>
                          <a:spcPct val="115000"/>
                        </a:lnSpc>
                        <a:spcAft>
                          <a:spcPts val="0"/>
                        </a:spcAft>
                      </a:pPr>
                      <a:r>
                        <a:rPr lang="en-US"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TOTAL</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ZA" sz="14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29</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ZA" sz="14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5,663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ZA" sz="14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802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ZA" sz="14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100%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202594156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smtClean="0">
                <a:solidFill>
                  <a:schemeClr val="bg1">
                    <a:lumMod val="50000"/>
                  </a:schemeClr>
                </a:solidFill>
              </a:rPr>
              <a:t>CONTRIBUTION TO ECONOMIC </a:t>
            </a:r>
            <a:br>
              <a:rPr lang="en-ZA" dirty="0" smtClean="0">
                <a:solidFill>
                  <a:schemeClr val="bg1">
                    <a:lumMod val="50000"/>
                  </a:schemeClr>
                </a:solidFill>
              </a:rPr>
            </a:br>
            <a:r>
              <a:rPr lang="en-ZA" dirty="0" smtClean="0">
                <a:solidFill>
                  <a:schemeClr val="bg1">
                    <a:lumMod val="50000"/>
                  </a:schemeClr>
                </a:solidFill>
              </a:rPr>
              <a:t>TRANSFORMATION</a:t>
            </a:r>
            <a:br>
              <a:rPr lang="en-ZA" dirty="0" smtClean="0">
                <a:solidFill>
                  <a:schemeClr val="bg1">
                    <a:lumMod val="50000"/>
                  </a:schemeClr>
                </a:solidFill>
              </a:rPr>
            </a:br>
            <a:r>
              <a:rPr lang="en-ZA" dirty="0" smtClean="0">
                <a:solidFill>
                  <a:schemeClr val="bg1">
                    <a:lumMod val="50000"/>
                  </a:schemeClr>
                </a:solidFill>
              </a:rPr>
              <a:t>– SUBSIDY HOUSING</a:t>
            </a:r>
            <a:endParaRPr lang="en-ZA" dirty="0">
              <a:solidFill>
                <a:schemeClr val="bg1">
                  <a:lumMod val="50000"/>
                </a:schemeClr>
              </a:solidFill>
            </a:endParaRPr>
          </a:p>
        </p:txBody>
      </p:sp>
      <p:sp>
        <p:nvSpPr>
          <p:cNvPr id="4" name="Slide Number Placeholder 3"/>
          <p:cNvSpPr>
            <a:spLocks noGrp="1"/>
          </p:cNvSpPr>
          <p:nvPr>
            <p:ph type="sldNum" sz="quarter" idx="12"/>
          </p:nvPr>
        </p:nvSpPr>
        <p:spPr/>
        <p:txBody>
          <a:bodyPr/>
          <a:lstStyle/>
          <a:p>
            <a:fld id="{C0A664BC-97F2-4D98-8B60-1A3AF2272D78}" type="slidenum">
              <a:rPr lang="en-ZA" smtClean="0"/>
              <a:pPr/>
              <a:t>33</a:t>
            </a:fld>
            <a:endParaRPr lang="en-ZA" dirty="0"/>
          </a:p>
        </p:txBody>
      </p:sp>
      <p:graphicFrame>
        <p:nvGraphicFramePr>
          <p:cNvPr id="6" name="Table 5"/>
          <p:cNvGraphicFramePr>
            <a:graphicFrameLocks noGrp="1"/>
          </p:cNvGraphicFramePr>
          <p:nvPr>
            <p:extLst>
              <p:ext uri="{D42A27DB-BD31-4B8C-83A1-F6EECF244321}">
                <p14:modId xmlns:p14="http://schemas.microsoft.com/office/powerpoint/2010/main" xmlns="" val="4072137213"/>
              </p:ext>
            </p:extLst>
          </p:nvPr>
        </p:nvGraphicFramePr>
        <p:xfrm>
          <a:off x="385768" y="1715865"/>
          <a:ext cx="8301031" cy="3884835"/>
        </p:xfrm>
        <a:graphic>
          <a:graphicData uri="http://schemas.openxmlformats.org/drawingml/2006/table">
            <a:tbl>
              <a:tblPr firstRow="1" firstCol="1" bandRow="1"/>
              <a:tblGrid>
                <a:gridCol w="2339919"/>
                <a:gridCol w="1490278"/>
                <a:gridCol w="1490278"/>
                <a:gridCol w="1490278"/>
                <a:gridCol w="1490278"/>
              </a:tblGrid>
              <a:tr h="1185915">
                <a:tc>
                  <a:txBody>
                    <a:bodyPr/>
                    <a:lstStyle/>
                    <a:p>
                      <a:pPr>
                        <a:lnSpc>
                          <a:spcPct val="115000"/>
                        </a:lnSpc>
                      </a:pPr>
                      <a:endParaRPr lang="en-US" sz="1400" dirty="0">
                        <a:effectLst/>
                        <a:latin typeface="Arial" panose="020B060402020202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E699"/>
                    </a:solidFill>
                  </a:tcPr>
                </a:tc>
                <a:tc>
                  <a:txBody>
                    <a:bodyPr/>
                    <a:lstStyle/>
                    <a:p>
                      <a:pPr algn="ctr">
                        <a:lnSpc>
                          <a:spcPct val="115000"/>
                        </a:lnSpc>
                        <a:spcAft>
                          <a:spcPts val="0"/>
                        </a:spcAft>
                      </a:pPr>
                      <a:r>
                        <a:rPr lang="en-US" sz="14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Number of Active Projects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E699"/>
                    </a:solidFill>
                  </a:tcPr>
                </a:tc>
                <a:tc>
                  <a:txBody>
                    <a:bodyPr/>
                    <a:lstStyle/>
                    <a:p>
                      <a:pPr algn="ctr">
                        <a:lnSpc>
                          <a:spcPct val="115000"/>
                        </a:lnSpc>
                        <a:spcAft>
                          <a:spcPts val="0"/>
                        </a:spcAft>
                      </a:pPr>
                      <a:r>
                        <a:rPr lang="en-US" sz="14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Number of Houses &amp; Sites in Active Projects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E699"/>
                    </a:solidFill>
                  </a:tcPr>
                </a:tc>
                <a:tc>
                  <a:txBody>
                    <a:bodyPr/>
                    <a:lstStyle/>
                    <a:p>
                      <a:pPr algn="ctr">
                        <a:lnSpc>
                          <a:spcPct val="115000"/>
                        </a:lnSpc>
                        <a:spcAft>
                          <a:spcPts val="0"/>
                        </a:spcAft>
                      </a:pPr>
                      <a:r>
                        <a:rPr lang="en-US"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Value of Loans in Active Projects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E699"/>
                    </a:solidFill>
                  </a:tcPr>
                </a:tc>
                <a:tc>
                  <a:txBody>
                    <a:bodyPr/>
                    <a:lstStyle/>
                    <a:p>
                      <a:pPr algn="ctr">
                        <a:lnSpc>
                          <a:spcPct val="115000"/>
                        </a:lnSpc>
                        <a:spcAft>
                          <a:spcPts val="0"/>
                        </a:spcAft>
                      </a:pPr>
                      <a:r>
                        <a:rPr lang="en-US" sz="14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Percentage Split of Active Loan Book by Value of Loans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E699"/>
                    </a:solidFill>
                  </a:tcPr>
                </a:tc>
              </a:tr>
              <a:tr h="539784">
                <a:tc>
                  <a:txBody>
                    <a:bodyPr/>
                    <a:lstStyle/>
                    <a:p>
                      <a:pPr>
                        <a:lnSpc>
                          <a:spcPct val="115000"/>
                        </a:lnSpc>
                        <a:spcAft>
                          <a:spcPts val="0"/>
                        </a:spcAft>
                      </a:pPr>
                      <a:r>
                        <a:rPr lang="en-ZA"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Women Contractors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ZA"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ZA"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6,956</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ZA"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R82M</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ZA"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37%</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539784">
                <a:tc>
                  <a:txBody>
                    <a:bodyPr/>
                    <a:lstStyle/>
                    <a:p>
                      <a:pPr>
                        <a:lnSpc>
                          <a:spcPct val="115000"/>
                        </a:lnSpc>
                        <a:spcAft>
                          <a:spcPts val="0"/>
                        </a:spcAft>
                      </a:pPr>
                      <a:r>
                        <a:rPr lang="en-ZA"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Youth Contractors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ZA"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9</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ZA"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1,723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ZA"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R16M</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ZA"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7%</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539784">
                <a:tc>
                  <a:txBody>
                    <a:bodyPr/>
                    <a:lstStyle/>
                    <a:p>
                      <a:pPr>
                        <a:lnSpc>
                          <a:spcPct val="115000"/>
                        </a:lnSpc>
                        <a:spcAft>
                          <a:spcPts val="0"/>
                        </a:spcAft>
                      </a:pPr>
                      <a:r>
                        <a:rPr lang="en-ZA"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Black-owned enterprises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ZA"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48</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ZA"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13,154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ZA"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R182M</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ZA"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81%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539784">
                <a:tc>
                  <a:txBody>
                    <a:bodyPr/>
                    <a:lstStyle/>
                    <a:p>
                      <a:pPr>
                        <a:lnSpc>
                          <a:spcPct val="115000"/>
                        </a:lnSpc>
                        <a:spcAft>
                          <a:spcPts val="0"/>
                        </a:spcAft>
                      </a:pPr>
                      <a:r>
                        <a:rPr lang="en-ZA"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Emerging Contractors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ZA"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ZA"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1,299</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ZA"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R39M</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ZA"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18%</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539784">
                <a:tc>
                  <a:txBody>
                    <a:bodyPr/>
                    <a:lstStyle/>
                    <a:p>
                      <a:pPr>
                        <a:lnSpc>
                          <a:spcPct val="115000"/>
                        </a:lnSpc>
                        <a:spcAft>
                          <a:spcPts val="0"/>
                        </a:spcAft>
                      </a:pPr>
                      <a:r>
                        <a:rPr lang="en-ZA"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Other</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ZA"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ZA"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3,011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ZA"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R27M</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ZA"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bl>
          </a:graphicData>
        </a:graphic>
      </p:graphicFrame>
      <p:sp>
        <p:nvSpPr>
          <p:cNvPr id="3" name="TextBox 2"/>
          <p:cNvSpPr txBox="1"/>
          <p:nvPr/>
        </p:nvSpPr>
        <p:spPr>
          <a:xfrm>
            <a:off x="2791326" y="5859379"/>
            <a:ext cx="4415590" cy="307777"/>
          </a:xfrm>
          <a:prstGeom prst="rect">
            <a:avLst/>
          </a:prstGeom>
          <a:noFill/>
        </p:spPr>
        <p:txBody>
          <a:bodyPr wrap="square" rtlCol="0">
            <a:spAutoFit/>
          </a:bodyPr>
          <a:lstStyle/>
          <a:p>
            <a:pPr marL="285750" indent="-285750">
              <a:buFont typeface="Arial" panose="020B0604020202020204" pitchFamily="34" charset="0"/>
              <a:buChar char="•"/>
            </a:pPr>
            <a:r>
              <a:rPr lang="en-US" sz="1400" dirty="0" smtClean="0">
                <a:latin typeface="Arial" panose="020B0604020202020204" pitchFamily="34" charset="0"/>
                <a:cs typeface="Arial" panose="020B0604020202020204" pitchFamily="34" charset="0"/>
              </a:rPr>
              <a:t>The Subsidy Loan Book has 55 active projects</a:t>
            </a:r>
            <a:endParaRPr lang="en-ZA"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55902366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080760" y="5913120"/>
            <a:ext cx="207264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 name="Rectangle 5"/>
          <p:cNvSpPr/>
          <p:nvPr/>
        </p:nvSpPr>
        <p:spPr>
          <a:xfrm>
            <a:off x="426720" y="5836920"/>
            <a:ext cx="207264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 name="Title 1"/>
          <p:cNvSpPr>
            <a:spLocks noGrp="1"/>
          </p:cNvSpPr>
          <p:nvPr>
            <p:ph type="title"/>
          </p:nvPr>
        </p:nvSpPr>
        <p:spPr/>
        <p:txBody>
          <a:bodyPr>
            <a:normAutofit/>
          </a:bodyPr>
          <a:lstStyle/>
          <a:p>
            <a:r>
              <a:rPr lang="en-GB" kern="0" dirty="0"/>
              <a:t>NURCHA PROGRESS ON </a:t>
            </a:r>
            <a:r>
              <a:rPr lang="en-GB" kern="0" dirty="0" smtClean="0"/>
              <a:t/>
            </a:r>
            <a:br>
              <a:rPr lang="en-GB" kern="0" dirty="0" smtClean="0"/>
            </a:br>
            <a:r>
              <a:rPr lang="en-GB" kern="0" dirty="0" smtClean="0"/>
              <a:t>COMMITTED </a:t>
            </a:r>
            <a:r>
              <a:rPr lang="en-GB" kern="0" dirty="0"/>
              <a:t>MTSF </a:t>
            </a:r>
            <a:r>
              <a:rPr lang="en-GB" kern="0" dirty="0" smtClean="0"/>
              <a:t>TARGETS</a:t>
            </a:r>
            <a:endParaRPr lang="en-ZA" dirty="0"/>
          </a:p>
        </p:txBody>
      </p:sp>
      <p:sp>
        <p:nvSpPr>
          <p:cNvPr id="4" name="Slide Number Placeholder 3"/>
          <p:cNvSpPr>
            <a:spLocks noGrp="1"/>
          </p:cNvSpPr>
          <p:nvPr>
            <p:ph type="sldNum" sz="quarter" idx="12"/>
          </p:nvPr>
        </p:nvSpPr>
        <p:spPr/>
        <p:txBody>
          <a:bodyPr/>
          <a:lstStyle/>
          <a:p>
            <a:fld id="{C0A664BC-97F2-4D98-8B60-1A3AF2272D78}" type="slidenum">
              <a:rPr lang="en-ZA" smtClean="0"/>
              <a:pPr/>
              <a:t>34</a:t>
            </a:fld>
            <a:endParaRPr lang="en-ZA" dirty="0"/>
          </a:p>
        </p:txBody>
      </p:sp>
      <p:graphicFrame>
        <p:nvGraphicFramePr>
          <p:cNvPr id="9" name="Table 8"/>
          <p:cNvGraphicFramePr>
            <a:graphicFrameLocks noGrp="1"/>
          </p:cNvGraphicFramePr>
          <p:nvPr>
            <p:extLst>
              <p:ext uri="{D42A27DB-BD31-4B8C-83A1-F6EECF244321}">
                <p14:modId xmlns:p14="http://schemas.microsoft.com/office/powerpoint/2010/main" xmlns="" val="1867514247"/>
              </p:ext>
            </p:extLst>
          </p:nvPr>
        </p:nvGraphicFramePr>
        <p:xfrm>
          <a:off x="61836" y="1495399"/>
          <a:ext cx="9020328" cy="5247097"/>
        </p:xfrm>
        <a:graphic>
          <a:graphicData uri="http://schemas.openxmlformats.org/drawingml/2006/table">
            <a:tbl>
              <a:tblPr firstRow="1" firstCol="1" bandRow="1"/>
              <a:tblGrid>
                <a:gridCol w="1394128"/>
                <a:gridCol w="613610"/>
                <a:gridCol w="748861"/>
                <a:gridCol w="695993"/>
                <a:gridCol w="805445"/>
                <a:gridCol w="806116"/>
                <a:gridCol w="618912"/>
                <a:gridCol w="695993"/>
                <a:gridCol w="790621"/>
                <a:gridCol w="624964"/>
                <a:gridCol w="654813"/>
                <a:gridCol w="570872"/>
              </a:tblGrid>
              <a:tr h="355193">
                <a:tc>
                  <a:txBody>
                    <a:bodyPr/>
                    <a:lstStyle/>
                    <a:p>
                      <a:pPr indent="69850">
                        <a:lnSpc>
                          <a:spcPct val="115000"/>
                        </a:lnSpc>
                        <a:spcAft>
                          <a:spcPts val="0"/>
                        </a:spcAft>
                      </a:pPr>
                      <a:r>
                        <a:rPr lang="en-US" sz="9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OUTPUTS</a:t>
                      </a: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2F2F2"/>
                    </a:solidFill>
                  </a:tcPr>
                </a:tc>
                <a:tc gridSpan="5">
                  <a:txBody>
                    <a:bodyPr/>
                    <a:lstStyle/>
                    <a:p>
                      <a:pPr algn="ctr">
                        <a:lnSpc>
                          <a:spcPct val="115000"/>
                        </a:lnSpc>
                        <a:spcAft>
                          <a:spcPts val="0"/>
                        </a:spcAft>
                      </a:pPr>
                      <a:r>
                        <a:rPr lang="en-US" sz="9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MTSF TARGETS</a:t>
                      </a: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2F2F2"/>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gridSpan="3">
                  <a:txBody>
                    <a:bodyPr/>
                    <a:lstStyle/>
                    <a:p>
                      <a:pPr algn="ctr">
                        <a:lnSpc>
                          <a:spcPct val="115000"/>
                        </a:lnSpc>
                        <a:spcAft>
                          <a:spcPts val="0"/>
                        </a:spcAft>
                      </a:pPr>
                      <a:r>
                        <a:rPr lang="en-US" sz="9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2014/15 -2015/16 FY</a:t>
                      </a: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2F2F2"/>
                    </a:solidFill>
                  </a:tcPr>
                </a:tc>
                <a:tc hMerge="1">
                  <a:txBody>
                    <a:bodyPr/>
                    <a:lstStyle/>
                    <a:p>
                      <a:endParaRPr lang="en-ZA"/>
                    </a:p>
                  </a:txBody>
                  <a:tcPr/>
                </a:tc>
                <a:tc hMerge="1">
                  <a:txBody>
                    <a:bodyPr/>
                    <a:lstStyle/>
                    <a:p>
                      <a:endParaRPr lang="en-ZA"/>
                    </a:p>
                  </a:txBody>
                  <a:tcPr/>
                </a:tc>
                <a:tc gridSpan="3">
                  <a:txBody>
                    <a:bodyPr/>
                    <a:lstStyle/>
                    <a:p>
                      <a:pPr algn="ctr">
                        <a:lnSpc>
                          <a:spcPct val="115000"/>
                        </a:lnSpc>
                        <a:spcAft>
                          <a:spcPts val="0"/>
                        </a:spcAft>
                      </a:pPr>
                      <a:r>
                        <a:rPr lang="en-US" sz="9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2016/17 FY</a:t>
                      </a: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2F2F2"/>
                    </a:solidFill>
                  </a:tcPr>
                </a:tc>
                <a:tc hMerge="1">
                  <a:txBody>
                    <a:bodyPr/>
                    <a:lstStyle/>
                    <a:p>
                      <a:endParaRPr lang="en-ZA"/>
                    </a:p>
                  </a:txBody>
                  <a:tcPr/>
                </a:tc>
                <a:tc hMerge="1">
                  <a:txBody>
                    <a:bodyPr/>
                    <a:lstStyle/>
                    <a:p>
                      <a:endParaRPr lang="en-ZA"/>
                    </a:p>
                  </a:txBody>
                  <a:tcPr/>
                </a:tc>
              </a:tr>
              <a:tr h="574536">
                <a:tc>
                  <a:txBody>
                    <a:bodyPr/>
                    <a:lstStyle/>
                    <a:p>
                      <a:pPr indent="69850">
                        <a:lnSpc>
                          <a:spcPct val="115000"/>
                        </a:lnSpc>
                        <a:spcAft>
                          <a:spcPts val="0"/>
                        </a:spcAft>
                      </a:pPr>
                      <a:r>
                        <a:rPr lang="en-US" sz="9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2F2F2"/>
                    </a:solidFill>
                  </a:tcPr>
                </a:tc>
                <a:tc>
                  <a:txBody>
                    <a:bodyPr/>
                    <a:lstStyle/>
                    <a:p>
                      <a:pPr algn="ctr">
                        <a:lnSpc>
                          <a:spcPct val="115000"/>
                        </a:lnSpc>
                        <a:spcAft>
                          <a:spcPts val="0"/>
                        </a:spcAft>
                      </a:pPr>
                      <a:r>
                        <a:rPr lang="en-US" sz="9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 YEAR TARGET</a:t>
                      </a: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2F2F2"/>
                    </a:solidFill>
                  </a:tcPr>
                </a:tc>
                <a:tc>
                  <a:txBody>
                    <a:bodyPr/>
                    <a:lstStyle/>
                    <a:p>
                      <a:pPr algn="ctr">
                        <a:lnSpc>
                          <a:spcPct val="115000"/>
                        </a:lnSpc>
                        <a:spcAft>
                          <a:spcPts val="0"/>
                        </a:spcAft>
                      </a:pPr>
                      <a:r>
                        <a:rPr lang="en-US" sz="9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MTSF TO DATE TARGET</a:t>
                      </a: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2F2F2"/>
                    </a:solidFill>
                  </a:tcPr>
                </a:tc>
                <a:tc>
                  <a:txBody>
                    <a:bodyPr/>
                    <a:lstStyle/>
                    <a:p>
                      <a:pPr algn="ctr">
                        <a:lnSpc>
                          <a:spcPct val="115000"/>
                        </a:lnSpc>
                        <a:spcAft>
                          <a:spcPts val="0"/>
                        </a:spcAft>
                      </a:pPr>
                      <a:r>
                        <a:rPr lang="en-US" sz="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ACHIEVED TO DATE</a:t>
                      </a:r>
                      <a:endParaRPr lang="en-US" sz="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2F2F2"/>
                    </a:solidFill>
                  </a:tcPr>
                </a:tc>
                <a:tc>
                  <a:txBody>
                    <a:bodyPr/>
                    <a:lstStyle/>
                    <a:p>
                      <a:pPr algn="ctr">
                        <a:lnSpc>
                          <a:spcPct val="115000"/>
                        </a:lnSpc>
                        <a:spcAft>
                          <a:spcPts val="0"/>
                        </a:spcAft>
                      </a:pPr>
                      <a:r>
                        <a:rPr lang="en-US" sz="9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PROGRESS AGAINST MTSF TO DATE</a:t>
                      </a: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2F2F2"/>
                    </a:solidFill>
                  </a:tcPr>
                </a:tc>
                <a:tc>
                  <a:txBody>
                    <a:bodyPr/>
                    <a:lstStyle/>
                    <a:p>
                      <a:pPr algn="ctr">
                        <a:lnSpc>
                          <a:spcPct val="115000"/>
                        </a:lnSpc>
                        <a:spcAft>
                          <a:spcPts val="0"/>
                        </a:spcAft>
                      </a:pPr>
                      <a:r>
                        <a:rPr lang="en-US" sz="9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PROGRESS TO DATE</a:t>
                      </a: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2F2F2"/>
                    </a:solidFill>
                  </a:tcPr>
                </a:tc>
                <a:tc>
                  <a:txBody>
                    <a:bodyPr/>
                    <a:lstStyle/>
                    <a:p>
                      <a:pPr algn="ctr">
                        <a:lnSpc>
                          <a:spcPct val="115000"/>
                        </a:lnSpc>
                        <a:spcAft>
                          <a:spcPts val="0"/>
                        </a:spcAft>
                      </a:pPr>
                      <a:r>
                        <a:rPr lang="en-US" sz="9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TARGET</a:t>
                      </a: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2F2F2"/>
                    </a:solidFill>
                  </a:tcPr>
                </a:tc>
                <a:tc>
                  <a:txBody>
                    <a:bodyPr/>
                    <a:lstStyle/>
                    <a:p>
                      <a:pPr algn="ctr">
                        <a:lnSpc>
                          <a:spcPct val="115000"/>
                        </a:lnSpc>
                        <a:spcAft>
                          <a:spcPts val="0"/>
                        </a:spcAft>
                      </a:pPr>
                      <a:r>
                        <a:rPr lang="en-US" sz="9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ACTUAL</a:t>
                      </a: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2F2F2"/>
                    </a:solidFill>
                  </a:tcPr>
                </a:tc>
                <a:tc>
                  <a:txBody>
                    <a:bodyPr/>
                    <a:lstStyle/>
                    <a:p>
                      <a:pPr algn="ctr">
                        <a:lnSpc>
                          <a:spcPct val="115000"/>
                        </a:lnSpc>
                        <a:spcAft>
                          <a:spcPts val="0"/>
                        </a:spcAft>
                      </a:pPr>
                      <a:r>
                        <a:rPr lang="en-US" sz="9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ACHIEVED</a:t>
                      </a: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2F2F2"/>
                    </a:solidFill>
                  </a:tcPr>
                </a:tc>
                <a:tc>
                  <a:txBody>
                    <a:bodyPr/>
                    <a:lstStyle/>
                    <a:p>
                      <a:pPr algn="ctr">
                        <a:lnSpc>
                          <a:spcPct val="115000"/>
                        </a:lnSpc>
                        <a:spcAft>
                          <a:spcPts val="0"/>
                        </a:spcAft>
                      </a:pPr>
                      <a:r>
                        <a:rPr lang="en-US" sz="9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YEAR TARGET</a:t>
                      </a: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2F2F2"/>
                    </a:solidFill>
                  </a:tcPr>
                </a:tc>
                <a:tc>
                  <a:txBody>
                    <a:bodyPr/>
                    <a:lstStyle/>
                    <a:p>
                      <a:pPr algn="ctr">
                        <a:lnSpc>
                          <a:spcPct val="115000"/>
                        </a:lnSpc>
                        <a:spcAft>
                          <a:spcPts val="0"/>
                        </a:spcAft>
                      </a:pPr>
                      <a:r>
                        <a:rPr lang="en-US" sz="9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YEAR ACTUAL</a:t>
                      </a: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2F2F2"/>
                    </a:solidFill>
                  </a:tcPr>
                </a:tc>
                <a:tc>
                  <a:txBody>
                    <a:bodyPr/>
                    <a:lstStyle/>
                    <a:p>
                      <a:pPr algn="ctr">
                        <a:lnSpc>
                          <a:spcPct val="115000"/>
                        </a:lnSpc>
                        <a:spcAft>
                          <a:spcPts val="0"/>
                        </a:spcAft>
                      </a:pPr>
                      <a:r>
                        <a:rPr lang="en-US" sz="9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ACHIEVED YEAR TO DATE</a:t>
                      </a: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2F2F2"/>
                    </a:solidFill>
                  </a:tcPr>
                </a:tc>
              </a:tr>
              <a:tr h="299432">
                <a:tc gridSpan="12">
                  <a:txBody>
                    <a:bodyPr/>
                    <a:lstStyle/>
                    <a:p>
                      <a:pPr algn="ctr">
                        <a:lnSpc>
                          <a:spcPct val="115000"/>
                        </a:lnSpc>
                        <a:spcAft>
                          <a:spcPts val="0"/>
                        </a:spcAft>
                      </a:pPr>
                      <a:r>
                        <a:rPr lang="en-US" sz="9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AFFORDABLE HOUSING FINANCE: GROW THE SUPPLY OF AFFORDABLE HOUSING STOCK</a:t>
                      </a: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99"/>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r>
              <a:tr h="299432">
                <a:tc>
                  <a:txBody>
                    <a:bodyPr/>
                    <a:lstStyle/>
                    <a:p>
                      <a:pPr indent="57150">
                        <a:lnSpc>
                          <a:spcPct val="115000"/>
                        </a:lnSpc>
                        <a:spcAft>
                          <a:spcPts val="0"/>
                        </a:spcAft>
                      </a:pPr>
                      <a:r>
                        <a:rPr lang="en-US" sz="9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NUMBER OF CONTRACTS SIGNED</a:t>
                      </a: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2F2F2"/>
                    </a:solidFill>
                  </a:tcPr>
                </a:tc>
                <a:tc>
                  <a:txBody>
                    <a:bodyPr/>
                    <a:lstStyle/>
                    <a:p>
                      <a:pPr algn="ctr">
                        <a:lnSpc>
                          <a:spcPct val="115000"/>
                        </a:lnSpc>
                        <a:spcAft>
                          <a:spcPts val="0"/>
                        </a:spcAft>
                      </a:pPr>
                      <a:r>
                        <a:rPr lang="en-US" sz="9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79</a:t>
                      </a: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9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64</a:t>
                      </a: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9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39</a:t>
                      </a: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9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61%</a:t>
                      </a: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900" b="1" dirty="0">
                          <a:effectLst/>
                          <a:latin typeface="Arial" panose="020B0604020202020204" pitchFamily="34" charset="0"/>
                          <a:ea typeface="Times New Roman" panose="02020603050405020304" pitchFamily="18" charset="0"/>
                          <a:cs typeface="Times New Roman" panose="02020603050405020304" pitchFamily="18" charset="0"/>
                        </a:rPr>
                        <a:t>49%</a:t>
                      </a: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9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41</a:t>
                      </a: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9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31</a:t>
                      </a: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9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76%</a:t>
                      </a: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9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23</a:t>
                      </a: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9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8</a:t>
                      </a: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9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35%</a:t>
                      </a: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99432">
                <a:tc>
                  <a:txBody>
                    <a:bodyPr/>
                    <a:lstStyle/>
                    <a:p>
                      <a:pPr indent="57150">
                        <a:lnSpc>
                          <a:spcPct val="115000"/>
                        </a:lnSpc>
                        <a:spcAft>
                          <a:spcPts val="0"/>
                        </a:spcAft>
                      </a:pPr>
                      <a:r>
                        <a:rPr lang="en-US" sz="9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HOUSES AND SITES IN SIGNED CONTRACTS</a:t>
                      </a: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2F2F2"/>
                    </a:solidFill>
                  </a:tcPr>
                </a:tc>
                <a:tc>
                  <a:txBody>
                    <a:bodyPr/>
                    <a:lstStyle/>
                    <a:p>
                      <a:pPr algn="ctr">
                        <a:lnSpc>
                          <a:spcPct val="115000"/>
                        </a:lnSpc>
                        <a:spcAft>
                          <a:spcPts val="0"/>
                        </a:spcAft>
                      </a:pPr>
                      <a:r>
                        <a:rPr lang="en-US" sz="9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11,378</a:t>
                      </a: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9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9,164</a:t>
                      </a: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9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6,513</a:t>
                      </a: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9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71%</a:t>
                      </a: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900" b="1" dirty="0">
                          <a:effectLst/>
                          <a:latin typeface="Arial" panose="020B0604020202020204" pitchFamily="34" charset="0"/>
                          <a:ea typeface="Times New Roman" panose="02020603050405020304" pitchFamily="18" charset="0"/>
                          <a:cs typeface="Times New Roman" panose="02020603050405020304" pitchFamily="18" charset="0"/>
                        </a:rPr>
                        <a:t>57%</a:t>
                      </a: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9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5,714</a:t>
                      </a: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9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5,428</a:t>
                      </a: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9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95%</a:t>
                      </a: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9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3,450</a:t>
                      </a: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9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1,085</a:t>
                      </a: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9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31%</a:t>
                      </a: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99432">
                <a:tc>
                  <a:txBody>
                    <a:bodyPr/>
                    <a:lstStyle/>
                    <a:p>
                      <a:pPr indent="57150">
                        <a:lnSpc>
                          <a:spcPct val="115000"/>
                        </a:lnSpc>
                        <a:spcAft>
                          <a:spcPts val="0"/>
                        </a:spcAft>
                      </a:pPr>
                      <a:r>
                        <a:rPr lang="en-US" sz="9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VALUE OF LOANS</a:t>
                      </a: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2F2F2"/>
                    </a:solidFill>
                  </a:tcPr>
                </a:tc>
                <a:tc>
                  <a:txBody>
                    <a:bodyPr/>
                    <a:lstStyle/>
                    <a:p>
                      <a:pPr algn="ctr">
                        <a:lnSpc>
                          <a:spcPct val="115000"/>
                        </a:lnSpc>
                        <a:spcAft>
                          <a:spcPts val="0"/>
                        </a:spcAft>
                      </a:pPr>
                      <a:r>
                        <a:rPr lang="en-US" sz="900" b="1"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R1,58B</a:t>
                      </a: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900" b="1"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R960M</a:t>
                      </a: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900" b="1"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R860M</a:t>
                      </a: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9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90%</a:t>
                      </a: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900" b="1" dirty="0">
                          <a:effectLst/>
                          <a:latin typeface="Arial" panose="020B0604020202020204" pitchFamily="34" charset="0"/>
                          <a:ea typeface="Times New Roman" panose="02020603050405020304" pitchFamily="18" charset="0"/>
                          <a:cs typeface="Times New Roman" panose="02020603050405020304" pitchFamily="18" charset="0"/>
                        </a:rPr>
                        <a:t>54%</a:t>
                      </a: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900" b="1"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R615M</a:t>
                      </a: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900" b="1"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R679M</a:t>
                      </a: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9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110%</a:t>
                      </a: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900" b="1"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R345M</a:t>
                      </a: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900" b="1"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R180M</a:t>
                      </a: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9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52%</a:t>
                      </a: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99432">
                <a:tc>
                  <a:txBody>
                    <a:bodyPr/>
                    <a:lstStyle/>
                    <a:p>
                      <a:pPr indent="57150">
                        <a:lnSpc>
                          <a:spcPct val="115000"/>
                        </a:lnSpc>
                        <a:spcAft>
                          <a:spcPts val="0"/>
                        </a:spcAft>
                      </a:pPr>
                      <a:r>
                        <a:rPr lang="en-US" sz="9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VALUE OF PROJECTS FINANCED</a:t>
                      </a: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2F2F2"/>
                    </a:solidFill>
                  </a:tcPr>
                </a:tc>
                <a:tc>
                  <a:txBody>
                    <a:bodyPr/>
                    <a:lstStyle/>
                    <a:p>
                      <a:pPr algn="ctr">
                        <a:lnSpc>
                          <a:spcPct val="115000"/>
                        </a:lnSpc>
                        <a:spcAft>
                          <a:spcPts val="0"/>
                        </a:spcAft>
                      </a:pPr>
                      <a:r>
                        <a:rPr lang="en-US" sz="900" b="1"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R3,74B</a:t>
                      </a: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900" b="1"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R1,76B</a:t>
                      </a: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900" b="1"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R2,63B</a:t>
                      </a: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9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149%</a:t>
                      </a: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900" b="1" dirty="0">
                          <a:effectLst/>
                          <a:latin typeface="Arial" panose="020B0604020202020204" pitchFamily="34" charset="0"/>
                          <a:ea typeface="Times New Roman" panose="02020603050405020304" pitchFamily="18" charset="0"/>
                          <a:cs typeface="Times New Roman" panose="02020603050405020304" pitchFamily="18" charset="0"/>
                        </a:rPr>
                        <a:t>70%</a:t>
                      </a: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900" b="1"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R1,07B</a:t>
                      </a: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900" b="1"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R2,05B</a:t>
                      </a: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9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191%</a:t>
                      </a: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900" b="1"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R690M</a:t>
                      </a: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900" b="1"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R581M</a:t>
                      </a: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9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84%</a:t>
                      </a: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99432">
                <a:tc>
                  <a:txBody>
                    <a:bodyPr/>
                    <a:lstStyle/>
                    <a:p>
                      <a:pPr indent="57150">
                        <a:lnSpc>
                          <a:spcPct val="115000"/>
                        </a:lnSpc>
                        <a:spcAft>
                          <a:spcPts val="0"/>
                        </a:spcAft>
                      </a:pPr>
                      <a:r>
                        <a:rPr lang="en-US" sz="9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HOUSES BUILT AND SITES SERVICED</a:t>
                      </a: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2F2F2"/>
                    </a:solidFill>
                  </a:tcPr>
                </a:tc>
                <a:tc>
                  <a:txBody>
                    <a:bodyPr/>
                    <a:lstStyle/>
                    <a:p>
                      <a:pPr algn="ctr">
                        <a:lnSpc>
                          <a:spcPct val="115000"/>
                        </a:lnSpc>
                        <a:spcAft>
                          <a:spcPts val="0"/>
                        </a:spcAft>
                      </a:pPr>
                      <a:r>
                        <a:rPr lang="en-US" sz="9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7,992</a:t>
                      </a: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9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6,650</a:t>
                      </a: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9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5,771</a:t>
                      </a: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9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87%</a:t>
                      </a: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900" b="1" dirty="0">
                          <a:effectLst/>
                          <a:latin typeface="Arial" panose="020B0604020202020204" pitchFamily="34" charset="0"/>
                          <a:ea typeface="Times New Roman" panose="02020603050405020304" pitchFamily="18" charset="0"/>
                          <a:cs typeface="Times New Roman" panose="02020603050405020304" pitchFamily="18" charset="0"/>
                        </a:rPr>
                        <a:t>72%</a:t>
                      </a: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9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4,150</a:t>
                      </a: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9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3,867</a:t>
                      </a: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9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93%</a:t>
                      </a: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9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2,500</a:t>
                      </a: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9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1,904</a:t>
                      </a: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9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76%</a:t>
                      </a: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99432">
                <a:tc gridSpan="12">
                  <a:txBody>
                    <a:bodyPr/>
                    <a:lstStyle/>
                    <a:p>
                      <a:pPr algn="ctr">
                        <a:lnSpc>
                          <a:spcPct val="115000"/>
                        </a:lnSpc>
                        <a:spcAft>
                          <a:spcPts val="0"/>
                        </a:spcAft>
                      </a:pPr>
                      <a:r>
                        <a:rPr lang="en-US" sz="9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SUBSIDY HOUSING FINANCE: IMPROVE DELIVERY OF SUBSIDY HOUSING</a:t>
                      </a: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99"/>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r>
              <a:tr h="299432">
                <a:tc>
                  <a:txBody>
                    <a:bodyPr/>
                    <a:lstStyle/>
                    <a:p>
                      <a:pPr indent="57150">
                        <a:lnSpc>
                          <a:spcPct val="115000"/>
                        </a:lnSpc>
                        <a:spcAft>
                          <a:spcPts val="0"/>
                        </a:spcAft>
                      </a:pPr>
                      <a:r>
                        <a:rPr lang="en-US" sz="9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NUMBER OF CONTRACTS SIGNED</a:t>
                      </a: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2F2F2"/>
                    </a:solidFill>
                  </a:tcPr>
                </a:tc>
                <a:tc>
                  <a:txBody>
                    <a:bodyPr/>
                    <a:lstStyle/>
                    <a:p>
                      <a:pPr algn="ctr">
                        <a:lnSpc>
                          <a:spcPct val="115000"/>
                        </a:lnSpc>
                        <a:spcAft>
                          <a:spcPts val="0"/>
                        </a:spcAft>
                      </a:pPr>
                      <a:r>
                        <a:rPr lang="en-US" sz="9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158</a:t>
                      </a: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9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95</a:t>
                      </a: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9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75</a:t>
                      </a: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9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79%</a:t>
                      </a: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900" b="1" dirty="0">
                          <a:effectLst/>
                          <a:latin typeface="Arial" panose="020B0604020202020204" pitchFamily="34" charset="0"/>
                          <a:ea typeface="Times New Roman" panose="02020603050405020304" pitchFamily="18" charset="0"/>
                          <a:cs typeface="Times New Roman" panose="02020603050405020304" pitchFamily="18" charset="0"/>
                        </a:rPr>
                        <a:t>47%</a:t>
                      </a: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9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60</a:t>
                      </a: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9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47</a:t>
                      </a: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9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78%</a:t>
                      </a: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9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35</a:t>
                      </a: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9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28</a:t>
                      </a: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9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80%</a:t>
                      </a: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99432">
                <a:tc>
                  <a:txBody>
                    <a:bodyPr/>
                    <a:lstStyle/>
                    <a:p>
                      <a:pPr indent="57150">
                        <a:lnSpc>
                          <a:spcPct val="115000"/>
                        </a:lnSpc>
                        <a:spcAft>
                          <a:spcPts val="0"/>
                        </a:spcAft>
                      </a:pPr>
                      <a:r>
                        <a:rPr lang="en-US" sz="9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HOUSES AND SITES IN SIGNED CONTRACTS</a:t>
                      </a: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2F2F2"/>
                    </a:solidFill>
                  </a:tcPr>
                </a:tc>
                <a:tc>
                  <a:txBody>
                    <a:bodyPr/>
                    <a:lstStyle/>
                    <a:p>
                      <a:pPr algn="ctr">
                        <a:lnSpc>
                          <a:spcPct val="115000"/>
                        </a:lnSpc>
                        <a:spcAft>
                          <a:spcPts val="0"/>
                        </a:spcAft>
                      </a:pPr>
                      <a:r>
                        <a:rPr lang="en-US" sz="9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62,184</a:t>
                      </a: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9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43,160</a:t>
                      </a: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9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26,774</a:t>
                      </a: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9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62%</a:t>
                      </a: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900" b="1" dirty="0">
                          <a:effectLst/>
                          <a:latin typeface="Arial" panose="020B0604020202020204" pitchFamily="34" charset="0"/>
                          <a:ea typeface="Times New Roman" panose="02020603050405020304" pitchFamily="18" charset="0"/>
                          <a:cs typeface="Times New Roman" panose="02020603050405020304" pitchFamily="18" charset="0"/>
                        </a:rPr>
                        <a:t>43%</a:t>
                      </a: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9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25,660</a:t>
                      </a: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9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21,884</a:t>
                      </a: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9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85%</a:t>
                      </a: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9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17,500</a:t>
                      </a: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9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4,890</a:t>
                      </a: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9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28%</a:t>
                      </a: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99432">
                <a:tc>
                  <a:txBody>
                    <a:bodyPr/>
                    <a:lstStyle/>
                    <a:p>
                      <a:pPr indent="57150">
                        <a:lnSpc>
                          <a:spcPct val="115000"/>
                        </a:lnSpc>
                        <a:spcAft>
                          <a:spcPts val="0"/>
                        </a:spcAft>
                      </a:pPr>
                      <a:r>
                        <a:rPr lang="en-US" sz="9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VALUE OF LOANS</a:t>
                      </a: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2F2F2"/>
                    </a:solidFill>
                  </a:tcPr>
                </a:tc>
                <a:tc>
                  <a:txBody>
                    <a:bodyPr/>
                    <a:lstStyle/>
                    <a:p>
                      <a:pPr algn="ctr">
                        <a:lnSpc>
                          <a:spcPct val="115000"/>
                        </a:lnSpc>
                        <a:spcAft>
                          <a:spcPts val="0"/>
                        </a:spcAft>
                      </a:pPr>
                      <a:r>
                        <a:rPr lang="en-US" sz="900" b="1"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R637M</a:t>
                      </a: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900" b="1"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R380M</a:t>
                      </a: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900" b="1"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R311M</a:t>
                      </a: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9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82%</a:t>
                      </a: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900" b="1" dirty="0">
                          <a:effectLst/>
                          <a:latin typeface="Arial" panose="020B0604020202020204" pitchFamily="34" charset="0"/>
                          <a:ea typeface="Times New Roman" panose="02020603050405020304" pitchFamily="18" charset="0"/>
                          <a:cs typeface="Times New Roman" panose="02020603050405020304" pitchFamily="18" charset="0"/>
                        </a:rPr>
                        <a:t>49%</a:t>
                      </a: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900" b="1"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R240M</a:t>
                      </a: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900" b="1"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R231M</a:t>
                      </a: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9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96%</a:t>
                      </a: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900" b="1"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R140M</a:t>
                      </a: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900" b="1"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R80M</a:t>
                      </a: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9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57%</a:t>
                      </a: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99432">
                <a:tc>
                  <a:txBody>
                    <a:bodyPr/>
                    <a:lstStyle/>
                    <a:p>
                      <a:pPr indent="57150">
                        <a:lnSpc>
                          <a:spcPct val="115000"/>
                        </a:lnSpc>
                        <a:spcAft>
                          <a:spcPts val="0"/>
                        </a:spcAft>
                      </a:pPr>
                      <a:r>
                        <a:rPr lang="en-US" sz="9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VALUE OF PROJECTS</a:t>
                      </a: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2F2F2"/>
                    </a:solidFill>
                  </a:tcPr>
                </a:tc>
                <a:tc>
                  <a:txBody>
                    <a:bodyPr/>
                    <a:lstStyle/>
                    <a:p>
                      <a:pPr algn="ctr">
                        <a:lnSpc>
                          <a:spcPct val="115000"/>
                        </a:lnSpc>
                        <a:spcAft>
                          <a:spcPts val="0"/>
                        </a:spcAft>
                      </a:pPr>
                      <a:r>
                        <a:rPr lang="en-US" sz="900" b="1"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R5,33B</a:t>
                      </a: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900" b="1"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R3,67B</a:t>
                      </a: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900" b="1"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R2,65B</a:t>
                      </a: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9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72%</a:t>
                      </a: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900" b="1" dirty="0">
                          <a:effectLst/>
                          <a:latin typeface="Arial" panose="020B0604020202020204" pitchFamily="34" charset="0"/>
                          <a:ea typeface="Times New Roman" panose="02020603050405020304" pitchFamily="18" charset="0"/>
                          <a:cs typeface="Times New Roman" panose="02020603050405020304" pitchFamily="18" charset="0"/>
                        </a:rPr>
                        <a:t>50%</a:t>
                      </a: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900" b="1"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R1,92B</a:t>
                      </a: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900" b="1"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R2,05B</a:t>
                      </a: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9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107%</a:t>
                      </a: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900" b="1"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R1,75B</a:t>
                      </a: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900" b="1"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R601M</a:t>
                      </a: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9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34%</a:t>
                      </a: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99432">
                <a:tc>
                  <a:txBody>
                    <a:bodyPr/>
                    <a:lstStyle/>
                    <a:p>
                      <a:pPr indent="57150">
                        <a:lnSpc>
                          <a:spcPct val="115000"/>
                        </a:lnSpc>
                        <a:spcAft>
                          <a:spcPts val="0"/>
                        </a:spcAft>
                      </a:pPr>
                      <a:r>
                        <a:rPr lang="en-US" sz="9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HOUSES BUILT AND SITES SERVICED</a:t>
                      </a: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2F2F2"/>
                    </a:solidFill>
                  </a:tcPr>
                </a:tc>
                <a:tc>
                  <a:txBody>
                    <a:bodyPr/>
                    <a:lstStyle/>
                    <a:p>
                      <a:pPr algn="ctr">
                        <a:lnSpc>
                          <a:spcPct val="115000"/>
                        </a:lnSpc>
                        <a:spcAft>
                          <a:spcPts val="0"/>
                        </a:spcAft>
                      </a:pPr>
                      <a:r>
                        <a:rPr lang="en-US" sz="9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37,596</a:t>
                      </a: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9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25,374</a:t>
                      </a: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9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14,766</a:t>
                      </a: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9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58%</a:t>
                      </a: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900" b="1" dirty="0">
                          <a:effectLst/>
                          <a:latin typeface="Arial" panose="020B0604020202020204" pitchFamily="34" charset="0"/>
                          <a:ea typeface="Times New Roman" panose="02020603050405020304" pitchFamily="18" charset="0"/>
                          <a:cs typeface="Times New Roman" panose="02020603050405020304" pitchFamily="18" charset="0"/>
                        </a:rPr>
                        <a:t>39%</a:t>
                      </a: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9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12,544</a:t>
                      </a: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9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9,946</a:t>
                      </a: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9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79%</a:t>
                      </a: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9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12,830</a:t>
                      </a: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9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4,820</a:t>
                      </a: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9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38%</a:t>
                      </a: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108031766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0A664BC-97F2-4D98-8B60-1A3AF2272D78}" type="slidenum">
              <a:rPr lang="en-ZA" smtClean="0"/>
              <a:pPr/>
              <a:t>35</a:t>
            </a:fld>
            <a:endParaRPr lang="en-ZA" dirty="0"/>
          </a:p>
        </p:txBody>
      </p:sp>
      <p:sp>
        <p:nvSpPr>
          <p:cNvPr id="5" name="Title 1"/>
          <p:cNvSpPr txBox="1">
            <a:spLocks/>
          </p:cNvSpPr>
          <p:nvPr/>
        </p:nvSpPr>
        <p:spPr>
          <a:xfrm>
            <a:off x="973394" y="2840380"/>
            <a:ext cx="8170606" cy="1614096"/>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a:solidFill>
                  <a:schemeClr val="tx1">
                    <a:lumMod val="50000"/>
                    <a:lumOff val="50000"/>
                  </a:schemeClr>
                </a:solidFill>
                <a:latin typeface="Arial" panose="020B0604020202020204" pitchFamily="34" charset="0"/>
                <a:ea typeface="+mj-ea"/>
                <a:cs typeface="Arial" panose="020B0604020202020204" pitchFamily="34" charset="0"/>
              </a:defRPr>
            </a:lvl1pPr>
          </a:lstStyle>
          <a:p>
            <a:pPr marL="0" lvl="1" defTabSz="457200" rtl="0">
              <a:spcBef>
                <a:spcPct val="0"/>
              </a:spcBef>
            </a:pPr>
            <a:r>
              <a:rPr lang="en-ZA" sz="3600" kern="0" dirty="0" smtClean="0">
                <a:solidFill>
                  <a:schemeClr val="bg1">
                    <a:lumMod val="50000"/>
                  </a:schemeClr>
                </a:solidFill>
                <a:latin typeface="Arial" panose="020B0604020202020204" pitchFamily="34" charset="0"/>
                <a:cs typeface="Arial" panose="020B0604020202020204" pitchFamily="34" charset="0"/>
              </a:rPr>
              <a:t>10.  PROGRAMME AND FUND 					MANAGEMENT SERVICES </a:t>
            </a:r>
            <a:endParaRPr lang="en-US" sz="3600" kern="0" dirty="0">
              <a:solidFill>
                <a:schemeClr val="bg1">
                  <a:lumMod val="50000"/>
                </a:schemeClr>
              </a:solidFill>
            </a:endParaRPr>
          </a:p>
        </p:txBody>
      </p:sp>
    </p:spTree>
    <p:extLst>
      <p:ext uri="{BB962C8B-B14F-4D97-AF65-F5344CB8AC3E}">
        <p14:creationId xmlns:p14="http://schemas.microsoft.com/office/powerpoint/2010/main" xmlns="" val="259023063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PROGRAMMES UNDERWAY </a:t>
            </a:r>
            <a:endParaRPr lang="en-US" dirty="0"/>
          </a:p>
        </p:txBody>
      </p:sp>
      <p:sp>
        <p:nvSpPr>
          <p:cNvPr id="4" name="Slide Number Placeholder 3"/>
          <p:cNvSpPr>
            <a:spLocks noGrp="1"/>
          </p:cNvSpPr>
          <p:nvPr>
            <p:ph type="sldNum" sz="quarter" idx="12"/>
          </p:nvPr>
        </p:nvSpPr>
        <p:spPr/>
        <p:txBody>
          <a:bodyPr/>
          <a:lstStyle/>
          <a:p>
            <a:fld id="{C0A664BC-97F2-4D98-8B60-1A3AF2272D78}" type="slidenum">
              <a:rPr lang="en-ZA" smtClean="0"/>
              <a:pPr/>
              <a:t>36</a:t>
            </a:fld>
            <a:endParaRPr lang="en-ZA" dirty="0"/>
          </a:p>
        </p:txBody>
      </p:sp>
      <p:sp>
        <p:nvSpPr>
          <p:cNvPr id="8" name="Content Placeholder 2"/>
          <p:cNvSpPr>
            <a:spLocks noGrp="1"/>
          </p:cNvSpPr>
          <p:nvPr>
            <p:ph idx="1"/>
          </p:nvPr>
        </p:nvSpPr>
        <p:spPr>
          <a:xfrm>
            <a:off x="224589" y="1821903"/>
            <a:ext cx="8694821" cy="3684854"/>
          </a:xfrm>
        </p:spPr>
        <p:txBody>
          <a:bodyPr>
            <a:noAutofit/>
          </a:bodyPr>
          <a:lstStyle/>
          <a:p>
            <a:pPr marL="0" indent="0" algn="just">
              <a:buNone/>
            </a:pPr>
            <a:r>
              <a:rPr lang="en-US" sz="2000" b="1" dirty="0" smtClean="0"/>
              <a:t>Ceiling Retrofit </a:t>
            </a:r>
            <a:r>
              <a:rPr lang="en-US" sz="2000" b="1" dirty="0" err="1" smtClean="0"/>
              <a:t>Programme</a:t>
            </a:r>
            <a:r>
              <a:rPr lang="en-US" sz="2000" b="1" dirty="0" smtClean="0"/>
              <a:t>, City of Cape Town</a:t>
            </a:r>
          </a:p>
          <a:p>
            <a:pPr marL="0" indent="0" algn="just">
              <a:buNone/>
            </a:pPr>
            <a:endParaRPr lang="en-US" sz="1800" b="1" dirty="0" smtClean="0"/>
          </a:p>
          <a:p>
            <a:pPr lvl="0" algn="just" defTabSz="457200">
              <a:buFont typeface="Arial"/>
              <a:buChar char="•"/>
            </a:pPr>
            <a:r>
              <a:rPr lang="en-ZA" sz="1800" dirty="0">
                <a:solidFill>
                  <a:prstClr val="black"/>
                </a:solidFill>
              </a:rPr>
              <a:t>Phase 1 complete with 4 550 houses retrofitted with ceilings and electrical work and roof reseals where necessary.</a:t>
            </a:r>
          </a:p>
          <a:p>
            <a:pPr lvl="0" algn="just" defTabSz="457200">
              <a:buFont typeface="Arial"/>
              <a:buChar char="•"/>
            </a:pPr>
            <a:endParaRPr lang="en-ZA" sz="1800" dirty="0">
              <a:solidFill>
                <a:prstClr val="black"/>
              </a:solidFill>
            </a:endParaRPr>
          </a:p>
          <a:p>
            <a:pPr lvl="0" algn="just" defTabSz="457200">
              <a:buFont typeface="Arial"/>
              <a:buChar char="•"/>
            </a:pPr>
            <a:r>
              <a:rPr lang="en-ZA" sz="1800" dirty="0">
                <a:solidFill>
                  <a:prstClr val="black"/>
                </a:solidFill>
              </a:rPr>
              <a:t>Phase 2 has commenced in February 2017 in six  areas  and is to deliver  3 451 retrofit ceilings, electrical work and reseals.</a:t>
            </a:r>
          </a:p>
          <a:p>
            <a:pPr lvl="0" algn="just" defTabSz="457200">
              <a:buFont typeface="Arial"/>
              <a:buChar char="•"/>
            </a:pPr>
            <a:endParaRPr lang="en-ZA" sz="1800" dirty="0">
              <a:solidFill>
                <a:prstClr val="black"/>
              </a:solidFill>
            </a:endParaRPr>
          </a:p>
          <a:p>
            <a:pPr lvl="0" algn="just" defTabSz="457200">
              <a:buFont typeface="Arial"/>
              <a:buChar char="•"/>
            </a:pPr>
            <a:r>
              <a:rPr lang="en-ZA" sz="1800" dirty="0">
                <a:solidFill>
                  <a:prstClr val="black"/>
                </a:solidFill>
              </a:rPr>
              <a:t>Contractors have taken site and construction has commenced.</a:t>
            </a:r>
          </a:p>
          <a:p>
            <a:pPr lvl="0" algn="just" defTabSz="457200">
              <a:buFont typeface="Arial"/>
              <a:buChar char="•"/>
            </a:pPr>
            <a:endParaRPr lang="en-ZA" sz="1800" dirty="0">
              <a:solidFill>
                <a:prstClr val="black"/>
              </a:solidFill>
            </a:endParaRPr>
          </a:p>
          <a:p>
            <a:pPr lvl="0" algn="just" defTabSz="457200">
              <a:buFont typeface="Arial"/>
              <a:buChar char="•"/>
            </a:pPr>
            <a:r>
              <a:rPr lang="en-ZA" sz="1800" dirty="0">
                <a:solidFill>
                  <a:prstClr val="black"/>
                </a:solidFill>
              </a:rPr>
              <a:t>The Client is satisfied with quality of work, accepted the Close-out report for phase 1 and awaiting impact evaluation results.</a:t>
            </a:r>
          </a:p>
          <a:p>
            <a:pPr marL="0" indent="0" algn="just">
              <a:buNone/>
            </a:pPr>
            <a:endParaRPr lang="en-ZA" sz="1800" b="1" dirty="0" smtClean="0">
              <a:latin typeface="+mj-lt"/>
            </a:endParaRPr>
          </a:p>
        </p:txBody>
      </p:sp>
    </p:spTree>
    <p:extLst>
      <p:ext uri="{BB962C8B-B14F-4D97-AF65-F5344CB8AC3E}">
        <p14:creationId xmlns:p14="http://schemas.microsoft.com/office/powerpoint/2010/main" xmlns="" val="322068621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PROGRAMMES UNDERWAY Cont.</a:t>
            </a:r>
            <a:endParaRPr lang="en-US" dirty="0"/>
          </a:p>
        </p:txBody>
      </p:sp>
      <p:sp>
        <p:nvSpPr>
          <p:cNvPr id="4" name="Slide Number Placeholder 3"/>
          <p:cNvSpPr>
            <a:spLocks noGrp="1"/>
          </p:cNvSpPr>
          <p:nvPr>
            <p:ph type="sldNum" sz="quarter" idx="12"/>
          </p:nvPr>
        </p:nvSpPr>
        <p:spPr/>
        <p:txBody>
          <a:bodyPr/>
          <a:lstStyle/>
          <a:p>
            <a:fld id="{C0A664BC-97F2-4D98-8B60-1A3AF2272D78}" type="slidenum">
              <a:rPr lang="en-ZA" smtClean="0"/>
              <a:pPr/>
              <a:t>37</a:t>
            </a:fld>
            <a:endParaRPr lang="en-ZA" dirty="0"/>
          </a:p>
        </p:txBody>
      </p:sp>
      <p:sp>
        <p:nvSpPr>
          <p:cNvPr id="7" name="Content Placeholder 2"/>
          <p:cNvSpPr>
            <a:spLocks noGrp="1"/>
          </p:cNvSpPr>
          <p:nvPr>
            <p:ph idx="1"/>
          </p:nvPr>
        </p:nvSpPr>
        <p:spPr>
          <a:xfrm>
            <a:off x="224589" y="1507578"/>
            <a:ext cx="8694821" cy="3684854"/>
          </a:xfrm>
        </p:spPr>
        <p:txBody>
          <a:bodyPr>
            <a:noAutofit/>
          </a:bodyPr>
          <a:lstStyle/>
          <a:p>
            <a:pPr marL="0" indent="0" algn="just">
              <a:buNone/>
            </a:pPr>
            <a:r>
              <a:rPr lang="en-US" sz="2000" b="1" dirty="0" err="1" smtClean="0"/>
              <a:t>Vulindlela</a:t>
            </a:r>
            <a:r>
              <a:rPr lang="en-US" sz="2000" b="1" dirty="0" smtClean="0"/>
              <a:t> PHP – KZN</a:t>
            </a:r>
          </a:p>
          <a:p>
            <a:pPr marL="0" indent="0" algn="just">
              <a:buNone/>
            </a:pPr>
            <a:endParaRPr lang="en-ZA" sz="900" b="1" dirty="0" smtClean="0"/>
          </a:p>
          <a:p>
            <a:pPr algn="just"/>
            <a:r>
              <a:rPr lang="en-ZA" sz="1800" dirty="0" smtClean="0"/>
              <a:t>NURCHA is serving as Community Resource Organisation (CRO), playing the role of paymaster / payment administration.</a:t>
            </a:r>
          </a:p>
          <a:p>
            <a:pPr algn="just"/>
            <a:endParaRPr lang="en-ZA" sz="800" dirty="0" smtClean="0"/>
          </a:p>
          <a:p>
            <a:pPr algn="just"/>
            <a:r>
              <a:rPr lang="en-ZA" sz="1800" dirty="0" smtClean="0"/>
              <a:t>Project is to deliver 25 000 housing  units in Vulindlela with a budget of R2.5Billion.</a:t>
            </a:r>
          </a:p>
          <a:p>
            <a:pPr algn="just"/>
            <a:endParaRPr lang="en-ZA" sz="800" dirty="0"/>
          </a:p>
          <a:p>
            <a:pPr algn="just"/>
            <a:r>
              <a:rPr lang="en-ZA" sz="1800" dirty="0" smtClean="0"/>
              <a:t>NURCHA has to date disbursed R1.6 Billion to service providers.</a:t>
            </a:r>
          </a:p>
          <a:p>
            <a:pPr marL="0" indent="0" algn="just">
              <a:buNone/>
            </a:pPr>
            <a:endParaRPr lang="en-ZA" sz="800" dirty="0" smtClean="0"/>
          </a:p>
          <a:p>
            <a:pPr algn="just">
              <a:spcBef>
                <a:spcPts val="0"/>
              </a:spcBef>
            </a:pPr>
            <a:r>
              <a:rPr lang="en-ZA" sz="1800" dirty="0" smtClean="0"/>
              <a:t>As at February 2017 the project has delivered eighteen thousand six hundred and fifty one platforms (18 651) and fifteen thousand one hundred and twelve (15112) completions.</a:t>
            </a:r>
          </a:p>
          <a:p>
            <a:pPr algn="just">
              <a:spcBef>
                <a:spcPts val="0"/>
              </a:spcBef>
            </a:pPr>
            <a:endParaRPr lang="en-ZA" sz="800" dirty="0" smtClean="0"/>
          </a:p>
          <a:p>
            <a:pPr algn="just">
              <a:spcBef>
                <a:spcPts val="0"/>
              </a:spcBef>
            </a:pPr>
            <a:r>
              <a:rPr lang="en-ZA" sz="1800" dirty="0" smtClean="0"/>
              <a:t>The contract came to an end on 31 March 2017 and completed handover of Payment Administrator role to new service provider - </a:t>
            </a:r>
            <a:r>
              <a:rPr lang="en-ZA" sz="1800" dirty="0" err="1" smtClean="0"/>
              <a:t>Ithala</a:t>
            </a:r>
            <a:r>
              <a:rPr lang="en-ZA" sz="1800" dirty="0" smtClean="0"/>
              <a:t> Bank.</a:t>
            </a:r>
            <a:endParaRPr lang="en-GB" sz="1800" dirty="0"/>
          </a:p>
        </p:txBody>
      </p:sp>
    </p:spTree>
    <p:extLst>
      <p:ext uri="{BB962C8B-B14F-4D97-AF65-F5344CB8AC3E}">
        <p14:creationId xmlns:p14="http://schemas.microsoft.com/office/powerpoint/2010/main" xmlns="" val="19795700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0A664BC-97F2-4D98-8B60-1A3AF2272D78}" type="slidenum">
              <a:rPr lang="en-ZA" smtClean="0"/>
              <a:pPr/>
              <a:t>38</a:t>
            </a:fld>
            <a:endParaRPr lang="en-ZA" dirty="0"/>
          </a:p>
        </p:txBody>
      </p:sp>
      <p:sp>
        <p:nvSpPr>
          <p:cNvPr id="6" name="Title 1"/>
          <p:cNvSpPr txBox="1">
            <a:spLocks/>
          </p:cNvSpPr>
          <p:nvPr/>
        </p:nvSpPr>
        <p:spPr>
          <a:xfrm>
            <a:off x="516194" y="2854668"/>
            <a:ext cx="8170606" cy="1614096"/>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a:solidFill>
                  <a:schemeClr val="tx1">
                    <a:lumMod val="50000"/>
                    <a:lumOff val="50000"/>
                  </a:schemeClr>
                </a:solidFill>
                <a:latin typeface="Arial" panose="020B0604020202020204" pitchFamily="34" charset="0"/>
                <a:ea typeface="+mj-ea"/>
                <a:cs typeface="Arial" panose="020B0604020202020204" pitchFamily="34" charset="0"/>
              </a:defRPr>
            </a:lvl1pPr>
          </a:lstStyle>
          <a:p>
            <a:pPr marL="0" lvl="1" algn="ctr" defTabSz="457200" rtl="0">
              <a:spcBef>
                <a:spcPct val="0"/>
              </a:spcBef>
            </a:pPr>
            <a:r>
              <a:rPr lang="en-ZA" sz="4000" kern="0" dirty="0" smtClean="0">
                <a:solidFill>
                  <a:schemeClr val="bg1">
                    <a:lumMod val="50000"/>
                  </a:schemeClr>
                </a:solidFill>
                <a:latin typeface="Arial" panose="020B0604020202020204" pitchFamily="34" charset="0"/>
                <a:cs typeface="Arial" panose="020B0604020202020204" pitchFamily="34" charset="0"/>
              </a:rPr>
              <a:t>11.  GOVERNANCE ISSUES</a:t>
            </a:r>
            <a:endParaRPr lang="en-US" sz="4000" kern="0" dirty="0">
              <a:solidFill>
                <a:schemeClr val="bg1">
                  <a:lumMod val="50000"/>
                </a:schemeClr>
              </a:solidFill>
            </a:endParaRPr>
          </a:p>
        </p:txBody>
      </p:sp>
    </p:spTree>
    <p:extLst>
      <p:ext uri="{BB962C8B-B14F-4D97-AF65-F5344CB8AC3E}">
        <p14:creationId xmlns:p14="http://schemas.microsoft.com/office/powerpoint/2010/main" xmlns="" val="129802851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2500" dirty="0" smtClean="0"/>
              <a:t>GOVERNANCE STRUCTURE </a:t>
            </a:r>
            <a:br>
              <a:rPr lang="en-ZA" sz="2500" dirty="0" smtClean="0"/>
            </a:br>
            <a:r>
              <a:rPr lang="en-ZA" sz="2500" dirty="0" smtClean="0"/>
              <a:t>AND OTHER COMPLIANCE ISSUES</a:t>
            </a:r>
            <a:endParaRPr lang="en-ZA" sz="2500" dirty="0"/>
          </a:p>
        </p:txBody>
      </p:sp>
      <p:sp>
        <p:nvSpPr>
          <p:cNvPr id="4" name="Slide Number Placeholder 3"/>
          <p:cNvSpPr>
            <a:spLocks noGrp="1"/>
          </p:cNvSpPr>
          <p:nvPr>
            <p:ph type="sldNum" sz="quarter" idx="12"/>
          </p:nvPr>
        </p:nvSpPr>
        <p:spPr/>
        <p:txBody>
          <a:bodyPr/>
          <a:lstStyle/>
          <a:p>
            <a:fld id="{C0A664BC-97F2-4D98-8B60-1A3AF2272D78}" type="slidenum">
              <a:rPr lang="en-ZA" smtClean="0"/>
              <a:pPr/>
              <a:t>39</a:t>
            </a:fld>
            <a:endParaRPr lang="en-ZA" dirty="0"/>
          </a:p>
        </p:txBody>
      </p:sp>
      <p:sp>
        <p:nvSpPr>
          <p:cNvPr id="5" name="Content Placeholder 2"/>
          <p:cNvSpPr>
            <a:spLocks noGrp="1"/>
          </p:cNvSpPr>
          <p:nvPr>
            <p:ph idx="1"/>
          </p:nvPr>
        </p:nvSpPr>
        <p:spPr>
          <a:xfrm>
            <a:off x="161925" y="2214133"/>
            <a:ext cx="8839200" cy="3072242"/>
          </a:xfrm>
        </p:spPr>
        <p:txBody>
          <a:bodyPr>
            <a:normAutofit/>
          </a:bodyPr>
          <a:lstStyle/>
          <a:p>
            <a:pPr lvl="1" algn="just">
              <a:lnSpc>
                <a:spcPct val="150000"/>
              </a:lnSpc>
              <a:spcBef>
                <a:spcPts val="0"/>
              </a:spcBef>
            </a:pPr>
            <a:r>
              <a:rPr lang="en-ZA" sz="2000" dirty="0" smtClean="0"/>
              <a:t>11 Directors (</a:t>
            </a:r>
            <a:r>
              <a:rPr lang="en-ZA" sz="2000" dirty="0"/>
              <a:t>8</a:t>
            </a:r>
            <a:r>
              <a:rPr lang="en-ZA" sz="2000" dirty="0" smtClean="0"/>
              <a:t> Non-Executive and 3 Executive Directors)</a:t>
            </a:r>
          </a:p>
          <a:p>
            <a:pPr lvl="1" algn="just">
              <a:lnSpc>
                <a:spcPct val="150000"/>
              </a:lnSpc>
              <a:spcBef>
                <a:spcPts val="0"/>
              </a:spcBef>
            </a:pPr>
            <a:r>
              <a:rPr lang="en-ZA" sz="2000" dirty="0" smtClean="0"/>
              <a:t>Four board meetings were held during the year.</a:t>
            </a:r>
          </a:p>
          <a:p>
            <a:pPr lvl="1" algn="just">
              <a:lnSpc>
                <a:spcPct val="150000"/>
              </a:lnSpc>
              <a:spcBef>
                <a:spcPts val="0"/>
              </a:spcBef>
            </a:pPr>
            <a:r>
              <a:rPr lang="en-ZA" sz="2000" dirty="0" smtClean="0"/>
              <a:t>Four board committees are in place : Audit; </a:t>
            </a:r>
            <a:r>
              <a:rPr lang="en-ZA" sz="2000" dirty="0" err="1" smtClean="0"/>
              <a:t>Fincom</a:t>
            </a:r>
            <a:r>
              <a:rPr lang="en-ZA" sz="2000" dirty="0" smtClean="0"/>
              <a:t>; HCTC and Remuneration Committees.</a:t>
            </a:r>
          </a:p>
          <a:p>
            <a:pPr lvl="1" algn="just">
              <a:lnSpc>
                <a:spcPct val="150000"/>
              </a:lnSpc>
              <a:spcBef>
                <a:spcPts val="0"/>
              </a:spcBef>
            </a:pPr>
            <a:r>
              <a:rPr lang="en-ZA" sz="2000" dirty="0" smtClean="0"/>
              <a:t>NURCHA has continued to receive an unqualified audit opinion. There is an emphasis of matter relating to the DFI consolidation.</a:t>
            </a:r>
          </a:p>
          <a:p>
            <a:pPr marL="457200" lvl="1" indent="0" algn="just">
              <a:buNone/>
            </a:pPr>
            <a:endParaRPr lang="en-ZA" sz="2400" dirty="0" smtClean="0"/>
          </a:p>
        </p:txBody>
      </p:sp>
    </p:spTree>
    <p:extLst>
      <p:ext uri="{BB962C8B-B14F-4D97-AF65-F5344CB8AC3E}">
        <p14:creationId xmlns:p14="http://schemas.microsoft.com/office/powerpoint/2010/main" xmlns="" val="35793602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NURCHA IS ….</a:t>
            </a:r>
            <a:endParaRPr lang="en-ZA" dirty="0"/>
          </a:p>
        </p:txBody>
      </p:sp>
      <p:sp>
        <p:nvSpPr>
          <p:cNvPr id="4" name="Slide Number Placeholder 3"/>
          <p:cNvSpPr>
            <a:spLocks noGrp="1"/>
          </p:cNvSpPr>
          <p:nvPr>
            <p:ph type="sldNum" sz="quarter" idx="12"/>
          </p:nvPr>
        </p:nvSpPr>
        <p:spPr/>
        <p:txBody>
          <a:bodyPr/>
          <a:lstStyle/>
          <a:p>
            <a:fld id="{C0A664BC-97F2-4D98-8B60-1A3AF2272D78}" type="slidenum">
              <a:rPr lang="en-ZA" smtClean="0"/>
              <a:pPr/>
              <a:t>4</a:t>
            </a:fld>
            <a:endParaRPr lang="en-ZA" dirty="0"/>
          </a:p>
        </p:txBody>
      </p:sp>
      <p:sp>
        <p:nvSpPr>
          <p:cNvPr id="6" name="Rectangle 5"/>
          <p:cNvSpPr/>
          <p:nvPr/>
        </p:nvSpPr>
        <p:spPr>
          <a:xfrm>
            <a:off x="257732" y="1427017"/>
            <a:ext cx="8401359" cy="4478149"/>
          </a:xfrm>
          <a:prstGeom prst="rect">
            <a:avLst/>
          </a:prstGeom>
        </p:spPr>
        <p:txBody>
          <a:bodyPr wrap="square">
            <a:spAutoFit/>
          </a:bodyPr>
          <a:lstStyle/>
          <a:p>
            <a:pPr algn="ctr">
              <a:lnSpc>
                <a:spcPct val="150000"/>
              </a:lnSpc>
            </a:pPr>
            <a:r>
              <a:rPr lang="en-US" sz="1400" b="1" dirty="0">
                <a:latin typeface="Arial" panose="020B0604020202020204" pitchFamily="34" charset="0"/>
                <a:cs typeface="Arial" panose="020B0604020202020204" pitchFamily="34" charset="0"/>
              </a:rPr>
              <a:t>NURCHA MANDATE</a:t>
            </a:r>
          </a:p>
          <a:p>
            <a:pPr algn="just">
              <a:lnSpc>
                <a:spcPct val="150000"/>
              </a:lnSpc>
            </a:pPr>
            <a:r>
              <a:rPr lang="en-US" sz="1600" dirty="0">
                <a:latin typeface="Arial" panose="020B0604020202020204" pitchFamily="34" charset="0"/>
                <a:cs typeface="Arial" panose="020B0604020202020204" pitchFamily="34" charset="0"/>
              </a:rPr>
              <a:t>“NURCHA ensures the availability of bridging finance to small, medium and established contractors, building low and moderate income housing and related community facilities and infrastructure.”</a:t>
            </a:r>
          </a:p>
          <a:p>
            <a:pPr algn="ctr">
              <a:lnSpc>
                <a:spcPct val="150000"/>
              </a:lnSpc>
            </a:pPr>
            <a:r>
              <a:rPr lang="en-US" sz="1600" b="1" dirty="0" smtClean="0">
                <a:latin typeface="Arial" panose="020B0604020202020204" pitchFamily="34" charset="0"/>
                <a:cs typeface="Arial" panose="020B0604020202020204" pitchFamily="34" charset="0"/>
              </a:rPr>
              <a:t>NURCHA </a:t>
            </a:r>
            <a:r>
              <a:rPr lang="en-US" sz="1600" b="1" dirty="0">
                <a:latin typeface="Arial" panose="020B0604020202020204" pitchFamily="34" charset="0"/>
                <a:cs typeface="Arial" panose="020B0604020202020204" pitchFamily="34" charset="0"/>
              </a:rPr>
              <a:t>VISION</a:t>
            </a:r>
          </a:p>
          <a:p>
            <a:pPr algn="just">
              <a:lnSpc>
                <a:spcPct val="150000"/>
              </a:lnSpc>
            </a:pPr>
            <a:r>
              <a:rPr lang="en-US" sz="1600" dirty="0">
                <a:latin typeface="Arial" panose="020B0604020202020204" pitchFamily="34" charset="0"/>
                <a:cs typeface="Arial" panose="020B0604020202020204" pitchFamily="34" charset="0"/>
              </a:rPr>
              <a:t>“To be regarded as a partner of choice for those seeking innovative bridging finance solutions”</a:t>
            </a:r>
          </a:p>
          <a:p>
            <a:pPr algn="ctr">
              <a:lnSpc>
                <a:spcPct val="150000"/>
              </a:lnSpc>
            </a:pPr>
            <a:r>
              <a:rPr lang="en-US" sz="1600" b="1" dirty="0" smtClean="0">
                <a:latin typeface="Arial" panose="020B0604020202020204" pitchFamily="34" charset="0"/>
                <a:cs typeface="Arial" panose="020B0604020202020204" pitchFamily="34" charset="0"/>
              </a:rPr>
              <a:t>NURCHA </a:t>
            </a:r>
            <a:r>
              <a:rPr lang="en-US" sz="1600" b="1" dirty="0">
                <a:latin typeface="Arial" panose="020B0604020202020204" pitchFamily="34" charset="0"/>
                <a:cs typeface="Arial" panose="020B0604020202020204" pitchFamily="34" charset="0"/>
              </a:rPr>
              <a:t>MISSION</a:t>
            </a:r>
          </a:p>
          <a:p>
            <a:pPr algn="just">
              <a:lnSpc>
                <a:spcPct val="150000"/>
              </a:lnSpc>
            </a:pPr>
            <a:r>
              <a:rPr lang="en-US" sz="1600" dirty="0">
                <a:latin typeface="Arial" panose="020B0604020202020204" pitchFamily="34" charset="0"/>
                <a:cs typeface="Arial" panose="020B0604020202020204" pitchFamily="34" charset="0"/>
              </a:rPr>
              <a:t>“NURCHA initiates programmes and takes considered risks to ensure a sustainable flow of finance for the construction of low-income and affordable housing, community facilities and infrastructure. We work in partnership with all role-players in these markets to maximize the development of sustainable human settlements</a:t>
            </a:r>
            <a:r>
              <a:rPr lang="en-US" sz="1600" dirty="0" smtClean="0">
                <a:latin typeface="Arial" panose="020B0604020202020204" pitchFamily="34" charset="0"/>
                <a:cs typeface="Arial" panose="020B0604020202020204" pitchFamily="34" charset="0"/>
              </a:rPr>
              <a:t>”</a:t>
            </a:r>
            <a:endParaRPr lang="en-ZA"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89366156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2400" dirty="0" smtClean="0"/>
              <a:t>GOVERNANCE STRUCTURE </a:t>
            </a:r>
            <a:br>
              <a:rPr lang="en-ZA" sz="2400" dirty="0" smtClean="0"/>
            </a:br>
            <a:r>
              <a:rPr lang="en-ZA" sz="2400" dirty="0" smtClean="0"/>
              <a:t>AND OTHER COMPLIANCE ISSUES </a:t>
            </a:r>
            <a:r>
              <a:rPr lang="en-ZA" sz="2000" dirty="0" smtClean="0"/>
              <a:t>Cont.</a:t>
            </a:r>
            <a:endParaRPr lang="en-ZA" sz="2000" dirty="0"/>
          </a:p>
        </p:txBody>
      </p:sp>
      <p:sp>
        <p:nvSpPr>
          <p:cNvPr id="4" name="Slide Number Placeholder 3"/>
          <p:cNvSpPr>
            <a:spLocks noGrp="1"/>
          </p:cNvSpPr>
          <p:nvPr>
            <p:ph type="sldNum" sz="quarter" idx="12"/>
          </p:nvPr>
        </p:nvSpPr>
        <p:spPr/>
        <p:txBody>
          <a:bodyPr/>
          <a:lstStyle/>
          <a:p>
            <a:fld id="{C0A664BC-97F2-4D98-8B60-1A3AF2272D78}" type="slidenum">
              <a:rPr lang="en-ZA" smtClean="0"/>
              <a:pPr/>
              <a:t>40</a:t>
            </a:fld>
            <a:endParaRPr lang="en-ZA" dirty="0"/>
          </a:p>
        </p:txBody>
      </p:sp>
      <p:sp>
        <p:nvSpPr>
          <p:cNvPr id="5" name="Content Placeholder 2"/>
          <p:cNvSpPr>
            <a:spLocks noGrp="1"/>
          </p:cNvSpPr>
          <p:nvPr>
            <p:ph idx="1"/>
          </p:nvPr>
        </p:nvSpPr>
        <p:spPr>
          <a:xfrm>
            <a:off x="-157162" y="1631950"/>
            <a:ext cx="9015663" cy="3986643"/>
          </a:xfrm>
        </p:spPr>
        <p:txBody>
          <a:bodyPr>
            <a:noAutofit/>
          </a:bodyPr>
          <a:lstStyle/>
          <a:p>
            <a:pPr lvl="1" algn="just">
              <a:lnSpc>
                <a:spcPct val="150000"/>
              </a:lnSpc>
              <a:spcBef>
                <a:spcPts val="0"/>
              </a:spcBef>
            </a:pPr>
            <a:r>
              <a:rPr lang="en-ZA" sz="1600" dirty="0"/>
              <a:t>NURCHA </a:t>
            </a:r>
            <a:r>
              <a:rPr lang="en-ZA" sz="1600" dirty="0" smtClean="0"/>
              <a:t>is reporting irregular </a:t>
            </a:r>
            <a:r>
              <a:rPr lang="en-ZA" sz="1600" dirty="0"/>
              <a:t>expenditure amounting to R13.4 million </a:t>
            </a:r>
            <a:r>
              <a:rPr lang="en-ZA" sz="1600" dirty="0" smtClean="0"/>
              <a:t>in the </a:t>
            </a:r>
            <a:r>
              <a:rPr lang="en-ZA" sz="1600" dirty="0"/>
              <a:t>year under </a:t>
            </a:r>
            <a:r>
              <a:rPr lang="en-ZA" sz="1600" dirty="0" smtClean="0"/>
              <a:t>review</a:t>
            </a:r>
          </a:p>
          <a:p>
            <a:pPr lvl="2" algn="just">
              <a:lnSpc>
                <a:spcPct val="150000"/>
              </a:lnSpc>
              <a:spcBef>
                <a:spcPts val="0"/>
              </a:spcBef>
            </a:pPr>
            <a:r>
              <a:rPr lang="en-ZA" sz="1400" dirty="0" smtClean="0"/>
              <a:t>R10.5 million of this amount relates to contracts that were signed in 2016 financial year and expenditure incurred in 2017 financial year.</a:t>
            </a:r>
          </a:p>
          <a:p>
            <a:pPr lvl="2" algn="just">
              <a:lnSpc>
                <a:spcPct val="150000"/>
              </a:lnSpc>
              <a:spcBef>
                <a:spcPts val="0"/>
              </a:spcBef>
            </a:pPr>
            <a:r>
              <a:rPr lang="en-ZA" sz="1400" dirty="0" smtClean="0"/>
              <a:t>R2.9 million relate to contracts signed in 2017 financial year</a:t>
            </a:r>
          </a:p>
          <a:p>
            <a:pPr lvl="2" algn="just">
              <a:lnSpc>
                <a:spcPct val="150000"/>
              </a:lnSpc>
              <a:spcBef>
                <a:spcPts val="0"/>
              </a:spcBef>
            </a:pPr>
            <a:r>
              <a:rPr lang="en-ZA" sz="1400" dirty="0" smtClean="0"/>
              <a:t>In all these instance NURCHA did not suffer any financial losses.  Full value for money on the expenditure was received.</a:t>
            </a:r>
          </a:p>
          <a:p>
            <a:pPr lvl="2" algn="just">
              <a:lnSpc>
                <a:spcPct val="150000"/>
              </a:lnSpc>
              <a:spcBef>
                <a:spcPts val="0"/>
              </a:spcBef>
            </a:pPr>
            <a:r>
              <a:rPr lang="en-US" sz="1400" dirty="0" smtClean="0"/>
              <a:t>A portion of this also relates to a tender (one batch) that did not appear on the e-Tender Publication portal and the Government Tender Bulletin as requested, but was only advertised in a local newspaper and on the NURCHA website.</a:t>
            </a:r>
            <a:endParaRPr lang="en-ZA" sz="1400" dirty="0" smtClean="0"/>
          </a:p>
          <a:p>
            <a:pPr lvl="1" algn="just">
              <a:lnSpc>
                <a:spcPct val="150000"/>
              </a:lnSpc>
              <a:spcBef>
                <a:spcPts val="0"/>
              </a:spcBef>
            </a:pPr>
            <a:r>
              <a:rPr lang="en-ZA" sz="1600" dirty="0" smtClean="0"/>
              <a:t>Appropriate actions have been taken against employees who did not comply.</a:t>
            </a:r>
          </a:p>
          <a:p>
            <a:pPr lvl="1" algn="just">
              <a:lnSpc>
                <a:spcPct val="150000"/>
              </a:lnSpc>
              <a:spcBef>
                <a:spcPts val="0"/>
              </a:spcBef>
            </a:pPr>
            <a:r>
              <a:rPr lang="en-ZA" sz="1600" dirty="0" smtClean="0"/>
              <a:t>Controls in the area of SCM will continue to be improved upon.</a:t>
            </a:r>
          </a:p>
          <a:p>
            <a:pPr lvl="1" algn="just"/>
            <a:endParaRPr lang="en-ZA" sz="2400" dirty="0" smtClean="0"/>
          </a:p>
          <a:p>
            <a:pPr lvl="1" algn="just"/>
            <a:endParaRPr lang="en-ZA" sz="2400" dirty="0" smtClean="0"/>
          </a:p>
        </p:txBody>
      </p:sp>
    </p:spTree>
    <p:extLst>
      <p:ext uri="{BB962C8B-B14F-4D97-AF65-F5344CB8AC3E}">
        <p14:creationId xmlns:p14="http://schemas.microsoft.com/office/powerpoint/2010/main" xmlns="" val="302017136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0A664BC-97F2-4D98-8B60-1A3AF2272D78}" type="slidenum">
              <a:rPr lang="en-ZA" smtClean="0"/>
              <a:pPr/>
              <a:t>41</a:t>
            </a:fld>
            <a:endParaRPr lang="en-ZA" dirty="0"/>
          </a:p>
        </p:txBody>
      </p:sp>
      <p:sp>
        <p:nvSpPr>
          <p:cNvPr id="6" name="Title 1"/>
          <p:cNvSpPr txBox="1">
            <a:spLocks/>
          </p:cNvSpPr>
          <p:nvPr/>
        </p:nvSpPr>
        <p:spPr>
          <a:xfrm>
            <a:off x="516194" y="2854668"/>
            <a:ext cx="8170606" cy="1614096"/>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a:solidFill>
                  <a:schemeClr val="tx1">
                    <a:lumMod val="50000"/>
                    <a:lumOff val="50000"/>
                  </a:schemeClr>
                </a:solidFill>
                <a:latin typeface="Arial" panose="020B0604020202020204" pitchFamily="34" charset="0"/>
                <a:ea typeface="+mj-ea"/>
                <a:cs typeface="Arial" panose="020B0604020202020204" pitchFamily="34" charset="0"/>
              </a:defRPr>
            </a:lvl1pPr>
          </a:lstStyle>
          <a:p>
            <a:pPr marL="0" lvl="1" algn="ctr" defTabSz="457200" rtl="0">
              <a:spcBef>
                <a:spcPct val="0"/>
              </a:spcBef>
            </a:pPr>
            <a:r>
              <a:rPr lang="en-ZA" sz="4000" kern="0" dirty="0" smtClean="0">
                <a:solidFill>
                  <a:schemeClr val="bg1">
                    <a:lumMod val="50000"/>
                  </a:schemeClr>
                </a:solidFill>
                <a:latin typeface="Arial" panose="020B0604020202020204" pitchFamily="34" charset="0"/>
                <a:cs typeface="Arial" panose="020B0604020202020204" pitchFamily="34" charset="0"/>
              </a:rPr>
              <a:t>12.  FINANCIAL PERFORMANCE</a:t>
            </a:r>
            <a:endParaRPr lang="en-US" sz="4000" kern="0" dirty="0">
              <a:solidFill>
                <a:schemeClr val="bg1">
                  <a:lumMod val="50000"/>
                </a:schemeClr>
              </a:solidFill>
            </a:endParaRPr>
          </a:p>
        </p:txBody>
      </p:sp>
    </p:spTree>
    <p:extLst>
      <p:ext uri="{BB962C8B-B14F-4D97-AF65-F5344CB8AC3E}">
        <p14:creationId xmlns:p14="http://schemas.microsoft.com/office/powerpoint/2010/main" xmlns="" val="411617862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ZA"/>
          </a:p>
        </p:txBody>
      </p:sp>
      <p:sp>
        <p:nvSpPr>
          <p:cNvPr id="3" name="Subtitle 2"/>
          <p:cNvSpPr>
            <a:spLocks noGrp="1"/>
          </p:cNvSpPr>
          <p:nvPr>
            <p:ph type="subTitle" idx="1"/>
          </p:nvPr>
        </p:nvSpPr>
        <p:spPr/>
        <p:txBody>
          <a:bodyPr/>
          <a:lstStyle/>
          <a:p>
            <a:endParaRPr lang="en-ZA"/>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solidFill>
                  <a:schemeClr val="bg1">
                    <a:lumMod val="50000"/>
                  </a:schemeClr>
                </a:solidFill>
              </a:rPr>
              <a:t>BREAKDOWN OF INCOME </a:t>
            </a:r>
            <a:br>
              <a:rPr lang="en-ZA" dirty="0" smtClean="0">
                <a:solidFill>
                  <a:schemeClr val="bg1">
                    <a:lumMod val="50000"/>
                  </a:schemeClr>
                </a:solidFill>
              </a:rPr>
            </a:br>
            <a:r>
              <a:rPr lang="en-ZA" dirty="0" smtClean="0">
                <a:solidFill>
                  <a:schemeClr val="bg1">
                    <a:lumMod val="50000"/>
                  </a:schemeClr>
                </a:solidFill>
              </a:rPr>
              <a:t>PER PROGRAMME</a:t>
            </a:r>
            <a:endParaRPr lang="en-ZA" dirty="0">
              <a:solidFill>
                <a:schemeClr val="bg1">
                  <a:lumMod val="50000"/>
                </a:schemeClr>
              </a:solidFill>
            </a:endParaRPr>
          </a:p>
        </p:txBody>
      </p:sp>
      <p:sp>
        <p:nvSpPr>
          <p:cNvPr id="4" name="Slide Number Placeholder 3"/>
          <p:cNvSpPr>
            <a:spLocks noGrp="1"/>
          </p:cNvSpPr>
          <p:nvPr>
            <p:ph type="sldNum" sz="quarter" idx="12"/>
          </p:nvPr>
        </p:nvSpPr>
        <p:spPr/>
        <p:txBody>
          <a:bodyPr/>
          <a:lstStyle/>
          <a:p>
            <a:fld id="{C0A664BC-97F2-4D98-8B60-1A3AF2272D78}" type="slidenum">
              <a:rPr lang="en-ZA" smtClean="0"/>
              <a:pPr/>
              <a:t>43</a:t>
            </a:fld>
            <a:endParaRPr lang="en-ZA" dirty="0"/>
          </a:p>
        </p:txBody>
      </p:sp>
      <p:graphicFrame>
        <p:nvGraphicFramePr>
          <p:cNvPr id="6" name="Chart 5"/>
          <p:cNvGraphicFramePr>
            <a:graphicFrameLocks/>
          </p:cNvGraphicFramePr>
          <p:nvPr>
            <p:extLst>
              <p:ext uri="{D42A27DB-BD31-4B8C-83A1-F6EECF244321}">
                <p14:modId xmlns:p14="http://schemas.microsoft.com/office/powerpoint/2010/main" xmlns="" val="502119505"/>
              </p:ext>
            </p:extLst>
          </p:nvPr>
        </p:nvGraphicFramePr>
        <p:xfrm>
          <a:off x="577849" y="1624012"/>
          <a:ext cx="7988302" cy="39528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184956407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solidFill>
                  <a:schemeClr val="bg1">
                    <a:lumMod val="50000"/>
                  </a:schemeClr>
                </a:solidFill>
              </a:rPr>
              <a:t>ABRIDGED INCOME STATEMENT</a:t>
            </a:r>
            <a:br>
              <a:rPr lang="en-ZA" dirty="0" smtClean="0">
                <a:solidFill>
                  <a:schemeClr val="bg1">
                    <a:lumMod val="50000"/>
                  </a:schemeClr>
                </a:solidFill>
              </a:rPr>
            </a:br>
            <a:r>
              <a:rPr lang="en-ZA" dirty="0" smtClean="0">
                <a:solidFill>
                  <a:schemeClr val="bg1">
                    <a:lumMod val="50000"/>
                  </a:schemeClr>
                </a:solidFill>
              </a:rPr>
              <a:t>31 MARCH 2017</a:t>
            </a:r>
            <a:endParaRPr lang="en-ZA" dirty="0">
              <a:solidFill>
                <a:schemeClr val="bg1">
                  <a:lumMod val="50000"/>
                </a:schemeClr>
              </a:solidFill>
            </a:endParaRPr>
          </a:p>
        </p:txBody>
      </p:sp>
      <p:sp>
        <p:nvSpPr>
          <p:cNvPr id="4" name="Slide Number Placeholder 3"/>
          <p:cNvSpPr>
            <a:spLocks noGrp="1"/>
          </p:cNvSpPr>
          <p:nvPr>
            <p:ph type="sldNum" sz="quarter" idx="12"/>
          </p:nvPr>
        </p:nvSpPr>
        <p:spPr/>
        <p:txBody>
          <a:bodyPr/>
          <a:lstStyle/>
          <a:p>
            <a:fld id="{C0A664BC-97F2-4D98-8B60-1A3AF2272D78}" type="slidenum">
              <a:rPr lang="en-ZA" smtClean="0"/>
              <a:pPr/>
              <a:t>44</a:t>
            </a:fld>
            <a:endParaRPr lang="en-ZA" dirty="0"/>
          </a:p>
        </p:txBody>
      </p:sp>
      <p:graphicFrame>
        <p:nvGraphicFramePr>
          <p:cNvPr id="7" name="Table 6"/>
          <p:cNvGraphicFramePr>
            <a:graphicFrameLocks noGrp="1"/>
          </p:cNvGraphicFramePr>
          <p:nvPr>
            <p:extLst>
              <p:ext uri="{D42A27DB-BD31-4B8C-83A1-F6EECF244321}">
                <p14:modId xmlns:p14="http://schemas.microsoft.com/office/powerpoint/2010/main" xmlns="" val="530666838"/>
              </p:ext>
            </p:extLst>
          </p:nvPr>
        </p:nvGraphicFramePr>
        <p:xfrm>
          <a:off x="598488" y="1634332"/>
          <a:ext cx="8048095" cy="3909219"/>
        </p:xfrm>
        <a:graphic>
          <a:graphicData uri="http://schemas.openxmlformats.org/drawingml/2006/table">
            <a:tbl>
              <a:tblPr/>
              <a:tblGrid>
                <a:gridCol w="4213767"/>
                <a:gridCol w="958582"/>
                <a:gridCol w="958582"/>
                <a:gridCol w="958582"/>
                <a:gridCol w="958582"/>
              </a:tblGrid>
              <a:tr h="299557">
                <a:tc gridSpan="4">
                  <a:txBody>
                    <a:bodyPr/>
                    <a:lstStyle/>
                    <a:p>
                      <a:pPr algn="l" fontAlgn="b"/>
                      <a:r>
                        <a:rPr lang="en-US" sz="1700" b="1" i="0" u="none" strike="noStrike">
                          <a:solidFill>
                            <a:srgbClr val="000000"/>
                          </a:solidFill>
                          <a:effectLst/>
                          <a:latin typeface="Calibri" panose="020F0502020204030204" pitchFamily="34" charset="0"/>
                        </a:rPr>
                        <a:t>ABRIDGED STATEMENT OF FINANCIAL PERFORMANCE - 31 MARCH 2017</a:t>
                      </a:r>
                    </a:p>
                  </a:txBody>
                  <a:tcPr marL="14978" marR="14978" marT="14978" marB="0" anchor="b">
                    <a:lnL>
                      <a:noFill/>
                    </a:lnL>
                    <a:lnR>
                      <a:noFill/>
                    </a:lnR>
                    <a:lnT>
                      <a:noFill/>
                    </a:lnT>
                    <a:lnB>
                      <a:noFill/>
                    </a:lnB>
                  </a:tcPr>
                </a:tc>
                <a:tc hMerge="1">
                  <a:txBody>
                    <a:bodyPr/>
                    <a:lstStyle/>
                    <a:p>
                      <a:endParaRPr lang="en-ZA"/>
                    </a:p>
                  </a:txBody>
                  <a:tcPr/>
                </a:tc>
                <a:tc hMerge="1">
                  <a:txBody>
                    <a:bodyPr/>
                    <a:lstStyle/>
                    <a:p>
                      <a:endParaRPr lang="en-ZA"/>
                    </a:p>
                  </a:txBody>
                  <a:tcPr/>
                </a:tc>
                <a:tc hMerge="1">
                  <a:txBody>
                    <a:bodyPr/>
                    <a:lstStyle/>
                    <a:p>
                      <a:endParaRPr lang="en-ZA"/>
                    </a:p>
                  </a:txBody>
                  <a:tcPr/>
                </a:tc>
                <a:tc>
                  <a:txBody>
                    <a:bodyPr/>
                    <a:lstStyle/>
                    <a:p>
                      <a:pPr algn="l" fontAlgn="b"/>
                      <a:endParaRPr lang="en-ZA" sz="1700" b="1" i="0" u="none" strike="noStrike">
                        <a:solidFill>
                          <a:srgbClr val="000000"/>
                        </a:solidFill>
                        <a:effectLst/>
                        <a:latin typeface="Calibri" panose="020F0502020204030204" pitchFamily="34" charset="0"/>
                      </a:endParaRPr>
                    </a:p>
                  </a:txBody>
                  <a:tcPr marL="14978" marR="14978" marT="14978" marB="0" anchor="b">
                    <a:lnL>
                      <a:noFill/>
                    </a:lnL>
                    <a:lnR>
                      <a:noFill/>
                    </a:lnR>
                    <a:lnT>
                      <a:noFill/>
                    </a:lnT>
                    <a:lnB>
                      <a:noFill/>
                    </a:lnB>
                  </a:tcPr>
                </a:tc>
              </a:tr>
              <a:tr h="898671">
                <a:tc>
                  <a:txBody>
                    <a:bodyPr/>
                    <a:lstStyle/>
                    <a:p>
                      <a:pPr algn="l" fontAlgn="b"/>
                      <a:r>
                        <a:rPr lang="en-ZA" sz="1700" b="1" i="0" u="none" strike="noStrike">
                          <a:solidFill>
                            <a:srgbClr val="000000"/>
                          </a:solidFill>
                          <a:effectLst/>
                          <a:latin typeface="Calibri" panose="020F0502020204030204" pitchFamily="34" charset="0"/>
                        </a:rPr>
                        <a:t>R'000</a:t>
                      </a:r>
                    </a:p>
                  </a:txBody>
                  <a:tcPr marL="14978" marR="14978" marT="14978" marB="0" anchor="b">
                    <a:lnL>
                      <a:noFill/>
                    </a:lnL>
                    <a:lnR>
                      <a:noFill/>
                    </a:lnR>
                    <a:lnT>
                      <a:noFill/>
                    </a:lnT>
                    <a:lnB>
                      <a:noFill/>
                    </a:lnB>
                  </a:tcPr>
                </a:tc>
                <a:tc>
                  <a:txBody>
                    <a:bodyPr/>
                    <a:lstStyle/>
                    <a:p>
                      <a:pPr algn="l" fontAlgn="t"/>
                      <a:r>
                        <a:rPr lang="en-ZA" sz="1700" b="1" i="0" u="none" strike="noStrike">
                          <a:solidFill>
                            <a:srgbClr val="000000"/>
                          </a:solidFill>
                          <a:effectLst/>
                          <a:latin typeface="Calibri" panose="020F0502020204030204" pitchFamily="34" charset="0"/>
                        </a:rPr>
                        <a:t>Budget</a:t>
                      </a:r>
                    </a:p>
                  </a:txBody>
                  <a:tcPr marL="14978" marR="14978" marT="14978" marB="0">
                    <a:lnL>
                      <a:noFill/>
                    </a:lnL>
                    <a:lnR>
                      <a:noFill/>
                    </a:lnR>
                    <a:lnT>
                      <a:noFill/>
                    </a:lnT>
                    <a:lnB>
                      <a:noFill/>
                    </a:lnB>
                  </a:tcPr>
                </a:tc>
                <a:tc>
                  <a:txBody>
                    <a:bodyPr/>
                    <a:lstStyle/>
                    <a:p>
                      <a:pPr algn="l" fontAlgn="t"/>
                      <a:r>
                        <a:rPr lang="en-ZA" sz="1700" b="1" i="0" u="none" strike="noStrike">
                          <a:solidFill>
                            <a:srgbClr val="000000"/>
                          </a:solidFill>
                          <a:effectLst/>
                          <a:latin typeface="Calibri" panose="020F0502020204030204" pitchFamily="34" charset="0"/>
                        </a:rPr>
                        <a:t>Actual </a:t>
                      </a:r>
                    </a:p>
                  </a:txBody>
                  <a:tcPr marL="14978" marR="14978" marT="14978" marB="0">
                    <a:lnL>
                      <a:noFill/>
                    </a:lnL>
                    <a:lnR>
                      <a:noFill/>
                    </a:lnR>
                    <a:lnT>
                      <a:noFill/>
                    </a:lnT>
                    <a:lnB>
                      <a:noFill/>
                    </a:lnB>
                  </a:tcPr>
                </a:tc>
                <a:tc>
                  <a:txBody>
                    <a:bodyPr/>
                    <a:lstStyle/>
                    <a:p>
                      <a:pPr algn="l" fontAlgn="t"/>
                      <a:r>
                        <a:rPr lang="en-ZA" sz="1700" b="1" i="0" u="none" strike="noStrike">
                          <a:solidFill>
                            <a:srgbClr val="000000"/>
                          </a:solidFill>
                          <a:effectLst/>
                          <a:latin typeface="Calibri" panose="020F0502020204030204" pitchFamily="34" charset="0"/>
                        </a:rPr>
                        <a:t>% - Achieved</a:t>
                      </a:r>
                    </a:p>
                  </a:txBody>
                  <a:tcPr marL="14978" marR="14978" marT="14978" marB="0">
                    <a:lnL>
                      <a:noFill/>
                    </a:lnL>
                    <a:lnR>
                      <a:noFill/>
                    </a:lnR>
                    <a:lnT>
                      <a:noFill/>
                    </a:lnT>
                    <a:lnB>
                      <a:noFill/>
                    </a:lnB>
                  </a:tcPr>
                </a:tc>
                <a:tc>
                  <a:txBody>
                    <a:bodyPr/>
                    <a:lstStyle/>
                    <a:p>
                      <a:pPr algn="r" fontAlgn="t"/>
                      <a:r>
                        <a:rPr lang="en-ZA" sz="1700" b="1" i="0" u="none" strike="noStrike">
                          <a:solidFill>
                            <a:srgbClr val="000000"/>
                          </a:solidFill>
                          <a:effectLst/>
                          <a:latin typeface="Calibri" panose="020F0502020204030204" pitchFamily="34" charset="0"/>
                        </a:rPr>
                        <a:t>2016</a:t>
                      </a:r>
                    </a:p>
                  </a:txBody>
                  <a:tcPr marL="14978" marR="14978" marT="14978" marB="0">
                    <a:lnL>
                      <a:noFill/>
                    </a:lnL>
                    <a:lnR>
                      <a:noFill/>
                    </a:lnR>
                    <a:lnT>
                      <a:noFill/>
                    </a:lnT>
                    <a:lnB>
                      <a:noFill/>
                    </a:lnB>
                    <a:solidFill>
                      <a:srgbClr val="D9D9D9"/>
                    </a:solidFill>
                  </a:tcPr>
                </a:tc>
              </a:tr>
              <a:tr h="299557">
                <a:tc>
                  <a:txBody>
                    <a:bodyPr/>
                    <a:lstStyle/>
                    <a:p>
                      <a:pPr algn="l" fontAlgn="b"/>
                      <a:r>
                        <a:rPr lang="en-ZA" sz="1700" b="0" i="0" u="none" strike="noStrike">
                          <a:solidFill>
                            <a:srgbClr val="000000"/>
                          </a:solidFill>
                          <a:effectLst/>
                          <a:latin typeface="Calibri" panose="020F0502020204030204" pitchFamily="34" charset="0"/>
                        </a:rPr>
                        <a:t>Revenue from exchange transactions</a:t>
                      </a:r>
                    </a:p>
                  </a:txBody>
                  <a:tcPr marL="14978" marR="14978" marT="14978" marB="0" anchor="b">
                    <a:lnL>
                      <a:noFill/>
                    </a:lnL>
                    <a:lnR>
                      <a:noFill/>
                    </a:lnR>
                    <a:lnT>
                      <a:noFill/>
                    </a:lnT>
                    <a:lnB>
                      <a:noFill/>
                    </a:lnB>
                  </a:tcPr>
                </a:tc>
                <a:tc>
                  <a:txBody>
                    <a:bodyPr/>
                    <a:lstStyle/>
                    <a:p>
                      <a:pPr algn="r" fontAlgn="b"/>
                      <a:r>
                        <a:rPr lang="en-ZA" sz="1700" b="0" i="0" u="none" strike="noStrike">
                          <a:solidFill>
                            <a:srgbClr val="000000"/>
                          </a:solidFill>
                          <a:effectLst/>
                          <a:latin typeface="Calibri" panose="020F0502020204030204" pitchFamily="34" charset="0"/>
                        </a:rPr>
                        <a:t>77,620</a:t>
                      </a:r>
                    </a:p>
                  </a:txBody>
                  <a:tcPr marL="14978" marR="14978" marT="14978" marB="0" anchor="b">
                    <a:lnL>
                      <a:noFill/>
                    </a:lnL>
                    <a:lnR>
                      <a:noFill/>
                    </a:lnR>
                    <a:lnT>
                      <a:noFill/>
                    </a:lnT>
                    <a:lnB>
                      <a:noFill/>
                    </a:lnB>
                  </a:tcPr>
                </a:tc>
                <a:tc>
                  <a:txBody>
                    <a:bodyPr/>
                    <a:lstStyle/>
                    <a:p>
                      <a:pPr algn="r" fontAlgn="b"/>
                      <a:r>
                        <a:rPr lang="en-ZA" sz="1700" b="0" i="0" u="none" strike="noStrike">
                          <a:solidFill>
                            <a:srgbClr val="000000"/>
                          </a:solidFill>
                          <a:effectLst/>
                          <a:latin typeface="Calibri" panose="020F0502020204030204" pitchFamily="34" charset="0"/>
                        </a:rPr>
                        <a:t>137,293</a:t>
                      </a:r>
                    </a:p>
                  </a:txBody>
                  <a:tcPr marL="14978" marR="14978" marT="14978" marB="0" anchor="b">
                    <a:lnL>
                      <a:noFill/>
                    </a:lnL>
                    <a:lnR>
                      <a:noFill/>
                    </a:lnR>
                    <a:lnT>
                      <a:noFill/>
                    </a:lnT>
                    <a:lnB>
                      <a:noFill/>
                    </a:lnB>
                  </a:tcPr>
                </a:tc>
                <a:tc>
                  <a:txBody>
                    <a:bodyPr/>
                    <a:lstStyle/>
                    <a:p>
                      <a:pPr algn="r" fontAlgn="b"/>
                      <a:r>
                        <a:rPr lang="en-ZA" sz="1700" b="0" i="0" u="none" strike="noStrike">
                          <a:solidFill>
                            <a:srgbClr val="000000"/>
                          </a:solidFill>
                          <a:effectLst/>
                          <a:latin typeface="Calibri" panose="020F0502020204030204" pitchFamily="34" charset="0"/>
                        </a:rPr>
                        <a:t>177%</a:t>
                      </a:r>
                    </a:p>
                  </a:txBody>
                  <a:tcPr marL="14978" marR="14978" marT="14978" marB="0" anchor="b">
                    <a:lnL>
                      <a:noFill/>
                    </a:lnL>
                    <a:lnR>
                      <a:noFill/>
                    </a:lnR>
                    <a:lnT>
                      <a:noFill/>
                    </a:lnT>
                    <a:lnB>
                      <a:noFill/>
                    </a:lnB>
                  </a:tcPr>
                </a:tc>
                <a:tc>
                  <a:txBody>
                    <a:bodyPr/>
                    <a:lstStyle/>
                    <a:p>
                      <a:pPr algn="r" fontAlgn="b"/>
                      <a:r>
                        <a:rPr lang="en-ZA" sz="1700" b="0" i="0" u="none" strike="noStrike">
                          <a:solidFill>
                            <a:srgbClr val="000000"/>
                          </a:solidFill>
                          <a:effectLst/>
                          <a:latin typeface="Calibri" panose="020F0502020204030204" pitchFamily="34" charset="0"/>
                        </a:rPr>
                        <a:t>103,598</a:t>
                      </a:r>
                    </a:p>
                  </a:txBody>
                  <a:tcPr marL="14978" marR="14978" marT="14978" marB="0" anchor="b">
                    <a:lnL>
                      <a:noFill/>
                    </a:lnL>
                    <a:lnR>
                      <a:noFill/>
                    </a:lnR>
                    <a:lnT>
                      <a:noFill/>
                    </a:lnT>
                    <a:lnB>
                      <a:noFill/>
                    </a:lnB>
                    <a:solidFill>
                      <a:srgbClr val="D9D9D9"/>
                    </a:solidFill>
                  </a:tcPr>
                </a:tc>
              </a:tr>
              <a:tr h="299557">
                <a:tc>
                  <a:txBody>
                    <a:bodyPr/>
                    <a:lstStyle/>
                    <a:p>
                      <a:pPr algn="l" fontAlgn="b"/>
                      <a:r>
                        <a:rPr lang="en-ZA" sz="1700" b="0" i="0" u="none" strike="noStrike">
                          <a:solidFill>
                            <a:srgbClr val="000000"/>
                          </a:solidFill>
                          <a:effectLst/>
                          <a:latin typeface="Calibri" panose="020F0502020204030204" pitchFamily="34" charset="0"/>
                        </a:rPr>
                        <a:t>Other Income</a:t>
                      </a:r>
                    </a:p>
                  </a:txBody>
                  <a:tcPr marL="14978" marR="14978" marT="14978" marB="0" anchor="b">
                    <a:lnL>
                      <a:noFill/>
                    </a:lnL>
                    <a:lnR>
                      <a:noFill/>
                    </a:lnR>
                    <a:lnT>
                      <a:noFill/>
                    </a:lnT>
                    <a:lnB>
                      <a:noFill/>
                    </a:lnB>
                  </a:tcPr>
                </a:tc>
                <a:tc>
                  <a:txBody>
                    <a:bodyPr/>
                    <a:lstStyle/>
                    <a:p>
                      <a:pPr algn="r" fontAlgn="b"/>
                      <a:r>
                        <a:rPr lang="en-ZA" sz="1700" b="0" i="0" u="none" strike="noStrike">
                          <a:solidFill>
                            <a:srgbClr val="000000"/>
                          </a:solidFill>
                          <a:effectLst/>
                          <a:latin typeface="Calibri" panose="020F0502020204030204" pitchFamily="34" charset="0"/>
                        </a:rPr>
                        <a:t>3,027</a:t>
                      </a:r>
                    </a:p>
                  </a:txBody>
                  <a:tcPr marL="14978" marR="14978" marT="1497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ZA" sz="1700" b="0" i="0" u="none" strike="noStrike">
                          <a:solidFill>
                            <a:srgbClr val="000000"/>
                          </a:solidFill>
                          <a:effectLst/>
                          <a:latin typeface="Calibri" panose="020F0502020204030204" pitchFamily="34" charset="0"/>
                        </a:rPr>
                        <a:t>5,098</a:t>
                      </a:r>
                    </a:p>
                  </a:txBody>
                  <a:tcPr marL="14978" marR="14978" marT="1497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ZA" sz="1700" b="0" i="0" u="none" strike="noStrike">
                          <a:solidFill>
                            <a:srgbClr val="000000"/>
                          </a:solidFill>
                          <a:effectLst/>
                          <a:latin typeface="Calibri" panose="020F0502020204030204" pitchFamily="34" charset="0"/>
                        </a:rPr>
                        <a:t>168%</a:t>
                      </a:r>
                    </a:p>
                  </a:txBody>
                  <a:tcPr marL="14978" marR="14978" marT="14978" marB="0" anchor="b">
                    <a:lnL>
                      <a:noFill/>
                    </a:lnL>
                    <a:lnR>
                      <a:noFill/>
                    </a:lnR>
                    <a:lnT>
                      <a:noFill/>
                    </a:lnT>
                    <a:lnB>
                      <a:noFill/>
                    </a:lnB>
                  </a:tcPr>
                </a:tc>
                <a:tc>
                  <a:txBody>
                    <a:bodyPr/>
                    <a:lstStyle/>
                    <a:p>
                      <a:pPr algn="r" fontAlgn="b"/>
                      <a:r>
                        <a:rPr lang="en-ZA" sz="1700" b="0" i="0" u="none" strike="noStrike">
                          <a:solidFill>
                            <a:srgbClr val="000000"/>
                          </a:solidFill>
                          <a:effectLst/>
                          <a:latin typeface="Calibri" panose="020F0502020204030204" pitchFamily="34" charset="0"/>
                        </a:rPr>
                        <a:t>9,167</a:t>
                      </a:r>
                    </a:p>
                  </a:txBody>
                  <a:tcPr marL="14978" marR="14978" marT="14978"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tr>
              <a:tr h="299557">
                <a:tc>
                  <a:txBody>
                    <a:bodyPr/>
                    <a:lstStyle/>
                    <a:p>
                      <a:pPr algn="l" fontAlgn="b"/>
                      <a:r>
                        <a:rPr lang="en-ZA" sz="1700" b="1" i="0" u="none" strike="noStrike">
                          <a:solidFill>
                            <a:srgbClr val="000000"/>
                          </a:solidFill>
                          <a:effectLst/>
                          <a:latin typeface="Calibri" panose="020F0502020204030204" pitchFamily="34" charset="0"/>
                        </a:rPr>
                        <a:t>Net Surplus before Administration expenses</a:t>
                      </a:r>
                    </a:p>
                  </a:txBody>
                  <a:tcPr marL="14978" marR="14978" marT="14978" marB="0" anchor="b">
                    <a:lnL>
                      <a:noFill/>
                    </a:lnL>
                    <a:lnR>
                      <a:noFill/>
                    </a:lnR>
                    <a:lnT>
                      <a:noFill/>
                    </a:lnT>
                    <a:lnB>
                      <a:noFill/>
                    </a:lnB>
                  </a:tcPr>
                </a:tc>
                <a:tc>
                  <a:txBody>
                    <a:bodyPr/>
                    <a:lstStyle/>
                    <a:p>
                      <a:pPr algn="r" fontAlgn="b"/>
                      <a:r>
                        <a:rPr lang="en-ZA" sz="1700" b="1" i="0" u="none" strike="noStrike">
                          <a:solidFill>
                            <a:srgbClr val="000000"/>
                          </a:solidFill>
                          <a:effectLst/>
                          <a:latin typeface="Calibri" panose="020F0502020204030204" pitchFamily="34" charset="0"/>
                        </a:rPr>
                        <a:t>80,647</a:t>
                      </a:r>
                    </a:p>
                  </a:txBody>
                  <a:tcPr marL="14978" marR="14978" marT="1497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ZA" sz="1700" b="1" i="0" u="none" strike="noStrike">
                          <a:solidFill>
                            <a:srgbClr val="000000"/>
                          </a:solidFill>
                          <a:effectLst/>
                          <a:latin typeface="Calibri" panose="020F0502020204030204" pitchFamily="34" charset="0"/>
                        </a:rPr>
                        <a:t>142,391</a:t>
                      </a:r>
                    </a:p>
                  </a:txBody>
                  <a:tcPr marL="14978" marR="14978" marT="1497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ZA" sz="1700" b="1" i="0" u="none" strike="noStrike">
                        <a:solidFill>
                          <a:srgbClr val="000000"/>
                        </a:solidFill>
                        <a:effectLst/>
                        <a:latin typeface="Calibri" panose="020F0502020204030204" pitchFamily="34" charset="0"/>
                      </a:endParaRPr>
                    </a:p>
                  </a:txBody>
                  <a:tcPr marL="14978" marR="14978" marT="14978" marB="0" anchor="b">
                    <a:lnL>
                      <a:noFill/>
                    </a:lnL>
                    <a:lnR>
                      <a:noFill/>
                    </a:lnR>
                    <a:lnT>
                      <a:noFill/>
                    </a:lnT>
                    <a:lnB>
                      <a:noFill/>
                    </a:lnB>
                  </a:tcPr>
                </a:tc>
                <a:tc>
                  <a:txBody>
                    <a:bodyPr/>
                    <a:lstStyle/>
                    <a:p>
                      <a:pPr algn="r" fontAlgn="b"/>
                      <a:r>
                        <a:rPr lang="en-ZA" sz="1700" b="1" i="0" u="none" strike="noStrike">
                          <a:solidFill>
                            <a:srgbClr val="000000"/>
                          </a:solidFill>
                          <a:effectLst/>
                          <a:latin typeface="Calibri" panose="020F0502020204030204" pitchFamily="34" charset="0"/>
                        </a:rPr>
                        <a:t>112,765</a:t>
                      </a:r>
                    </a:p>
                  </a:txBody>
                  <a:tcPr marL="14978" marR="14978" marT="14978"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r>
              <a:tr h="299557">
                <a:tc>
                  <a:txBody>
                    <a:bodyPr/>
                    <a:lstStyle/>
                    <a:p>
                      <a:pPr algn="l" fontAlgn="b"/>
                      <a:r>
                        <a:rPr lang="en-ZA" sz="1700" b="0" i="0" u="none" strike="noStrike">
                          <a:solidFill>
                            <a:srgbClr val="000000"/>
                          </a:solidFill>
                          <a:effectLst/>
                          <a:latin typeface="Calibri" panose="020F0502020204030204" pitchFamily="34" charset="0"/>
                        </a:rPr>
                        <a:t>Administration Expenses</a:t>
                      </a:r>
                    </a:p>
                  </a:txBody>
                  <a:tcPr marL="14978" marR="14978" marT="14978" marB="0" anchor="b">
                    <a:lnL>
                      <a:noFill/>
                    </a:lnL>
                    <a:lnR>
                      <a:noFill/>
                    </a:lnR>
                    <a:lnT>
                      <a:noFill/>
                    </a:lnT>
                    <a:lnB>
                      <a:noFill/>
                    </a:lnB>
                  </a:tcPr>
                </a:tc>
                <a:tc>
                  <a:txBody>
                    <a:bodyPr/>
                    <a:lstStyle/>
                    <a:p>
                      <a:pPr algn="r" fontAlgn="b"/>
                      <a:r>
                        <a:rPr lang="en-ZA" sz="1700" b="0" i="0" u="none" strike="noStrike">
                          <a:solidFill>
                            <a:srgbClr val="000000"/>
                          </a:solidFill>
                          <a:effectLst/>
                          <a:latin typeface="Calibri" panose="020F0502020204030204" pitchFamily="34" charset="0"/>
                        </a:rPr>
                        <a:t>(80,143)</a:t>
                      </a:r>
                    </a:p>
                  </a:txBody>
                  <a:tcPr marL="14978" marR="14978" marT="1497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ZA" sz="1700" b="0" i="0" u="none" strike="noStrike">
                          <a:solidFill>
                            <a:srgbClr val="000000"/>
                          </a:solidFill>
                          <a:effectLst/>
                          <a:latin typeface="Calibri" panose="020F0502020204030204" pitchFamily="34" charset="0"/>
                        </a:rPr>
                        <a:t>(106,726)</a:t>
                      </a:r>
                    </a:p>
                  </a:txBody>
                  <a:tcPr marL="14978" marR="14978" marT="1497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ZA" sz="1700" b="0" i="0" u="none" strike="noStrike">
                          <a:solidFill>
                            <a:srgbClr val="000000"/>
                          </a:solidFill>
                          <a:effectLst/>
                          <a:latin typeface="Calibri" panose="020F0502020204030204" pitchFamily="34" charset="0"/>
                        </a:rPr>
                        <a:t>133%</a:t>
                      </a:r>
                    </a:p>
                  </a:txBody>
                  <a:tcPr marL="14978" marR="14978" marT="14978" marB="0" anchor="b">
                    <a:lnL>
                      <a:noFill/>
                    </a:lnL>
                    <a:lnR>
                      <a:noFill/>
                    </a:lnR>
                    <a:lnT>
                      <a:noFill/>
                    </a:lnT>
                    <a:lnB>
                      <a:noFill/>
                    </a:lnB>
                  </a:tcPr>
                </a:tc>
                <a:tc>
                  <a:txBody>
                    <a:bodyPr/>
                    <a:lstStyle/>
                    <a:p>
                      <a:pPr algn="r" fontAlgn="b"/>
                      <a:r>
                        <a:rPr lang="en-ZA" sz="1700" b="0" i="0" u="none" strike="noStrike">
                          <a:solidFill>
                            <a:srgbClr val="000000"/>
                          </a:solidFill>
                          <a:effectLst/>
                          <a:latin typeface="Calibri" panose="020F0502020204030204" pitchFamily="34" charset="0"/>
                        </a:rPr>
                        <a:t>(131,145)</a:t>
                      </a:r>
                    </a:p>
                  </a:txBody>
                  <a:tcPr marL="14978" marR="14978" marT="14978"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tr>
              <a:tr h="299557">
                <a:tc>
                  <a:txBody>
                    <a:bodyPr/>
                    <a:lstStyle/>
                    <a:p>
                      <a:pPr algn="l" fontAlgn="b"/>
                      <a:r>
                        <a:rPr lang="en-ZA" sz="1700" b="1" i="0" u="none" strike="noStrike">
                          <a:solidFill>
                            <a:srgbClr val="000000"/>
                          </a:solidFill>
                          <a:effectLst/>
                          <a:latin typeface="Calibri" panose="020F0502020204030204" pitchFamily="34" charset="0"/>
                        </a:rPr>
                        <a:t>Operating Surplus</a:t>
                      </a:r>
                    </a:p>
                  </a:txBody>
                  <a:tcPr marL="14978" marR="14978" marT="14978" marB="0" anchor="b">
                    <a:lnL>
                      <a:noFill/>
                    </a:lnL>
                    <a:lnR>
                      <a:noFill/>
                    </a:lnR>
                    <a:lnT>
                      <a:noFill/>
                    </a:lnT>
                    <a:lnB>
                      <a:noFill/>
                    </a:lnB>
                  </a:tcPr>
                </a:tc>
                <a:tc>
                  <a:txBody>
                    <a:bodyPr/>
                    <a:lstStyle/>
                    <a:p>
                      <a:pPr algn="r" fontAlgn="b"/>
                      <a:r>
                        <a:rPr lang="en-ZA" sz="1700" b="1" i="0" u="none" strike="noStrike">
                          <a:solidFill>
                            <a:srgbClr val="000000"/>
                          </a:solidFill>
                          <a:effectLst/>
                          <a:latin typeface="Calibri" panose="020F0502020204030204" pitchFamily="34" charset="0"/>
                        </a:rPr>
                        <a:t>504</a:t>
                      </a:r>
                    </a:p>
                  </a:txBody>
                  <a:tcPr marL="14978" marR="14978" marT="1497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ZA" sz="1700" b="1" i="0" u="none" strike="noStrike">
                          <a:solidFill>
                            <a:srgbClr val="000000"/>
                          </a:solidFill>
                          <a:effectLst/>
                          <a:latin typeface="Calibri" panose="020F0502020204030204" pitchFamily="34" charset="0"/>
                        </a:rPr>
                        <a:t>35,665</a:t>
                      </a:r>
                    </a:p>
                  </a:txBody>
                  <a:tcPr marL="14978" marR="14978" marT="1497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ZA" sz="1700" b="1" i="0" u="none" strike="noStrike">
                        <a:solidFill>
                          <a:srgbClr val="000000"/>
                        </a:solidFill>
                        <a:effectLst/>
                        <a:latin typeface="Calibri" panose="020F0502020204030204" pitchFamily="34" charset="0"/>
                      </a:endParaRPr>
                    </a:p>
                  </a:txBody>
                  <a:tcPr marL="14978" marR="14978" marT="14978" marB="0" anchor="b">
                    <a:lnL>
                      <a:noFill/>
                    </a:lnL>
                    <a:lnR>
                      <a:noFill/>
                    </a:lnR>
                    <a:lnT>
                      <a:noFill/>
                    </a:lnT>
                    <a:lnB>
                      <a:noFill/>
                    </a:lnB>
                  </a:tcPr>
                </a:tc>
                <a:tc>
                  <a:txBody>
                    <a:bodyPr/>
                    <a:lstStyle/>
                    <a:p>
                      <a:pPr algn="r" fontAlgn="b"/>
                      <a:r>
                        <a:rPr lang="en-ZA" sz="1700" b="1" i="0" u="none" strike="noStrike">
                          <a:solidFill>
                            <a:srgbClr val="000000"/>
                          </a:solidFill>
                          <a:effectLst/>
                          <a:latin typeface="Calibri" panose="020F0502020204030204" pitchFamily="34" charset="0"/>
                        </a:rPr>
                        <a:t>(18,380)</a:t>
                      </a:r>
                    </a:p>
                  </a:txBody>
                  <a:tcPr marL="14978" marR="14978" marT="14978"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r>
              <a:tr h="299557">
                <a:tc>
                  <a:txBody>
                    <a:bodyPr/>
                    <a:lstStyle/>
                    <a:p>
                      <a:pPr algn="l" fontAlgn="b"/>
                      <a:r>
                        <a:rPr lang="en-ZA" sz="1700" b="0" i="0" u="none" strike="noStrike">
                          <a:solidFill>
                            <a:srgbClr val="000000"/>
                          </a:solidFill>
                          <a:effectLst/>
                          <a:latin typeface="Calibri" panose="020F0502020204030204" pitchFamily="34" charset="0"/>
                        </a:rPr>
                        <a:t>Impairment of assets</a:t>
                      </a:r>
                    </a:p>
                  </a:txBody>
                  <a:tcPr marL="14978" marR="14978" marT="14978" marB="0" anchor="b">
                    <a:lnL>
                      <a:noFill/>
                    </a:lnL>
                    <a:lnR>
                      <a:noFill/>
                    </a:lnR>
                    <a:lnT>
                      <a:noFill/>
                    </a:lnT>
                    <a:lnB>
                      <a:noFill/>
                    </a:lnB>
                  </a:tcPr>
                </a:tc>
                <a:tc>
                  <a:txBody>
                    <a:bodyPr/>
                    <a:lstStyle/>
                    <a:p>
                      <a:pPr algn="r" fontAlgn="b"/>
                      <a:r>
                        <a:rPr lang="en-ZA" sz="1700" b="0" i="0" u="none" strike="noStrike">
                          <a:solidFill>
                            <a:srgbClr val="000000"/>
                          </a:solidFill>
                          <a:effectLst/>
                          <a:latin typeface="Calibri" panose="020F0502020204030204" pitchFamily="34" charset="0"/>
                        </a:rPr>
                        <a:t>1,050</a:t>
                      </a:r>
                    </a:p>
                  </a:txBody>
                  <a:tcPr marL="14978" marR="14978" marT="1497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ZA" sz="1700" b="0" i="0" u="none" strike="noStrike">
                          <a:solidFill>
                            <a:srgbClr val="000000"/>
                          </a:solidFill>
                          <a:effectLst/>
                          <a:latin typeface="Calibri" panose="020F0502020204030204" pitchFamily="34" charset="0"/>
                        </a:rPr>
                        <a:t>(14,600)</a:t>
                      </a:r>
                    </a:p>
                  </a:txBody>
                  <a:tcPr marL="14978" marR="14978" marT="1497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ZA" sz="1700" b="0" i="0" u="none" strike="noStrike">
                          <a:solidFill>
                            <a:srgbClr val="000000"/>
                          </a:solidFill>
                          <a:effectLst/>
                          <a:latin typeface="Calibri" panose="020F0502020204030204" pitchFamily="34" charset="0"/>
                        </a:rPr>
                        <a:t>-1390%</a:t>
                      </a:r>
                    </a:p>
                  </a:txBody>
                  <a:tcPr marL="14978" marR="14978" marT="14978" marB="0" anchor="b">
                    <a:lnL>
                      <a:noFill/>
                    </a:lnL>
                    <a:lnR>
                      <a:noFill/>
                    </a:lnR>
                    <a:lnT>
                      <a:noFill/>
                    </a:lnT>
                    <a:lnB>
                      <a:noFill/>
                    </a:lnB>
                  </a:tcPr>
                </a:tc>
                <a:tc>
                  <a:txBody>
                    <a:bodyPr/>
                    <a:lstStyle/>
                    <a:p>
                      <a:pPr algn="r" fontAlgn="b"/>
                      <a:r>
                        <a:rPr lang="en-ZA" sz="1700" b="0" i="0" u="none" strike="noStrike">
                          <a:solidFill>
                            <a:srgbClr val="000000"/>
                          </a:solidFill>
                          <a:effectLst/>
                          <a:latin typeface="Calibri" panose="020F0502020204030204" pitchFamily="34" charset="0"/>
                        </a:rPr>
                        <a:t>36,429</a:t>
                      </a:r>
                    </a:p>
                  </a:txBody>
                  <a:tcPr marL="14978" marR="14978" marT="14978"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tr>
              <a:tr h="299557">
                <a:tc>
                  <a:txBody>
                    <a:bodyPr/>
                    <a:lstStyle/>
                    <a:p>
                      <a:pPr algn="l" fontAlgn="b"/>
                      <a:endParaRPr lang="en-ZA" sz="1700" b="1" i="0" u="none" strike="noStrike">
                        <a:solidFill>
                          <a:srgbClr val="000000"/>
                        </a:solidFill>
                        <a:effectLst/>
                        <a:latin typeface="Calibri" panose="020F0502020204030204" pitchFamily="34" charset="0"/>
                      </a:endParaRPr>
                    </a:p>
                  </a:txBody>
                  <a:tcPr marL="14978" marR="14978" marT="14978" marB="0" anchor="b">
                    <a:lnL>
                      <a:noFill/>
                    </a:lnL>
                    <a:lnR>
                      <a:noFill/>
                    </a:lnR>
                    <a:lnT>
                      <a:noFill/>
                    </a:lnT>
                    <a:lnB>
                      <a:noFill/>
                    </a:lnB>
                  </a:tcPr>
                </a:tc>
                <a:tc>
                  <a:txBody>
                    <a:bodyPr/>
                    <a:lstStyle/>
                    <a:p>
                      <a:pPr algn="r" fontAlgn="b"/>
                      <a:r>
                        <a:rPr lang="en-ZA" sz="1700" b="1" i="0" u="none" strike="noStrike">
                          <a:solidFill>
                            <a:srgbClr val="000000"/>
                          </a:solidFill>
                          <a:effectLst/>
                          <a:latin typeface="Calibri" panose="020F0502020204030204" pitchFamily="34" charset="0"/>
                        </a:rPr>
                        <a:t>1,554</a:t>
                      </a:r>
                    </a:p>
                  </a:txBody>
                  <a:tcPr marL="14978" marR="14978" marT="1497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ZA" sz="1700" b="1" i="0" u="none" strike="noStrike">
                          <a:solidFill>
                            <a:srgbClr val="000000"/>
                          </a:solidFill>
                          <a:effectLst/>
                          <a:latin typeface="Calibri" panose="020F0502020204030204" pitchFamily="34" charset="0"/>
                        </a:rPr>
                        <a:t>21,065</a:t>
                      </a:r>
                    </a:p>
                  </a:txBody>
                  <a:tcPr marL="14978" marR="14978" marT="1497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ZA" sz="1700" b="1" i="0" u="none" strike="noStrike">
                        <a:solidFill>
                          <a:srgbClr val="000000"/>
                        </a:solidFill>
                        <a:effectLst/>
                        <a:latin typeface="Calibri" panose="020F0502020204030204" pitchFamily="34" charset="0"/>
                      </a:endParaRPr>
                    </a:p>
                  </a:txBody>
                  <a:tcPr marL="14978" marR="14978" marT="14978" marB="0" anchor="b">
                    <a:lnL>
                      <a:noFill/>
                    </a:lnL>
                    <a:lnR>
                      <a:noFill/>
                    </a:lnR>
                    <a:lnT>
                      <a:noFill/>
                    </a:lnT>
                    <a:lnB>
                      <a:noFill/>
                    </a:lnB>
                  </a:tcPr>
                </a:tc>
                <a:tc>
                  <a:txBody>
                    <a:bodyPr/>
                    <a:lstStyle/>
                    <a:p>
                      <a:pPr algn="r" fontAlgn="b"/>
                      <a:r>
                        <a:rPr lang="en-ZA" sz="1700" b="1" i="0" u="none" strike="noStrike">
                          <a:solidFill>
                            <a:srgbClr val="000000"/>
                          </a:solidFill>
                          <a:effectLst/>
                          <a:latin typeface="Calibri" panose="020F0502020204030204" pitchFamily="34" charset="0"/>
                        </a:rPr>
                        <a:t>18,049</a:t>
                      </a:r>
                    </a:p>
                  </a:txBody>
                  <a:tcPr marL="14978" marR="14978" marT="14978"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r>
              <a:tr h="299557">
                <a:tc>
                  <a:txBody>
                    <a:bodyPr/>
                    <a:lstStyle/>
                    <a:p>
                      <a:pPr algn="l" fontAlgn="b"/>
                      <a:r>
                        <a:rPr lang="en-ZA" sz="1700" b="1" i="0" u="none" strike="noStrike">
                          <a:solidFill>
                            <a:srgbClr val="000000"/>
                          </a:solidFill>
                          <a:effectLst/>
                          <a:latin typeface="Calibri" panose="020F0502020204030204" pitchFamily="34" charset="0"/>
                        </a:rPr>
                        <a:t>Taxation</a:t>
                      </a:r>
                    </a:p>
                  </a:txBody>
                  <a:tcPr marL="14978" marR="14978" marT="14978" marB="0" anchor="b">
                    <a:lnL>
                      <a:noFill/>
                    </a:lnL>
                    <a:lnR>
                      <a:noFill/>
                    </a:lnR>
                    <a:lnT>
                      <a:noFill/>
                    </a:lnT>
                    <a:lnB>
                      <a:noFill/>
                    </a:lnB>
                  </a:tcPr>
                </a:tc>
                <a:tc>
                  <a:txBody>
                    <a:bodyPr/>
                    <a:lstStyle/>
                    <a:p>
                      <a:pPr algn="r" fontAlgn="b"/>
                      <a:r>
                        <a:rPr lang="en-ZA" sz="1700" b="0" i="0" u="none" strike="noStrike">
                          <a:solidFill>
                            <a:srgbClr val="000000"/>
                          </a:solidFill>
                          <a:effectLst/>
                          <a:latin typeface="Calibri" panose="020F0502020204030204" pitchFamily="34" charset="0"/>
                        </a:rPr>
                        <a:t>0</a:t>
                      </a:r>
                    </a:p>
                  </a:txBody>
                  <a:tcPr marL="14978" marR="14978" marT="1497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ZA" sz="1700" b="0" i="0" u="none" strike="noStrike">
                          <a:solidFill>
                            <a:srgbClr val="000000"/>
                          </a:solidFill>
                          <a:effectLst/>
                          <a:latin typeface="Calibri" panose="020F0502020204030204" pitchFamily="34" charset="0"/>
                        </a:rPr>
                        <a:t>(745)</a:t>
                      </a:r>
                    </a:p>
                  </a:txBody>
                  <a:tcPr marL="14978" marR="14978" marT="1497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ZA" sz="1700" b="0" i="0" u="none" strike="noStrike">
                          <a:solidFill>
                            <a:srgbClr val="000000"/>
                          </a:solidFill>
                          <a:effectLst/>
                          <a:latin typeface="Calibri" panose="020F0502020204030204" pitchFamily="34" charset="0"/>
                        </a:rPr>
                        <a:t>-100%</a:t>
                      </a:r>
                    </a:p>
                  </a:txBody>
                  <a:tcPr marL="14978" marR="14978" marT="1497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ZA" sz="1700" b="0" i="0" u="none" strike="noStrike">
                          <a:solidFill>
                            <a:srgbClr val="000000"/>
                          </a:solidFill>
                          <a:effectLst/>
                          <a:latin typeface="Calibri" panose="020F0502020204030204" pitchFamily="34" charset="0"/>
                        </a:rPr>
                        <a:t>0</a:t>
                      </a:r>
                    </a:p>
                  </a:txBody>
                  <a:tcPr marL="14978" marR="14978" marT="14978"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tr>
              <a:tr h="314535">
                <a:tc>
                  <a:txBody>
                    <a:bodyPr/>
                    <a:lstStyle/>
                    <a:p>
                      <a:pPr algn="l" fontAlgn="b"/>
                      <a:r>
                        <a:rPr lang="en-ZA" sz="1700" b="1" i="0" u="none" strike="noStrike">
                          <a:solidFill>
                            <a:srgbClr val="000000"/>
                          </a:solidFill>
                          <a:effectLst/>
                          <a:latin typeface="Calibri" panose="020F0502020204030204" pitchFamily="34" charset="0"/>
                        </a:rPr>
                        <a:t>Surplus for the year</a:t>
                      </a:r>
                    </a:p>
                  </a:txBody>
                  <a:tcPr marL="14978" marR="14978" marT="14978" marB="0" anchor="b">
                    <a:lnL>
                      <a:noFill/>
                    </a:lnL>
                    <a:lnR>
                      <a:noFill/>
                    </a:lnR>
                    <a:lnT>
                      <a:noFill/>
                    </a:lnT>
                    <a:lnB>
                      <a:noFill/>
                    </a:lnB>
                  </a:tcPr>
                </a:tc>
                <a:tc>
                  <a:txBody>
                    <a:bodyPr/>
                    <a:lstStyle/>
                    <a:p>
                      <a:pPr algn="r" fontAlgn="b"/>
                      <a:r>
                        <a:rPr lang="en-ZA" sz="1700" b="1" i="0" u="none" strike="noStrike">
                          <a:solidFill>
                            <a:srgbClr val="000000"/>
                          </a:solidFill>
                          <a:effectLst/>
                          <a:latin typeface="Calibri" panose="020F0502020204030204" pitchFamily="34" charset="0"/>
                        </a:rPr>
                        <a:t>1,554</a:t>
                      </a:r>
                    </a:p>
                  </a:txBody>
                  <a:tcPr marL="14978" marR="14978" marT="14978"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700" b="1" i="0" u="none" strike="noStrike">
                          <a:solidFill>
                            <a:srgbClr val="000000"/>
                          </a:solidFill>
                          <a:effectLst/>
                          <a:latin typeface="Calibri" panose="020F0502020204030204" pitchFamily="34" charset="0"/>
                        </a:rPr>
                        <a:t>20,320</a:t>
                      </a:r>
                    </a:p>
                  </a:txBody>
                  <a:tcPr marL="14978" marR="14978" marT="14978"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1700" b="1" i="0" u="none" strike="noStrike">
                          <a:solidFill>
                            <a:srgbClr val="000000"/>
                          </a:solidFill>
                          <a:effectLst/>
                          <a:latin typeface="Calibri" panose="020F0502020204030204" pitchFamily="34" charset="0"/>
                        </a:rPr>
                        <a:t> </a:t>
                      </a:r>
                    </a:p>
                  </a:txBody>
                  <a:tcPr marL="14978" marR="14978" marT="14978"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700" b="1" i="0" u="none" strike="noStrike" dirty="0">
                          <a:solidFill>
                            <a:srgbClr val="000000"/>
                          </a:solidFill>
                          <a:effectLst/>
                          <a:latin typeface="Calibri" panose="020F0502020204030204" pitchFamily="34" charset="0"/>
                        </a:rPr>
                        <a:t>18,049</a:t>
                      </a:r>
                    </a:p>
                  </a:txBody>
                  <a:tcPr marL="14978" marR="14978" marT="14978"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bl>
          </a:graphicData>
        </a:graphic>
      </p:graphicFrame>
    </p:spTree>
    <p:extLst>
      <p:ext uri="{BB962C8B-B14F-4D97-AF65-F5344CB8AC3E}">
        <p14:creationId xmlns:p14="http://schemas.microsoft.com/office/powerpoint/2010/main" xmlns="" val="297381414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solidFill>
                  <a:schemeClr val="bg1">
                    <a:lumMod val="50000"/>
                  </a:schemeClr>
                </a:solidFill>
              </a:rPr>
              <a:t>ABRIDGED BALANCE SHEET</a:t>
            </a:r>
            <a:br>
              <a:rPr lang="en-ZA" dirty="0" smtClean="0">
                <a:solidFill>
                  <a:schemeClr val="bg1">
                    <a:lumMod val="50000"/>
                  </a:schemeClr>
                </a:solidFill>
              </a:rPr>
            </a:br>
            <a:r>
              <a:rPr lang="en-ZA" dirty="0" smtClean="0">
                <a:solidFill>
                  <a:schemeClr val="bg1">
                    <a:lumMod val="50000"/>
                  </a:schemeClr>
                </a:solidFill>
              </a:rPr>
              <a:t>31 MARCH 2017</a:t>
            </a:r>
            <a:endParaRPr lang="en-ZA" dirty="0">
              <a:solidFill>
                <a:schemeClr val="bg1">
                  <a:lumMod val="50000"/>
                </a:schemeClr>
              </a:solidFill>
            </a:endParaRPr>
          </a:p>
        </p:txBody>
      </p:sp>
      <p:sp>
        <p:nvSpPr>
          <p:cNvPr id="4" name="Slide Number Placeholder 3"/>
          <p:cNvSpPr>
            <a:spLocks noGrp="1"/>
          </p:cNvSpPr>
          <p:nvPr>
            <p:ph type="sldNum" sz="quarter" idx="12"/>
          </p:nvPr>
        </p:nvSpPr>
        <p:spPr/>
        <p:txBody>
          <a:bodyPr/>
          <a:lstStyle/>
          <a:p>
            <a:fld id="{C0A664BC-97F2-4D98-8B60-1A3AF2272D78}" type="slidenum">
              <a:rPr lang="en-ZA" smtClean="0"/>
              <a:pPr/>
              <a:t>45</a:t>
            </a:fld>
            <a:endParaRPr lang="en-ZA" dirty="0"/>
          </a:p>
        </p:txBody>
      </p:sp>
      <p:graphicFrame>
        <p:nvGraphicFramePr>
          <p:cNvPr id="3" name="Table 2"/>
          <p:cNvGraphicFramePr>
            <a:graphicFrameLocks noGrp="1"/>
          </p:cNvGraphicFramePr>
          <p:nvPr>
            <p:extLst>
              <p:ext uri="{D42A27DB-BD31-4B8C-83A1-F6EECF244321}">
                <p14:modId xmlns:p14="http://schemas.microsoft.com/office/powerpoint/2010/main" xmlns="" val="1727294195"/>
              </p:ext>
            </p:extLst>
          </p:nvPr>
        </p:nvGraphicFramePr>
        <p:xfrm>
          <a:off x="1109661" y="1691481"/>
          <a:ext cx="6633106" cy="4066384"/>
        </p:xfrm>
        <a:graphic>
          <a:graphicData uri="http://schemas.openxmlformats.org/drawingml/2006/table">
            <a:tbl>
              <a:tblPr/>
              <a:tblGrid>
                <a:gridCol w="2941638"/>
                <a:gridCol w="922867"/>
                <a:gridCol w="922867"/>
                <a:gridCol w="922867"/>
                <a:gridCol w="922867"/>
              </a:tblGrid>
              <a:tr h="288396">
                <a:tc gridSpan="5">
                  <a:txBody>
                    <a:bodyPr/>
                    <a:lstStyle/>
                    <a:p>
                      <a:pPr algn="l" fontAlgn="b"/>
                      <a:r>
                        <a:rPr lang="en-US" sz="1700" b="1" i="0" u="none" strike="noStrike" dirty="0">
                          <a:solidFill>
                            <a:srgbClr val="000000"/>
                          </a:solidFill>
                          <a:effectLst/>
                          <a:latin typeface="Calibri" panose="020F0502020204030204" pitchFamily="34" charset="0"/>
                        </a:rPr>
                        <a:t>ABRIDGED STATEMENT OF FINANCIAL POSITION - 31 MARCH 2017</a:t>
                      </a:r>
                    </a:p>
                  </a:txBody>
                  <a:tcPr marL="14420" marR="14420" marT="14420" marB="0" anchor="b">
                    <a:lnL>
                      <a:noFill/>
                    </a:lnL>
                    <a:lnR>
                      <a:noFill/>
                    </a:lnR>
                    <a:lnT>
                      <a:noFill/>
                    </a:lnT>
                    <a:lnB>
                      <a:noFill/>
                    </a:lnB>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r>
              <a:tr h="865188">
                <a:tc>
                  <a:txBody>
                    <a:bodyPr/>
                    <a:lstStyle/>
                    <a:p>
                      <a:pPr algn="l" fontAlgn="b"/>
                      <a:r>
                        <a:rPr lang="en-ZA" sz="1700" b="1" i="0" u="none" strike="noStrike" dirty="0">
                          <a:solidFill>
                            <a:srgbClr val="000000"/>
                          </a:solidFill>
                          <a:effectLst/>
                          <a:latin typeface="Calibri" panose="020F0502020204030204" pitchFamily="34" charset="0"/>
                        </a:rPr>
                        <a:t>R'000</a:t>
                      </a:r>
                    </a:p>
                  </a:txBody>
                  <a:tcPr marL="14420" marR="14420" marT="14420" marB="0" anchor="b">
                    <a:lnL>
                      <a:noFill/>
                    </a:lnL>
                    <a:lnR>
                      <a:noFill/>
                    </a:lnR>
                    <a:lnT>
                      <a:noFill/>
                    </a:lnT>
                    <a:lnB>
                      <a:noFill/>
                    </a:lnB>
                  </a:tcPr>
                </a:tc>
                <a:tc>
                  <a:txBody>
                    <a:bodyPr/>
                    <a:lstStyle/>
                    <a:p>
                      <a:pPr algn="l" fontAlgn="t"/>
                      <a:r>
                        <a:rPr lang="en-ZA" sz="1700" b="1" i="0" u="none" strike="noStrike">
                          <a:solidFill>
                            <a:srgbClr val="000000"/>
                          </a:solidFill>
                          <a:effectLst/>
                          <a:latin typeface="Calibri" panose="020F0502020204030204" pitchFamily="34" charset="0"/>
                        </a:rPr>
                        <a:t>Budget</a:t>
                      </a:r>
                    </a:p>
                  </a:txBody>
                  <a:tcPr marL="14420" marR="14420" marT="14420" marB="0">
                    <a:lnL>
                      <a:noFill/>
                    </a:lnL>
                    <a:lnR>
                      <a:noFill/>
                    </a:lnR>
                    <a:lnT>
                      <a:noFill/>
                    </a:lnT>
                    <a:lnB>
                      <a:noFill/>
                    </a:lnB>
                  </a:tcPr>
                </a:tc>
                <a:tc>
                  <a:txBody>
                    <a:bodyPr/>
                    <a:lstStyle/>
                    <a:p>
                      <a:pPr algn="l" fontAlgn="t"/>
                      <a:r>
                        <a:rPr lang="en-ZA" sz="1700" b="1" i="0" u="none" strike="noStrike">
                          <a:solidFill>
                            <a:srgbClr val="000000"/>
                          </a:solidFill>
                          <a:effectLst/>
                          <a:latin typeface="Calibri" panose="020F0502020204030204" pitchFamily="34" charset="0"/>
                        </a:rPr>
                        <a:t>Actual </a:t>
                      </a:r>
                    </a:p>
                  </a:txBody>
                  <a:tcPr marL="14420" marR="14420" marT="14420" marB="0">
                    <a:lnL>
                      <a:noFill/>
                    </a:lnL>
                    <a:lnR>
                      <a:noFill/>
                    </a:lnR>
                    <a:lnT>
                      <a:noFill/>
                    </a:lnT>
                    <a:lnB>
                      <a:noFill/>
                    </a:lnB>
                  </a:tcPr>
                </a:tc>
                <a:tc>
                  <a:txBody>
                    <a:bodyPr/>
                    <a:lstStyle/>
                    <a:p>
                      <a:pPr algn="l" fontAlgn="t"/>
                      <a:r>
                        <a:rPr lang="en-ZA" sz="1700" b="1" i="0" u="none" strike="noStrike">
                          <a:solidFill>
                            <a:srgbClr val="000000"/>
                          </a:solidFill>
                          <a:effectLst/>
                          <a:latin typeface="Calibri" panose="020F0502020204030204" pitchFamily="34" charset="0"/>
                        </a:rPr>
                        <a:t>% - Achieved</a:t>
                      </a:r>
                    </a:p>
                  </a:txBody>
                  <a:tcPr marL="14420" marR="14420" marT="14420" marB="0">
                    <a:lnL>
                      <a:noFill/>
                    </a:lnL>
                    <a:lnR>
                      <a:noFill/>
                    </a:lnR>
                    <a:lnT>
                      <a:noFill/>
                    </a:lnT>
                    <a:lnB>
                      <a:noFill/>
                    </a:lnB>
                  </a:tcPr>
                </a:tc>
                <a:tc>
                  <a:txBody>
                    <a:bodyPr/>
                    <a:lstStyle/>
                    <a:p>
                      <a:pPr algn="r" fontAlgn="t"/>
                      <a:r>
                        <a:rPr lang="en-ZA" sz="1700" b="1" i="0" u="none" strike="noStrike">
                          <a:solidFill>
                            <a:srgbClr val="000000"/>
                          </a:solidFill>
                          <a:effectLst/>
                          <a:latin typeface="Calibri" panose="020F0502020204030204" pitchFamily="34" charset="0"/>
                        </a:rPr>
                        <a:t>2016</a:t>
                      </a:r>
                    </a:p>
                  </a:txBody>
                  <a:tcPr marL="14420" marR="14420" marT="14420" marB="0">
                    <a:lnL>
                      <a:noFill/>
                    </a:lnL>
                    <a:lnR>
                      <a:noFill/>
                    </a:lnR>
                    <a:lnT>
                      <a:noFill/>
                    </a:lnT>
                    <a:lnB>
                      <a:noFill/>
                    </a:lnB>
                    <a:solidFill>
                      <a:srgbClr val="D9D9D9"/>
                    </a:solidFill>
                  </a:tcPr>
                </a:tc>
              </a:tr>
              <a:tr h="288396">
                <a:tc>
                  <a:txBody>
                    <a:bodyPr/>
                    <a:lstStyle/>
                    <a:p>
                      <a:pPr algn="l" fontAlgn="b"/>
                      <a:r>
                        <a:rPr lang="en-ZA" sz="1700" b="1" i="0" u="sng" strike="noStrike">
                          <a:solidFill>
                            <a:srgbClr val="000000"/>
                          </a:solidFill>
                          <a:effectLst/>
                          <a:latin typeface="Calibri" panose="020F0502020204030204" pitchFamily="34" charset="0"/>
                        </a:rPr>
                        <a:t>ASSETS</a:t>
                      </a:r>
                    </a:p>
                  </a:txBody>
                  <a:tcPr marL="14420" marR="14420" marT="14420" marB="0" anchor="b">
                    <a:lnL>
                      <a:noFill/>
                    </a:lnL>
                    <a:lnR>
                      <a:noFill/>
                    </a:lnR>
                    <a:lnT>
                      <a:noFill/>
                    </a:lnT>
                    <a:lnB>
                      <a:noFill/>
                    </a:lnB>
                  </a:tcPr>
                </a:tc>
                <a:tc>
                  <a:txBody>
                    <a:bodyPr/>
                    <a:lstStyle/>
                    <a:p>
                      <a:pPr algn="l" fontAlgn="b"/>
                      <a:endParaRPr lang="en-ZA" sz="1700" b="0" i="0" u="none" strike="noStrike">
                        <a:solidFill>
                          <a:srgbClr val="000000"/>
                        </a:solidFill>
                        <a:effectLst/>
                        <a:latin typeface="Calibri" panose="020F0502020204030204" pitchFamily="34" charset="0"/>
                      </a:endParaRPr>
                    </a:p>
                  </a:txBody>
                  <a:tcPr marL="14420" marR="14420" marT="14420" marB="0" anchor="b">
                    <a:lnL>
                      <a:noFill/>
                    </a:lnL>
                    <a:lnR>
                      <a:noFill/>
                    </a:lnR>
                    <a:lnT>
                      <a:noFill/>
                    </a:lnT>
                    <a:lnB>
                      <a:noFill/>
                    </a:lnB>
                  </a:tcPr>
                </a:tc>
                <a:tc>
                  <a:txBody>
                    <a:bodyPr/>
                    <a:lstStyle/>
                    <a:p>
                      <a:pPr algn="l" fontAlgn="b"/>
                      <a:endParaRPr lang="en-ZA" sz="1700" b="0" i="0" u="none" strike="noStrike">
                        <a:solidFill>
                          <a:srgbClr val="000000"/>
                        </a:solidFill>
                        <a:effectLst/>
                        <a:latin typeface="Calibri" panose="020F0502020204030204" pitchFamily="34" charset="0"/>
                      </a:endParaRPr>
                    </a:p>
                  </a:txBody>
                  <a:tcPr marL="14420" marR="14420" marT="14420" marB="0" anchor="b">
                    <a:lnL>
                      <a:noFill/>
                    </a:lnL>
                    <a:lnR>
                      <a:noFill/>
                    </a:lnR>
                    <a:lnT>
                      <a:noFill/>
                    </a:lnT>
                    <a:lnB>
                      <a:noFill/>
                    </a:lnB>
                  </a:tcPr>
                </a:tc>
                <a:tc>
                  <a:txBody>
                    <a:bodyPr/>
                    <a:lstStyle/>
                    <a:p>
                      <a:pPr algn="l" fontAlgn="b"/>
                      <a:endParaRPr lang="en-ZA" sz="1700" b="0" i="0" u="none" strike="noStrike">
                        <a:solidFill>
                          <a:srgbClr val="000000"/>
                        </a:solidFill>
                        <a:effectLst/>
                        <a:latin typeface="Calibri" panose="020F0502020204030204" pitchFamily="34" charset="0"/>
                      </a:endParaRPr>
                    </a:p>
                  </a:txBody>
                  <a:tcPr marL="14420" marR="14420" marT="14420" marB="0" anchor="b">
                    <a:lnL>
                      <a:noFill/>
                    </a:lnL>
                    <a:lnR>
                      <a:noFill/>
                    </a:lnR>
                    <a:lnT>
                      <a:noFill/>
                    </a:lnT>
                    <a:lnB>
                      <a:noFill/>
                    </a:lnB>
                  </a:tcPr>
                </a:tc>
                <a:tc>
                  <a:txBody>
                    <a:bodyPr/>
                    <a:lstStyle/>
                    <a:p>
                      <a:pPr algn="l" fontAlgn="b"/>
                      <a:r>
                        <a:rPr lang="en-ZA" sz="1700" b="0" i="0" u="none" strike="noStrike">
                          <a:solidFill>
                            <a:srgbClr val="000000"/>
                          </a:solidFill>
                          <a:effectLst/>
                          <a:latin typeface="Calibri" panose="020F0502020204030204" pitchFamily="34" charset="0"/>
                        </a:rPr>
                        <a:t> </a:t>
                      </a:r>
                    </a:p>
                  </a:txBody>
                  <a:tcPr marL="14420" marR="14420" marT="14420" marB="0" anchor="b">
                    <a:lnL>
                      <a:noFill/>
                    </a:lnL>
                    <a:lnR>
                      <a:noFill/>
                    </a:lnR>
                    <a:lnT>
                      <a:noFill/>
                    </a:lnT>
                    <a:lnB>
                      <a:noFill/>
                    </a:lnB>
                    <a:solidFill>
                      <a:srgbClr val="D9D9D9"/>
                    </a:solidFill>
                  </a:tcPr>
                </a:tc>
              </a:tr>
              <a:tr h="288396">
                <a:tc>
                  <a:txBody>
                    <a:bodyPr/>
                    <a:lstStyle/>
                    <a:p>
                      <a:pPr algn="l" fontAlgn="b"/>
                      <a:r>
                        <a:rPr lang="en-ZA" sz="1700" b="0" i="0" u="none" strike="noStrike">
                          <a:solidFill>
                            <a:srgbClr val="000000"/>
                          </a:solidFill>
                          <a:effectLst/>
                          <a:latin typeface="Calibri" panose="020F0502020204030204" pitchFamily="34" charset="0"/>
                        </a:rPr>
                        <a:t>Current Assets</a:t>
                      </a:r>
                    </a:p>
                  </a:txBody>
                  <a:tcPr marL="14420" marR="14420" marT="14420" marB="0" anchor="b">
                    <a:lnL>
                      <a:noFill/>
                    </a:lnL>
                    <a:lnR>
                      <a:noFill/>
                    </a:lnR>
                    <a:lnT>
                      <a:noFill/>
                    </a:lnT>
                    <a:lnB>
                      <a:noFill/>
                    </a:lnB>
                  </a:tcPr>
                </a:tc>
                <a:tc>
                  <a:txBody>
                    <a:bodyPr/>
                    <a:lstStyle/>
                    <a:p>
                      <a:pPr algn="r" fontAlgn="b"/>
                      <a:r>
                        <a:rPr lang="en-ZA" sz="1700" b="0" i="0" u="none" strike="noStrike">
                          <a:solidFill>
                            <a:srgbClr val="000000"/>
                          </a:solidFill>
                          <a:effectLst/>
                          <a:latin typeface="Calibri" panose="020F0502020204030204" pitchFamily="34" charset="0"/>
                        </a:rPr>
                        <a:t>618,650</a:t>
                      </a:r>
                    </a:p>
                  </a:txBody>
                  <a:tcPr marL="14420" marR="14420" marT="14420" marB="0" anchor="b">
                    <a:lnL>
                      <a:noFill/>
                    </a:lnL>
                    <a:lnR>
                      <a:noFill/>
                    </a:lnR>
                    <a:lnT>
                      <a:noFill/>
                    </a:lnT>
                    <a:lnB>
                      <a:noFill/>
                    </a:lnB>
                  </a:tcPr>
                </a:tc>
                <a:tc>
                  <a:txBody>
                    <a:bodyPr/>
                    <a:lstStyle/>
                    <a:p>
                      <a:pPr algn="r" fontAlgn="b"/>
                      <a:r>
                        <a:rPr lang="en-ZA" sz="1700" b="0" i="0" u="none" strike="noStrike">
                          <a:solidFill>
                            <a:srgbClr val="000000"/>
                          </a:solidFill>
                          <a:effectLst/>
                          <a:latin typeface="Calibri" panose="020F0502020204030204" pitchFamily="34" charset="0"/>
                        </a:rPr>
                        <a:t>567,583</a:t>
                      </a:r>
                    </a:p>
                  </a:txBody>
                  <a:tcPr marL="14420" marR="14420" marT="14420" marB="0" anchor="b">
                    <a:lnL>
                      <a:noFill/>
                    </a:lnL>
                    <a:lnR>
                      <a:noFill/>
                    </a:lnR>
                    <a:lnT>
                      <a:noFill/>
                    </a:lnT>
                    <a:lnB>
                      <a:noFill/>
                    </a:lnB>
                  </a:tcPr>
                </a:tc>
                <a:tc>
                  <a:txBody>
                    <a:bodyPr/>
                    <a:lstStyle/>
                    <a:p>
                      <a:pPr algn="r" fontAlgn="b"/>
                      <a:r>
                        <a:rPr lang="en-ZA" sz="1700" b="0" i="0" u="none" strike="noStrike">
                          <a:solidFill>
                            <a:srgbClr val="000000"/>
                          </a:solidFill>
                          <a:effectLst/>
                          <a:latin typeface="Calibri" panose="020F0502020204030204" pitchFamily="34" charset="0"/>
                        </a:rPr>
                        <a:t>92%</a:t>
                      </a:r>
                    </a:p>
                  </a:txBody>
                  <a:tcPr marL="14420" marR="14420" marT="14420" marB="0" anchor="b">
                    <a:lnL>
                      <a:noFill/>
                    </a:lnL>
                    <a:lnR>
                      <a:noFill/>
                    </a:lnR>
                    <a:lnT>
                      <a:noFill/>
                    </a:lnT>
                    <a:lnB>
                      <a:noFill/>
                    </a:lnB>
                  </a:tcPr>
                </a:tc>
                <a:tc>
                  <a:txBody>
                    <a:bodyPr/>
                    <a:lstStyle/>
                    <a:p>
                      <a:pPr algn="r" fontAlgn="b"/>
                      <a:r>
                        <a:rPr lang="en-ZA" sz="1700" b="0" i="0" u="none" strike="noStrike">
                          <a:solidFill>
                            <a:srgbClr val="000000"/>
                          </a:solidFill>
                          <a:effectLst/>
                          <a:latin typeface="Calibri" panose="020F0502020204030204" pitchFamily="34" charset="0"/>
                        </a:rPr>
                        <a:t>602,828</a:t>
                      </a:r>
                    </a:p>
                  </a:txBody>
                  <a:tcPr marL="14420" marR="14420" marT="14420" marB="0" anchor="b">
                    <a:lnL>
                      <a:noFill/>
                    </a:lnL>
                    <a:lnR>
                      <a:noFill/>
                    </a:lnR>
                    <a:lnT>
                      <a:noFill/>
                    </a:lnT>
                    <a:lnB>
                      <a:noFill/>
                    </a:lnB>
                    <a:solidFill>
                      <a:srgbClr val="D9D9D9"/>
                    </a:solidFill>
                  </a:tcPr>
                </a:tc>
              </a:tr>
              <a:tr h="288396">
                <a:tc>
                  <a:txBody>
                    <a:bodyPr/>
                    <a:lstStyle/>
                    <a:p>
                      <a:pPr algn="l" fontAlgn="b"/>
                      <a:r>
                        <a:rPr lang="en-ZA" sz="1700" b="0" i="0" u="none" strike="noStrike">
                          <a:solidFill>
                            <a:srgbClr val="000000"/>
                          </a:solidFill>
                          <a:effectLst/>
                          <a:latin typeface="Calibri" panose="020F0502020204030204" pitchFamily="34" charset="0"/>
                        </a:rPr>
                        <a:t>Non-current Assets</a:t>
                      </a:r>
                    </a:p>
                  </a:txBody>
                  <a:tcPr marL="14420" marR="14420" marT="14420" marB="0" anchor="b">
                    <a:lnL>
                      <a:noFill/>
                    </a:lnL>
                    <a:lnR>
                      <a:noFill/>
                    </a:lnR>
                    <a:lnT>
                      <a:noFill/>
                    </a:lnT>
                    <a:lnB>
                      <a:noFill/>
                    </a:lnB>
                  </a:tcPr>
                </a:tc>
                <a:tc>
                  <a:txBody>
                    <a:bodyPr/>
                    <a:lstStyle/>
                    <a:p>
                      <a:pPr algn="r" fontAlgn="b"/>
                      <a:r>
                        <a:rPr lang="en-ZA" sz="1700" b="0" i="0" u="none" strike="noStrike">
                          <a:solidFill>
                            <a:srgbClr val="000000"/>
                          </a:solidFill>
                          <a:effectLst/>
                          <a:latin typeface="Calibri" panose="020F0502020204030204" pitchFamily="34" charset="0"/>
                        </a:rPr>
                        <a:t>96,600</a:t>
                      </a:r>
                    </a:p>
                  </a:txBody>
                  <a:tcPr marL="14420" marR="14420" marT="1442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ZA" sz="1700" b="0" i="0" u="none" strike="noStrike">
                          <a:solidFill>
                            <a:srgbClr val="000000"/>
                          </a:solidFill>
                          <a:effectLst/>
                          <a:latin typeface="Calibri" panose="020F0502020204030204" pitchFamily="34" charset="0"/>
                        </a:rPr>
                        <a:t>122,507</a:t>
                      </a:r>
                    </a:p>
                  </a:txBody>
                  <a:tcPr marL="14420" marR="14420" marT="1442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ZA" sz="1700" b="0" i="0" u="none" strike="noStrike">
                          <a:solidFill>
                            <a:srgbClr val="000000"/>
                          </a:solidFill>
                          <a:effectLst/>
                          <a:latin typeface="Calibri" panose="020F0502020204030204" pitchFamily="34" charset="0"/>
                        </a:rPr>
                        <a:t>127%</a:t>
                      </a:r>
                    </a:p>
                  </a:txBody>
                  <a:tcPr marL="14420" marR="14420" marT="14420" marB="0" anchor="b">
                    <a:lnL>
                      <a:noFill/>
                    </a:lnL>
                    <a:lnR>
                      <a:noFill/>
                    </a:lnR>
                    <a:lnT>
                      <a:noFill/>
                    </a:lnT>
                    <a:lnB>
                      <a:noFill/>
                    </a:lnB>
                  </a:tcPr>
                </a:tc>
                <a:tc>
                  <a:txBody>
                    <a:bodyPr/>
                    <a:lstStyle/>
                    <a:p>
                      <a:pPr algn="r" fontAlgn="b"/>
                      <a:r>
                        <a:rPr lang="en-ZA" sz="1700" b="0" i="0" u="none" strike="noStrike">
                          <a:solidFill>
                            <a:srgbClr val="000000"/>
                          </a:solidFill>
                          <a:effectLst/>
                          <a:latin typeface="Calibri" panose="020F0502020204030204" pitchFamily="34" charset="0"/>
                        </a:rPr>
                        <a:t>2,435</a:t>
                      </a:r>
                    </a:p>
                  </a:txBody>
                  <a:tcPr marL="14420" marR="14420" marT="14420"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tr>
              <a:tr h="302816">
                <a:tc>
                  <a:txBody>
                    <a:bodyPr/>
                    <a:lstStyle/>
                    <a:p>
                      <a:pPr algn="l" fontAlgn="b"/>
                      <a:r>
                        <a:rPr lang="en-ZA" sz="1700" b="1" i="0" u="none" strike="noStrike">
                          <a:solidFill>
                            <a:srgbClr val="000000"/>
                          </a:solidFill>
                          <a:effectLst/>
                          <a:latin typeface="Calibri" panose="020F0502020204030204" pitchFamily="34" charset="0"/>
                        </a:rPr>
                        <a:t>Total Assets</a:t>
                      </a:r>
                    </a:p>
                  </a:txBody>
                  <a:tcPr marL="14420" marR="14420" marT="14420" marB="0" anchor="b">
                    <a:lnL>
                      <a:noFill/>
                    </a:lnL>
                    <a:lnR>
                      <a:noFill/>
                    </a:lnR>
                    <a:lnT>
                      <a:noFill/>
                    </a:lnT>
                    <a:lnB>
                      <a:noFill/>
                    </a:lnB>
                  </a:tcPr>
                </a:tc>
                <a:tc>
                  <a:txBody>
                    <a:bodyPr/>
                    <a:lstStyle/>
                    <a:p>
                      <a:pPr algn="r" fontAlgn="b"/>
                      <a:r>
                        <a:rPr lang="en-ZA" sz="1700" b="1" i="0" u="none" strike="noStrike">
                          <a:solidFill>
                            <a:srgbClr val="000000"/>
                          </a:solidFill>
                          <a:effectLst/>
                          <a:latin typeface="Calibri" panose="020F0502020204030204" pitchFamily="34" charset="0"/>
                        </a:rPr>
                        <a:t>715,250</a:t>
                      </a:r>
                    </a:p>
                  </a:txBody>
                  <a:tcPr marL="14420" marR="14420" marT="14420"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700" b="1" i="0" u="none" strike="noStrike">
                          <a:solidFill>
                            <a:srgbClr val="000000"/>
                          </a:solidFill>
                          <a:effectLst/>
                          <a:latin typeface="Calibri" panose="020F0502020204030204" pitchFamily="34" charset="0"/>
                        </a:rPr>
                        <a:t>690,090</a:t>
                      </a:r>
                    </a:p>
                  </a:txBody>
                  <a:tcPr marL="14420" marR="14420" marT="14420"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ZA" sz="1700" b="1" i="0" u="none" strike="noStrike">
                        <a:solidFill>
                          <a:srgbClr val="000000"/>
                        </a:solidFill>
                        <a:effectLst/>
                        <a:latin typeface="Calibri" panose="020F0502020204030204" pitchFamily="34" charset="0"/>
                      </a:endParaRPr>
                    </a:p>
                  </a:txBody>
                  <a:tcPr marL="14420" marR="14420" marT="14420" marB="0" anchor="b">
                    <a:lnL>
                      <a:noFill/>
                    </a:lnL>
                    <a:lnR>
                      <a:noFill/>
                    </a:lnR>
                    <a:lnT>
                      <a:noFill/>
                    </a:lnT>
                    <a:lnB>
                      <a:noFill/>
                    </a:lnB>
                  </a:tcPr>
                </a:tc>
                <a:tc>
                  <a:txBody>
                    <a:bodyPr/>
                    <a:lstStyle/>
                    <a:p>
                      <a:pPr algn="r" fontAlgn="b"/>
                      <a:r>
                        <a:rPr lang="en-ZA" sz="1700" b="1" i="0" u="none" strike="noStrike">
                          <a:solidFill>
                            <a:srgbClr val="000000"/>
                          </a:solidFill>
                          <a:effectLst/>
                          <a:latin typeface="Calibri" panose="020F0502020204030204" pitchFamily="34" charset="0"/>
                        </a:rPr>
                        <a:t>605,263</a:t>
                      </a:r>
                    </a:p>
                  </a:txBody>
                  <a:tcPr marL="14420" marR="14420" marT="14420"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288396">
                <a:tc>
                  <a:txBody>
                    <a:bodyPr/>
                    <a:lstStyle/>
                    <a:p>
                      <a:pPr algn="l" fontAlgn="b"/>
                      <a:endParaRPr lang="en-ZA" sz="1700" b="0" i="0" u="none" strike="noStrike">
                        <a:solidFill>
                          <a:srgbClr val="000000"/>
                        </a:solidFill>
                        <a:effectLst/>
                        <a:latin typeface="Calibri" panose="020F0502020204030204" pitchFamily="34" charset="0"/>
                      </a:endParaRPr>
                    </a:p>
                  </a:txBody>
                  <a:tcPr marL="14420" marR="14420" marT="14420" marB="0" anchor="b">
                    <a:lnL>
                      <a:noFill/>
                    </a:lnL>
                    <a:lnR>
                      <a:noFill/>
                    </a:lnR>
                    <a:lnT>
                      <a:noFill/>
                    </a:lnT>
                    <a:lnB>
                      <a:noFill/>
                    </a:lnB>
                  </a:tcPr>
                </a:tc>
                <a:tc>
                  <a:txBody>
                    <a:bodyPr/>
                    <a:lstStyle/>
                    <a:p>
                      <a:pPr algn="l" fontAlgn="b"/>
                      <a:endParaRPr lang="en-ZA" sz="1700" b="0" i="0" u="none" strike="noStrike">
                        <a:solidFill>
                          <a:srgbClr val="000000"/>
                        </a:solidFill>
                        <a:effectLst/>
                        <a:latin typeface="Calibri" panose="020F0502020204030204" pitchFamily="34" charset="0"/>
                      </a:endParaRPr>
                    </a:p>
                  </a:txBody>
                  <a:tcPr marL="14420" marR="14420" marT="1442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ZA" sz="1700" b="0" i="0" u="none" strike="noStrike">
                        <a:solidFill>
                          <a:srgbClr val="000000"/>
                        </a:solidFill>
                        <a:effectLst/>
                        <a:latin typeface="Calibri" panose="020F0502020204030204" pitchFamily="34" charset="0"/>
                      </a:endParaRPr>
                    </a:p>
                  </a:txBody>
                  <a:tcPr marL="14420" marR="14420" marT="1442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ZA" sz="1700" b="0" i="0" u="none" strike="noStrike">
                        <a:solidFill>
                          <a:srgbClr val="000000"/>
                        </a:solidFill>
                        <a:effectLst/>
                        <a:latin typeface="Calibri" panose="020F0502020204030204" pitchFamily="34" charset="0"/>
                      </a:endParaRPr>
                    </a:p>
                  </a:txBody>
                  <a:tcPr marL="14420" marR="14420" marT="14420" marB="0" anchor="b">
                    <a:lnL>
                      <a:noFill/>
                    </a:lnL>
                    <a:lnR>
                      <a:noFill/>
                    </a:lnR>
                    <a:lnT>
                      <a:noFill/>
                    </a:lnT>
                    <a:lnB>
                      <a:noFill/>
                    </a:lnB>
                  </a:tcPr>
                </a:tc>
                <a:tc>
                  <a:txBody>
                    <a:bodyPr/>
                    <a:lstStyle/>
                    <a:p>
                      <a:pPr algn="l" fontAlgn="b"/>
                      <a:r>
                        <a:rPr lang="en-ZA" sz="1700" b="0" i="0" u="none" strike="noStrike">
                          <a:solidFill>
                            <a:srgbClr val="000000"/>
                          </a:solidFill>
                          <a:effectLst/>
                          <a:latin typeface="Calibri" panose="020F0502020204030204" pitchFamily="34" charset="0"/>
                        </a:rPr>
                        <a:t> </a:t>
                      </a:r>
                    </a:p>
                  </a:txBody>
                  <a:tcPr marL="14420" marR="14420" marT="14420" marB="0" anchor="b">
                    <a:lnL>
                      <a:noFill/>
                    </a:lnL>
                    <a:lnR>
                      <a:noFill/>
                    </a:lnR>
                    <a:lnT w="12700" cap="flat" cmpd="sng" algn="ctr">
                      <a:solidFill>
                        <a:srgbClr val="000000"/>
                      </a:solidFill>
                      <a:prstDash val="solid"/>
                      <a:round/>
                      <a:headEnd type="none" w="med" len="med"/>
                      <a:tailEnd type="none" w="med" len="med"/>
                    </a:lnT>
                    <a:lnB>
                      <a:noFill/>
                    </a:lnB>
                    <a:solidFill>
                      <a:srgbClr val="D9D9D9"/>
                    </a:solidFill>
                  </a:tcPr>
                </a:tc>
              </a:tr>
              <a:tr h="288396">
                <a:tc>
                  <a:txBody>
                    <a:bodyPr/>
                    <a:lstStyle/>
                    <a:p>
                      <a:pPr algn="l" fontAlgn="b"/>
                      <a:r>
                        <a:rPr lang="en-ZA" sz="1700" b="0" i="0" u="sng" strike="noStrike">
                          <a:solidFill>
                            <a:srgbClr val="000000"/>
                          </a:solidFill>
                          <a:effectLst/>
                          <a:latin typeface="Calibri" panose="020F0502020204030204" pitchFamily="34" charset="0"/>
                        </a:rPr>
                        <a:t>EQUITY &amp; LIABILITIES</a:t>
                      </a:r>
                    </a:p>
                  </a:txBody>
                  <a:tcPr marL="14420" marR="14420" marT="14420" marB="0" anchor="b">
                    <a:lnL>
                      <a:noFill/>
                    </a:lnL>
                    <a:lnR>
                      <a:noFill/>
                    </a:lnR>
                    <a:lnT>
                      <a:noFill/>
                    </a:lnT>
                    <a:lnB>
                      <a:noFill/>
                    </a:lnB>
                  </a:tcPr>
                </a:tc>
                <a:tc>
                  <a:txBody>
                    <a:bodyPr/>
                    <a:lstStyle/>
                    <a:p>
                      <a:pPr algn="l" fontAlgn="b"/>
                      <a:endParaRPr lang="en-ZA" sz="1700" b="0" i="0" u="none" strike="noStrike">
                        <a:solidFill>
                          <a:srgbClr val="000000"/>
                        </a:solidFill>
                        <a:effectLst/>
                        <a:latin typeface="Calibri" panose="020F0502020204030204" pitchFamily="34" charset="0"/>
                      </a:endParaRPr>
                    </a:p>
                  </a:txBody>
                  <a:tcPr marL="14420" marR="14420" marT="14420" marB="0" anchor="b">
                    <a:lnL>
                      <a:noFill/>
                    </a:lnL>
                    <a:lnR>
                      <a:noFill/>
                    </a:lnR>
                    <a:lnT>
                      <a:noFill/>
                    </a:lnT>
                    <a:lnB>
                      <a:noFill/>
                    </a:lnB>
                  </a:tcPr>
                </a:tc>
                <a:tc>
                  <a:txBody>
                    <a:bodyPr/>
                    <a:lstStyle/>
                    <a:p>
                      <a:pPr algn="l" fontAlgn="b"/>
                      <a:endParaRPr lang="en-ZA" sz="1700" b="0" i="0" u="none" strike="noStrike">
                        <a:solidFill>
                          <a:srgbClr val="000000"/>
                        </a:solidFill>
                        <a:effectLst/>
                        <a:latin typeface="Calibri" panose="020F0502020204030204" pitchFamily="34" charset="0"/>
                      </a:endParaRPr>
                    </a:p>
                  </a:txBody>
                  <a:tcPr marL="14420" marR="14420" marT="14420" marB="0" anchor="b">
                    <a:lnL>
                      <a:noFill/>
                    </a:lnL>
                    <a:lnR>
                      <a:noFill/>
                    </a:lnR>
                    <a:lnT>
                      <a:noFill/>
                    </a:lnT>
                    <a:lnB>
                      <a:noFill/>
                    </a:lnB>
                  </a:tcPr>
                </a:tc>
                <a:tc>
                  <a:txBody>
                    <a:bodyPr/>
                    <a:lstStyle/>
                    <a:p>
                      <a:pPr algn="l" fontAlgn="b"/>
                      <a:endParaRPr lang="en-ZA" sz="1700" b="0" i="0" u="none" strike="noStrike">
                        <a:solidFill>
                          <a:srgbClr val="000000"/>
                        </a:solidFill>
                        <a:effectLst/>
                        <a:latin typeface="Calibri" panose="020F0502020204030204" pitchFamily="34" charset="0"/>
                      </a:endParaRPr>
                    </a:p>
                  </a:txBody>
                  <a:tcPr marL="14420" marR="14420" marT="14420" marB="0" anchor="b">
                    <a:lnL>
                      <a:noFill/>
                    </a:lnL>
                    <a:lnR>
                      <a:noFill/>
                    </a:lnR>
                    <a:lnT>
                      <a:noFill/>
                    </a:lnT>
                    <a:lnB>
                      <a:noFill/>
                    </a:lnB>
                  </a:tcPr>
                </a:tc>
                <a:tc>
                  <a:txBody>
                    <a:bodyPr/>
                    <a:lstStyle/>
                    <a:p>
                      <a:pPr algn="l" fontAlgn="b"/>
                      <a:r>
                        <a:rPr lang="en-ZA" sz="1700" b="0" i="0" u="none" strike="noStrike">
                          <a:solidFill>
                            <a:srgbClr val="000000"/>
                          </a:solidFill>
                          <a:effectLst/>
                          <a:latin typeface="Calibri" panose="020F0502020204030204" pitchFamily="34" charset="0"/>
                        </a:rPr>
                        <a:t> </a:t>
                      </a:r>
                    </a:p>
                  </a:txBody>
                  <a:tcPr marL="14420" marR="14420" marT="14420" marB="0" anchor="b">
                    <a:lnL>
                      <a:noFill/>
                    </a:lnL>
                    <a:lnR>
                      <a:noFill/>
                    </a:lnR>
                    <a:lnT>
                      <a:noFill/>
                    </a:lnT>
                    <a:lnB>
                      <a:noFill/>
                    </a:lnB>
                    <a:solidFill>
                      <a:srgbClr val="D9D9D9"/>
                    </a:solidFill>
                  </a:tcPr>
                </a:tc>
              </a:tr>
              <a:tr h="288396">
                <a:tc>
                  <a:txBody>
                    <a:bodyPr/>
                    <a:lstStyle/>
                    <a:p>
                      <a:pPr algn="l" fontAlgn="b"/>
                      <a:r>
                        <a:rPr lang="en-ZA" sz="1700" b="0" i="0" u="none" strike="noStrike">
                          <a:solidFill>
                            <a:srgbClr val="000000"/>
                          </a:solidFill>
                          <a:effectLst/>
                          <a:latin typeface="Calibri" panose="020F0502020204030204" pitchFamily="34" charset="0"/>
                        </a:rPr>
                        <a:t>Current Liabilities</a:t>
                      </a:r>
                    </a:p>
                  </a:txBody>
                  <a:tcPr marL="14420" marR="14420" marT="14420" marB="0" anchor="b">
                    <a:lnL>
                      <a:noFill/>
                    </a:lnL>
                    <a:lnR>
                      <a:noFill/>
                    </a:lnR>
                    <a:lnT>
                      <a:noFill/>
                    </a:lnT>
                    <a:lnB>
                      <a:noFill/>
                    </a:lnB>
                  </a:tcPr>
                </a:tc>
                <a:tc>
                  <a:txBody>
                    <a:bodyPr/>
                    <a:lstStyle/>
                    <a:p>
                      <a:pPr algn="r" fontAlgn="b"/>
                      <a:r>
                        <a:rPr lang="en-ZA" sz="1700" b="0" i="0" u="none" strike="noStrike">
                          <a:solidFill>
                            <a:srgbClr val="000000"/>
                          </a:solidFill>
                          <a:effectLst/>
                          <a:latin typeface="Calibri" panose="020F0502020204030204" pitchFamily="34" charset="0"/>
                        </a:rPr>
                        <a:t>109,750</a:t>
                      </a:r>
                    </a:p>
                  </a:txBody>
                  <a:tcPr marL="14420" marR="14420" marT="14420" marB="0" anchor="b">
                    <a:lnL>
                      <a:noFill/>
                    </a:lnL>
                    <a:lnR>
                      <a:noFill/>
                    </a:lnR>
                    <a:lnT>
                      <a:noFill/>
                    </a:lnT>
                    <a:lnB>
                      <a:noFill/>
                    </a:lnB>
                  </a:tcPr>
                </a:tc>
                <a:tc>
                  <a:txBody>
                    <a:bodyPr/>
                    <a:lstStyle/>
                    <a:p>
                      <a:pPr algn="r" fontAlgn="b"/>
                      <a:r>
                        <a:rPr lang="en-ZA" sz="1700" b="0" i="0" u="none" strike="noStrike">
                          <a:solidFill>
                            <a:srgbClr val="000000"/>
                          </a:solidFill>
                          <a:effectLst/>
                          <a:latin typeface="Calibri" panose="020F0502020204030204" pitchFamily="34" charset="0"/>
                        </a:rPr>
                        <a:t>82,362</a:t>
                      </a:r>
                    </a:p>
                  </a:txBody>
                  <a:tcPr marL="14420" marR="14420" marT="14420" marB="0" anchor="b">
                    <a:lnL>
                      <a:noFill/>
                    </a:lnL>
                    <a:lnR>
                      <a:noFill/>
                    </a:lnR>
                    <a:lnT>
                      <a:noFill/>
                    </a:lnT>
                    <a:lnB>
                      <a:noFill/>
                    </a:lnB>
                  </a:tcPr>
                </a:tc>
                <a:tc>
                  <a:txBody>
                    <a:bodyPr/>
                    <a:lstStyle/>
                    <a:p>
                      <a:pPr algn="r" fontAlgn="b"/>
                      <a:r>
                        <a:rPr lang="en-ZA" sz="1700" b="0" i="0" u="none" strike="noStrike">
                          <a:solidFill>
                            <a:srgbClr val="000000"/>
                          </a:solidFill>
                          <a:effectLst/>
                          <a:latin typeface="Calibri" panose="020F0502020204030204" pitchFamily="34" charset="0"/>
                        </a:rPr>
                        <a:t>75%</a:t>
                      </a:r>
                    </a:p>
                  </a:txBody>
                  <a:tcPr marL="14420" marR="14420" marT="14420" marB="0" anchor="b">
                    <a:lnL>
                      <a:noFill/>
                    </a:lnL>
                    <a:lnR>
                      <a:noFill/>
                    </a:lnR>
                    <a:lnT>
                      <a:noFill/>
                    </a:lnT>
                    <a:lnB>
                      <a:noFill/>
                    </a:lnB>
                  </a:tcPr>
                </a:tc>
                <a:tc>
                  <a:txBody>
                    <a:bodyPr/>
                    <a:lstStyle/>
                    <a:p>
                      <a:pPr algn="r" fontAlgn="b"/>
                      <a:r>
                        <a:rPr lang="en-ZA" sz="1700" b="0" i="0" u="none" strike="noStrike">
                          <a:solidFill>
                            <a:srgbClr val="000000"/>
                          </a:solidFill>
                          <a:effectLst/>
                          <a:latin typeface="Calibri" panose="020F0502020204030204" pitchFamily="34" charset="0"/>
                        </a:rPr>
                        <a:t>50,600</a:t>
                      </a:r>
                    </a:p>
                  </a:txBody>
                  <a:tcPr marL="14420" marR="14420" marT="14420" marB="0" anchor="b">
                    <a:lnL>
                      <a:noFill/>
                    </a:lnL>
                    <a:lnR>
                      <a:noFill/>
                    </a:lnR>
                    <a:lnT>
                      <a:noFill/>
                    </a:lnT>
                    <a:lnB>
                      <a:noFill/>
                    </a:lnB>
                    <a:solidFill>
                      <a:srgbClr val="D9D9D9"/>
                    </a:solidFill>
                  </a:tcPr>
                </a:tc>
              </a:tr>
              <a:tr h="288396">
                <a:tc>
                  <a:txBody>
                    <a:bodyPr/>
                    <a:lstStyle/>
                    <a:p>
                      <a:pPr algn="l" fontAlgn="b"/>
                      <a:r>
                        <a:rPr lang="en-ZA" sz="1700" b="0" i="0" u="none" strike="noStrike">
                          <a:solidFill>
                            <a:srgbClr val="000000"/>
                          </a:solidFill>
                          <a:effectLst/>
                          <a:latin typeface="Calibri" panose="020F0502020204030204" pitchFamily="34" charset="0"/>
                        </a:rPr>
                        <a:t>Non-current Liabilities</a:t>
                      </a:r>
                    </a:p>
                  </a:txBody>
                  <a:tcPr marL="14420" marR="14420" marT="14420" marB="0" anchor="b">
                    <a:lnL>
                      <a:noFill/>
                    </a:lnL>
                    <a:lnR>
                      <a:noFill/>
                    </a:lnR>
                    <a:lnT>
                      <a:noFill/>
                    </a:lnT>
                    <a:lnB>
                      <a:noFill/>
                    </a:lnB>
                  </a:tcPr>
                </a:tc>
                <a:tc>
                  <a:txBody>
                    <a:bodyPr/>
                    <a:lstStyle/>
                    <a:p>
                      <a:pPr algn="r" fontAlgn="b"/>
                      <a:r>
                        <a:rPr lang="en-ZA" sz="1700" b="0" i="0" u="none" strike="noStrike">
                          <a:solidFill>
                            <a:srgbClr val="000000"/>
                          </a:solidFill>
                          <a:effectLst/>
                          <a:latin typeface="Calibri" panose="020F0502020204030204" pitchFamily="34" charset="0"/>
                        </a:rPr>
                        <a:t>100,000</a:t>
                      </a:r>
                    </a:p>
                  </a:txBody>
                  <a:tcPr marL="14420" marR="14420" marT="14420" marB="0" anchor="b">
                    <a:lnL>
                      <a:noFill/>
                    </a:lnL>
                    <a:lnR>
                      <a:noFill/>
                    </a:lnR>
                    <a:lnT>
                      <a:noFill/>
                    </a:lnT>
                    <a:lnB>
                      <a:noFill/>
                    </a:lnB>
                  </a:tcPr>
                </a:tc>
                <a:tc>
                  <a:txBody>
                    <a:bodyPr/>
                    <a:lstStyle/>
                    <a:p>
                      <a:pPr algn="r" fontAlgn="b"/>
                      <a:r>
                        <a:rPr lang="en-ZA" sz="1700" b="0" i="0" u="none" strike="noStrike">
                          <a:solidFill>
                            <a:srgbClr val="000000"/>
                          </a:solidFill>
                          <a:effectLst/>
                          <a:latin typeface="Calibri" panose="020F0502020204030204" pitchFamily="34" charset="0"/>
                        </a:rPr>
                        <a:t>69,976</a:t>
                      </a:r>
                    </a:p>
                  </a:txBody>
                  <a:tcPr marL="14420" marR="14420" marT="14420" marB="0" anchor="b">
                    <a:lnL>
                      <a:noFill/>
                    </a:lnL>
                    <a:lnR>
                      <a:noFill/>
                    </a:lnR>
                    <a:lnT>
                      <a:noFill/>
                    </a:lnT>
                    <a:lnB>
                      <a:noFill/>
                    </a:lnB>
                  </a:tcPr>
                </a:tc>
                <a:tc>
                  <a:txBody>
                    <a:bodyPr/>
                    <a:lstStyle/>
                    <a:p>
                      <a:pPr algn="r" fontAlgn="b"/>
                      <a:r>
                        <a:rPr lang="en-ZA" sz="1700" b="0" i="0" u="none" strike="noStrike">
                          <a:solidFill>
                            <a:srgbClr val="000000"/>
                          </a:solidFill>
                          <a:effectLst/>
                          <a:latin typeface="Calibri" panose="020F0502020204030204" pitchFamily="34" charset="0"/>
                        </a:rPr>
                        <a:t>70%</a:t>
                      </a:r>
                    </a:p>
                  </a:txBody>
                  <a:tcPr marL="14420" marR="14420" marT="14420" marB="0" anchor="b">
                    <a:lnL>
                      <a:noFill/>
                    </a:lnL>
                    <a:lnR>
                      <a:noFill/>
                    </a:lnR>
                    <a:lnT>
                      <a:noFill/>
                    </a:lnT>
                    <a:lnB>
                      <a:noFill/>
                    </a:lnB>
                  </a:tcPr>
                </a:tc>
                <a:tc>
                  <a:txBody>
                    <a:bodyPr/>
                    <a:lstStyle/>
                    <a:p>
                      <a:pPr algn="r" fontAlgn="b"/>
                      <a:r>
                        <a:rPr lang="en-ZA" sz="1700" b="0" i="0" u="none" strike="noStrike">
                          <a:solidFill>
                            <a:srgbClr val="000000"/>
                          </a:solidFill>
                          <a:effectLst/>
                          <a:latin typeface="Calibri" panose="020F0502020204030204" pitchFamily="34" charset="0"/>
                        </a:rPr>
                        <a:t>44,144</a:t>
                      </a:r>
                    </a:p>
                  </a:txBody>
                  <a:tcPr marL="14420" marR="14420" marT="14420" marB="0" anchor="b">
                    <a:lnL>
                      <a:noFill/>
                    </a:lnL>
                    <a:lnR>
                      <a:noFill/>
                    </a:lnR>
                    <a:lnT>
                      <a:noFill/>
                    </a:lnT>
                    <a:lnB>
                      <a:noFill/>
                    </a:lnB>
                    <a:solidFill>
                      <a:srgbClr val="D9D9D9"/>
                    </a:solidFill>
                  </a:tcPr>
                </a:tc>
              </a:tr>
              <a:tr h="288396">
                <a:tc>
                  <a:txBody>
                    <a:bodyPr/>
                    <a:lstStyle/>
                    <a:p>
                      <a:pPr algn="l" fontAlgn="b"/>
                      <a:r>
                        <a:rPr lang="en-ZA" sz="1700" b="0" i="0" u="none" strike="noStrike">
                          <a:solidFill>
                            <a:srgbClr val="000000"/>
                          </a:solidFill>
                          <a:effectLst/>
                          <a:latin typeface="Calibri" panose="020F0502020204030204" pitchFamily="34" charset="0"/>
                        </a:rPr>
                        <a:t>Net Assets</a:t>
                      </a:r>
                    </a:p>
                  </a:txBody>
                  <a:tcPr marL="14420" marR="14420" marT="14420" marB="0" anchor="b">
                    <a:lnL>
                      <a:noFill/>
                    </a:lnL>
                    <a:lnR>
                      <a:noFill/>
                    </a:lnR>
                    <a:lnT>
                      <a:noFill/>
                    </a:lnT>
                    <a:lnB>
                      <a:noFill/>
                    </a:lnB>
                  </a:tcPr>
                </a:tc>
                <a:tc>
                  <a:txBody>
                    <a:bodyPr/>
                    <a:lstStyle/>
                    <a:p>
                      <a:pPr algn="r" fontAlgn="b"/>
                      <a:r>
                        <a:rPr lang="en-ZA" sz="1700" b="0" i="0" u="none" strike="noStrike">
                          <a:solidFill>
                            <a:srgbClr val="000000"/>
                          </a:solidFill>
                          <a:effectLst/>
                          <a:latin typeface="Calibri" panose="020F0502020204030204" pitchFamily="34" charset="0"/>
                        </a:rPr>
                        <a:t>505,500</a:t>
                      </a:r>
                    </a:p>
                  </a:txBody>
                  <a:tcPr marL="14420" marR="14420" marT="1442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ZA" sz="1700" b="0" i="0" u="none" strike="noStrike">
                          <a:solidFill>
                            <a:srgbClr val="000000"/>
                          </a:solidFill>
                          <a:effectLst/>
                          <a:latin typeface="Calibri" panose="020F0502020204030204" pitchFamily="34" charset="0"/>
                        </a:rPr>
                        <a:t>537,752</a:t>
                      </a:r>
                    </a:p>
                  </a:txBody>
                  <a:tcPr marL="14420" marR="14420" marT="1442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ZA" sz="1700" b="0" i="0" u="none" strike="noStrike">
                          <a:solidFill>
                            <a:srgbClr val="000000"/>
                          </a:solidFill>
                          <a:effectLst/>
                          <a:latin typeface="Calibri" panose="020F0502020204030204" pitchFamily="34" charset="0"/>
                        </a:rPr>
                        <a:t>106%</a:t>
                      </a:r>
                    </a:p>
                  </a:txBody>
                  <a:tcPr marL="14420" marR="14420" marT="14420" marB="0" anchor="b">
                    <a:lnL>
                      <a:noFill/>
                    </a:lnL>
                    <a:lnR>
                      <a:noFill/>
                    </a:lnR>
                    <a:lnT>
                      <a:noFill/>
                    </a:lnT>
                    <a:lnB>
                      <a:noFill/>
                    </a:lnB>
                  </a:tcPr>
                </a:tc>
                <a:tc>
                  <a:txBody>
                    <a:bodyPr/>
                    <a:lstStyle/>
                    <a:p>
                      <a:pPr algn="r" fontAlgn="b"/>
                      <a:r>
                        <a:rPr lang="en-ZA" sz="1700" b="0" i="0" u="none" strike="noStrike">
                          <a:solidFill>
                            <a:srgbClr val="000000"/>
                          </a:solidFill>
                          <a:effectLst/>
                          <a:latin typeface="Calibri" panose="020F0502020204030204" pitchFamily="34" charset="0"/>
                        </a:rPr>
                        <a:t>510,519</a:t>
                      </a:r>
                    </a:p>
                  </a:txBody>
                  <a:tcPr marL="14420" marR="14420" marT="14420"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tr>
              <a:tr h="302816">
                <a:tc>
                  <a:txBody>
                    <a:bodyPr/>
                    <a:lstStyle/>
                    <a:p>
                      <a:pPr algn="l" fontAlgn="b"/>
                      <a:r>
                        <a:rPr lang="en-ZA" sz="1700" b="1" i="0" u="none" strike="noStrike">
                          <a:solidFill>
                            <a:srgbClr val="000000"/>
                          </a:solidFill>
                          <a:effectLst/>
                          <a:latin typeface="Calibri" panose="020F0502020204030204" pitchFamily="34" charset="0"/>
                        </a:rPr>
                        <a:t>Total Net Assets &amp; Liabilities</a:t>
                      </a:r>
                    </a:p>
                  </a:txBody>
                  <a:tcPr marL="14420" marR="14420" marT="14420" marB="0" anchor="b">
                    <a:lnL>
                      <a:noFill/>
                    </a:lnL>
                    <a:lnR>
                      <a:noFill/>
                    </a:lnR>
                    <a:lnT>
                      <a:noFill/>
                    </a:lnT>
                    <a:lnB>
                      <a:noFill/>
                    </a:lnB>
                  </a:tcPr>
                </a:tc>
                <a:tc>
                  <a:txBody>
                    <a:bodyPr/>
                    <a:lstStyle/>
                    <a:p>
                      <a:pPr algn="r" fontAlgn="b"/>
                      <a:r>
                        <a:rPr lang="en-ZA" sz="1700" b="1" i="0" u="none" strike="noStrike">
                          <a:solidFill>
                            <a:srgbClr val="000000"/>
                          </a:solidFill>
                          <a:effectLst/>
                          <a:latin typeface="Calibri" panose="020F0502020204030204" pitchFamily="34" charset="0"/>
                        </a:rPr>
                        <a:t>715,250</a:t>
                      </a:r>
                    </a:p>
                  </a:txBody>
                  <a:tcPr marL="14420" marR="14420" marT="14420"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700" b="1" i="0" u="none" strike="noStrike">
                          <a:solidFill>
                            <a:srgbClr val="000000"/>
                          </a:solidFill>
                          <a:effectLst/>
                          <a:latin typeface="Calibri" panose="020F0502020204030204" pitchFamily="34" charset="0"/>
                        </a:rPr>
                        <a:t>690,090</a:t>
                      </a:r>
                    </a:p>
                  </a:txBody>
                  <a:tcPr marL="14420" marR="14420" marT="14420"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ZA" sz="1700" b="1" i="0" u="none" strike="noStrike">
                        <a:solidFill>
                          <a:srgbClr val="000000"/>
                        </a:solidFill>
                        <a:effectLst/>
                        <a:latin typeface="Calibri" panose="020F0502020204030204" pitchFamily="34" charset="0"/>
                      </a:endParaRPr>
                    </a:p>
                  </a:txBody>
                  <a:tcPr marL="14420" marR="14420" marT="14420" marB="0" anchor="b">
                    <a:lnL>
                      <a:noFill/>
                    </a:lnL>
                    <a:lnR>
                      <a:noFill/>
                    </a:lnR>
                    <a:lnT>
                      <a:noFill/>
                    </a:lnT>
                    <a:lnB>
                      <a:noFill/>
                    </a:lnB>
                  </a:tcPr>
                </a:tc>
                <a:tc>
                  <a:txBody>
                    <a:bodyPr/>
                    <a:lstStyle/>
                    <a:p>
                      <a:pPr algn="r" fontAlgn="b"/>
                      <a:r>
                        <a:rPr lang="en-ZA" sz="1700" b="1" i="0" u="none" strike="noStrike" dirty="0">
                          <a:solidFill>
                            <a:srgbClr val="000000"/>
                          </a:solidFill>
                          <a:effectLst/>
                          <a:latin typeface="Calibri" panose="020F0502020204030204" pitchFamily="34" charset="0"/>
                        </a:rPr>
                        <a:t>605,263</a:t>
                      </a:r>
                    </a:p>
                  </a:txBody>
                  <a:tcPr marL="14420" marR="14420" marT="14420"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bl>
          </a:graphicData>
        </a:graphic>
      </p:graphicFrame>
    </p:spTree>
    <p:extLst>
      <p:ext uri="{BB962C8B-B14F-4D97-AF65-F5344CB8AC3E}">
        <p14:creationId xmlns:p14="http://schemas.microsoft.com/office/powerpoint/2010/main" xmlns="" val="259330931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solidFill>
                  <a:schemeClr val="bg1">
                    <a:lumMod val="50000"/>
                  </a:schemeClr>
                </a:solidFill>
              </a:rPr>
              <a:t>ABRIDGED CASH FLOW – </a:t>
            </a:r>
            <a:br>
              <a:rPr lang="en-ZA" dirty="0" smtClean="0">
                <a:solidFill>
                  <a:schemeClr val="bg1">
                    <a:lumMod val="50000"/>
                  </a:schemeClr>
                </a:solidFill>
              </a:rPr>
            </a:br>
            <a:r>
              <a:rPr lang="en-ZA" dirty="0" smtClean="0">
                <a:solidFill>
                  <a:schemeClr val="bg1">
                    <a:lumMod val="50000"/>
                  </a:schemeClr>
                </a:solidFill>
              </a:rPr>
              <a:t>31 MARCH 2017</a:t>
            </a:r>
            <a:endParaRPr lang="en-ZA" dirty="0">
              <a:solidFill>
                <a:schemeClr val="bg1">
                  <a:lumMod val="50000"/>
                </a:schemeClr>
              </a:solidFill>
            </a:endParaRPr>
          </a:p>
        </p:txBody>
      </p:sp>
      <p:sp>
        <p:nvSpPr>
          <p:cNvPr id="4" name="Slide Number Placeholder 3"/>
          <p:cNvSpPr>
            <a:spLocks noGrp="1"/>
          </p:cNvSpPr>
          <p:nvPr>
            <p:ph type="sldNum" sz="quarter" idx="12"/>
          </p:nvPr>
        </p:nvSpPr>
        <p:spPr/>
        <p:txBody>
          <a:bodyPr/>
          <a:lstStyle/>
          <a:p>
            <a:fld id="{C0A664BC-97F2-4D98-8B60-1A3AF2272D78}" type="slidenum">
              <a:rPr lang="en-ZA" smtClean="0"/>
              <a:pPr/>
              <a:t>46</a:t>
            </a:fld>
            <a:endParaRPr lang="en-ZA" dirty="0"/>
          </a:p>
        </p:txBody>
      </p:sp>
      <p:graphicFrame>
        <p:nvGraphicFramePr>
          <p:cNvPr id="3" name="Table 2"/>
          <p:cNvGraphicFramePr>
            <a:graphicFrameLocks noGrp="1"/>
          </p:cNvGraphicFramePr>
          <p:nvPr>
            <p:extLst>
              <p:ext uri="{D42A27DB-BD31-4B8C-83A1-F6EECF244321}">
                <p14:modId xmlns:p14="http://schemas.microsoft.com/office/powerpoint/2010/main" xmlns="" val="2063423476"/>
              </p:ext>
            </p:extLst>
          </p:nvPr>
        </p:nvGraphicFramePr>
        <p:xfrm>
          <a:off x="357184" y="1548603"/>
          <a:ext cx="8366548" cy="4209259"/>
        </p:xfrm>
        <a:graphic>
          <a:graphicData uri="http://schemas.openxmlformats.org/drawingml/2006/table">
            <a:tbl>
              <a:tblPr/>
              <a:tblGrid>
                <a:gridCol w="3949426"/>
                <a:gridCol w="1022001"/>
                <a:gridCol w="1022001"/>
                <a:gridCol w="1281831"/>
                <a:gridCol w="1091289"/>
              </a:tblGrid>
              <a:tr h="259831">
                <a:tc>
                  <a:txBody>
                    <a:bodyPr/>
                    <a:lstStyle/>
                    <a:p>
                      <a:pPr algn="l" fontAlgn="b"/>
                      <a:r>
                        <a:rPr lang="en-US" sz="1500" b="1" i="0" u="none" strike="noStrike">
                          <a:solidFill>
                            <a:srgbClr val="000000"/>
                          </a:solidFill>
                          <a:effectLst/>
                          <a:latin typeface="Calibri" panose="020F0502020204030204" pitchFamily="34" charset="0"/>
                        </a:rPr>
                        <a:t>ABRIDGED STATEMENT OF CASH FLOW</a:t>
                      </a:r>
                    </a:p>
                  </a:txBody>
                  <a:tcPr marL="12992" marR="12992" marT="1299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ZA" sz="1500" b="0" i="0" u="none" strike="noStrike">
                        <a:solidFill>
                          <a:srgbClr val="000000"/>
                        </a:solidFill>
                        <a:effectLst/>
                        <a:latin typeface="Calibri" panose="020F0502020204030204" pitchFamily="34" charset="0"/>
                      </a:endParaRPr>
                    </a:p>
                  </a:txBody>
                  <a:tcPr marL="12992" marR="12992" marT="1299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ZA" sz="1500" b="0" i="0" u="none" strike="noStrike">
                        <a:solidFill>
                          <a:srgbClr val="000000"/>
                        </a:solidFill>
                        <a:effectLst/>
                        <a:latin typeface="Calibri" panose="020F0502020204030204" pitchFamily="34" charset="0"/>
                      </a:endParaRPr>
                    </a:p>
                  </a:txBody>
                  <a:tcPr marL="12992" marR="12992" marT="1299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ZA" sz="1500" b="0" i="0" u="none" strike="noStrike">
                        <a:solidFill>
                          <a:srgbClr val="000000"/>
                        </a:solidFill>
                        <a:effectLst/>
                        <a:latin typeface="Calibri" panose="020F0502020204030204" pitchFamily="34" charset="0"/>
                      </a:endParaRPr>
                    </a:p>
                  </a:txBody>
                  <a:tcPr marL="12992" marR="12992" marT="1299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ZA" sz="1500" b="0" i="0" u="none" strike="noStrike">
                        <a:solidFill>
                          <a:srgbClr val="000000"/>
                        </a:solidFill>
                        <a:effectLst/>
                        <a:latin typeface="Calibri" panose="020F0502020204030204" pitchFamily="34" charset="0"/>
                      </a:endParaRPr>
                    </a:p>
                  </a:txBody>
                  <a:tcPr marL="12992" marR="12992" marT="12992" marB="0" anchor="b">
                    <a:lnL>
                      <a:noFill/>
                    </a:lnL>
                    <a:lnR>
                      <a:noFill/>
                    </a:lnR>
                    <a:lnT>
                      <a:noFill/>
                    </a:lnT>
                    <a:lnB w="6350" cap="flat" cmpd="sng" algn="ctr">
                      <a:solidFill>
                        <a:srgbClr val="000000"/>
                      </a:solidFill>
                      <a:prstDash val="solid"/>
                      <a:round/>
                      <a:headEnd type="none" w="med" len="med"/>
                      <a:tailEnd type="none" w="med" len="med"/>
                    </a:lnB>
                  </a:tcPr>
                </a:tc>
              </a:tr>
              <a:tr h="285814">
                <a:tc>
                  <a:txBody>
                    <a:bodyPr/>
                    <a:lstStyle/>
                    <a:p>
                      <a:pPr algn="l" fontAlgn="b"/>
                      <a:r>
                        <a:rPr lang="en-ZA" sz="1500" b="0" i="0" u="none" strike="noStrike">
                          <a:solidFill>
                            <a:srgbClr val="000000"/>
                          </a:solidFill>
                          <a:effectLst/>
                          <a:latin typeface="Arial Unicode MS" panose="020B0604020202020204" pitchFamily="34" charset="-128"/>
                          <a:ea typeface="Arial Unicode MS" panose="020B0604020202020204" pitchFamily="34" charset="-128"/>
                        </a:rPr>
                        <a:t> </a:t>
                      </a:r>
                    </a:p>
                  </a:txBody>
                  <a:tcPr marL="12992" marR="12992" marT="129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ZA" sz="1500" b="1" i="0" u="none" strike="noStrike">
                          <a:solidFill>
                            <a:srgbClr val="000000"/>
                          </a:solidFill>
                          <a:effectLst/>
                          <a:latin typeface="Arial Unicode MS" panose="020B0604020202020204" pitchFamily="34" charset="-128"/>
                          <a:ea typeface="Arial Unicode MS" panose="020B0604020202020204" pitchFamily="34" charset="-128"/>
                        </a:rPr>
                        <a:t>Budget</a:t>
                      </a:r>
                    </a:p>
                  </a:txBody>
                  <a:tcPr marL="12992" marR="12992" marT="129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ZA" sz="1500" b="1" i="0" u="none" strike="noStrike">
                          <a:solidFill>
                            <a:srgbClr val="000000"/>
                          </a:solidFill>
                          <a:effectLst/>
                          <a:latin typeface="Arial Unicode MS" panose="020B0604020202020204" pitchFamily="34" charset="-128"/>
                          <a:ea typeface="Arial Unicode MS" panose="020B0604020202020204" pitchFamily="34" charset="-128"/>
                        </a:rPr>
                        <a:t>Actual</a:t>
                      </a:r>
                    </a:p>
                  </a:txBody>
                  <a:tcPr marL="12992" marR="12992" marT="129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ZA" sz="1500" b="1" i="0" u="none" strike="noStrike">
                          <a:solidFill>
                            <a:srgbClr val="000000"/>
                          </a:solidFill>
                          <a:effectLst/>
                          <a:latin typeface="Arial Unicode MS" panose="020B0604020202020204" pitchFamily="34" charset="-128"/>
                          <a:ea typeface="Arial Unicode MS" panose="020B0604020202020204" pitchFamily="34" charset="-128"/>
                        </a:rPr>
                        <a:t>% Achieved</a:t>
                      </a:r>
                    </a:p>
                  </a:txBody>
                  <a:tcPr marL="12992" marR="12992" marT="129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ZA" sz="1500" b="1" i="0" u="none" strike="noStrike">
                          <a:solidFill>
                            <a:srgbClr val="000000"/>
                          </a:solidFill>
                          <a:effectLst/>
                          <a:latin typeface="Arial Unicode MS" panose="020B0604020202020204" pitchFamily="34" charset="-128"/>
                          <a:ea typeface="Arial Unicode MS" panose="020B0604020202020204" pitchFamily="34" charset="-128"/>
                        </a:rPr>
                        <a:t>2016</a:t>
                      </a:r>
                    </a:p>
                  </a:txBody>
                  <a:tcPr marL="12992" marR="12992" marT="129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9D9D9"/>
                    </a:solidFill>
                  </a:tcPr>
                </a:tc>
              </a:tr>
              <a:tr h="285814">
                <a:tc>
                  <a:txBody>
                    <a:bodyPr/>
                    <a:lstStyle/>
                    <a:p>
                      <a:pPr algn="l" fontAlgn="b"/>
                      <a:r>
                        <a:rPr lang="en-ZA" sz="1500" b="0" i="0" u="none" strike="noStrike">
                          <a:solidFill>
                            <a:srgbClr val="000000"/>
                          </a:solidFill>
                          <a:effectLst/>
                          <a:latin typeface="Arial Unicode MS" panose="020B0604020202020204" pitchFamily="34" charset="-128"/>
                          <a:ea typeface="Arial Unicode MS" panose="020B0604020202020204" pitchFamily="34" charset="-128"/>
                        </a:rPr>
                        <a:t> </a:t>
                      </a:r>
                    </a:p>
                  </a:txBody>
                  <a:tcPr marL="12992" marR="12992" marT="129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ZA" sz="1500" b="1" i="0" u="none" strike="noStrike">
                          <a:solidFill>
                            <a:srgbClr val="000000"/>
                          </a:solidFill>
                          <a:effectLst/>
                          <a:latin typeface="Arial Unicode MS" panose="020B0604020202020204" pitchFamily="34" charset="-128"/>
                          <a:ea typeface="Arial Unicode MS" panose="020B0604020202020204" pitchFamily="34" charset="-128"/>
                        </a:rPr>
                        <a:t> </a:t>
                      </a:r>
                    </a:p>
                  </a:txBody>
                  <a:tcPr marL="12992" marR="12992" marT="129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n-ZA" sz="1500" b="1" i="0" u="none" strike="noStrike">
                        <a:solidFill>
                          <a:srgbClr val="000000"/>
                        </a:solidFill>
                        <a:effectLst/>
                        <a:latin typeface="Arial Unicode MS" panose="020B0604020202020204" pitchFamily="34" charset="-128"/>
                        <a:ea typeface="Arial Unicode MS" panose="020B0604020202020204" pitchFamily="34" charset="-128"/>
                      </a:endParaRPr>
                    </a:p>
                  </a:txBody>
                  <a:tcPr marL="12992" marR="12992" marT="129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ZA" sz="1500" b="1" i="0" u="none" strike="noStrike">
                          <a:solidFill>
                            <a:srgbClr val="000000"/>
                          </a:solidFill>
                          <a:effectLst/>
                          <a:latin typeface="Arial Unicode MS" panose="020B0604020202020204" pitchFamily="34" charset="-128"/>
                          <a:ea typeface="Arial Unicode MS" panose="020B0604020202020204" pitchFamily="34" charset="-128"/>
                        </a:rPr>
                        <a:t> </a:t>
                      </a:r>
                    </a:p>
                  </a:txBody>
                  <a:tcPr marL="12992" marR="12992" marT="129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ZA" sz="1500" b="1" i="0" u="none" strike="noStrike">
                          <a:solidFill>
                            <a:srgbClr val="000000"/>
                          </a:solidFill>
                          <a:effectLst/>
                          <a:latin typeface="Arial Unicode MS" panose="020B0604020202020204" pitchFamily="34" charset="-128"/>
                          <a:ea typeface="Arial Unicode MS" panose="020B0604020202020204" pitchFamily="34" charset="-128"/>
                        </a:rPr>
                        <a:t> </a:t>
                      </a:r>
                    </a:p>
                  </a:txBody>
                  <a:tcPr marL="12992" marR="12992" marT="129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9D9D9"/>
                    </a:solidFill>
                  </a:tcPr>
                </a:tc>
              </a:tr>
              <a:tr h="285814">
                <a:tc>
                  <a:txBody>
                    <a:bodyPr/>
                    <a:lstStyle/>
                    <a:p>
                      <a:pPr algn="l" fontAlgn="b"/>
                      <a:r>
                        <a:rPr lang="en-ZA" sz="1500" b="0" i="0" u="none" strike="noStrike">
                          <a:solidFill>
                            <a:srgbClr val="000000"/>
                          </a:solidFill>
                          <a:effectLst/>
                          <a:latin typeface="Arial Unicode MS" panose="020B0604020202020204" pitchFamily="34" charset="-128"/>
                          <a:ea typeface="Arial Unicode MS" panose="020B0604020202020204" pitchFamily="34" charset="-128"/>
                        </a:rPr>
                        <a:t>Cash receipts</a:t>
                      </a:r>
                    </a:p>
                  </a:txBody>
                  <a:tcPr marL="12992" marR="12992" marT="129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1500" b="0" i="0" u="none" strike="noStrike">
                          <a:solidFill>
                            <a:srgbClr val="000000"/>
                          </a:solidFill>
                          <a:effectLst/>
                          <a:latin typeface="Arial Unicode MS" panose="020B0604020202020204" pitchFamily="34" charset="-128"/>
                          <a:ea typeface="Arial Unicode MS" panose="020B0604020202020204" pitchFamily="34" charset="-128"/>
                        </a:rPr>
                        <a:t>80,647</a:t>
                      </a:r>
                    </a:p>
                  </a:txBody>
                  <a:tcPr marL="12992" marR="12992" marT="129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1500" b="0" i="0" u="none" strike="noStrike">
                          <a:solidFill>
                            <a:srgbClr val="000000"/>
                          </a:solidFill>
                          <a:effectLst/>
                          <a:latin typeface="Arial Unicode MS" panose="020B0604020202020204" pitchFamily="34" charset="-128"/>
                          <a:ea typeface="Arial Unicode MS" panose="020B0604020202020204" pitchFamily="34" charset="-128"/>
                        </a:rPr>
                        <a:t>142,545</a:t>
                      </a:r>
                    </a:p>
                  </a:txBody>
                  <a:tcPr marL="12992" marR="12992" marT="129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1500" b="0" i="0" u="none" strike="noStrike">
                          <a:solidFill>
                            <a:srgbClr val="000000"/>
                          </a:solidFill>
                          <a:effectLst/>
                          <a:latin typeface="Arial Unicode MS" panose="020B0604020202020204" pitchFamily="34" charset="-128"/>
                          <a:ea typeface="Arial Unicode MS" panose="020B0604020202020204" pitchFamily="34" charset="-128"/>
                        </a:rPr>
                        <a:t>177%</a:t>
                      </a:r>
                    </a:p>
                  </a:txBody>
                  <a:tcPr marL="12992" marR="12992" marT="129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1500" b="0" i="0" u="none" strike="noStrike">
                          <a:solidFill>
                            <a:srgbClr val="000000"/>
                          </a:solidFill>
                          <a:effectLst/>
                          <a:latin typeface="Arial Unicode MS" panose="020B0604020202020204" pitchFamily="34" charset="-128"/>
                          <a:ea typeface="Arial Unicode MS" panose="020B0604020202020204" pitchFamily="34" charset="-128"/>
                        </a:rPr>
                        <a:t>112,718</a:t>
                      </a:r>
                    </a:p>
                  </a:txBody>
                  <a:tcPr marL="12992" marR="12992" marT="129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9D9D9"/>
                    </a:solidFill>
                  </a:tcPr>
                </a:tc>
              </a:tr>
              <a:tr h="285814">
                <a:tc>
                  <a:txBody>
                    <a:bodyPr/>
                    <a:lstStyle/>
                    <a:p>
                      <a:pPr algn="l" fontAlgn="b"/>
                      <a:r>
                        <a:rPr lang="en-ZA" sz="1500" b="0" i="0" u="none" strike="noStrike">
                          <a:solidFill>
                            <a:srgbClr val="000000"/>
                          </a:solidFill>
                          <a:effectLst/>
                          <a:latin typeface="Arial Unicode MS" panose="020B0604020202020204" pitchFamily="34" charset="-128"/>
                          <a:ea typeface="Arial Unicode MS" panose="020B0604020202020204" pitchFamily="34" charset="-128"/>
                        </a:rPr>
                        <a:t>Cash payments</a:t>
                      </a:r>
                    </a:p>
                  </a:txBody>
                  <a:tcPr marL="12992" marR="12992" marT="129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1500" b="0" i="0" u="none" strike="noStrike">
                          <a:solidFill>
                            <a:srgbClr val="000000"/>
                          </a:solidFill>
                          <a:effectLst/>
                          <a:latin typeface="Arial Unicode MS" panose="020B0604020202020204" pitchFamily="34" charset="-128"/>
                          <a:ea typeface="Arial Unicode MS" panose="020B0604020202020204" pitchFamily="34" charset="-128"/>
                        </a:rPr>
                        <a:t>(55,640)</a:t>
                      </a:r>
                    </a:p>
                  </a:txBody>
                  <a:tcPr marL="12992" marR="12992" marT="129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ZA" sz="1500" b="0" i="0" u="none" strike="noStrike">
                          <a:solidFill>
                            <a:srgbClr val="000000"/>
                          </a:solidFill>
                          <a:effectLst/>
                          <a:latin typeface="Arial Unicode MS" panose="020B0604020202020204" pitchFamily="34" charset="-128"/>
                          <a:ea typeface="Arial Unicode MS" panose="020B0604020202020204" pitchFamily="34" charset="-128"/>
                        </a:rPr>
                        <a:t>(161,614)</a:t>
                      </a:r>
                    </a:p>
                  </a:txBody>
                  <a:tcPr marL="12992" marR="12992" marT="129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ZA" sz="1500" b="0" i="0" u="none" strike="noStrike">
                          <a:solidFill>
                            <a:srgbClr val="000000"/>
                          </a:solidFill>
                          <a:effectLst/>
                          <a:latin typeface="Arial Unicode MS" panose="020B0604020202020204" pitchFamily="34" charset="-128"/>
                          <a:ea typeface="Arial Unicode MS" panose="020B0604020202020204" pitchFamily="34" charset="-128"/>
                        </a:rPr>
                        <a:t>290%</a:t>
                      </a:r>
                    </a:p>
                  </a:txBody>
                  <a:tcPr marL="12992" marR="12992" marT="129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1500" b="0" i="0" u="none" strike="noStrike">
                          <a:solidFill>
                            <a:srgbClr val="000000"/>
                          </a:solidFill>
                          <a:effectLst/>
                          <a:latin typeface="Arial Unicode MS" panose="020B0604020202020204" pitchFamily="34" charset="-128"/>
                          <a:ea typeface="Arial Unicode MS" panose="020B0604020202020204" pitchFamily="34" charset="-128"/>
                        </a:rPr>
                        <a:t>(92,376)</a:t>
                      </a:r>
                    </a:p>
                  </a:txBody>
                  <a:tcPr marL="12992" marR="12992" marT="129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9D9D9"/>
                    </a:solidFill>
                  </a:tcPr>
                </a:tc>
              </a:tr>
              <a:tr h="285814">
                <a:tc>
                  <a:txBody>
                    <a:bodyPr/>
                    <a:lstStyle/>
                    <a:p>
                      <a:pPr algn="l" fontAlgn="b"/>
                      <a:r>
                        <a:rPr lang="en-US" sz="1500" b="1" i="0" u="none" strike="noStrike">
                          <a:solidFill>
                            <a:srgbClr val="000000"/>
                          </a:solidFill>
                          <a:effectLst/>
                          <a:latin typeface="Arial Unicode MS" panose="020B0604020202020204" pitchFamily="34" charset="-128"/>
                          <a:ea typeface="Arial Unicode MS" panose="020B0604020202020204" pitchFamily="34" charset="-128"/>
                        </a:rPr>
                        <a:t>Net cash flow from operating activities</a:t>
                      </a:r>
                    </a:p>
                  </a:txBody>
                  <a:tcPr marL="12992" marR="12992" marT="129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1500" b="1" i="0" u="none" strike="noStrike">
                          <a:solidFill>
                            <a:srgbClr val="000000"/>
                          </a:solidFill>
                          <a:effectLst/>
                          <a:latin typeface="Arial Unicode MS" panose="020B0604020202020204" pitchFamily="34" charset="-128"/>
                          <a:ea typeface="Arial Unicode MS" panose="020B0604020202020204" pitchFamily="34" charset="-128"/>
                        </a:rPr>
                        <a:t>25,007</a:t>
                      </a:r>
                    </a:p>
                  </a:txBody>
                  <a:tcPr marL="12992" marR="12992" marT="129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ZA" sz="1500" b="1" i="0" u="none" strike="noStrike">
                          <a:solidFill>
                            <a:srgbClr val="000000"/>
                          </a:solidFill>
                          <a:effectLst/>
                          <a:latin typeface="Arial Unicode MS" panose="020B0604020202020204" pitchFamily="34" charset="-128"/>
                          <a:ea typeface="Arial Unicode MS" panose="020B0604020202020204" pitchFamily="34" charset="-128"/>
                        </a:rPr>
                        <a:t>(19,069)</a:t>
                      </a:r>
                    </a:p>
                  </a:txBody>
                  <a:tcPr marL="12992" marR="12992" marT="129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ZA" sz="1500" b="0" i="0" u="none" strike="noStrike">
                          <a:solidFill>
                            <a:srgbClr val="000000"/>
                          </a:solidFill>
                          <a:effectLst/>
                          <a:latin typeface="Arial Unicode MS" panose="020B0604020202020204" pitchFamily="34" charset="-128"/>
                          <a:ea typeface="Arial Unicode MS" panose="020B0604020202020204" pitchFamily="34" charset="-128"/>
                        </a:rPr>
                        <a:t> </a:t>
                      </a:r>
                    </a:p>
                  </a:txBody>
                  <a:tcPr marL="12992" marR="12992" marT="129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1500" b="1" i="0" u="none" strike="noStrike">
                          <a:solidFill>
                            <a:srgbClr val="000000"/>
                          </a:solidFill>
                          <a:effectLst/>
                          <a:latin typeface="Arial Unicode MS" panose="020B0604020202020204" pitchFamily="34" charset="-128"/>
                          <a:ea typeface="Arial Unicode MS" panose="020B0604020202020204" pitchFamily="34" charset="-128"/>
                        </a:rPr>
                        <a:t>20,342</a:t>
                      </a:r>
                    </a:p>
                  </a:txBody>
                  <a:tcPr marL="12992" marR="12992" marT="129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9D9D9"/>
                    </a:solidFill>
                  </a:tcPr>
                </a:tc>
              </a:tr>
              <a:tr h="285814">
                <a:tc>
                  <a:txBody>
                    <a:bodyPr/>
                    <a:lstStyle/>
                    <a:p>
                      <a:pPr algn="l" fontAlgn="b"/>
                      <a:r>
                        <a:rPr lang="en-US" sz="1500" b="0" i="0" u="none" strike="noStrike">
                          <a:solidFill>
                            <a:srgbClr val="000000"/>
                          </a:solidFill>
                          <a:effectLst/>
                          <a:latin typeface="Arial Unicode MS" panose="020B0604020202020204" pitchFamily="34" charset="-128"/>
                          <a:ea typeface="Arial Unicode MS" panose="020B0604020202020204" pitchFamily="34" charset="-128"/>
                        </a:rPr>
                        <a:t>Cash flow from investing activities</a:t>
                      </a:r>
                    </a:p>
                  </a:txBody>
                  <a:tcPr marL="12992" marR="12992" marT="129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1500" b="0" i="0" u="none" strike="noStrike">
                          <a:solidFill>
                            <a:srgbClr val="000000"/>
                          </a:solidFill>
                          <a:effectLst/>
                          <a:latin typeface="Arial Unicode MS" panose="020B0604020202020204" pitchFamily="34" charset="-128"/>
                          <a:ea typeface="Arial Unicode MS" panose="020B0604020202020204" pitchFamily="34" charset="-128"/>
                        </a:rPr>
                        <a:t>(95,705)</a:t>
                      </a:r>
                    </a:p>
                  </a:txBody>
                  <a:tcPr marL="12992" marR="12992" marT="129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1500" b="0" i="0" u="none" strike="noStrike">
                          <a:solidFill>
                            <a:srgbClr val="000000"/>
                          </a:solidFill>
                          <a:effectLst/>
                          <a:latin typeface="Arial Unicode MS" panose="020B0604020202020204" pitchFamily="34" charset="-128"/>
                          <a:ea typeface="Arial Unicode MS" panose="020B0604020202020204" pitchFamily="34" charset="-128"/>
                        </a:rPr>
                        <a:t>(53,807)</a:t>
                      </a:r>
                    </a:p>
                  </a:txBody>
                  <a:tcPr marL="12992" marR="12992" marT="129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1500" b="0" i="0" u="none" strike="noStrike">
                          <a:solidFill>
                            <a:srgbClr val="000000"/>
                          </a:solidFill>
                          <a:effectLst/>
                          <a:latin typeface="Arial Unicode MS" panose="020B0604020202020204" pitchFamily="34" charset="-128"/>
                          <a:ea typeface="Arial Unicode MS" panose="020B0604020202020204" pitchFamily="34" charset="-128"/>
                        </a:rPr>
                        <a:t>56%</a:t>
                      </a:r>
                    </a:p>
                  </a:txBody>
                  <a:tcPr marL="12992" marR="12992" marT="129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1500" b="0" i="0" u="none" strike="noStrike">
                          <a:solidFill>
                            <a:srgbClr val="000000"/>
                          </a:solidFill>
                          <a:effectLst/>
                          <a:latin typeface="Arial Unicode MS" panose="020B0604020202020204" pitchFamily="34" charset="-128"/>
                          <a:ea typeface="Arial Unicode MS" panose="020B0604020202020204" pitchFamily="34" charset="-128"/>
                        </a:rPr>
                        <a:t>(44,760)</a:t>
                      </a:r>
                    </a:p>
                  </a:txBody>
                  <a:tcPr marL="12992" marR="12992" marT="129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9D9D9"/>
                    </a:solidFill>
                  </a:tcPr>
                </a:tc>
              </a:tr>
              <a:tr h="285814">
                <a:tc>
                  <a:txBody>
                    <a:bodyPr/>
                    <a:lstStyle/>
                    <a:p>
                      <a:pPr algn="l" fontAlgn="b"/>
                      <a:r>
                        <a:rPr lang="en-US" sz="1500" b="0" i="0" u="none" strike="noStrike">
                          <a:solidFill>
                            <a:srgbClr val="000000"/>
                          </a:solidFill>
                          <a:effectLst/>
                          <a:latin typeface="Arial Unicode MS" panose="020B0604020202020204" pitchFamily="34" charset="-128"/>
                          <a:ea typeface="Arial Unicode MS" panose="020B0604020202020204" pitchFamily="34" charset="-128"/>
                        </a:rPr>
                        <a:t>Cash flow from financing activities</a:t>
                      </a:r>
                    </a:p>
                  </a:txBody>
                  <a:tcPr marL="12992" marR="12992" marT="129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1500" b="0" i="0" u="none" strike="noStrike">
                          <a:solidFill>
                            <a:srgbClr val="000000"/>
                          </a:solidFill>
                          <a:effectLst/>
                          <a:latin typeface="Arial Unicode MS" panose="020B0604020202020204" pitchFamily="34" charset="-128"/>
                          <a:ea typeface="Arial Unicode MS" panose="020B0604020202020204" pitchFamily="34" charset="-128"/>
                        </a:rPr>
                        <a:t>0</a:t>
                      </a:r>
                    </a:p>
                  </a:txBody>
                  <a:tcPr marL="12992" marR="12992" marT="129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ZA" sz="1500" b="0" i="0" u="none" strike="noStrike">
                          <a:solidFill>
                            <a:srgbClr val="000000"/>
                          </a:solidFill>
                          <a:effectLst/>
                          <a:latin typeface="Arial Unicode MS" panose="020B0604020202020204" pitchFamily="34" charset="-128"/>
                          <a:ea typeface="Arial Unicode MS" panose="020B0604020202020204" pitchFamily="34" charset="-128"/>
                        </a:rPr>
                        <a:t>2</a:t>
                      </a:r>
                    </a:p>
                  </a:txBody>
                  <a:tcPr marL="12992" marR="12992" marT="129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ZA" sz="1500" b="0" i="0" u="none" strike="noStrike">
                          <a:solidFill>
                            <a:srgbClr val="000000"/>
                          </a:solidFill>
                          <a:effectLst/>
                          <a:latin typeface="Arial Unicode MS" panose="020B0604020202020204" pitchFamily="34" charset="-128"/>
                          <a:ea typeface="Arial Unicode MS" panose="020B0604020202020204" pitchFamily="34" charset="-128"/>
                        </a:rPr>
                        <a:t> </a:t>
                      </a:r>
                    </a:p>
                  </a:txBody>
                  <a:tcPr marL="12992" marR="12992" marT="129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1500" b="0" i="0" u="none" strike="noStrike">
                          <a:solidFill>
                            <a:srgbClr val="000000"/>
                          </a:solidFill>
                          <a:effectLst/>
                          <a:latin typeface="Arial Unicode MS" panose="020B0604020202020204" pitchFamily="34" charset="-128"/>
                          <a:ea typeface="Arial Unicode MS" panose="020B0604020202020204" pitchFamily="34" charset="-128"/>
                        </a:rPr>
                        <a:t>67,434</a:t>
                      </a:r>
                    </a:p>
                  </a:txBody>
                  <a:tcPr marL="12992" marR="12992" marT="129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9D9D9"/>
                    </a:solidFill>
                  </a:tcPr>
                </a:tc>
              </a:tr>
              <a:tr h="285814">
                <a:tc>
                  <a:txBody>
                    <a:bodyPr/>
                    <a:lstStyle/>
                    <a:p>
                      <a:pPr algn="l" fontAlgn="b"/>
                      <a:r>
                        <a:rPr lang="en-US" sz="1500" b="1" i="0" u="none" strike="noStrike">
                          <a:solidFill>
                            <a:srgbClr val="000000"/>
                          </a:solidFill>
                          <a:effectLst/>
                          <a:latin typeface="Arial Unicode MS" panose="020B0604020202020204" pitchFamily="34" charset="-128"/>
                          <a:ea typeface="Arial Unicode MS" panose="020B0604020202020204" pitchFamily="34" charset="-128"/>
                        </a:rPr>
                        <a:t>Net cash flow from financing activities</a:t>
                      </a:r>
                    </a:p>
                  </a:txBody>
                  <a:tcPr marL="12992" marR="12992" marT="129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1500" b="1" i="0" u="none" strike="noStrike">
                          <a:solidFill>
                            <a:srgbClr val="000000"/>
                          </a:solidFill>
                          <a:effectLst/>
                          <a:latin typeface="Arial Unicode MS" panose="020B0604020202020204" pitchFamily="34" charset="-128"/>
                          <a:ea typeface="Arial Unicode MS" panose="020B0604020202020204" pitchFamily="34" charset="-128"/>
                        </a:rPr>
                        <a:t>(70,698)</a:t>
                      </a:r>
                    </a:p>
                  </a:txBody>
                  <a:tcPr marL="12992" marR="12992" marT="129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ZA" sz="1500" b="1" i="0" u="none" strike="noStrike">
                          <a:solidFill>
                            <a:srgbClr val="000000"/>
                          </a:solidFill>
                          <a:effectLst/>
                          <a:latin typeface="Arial Unicode MS" panose="020B0604020202020204" pitchFamily="34" charset="-128"/>
                          <a:ea typeface="Arial Unicode MS" panose="020B0604020202020204" pitchFamily="34" charset="-128"/>
                        </a:rPr>
                        <a:t>(72,874)</a:t>
                      </a:r>
                    </a:p>
                  </a:txBody>
                  <a:tcPr marL="12992" marR="12992" marT="129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ZA" sz="1500" b="0" i="0" u="none" strike="noStrike">
                          <a:solidFill>
                            <a:srgbClr val="000000"/>
                          </a:solidFill>
                          <a:effectLst/>
                          <a:latin typeface="Arial Unicode MS" panose="020B0604020202020204" pitchFamily="34" charset="-128"/>
                          <a:ea typeface="Arial Unicode MS" panose="020B0604020202020204" pitchFamily="34" charset="-128"/>
                        </a:rPr>
                        <a:t> </a:t>
                      </a:r>
                    </a:p>
                  </a:txBody>
                  <a:tcPr marL="12992" marR="12992" marT="129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1500" b="1" i="0" u="none" strike="noStrike">
                          <a:solidFill>
                            <a:srgbClr val="000000"/>
                          </a:solidFill>
                          <a:effectLst/>
                          <a:latin typeface="Arial Unicode MS" panose="020B0604020202020204" pitchFamily="34" charset="-128"/>
                          <a:ea typeface="Arial Unicode MS" panose="020B0604020202020204" pitchFamily="34" charset="-128"/>
                        </a:rPr>
                        <a:t>43,016</a:t>
                      </a:r>
                    </a:p>
                  </a:txBody>
                  <a:tcPr marL="12992" marR="12992" marT="129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9D9D9"/>
                    </a:solidFill>
                  </a:tcPr>
                </a:tc>
              </a:tr>
              <a:tr h="675560">
                <a:tc>
                  <a:txBody>
                    <a:bodyPr/>
                    <a:lstStyle/>
                    <a:p>
                      <a:pPr algn="l" fontAlgn="b"/>
                      <a:r>
                        <a:rPr lang="en-US" sz="1500" b="0" i="0" u="none" strike="noStrike">
                          <a:solidFill>
                            <a:srgbClr val="000000"/>
                          </a:solidFill>
                          <a:effectLst/>
                          <a:latin typeface="Arial Unicode MS" panose="020B0604020202020204" pitchFamily="34" charset="-128"/>
                          <a:ea typeface="Arial Unicode MS" panose="020B0604020202020204" pitchFamily="34" charset="-128"/>
                        </a:rPr>
                        <a:t>Cash and cash equivalents at the beginning of the year</a:t>
                      </a:r>
                    </a:p>
                  </a:txBody>
                  <a:tcPr marL="12992" marR="12992" marT="129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1500" b="0" i="0" u="none" strike="noStrike">
                          <a:solidFill>
                            <a:srgbClr val="000000"/>
                          </a:solidFill>
                          <a:effectLst/>
                          <a:latin typeface="Arial Unicode MS" panose="020B0604020202020204" pitchFamily="34" charset="-128"/>
                          <a:ea typeface="Arial Unicode MS" panose="020B0604020202020204" pitchFamily="34" charset="-128"/>
                        </a:rPr>
                        <a:t>141,853</a:t>
                      </a:r>
                    </a:p>
                  </a:txBody>
                  <a:tcPr marL="12992" marR="12992" marT="129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1500" b="0" i="0" u="none" strike="noStrike">
                          <a:solidFill>
                            <a:srgbClr val="000000"/>
                          </a:solidFill>
                          <a:effectLst/>
                          <a:latin typeface="Arial Unicode MS" panose="020B0604020202020204" pitchFamily="34" charset="-128"/>
                          <a:ea typeface="Arial Unicode MS" panose="020B0604020202020204" pitchFamily="34" charset="-128"/>
                        </a:rPr>
                        <a:t>354,154</a:t>
                      </a:r>
                    </a:p>
                  </a:txBody>
                  <a:tcPr marL="12992" marR="12992" marT="129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1500" b="0" i="0" u="none" strike="noStrike">
                          <a:solidFill>
                            <a:srgbClr val="000000"/>
                          </a:solidFill>
                          <a:effectLst/>
                          <a:latin typeface="Arial Unicode MS" panose="020B0604020202020204" pitchFamily="34" charset="-128"/>
                          <a:ea typeface="Arial Unicode MS" panose="020B0604020202020204" pitchFamily="34" charset="-128"/>
                        </a:rPr>
                        <a:t>250%</a:t>
                      </a:r>
                    </a:p>
                  </a:txBody>
                  <a:tcPr marL="12992" marR="12992" marT="129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1500" b="0" i="0" u="none" strike="noStrike">
                          <a:solidFill>
                            <a:srgbClr val="000000"/>
                          </a:solidFill>
                          <a:effectLst/>
                          <a:latin typeface="Arial Unicode MS" panose="020B0604020202020204" pitchFamily="34" charset="-128"/>
                          <a:ea typeface="Arial Unicode MS" panose="020B0604020202020204" pitchFamily="34" charset="-128"/>
                        </a:rPr>
                        <a:t>311,138</a:t>
                      </a:r>
                    </a:p>
                  </a:txBody>
                  <a:tcPr marL="12992" marR="12992" marT="129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9D9D9"/>
                    </a:solidFill>
                  </a:tcPr>
                </a:tc>
              </a:tr>
              <a:tr h="441712">
                <a:tc>
                  <a:txBody>
                    <a:bodyPr/>
                    <a:lstStyle/>
                    <a:p>
                      <a:pPr algn="l" fontAlgn="b"/>
                      <a:r>
                        <a:rPr lang="en-US" sz="1500" b="0" i="0" u="none" strike="noStrike">
                          <a:solidFill>
                            <a:srgbClr val="000000"/>
                          </a:solidFill>
                          <a:effectLst/>
                          <a:latin typeface="Arial Unicode MS" panose="020B0604020202020204" pitchFamily="34" charset="-128"/>
                          <a:ea typeface="Arial Unicode MS" panose="020B0604020202020204" pitchFamily="34" charset="-128"/>
                        </a:rPr>
                        <a:t>Gains on fair value adjustment</a:t>
                      </a:r>
                    </a:p>
                  </a:txBody>
                  <a:tcPr marL="12992" marR="12992" marT="129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1500" b="0" i="0" u="none" strike="noStrike">
                          <a:solidFill>
                            <a:srgbClr val="000000"/>
                          </a:solidFill>
                          <a:effectLst/>
                          <a:latin typeface="Arial Unicode MS" panose="020B0604020202020204" pitchFamily="34" charset="-128"/>
                          <a:ea typeface="Arial Unicode MS" panose="020B0604020202020204" pitchFamily="34" charset="-128"/>
                        </a:rPr>
                        <a:t>0</a:t>
                      </a:r>
                    </a:p>
                  </a:txBody>
                  <a:tcPr marL="12992" marR="12992" marT="129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ZA" sz="1500" b="0" i="0" u="none" strike="noStrike">
                          <a:solidFill>
                            <a:srgbClr val="000000"/>
                          </a:solidFill>
                          <a:effectLst/>
                          <a:latin typeface="Arial Unicode MS" panose="020B0604020202020204" pitchFamily="34" charset="-128"/>
                          <a:ea typeface="Arial Unicode MS" panose="020B0604020202020204" pitchFamily="34" charset="-128"/>
                        </a:rPr>
                        <a:t>155</a:t>
                      </a:r>
                    </a:p>
                  </a:txBody>
                  <a:tcPr marL="12992" marR="12992" marT="129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ZA" sz="1500" b="0" i="0" u="none" strike="noStrike">
                          <a:solidFill>
                            <a:srgbClr val="000000"/>
                          </a:solidFill>
                          <a:effectLst/>
                          <a:latin typeface="Arial Unicode MS" panose="020B0604020202020204" pitchFamily="34" charset="-128"/>
                          <a:ea typeface="Arial Unicode MS" panose="020B0604020202020204" pitchFamily="34" charset="-128"/>
                        </a:rPr>
                        <a:t> </a:t>
                      </a:r>
                    </a:p>
                  </a:txBody>
                  <a:tcPr marL="12992" marR="12992" marT="129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1500" b="0" i="0" u="none" strike="noStrike">
                          <a:solidFill>
                            <a:srgbClr val="000000"/>
                          </a:solidFill>
                          <a:effectLst/>
                          <a:latin typeface="Arial Unicode MS" panose="020B0604020202020204" pitchFamily="34" charset="-128"/>
                          <a:ea typeface="Arial Unicode MS" panose="020B0604020202020204" pitchFamily="34" charset="-128"/>
                        </a:rPr>
                        <a:t>0</a:t>
                      </a:r>
                    </a:p>
                  </a:txBody>
                  <a:tcPr marL="12992" marR="12992" marT="129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9D9D9"/>
                    </a:solidFill>
                  </a:tcPr>
                </a:tc>
              </a:tr>
              <a:tr h="545644">
                <a:tc>
                  <a:txBody>
                    <a:bodyPr/>
                    <a:lstStyle/>
                    <a:p>
                      <a:pPr algn="l" fontAlgn="b"/>
                      <a:r>
                        <a:rPr lang="en-US" sz="1500" b="1" i="0" u="none" strike="noStrike">
                          <a:solidFill>
                            <a:srgbClr val="000000"/>
                          </a:solidFill>
                          <a:effectLst/>
                          <a:latin typeface="Arial Unicode MS" panose="020B0604020202020204" pitchFamily="34" charset="-128"/>
                          <a:ea typeface="Arial Unicode MS" panose="020B0604020202020204" pitchFamily="34" charset="-128"/>
                        </a:rPr>
                        <a:t>Cash and cash equivalents at the end of the year</a:t>
                      </a:r>
                    </a:p>
                  </a:txBody>
                  <a:tcPr marL="12992" marR="12992" marT="129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ZA" sz="1500" b="1" i="0" u="none" strike="noStrike">
                          <a:solidFill>
                            <a:srgbClr val="000000"/>
                          </a:solidFill>
                          <a:effectLst/>
                          <a:latin typeface="Arial Unicode MS" panose="020B0604020202020204" pitchFamily="34" charset="-128"/>
                          <a:ea typeface="Arial Unicode MS" panose="020B0604020202020204" pitchFamily="34" charset="-128"/>
                        </a:rPr>
                        <a:t>71,155</a:t>
                      </a:r>
                    </a:p>
                  </a:txBody>
                  <a:tcPr marL="12992" marR="12992" marT="129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500" b="1" i="0" u="none" strike="noStrike">
                          <a:solidFill>
                            <a:srgbClr val="000000"/>
                          </a:solidFill>
                          <a:effectLst/>
                          <a:latin typeface="Arial Unicode MS" panose="020B0604020202020204" pitchFamily="34" charset="-128"/>
                          <a:ea typeface="Arial Unicode MS" panose="020B0604020202020204" pitchFamily="34" charset="-128"/>
                        </a:rPr>
                        <a:t>281,435</a:t>
                      </a:r>
                    </a:p>
                  </a:txBody>
                  <a:tcPr marL="12992" marR="12992" marT="129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500" b="0" i="0" u="none" strike="noStrike">
                          <a:solidFill>
                            <a:srgbClr val="000000"/>
                          </a:solidFill>
                          <a:effectLst/>
                          <a:latin typeface="Arial Unicode MS" panose="020B0604020202020204" pitchFamily="34" charset="-128"/>
                          <a:ea typeface="Arial Unicode MS" panose="020B0604020202020204" pitchFamily="34" charset="-128"/>
                        </a:rPr>
                        <a:t> </a:t>
                      </a:r>
                    </a:p>
                  </a:txBody>
                  <a:tcPr marL="12992" marR="12992" marT="129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ZA" sz="1500" b="1" i="0" u="none" strike="noStrike" dirty="0">
                          <a:solidFill>
                            <a:srgbClr val="000000"/>
                          </a:solidFill>
                          <a:effectLst/>
                          <a:latin typeface="Arial Unicode MS" panose="020B0604020202020204" pitchFamily="34" charset="-128"/>
                          <a:ea typeface="Arial Unicode MS" panose="020B0604020202020204" pitchFamily="34" charset="-128"/>
                        </a:rPr>
                        <a:t>354,154</a:t>
                      </a:r>
                    </a:p>
                  </a:txBody>
                  <a:tcPr marL="12992" marR="12992" marT="129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r>
            </a:tbl>
          </a:graphicData>
        </a:graphic>
      </p:graphicFrame>
    </p:spTree>
    <p:extLst>
      <p:ext uri="{BB962C8B-B14F-4D97-AF65-F5344CB8AC3E}">
        <p14:creationId xmlns:p14="http://schemas.microsoft.com/office/powerpoint/2010/main" xmlns="" val="103598650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solidFill>
                  <a:schemeClr val="bg1">
                    <a:lumMod val="50000"/>
                  </a:schemeClr>
                </a:solidFill>
              </a:rPr>
              <a:t>FINANCIAL RATIOS</a:t>
            </a:r>
            <a:endParaRPr lang="en-ZA" dirty="0">
              <a:solidFill>
                <a:schemeClr val="bg1">
                  <a:lumMod val="50000"/>
                </a:schemeClr>
              </a:solidFill>
            </a:endParaRPr>
          </a:p>
        </p:txBody>
      </p:sp>
      <p:sp>
        <p:nvSpPr>
          <p:cNvPr id="4" name="Slide Number Placeholder 3"/>
          <p:cNvSpPr>
            <a:spLocks noGrp="1"/>
          </p:cNvSpPr>
          <p:nvPr>
            <p:ph type="sldNum" sz="quarter" idx="12"/>
          </p:nvPr>
        </p:nvSpPr>
        <p:spPr/>
        <p:txBody>
          <a:bodyPr/>
          <a:lstStyle/>
          <a:p>
            <a:fld id="{C0A664BC-97F2-4D98-8B60-1A3AF2272D78}" type="slidenum">
              <a:rPr lang="en-ZA" smtClean="0"/>
              <a:pPr/>
              <a:t>47</a:t>
            </a:fld>
            <a:endParaRPr lang="en-ZA" dirty="0"/>
          </a:p>
        </p:txBody>
      </p:sp>
      <p:graphicFrame>
        <p:nvGraphicFramePr>
          <p:cNvPr id="5" name="Table 4"/>
          <p:cNvGraphicFramePr>
            <a:graphicFrameLocks noGrp="1"/>
          </p:cNvGraphicFramePr>
          <p:nvPr>
            <p:extLst>
              <p:ext uri="{D42A27DB-BD31-4B8C-83A1-F6EECF244321}">
                <p14:modId xmlns:p14="http://schemas.microsoft.com/office/powerpoint/2010/main" xmlns="" val="1249634171"/>
              </p:ext>
            </p:extLst>
          </p:nvPr>
        </p:nvGraphicFramePr>
        <p:xfrm>
          <a:off x="1325563" y="1588729"/>
          <a:ext cx="6018213" cy="3031184"/>
        </p:xfrm>
        <a:graphic>
          <a:graphicData uri="http://schemas.openxmlformats.org/drawingml/2006/table">
            <a:tbl>
              <a:tblPr/>
              <a:tblGrid>
                <a:gridCol w="638052"/>
                <a:gridCol w="3887271"/>
                <a:gridCol w="1492890"/>
              </a:tblGrid>
              <a:tr h="277327">
                <a:tc>
                  <a:txBody>
                    <a:bodyPr/>
                    <a:lstStyle/>
                    <a:p>
                      <a:pPr algn="ctr" fontAlgn="b"/>
                      <a:r>
                        <a:rPr lang="en-ZA" sz="1600" b="0" i="0" u="none" strike="noStrike" dirty="0">
                          <a:solidFill>
                            <a:srgbClr val="000000"/>
                          </a:solidFill>
                          <a:effectLst/>
                          <a:latin typeface="Arial" panose="020B0604020202020204" pitchFamily="34" charset="0"/>
                          <a:cs typeface="Arial" panose="020B0604020202020204" pitchFamily="34" charset="0"/>
                        </a:rPr>
                        <a:t>1</a:t>
                      </a:r>
                    </a:p>
                  </a:txBody>
                  <a:tcPr marL="9525" marR="9525" marT="9525" marB="0" anchor="b">
                    <a:lnL>
                      <a:noFill/>
                    </a:lnL>
                    <a:lnR>
                      <a:noFill/>
                    </a:lnR>
                    <a:lnT>
                      <a:noFill/>
                    </a:lnT>
                    <a:lnB>
                      <a:noFill/>
                    </a:lnB>
                  </a:tcPr>
                </a:tc>
                <a:tc>
                  <a:txBody>
                    <a:bodyPr/>
                    <a:lstStyle/>
                    <a:p>
                      <a:pPr algn="l" fontAlgn="b"/>
                      <a:r>
                        <a:rPr lang="en-ZA" sz="1600" b="0" i="0" u="none" strike="noStrike">
                          <a:solidFill>
                            <a:srgbClr val="000000"/>
                          </a:solidFill>
                          <a:effectLst/>
                          <a:latin typeface="Arial" panose="020B0604020202020204" pitchFamily="34" charset="0"/>
                          <a:cs typeface="Arial" panose="020B0604020202020204" pitchFamily="34" charset="0"/>
                        </a:rPr>
                        <a:t>Net working Capital (R'000)</a:t>
                      </a:r>
                    </a:p>
                  </a:txBody>
                  <a:tcPr marL="9525" marR="9525" marT="9525" marB="0" anchor="b">
                    <a:lnL>
                      <a:noFill/>
                    </a:lnL>
                    <a:lnR>
                      <a:noFill/>
                    </a:lnR>
                    <a:lnT>
                      <a:noFill/>
                    </a:lnT>
                    <a:lnB>
                      <a:noFill/>
                    </a:lnB>
                  </a:tcPr>
                </a:tc>
                <a:tc>
                  <a:txBody>
                    <a:bodyPr/>
                    <a:lstStyle/>
                    <a:p>
                      <a:pPr algn="r" fontAlgn="b"/>
                      <a:r>
                        <a:rPr lang="en-ZA" sz="1600" b="0" i="0" u="none" strike="noStrike" dirty="0">
                          <a:solidFill>
                            <a:srgbClr val="000000"/>
                          </a:solidFill>
                          <a:effectLst/>
                          <a:latin typeface="Arial" panose="020B0604020202020204" pitchFamily="34" charset="0"/>
                          <a:cs typeface="Arial" panose="020B0604020202020204" pitchFamily="34" charset="0"/>
                        </a:rPr>
                        <a:t>R485,221</a:t>
                      </a:r>
                    </a:p>
                  </a:txBody>
                  <a:tcPr marL="9525" marR="9525" marT="9525" marB="0" anchor="b">
                    <a:lnL>
                      <a:noFill/>
                    </a:lnL>
                    <a:lnR>
                      <a:noFill/>
                    </a:lnR>
                    <a:lnT>
                      <a:noFill/>
                    </a:lnT>
                    <a:lnB>
                      <a:noFill/>
                    </a:lnB>
                  </a:tcPr>
                </a:tc>
              </a:tr>
              <a:tr h="277327">
                <a:tc>
                  <a:txBody>
                    <a:bodyPr/>
                    <a:lstStyle/>
                    <a:p>
                      <a:pPr algn="ctr" fontAlgn="b"/>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a:noFill/>
                    </a:lnL>
                    <a:lnR>
                      <a:noFill/>
                    </a:lnR>
                    <a:lnT>
                      <a:noFill/>
                    </a:lnT>
                    <a:lnB>
                      <a:noFill/>
                    </a:lnB>
                    <a:solidFill>
                      <a:schemeClr val="bg1">
                        <a:lumMod val="85000"/>
                      </a:schemeClr>
                    </a:solidFill>
                  </a:tcPr>
                </a:tc>
                <a:tc>
                  <a:txBody>
                    <a:bodyPr/>
                    <a:lstStyle/>
                    <a:p>
                      <a:pPr algn="l" fontAlgn="b"/>
                      <a:endParaRPr lang="en-ZA"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a:noFill/>
                    </a:lnL>
                    <a:lnR>
                      <a:noFill/>
                    </a:lnR>
                    <a:lnT>
                      <a:noFill/>
                    </a:lnT>
                    <a:lnB>
                      <a:noFill/>
                    </a:lnB>
                    <a:solidFill>
                      <a:schemeClr val="bg1">
                        <a:lumMod val="85000"/>
                      </a:schemeClr>
                    </a:solidFill>
                  </a:tcPr>
                </a:tc>
                <a:tc>
                  <a:txBody>
                    <a:bodyPr/>
                    <a:lstStyle/>
                    <a:p>
                      <a:pPr algn="l" fontAlgn="b"/>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a:noFill/>
                    </a:lnL>
                    <a:lnR>
                      <a:noFill/>
                    </a:lnR>
                    <a:lnT>
                      <a:noFill/>
                    </a:lnT>
                    <a:lnB>
                      <a:noFill/>
                    </a:lnB>
                    <a:solidFill>
                      <a:schemeClr val="bg1">
                        <a:lumMod val="85000"/>
                      </a:schemeClr>
                    </a:solidFill>
                  </a:tcPr>
                </a:tc>
              </a:tr>
              <a:tr h="277327">
                <a:tc>
                  <a:txBody>
                    <a:bodyPr/>
                    <a:lstStyle/>
                    <a:p>
                      <a:pPr algn="ctr" fontAlgn="b"/>
                      <a:r>
                        <a:rPr lang="en-ZA" sz="1600" b="0" i="0" u="none" strike="noStrike" dirty="0">
                          <a:solidFill>
                            <a:srgbClr val="000000"/>
                          </a:solidFill>
                          <a:effectLst/>
                          <a:latin typeface="Arial" panose="020B0604020202020204" pitchFamily="34" charset="0"/>
                          <a:cs typeface="Arial" panose="020B0604020202020204" pitchFamily="34" charset="0"/>
                        </a:rPr>
                        <a:t>2</a:t>
                      </a:r>
                    </a:p>
                  </a:txBody>
                  <a:tcPr marL="9525" marR="9525" marT="9525" marB="0" anchor="b">
                    <a:lnL>
                      <a:noFill/>
                    </a:lnL>
                    <a:lnR>
                      <a:noFill/>
                    </a:lnR>
                    <a:lnT>
                      <a:noFill/>
                    </a:lnT>
                    <a:lnB>
                      <a:noFill/>
                    </a:lnB>
                  </a:tcPr>
                </a:tc>
                <a:tc>
                  <a:txBody>
                    <a:bodyPr/>
                    <a:lstStyle/>
                    <a:p>
                      <a:pPr algn="l" fontAlgn="b"/>
                      <a:r>
                        <a:rPr lang="en-ZA" sz="1600" b="0" i="0" u="none" strike="noStrike">
                          <a:solidFill>
                            <a:srgbClr val="000000"/>
                          </a:solidFill>
                          <a:effectLst/>
                          <a:latin typeface="Arial" panose="020B0604020202020204" pitchFamily="34" charset="0"/>
                          <a:cs typeface="Arial" panose="020B0604020202020204" pitchFamily="34" charset="0"/>
                        </a:rPr>
                        <a:t>Current Ratio</a:t>
                      </a:r>
                    </a:p>
                  </a:txBody>
                  <a:tcPr marL="9525" marR="9525" marT="9525" marB="0" anchor="b">
                    <a:lnL>
                      <a:noFill/>
                    </a:lnL>
                    <a:lnR>
                      <a:noFill/>
                    </a:lnR>
                    <a:lnT>
                      <a:noFill/>
                    </a:lnT>
                    <a:lnB>
                      <a:noFill/>
                    </a:lnB>
                  </a:tcPr>
                </a:tc>
                <a:tc>
                  <a:txBody>
                    <a:bodyPr/>
                    <a:lstStyle/>
                    <a:p>
                      <a:pPr algn="r" fontAlgn="b"/>
                      <a:r>
                        <a:rPr lang="en-ZA" sz="1600" b="0" i="0" u="none" strike="noStrike" dirty="0">
                          <a:solidFill>
                            <a:srgbClr val="000000"/>
                          </a:solidFill>
                          <a:effectLst/>
                          <a:latin typeface="Arial" panose="020B0604020202020204" pitchFamily="34" charset="0"/>
                          <a:cs typeface="Arial" panose="020B0604020202020204" pitchFamily="34" charset="0"/>
                        </a:rPr>
                        <a:t>6.89 : 1</a:t>
                      </a:r>
                    </a:p>
                  </a:txBody>
                  <a:tcPr marL="9525" marR="9525" marT="9525" marB="0" anchor="b">
                    <a:lnL>
                      <a:noFill/>
                    </a:lnL>
                    <a:lnR>
                      <a:noFill/>
                    </a:lnR>
                    <a:lnT>
                      <a:noFill/>
                    </a:lnT>
                    <a:lnB>
                      <a:noFill/>
                    </a:lnB>
                  </a:tcPr>
                </a:tc>
              </a:tr>
              <a:tr h="277327">
                <a:tc>
                  <a:txBody>
                    <a:bodyPr/>
                    <a:lstStyle/>
                    <a:p>
                      <a:pPr algn="ctr" fontAlgn="b"/>
                      <a:endParaRPr lang="en-ZA"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a:noFill/>
                    </a:lnL>
                    <a:lnR>
                      <a:noFill/>
                    </a:lnR>
                    <a:lnT>
                      <a:noFill/>
                    </a:lnT>
                    <a:lnB>
                      <a:noFill/>
                    </a:lnB>
                    <a:solidFill>
                      <a:schemeClr val="bg1">
                        <a:lumMod val="85000"/>
                      </a:schemeClr>
                    </a:solidFill>
                  </a:tcPr>
                </a:tc>
                <a:tc>
                  <a:txBody>
                    <a:bodyPr/>
                    <a:lstStyle/>
                    <a:p>
                      <a:pPr algn="l" fontAlgn="b"/>
                      <a:endParaRPr lang="en-ZA"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a:noFill/>
                    </a:lnL>
                    <a:lnR>
                      <a:noFill/>
                    </a:lnR>
                    <a:lnT>
                      <a:noFill/>
                    </a:lnT>
                    <a:lnB>
                      <a:noFill/>
                    </a:lnB>
                    <a:solidFill>
                      <a:schemeClr val="bg1">
                        <a:lumMod val="85000"/>
                      </a:schemeClr>
                    </a:solidFill>
                  </a:tcPr>
                </a:tc>
                <a:tc>
                  <a:txBody>
                    <a:bodyPr/>
                    <a:lstStyle/>
                    <a:p>
                      <a:pPr algn="r" fontAlgn="b"/>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a:noFill/>
                    </a:lnL>
                    <a:lnR>
                      <a:noFill/>
                    </a:lnR>
                    <a:lnT>
                      <a:noFill/>
                    </a:lnT>
                    <a:lnB>
                      <a:noFill/>
                    </a:lnB>
                    <a:solidFill>
                      <a:schemeClr val="bg1">
                        <a:lumMod val="85000"/>
                      </a:schemeClr>
                    </a:solidFill>
                  </a:tcPr>
                </a:tc>
              </a:tr>
              <a:tr h="277327">
                <a:tc>
                  <a:txBody>
                    <a:bodyPr/>
                    <a:lstStyle/>
                    <a:p>
                      <a:pPr algn="ctr" fontAlgn="b"/>
                      <a:r>
                        <a:rPr lang="en-ZA" sz="1600" b="0" i="0" u="none" strike="noStrike">
                          <a:solidFill>
                            <a:srgbClr val="000000"/>
                          </a:solidFill>
                          <a:effectLst/>
                          <a:latin typeface="Arial" panose="020B0604020202020204" pitchFamily="34" charset="0"/>
                          <a:cs typeface="Arial" panose="020B0604020202020204" pitchFamily="34" charset="0"/>
                        </a:rPr>
                        <a:t>3</a:t>
                      </a:r>
                    </a:p>
                  </a:txBody>
                  <a:tcPr marL="9525" marR="9525" marT="9525" marB="0" anchor="b">
                    <a:lnL>
                      <a:noFill/>
                    </a:lnL>
                    <a:lnR>
                      <a:noFill/>
                    </a:lnR>
                    <a:lnT>
                      <a:noFill/>
                    </a:lnT>
                    <a:lnB>
                      <a:noFill/>
                    </a:lnB>
                  </a:tcPr>
                </a:tc>
                <a:tc>
                  <a:txBody>
                    <a:bodyPr/>
                    <a:lstStyle/>
                    <a:p>
                      <a:pPr algn="l" fontAlgn="b"/>
                      <a:r>
                        <a:rPr lang="en-ZA" sz="1600" b="0" i="0" u="none" strike="noStrike">
                          <a:solidFill>
                            <a:srgbClr val="000000"/>
                          </a:solidFill>
                          <a:effectLst/>
                          <a:latin typeface="Arial" panose="020B0604020202020204" pitchFamily="34" charset="0"/>
                          <a:cs typeface="Arial" panose="020B0604020202020204" pitchFamily="34" charset="0"/>
                        </a:rPr>
                        <a:t>Debt Equity Ratio</a:t>
                      </a:r>
                    </a:p>
                  </a:txBody>
                  <a:tcPr marL="9525" marR="9525" marT="9525" marB="0" anchor="b">
                    <a:lnL>
                      <a:noFill/>
                    </a:lnL>
                    <a:lnR>
                      <a:noFill/>
                    </a:lnR>
                    <a:lnT>
                      <a:noFill/>
                    </a:lnT>
                    <a:lnB>
                      <a:noFill/>
                    </a:lnB>
                  </a:tcPr>
                </a:tc>
                <a:tc>
                  <a:txBody>
                    <a:bodyPr/>
                    <a:lstStyle/>
                    <a:p>
                      <a:pPr algn="r" fontAlgn="b"/>
                      <a:r>
                        <a:rPr lang="en-ZA" sz="1600" b="0" i="0" u="none" strike="noStrike" dirty="0">
                          <a:solidFill>
                            <a:srgbClr val="000000"/>
                          </a:solidFill>
                          <a:effectLst/>
                          <a:latin typeface="Arial" panose="020B0604020202020204" pitchFamily="34" charset="0"/>
                          <a:cs typeface="Arial" panose="020B0604020202020204" pitchFamily="34" charset="0"/>
                        </a:rPr>
                        <a:t>0.28 : 1</a:t>
                      </a:r>
                    </a:p>
                  </a:txBody>
                  <a:tcPr marL="9525" marR="9525" marT="9525" marB="0" anchor="b">
                    <a:lnL>
                      <a:noFill/>
                    </a:lnL>
                    <a:lnR>
                      <a:noFill/>
                    </a:lnR>
                    <a:lnT>
                      <a:noFill/>
                    </a:lnT>
                    <a:lnB>
                      <a:noFill/>
                    </a:lnB>
                  </a:tcPr>
                </a:tc>
              </a:tr>
              <a:tr h="277327">
                <a:tc>
                  <a:txBody>
                    <a:bodyPr/>
                    <a:lstStyle/>
                    <a:p>
                      <a:pPr algn="ctr" fontAlgn="b"/>
                      <a:endParaRPr lang="en-ZA" sz="1600" b="0" i="0" u="none" strike="noStrike" dirty="0">
                        <a:solidFill>
                          <a:schemeClr val="bg1">
                            <a:lumMod val="95000"/>
                          </a:schemeClr>
                        </a:solidFill>
                        <a:effectLst/>
                        <a:latin typeface="Arial" panose="020B0604020202020204" pitchFamily="34" charset="0"/>
                        <a:cs typeface="Arial" panose="020B0604020202020204" pitchFamily="34" charset="0"/>
                      </a:endParaRPr>
                    </a:p>
                  </a:txBody>
                  <a:tcPr marL="9525" marR="9525" marT="9525" marB="0" anchor="b">
                    <a:lnL>
                      <a:noFill/>
                    </a:lnL>
                    <a:lnR>
                      <a:noFill/>
                    </a:lnR>
                    <a:lnT>
                      <a:noFill/>
                    </a:lnT>
                    <a:lnB>
                      <a:noFill/>
                    </a:lnB>
                    <a:solidFill>
                      <a:schemeClr val="bg1">
                        <a:lumMod val="85000"/>
                      </a:schemeClr>
                    </a:solidFill>
                  </a:tcPr>
                </a:tc>
                <a:tc>
                  <a:txBody>
                    <a:bodyPr/>
                    <a:lstStyle/>
                    <a:p>
                      <a:pPr algn="l" fontAlgn="b"/>
                      <a:endParaRPr lang="en-ZA" sz="1600" b="0" i="0" u="none" strike="noStrike">
                        <a:solidFill>
                          <a:schemeClr val="bg1">
                            <a:lumMod val="95000"/>
                          </a:schemeClr>
                        </a:solidFill>
                        <a:effectLst/>
                        <a:latin typeface="Arial" panose="020B0604020202020204" pitchFamily="34" charset="0"/>
                        <a:cs typeface="Arial" panose="020B0604020202020204" pitchFamily="34" charset="0"/>
                      </a:endParaRPr>
                    </a:p>
                  </a:txBody>
                  <a:tcPr marL="9525" marR="9525" marT="9525" marB="0" anchor="b">
                    <a:lnL>
                      <a:noFill/>
                    </a:lnL>
                    <a:lnR>
                      <a:noFill/>
                    </a:lnR>
                    <a:lnT>
                      <a:noFill/>
                    </a:lnT>
                    <a:lnB>
                      <a:noFill/>
                    </a:lnB>
                    <a:solidFill>
                      <a:schemeClr val="bg1">
                        <a:lumMod val="85000"/>
                      </a:schemeClr>
                    </a:solidFill>
                  </a:tcPr>
                </a:tc>
                <a:tc>
                  <a:txBody>
                    <a:bodyPr/>
                    <a:lstStyle/>
                    <a:p>
                      <a:pPr algn="l" fontAlgn="b"/>
                      <a:endParaRPr lang="en-ZA" sz="1600" b="0" i="0" u="none" strike="noStrike" dirty="0">
                        <a:solidFill>
                          <a:schemeClr val="bg1">
                            <a:lumMod val="95000"/>
                          </a:schemeClr>
                        </a:solidFill>
                        <a:effectLst/>
                        <a:latin typeface="Arial" panose="020B0604020202020204" pitchFamily="34" charset="0"/>
                        <a:cs typeface="Arial" panose="020B0604020202020204" pitchFamily="34" charset="0"/>
                      </a:endParaRPr>
                    </a:p>
                  </a:txBody>
                  <a:tcPr marL="9525" marR="9525" marT="9525" marB="0" anchor="b">
                    <a:lnL>
                      <a:noFill/>
                    </a:lnL>
                    <a:lnR>
                      <a:noFill/>
                    </a:lnR>
                    <a:lnT>
                      <a:noFill/>
                    </a:lnT>
                    <a:lnB>
                      <a:noFill/>
                    </a:lnB>
                    <a:solidFill>
                      <a:schemeClr val="bg1">
                        <a:lumMod val="85000"/>
                      </a:schemeClr>
                    </a:solidFill>
                  </a:tcPr>
                </a:tc>
              </a:tr>
              <a:tr h="277327">
                <a:tc>
                  <a:txBody>
                    <a:bodyPr/>
                    <a:lstStyle/>
                    <a:p>
                      <a:pPr algn="ctr" fontAlgn="b"/>
                      <a:r>
                        <a:rPr lang="en-ZA" sz="1600" b="0" i="0" u="none" strike="noStrike">
                          <a:solidFill>
                            <a:srgbClr val="000000"/>
                          </a:solidFill>
                          <a:effectLst/>
                          <a:latin typeface="Arial" panose="020B0604020202020204" pitchFamily="34" charset="0"/>
                          <a:cs typeface="Arial" panose="020B0604020202020204" pitchFamily="34" charset="0"/>
                        </a:rPr>
                        <a:t>4</a:t>
                      </a:r>
                    </a:p>
                  </a:txBody>
                  <a:tcPr marL="9525" marR="9525" marT="9525" marB="0" anchor="b">
                    <a:lnL>
                      <a:noFill/>
                    </a:lnL>
                    <a:lnR>
                      <a:noFill/>
                    </a:lnR>
                    <a:lnT>
                      <a:noFill/>
                    </a:lnT>
                    <a:lnB>
                      <a:noFill/>
                    </a:lnB>
                  </a:tcPr>
                </a:tc>
                <a:tc>
                  <a:txBody>
                    <a:bodyPr/>
                    <a:lstStyle/>
                    <a:p>
                      <a:pPr algn="l" fontAlgn="b"/>
                      <a:r>
                        <a:rPr lang="en-ZA" sz="1600" b="0" i="0" u="none" strike="noStrike">
                          <a:solidFill>
                            <a:srgbClr val="000000"/>
                          </a:solidFill>
                          <a:effectLst/>
                          <a:latin typeface="Arial" panose="020B0604020202020204" pitchFamily="34" charset="0"/>
                          <a:cs typeface="Arial" panose="020B0604020202020204" pitchFamily="34" charset="0"/>
                        </a:rPr>
                        <a:t>Return on Asset Ratio</a:t>
                      </a:r>
                    </a:p>
                  </a:txBody>
                  <a:tcPr marL="9525" marR="9525" marT="9525" marB="0" anchor="b">
                    <a:lnL>
                      <a:noFill/>
                    </a:lnL>
                    <a:lnR>
                      <a:noFill/>
                    </a:lnR>
                    <a:lnT>
                      <a:noFill/>
                    </a:lnT>
                    <a:lnB>
                      <a:noFill/>
                    </a:lnB>
                  </a:tcPr>
                </a:tc>
                <a:tc>
                  <a:txBody>
                    <a:bodyPr/>
                    <a:lstStyle/>
                    <a:p>
                      <a:pPr algn="r" fontAlgn="b"/>
                      <a:r>
                        <a:rPr lang="en-ZA" sz="1600" b="0" i="0" u="none" strike="noStrike" dirty="0">
                          <a:solidFill>
                            <a:srgbClr val="000000"/>
                          </a:solidFill>
                          <a:effectLst/>
                          <a:latin typeface="Arial" panose="020B0604020202020204" pitchFamily="34" charset="0"/>
                          <a:cs typeface="Arial" panose="020B0604020202020204" pitchFamily="34" charset="0"/>
                        </a:rPr>
                        <a:t>3.1%</a:t>
                      </a:r>
                    </a:p>
                  </a:txBody>
                  <a:tcPr marL="9525" marR="9525" marT="9525" marB="0" anchor="b">
                    <a:lnL>
                      <a:noFill/>
                    </a:lnL>
                    <a:lnR>
                      <a:noFill/>
                    </a:lnR>
                    <a:lnT>
                      <a:noFill/>
                    </a:lnT>
                    <a:lnB>
                      <a:noFill/>
                    </a:lnB>
                  </a:tcPr>
                </a:tc>
              </a:tr>
              <a:tr h="277327">
                <a:tc>
                  <a:txBody>
                    <a:bodyPr/>
                    <a:lstStyle/>
                    <a:p>
                      <a:pPr algn="ctr" fontAlgn="b"/>
                      <a:endParaRPr lang="en-ZA" sz="1600" b="0" i="0" u="none" strike="noStrike" dirty="0">
                        <a:solidFill>
                          <a:schemeClr val="bg1">
                            <a:lumMod val="95000"/>
                          </a:schemeClr>
                        </a:solidFill>
                        <a:effectLst/>
                        <a:latin typeface="Arial" panose="020B0604020202020204" pitchFamily="34" charset="0"/>
                        <a:cs typeface="Arial" panose="020B0604020202020204" pitchFamily="34" charset="0"/>
                      </a:endParaRPr>
                    </a:p>
                  </a:txBody>
                  <a:tcPr marL="9525" marR="9525" marT="9525" marB="0" anchor="b">
                    <a:lnL>
                      <a:noFill/>
                    </a:lnL>
                    <a:lnR>
                      <a:noFill/>
                    </a:lnR>
                    <a:lnT>
                      <a:noFill/>
                    </a:lnT>
                    <a:lnB>
                      <a:noFill/>
                    </a:lnB>
                    <a:solidFill>
                      <a:schemeClr val="bg1">
                        <a:lumMod val="85000"/>
                      </a:schemeClr>
                    </a:solidFill>
                  </a:tcPr>
                </a:tc>
                <a:tc>
                  <a:txBody>
                    <a:bodyPr/>
                    <a:lstStyle/>
                    <a:p>
                      <a:pPr algn="l" fontAlgn="b"/>
                      <a:endParaRPr lang="en-ZA" sz="1600" b="0" i="0" u="none" strike="noStrike" dirty="0">
                        <a:solidFill>
                          <a:schemeClr val="bg1">
                            <a:lumMod val="95000"/>
                          </a:schemeClr>
                        </a:solidFill>
                        <a:effectLst/>
                        <a:latin typeface="Arial" panose="020B0604020202020204" pitchFamily="34" charset="0"/>
                        <a:cs typeface="Arial" panose="020B0604020202020204" pitchFamily="34" charset="0"/>
                      </a:endParaRPr>
                    </a:p>
                  </a:txBody>
                  <a:tcPr marL="9525" marR="9525" marT="9525" marB="0" anchor="b">
                    <a:lnL>
                      <a:noFill/>
                    </a:lnL>
                    <a:lnR>
                      <a:noFill/>
                    </a:lnR>
                    <a:lnT>
                      <a:noFill/>
                    </a:lnT>
                    <a:lnB>
                      <a:noFill/>
                    </a:lnB>
                    <a:solidFill>
                      <a:schemeClr val="bg1">
                        <a:lumMod val="85000"/>
                      </a:schemeClr>
                    </a:solidFill>
                  </a:tcPr>
                </a:tc>
                <a:tc>
                  <a:txBody>
                    <a:bodyPr/>
                    <a:lstStyle/>
                    <a:p>
                      <a:pPr algn="l" fontAlgn="b"/>
                      <a:endParaRPr lang="en-ZA" sz="1600" b="0" i="0" u="none" strike="noStrike" dirty="0">
                        <a:solidFill>
                          <a:schemeClr val="bg1">
                            <a:lumMod val="95000"/>
                          </a:schemeClr>
                        </a:solidFill>
                        <a:effectLst/>
                        <a:latin typeface="Arial" panose="020B0604020202020204" pitchFamily="34" charset="0"/>
                        <a:cs typeface="Arial" panose="020B0604020202020204" pitchFamily="34" charset="0"/>
                      </a:endParaRPr>
                    </a:p>
                  </a:txBody>
                  <a:tcPr marL="9525" marR="9525" marT="9525" marB="0" anchor="b">
                    <a:lnL>
                      <a:noFill/>
                    </a:lnL>
                    <a:lnR>
                      <a:noFill/>
                    </a:lnR>
                    <a:lnT>
                      <a:noFill/>
                    </a:lnT>
                    <a:lnB>
                      <a:noFill/>
                    </a:lnB>
                    <a:solidFill>
                      <a:schemeClr val="bg1">
                        <a:lumMod val="85000"/>
                      </a:schemeClr>
                    </a:solidFill>
                  </a:tcPr>
                </a:tc>
              </a:tr>
              <a:tr h="277327">
                <a:tc>
                  <a:txBody>
                    <a:bodyPr/>
                    <a:lstStyle/>
                    <a:p>
                      <a:pPr algn="ctr" fontAlgn="b"/>
                      <a:r>
                        <a:rPr lang="en-ZA" sz="1600" b="0" i="0" u="none" strike="noStrike">
                          <a:solidFill>
                            <a:srgbClr val="000000"/>
                          </a:solidFill>
                          <a:effectLst/>
                          <a:latin typeface="Arial" panose="020B0604020202020204" pitchFamily="34" charset="0"/>
                          <a:cs typeface="Arial" panose="020B0604020202020204" pitchFamily="34" charset="0"/>
                        </a:rPr>
                        <a:t>5</a:t>
                      </a:r>
                    </a:p>
                  </a:txBody>
                  <a:tcPr marL="9525" marR="9525" marT="9525" marB="0" anchor="b">
                    <a:lnL>
                      <a:noFill/>
                    </a:lnL>
                    <a:lnR>
                      <a:noFill/>
                    </a:lnR>
                    <a:lnT>
                      <a:noFill/>
                    </a:lnT>
                    <a:lnB>
                      <a:noFill/>
                    </a:lnB>
                  </a:tcPr>
                </a:tc>
                <a:tc>
                  <a:txBody>
                    <a:bodyPr/>
                    <a:lstStyle/>
                    <a:p>
                      <a:pPr algn="l" fontAlgn="b"/>
                      <a:r>
                        <a:rPr lang="en-ZA" sz="1600" b="0" i="0" u="none" strike="noStrike">
                          <a:solidFill>
                            <a:srgbClr val="000000"/>
                          </a:solidFill>
                          <a:effectLst/>
                          <a:latin typeface="Arial" panose="020B0604020202020204" pitchFamily="34" charset="0"/>
                          <a:cs typeface="Arial" panose="020B0604020202020204" pitchFamily="34" charset="0"/>
                        </a:rPr>
                        <a:t>Interest Cover Ratio (time)</a:t>
                      </a:r>
                    </a:p>
                  </a:txBody>
                  <a:tcPr marL="9525" marR="9525" marT="9525" marB="0" anchor="b">
                    <a:lnL>
                      <a:noFill/>
                    </a:lnL>
                    <a:lnR>
                      <a:noFill/>
                    </a:lnR>
                    <a:lnT>
                      <a:noFill/>
                    </a:lnT>
                    <a:lnB>
                      <a:noFill/>
                    </a:lnB>
                  </a:tcPr>
                </a:tc>
                <a:tc>
                  <a:txBody>
                    <a:bodyPr/>
                    <a:lstStyle/>
                    <a:p>
                      <a:pPr algn="r" fontAlgn="b"/>
                      <a:r>
                        <a:rPr lang="en-ZA" sz="1600" b="0" i="0" u="none" strike="noStrike" dirty="0">
                          <a:solidFill>
                            <a:srgbClr val="000000"/>
                          </a:solidFill>
                          <a:effectLst/>
                          <a:latin typeface="Arial" panose="020B0604020202020204" pitchFamily="34" charset="0"/>
                          <a:cs typeface="Arial" panose="020B0604020202020204" pitchFamily="34" charset="0"/>
                        </a:rPr>
                        <a:t>3.76</a:t>
                      </a:r>
                    </a:p>
                  </a:txBody>
                  <a:tcPr marL="9525" marR="9525" marT="9525" marB="0" anchor="b">
                    <a:lnL>
                      <a:noFill/>
                    </a:lnL>
                    <a:lnR>
                      <a:noFill/>
                    </a:lnR>
                    <a:lnT>
                      <a:noFill/>
                    </a:lnT>
                    <a:lnB>
                      <a:noFill/>
                    </a:lnB>
                  </a:tcPr>
                </a:tc>
              </a:tr>
              <a:tr h="277327">
                <a:tc>
                  <a:txBody>
                    <a:bodyPr/>
                    <a:lstStyle/>
                    <a:p>
                      <a:pPr algn="ctr" fontAlgn="b"/>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a:noFill/>
                    </a:lnL>
                    <a:lnR>
                      <a:noFill/>
                    </a:lnR>
                    <a:lnT>
                      <a:noFill/>
                    </a:lnT>
                    <a:lnB>
                      <a:noFill/>
                    </a:lnB>
                    <a:solidFill>
                      <a:schemeClr val="bg1">
                        <a:lumMod val="85000"/>
                      </a:schemeClr>
                    </a:solidFill>
                  </a:tcPr>
                </a:tc>
                <a:tc>
                  <a:txBody>
                    <a:bodyPr/>
                    <a:lstStyle/>
                    <a:p>
                      <a:pPr algn="l" fontAlgn="b"/>
                      <a:endParaRPr lang="en-ZA"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a:noFill/>
                    </a:lnL>
                    <a:lnR>
                      <a:noFill/>
                    </a:lnR>
                    <a:lnT>
                      <a:noFill/>
                    </a:lnT>
                    <a:lnB>
                      <a:noFill/>
                    </a:lnB>
                    <a:solidFill>
                      <a:schemeClr val="bg1">
                        <a:lumMod val="85000"/>
                      </a:schemeClr>
                    </a:solidFill>
                  </a:tcPr>
                </a:tc>
                <a:tc>
                  <a:txBody>
                    <a:bodyPr/>
                    <a:lstStyle/>
                    <a:p>
                      <a:pPr algn="l" fontAlgn="b"/>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a:noFill/>
                    </a:lnL>
                    <a:lnR>
                      <a:noFill/>
                    </a:lnR>
                    <a:lnT>
                      <a:noFill/>
                    </a:lnT>
                    <a:lnB>
                      <a:noFill/>
                    </a:lnB>
                    <a:solidFill>
                      <a:schemeClr val="bg1">
                        <a:lumMod val="85000"/>
                      </a:schemeClr>
                    </a:solidFill>
                  </a:tcPr>
                </a:tc>
              </a:tr>
              <a:tr h="257914">
                <a:tc>
                  <a:txBody>
                    <a:bodyPr/>
                    <a:lstStyle/>
                    <a:p>
                      <a:pPr algn="ctr" fontAlgn="b"/>
                      <a:r>
                        <a:rPr lang="en-ZA" sz="1600" b="0" i="0" u="none" strike="noStrike" dirty="0">
                          <a:solidFill>
                            <a:srgbClr val="000000"/>
                          </a:solidFill>
                          <a:effectLst/>
                          <a:latin typeface="Arial" panose="020B0604020202020204" pitchFamily="34" charset="0"/>
                          <a:cs typeface="Arial" panose="020B0604020202020204" pitchFamily="34" charset="0"/>
                        </a:rPr>
                        <a:t>6</a:t>
                      </a:r>
                    </a:p>
                  </a:txBody>
                  <a:tcPr marL="9525" marR="9525" marT="9525" marB="0" anchor="b">
                    <a:lnL>
                      <a:noFill/>
                    </a:lnL>
                    <a:lnR>
                      <a:noFill/>
                    </a:lnR>
                    <a:lnT>
                      <a:noFill/>
                    </a:lnT>
                    <a:lnB>
                      <a:noFill/>
                    </a:lnB>
                  </a:tcPr>
                </a:tc>
                <a:tc>
                  <a:txBody>
                    <a:bodyPr/>
                    <a:lstStyle/>
                    <a:p>
                      <a:pPr algn="l" fontAlgn="b"/>
                      <a:r>
                        <a:rPr lang="en-ZA" sz="1600" b="0" i="0" u="none" strike="noStrike" dirty="0">
                          <a:solidFill>
                            <a:srgbClr val="000000"/>
                          </a:solidFill>
                          <a:effectLst/>
                          <a:latin typeface="Arial" panose="020B0604020202020204" pitchFamily="34" charset="0"/>
                          <a:cs typeface="Arial" panose="020B0604020202020204" pitchFamily="34" charset="0"/>
                        </a:rPr>
                        <a:t>Cost to income Ratio</a:t>
                      </a:r>
                    </a:p>
                  </a:txBody>
                  <a:tcPr marL="9525" marR="9525" marT="9525" marB="0" anchor="b">
                    <a:lnL>
                      <a:noFill/>
                    </a:lnL>
                    <a:lnR>
                      <a:noFill/>
                    </a:lnR>
                    <a:lnT>
                      <a:noFill/>
                    </a:lnT>
                    <a:lnB>
                      <a:noFill/>
                    </a:lnB>
                  </a:tcPr>
                </a:tc>
                <a:tc>
                  <a:txBody>
                    <a:bodyPr/>
                    <a:lstStyle/>
                    <a:p>
                      <a:pPr algn="r" fontAlgn="b"/>
                      <a:r>
                        <a:rPr lang="en-ZA" sz="1600" b="0" i="0" u="none" strike="noStrike" dirty="0">
                          <a:solidFill>
                            <a:srgbClr val="000000"/>
                          </a:solidFill>
                          <a:effectLst/>
                          <a:latin typeface="Arial" panose="020B0604020202020204" pitchFamily="34" charset="0"/>
                          <a:cs typeface="Arial" panose="020B0604020202020204" pitchFamily="34" charset="0"/>
                        </a:rPr>
                        <a:t>75%</a:t>
                      </a:r>
                    </a:p>
                  </a:txBody>
                  <a:tcPr marL="9525" marR="9525" marT="9525" marB="0" anchor="b">
                    <a:lnL>
                      <a:noFill/>
                    </a:lnL>
                    <a:lnR>
                      <a:noFill/>
                    </a:lnR>
                    <a:lnT>
                      <a:noFill/>
                    </a:lnT>
                    <a:lnB>
                      <a:noFill/>
                    </a:lnB>
                  </a:tcPr>
                </a:tc>
              </a:tr>
            </a:tbl>
          </a:graphicData>
        </a:graphic>
      </p:graphicFrame>
      <p:sp>
        <p:nvSpPr>
          <p:cNvPr id="3" name="TextBox 2"/>
          <p:cNvSpPr txBox="1"/>
          <p:nvPr/>
        </p:nvSpPr>
        <p:spPr>
          <a:xfrm>
            <a:off x="328617" y="4706921"/>
            <a:ext cx="8929687" cy="1077218"/>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latin typeface="Arial" panose="020B0604020202020204" pitchFamily="34" charset="0"/>
                <a:cs typeface="Arial" panose="020B0604020202020204" pitchFamily="34" charset="0"/>
              </a:rPr>
              <a:t>The ratios above indicate that NURCHA remains healthy and has sufficient resources to continue with its operations and meet its obligations</a:t>
            </a:r>
          </a:p>
          <a:p>
            <a:pPr marL="285750" indent="-285750">
              <a:buFont typeface="Arial" panose="020B0604020202020204" pitchFamily="34" charset="0"/>
              <a:buChar char="•"/>
            </a:pPr>
            <a:r>
              <a:rPr lang="en-US" sz="1600" dirty="0" smtClean="0">
                <a:latin typeface="Arial" panose="020B0604020202020204" pitchFamily="34" charset="0"/>
                <a:cs typeface="Arial" panose="020B0604020202020204" pitchFamily="34" charset="0"/>
              </a:rPr>
              <a:t>The return on asset ratio of 3.1% is considered reasonable for a DFI</a:t>
            </a:r>
          </a:p>
          <a:p>
            <a:pPr marL="285750" indent="-285750">
              <a:buFont typeface="Arial" panose="020B0604020202020204" pitchFamily="34" charset="0"/>
              <a:buChar char="•"/>
            </a:pPr>
            <a:r>
              <a:rPr lang="en-US" sz="1600" dirty="0" smtClean="0">
                <a:latin typeface="Arial" panose="020B0604020202020204" pitchFamily="34" charset="0"/>
                <a:cs typeface="Arial" panose="020B0604020202020204" pitchFamily="34" charset="0"/>
              </a:rPr>
              <a:t>The high cost to income ratio is also expected for a DFI of NURCHA’s size</a:t>
            </a:r>
            <a:endParaRPr lang="en-ZA"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72794259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0A664BC-97F2-4D98-8B60-1A3AF2272D78}" type="slidenum">
              <a:rPr lang="en-ZA" smtClean="0"/>
              <a:pPr/>
              <a:t>48</a:t>
            </a:fld>
            <a:endParaRPr lang="en-ZA" dirty="0"/>
          </a:p>
        </p:txBody>
      </p:sp>
      <p:sp>
        <p:nvSpPr>
          <p:cNvPr id="6" name="Title 1"/>
          <p:cNvSpPr txBox="1">
            <a:spLocks/>
          </p:cNvSpPr>
          <p:nvPr/>
        </p:nvSpPr>
        <p:spPr>
          <a:xfrm>
            <a:off x="516194" y="2854668"/>
            <a:ext cx="8170606" cy="1614096"/>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a:solidFill>
                  <a:schemeClr val="tx1">
                    <a:lumMod val="50000"/>
                    <a:lumOff val="50000"/>
                  </a:schemeClr>
                </a:solidFill>
                <a:latin typeface="Arial" panose="020B0604020202020204" pitchFamily="34" charset="0"/>
                <a:ea typeface="+mj-ea"/>
                <a:cs typeface="Arial" panose="020B0604020202020204" pitchFamily="34" charset="0"/>
              </a:defRPr>
            </a:lvl1pPr>
          </a:lstStyle>
          <a:p>
            <a:pPr marL="0" lvl="1" algn="ctr" defTabSz="457200" rtl="0">
              <a:spcBef>
                <a:spcPct val="0"/>
              </a:spcBef>
            </a:pPr>
            <a:r>
              <a:rPr lang="en-ZA" sz="4000" kern="0" dirty="0" smtClean="0">
                <a:solidFill>
                  <a:schemeClr val="bg1">
                    <a:lumMod val="50000"/>
                  </a:schemeClr>
                </a:solidFill>
                <a:latin typeface="Arial" panose="020B0604020202020204" pitchFamily="34" charset="0"/>
                <a:cs typeface="Arial" panose="020B0604020202020204" pitchFamily="34" charset="0"/>
              </a:rPr>
              <a:t>13.  CONCLUSION</a:t>
            </a:r>
            <a:endParaRPr lang="en-US" sz="4000" kern="0" dirty="0">
              <a:solidFill>
                <a:schemeClr val="bg1">
                  <a:lumMod val="50000"/>
                </a:schemeClr>
              </a:solidFill>
            </a:endParaRPr>
          </a:p>
        </p:txBody>
      </p:sp>
    </p:spTree>
    <p:extLst>
      <p:ext uri="{BB962C8B-B14F-4D97-AF65-F5344CB8AC3E}">
        <p14:creationId xmlns:p14="http://schemas.microsoft.com/office/powerpoint/2010/main" xmlns="" val="391677583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CONCLUSION: FUTURE FOCUS</a:t>
            </a:r>
            <a:endParaRPr lang="en-ZA" dirty="0"/>
          </a:p>
        </p:txBody>
      </p:sp>
      <p:sp>
        <p:nvSpPr>
          <p:cNvPr id="4" name="Slide Number Placeholder 3"/>
          <p:cNvSpPr>
            <a:spLocks noGrp="1"/>
          </p:cNvSpPr>
          <p:nvPr>
            <p:ph type="sldNum" sz="quarter" idx="12"/>
          </p:nvPr>
        </p:nvSpPr>
        <p:spPr/>
        <p:txBody>
          <a:bodyPr/>
          <a:lstStyle/>
          <a:p>
            <a:fld id="{C0A664BC-97F2-4D98-8B60-1A3AF2272D78}" type="slidenum">
              <a:rPr lang="en-ZA" smtClean="0"/>
              <a:pPr/>
              <a:t>49</a:t>
            </a:fld>
            <a:endParaRPr lang="en-ZA" dirty="0"/>
          </a:p>
        </p:txBody>
      </p:sp>
      <p:sp>
        <p:nvSpPr>
          <p:cNvPr id="5" name="Content Placeholder 2"/>
          <p:cNvSpPr>
            <a:spLocks noGrp="1"/>
          </p:cNvSpPr>
          <p:nvPr>
            <p:ph idx="1"/>
          </p:nvPr>
        </p:nvSpPr>
        <p:spPr>
          <a:xfrm>
            <a:off x="162176" y="1685492"/>
            <a:ext cx="8839200" cy="4029505"/>
          </a:xfrm>
        </p:spPr>
        <p:txBody>
          <a:bodyPr>
            <a:normAutofit/>
          </a:bodyPr>
          <a:lstStyle/>
          <a:p>
            <a:pPr algn="just"/>
            <a:r>
              <a:rPr lang="en-US" sz="1600" dirty="0" smtClean="0"/>
              <a:t>Maintain </a:t>
            </a:r>
            <a:r>
              <a:rPr lang="en-US" sz="1600" dirty="0"/>
              <a:t>coherence of management and leadership;</a:t>
            </a:r>
          </a:p>
          <a:p>
            <a:pPr algn="just"/>
            <a:r>
              <a:rPr lang="en-US" sz="1600" dirty="0" smtClean="0"/>
              <a:t>Re-focus </a:t>
            </a:r>
            <a:r>
              <a:rPr lang="en-US" sz="1600" dirty="0"/>
              <a:t>and energise staff and management to deliver on targets;</a:t>
            </a:r>
          </a:p>
          <a:p>
            <a:pPr algn="just"/>
            <a:r>
              <a:rPr lang="en-US" sz="1600" dirty="0"/>
              <a:t>Attend to change readiness interventions and DFI Consolidation and attend to business migration challenges.</a:t>
            </a:r>
          </a:p>
          <a:p>
            <a:pPr algn="just"/>
            <a:r>
              <a:rPr lang="en-US" sz="1600" dirty="0"/>
              <a:t>Provincial engagements, lending protocols and campaigns;</a:t>
            </a:r>
          </a:p>
          <a:p>
            <a:pPr algn="just"/>
            <a:r>
              <a:rPr lang="en-US" sz="1600" dirty="0"/>
              <a:t>Optimise utilization of PIC/NLF Lending Facility;</a:t>
            </a:r>
          </a:p>
          <a:p>
            <a:pPr algn="just"/>
            <a:r>
              <a:rPr lang="en-US" sz="1600" dirty="0"/>
              <a:t>Improve lending spread across provinces, particularly subsidy housing;</a:t>
            </a:r>
          </a:p>
          <a:p>
            <a:pPr algn="just"/>
            <a:r>
              <a:rPr lang="en-US" sz="1600" dirty="0"/>
              <a:t>Improve management of operations and monitoring of projects</a:t>
            </a:r>
            <a:r>
              <a:rPr lang="en-US" sz="2000" dirty="0"/>
              <a:t>, </a:t>
            </a:r>
          </a:p>
          <a:p>
            <a:pPr lvl="1" algn="just"/>
            <a:r>
              <a:rPr lang="en-US" sz="1400" dirty="0"/>
              <a:t>Improve loan management mechanisms to mitigate emerging risks</a:t>
            </a:r>
          </a:p>
          <a:p>
            <a:pPr lvl="1" algn="just"/>
            <a:r>
              <a:rPr lang="en-US" sz="1400" dirty="0"/>
              <a:t>System enhancement for project monitoring,</a:t>
            </a:r>
          </a:p>
          <a:p>
            <a:pPr lvl="1" algn="just"/>
            <a:r>
              <a:rPr lang="en-US" sz="1400" dirty="0" smtClean="0"/>
              <a:t>Streamlines </a:t>
            </a:r>
            <a:r>
              <a:rPr lang="en-US" sz="1400" dirty="0"/>
              <a:t>business processes and functions</a:t>
            </a:r>
          </a:p>
          <a:p>
            <a:pPr algn="just"/>
            <a:r>
              <a:rPr lang="en-US" sz="1600" dirty="0"/>
              <a:t>Strike good balance between new ‘transformative programmes’ and NURCHA’s conventional business,</a:t>
            </a:r>
          </a:p>
          <a:p>
            <a:pPr lvl="1" algn="just"/>
            <a:r>
              <a:rPr lang="en-US" sz="1400" dirty="0"/>
              <a:t>Ensure output </a:t>
            </a:r>
            <a:r>
              <a:rPr lang="en-US" sz="1400" dirty="0" smtClean="0"/>
              <a:t>performance, transformation targets and sustainable revenue generation</a:t>
            </a:r>
            <a:endParaRPr lang="en-US" sz="1400" dirty="0"/>
          </a:p>
          <a:p>
            <a:pPr marL="457200" lvl="1" indent="0" algn="just">
              <a:buNone/>
            </a:pPr>
            <a:endParaRPr lang="en-ZA" sz="1400" dirty="0" smtClean="0"/>
          </a:p>
        </p:txBody>
      </p:sp>
    </p:spTree>
    <p:extLst>
      <p:ext uri="{BB962C8B-B14F-4D97-AF65-F5344CB8AC3E}">
        <p14:creationId xmlns:p14="http://schemas.microsoft.com/office/powerpoint/2010/main" xmlns="" val="16299024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3. CORE PRODUCTS AND SERVICES</a:t>
            </a:r>
            <a:endParaRPr lang="en-ZA" dirty="0"/>
          </a:p>
        </p:txBody>
      </p:sp>
      <p:sp>
        <p:nvSpPr>
          <p:cNvPr id="4" name="Slide Number Placeholder 3"/>
          <p:cNvSpPr>
            <a:spLocks noGrp="1"/>
          </p:cNvSpPr>
          <p:nvPr>
            <p:ph type="sldNum" sz="quarter" idx="12"/>
          </p:nvPr>
        </p:nvSpPr>
        <p:spPr/>
        <p:txBody>
          <a:bodyPr/>
          <a:lstStyle/>
          <a:p>
            <a:fld id="{C0A664BC-97F2-4D98-8B60-1A3AF2272D78}" type="slidenum">
              <a:rPr lang="en-ZA" smtClean="0"/>
              <a:pPr/>
              <a:t>5</a:t>
            </a:fld>
            <a:endParaRPr lang="en-ZA" dirty="0"/>
          </a:p>
        </p:txBody>
      </p:sp>
      <p:sp>
        <p:nvSpPr>
          <p:cNvPr id="5" name="Content Placeholder 1"/>
          <p:cNvSpPr>
            <a:spLocks noGrp="1"/>
          </p:cNvSpPr>
          <p:nvPr>
            <p:ph idx="1"/>
          </p:nvPr>
        </p:nvSpPr>
        <p:spPr>
          <a:xfrm>
            <a:off x="269922" y="1769341"/>
            <a:ext cx="8239901" cy="3879288"/>
          </a:xfrm>
        </p:spPr>
        <p:txBody>
          <a:bodyPr>
            <a:normAutofit/>
          </a:bodyPr>
          <a:lstStyle/>
          <a:p>
            <a:pPr marL="400050" lvl="1" indent="0" algn="just">
              <a:lnSpc>
                <a:spcPct val="130000"/>
              </a:lnSpc>
              <a:buNone/>
            </a:pPr>
            <a:r>
              <a:rPr lang="en-ZA" sz="1600" b="1" dirty="0" smtClean="0">
                <a:latin typeface="Arial" panose="020B0604020202020204" pitchFamily="34" charset="0"/>
                <a:cs typeface="Arial" panose="020B0604020202020204" pitchFamily="34" charset="0"/>
              </a:rPr>
              <a:t>LENDING BUSINESS</a:t>
            </a:r>
          </a:p>
          <a:p>
            <a:pPr marL="1076325" lvl="2" indent="-276225" algn="just">
              <a:lnSpc>
                <a:spcPct val="130000"/>
              </a:lnSpc>
              <a:buFont typeface="Wingdings" panose="05000000000000000000" pitchFamily="2" charset="2"/>
              <a:buChar char="§"/>
            </a:pPr>
            <a:r>
              <a:rPr lang="en-ZA" sz="1600" dirty="0" smtClean="0">
                <a:latin typeface="Arial" panose="020B0604020202020204" pitchFamily="34" charset="0"/>
                <a:cs typeface="Arial" panose="020B0604020202020204" pitchFamily="34" charset="0"/>
              </a:rPr>
              <a:t>Affordable Housing</a:t>
            </a:r>
          </a:p>
          <a:p>
            <a:pPr marL="1519238" lvl="3" indent="-261938" algn="just">
              <a:lnSpc>
                <a:spcPct val="130000"/>
              </a:lnSpc>
              <a:buFont typeface="Wingdings" panose="05000000000000000000" pitchFamily="2" charset="2"/>
              <a:buChar char="§"/>
            </a:pPr>
            <a:r>
              <a:rPr lang="en-ZA" sz="1600" dirty="0" smtClean="0">
                <a:latin typeface="Arial" panose="020B0604020202020204" pitchFamily="34" charset="0"/>
                <a:cs typeface="Arial" panose="020B0604020202020204" pitchFamily="34" charset="0"/>
              </a:rPr>
              <a:t>Ownership</a:t>
            </a:r>
          </a:p>
          <a:p>
            <a:pPr marL="1519238" lvl="3" indent="-261938" algn="just">
              <a:lnSpc>
                <a:spcPct val="130000"/>
              </a:lnSpc>
              <a:buFont typeface="Wingdings" panose="05000000000000000000" pitchFamily="2" charset="2"/>
              <a:buChar char="§"/>
            </a:pPr>
            <a:r>
              <a:rPr lang="en-ZA" sz="1600" dirty="0" smtClean="0">
                <a:latin typeface="Arial" panose="020B0604020202020204" pitchFamily="34" charset="0"/>
                <a:cs typeface="Arial" panose="020B0604020202020204" pitchFamily="34" charset="0"/>
              </a:rPr>
              <a:t>Rental – conventional and student accommodation </a:t>
            </a:r>
            <a:r>
              <a:rPr lang="en-ZA" sz="1600" b="1" dirty="0" smtClean="0">
                <a:latin typeface="Arial" panose="020B0604020202020204" pitchFamily="34" charset="0"/>
                <a:cs typeface="Arial" panose="020B0604020202020204" pitchFamily="34" charset="0"/>
              </a:rPr>
              <a:t>(short term finance)</a:t>
            </a:r>
          </a:p>
          <a:p>
            <a:pPr marL="1076325" lvl="2" indent="-276225" algn="just">
              <a:lnSpc>
                <a:spcPct val="130000"/>
              </a:lnSpc>
              <a:buFont typeface="Wingdings" panose="05000000000000000000" pitchFamily="2" charset="2"/>
              <a:buChar char="§"/>
            </a:pPr>
            <a:r>
              <a:rPr lang="en-ZA" sz="1600" dirty="0" smtClean="0">
                <a:latin typeface="Arial" panose="020B0604020202020204" pitchFamily="34" charset="0"/>
                <a:cs typeface="Arial" panose="020B0604020202020204" pitchFamily="34" charset="0"/>
              </a:rPr>
              <a:t>Bridging finance to Contractors delivering subsidy housing,</a:t>
            </a:r>
          </a:p>
          <a:p>
            <a:pPr marL="800100" lvl="2" indent="0" algn="just">
              <a:lnSpc>
                <a:spcPct val="130000"/>
              </a:lnSpc>
              <a:buNone/>
            </a:pPr>
            <a:endParaRPr lang="en-ZA" sz="1600" b="1" dirty="0"/>
          </a:p>
          <a:p>
            <a:pPr marL="354013" lvl="2" indent="0" algn="just">
              <a:lnSpc>
                <a:spcPct val="130000"/>
              </a:lnSpc>
              <a:buNone/>
            </a:pPr>
            <a:r>
              <a:rPr lang="en-ZA" sz="1600" b="1" dirty="0" smtClean="0">
                <a:latin typeface="Arial" panose="020B0604020202020204" pitchFamily="34" charset="0"/>
                <a:cs typeface="Arial" panose="020B0604020202020204" pitchFamily="34" charset="0"/>
              </a:rPr>
              <a:t>PROGRAMME MANAGEMENT</a:t>
            </a:r>
          </a:p>
          <a:p>
            <a:pPr marL="1076325" lvl="2" indent="-276225" algn="just">
              <a:lnSpc>
                <a:spcPct val="130000"/>
              </a:lnSpc>
              <a:buFont typeface="Wingdings" panose="05000000000000000000" pitchFamily="2" charset="2"/>
              <a:buChar char="§"/>
            </a:pPr>
            <a:r>
              <a:rPr lang="en-ZA" sz="1600" dirty="0" smtClean="0">
                <a:latin typeface="Arial" panose="020B0604020202020204" pitchFamily="34" charset="0"/>
                <a:cs typeface="Arial" panose="020B0604020202020204" pitchFamily="34" charset="0"/>
              </a:rPr>
              <a:t>Programme management support</a:t>
            </a:r>
          </a:p>
          <a:p>
            <a:pPr marL="1076325" lvl="2" indent="-276225" algn="just">
              <a:lnSpc>
                <a:spcPct val="130000"/>
              </a:lnSpc>
              <a:buFont typeface="Wingdings" panose="05000000000000000000" pitchFamily="2" charset="2"/>
              <a:buChar char="§"/>
            </a:pPr>
            <a:r>
              <a:rPr lang="en-ZA" sz="1600" dirty="0" smtClean="0">
                <a:latin typeface="Arial" panose="020B0604020202020204" pitchFamily="34" charset="0"/>
                <a:cs typeface="Arial" panose="020B0604020202020204" pitchFamily="34" charset="0"/>
              </a:rPr>
              <a:t>Fund management</a:t>
            </a:r>
          </a:p>
          <a:p>
            <a:pPr marL="1076325" lvl="2" indent="-276225" algn="just">
              <a:lnSpc>
                <a:spcPct val="130000"/>
              </a:lnSpc>
              <a:buFont typeface="Wingdings" panose="05000000000000000000" pitchFamily="2" charset="2"/>
              <a:buChar char="§"/>
            </a:pPr>
            <a:r>
              <a:rPr lang="en-ZA" sz="1600" dirty="0" smtClean="0">
                <a:latin typeface="Arial" panose="020B0604020202020204" pitchFamily="34" charset="0"/>
                <a:cs typeface="Arial" panose="020B0604020202020204" pitchFamily="34" charset="0"/>
              </a:rPr>
              <a:t>CFDP</a:t>
            </a:r>
          </a:p>
          <a:p>
            <a:pPr marL="914400" lvl="1" indent="-514350">
              <a:lnSpc>
                <a:spcPct val="130000"/>
              </a:lnSpc>
              <a:buAutoNum type="arabicPeriod" startAt="2"/>
            </a:pPr>
            <a:endParaRPr lang="en-ZA"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71218312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dirty="0"/>
          </a:p>
        </p:txBody>
      </p:sp>
      <p:sp>
        <p:nvSpPr>
          <p:cNvPr id="4" name="Slide Number Placeholder 3"/>
          <p:cNvSpPr>
            <a:spLocks noGrp="1"/>
          </p:cNvSpPr>
          <p:nvPr>
            <p:ph type="sldNum" sz="quarter" idx="12"/>
          </p:nvPr>
        </p:nvSpPr>
        <p:spPr/>
        <p:txBody>
          <a:bodyPr/>
          <a:lstStyle/>
          <a:p>
            <a:fld id="{C0A664BC-97F2-4D98-8B60-1A3AF2272D78}" type="slidenum">
              <a:rPr lang="en-ZA" smtClean="0"/>
              <a:pPr/>
              <a:t>50</a:t>
            </a:fld>
            <a:endParaRPr lang="en-ZA" dirty="0"/>
          </a:p>
        </p:txBody>
      </p:sp>
      <p:grpSp>
        <p:nvGrpSpPr>
          <p:cNvPr id="6" name="Group 5"/>
          <p:cNvGrpSpPr/>
          <p:nvPr/>
        </p:nvGrpSpPr>
        <p:grpSpPr>
          <a:xfrm>
            <a:off x="0" y="0"/>
            <a:ext cx="9144000" cy="6858000"/>
            <a:chOff x="0" y="0"/>
            <a:chExt cx="9144000" cy="6858000"/>
          </a:xfrm>
        </p:grpSpPr>
        <p:pic>
          <p:nvPicPr>
            <p:cNvPr id="7" name="Picture 6" descr="ppt pic.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8" name="Rectangle 7"/>
            <p:cNvSpPr/>
            <p:nvPr/>
          </p:nvSpPr>
          <p:spPr>
            <a:xfrm>
              <a:off x="763049" y="2388485"/>
              <a:ext cx="7344816" cy="830997"/>
            </a:xfrm>
            <a:prstGeom prst="rect">
              <a:avLst/>
            </a:prstGeom>
          </p:spPr>
          <p:txBody>
            <a:bodyPr wrap="square">
              <a:spAutoFit/>
            </a:bodyPr>
            <a:lstStyle/>
            <a:p>
              <a:pPr lvl="0" algn="ctr" defTabSz="457200">
                <a:defRPr/>
              </a:pPr>
              <a:r>
                <a:rPr lang="en-US" sz="4800" b="1" dirty="0">
                  <a:solidFill>
                    <a:srgbClr val="A39580"/>
                  </a:solidFill>
                  <a:latin typeface="Arial" panose="020B0604020202020204" pitchFamily="34" charset="0"/>
                  <a:ea typeface="+mj-ea"/>
                  <a:cs typeface="Arial" panose="020B0604020202020204" pitchFamily="34" charset="0"/>
                </a:rPr>
                <a:t>THANK </a:t>
              </a:r>
              <a:r>
                <a:rPr lang="en-US" sz="4800" b="1" dirty="0" smtClean="0">
                  <a:solidFill>
                    <a:srgbClr val="A39580"/>
                  </a:solidFill>
                  <a:latin typeface="Arial" panose="020B0604020202020204" pitchFamily="34" charset="0"/>
                  <a:ea typeface="+mj-ea"/>
                  <a:cs typeface="Arial" panose="020B0604020202020204" pitchFamily="34" charset="0"/>
                </a:rPr>
                <a:t>YOU</a:t>
              </a:r>
              <a:endParaRPr lang="en-US" sz="4800" b="1" dirty="0">
                <a:solidFill>
                  <a:srgbClr val="A39580"/>
                </a:solidFill>
                <a:latin typeface="Arial" panose="020B0604020202020204" pitchFamily="34" charset="0"/>
                <a:ea typeface="+mj-ea"/>
                <a:cs typeface="Arial" panose="020B0604020202020204" pitchFamily="34" charset="0"/>
              </a:endParaRPr>
            </a:p>
          </p:txBody>
        </p:sp>
      </p:grpSp>
    </p:spTree>
    <p:extLst>
      <p:ext uri="{BB962C8B-B14F-4D97-AF65-F5344CB8AC3E}">
        <p14:creationId xmlns:p14="http://schemas.microsoft.com/office/powerpoint/2010/main" xmlns="" val="42186786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solidFill>
                  <a:schemeClr val="bg1">
                    <a:lumMod val="50000"/>
                  </a:schemeClr>
                </a:solidFill>
              </a:rPr>
              <a:t>4.  IMPACT SINCE INCEPTION</a:t>
            </a:r>
            <a:endParaRPr lang="en-ZA" dirty="0">
              <a:solidFill>
                <a:schemeClr val="bg1">
                  <a:lumMod val="50000"/>
                </a:schemeClr>
              </a:solidFill>
            </a:endParaRPr>
          </a:p>
        </p:txBody>
      </p:sp>
      <p:sp>
        <p:nvSpPr>
          <p:cNvPr id="4" name="Slide Number Placeholder 3"/>
          <p:cNvSpPr>
            <a:spLocks noGrp="1"/>
          </p:cNvSpPr>
          <p:nvPr>
            <p:ph type="sldNum" sz="quarter" idx="12"/>
          </p:nvPr>
        </p:nvSpPr>
        <p:spPr/>
        <p:txBody>
          <a:bodyPr/>
          <a:lstStyle/>
          <a:p>
            <a:fld id="{C0A664BC-97F2-4D98-8B60-1A3AF2272D78}" type="slidenum">
              <a:rPr lang="en-ZA" smtClean="0"/>
              <a:pPr/>
              <a:t>6</a:t>
            </a:fld>
            <a:endParaRPr lang="en-ZA" dirty="0"/>
          </a:p>
        </p:txBody>
      </p:sp>
      <p:graphicFrame>
        <p:nvGraphicFramePr>
          <p:cNvPr id="5" name="Table 4"/>
          <p:cNvGraphicFramePr>
            <a:graphicFrameLocks noGrp="1"/>
          </p:cNvGraphicFramePr>
          <p:nvPr>
            <p:extLst>
              <p:ext uri="{D42A27DB-BD31-4B8C-83A1-F6EECF244321}">
                <p14:modId xmlns:p14="http://schemas.microsoft.com/office/powerpoint/2010/main" xmlns="" val="214140380"/>
              </p:ext>
            </p:extLst>
          </p:nvPr>
        </p:nvGraphicFramePr>
        <p:xfrm>
          <a:off x="149684" y="1802347"/>
          <a:ext cx="8861969" cy="3661693"/>
        </p:xfrm>
        <a:graphic>
          <a:graphicData uri="http://schemas.openxmlformats.org/drawingml/2006/table">
            <a:tbl>
              <a:tblPr firstRow="1" firstCol="1" bandRow="1">
                <a:tableStyleId>{5C22544A-7EE6-4342-B048-85BDC9FD1C3A}</a:tableStyleId>
              </a:tblPr>
              <a:tblGrid>
                <a:gridCol w="2234697"/>
                <a:gridCol w="1487532"/>
                <a:gridCol w="1428750"/>
                <a:gridCol w="2026569"/>
                <a:gridCol w="1684421"/>
              </a:tblGrid>
              <a:tr h="850240">
                <a:tc>
                  <a:txBody>
                    <a:bodyPr/>
                    <a:lstStyle/>
                    <a:p>
                      <a:pPr algn="ctr">
                        <a:lnSpc>
                          <a:spcPct val="115000"/>
                        </a:lnSpc>
                        <a:spcAft>
                          <a:spcPts val="0"/>
                        </a:spcAft>
                      </a:pPr>
                      <a:r>
                        <a:rPr lang="en-ZA" sz="1600" dirty="0">
                          <a:solidFill>
                            <a:schemeClr val="tx1"/>
                          </a:solidFill>
                          <a:effectLst/>
                          <a:latin typeface="Arial" panose="020B0604020202020204" pitchFamily="34" charset="0"/>
                          <a:cs typeface="Arial" panose="020B0604020202020204" pitchFamily="34" charset="0"/>
                        </a:rPr>
                        <a:t>AS AT 31 MARCH </a:t>
                      </a:r>
                      <a:r>
                        <a:rPr lang="en-ZA" sz="1600" dirty="0" smtClean="0">
                          <a:solidFill>
                            <a:schemeClr val="tx1"/>
                          </a:solidFill>
                          <a:effectLst/>
                          <a:latin typeface="Arial" panose="020B0604020202020204" pitchFamily="34" charset="0"/>
                          <a:cs typeface="Arial" panose="020B0604020202020204" pitchFamily="34" charset="0"/>
                        </a:rPr>
                        <a:t>2017</a:t>
                      </a:r>
                      <a:endParaRPr lang="en-ZA" sz="1600" dirty="0">
                        <a:solidFill>
                          <a:schemeClr val="tx1"/>
                        </a:solidFill>
                        <a:effectLst/>
                        <a:latin typeface="Arial" panose="020B0604020202020204" pitchFamily="34" charset="0"/>
                        <a:ea typeface="Calibri"/>
                        <a:cs typeface="Arial" panose="020B0604020202020204" pitchFamily="34" charset="0"/>
                      </a:endParaRPr>
                    </a:p>
                  </a:txBody>
                  <a:tcPr marL="76319" marR="763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a:lnSpc>
                          <a:spcPct val="115000"/>
                        </a:lnSpc>
                        <a:spcAft>
                          <a:spcPts val="0"/>
                        </a:spcAft>
                      </a:pPr>
                      <a:r>
                        <a:rPr lang="en-ZA" sz="1600" dirty="0">
                          <a:solidFill>
                            <a:schemeClr val="tx1"/>
                          </a:solidFill>
                          <a:effectLst/>
                          <a:latin typeface="Arial" panose="020B0604020202020204" pitchFamily="34" charset="0"/>
                          <a:cs typeface="Arial" panose="020B0604020202020204" pitchFamily="34" charset="0"/>
                        </a:rPr>
                        <a:t>AFFORDABLE HOUSING</a:t>
                      </a:r>
                      <a:endParaRPr lang="en-ZA" sz="1600" dirty="0">
                        <a:solidFill>
                          <a:schemeClr val="tx1"/>
                        </a:solidFill>
                        <a:effectLst/>
                        <a:latin typeface="Arial" panose="020B0604020202020204" pitchFamily="34" charset="0"/>
                        <a:ea typeface="Calibri"/>
                        <a:cs typeface="Arial" panose="020B0604020202020204" pitchFamily="34" charset="0"/>
                      </a:endParaRPr>
                    </a:p>
                  </a:txBody>
                  <a:tcPr marL="76319" marR="763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a:lnSpc>
                          <a:spcPct val="115000"/>
                        </a:lnSpc>
                        <a:spcAft>
                          <a:spcPts val="0"/>
                        </a:spcAft>
                      </a:pPr>
                      <a:r>
                        <a:rPr lang="en-ZA" sz="1600" dirty="0">
                          <a:solidFill>
                            <a:schemeClr val="tx1"/>
                          </a:solidFill>
                          <a:effectLst/>
                          <a:latin typeface="Arial" panose="020B0604020202020204" pitchFamily="34" charset="0"/>
                          <a:cs typeface="Arial" panose="020B0604020202020204" pitchFamily="34" charset="0"/>
                        </a:rPr>
                        <a:t>SUBSIDY HOUSING</a:t>
                      </a:r>
                      <a:endParaRPr lang="en-ZA" sz="1600" dirty="0">
                        <a:solidFill>
                          <a:schemeClr val="tx1"/>
                        </a:solidFill>
                        <a:effectLst/>
                        <a:latin typeface="Arial" panose="020B0604020202020204" pitchFamily="34" charset="0"/>
                        <a:ea typeface="Calibri"/>
                        <a:cs typeface="Arial" panose="020B0604020202020204" pitchFamily="34" charset="0"/>
                      </a:endParaRPr>
                    </a:p>
                  </a:txBody>
                  <a:tcPr marL="76319" marR="763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a:lnSpc>
                          <a:spcPct val="115000"/>
                        </a:lnSpc>
                        <a:spcAft>
                          <a:spcPts val="0"/>
                        </a:spcAft>
                      </a:pPr>
                      <a:r>
                        <a:rPr lang="en-ZA" sz="1600" dirty="0">
                          <a:solidFill>
                            <a:schemeClr val="tx1"/>
                          </a:solidFill>
                          <a:effectLst/>
                          <a:latin typeface="Arial" panose="020B0604020202020204" pitchFamily="34" charset="0"/>
                          <a:cs typeface="Arial" panose="020B0604020202020204" pitchFamily="34" charset="0"/>
                        </a:rPr>
                        <a:t>INFRASTRUCTURE &amp; COMMUNITY FACILITIES</a:t>
                      </a:r>
                      <a:endParaRPr lang="en-ZA" sz="1600" dirty="0">
                        <a:solidFill>
                          <a:schemeClr val="tx1"/>
                        </a:solidFill>
                        <a:effectLst/>
                        <a:latin typeface="Arial" panose="020B0604020202020204" pitchFamily="34" charset="0"/>
                        <a:ea typeface="Calibri"/>
                        <a:cs typeface="Arial" panose="020B0604020202020204" pitchFamily="34" charset="0"/>
                      </a:endParaRPr>
                    </a:p>
                  </a:txBody>
                  <a:tcPr marL="76319" marR="763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a:lnSpc>
                          <a:spcPct val="115000"/>
                        </a:lnSpc>
                        <a:spcAft>
                          <a:spcPts val="0"/>
                        </a:spcAft>
                      </a:pPr>
                      <a:r>
                        <a:rPr lang="en-ZA" sz="1600" dirty="0">
                          <a:solidFill>
                            <a:schemeClr val="tx1"/>
                          </a:solidFill>
                          <a:effectLst/>
                          <a:latin typeface="Arial" panose="020B0604020202020204" pitchFamily="34" charset="0"/>
                          <a:cs typeface="Arial" panose="020B0604020202020204" pitchFamily="34" charset="0"/>
                        </a:rPr>
                        <a:t>TOTAL</a:t>
                      </a:r>
                      <a:endParaRPr lang="en-ZA" sz="1600" dirty="0">
                        <a:solidFill>
                          <a:schemeClr val="tx1"/>
                        </a:solidFill>
                        <a:effectLst/>
                        <a:latin typeface="Arial" panose="020B0604020202020204" pitchFamily="34" charset="0"/>
                        <a:ea typeface="Calibri"/>
                        <a:cs typeface="Arial" panose="020B0604020202020204" pitchFamily="34" charset="0"/>
                      </a:endParaRPr>
                    </a:p>
                  </a:txBody>
                  <a:tcPr marL="76319" marR="763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r>
              <a:tr h="566827">
                <a:tc>
                  <a:txBody>
                    <a:bodyPr/>
                    <a:lstStyle/>
                    <a:p>
                      <a:pPr>
                        <a:lnSpc>
                          <a:spcPct val="115000"/>
                        </a:lnSpc>
                        <a:spcAft>
                          <a:spcPts val="0"/>
                        </a:spcAft>
                      </a:pPr>
                      <a:r>
                        <a:rPr lang="en-ZA" sz="1600" dirty="0">
                          <a:solidFill>
                            <a:schemeClr val="tx1"/>
                          </a:solidFill>
                          <a:effectLst/>
                          <a:latin typeface="Arial" panose="020B0604020202020204" pitchFamily="34" charset="0"/>
                          <a:cs typeface="Arial" panose="020B0604020202020204" pitchFamily="34" charset="0"/>
                        </a:rPr>
                        <a:t>NUMBER OF LOANS SIGNED</a:t>
                      </a:r>
                      <a:endParaRPr lang="en-ZA" sz="1600" dirty="0">
                        <a:solidFill>
                          <a:schemeClr val="tx1"/>
                        </a:solidFill>
                        <a:effectLst/>
                        <a:latin typeface="Arial" panose="020B0604020202020204" pitchFamily="34" charset="0"/>
                        <a:ea typeface="Calibri"/>
                        <a:cs typeface="Arial" panose="020B0604020202020204" pitchFamily="34" charset="0"/>
                      </a:endParaRPr>
                    </a:p>
                  </a:txBody>
                  <a:tcPr marL="76319" marR="763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a:lnSpc>
                          <a:spcPct val="115000"/>
                        </a:lnSpc>
                        <a:spcAft>
                          <a:spcPts val="0"/>
                        </a:spcAft>
                      </a:pPr>
                      <a:r>
                        <a:rPr lang="en-ZA" sz="1600" dirty="0" smtClean="0">
                          <a:solidFill>
                            <a:schemeClr val="tx1"/>
                          </a:solidFill>
                          <a:effectLst/>
                          <a:latin typeface="Arial" panose="020B0604020202020204" pitchFamily="34" charset="0"/>
                          <a:cs typeface="Arial" panose="020B0604020202020204" pitchFamily="34" charset="0"/>
                        </a:rPr>
                        <a:t>214</a:t>
                      </a:r>
                      <a:endParaRPr lang="en-ZA" sz="1600" dirty="0">
                        <a:solidFill>
                          <a:schemeClr val="tx1"/>
                        </a:solidFill>
                        <a:effectLst/>
                        <a:latin typeface="Arial" panose="020B0604020202020204" pitchFamily="34" charset="0"/>
                        <a:ea typeface="Calibri"/>
                        <a:cs typeface="Arial" panose="020B0604020202020204" pitchFamily="34" charset="0"/>
                      </a:endParaRPr>
                    </a:p>
                  </a:txBody>
                  <a:tcPr marL="76319" marR="763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lnSpc>
                          <a:spcPct val="115000"/>
                        </a:lnSpc>
                        <a:spcAft>
                          <a:spcPts val="0"/>
                        </a:spcAft>
                      </a:pPr>
                      <a:r>
                        <a:rPr lang="en-ZA" sz="1600" dirty="0" smtClean="0">
                          <a:solidFill>
                            <a:schemeClr val="tx1"/>
                          </a:solidFill>
                          <a:effectLst/>
                          <a:latin typeface="Arial" panose="020B0604020202020204" pitchFamily="34" charset="0"/>
                          <a:cs typeface="Arial" panose="020B0604020202020204" pitchFamily="34" charset="0"/>
                        </a:rPr>
                        <a:t>1 019</a:t>
                      </a:r>
                      <a:endParaRPr lang="en-ZA" sz="1600" dirty="0">
                        <a:solidFill>
                          <a:schemeClr val="tx1"/>
                        </a:solidFill>
                        <a:effectLst/>
                        <a:latin typeface="Arial" panose="020B0604020202020204" pitchFamily="34" charset="0"/>
                        <a:ea typeface="Calibri"/>
                        <a:cs typeface="Arial" panose="020B0604020202020204" pitchFamily="34" charset="0"/>
                      </a:endParaRPr>
                    </a:p>
                  </a:txBody>
                  <a:tcPr marL="76319" marR="763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lnSpc>
                          <a:spcPct val="115000"/>
                        </a:lnSpc>
                        <a:spcAft>
                          <a:spcPts val="0"/>
                        </a:spcAft>
                      </a:pPr>
                      <a:r>
                        <a:rPr lang="en-ZA" sz="1600" dirty="0" smtClean="0">
                          <a:solidFill>
                            <a:schemeClr val="tx1"/>
                          </a:solidFill>
                          <a:effectLst/>
                          <a:latin typeface="Arial" panose="020B0604020202020204" pitchFamily="34" charset="0"/>
                          <a:cs typeface="Arial" panose="020B0604020202020204" pitchFamily="34" charset="0"/>
                        </a:rPr>
                        <a:t>291</a:t>
                      </a:r>
                      <a:endParaRPr lang="en-ZA" sz="1600" dirty="0">
                        <a:solidFill>
                          <a:schemeClr val="tx1"/>
                        </a:solidFill>
                        <a:effectLst/>
                        <a:latin typeface="Arial" panose="020B0604020202020204" pitchFamily="34" charset="0"/>
                        <a:ea typeface="Calibri"/>
                        <a:cs typeface="Arial" panose="020B0604020202020204" pitchFamily="34" charset="0"/>
                      </a:endParaRPr>
                    </a:p>
                  </a:txBody>
                  <a:tcPr marL="76319" marR="763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lnSpc>
                          <a:spcPct val="115000"/>
                        </a:lnSpc>
                        <a:spcAft>
                          <a:spcPts val="0"/>
                        </a:spcAft>
                      </a:pPr>
                      <a:r>
                        <a:rPr lang="en-ZA" sz="1600" dirty="0">
                          <a:solidFill>
                            <a:schemeClr val="tx1"/>
                          </a:solidFill>
                          <a:effectLst/>
                          <a:latin typeface="Arial" panose="020B0604020202020204" pitchFamily="34" charset="0"/>
                          <a:cs typeface="Arial" panose="020B0604020202020204" pitchFamily="34" charset="0"/>
                        </a:rPr>
                        <a:t>1 </a:t>
                      </a:r>
                      <a:r>
                        <a:rPr lang="en-ZA" sz="1600" baseline="0" dirty="0" smtClean="0">
                          <a:solidFill>
                            <a:schemeClr val="tx1"/>
                          </a:solidFill>
                          <a:effectLst/>
                          <a:latin typeface="Arial" panose="020B0604020202020204" pitchFamily="34" charset="0"/>
                          <a:cs typeface="Arial" panose="020B0604020202020204" pitchFamily="34" charset="0"/>
                        </a:rPr>
                        <a:t> </a:t>
                      </a:r>
                      <a:r>
                        <a:rPr lang="en-ZA" sz="1600" dirty="0" smtClean="0">
                          <a:solidFill>
                            <a:schemeClr val="tx1"/>
                          </a:solidFill>
                          <a:effectLst/>
                          <a:latin typeface="Arial" panose="020B0604020202020204" pitchFamily="34" charset="0"/>
                          <a:cs typeface="Arial" panose="020B0604020202020204" pitchFamily="34" charset="0"/>
                        </a:rPr>
                        <a:t>524</a:t>
                      </a:r>
                      <a:endParaRPr lang="en-ZA" sz="1600" dirty="0">
                        <a:solidFill>
                          <a:schemeClr val="tx1"/>
                        </a:solidFill>
                        <a:effectLst/>
                        <a:latin typeface="Arial" panose="020B0604020202020204" pitchFamily="34" charset="0"/>
                        <a:ea typeface="Calibri"/>
                        <a:cs typeface="Arial" panose="020B0604020202020204" pitchFamily="34" charset="0"/>
                      </a:endParaRPr>
                    </a:p>
                  </a:txBody>
                  <a:tcPr marL="76319" marR="763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r>
              <a:tr h="566827">
                <a:tc>
                  <a:txBody>
                    <a:bodyPr/>
                    <a:lstStyle/>
                    <a:p>
                      <a:pPr>
                        <a:lnSpc>
                          <a:spcPct val="115000"/>
                        </a:lnSpc>
                        <a:spcAft>
                          <a:spcPts val="0"/>
                        </a:spcAft>
                      </a:pPr>
                      <a:r>
                        <a:rPr lang="en-ZA" sz="1600" dirty="0">
                          <a:solidFill>
                            <a:schemeClr val="tx1"/>
                          </a:solidFill>
                          <a:effectLst/>
                          <a:latin typeface="Arial" panose="020B0604020202020204" pitchFamily="34" charset="0"/>
                          <a:cs typeface="Arial" panose="020B0604020202020204" pitchFamily="34" charset="0"/>
                        </a:rPr>
                        <a:t>HOUSES IN LOAN SIGNED</a:t>
                      </a:r>
                      <a:endParaRPr lang="en-ZA" sz="1600" dirty="0">
                        <a:solidFill>
                          <a:schemeClr val="tx1"/>
                        </a:solidFill>
                        <a:effectLst/>
                        <a:latin typeface="Arial" panose="020B0604020202020204" pitchFamily="34" charset="0"/>
                        <a:ea typeface="Calibri"/>
                        <a:cs typeface="Arial" panose="020B0604020202020204" pitchFamily="34" charset="0"/>
                      </a:endParaRPr>
                    </a:p>
                  </a:txBody>
                  <a:tcPr marL="76319" marR="763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a:lnSpc>
                          <a:spcPct val="115000"/>
                        </a:lnSpc>
                        <a:spcAft>
                          <a:spcPts val="0"/>
                        </a:spcAft>
                      </a:pPr>
                      <a:r>
                        <a:rPr lang="en-ZA" sz="1600" dirty="0" smtClean="0">
                          <a:solidFill>
                            <a:schemeClr val="tx1"/>
                          </a:solidFill>
                          <a:effectLst/>
                          <a:latin typeface="Arial" panose="020B0604020202020204" pitchFamily="34" charset="0"/>
                          <a:cs typeface="Arial" panose="020B0604020202020204" pitchFamily="34" charset="0"/>
                        </a:rPr>
                        <a:t>42 275</a:t>
                      </a:r>
                      <a:endParaRPr lang="en-ZA" sz="1600" dirty="0">
                        <a:solidFill>
                          <a:schemeClr val="tx1"/>
                        </a:solidFill>
                        <a:effectLst/>
                        <a:latin typeface="Arial" panose="020B0604020202020204" pitchFamily="34" charset="0"/>
                        <a:ea typeface="Calibri"/>
                        <a:cs typeface="Arial" panose="020B0604020202020204" pitchFamily="34" charset="0"/>
                      </a:endParaRPr>
                    </a:p>
                  </a:txBody>
                  <a:tcPr marL="76319" marR="763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ZA" sz="1600" dirty="0" smtClean="0">
                          <a:solidFill>
                            <a:schemeClr val="tx1"/>
                          </a:solidFill>
                          <a:effectLst/>
                          <a:latin typeface="Arial" panose="020B0604020202020204" pitchFamily="34" charset="0"/>
                          <a:ea typeface="Calibri"/>
                          <a:cs typeface="Arial" panose="020B0604020202020204" pitchFamily="34" charset="0"/>
                        </a:rPr>
                        <a:t>370 820</a:t>
                      </a:r>
                      <a:endParaRPr lang="en-ZA" sz="1600" dirty="0">
                        <a:solidFill>
                          <a:schemeClr val="tx1"/>
                        </a:solidFill>
                        <a:effectLst/>
                        <a:latin typeface="Arial" panose="020B0604020202020204" pitchFamily="34" charset="0"/>
                        <a:ea typeface="Calibri"/>
                        <a:cs typeface="Arial" panose="020B0604020202020204" pitchFamily="34" charset="0"/>
                      </a:endParaRPr>
                    </a:p>
                  </a:txBody>
                  <a:tcPr marL="76319" marR="763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ZA" sz="1600" dirty="0">
                          <a:solidFill>
                            <a:schemeClr val="tx1"/>
                          </a:solidFill>
                          <a:effectLst/>
                          <a:latin typeface="Arial" panose="020B0604020202020204" pitchFamily="34" charset="0"/>
                          <a:cs typeface="Arial" panose="020B0604020202020204" pitchFamily="34" charset="0"/>
                        </a:rPr>
                        <a:t>N/A</a:t>
                      </a:r>
                      <a:endParaRPr lang="en-ZA" sz="1600" dirty="0">
                        <a:solidFill>
                          <a:schemeClr val="tx1"/>
                        </a:solidFill>
                        <a:effectLst/>
                        <a:latin typeface="Arial" panose="020B0604020202020204" pitchFamily="34" charset="0"/>
                        <a:ea typeface="Calibri"/>
                        <a:cs typeface="Arial" panose="020B0604020202020204" pitchFamily="34" charset="0"/>
                      </a:endParaRPr>
                    </a:p>
                  </a:txBody>
                  <a:tcPr marL="76319" marR="763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ZA" sz="1600" dirty="0" smtClean="0">
                          <a:solidFill>
                            <a:schemeClr val="tx1"/>
                          </a:solidFill>
                          <a:effectLst/>
                          <a:latin typeface="Arial" panose="020B0604020202020204" pitchFamily="34" charset="0"/>
                          <a:cs typeface="Arial" panose="020B0604020202020204" pitchFamily="34" charset="0"/>
                        </a:rPr>
                        <a:t>413 095</a:t>
                      </a:r>
                      <a:endParaRPr lang="en-ZA" sz="1600" dirty="0">
                        <a:solidFill>
                          <a:schemeClr val="tx1"/>
                        </a:solidFill>
                        <a:effectLst/>
                        <a:latin typeface="Arial" panose="020B0604020202020204" pitchFamily="34" charset="0"/>
                        <a:ea typeface="Calibri"/>
                        <a:cs typeface="Arial" panose="020B0604020202020204" pitchFamily="34" charset="0"/>
                      </a:endParaRPr>
                    </a:p>
                  </a:txBody>
                  <a:tcPr marL="76319" marR="763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66827">
                <a:tc>
                  <a:txBody>
                    <a:bodyPr/>
                    <a:lstStyle/>
                    <a:p>
                      <a:pPr>
                        <a:lnSpc>
                          <a:spcPct val="115000"/>
                        </a:lnSpc>
                        <a:spcAft>
                          <a:spcPts val="0"/>
                        </a:spcAft>
                      </a:pPr>
                      <a:r>
                        <a:rPr lang="en-ZA" sz="1600" dirty="0">
                          <a:solidFill>
                            <a:schemeClr val="tx1"/>
                          </a:solidFill>
                          <a:effectLst/>
                          <a:latin typeface="Arial" panose="020B0604020202020204" pitchFamily="34" charset="0"/>
                          <a:cs typeface="Arial" panose="020B0604020202020204" pitchFamily="34" charset="0"/>
                        </a:rPr>
                        <a:t>HOUSES/ PROJECTS COMPLETED</a:t>
                      </a:r>
                      <a:endParaRPr lang="en-ZA" sz="1600" dirty="0">
                        <a:solidFill>
                          <a:schemeClr val="tx1"/>
                        </a:solidFill>
                        <a:effectLst/>
                        <a:latin typeface="Arial" panose="020B0604020202020204" pitchFamily="34" charset="0"/>
                        <a:ea typeface="Calibri"/>
                        <a:cs typeface="Arial" panose="020B0604020202020204" pitchFamily="34" charset="0"/>
                      </a:endParaRPr>
                    </a:p>
                  </a:txBody>
                  <a:tcPr marL="76319" marR="763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a:lnSpc>
                          <a:spcPct val="115000"/>
                        </a:lnSpc>
                        <a:spcAft>
                          <a:spcPts val="0"/>
                        </a:spcAft>
                      </a:pPr>
                      <a:r>
                        <a:rPr lang="en-ZA" sz="1600" dirty="0" smtClean="0">
                          <a:solidFill>
                            <a:schemeClr val="tx1"/>
                          </a:solidFill>
                          <a:effectLst/>
                          <a:latin typeface="Arial" panose="020B0604020202020204" pitchFamily="34" charset="0"/>
                          <a:cs typeface="Arial" panose="020B0604020202020204" pitchFamily="34" charset="0"/>
                        </a:rPr>
                        <a:t>35 482</a:t>
                      </a:r>
                      <a:endParaRPr lang="en-ZA" sz="1600" dirty="0">
                        <a:solidFill>
                          <a:schemeClr val="tx1"/>
                        </a:solidFill>
                        <a:effectLst/>
                        <a:latin typeface="Arial" panose="020B0604020202020204" pitchFamily="34" charset="0"/>
                        <a:ea typeface="Calibri"/>
                        <a:cs typeface="Arial" panose="020B0604020202020204" pitchFamily="34" charset="0"/>
                      </a:endParaRPr>
                    </a:p>
                  </a:txBody>
                  <a:tcPr marL="76319" marR="763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lnSpc>
                          <a:spcPct val="115000"/>
                        </a:lnSpc>
                        <a:spcAft>
                          <a:spcPts val="0"/>
                        </a:spcAft>
                      </a:pPr>
                      <a:r>
                        <a:rPr lang="en-ZA" sz="1600" dirty="0" smtClean="0">
                          <a:solidFill>
                            <a:schemeClr val="tx1"/>
                          </a:solidFill>
                          <a:effectLst/>
                          <a:latin typeface="Arial" panose="020B0604020202020204" pitchFamily="34" charset="0"/>
                          <a:cs typeface="Arial" panose="020B0604020202020204" pitchFamily="34" charset="0"/>
                        </a:rPr>
                        <a:t>264 899</a:t>
                      </a:r>
                      <a:endParaRPr lang="en-ZA" sz="1600" dirty="0">
                        <a:solidFill>
                          <a:schemeClr val="tx1"/>
                        </a:solidFill>
                        <a:effectLst/>
                        <a:latin typeface="Arial" panose="020B0604020202020204" pitchFamily="34" charset="0"/>
                        <a:ea typeface="Calibri"/>
                        <a:cs typeface="Arial" panose="020B0604020202020204" pitchFamily="34" charset="0"/>
                      </a:endParaRPr>
                    </a:p>
                  </a:txBody>
                  <a:tcPr marL="76319" marR="763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lnSpc>
                          <a:spcPct val="115000"/>
                        </a:lnSpc>
                        <a:spcAft>
                          <a:spcPts val="0"/>
                        </a:spcAft>
                      </a:pPr>
                      <a:r>
                        <a:rPr lang="en-ZA" sz="1600" dirty="0" smtClean="0">
                          <a:solidFill>
                            <a:schemeClr val="tx1"/>
                          </a:solidFill>
                          <a:effectLst/>
                          <a:latin typeface="Arial" panose="020B0604020202020204" pitchFamily="34" charset="0"/>
                          <a:cs typeface="Arial" panose="020B0604020202020204" pitchFamily="34" charset="0"/>
                        </a:rPr>
                        <a:t>185</a:t>
                      </a:r>
                      <a:endParaRPr lang="en-ZA" sz="1600" dirty="0">
                        <a:solidFill>
                          <a:schemeClr val="tx1"/>
                        </a:solidFill>
                        <a:effectLst/>
                        <a:latin typeface="Arial" panose="020B0604020202020204" pitchFamily="34" charset="0"/>
                        <a:ea typeface="Calibri"/>
                        <a:cs typeface="Arial" panose="020B0604020202020204" pitchFamily="34" charset="0"/>
                      </a:endParaRPr>
                    </a:p>
                  </a:txBody>
                  <a:tcPr marL="76319" marR="763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lnSpc>
                          <a:spcPct val="115000"/>
                        </a:lnSpc>
                        <a:spcAft>
                          <a:spcPts val="0"/>
                        </a:spcAft>
                      </a:pPr>
                      <a:r>
                        <a:rPr lang="en-ZA" sz="1600" dirty="0" smtClean="0">
                          <a:solidFill>
                            <a:schemeClr val="tx1"/>
                          </a:solidFill>
                          <a:effectLst/>
                          <a:latin typeface="Arial" panose="020B0604020202020204" pitchFamily="34" charset="0"/>
                          <a:cs typeface="Arial" panose="020B0604020202020204" pitchFamily="34" charset="0"/>
                        </a:rPr>
                        <a:t>300 566</a:t>
                      </a:r>
                      <a:endParaRPr lang="en-ZA" sz="1600" dirty="0">
                        <a:solidFill>
                          <a:schemeClr val="tx1"/>
                        </a:solidFill>
                        <a:effectLst/>
                        <a:latin typeface="Arial" panose="020B0604020202020204" pitchFamily="34" charset="0"/>
                        <a:ea typeface="Calibri"/>
                        <a:cs typeface="Arial" panose="020B0604020202020204" pitchFamily="34" charset="0"/>
                      </a:endParaRPr>
                    </a:p>
                  </a:txBody>
                  <a:tcPr marL="76319" marR="763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r>
              <a:tr h="550140">
                <a:tc>
                  <a:txBody>
                    <a:bodyPr/>
                    <a:lstStyle/>
                    <a:p>
                      <a:pPr>
                        <a:lnSpc>
                          <a:spcPct val="115000"/>
                        </a:lnSpc>
                        <a:spcAft>
                          <a:spcPts val="0"/>
                        </a:spcAft>
                      </a:pPr>
                      <a:r>
                        <a:rPr lang="en-ZA" sz="1600" dirty="0">
                          <a:solidFill>
                            <a:schemeClr val="tx1"/>
                          </a:solidFill>
                          <a:effectLst/>
                          <a:latin typeface="Arial" panose="020B0604020202020204" pitchFamily="34" charset="0"/>
                          <a:cs typeface="Arial" panose="020B0604020202020204" pitchFamily="34" charset="0"/>
                        </a:rPr>
                        <a:t>VALUE OF LOANS</a:t>
                      </a:r>
                      <a:endParaRPr lang="en-ZA" sz="1600" dirty="0">
                        <a:solidFill>
                          <a:schemeClr val="tx1"/>
                        </a:solidFill>
                        <a:effectLst/>
                        <a:latin typeface="Arial" panose="020B0604020202020204" pitchFamily="34" charset="0"/>
                        <a:ea typeface="Calibri"/>
                        <a:cs typeface="Arial" panose="020B0604020202020204" pitchFamily="34" charset="0"/>
                      </a:endParaRPr>
                    </a:p>
                  </a:txBody>
                  <a:tcPr marL="76319" marR="763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a:lnSpc>
                          <a:spcPct val="115000"/>
                        </a:lnSpc>
                        <a:spcAft>
                          <a:spcPts val="0"/>
                        </a:spcAft>
                      </a:pPr>
                      <a:r>
                        <a:rPr lang="en-ZA" sz="1600" dirty="0" smtClean="0">
                          <a:solidFill>
                            <a:schemeClr val="tx1"/>
                          </a:solidFill>
                          <a:effectLst/>
                          <a:latin typeface="Arial" panose="020B0604020202020204" pitchFamily="34" charset="0"/>
                          <a:cs typeface="Arial" panose="020B0604020202020204" pitchFamily="34" charset="0"/>
                        </a:rPr>
                        <a:t>R2,357 </a:t>
                      </a:r>
                      <a:r>
                        <a:rPr lang="en-ZA" sz="1600" dirty="0">
                          <a:solidFill>
                            <a:schemeClr val="tx1"/>
                          </a:solidFill>
                          <a:effectLst/>
                          <a:latin typeface="Arial" panose="020B0604020202020204" pitchFamily="34" charset="0"/>
                          <a:cs typeface="Arial" panose="020B0604020202020204" pitchFamily="34" charset="0"/>
                        </a:rPr>
                        <a:t>Billion</a:t>
                      </a:r>
                      <a:endParaRPr lang="en-ZA" sz="1600" dirty="0">
                        <a:solidFill>
                          <a:schemeClr val="tx1"/>
                        </a:solidFill>
                        <a:effectLst/>
                        <a:latin typeface="Arial" panose="020B0604020202020204" pitchFamily="34" charset="0"/>
                        <a:ea typeface="Calibri"/>
                        <a:cs typeface="Arial" panose="020B0604020202020204" pitchFamily="34" charset="0"/>
                      </a:endParaRPr>
                    </a:p>
                  </a:txBody>
                  <a:tcPr marL="76319" marR="763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ZA" sz="1600" dirty="0" smtClean="0">
                          <a:solidFill>
                            <a:schemeClr val="tx1"/>
                          </a:solidFill>
                          <a:effectLst/>
                          <a:latin typeface="Arial" panose="020B0604020202020204" pitchFamily="34" charset="0"/>
                          <a:cs typeface="Arial" panose="020B0604020202020204" pitchFamily="34" charset="0"/>
                        </a:rPr>
                        <a:t>R1,647 </a:t>
                      </a:r>
                      <a:r>
                        <a:rPr lang="en-ZA" sz="1600" dirty="0">
                          <a:solidFill>
                            <a:schemeClr val="tx1"/>
                          </a:solidFill>
                          <a:effectLst/>
                          <a:latin typeface="Arial" panose="020B0604020202020204" pitchFamily="34" charset="0"/>
                          <a:cs typeface="Arial" panose="020B0604020202020204" pitchFamily="34" charset="0"/>
                        </a:rPr>
                        <a:t>Billion</a:t>
                      </a:r>
                      <a:endParaRPr lang="en-ZA" sz="1600" dirty="0">
                        <a:solidFill>
                          <a:schemeClr val="tx1"/>
                        </a:solidFill>
                        <a:effectLst/>
                        <a:latin typeface="Arial" panose="020B0604020202020204" pitchFamily="34" charset="0"/>
                        <a:ea typeface="Calibri"/>
                        <a:cs typeface="Arial" panose="020B0604020202020204" pitchFamily="34" charset="0"/>
                      </a:endParaRPr>
                    </a:p>
                  </a:txBody>
                  <a:tcPr marL="76319" marR="763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ZA" sz="1600" dirty="0" smtClean="0">
                          <a:solidFill>
                            <a:schemeClr val="tx1"/>
                          </a:solidFill>
                          <a:effectLst/>
                          <a:latin typeface="Arial" panose="020B0604020202020204" pitchFamily="34" charset="0"/>
                          <a:cs typeface="Arial" panose="020B0604020202020204" pitchFamily="34" charset="0"/>
                        </a:rPr>
                        <a:t>R668,7 </a:t>
                      </a:r>
                      <a:r>
                        <a:rPr lang="en-ZA" sz="1600" dirty="0">
                          <a:solidFill>
                            <a:schemeClr val="tx1"/>
                          </a:solidFill>
                          <a:effectLst/>
                          <a:latin typeface="Arial" panose="020B0604020202020204" pitchFamily="34" charset="0"/>
                          <a:cs typeface="Arial" panose="020B0604020202020204" pitchFamily="34" charset="0"/>
                        </a:rPr>
                        <a:t>Million</a:t>
                      </a:r>
                      <a:endParaRPr lang="en-ZA" sz="1600" dirty="0">
                        <a:solidFill>
                          <a:schemeClr val="tx1"/>
                        </a:solidFill>
                        <a:effectLst/>
                        <a:latin typeface="Arial" panose="020B0604020202020204" pitchFamily="34" charset="0"/>
                        <a:ea typeface="Calibri"/>
                        <a:cs typeface="Arial" panose="020B0604020202020204" pitchFamily="34" charset="0"/>
                      </a:endParaRPr>
                    </a:p>
                  </a:txBody>
                  <a:tcPr marL="76319" marR="763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ZA" sz="1600" dirty="0" smtClean="0">
                          <a:solidFill>
                            <a:schemeClr val="tx1"/>
                          </a:solidFill>
                          <a:effectLst/>
                          <a:latin typeface="Arial" panose="020B0604020202020204" pitchFamily="34" charset="0"/>
                          <a:cs typeface="Arial" panose="020B0604020202020204" pitchFamily="34" charset="0"/>
                        </a:rPr>
                        <a:t>R4,399 Billion</a:t>
                      </a:r>
                      <a:endParaRPr lang="en-ZA" sz="1600" dirty="0">
                        <a:solidFill>
                          <a:schemeClr val="tx1"/>
                        </a:solidFill>
                        <a:effectLst/>
                        <a:latin typeface="Arial" panose="020B0604020202020204" pitchFamily="34" charset="0"/>
                        <a:ea typeface="Calibri"/>
                        <a:cs typeface="Arial" panose="020B0604020202020204" pitchFamily="34" charset="0"/>
                      </a:endParaRPr>
                    </a:p>
                  </a:txBody>
                  <a:tcPr marL="76319" marR="763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50140">
                <a:tc>
                  <a:txBody>
                    <a:bodyPr/>
                    <a:lstStyle/>
                    <a:p>
                      <a:pPr>
                        <a:lnSpc>
                          <a:spcPct val="115000"/>
                        </a:lnSpc>
                        <a:spcAft>
                          <a:spcPts val="0"/>
                        </a:spcAft>
                      </a:pPr>
                      <a:r>
                        <a:rPr lang="en-ZA" sz="1600" dirty="0">
                          <a:solidFill>
                            <a:schemeClr val="tx1"/>
                          </a:solidFill>
                          <a:effectLst/>
                          <a:latin typeface="Arial" panose="020B0604020202020204" pitchFamily="34" charset="0"/>
                          <a:cs typeface="Arial" panose="020B0604020202020204" pitchFamily="34" charset="0"/>
                        </a:rPr>
                        <a:t>VALUE OF PROJECTS</a:t>
                      </a:r>
                      <a:endParaRPr lang="en-ZA" sz="1600" dirty="0">
                        <a:solidFill>
                          <a:schemeClr val="tx1"/>
                        </a:solidFill>
                        <a:effectLst/>
                        <a:latin typeface="Arial" panose="020B0604020202020204" pitchFamily="34" charset="0"/>
                        <a:ea typeface="Calibri"/>
                        <a:cs typeface="Arial" panose="020B0604020202020204" pitchFamily="34" charset="0"/>
                      </a:endParaRPr>
                    </a:p>
                  </a:txBody>
                  <a:tcPr marL="76319" marR="763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a:lnSpc>
                          <a:spcPct val="115000"/>
                        </a:lnSpc>
                        <a:spcAft>
                          <a:spcPts val="0"/>
                        </a:spcAft>
                      </a:pPr>
                      <a:r>
                        <a:rPr lang="en-ZA" sz="1600" dirty="0" smtClean="0">
                          <a:solidFill>
                            <a:schemeClr val="tx1"/>
                          </a:solidFill>
                          <a:effectLst/>
                          <a:latin typeface="Arial" panose="020B0604020202020204" pitchFamily="34" charset="0"/>
                          <a:cs typeface="Arial" panose="020B0604020202020204" pitchFamily="34" charset="0"/>
                        </a:rPr>
                        <a:t>R8,440</a:t>
                      </a:r>
                      <a:r>
                        <a:rPr lang="en-ZA" sz="1600" baseline="0" dirty="0" smtClean="0">
                          <a:solidFill>
                            <a:schemeClr val="tx1"/>
                          </a:solidFill>
                          <a:effectLst/>
                          <a:latin typeface="Arial" panose="020B0604020202020204" pitchFamily="34" charset="0"/>
                          <a:cs typeface="Arial" panose="020B0604020202020204" pitchFamily="34" charset="0"/>
                        </a:rPr>
                        <a:t> </a:t>
                      </a:r>
                      <a:r>
                        <a:rPr lang="en-ZA" sz="1600" dirty="0" smtClean="0">
                          <a:solidFill>
                            <a:schemeClr val="tx1"/>
                          </a:solidFill>
                          <a:effectLst/>
                          <a:latin typeface="Arial" panose="020B0604020202020204" pitchFamily="34" charset="0"/>
                          <a:cs typeface="Arial" panose="020B0604020202020204" pitchFamily="34" charset="0"/>
                        </a:rPr>
                        <a:t>Billion</a:t>
                      </a:r>
                      <a:endParaRPr lang="en-ZA" sz="1600" dirty="0">
                        <a:solidFill>
                          <a:schemeClr val="tx1"/>
                        </a:solidFill>
                        <a:effectLst/>
                        <a:latin typeface="Arial" panose="020B0604020202020204" pitchFamily="34" charset="0"/>
                        <a:ea typeface="Calibri"/>
                        <a:cs typeface="Arial" panose="020B0604020202020204" pitchFamily="34" charset="0"/>
                      </a:endParaRPr>
                    </a:p>
                  </a:txBody>
                  <a:tcPr marL="76319" marR="763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lnSpc>
                          <a:spcPct val="115000"/>
                        </a:lnSpc>
                        <a:spcAft>
                          <a:spcPts val="0"/>
                        </a:spcAft>
                      </a:pPr>
                      <a:r>
                        <a:rPr lang="en-ZA" sz="1600" dirty="0" smtClean="0">
                          <a:solidFill>
                            <a:schemeClr val="tx1"/>
                          </a:solidFill>
                          <a:effectLst/>
                          <a:latin typeface="Arial" panose="020B0604020202020204" pitchFamily="34" charset="0"/>
                          <a:cs typeface="Arial" panose="020B0604020202020204" pitchFamily="34" charset="0"/>
                        </a:rPr>
                        <a:t>R11,563 </a:t>
                      </a:r>
                      <a:r>
                        <a:rPr lang="en-ZA" sz="1600" dirty="0">
                          <a:solidFill>
                            <a:schemeClr val="tx1"/>
                          </a:solidFill>
                          <a:effectLst/>
                          <a:latin typeface="Arial" panose="020B0604020202020204" pitchFamily="34" charset="0"/>
                          <a:cs typeface="Arial" panose="020B0604020202020204" pitchFamily="34" charset="0"/>
                        </a:rPr>
                        <a:t>Billion</a:t>
                      </a:r>
                      <a:endParaRPr lang="en-ZA" sz="1600" dirty="0">
                        <a:solidFill>
                          <a:schemeClr val="tx1"/>
                        </a:solidFill>
                        <a:effectLst/>
                        <a:latin typeface="Arial" panose="020B0604020202020204" pitchFamily="34" charset="0"/>
                        <a:ea typeface="Calibri"/>
                        <a:cs typeface="Arial" panose="020B0604020202020204" pitchFamily="34" charset="0"/>
                      </a:endParaRPr>
                    </a:p>
                  </a:txBody>
                  <a:tcPr marL="76319" marR="763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lnSpc>
                          <a:spcPct val="115000"/>
                        </a:lnSpc>
                        <a:spcAft>
                          <a:spcPts val="0"/>
                        </a:spcAft>
                      </a:pPr>
                      <a:r>
                        <a:rPr lang="en-ZA" sz="1600" dirty="0" smtClean="0">
                          <a:solidFill>
                            <a:schemeClr val="tx1"/>
                          </a:solidFill>
                          <a:effectLst/>
                          <a:latin typeface="Arial" panose="020B0604020202020204" pitchFamily="34" charset="0"/>
                          <a:cs typeface="Arial" panose="020B0604020202020204" pitchFamily="34" charset="0"/>
                        </a:rPr>
                        <a:t>R3,972 Billion</a:t>
                      </a:r>
                      <a:endParaRPr lang="en-ZA" sz="1600" dirty="0">
                        <a:solidFill>
                          <a:schemeClr val="tx1"/>
                        </a:solidFill>
                        <a:effectLst/>
                        <a:latin typeface="Arial" panose="020B0604020202020204" pitchFamily="34" charset="0"/>
                        <a:ea typeface="Calibri"/>
                        <a:cs typeface="Arial" panose="020B0604020202020204" pitchFamily="34" charset="0"/>
                      </a:endParaRPr>
                    </a:p>
                  </a:txBody>
                  <a:tcPr marL="76319" marR="763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lnSpc>
                          <a:spcPct val="115000"/>
                        </a:lnSpc>
                        <a:spcAft>
                          <a:spcPts val="0"/>
                        </a:spcAft>
                      </a:pPr>
                      <a:r>
                        <a:rPr lang="en-ZA" sz="1600" dirty="0" smtClean="0">
                          <a:solidFill>
                            <a:schemeClr val="tx1"/>
                          </a:solidFill>
                          <a:effectLst/>
                          <a:latin typeface="Arial" panose="020B0604020202020204" pitchFamily="34" charset="0"/>
                          <a:cs typeface="Arial" panose="020B0604020202020204" pitchFamily="34" charset="0"/>
                        </a:rPr>
                        <a:t>R23,975 Billion</a:t>
                      </a:r>
                      <a:endParaRPr lang="en-ZA" sz="1600" dirty="0">
                        <a:solidFill>
                          <a:schemeClr val="tx1"/>
                        </a:solidFill>
                        <a:effectLst/>
                        <a:latin typeface="Arial" panose="020B0604020202020204" pitchFamily="34" charset="0"/>
                        <a:ea typeface="Calibri"/>
                        <a:cs typeface="Arial" panose="020B0604020202020204" pitchFamily="34" charset="0"/>
                      </a:endParaRPr>
                    </a:p>
                  </a:txBody>
                  <a:tcPr marL="76319" marR="763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r>
            </a:tbl>
          </a:graphicData>
        </a:graphic>
      </p:graphicFrame>
    </p:spTree>
    <p:extLst>
      <p:ext uri="{BB962C8B-B14F-4D97-AF65-F5344CB8AC3E}">
        <p14:creationId xmlns:p14="http://schemas.microsoft.com/office/powerpoint/2010/main" xmlns="" val="37152763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0A664BC-97F2-4D98-8B60-1A3AF2272D78}" type="slidenum">
              <a:rPr lang="en-ZA" smtClean="0"/>
              <a:pPr/>
              <a:t>7</a:t>
            </a:fld>
            <a:endParaRPr lang="en-ZA" dirty="0"/>
          </a:p>
        </p:txBody>
      </p:sp>
      <p:sp>
        <p:nvSpPr>
          <p:cNvPr id="5" name="Title 1"/>
          <p:cNvSpPr txBox="1">
            <a:spLocks/>
          </p:cNvSpPr>
          <p:nvPr/>
        </p:nvSpPr>
        <p:spPr>
          <a:xfrm>
            <a:off x="779149" y="2943156"/>
            <a:ext cx="7632848" cy="1224135"/>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a:solidFill>
                  <a:schemeClr val="tx1">
                    <a:lumMod val="50000"/>
                    <a:lumOff val="50000"/>
                  </a:schemeClr>
                </a:solidFill>
                <a:latin typeface="Arial" panose="020B0604020202020204" pitchFamily="34" charset="0"/>
                <a:ea typeface="+mj-ea"/>
                <a:cs typeface="Arial" panose="020B0604020202020204" pitchFamily="34" charset="0"/>
              </a:defRPr>
            </a:lvl1pPr>
          </a:lstStyle>
          <a:p>
            <a:pPr marL="0" lvl="1" algn="ctr" defTabSz="457200" rtl="0">
              <a:spcBef>
                <a:spcPct val="0"/>
              </a:spcBef>
            </a:pPr>
            <a:r>
              <a:rPr lang="en-ZA" sz="4000" kern="0" dirty="0" smtClean="0">
                <a:solidFill>
                  <a:schemeClr val="bg1">
                    <a:lumMod val="50000"/>
                  </a:schemeClr>
                </a:solidFill>
                <a:latin typeface="Arial" panose="020B0604020202020204" pitchFamily="34" charset="0"/>
                <a:cs typeface="Arial" panose="020B0604020202020204" pitchFamily="34" charset="0"/>
              </a:rPr>
              <a:t>5. BUSINESS PERFORMANCE</a:t>
            </a:r>
            <a:endParaRPr lang="en-US" sz="4000" kern="0" dirty="0">
              <a:solidFill>
                <a:schemeClr val="bg1">
                  <a:lumMod val="50000"/>
                </a:schemeClr>
              </a:solidFill>
            </a:endParaRPr>
          </a:p>
        </p:txBody>
      </p:sp>
    </p:spTree>
    <p:extLst>
      <p:ext uri="{BB962C8B-B14F-4D97-AF65-F5344CB8AC3E}">
        <p14:creationId xmlns:p14="http://schemas.microsoft.com/office/powerpoint/2010/main" xmlns="" val="6680621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TWO KEY DRIVERS OF STRATEGY</a:t>
            </a:r>
            <a:endParaRPr lang="en-ZA" dirty="0"/>
          </a:p>
        </p:txBody>
      </p:sp>
      <p:sp>
        <p:nvSpPr>
          <p:cNvPr id="4" name="Slide Number Placeholder 3"/>
          <p:cNvSpPr>
            <a:spLocks noGrp="1"/>
          </p:cNvSpPr>
          <p:nvPr>
            <p:ph type="sldNum" sz="quarter" idx="12"/>
          </p:nvPr>
        </p:nvSpPr>
        <p:spPr/>
        <p:txBody>
          <a:bodyPr/>
          <a:lstStyle/>
          <a:p>
            <a:fld id="{C0A664BC-97F2-4D98-8B60-1A3AF2272D78}" type="slidenum">
              <a:rPr lang="en-ZA" smtClean="0"/>
              <a:pPr/>
              <a:t>8</a:t>
            </a:fld>
            <a:endParaRPr lang="en-ZA" dirty="0"/>
          </a:p>
        </p:txBody>
      </p:sp>
      <p:sp>
        <p:nvSpPr>
          <p:cNvPr id="5" name="Rectangle 4"/>
          <p:cNvSpPr/>
          <p:nvPr/>
        </p:nvSpPr>
        <p:spPr>
          <a:xfrm>
            <a:off x="1474822" y="1995947"/>
            <a:ext cx="7329949" cy="3127010"/>
          </a:xfrm>
          <a:prstGeom prst="rect">
            <a:avLst/>
          </a:prstGeom>
        </p:spPr>
        <p:txBody>
          <a:bodyPr wrap="square">
            <a:spAutoFit/>
          </a:bodyPr>
          <a:lstStyle/>
          <a:p>
            <a:pPr>
              <a:lnSpc>
                <a:spcPct val="150000"/>
              </a:lnSpc>
            </a:pPr>
            <a:endParaRPr lang="en-ZA" sz="1400" dirty="0">
              <a:latin typeface="Arial" panose="020B0604020202020204" pitchFamily="34" charset="0"/>
              <a:cs typeface="Arial" panose="020B0604020202020204" pitchFamily="34" charset="0"/>
            </a:endParaRPr>
          </a:p>
          <a:p>
            <a:pPr marL="457200" indent="-457200">
              <a:lnSpc>
                <a:spcPct val="150000"/>
              </a:lnSpc>
              <a:buAutoNum type="arabicPeriod"/>
            </a:pPr>
            <a:r>
              <a:rPr lang="en-ZA" sz="2400" dirty="0" smtClean="0">
                <a:latin typeface="Arial" panose="020B0604020202020204" pitchFamily="34" charset="0"/>
                <a:cs typeface="Arial" panose="020B0604020202020204" pitchFamily="34" charset="0"/>
              </a:rPr>
              <a:t>Relevance </a:t>
            </a:r>
            <a:r>
              <a:rPr lang="en-ZA" sz="2400" dirty="0">
                <a:latin typeface="Arial" panose="020B0604020202020204" pitchFamily="34" charset="0"/>
                <a:cs typeface="Arial" panose="020B0604020202020204" pitchFamily="34" charset="0"/>
              </a:rPr>
              <a:t>to developmental </a:t>
            </a:r>
            <a:r>
              <a:rPr lang="en-ZA" sz="2400" dirty="0" smtClean="0">
                <a:latin typeface="Arial" panose="020B0604020202020204" pitchFamily="34" charset="0"/>
                <a:cs typeface="Arial" panose="020B0604020202020204" pitchFamily="34" charset="0"/>
              </a:rPr>
              <a:t>mandate</a:t>
            </a:r>
          </a:p>
          <a:p>
            <a:pPr>
              <a:lnSpc>
                <a:spcPct val="150000"/>
              </a:lnSpc>
            </a:pPr>
            <a:r>
              <a:rPr lang="en-ZA" sz="2400" dirty="0">
                <a:latin typeface="Arial" panose="020B0604020202020204" pitchFamily="34" charset="0"/>
                <a:cs typeface="Arial" panose="020B0604020202020204" pitchFamily="34" charset="0"/>
              </a:rPr>
              <a:t> </a:t>
            </a:r>
            <a:r>
              <a:rPr lang="en-ZA" sz="2400" dirty="0" smtClean="0">
                <a:latin typeface="Arial" panose="020B0604020202020204" pitchFamily="34" charset="0"/>
                <a:cs typeface="Arial" panose="020B0604020202020204" pitchFamily="34" charset="0"/>
              </a:rPr>
              <a:t>     </a:t>
            </a:r>
            <a:r>
              <a:rPr lang="en-ZA" sz="2400" dirty="0">
                <a:latin typeface="Arial" panose="020B0604020202020204" pitchFamily="34" charset="0"/>
                <a:cs typeface="Arial" panose="020B0604020202020204" pitchFamily="34" charset="0"/>
              </a:rPr>
              <a:t>(OUTCOME 8, NDP</a:t>
            </a:r>
            <a:r>
              <a:rPr lang="en-ZA" sz="2400" dirty="0" smtClean="0">
                <a:latin typeface="Arial" panose="020B0604020202020204" pitchFamily="34" charset="0"/>
                <a:cs typeface="Arial" panose="020B0604020202020204" pitchFamily="34" charset="0"/>
              </a:rPr>
              <a:t>, MTSF</a:t>
            </a:r>
            <a:r>
              <a:rPr lang="en-ZA" sz="2400" dirty="0">
                <a:latin typeface="Arial" panose="020B0604020202020204" pitchFamily="34" charset="0"/>
                <a:cs typeface="Arial" panose="020B0604020202020204" pitchFamily="34" charset="0"/>
              </a:rPr>
              <a:t>). </a:t>
            </a:r>
          </a:p>
          <a:p>
            <a:pPr>
              <a:lnSpc>
                <a:spcPct val="150000"/>
              </a:lnSpc>
            </a:pPr>
            <a:endParaRPr lang="en-ZA" sz="2400" dirty="0">
              <a:solidFill>
                <a:srgbClr val="FF0000"/>
              </a:solidFill>
              <a:latin typeface="Arial" panose="020B0604020202020204" pitchFamily="34" charset="0"/>
              <a:cs typeface="Arial" panose="020B0604020202020204" pitchFamily="34" charset="0"/>
            </a:endParaRPr>
          </a:p>
          <a:p>
            <a:pPr marL="442913" indent="-442913">
              <a:lnSpc>
                <a:spcPct val="150000"/>
              </a:lnSpc>
              <a:buNone/>
            </a:pPr>
            <a:r>
              <a:rPr lang="en-ZA" sz="2400" dirty="0">
                <a:latin typeface="Arial" panose="020B0604020202020204" pitchFamily="34" charset="0"/>
                <a:cs typeface="Arial" panose="020B0604020202020204" pitchFamily="34" charset="0"/>
              </a:rPr>
              <a:t>2.	</a:t>
            </a:r>
            <a:r>
              <a:rPr lang="en-ZA" sz="2400" dirty="0" smtClean="0">
                <a:latin typeface="Arial" panose="020B0604020202020204" pitchFamily="34" charset="0"/>
                <a:cs typeface="Arial" panose="020B0604020202020204" pitchFamily="34" charset="0"/>
              </a:rPr>
              <a:t>Maintain organisational </a:t>
            </a:r>
            <a:r>
              <a:rPr lang="en-ZA" sz="2400" dirty="0">
                <a:latin typeface="Arial" panose="020B0604020202020204" pitchFamily="34" charset="0"/>
                <a:cs typeface="Arial" panose="020B0604020202020204" pitchFamily="34" charset="0"/>
              </a:rPr>
              <a:t>sustainability.</a:t>
            </a:r>
          </a:p>
          <a:p>
            <a:pPr>
              <a:lnSpc>
                <a:spcPct val="130000"/>
              </a:lnSpc>
            </a:pPr>
            <a:endParaRPr lang="en-ZA" sz="1400" b="1" dirty="0">
              <a:solidFill>
                <a:srgbClr val="FF0000"/>
              </a:solidFill>
              <a:latin typeface="Arial" panose="020B0604020202020204" pitchFamily="34" charset="0"/>
              <a:cs typeface="Arial" panose="020B0604020202020204" pitchFamily="34" charset="0"/>
            </a:endParaRPr>
          </a:p>
          <a:p>
            <a:endParaRPr lang="en-ZA" sz="1400" dirty="0"/>
          </a:p>
        </p:txBody>
      </p:sp>
    </p:spTree>
    <p:extLst>
      <p:ext uri="{BB962C8B-B14F-4D97-AF65-F5344CB8AC3E}">
        <p14:creationId xmlns:p14="http://schemas.microsoft.com/office/powerpoint/2010/main" xmlns="" val="41357908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3200" dirty="0" smtClean="0"/>
              <a:t>STRATEGIC HIGHLIGHTS</a:t>
            </a:r>
            <a:endParaRPr lang="en-ZA" sz="3200" dirty="0"/>
          </a:p>
        </p:txBody>
      </p:sp>
      <p:sp>
        <p:nvSpPr>
          <p:cNvPr id="4" name="Slide Number Placeholder 3"/>
          <p:cNvSpPr>
            <a:spLocks noGrp="1"/>
          </p:cNvSpPr>
          <p:nvPr>
            <p:ph type="sldNum" sz="quarter" idx="12"/>
          </p:nvPr>
        </p:nvSpPr>
        <p:spPr/>
        <p:txBody>
          <a:bodyPr/>
          <a:lstStyle/>
          <a:p>
            <a:fld id="{C0A664BC-97F2-4D98-8B60-1A3AF2272D78}" type="slidenum">
              <a:rPr lang="en-ZA" smtClean="0"/>
              <a:pPr/>
              <a:t>9</a:t>
            </a:fld>
            <a:endParaRPr lang="en-ZA"/>
          </a:p>
        </p:txBody>
      </p:sp>
      <p:sp>
        <p:nvSpPr>
          <p:cNvPr id="6" name="Content Placeholder 2"/>
          <p:cNvSpPr>
            <a:spLocks noGrp="1"/>
          </p:cNvSpPr>
          <p:nvPr>
            <p:ph idx="1"/>
          </p:nvPr>
        </p:nvSpPr>
        <p:spPr>
          <a:xfrm>
            <a:off x="114300" y="1488324"/>
            <a:ext cx="8815387" cy="4521003"/>
          </a:xfrm>
        </p:spPr>
        <p:txBody>
          <a:bodyPr>
            <a:noAutofit/>
          </a:bodyPr>
          <a:lstStyle/>
          <a:p>
            <a:pPr algn="just"/>
            <a:r>
              <a:rPr lang="en-US" sz="1600" dirty="0"/>
              <a:t>In year ending 31 March </a:t>
            </a:r>
            <a:r>
              <a:rPr lang="en-US" sz="1600" dirty="0" smtClean="0"/>
              <a:t>2017 NURCHA </a:t>
            </a:r>
            <a:r>
              <a:rPr lang="en-US" sz="1600" dirty="0"/>
              <a:t>achieved a surplus of </a:t>
            </a:r>
            <a:r>
              <a:rPr lang="en-US" sz="1600" dirty="0" smtClean="0"/>
              <a:t>R20m </a:t>
            </a:r>
            <a:r>
              <a:rPr lang="en-US" sz="1600" dirty="0"/>
              <a:t>after impairments. Company reported surpluses for four years in a row in spite of its challenges and difficult trading conditions</a:t>
            </a:r>
          </a:p>
          <a:p>
            <a:pPr lvl="1" algn="just"/>
            <a:r>
              <a:rPr lang="en-US" sz="1200" dirty="0"/>
              <a:t>Under prolonged transitional period,</a:t>
            </a:r>
          </a:p>
          <a:p>
            <a:pPr lvl="1" algn="just"/>
            <a:r>
              <a:rPr lang="en-US" sz="1200" dirty="0"/>
              <a:t>Difficulty in attracting and retaining talent resulting in suboptimal or stretched capacity,</a:t>
            </a:r>
          </a:p>
          <a:p>
            <a:pPr lvl="1" algn="just"/>
            <a:r>
              <a:rPr lang="en-US" sz="1200" dirty="0"/>
              <a:t>Financing capacity exhausted and inability to raise facilities  </a:t>
            </a:r>
            <a:r>
              <a:rPr lang="en-US" sz="1200" dirty="0" smtClean="0"/>
              <a:t>from the </a:t>
            </a:r>
            <a:r>
              <a:rPr lang="en-US" sz="1200" dirty="0"/>
              <a:t>private sector,</a:t>
            </a:r>
          </a:p>
          <a:p>
            <a:pPr lvl="1" algn="just"/>
            <a:r>
              <a:rPr lang="en-US" sz="1200" dirty="0"/>
              <a:t>Expensive borrowing that erodes margins,</a:t>
            </a:r>
          </a:p>
          <a:p>
            <a:pPr lvl="1" algn="just"/>
            <a:r>
              <a:rPr lang="en-US" sz="1200" dirty="0"/>
              <a:t>Tough economic conditions and slow sales in projects – extension of completion dates,</a:t>
            </a:r>
          </a:p>
          <a:p>
            <a:pPr lvl="1" algn="just"/>
            <a:r>
              <a:rPr lang="en-US" sz="1200" dirty="0"/>
              <a:t>Slow payments by provincial departments.</a:t>
            </a:r>
          </a:p>
          <a:p>
            <a:pPr lvl="1" algn="just"/>
            <a:endParaRPr lang="en-US" sz="1200" dirty="0"/>
          </a:p>
          <a:p>
            <a:pPr algn="just"/>
            <a:r>
              <a:rPr lang="en-US" sz="1600" dirty="0"/>
              <a:t>Lending output projections to 31 March 2017</a:t>
            </a:r>
          </a:p>
          <a:p>
            <a:pPr lvl="1" algn="just"/>
            <a:r>
              <a:rPr lang="en-US" sz="1200" dirty="0"/>
              <a:t>subsidy housing signed up 28 projects (</a:t>
            </a:r>
            <a:r>
              <a:rPr lang="en-US" sz="1200" dirty="0" smtClean="0"/>
              <a:t>80% of target), </a:t>
            </a:r>
            <a:r>
              <a:rPr lang="en-US" sz="1200" dirty="0"/>
              <a:t>and 5 could not be taken up due to capacity constraints</a:t>
            </a:r>
            <a:r>
              <a:rPr lang="en-US" sz="1200" dirty="0" smtClean="0"/>
              <a:t>, </a:t>
            </a:r>
            <a:endParaRPr lang="en-US" sz="1200" dirty="0"/>
          </a:p>
          <a:p>
            <a:pPr lvl="1" algn="just"/>
            <a:r>
              <a:rPr lang="en-US" sz="1200" dirty="0"/>
              <a:t>Affordable housing signed  up 8 projects </a:t>
            </a:r>
            <a:r>
              <a:rPr lang="en-US" sz="1200" dirty="0" smtClean="0"/>
              <a:t>(35% of target) partly due </a:t>
            </a:r>
            <a:r>
              <a:rPr lang="en-US" sz="1200" dirty="0"/>
              <a:t>to exhausted funding </a:t>
            </a:r>
            <a:r>
              <a:rPr lang="en-US" sz="1200" dirty="0" smtClean="0"/>
              <a:t>capacity.</a:t>
            </a:r>
            <a:endParaRPr lang="en-US" sz="1200" dirty="0"/>
          </a:p>
          <a:p>
            <a:pPr marL="457200" lvl="1" indent="0" algn="just">
              <a:buNone/>
            </a:pPr>
            <a:endParaRPr lang="en-US" sz="1200" dirty="0"/>
          </a:p>
          <a:p>
            <a:pPr algn="just"/>
            <a:r>
              <a:rPr lang="en-US" sz="1600" dirty="0"/>
              <a:t>Well managed provisions for losses,</a:t>
            </a:r>
          </a:p>
          <a:p>
            <a:pPr lvl="1" algn="just"/>
            <a:r>
              <a:rPr lang="en-US" sz="1200" dirty="0" smtClean="0"/>
              <a:t>R13m </a:t>
            </a:r>
            <a:r>
              <a:rPr lang="en-US" sz="1200" dirty="0"/>
              <a:t>year-to-date rise in provisions, </a:t>
            </a:r>
          </a:p>
          <a:p>
            <a:pPr lvl="1" algn="just"/>
            <a:r>
              <a:rPr lang="en-US" sz="1200" dirty="0"/>
              <a:t>Provisions for losses at  </a:t>
            </a:r>
            <a:r>
              <a:rPr lang="en-US" sz="1200" dirty="0" smtClean="0"/>
              <a:t>4.3% </a:t>
            </a:r>
            <a:r>
              <a:rPr lang="en-US" sz="1200" dirty="0"/>
              <a:t>of total loan book,</a:t>
            </a:r>
          </a:p>
          <a:p>
            <a:pPr lvl="1" algn="just"/>
            <a:r>
              <a:rPr lang="en-US" sz="1200" dirty="0"/>
              <a:t>Favourable awards in litigations with employers (Buffalo City, Oudtshoorn, EThekwini) and service providers in programme management,</a:t>
            </a:r>
          </a:p>
        </p:txBody>
      </p:sp>
    </p:spTree>
    <p:extLst>
      <p:ext uri="{BB962C8B-B14F-4D97-AF65-F5344CB8AC3E}">
        <p14:creationId xmlns:p14="http://schemas.microsoft.com/office/powerpoint/2010/main" xmlns="" val="130736494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1998</TotalTime>
  <Words>3781</Words>
  <Application>Microsoft Office PowerPoint</Application>
  <PresentationFormat>On-screen Show (4:3)</PresentationFormat>
  <Paragraphs>1204</Paragraphs>
  <Slides>50</Slides>
  <Notes>2</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Office Theme</vt:lpstr>
      <vt:lpstr>Slide 1</vt:lpstr>
      <vt:lpstr>STRUCTURE OF PRESENTATION</vt:lpstr>
      <vt:lpstr>1. PURPOSE AND INTRODUCTION</vt:lpstr>
      <vt:lpstr>NURCHA IS ….</vt:lpstr>
      <vt:lpstr>3. CORE PRODUCTS AND SERVICES</vt:lpstr>
      <vt:lpstr>4.  IMPACT SINCE INCEPTION</vt:lpstr>
      <vt:lpstr>Slide 7</vt:lpstr>
      <vt:lpstr>TWO KEY DRIVERS OF STRATEGY</vt:lpstr>
      <vt:lpstr>STRATEGIC HIGHLIGHTS</vt:lpstr>
      <vt:lpstr>STRATEGIC HIGHLIGHTS Continued</vt:lpstr>
      <vt:lpstr>STRATEGIC HIGHLIGHTS Continued</vt:lpstr>
      <vt:lpstr>CHALLENGES</vt:lpstr>
      <vt:lpstr>FINANCIAL PERFORMANCE TRENDS SINCE 2008/09</vt:lpstr>
      <vt:lpstr>OUTPUT RESULTS – MARCH 2017</vt:lpstr>
      <vt:lpstr>ACTIVITY VS PERFORMANCE –  LENDING PORTFOLIO</vt:lpstr>
      <vt:lpstr>ACTIVITY VS PERFORMANCE –  LENDING PORTFOLIO Cont.</vt:lpstr>
      <vt:lpstr>ACTIVITY VS PERFORMANCE –  LENDING PORTFOLIO Cont.</vt:lpstr>
      <vt:lpstr>SUMMARY OF LOAN AGING – 31 MARCH 2017</vt:lpstr>
      <vt:lpstr>Slide 19</vt:lpstr>
      <vt:lpstr>Slide 20</vt:lpstr>
      <vt:lpstr>Slide 21</vt:lpstr>
      <vt:lpstr>ACTIVE LOAN COMMITMENTS 31 MARCH 2017</vt:lpstr>
      <vt:lpstr>HOUSES AND SITES SERVICES BY  PROVINCE – AFFORDABLE HOUSING</vt:lpstr>
      <vt:lpstr>Slide 24</vt:lpstr>
      <vt:lpstr>NUMBER OF HOUSES IN ACTIVE  PROJECTS- SUBSIDY HOUSING</vt:lpstr>
      <vt:lpstr>NUMBER OF HOUSES IN ACTIVE  PROJECTS- SUBSIDY HOUSING Cont.</vt:lpstr>
      <vt:lpstr>Slide 27</vt:lpstr>
      <vt:lpstr>CATEGORIES OF CONTRACTORS</vt:lpstr>
      <vt:lpstr>CONTRACTOR FINANCE  DEVELOPMENT PROGRAMME</vt:lpstr>
      <vt:lpstr>Slide 30</vt:lpstr>
      <vt:lpstr>CONTRIBUTION TO ECONOMIC TRANSFORMATION  – AFFORDABLE HOUSING</vt:lpstr>
      <vt:lpstr>CONTRIBUTION TO ECONOMIC TRANSFORMATION  – AFFORDABLE HOUSING</vt:lpstr>
      <vt:lpstr>CONTRIBUTION TO ECONOMIC  TRANSFORMATION – SUBSIDY HOUSING</vt:lpstr>
      <vt:lpstr>NURCHA PROGRESS ON  COMMITTED MTSF TARGETS</vt:lpstr>
      <vt:lpstr>Slide 35</vt:lpstr>
      <vt:lpstr>PROGRAMMES UNDERWAY </vt:lpstr>
      <vt:lpstr>PROGRAMMES UNDERWAY Cont.</vt:lpstr>
      <vt:lpstr>Slide 38</vt:lpstr>
      <vt:lpstr>GOVERNANCE STRUCTURE  AND OTHER COMPLIANCE ISSUES</vt:lpstr>
      <vt:lpstr>GOVERNANCE STRUCTURE  AND OTHER COMPLIANCE ISSUES Cont.</vt:lpstr>
      <vt:lpstr>Slide 41</vt:lpstr>
      <vt:lpstr>Slide 42</vt:lpstr>
      <vt:lpstr>BREAKDOWN OF INCOME  PER PROGRAMME</vt:lpstr>
      <vt:lpstr>ABRIDGED INCOME STATEMENT 31 MARCH 2017</vt:lpstr>
      <vt:lpstr>ABRIDGED BALANCE SHEET 31 MARCH 2017</vt:lpstr>
      <vt:lpstr>ABRIDGED CASH FLOW –  31 MARCH 2017</vt:lpstr>
      <vt:lpstr>FINANCIAL RATIOS</vt:lpstr>
      <vt:lpstr>Slide 48</vt:lpstr>
      <vt:lpstr>CONCLUSION: FUTURE FOCUS</vt:lpstr>
      <vt:lpstr>Slide 50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Cheryl Machado</dc:creator>
  <cp:lastModifiedBy>PUMZA</cp:lastModifiedBy>
  <cp:revision>141</cp:revision>
  <cp:lastPrinted>2017-09-28T09:08:20Z</cp:lastPrinted>
  <dcterms:created xsi:type="dcterms:W3CDTF">2015-03-11T10:58:48Z</dcterms:created>
  <dcterms:modified xsi:type="dcterms:W3CDTF">2017-10-06T08:14:29Z</dcterms:modified>
</cp:coreProperties>
</file>