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54"/>
  </p:notesMasterIdLst>
  <p:sldIdLst>
    <p:sldId id="257" r:id="rId5"/>
    <p:sldId id="378" r:id="rId6"/>
    <p:sldId id="441" r:id="rId7"/>
    <p:sldId id="442" r:id="rId8"/>
    <p:sldId id="450" r:id="rId9"/>
    <p:sldId id="448" r:id="rId10"/>
    <p:sldId id="444" r:id="rId11"/>
    <p:sldId id="445" r:id="rId12"/>
    <p:sldId id="446" r:id="rId13"/>
    <p:sldId id="451" r:id="rId14"/>
    <p:sldId id="443" r:id="rId15"/>
    <p:sldId id="452" r:id="rId16"/>
    <p:sldId id="462" r:id="rId17"/>
    <p:sldId id="566" r:id="rId18"/>
    <p:sldId id="565" r:id="rId19"/>
    <p:sldId id="453" r:id="rId20"/>
    <p:sldId id="525" r:id="rId21"/>
    <p:sldId id="526" r:id="rId22"/>
    <p:sldId id="527" r:id="rId23"/>
    <p:sldId id="528" r:id="rId24"/>
    <p:sldId id="529" r:id="rId25"/>
    <p:sldId id="530" r:id="rId26"/>
    <p:sldId id="531" r:id="rId27"/>
    <p:sldId id="533" r:id="rId28"/>
    <p:sldId id="534" r:id="rId29"/>
    <p:sldId id="536" r:id="rId30"/>
    <p:sldId id="537" r:id="rId31"/>
    <p:sldId id="538" r:id="rId32"/>
    <p:sldId id="539" r:id="rId33"/>
    <p:sldId id="540" r:id="rId34"/>
    <p:sldId id="542" r:id="rId35"/>
    <p:sldId id="543" r:id="rId36"/>
    <p:sldId id="454" r:id="rId37"/>
    <p:sldId id="465" r:id="rId38"/>
    <p:sldId id="567" r:id="rId39"/>
    <p:sldId id="470" r:id="rId40"/>
    <p:sldId id="471" r:id="rId41"/>
    <p:sldId id="474" r:id="rId42"/>
    <p:sldId id="455" r:id="rId43"/>
    <p:sldId id="486" r:id="rId44"/>
    <p:sldId id="549" r:id="rId45"/>
    <p:sldId id="545" r:id="rId46"/>
    <p:sldId id="562" r:id="rId47"/>
    <p:sldId id="498" r:id="rId48"/>
    <p:sldId id="552" r:id="rId49"/>
    <p:sldId id="499" r:id="rId50"/>
    <p:sldId id="458" r:id="rId51"/>
    <p:sldId id="479" r:id="rId52"/>
    <p:sldId id="500"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99CC00"/>
    <a:srgbClr val="00CC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0332F-0693-47D5-ACC5-63760A4C8992}" type="datetimeFigureOut">
              <a:rPr lang="en-GB" smtClean="0"/>
              <a:pPr/>
              <a:t>09/10/2017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85957-8C46-4A60-8AED-946398F98D24}" type="slidenum">
              <a:rPr lang="en-GB" smtClean="0"/>
              <a:pPr/>
              <a:t>‹#›</a:t>
            </a:fld>
            <a:endParaRPr lang="en-GB" dirty="0"/>
          </a:p>
        </p:txBody>
      </p:sp>
    </p:spTree>
    <p:extLst>
      <p:ext uri="{BB962C8B-B14F-4D97-AF65-F5344CB8AC3E}">
        <p14:creationId xmlns:p14="http://schemas.microsoft.com/office/powerpoint/2010/main" xmlns="" val="358814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985957-8C46-4A60-8AED-946398F98D24}" type="slidenum">
              <a:rPr lang="en-GB" smtClean="0"/>
              <a:pPr/>
              <a:t>20</a:t>
            </a:fld>
            <a:endParaRPr lang="en-GB" dirty="0"/>
          </a:p>
        </p:txBody>
      </p:sp>
    </p:spTree>
    <p:extLst>
      <p:ext uri="{BB962C8B-B14F-4D97-AF65-F5344CB8AC3E}">
        <p14:creationId xmlns:p14="http://schemas.microsoft.com/office/powerpoint/2010/main" xmlns="" val="288961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294C5E1-032F-4BB1-866D-E749C61A60D4}" type="datetime1">
              <a:rPr lang="en-US" smtClean="0"/>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158ADC-F822-4761-A1DF-C0D61AA7C1DA}" type="slidenum">
              <a:rPr lang="en-US"/>
              <a:pPr/>
              <a:t>‹#›</a:t>
            </a:fld>
            <a:endParaRPr lang="en-US" dirty="0"/>
          </a:p>
        </p:txBody>
      </p:sp>
    </p:spTree>
    <p:extLst>
      <p:ext uri="{BB962C8B-B14F-4D97-AF65-F5344CB8AC3E}">
        <p14:creationId xmlns:p14="http://schemas.microsoft.com/office/powerpoint/2010/main" xmlns="" val="134983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09D83D1-079D-48BE-9A82-5BB6C89AEAAB}" type="datetime1">
              <a:rPr lang="en-US" smtClean="0"/>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9BE3BD7-3E28-4A09-964D-8A5274ACDDB9}" type="slidenum">
              <a:rPr lang="en-US"/>
              <a:pPr/>
              <a:t>‹#›</a:t>
            </a:fld>
            <a:endParaRPr lang="en-US" dirty="0"/>
          </a:p>
        </p:txBody>
      </p:sp>
    </p:spTree>
    <p:extLst>
      <p:ext uri="{BB962C8B-B14F-4D97-AF65-F5344CB8AC3E}">
        <p14:creationId xmlns:p14="http://schemas.microsoft.com/office/powerpoint/2010/main" xmlns="" val="106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2A025C-678D-4957-A4D7-35440DAFB041}" type="datetime1">
              <a:rPr lang="en-US" smtClean="0"/>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672A588-CA4C-49EA-917F-3EE9C4359645}" type="slidenum">
              <a:rPr lang="en-US"/>
              <a:pPr/>
              <a:t>‹#›</a:t>
            </a:fld>
            <a:endParaRPr lang="en-US" dirty="0"/>
          </a:p>
        </p:txBody>
      </p:sp>
    </p:spTree>
    <p:extLst>
      <p:ext uri="{BB962C8B-B14F-4D97-AF65-F5344CB8AC3E}">
        <p14:creationId xmlns:p14="http://schemas.microsoft.com/office/powerpoint/2010/main" xmlns="" val="7175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F80AF5-5257-42D2-994C-951EF35B3149}"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33B1F-6295-483C-BFAD-08784C510772}" type="slidenum">
              <a:rPr lang="en-ZA" smtClean="0"/>
              <a:pPr>
                <a:defRPr/>
              </a:pPr>
              <a:t>‹#›</a:t>
            </a:fld>
            <a:endParaRPr lang="en-ZA" dirty="0"/>
          </a:p>
        </p:txBody>
      </p:sp>
    </p:spTree>
    <p:extLst>
      <p:ext uri="{BB962C8B-B14F-4D97-AF65-F5344CB8AC3E}">
        <p14:creationId xmlns:p14="http://schemas.microsoft.com/office/powerpoint/2010/main" xmlns="" val="242479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C0C056-999C-44A4-8281-FED59F46D34B}"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908F4-8272-4FC6-A17D-1F03458123F3}" type="slidenum">
              <a:rPr lang="en-ZA" smtClean="0"/>
              <a:pPr>
                <a:defRPr/>
              </a:pPr>
              <a:t>‹#›</a:t>
            </a:fld>
            <a:endParaRPr lang="en-ZA" dirty="0"/>
          </a:p>
        </p:txBody>
      </p:sp>
    </p:spTree>
    <p:extLst>
      <p:ext uri="{BB962C8B-B14F-4D97-AF65-F5344CB8AC3E}">
        <p14:creationId xmlns:p14="http://schemas.microsoft.com/office/powerpoint/2010/main" xmlns="" val="145138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25936F-1FA7-4718-B5C9-600443EC4FE4}"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5C9244-501E-4B9A-BEC9-9355C4DB3B1F}" type="slidenum">
              <a:rPr lang="en-ZA" smtClean="0"/>
              <a:pPr>
                <a:defRPr/>
              </a:pPr>
              <a:t>‹#›</a:t>
            </a:fld>
            <a:endParaRPr lang="en-ZA" dirty="0"/>
          </a:p>
        </p:txBody>
      </p:sp>
    </p:spTree>
    <p:extLst>
      <p:ext uri="{BB962C8B-B14F-4D97-AF65-F5344CB8AC3E}">
        <p14:creationId xmlns:p14="http://schemas.microsoft.com/office/powerpoint/2010/main" xmlns="" val="322573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2BA54D-8691-4567-A62F-DF981D27AC54}" type="datetime1">
              <a:rPr lang="en-US" smtClean="0"/>
              <a:pPr>
                <a:defRPr/>
              </a:pPr>
              <a:t>10/9/2017</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C74A5D-F4D0-4FFE-A0B4-C49AC0D2FA4D}" type="slidenum">
              <a:rPr lang="en-ZA" smtClean="0"/>
              <a:pPr>
                <a:defRPr/>
              </a:pPr>
              <a:t>‹#›</a:t>
            </a:fld>
            <a:endParaRPr lang="en-ZA" dirty="0"/>
          </a:p>
        </p:txBody>
      </p:sp>
    </p:spTree>
    <p:extLst>
      <p:ext uri="{BB962C8B-B14F-4D97-AF65-F5344CB8AC3E}">
        <p14:creationId xmlns:p14="http://schemas.microsoft.com/office/powerpoint/2010/main" xmlns="" val="627709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8F50E8-9857-46EE-84E4-C923D4E2ACDF}" type="datetime1">
              <a:rPr lang="en-US" smtClean="0"/>
              <a:pPr>
                <a:defRPr/>
              </a:pPr>
              <a:t>10/9/2017</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EDC7F6-746F-43C8-8DE5-61450630A0D8}" type="slidenum">
              <a:rPr lang="en-ZA" smtClean="0"/>
              <a:pPr>
                <a:defRPr/>
              </a:pPr>
              <a:t>‹#›</a:t>
            </a:fld>
            <a:endParaRPr lang="en-ZA" dirty="0"/>
          </a:p>
        </p:txBody>
      </p:sp>
    </p:spTree>
    <p:extLst>
      <p:ext uri="{BB962C8B-B14F-4D97-AF65-F5344CB8AC3E}">
        <p14:creationId xmlns:p14="http://schemas.microsoft.com/office/powerpoint/2010/main" xmlns="" val="352167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CB1A8A-D389-4DDF-B641-9581A059B5ED}" type="datetime1">
              <a:rPr lang="en-US" smtClean="0"/>
              <a:pPr>
                <a:defRPr/>
              </a:pPr>
              <a:t>10/9/2017</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3E69A3-26A0-4236-862E-695254A8EF98}" type="slidenum">
              <a:rPr lang="en-ZA" smtClean="0"/>
              <a:pPr>
                <a:defRPr/>
              </a:pPr>
              <a:t>‹#›</a:t>
            </a:fld>
            <a:endParaRPr lang="en-ZA" dirty="0"/>
          </a:p>
        </p:txBody>
      </p:sp>
    </p:spTree>
    <p:extLst>
      <p:ext uri="{BB962C8B-B14F-4D97-AF65-F5344CB8AC3E}">
        <p14:creationId xmlns:p14="http://schemas.microsoft.com/office/powerpoint/2010/main" xmlns="" val="242098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5CFE57-2946-455F-848C-6EC0FA6DCB85}" type="datetime1">
              <a:rPr lang="en-US" smtClean="0"/>
              <a:pPr>
                <a:defRPr/>
              </a:pPr>
              <a:t>10/9/2017</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170887-E89D-45EC-9375-D0E2ABD0D348}" type="slidenum">
              <a:rPr lang="en-ZA" smtClean="0"/>
              <a:pPr>
                <a:defRPr/>
              </a:pPr>
              <a:t>‹#›</a:t>
            </a:fld>
            <a:endParaRPr lang="en-ZA" dirty="0"/>
          </a:p>
        </p:txBody>
      </p:sp>
    </p:spTree>
    <p:extLst>
      <p:ext uri="{BB962C8B-B14F-4D97-AF65-F5344CB8AC3E}">
        <p14:creationId xmlns:p14="http://schemas.microsoft.com/office/powerpoint/2010/main" xmlns="" val="51536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DE9A2F-43D0-47F0-A88B-AE0F4EA5DB79}" type="datetime1">
              <a:rPr lang="en-US" smtClean="0"/>
              <a:pPr>
                <a:defRPr/>
              </a:pPr>
              <a:t>10/9/2017</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06D730-0250-4555-B48A-2535CA4A8107}" type="slidenum">
              <a:rPr lang="en-ZA" smtClean="0"/>
              <a:pPr>
                <a:defRPr/>
              </a:pPr>
              <a:t>‹#›</a:t>
            </a:fld>
            <a:endParaRPr lang="en-ZA" dirty="0"/>
          </a:p>
        </p:txBody>
      </p:sp>
    </p:spTree>
    <p:extLst>
      <p:ext uri="{BB962C8B-B14F-4D97-AF65-F5344CB8AC3E}">
        <p14:creationId xmlns:p14="http://schemas.microsoft.com/office/powerpoint/2010/main" xmlns="" val="390193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891296-4383-4036-A22F-240CE680AF81}" type="datetime1">
              <a:rPr lang="en-US" smtClean="0"/>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825F79D-D25C-4A01-8099-D688E008126A}" type="slidenum">
              <a:rPr lang="en-US"/>
              <a:pPr/>
              <a:t>‹#›</a:t>
            </a:fld>
            <a:endParaRPr lang="en-US" dirty="0"/>
          </a:p>
        </p:txBody>
      </p:sp>
    </p:spTree>
    <p:extLst>
      <p:ext uri="{BB962C8B-B14F-4D97-AF65-F5344CB8AC3E}">
        <p14:creationId xmlns:p14="http://schemas.microsoft.com/office/powerpoint/2010/main" xmlns="" val="73840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D64022-9717-475B-AB5D-5AB19AD502E7}" type="datetime1">
              <a:rPr lang="en-US" smtClean="0"/>
              <a:pPr>
                <a:defRPr/>
              </a:pPr>
              <a:t>10/9/2017</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F1BECF-6BB8-41B2-8636-71F80703E919}" type="slidenum">
              <a:rPr lang="en-ZA" smtClean="0"/>
              <a:pPr>
                <a:defRPr/>
              </a:pPr>
              <a:t>‹#›</a:t>
            </a:fld>
            <a:endParaRPr lang="en-ZA" dirty="0"/>
          </a:p>
        </p:txBody>
      </p:sp>
    </p:spTree>
    <p:extLst>
      <p:ext uri="{BB962C8B-B14F-4D97-AF65-F5344CB8AC3E}">
        <p14:creationId xmlns:p14="http://schemas.microsoft.com/office/powerpoint/2010/main" xmlns="" val="46455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5D9A52-5DC0-4089-9632-FB9AE3A2F768}"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77D404-3A9E-4F8B-BD92-B0F754C044F7}" type="slidenum">
              <a:rPr lang="en-ZA" smtClean="0"/>
              <a:pPr>
                <a:defRPr/>
              </a:pPr>
              <a:t>‹#›</a:t>
            </a:fld>
            <a:endParaRPr lang="en-ZA" dirty="0"/>
          </a:p>
        </p:txBody>
      </p:sp>
    </p:spTree>
    <p:extLst>
      <p:ext uri="{BB962C8B-B14F-4D97-AF65-F5344CB8AC3E}">
        <p14:creationId xmlns:p14="http://schemas.microsoft.com/office/powerpoint/2010/main" xmlns="" val="81856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F5C931-58D7-4D28-81FA-D71BBC32FB7E}"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BE6E51-8958-41A9-A8D9-46857A83A4D1}" type="slidenum">
              <a:rPr lang="en-ZA" smtClean="0"/>
              <a:pPr>
                <a:defRPr/>
              </a:pPr>
              <a:t>‹#›</a:t>
            </a:fld>
            <a:endParaRPr lang="en-ZA" dirty="0"/>
          </a:p>
        </p:txBody>
      </p:sp>
    </p:spTree>
    <p:extLst>
      <p:ext uri="{BB962C8B-B14F-4D97-AF65-F5344CB8AC3E}">
        <p14:creationId xmlns:p14="http://schemas.microsoft.com/office/powerpoint/2010/main" xmlns="" val="2792209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7EE115-EF4C-4BAB-9A21-1FD33A942518}" type="datetime1">
              <a:rPr lang="en-US" smtClean="0"/>
              <a:pPr>
                <a:defRPr/>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158ADC-F822-4761-A1DF-C0D61AA7C1DA}" type="slidenum">
              <a:rPr lang="en-US" smtClean="0"/>
              <a:pPr>
                <a:defRPr/>
              </a:pPr>
              <a:t>‹#›</a:t>
            </a:fld>
            <a:endParaRPr lang="en-US" dirty="0"/>
          </a:p>
        </p:txBody>
      </p:sp>
    </p:spTree>
    <p:extLst>
      <p:ext uri="{BB962C8B-B14F-4D97-AF65-F5344CB8AC3E}">
        <p14:creationId xmlns:p14="http://schemas.microsoft.com/office/powerpoint/2010/main" xmlns="" val="2880823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7A521C-81DC-413C-BC6E-227E78CA699C}" type="datetime1">
              <a:rPr lang="en-US" smtClean="0"/>
              <a:pPr>
                <a:defRPr/>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5F79D-D25C-4A01-8099-D688E008126A}" type="slidenum">
              <a:rPr lang="en-US" smtClean="0"/>
              <a:pPr>
                <a:defRPr/>
              </a:pPr>
              <a:t>‹#›</a:t>
            </a:fld>
            <a:endParaRPr lang="en-US" dirty="0"/>
          </a:p>
        </p:txBody>
      </p:sp>
    </p:spTree>
    <p:extLst>
      <p:ext uri="{BB962C8B-B14F-4D97-AF65-F5344CB8AC3E}">
        <p14:creationId xmlns:p14="http://schemas.microsoft.com/office/powerpoint/2010/main" xmlns="" val="322119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3618E7-9CA4-4199-AC83-E4EE7DEF0A8C}" type="datetime1">
              <a:rPr lang="en-US" smtClean="0"/>
              <a:pPr>
                <a:defRPr/>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0EAF86-2231-4C79-A6C5-FB1E7B36C2A5}" type="slidenum">
              <a:rPr lang="en-US" smtClean="0"/>
              <a:pPr>
                <a:defRPr/>
              </a:pPr>
              <a:t>‹#›</a:t>
            </a:fld>
            <a:endParaRPr lang="en-US" dirty="0"/>
          </a:p>
        </p:txBody>
      </p:sp>
    </p:spTree>
    <p:extLst>
      <p:ext uri="{BB962C8B-B14F-4D97-AF65-F5344CB8AC3E}">
        <p14:creationId xmlns:p14="http://schemas.microsoft.com/office/powerpoint/2010/main" xmlns="" val="2077254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3996FC-4617-4A29-A2B1-35FA6E1F438E}" type="datetime1">
              <a:rPr lang="en-US" smtClean="0"/>
              <a:pPr>
                <a:defRPr/>
              </a:pPr>
              <a:t>10/9/2017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F3D55D-8AEC-4258-8429-88CBD0B975E8}" type="slidenum">
              <a:rPr lang="en-US" smtClean="0"/>
              <a:pPr>
                <a:defRPr/>
              </a:pPr>
              <a:t>‹#›</a:t>
            </a:fld>
            <a:endParaRPr lang="en-US" dirty="0"/>
          </a:p>
        </p:txBody>
      </p:sp>
    </p:spTree>
    <p:extLst>
      <p:ext uri="{BB962C8B-B14F-4D97-AF65-F5344CB8AC3E}">
        <p14:creationId xmlns:p14="http://schemas.microsoft.com/office/powerpoint/2010/main" xmlns="" val="3482368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AFA3BE-CB9E-44C8-9429-58CDDDC8F8E7}" type="datetime1">
              <a:rPr lang="en-US" smtClean="0"/>
              <a:pPr>
                <a:defRPr/>
              </a:pPr>
              <a:t>10/9/2017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E2D5679-9596-4E29-AA2C-B256A98E39FE}" type="slidenum">
              <a:rPr lang="en-US" smtClean="0"/>
              <a:pPr>
                <a:defRPr/>
              </a:pPr>
              <a:t>‹#›</a:t>
            </a:fld>
            <a:endParaRPr lang="en-US" dirty="0"/>
          </a:p>
        </p:txBody>
      </p:sp>
    </p:spTree>
    <p:extLst>
      <p:ext uri="{BB962C8B-B14F-4D97-AF65-F5344CB8AC3E}">
        <p14:creationId xmlns:p14="http://schemas.microsoft.com/office/powerpoint/2010/main" xmlns="" val="150279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C8CA25-4467-4A23-AE53-5CA0F18EA55E}" type="datetime1">
              <a:rPr lang="en-US" smtClean="0"/>
              <a:pPr>
                <a:defRPr/>
              </a:pPr>
              <a:t>10/9/2017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0B3CFA-44E6-47C0-BD5C-53BCE5616E75}" type="slidenum">
              <a:rPr lang="en-US" smtClean="0"/>
              <a:pPr>
                <a:defRPr/>
              </a:pPr>
              <a:t>‹#›</a:t>
            </a:fld>
            <a:endParaRPr lang="en-US" dirty="0"/>
          </a:p>
        </p:txBody>
      </p:sp>
    </p:spTree>
    <p:extLst>
      <p:ext uri="{BB962C8B-B14F-4D97-AF65-F5344CB8AC3E}">
        <p14:creationId xmlns:p14="http://schemas.microsoft.com/office/powerpoint/2010/main" xmlns="" val="2216344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2AA182-C228-4382-AE92-3B79A7A7FF5A}" type="datetime1">
              <a:rPr lang="en-US" smtClean="0"/>
              <a:pPr>
                <a:defRPr/>
              </a:pPr>
              <a:t>10/9/2017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5B3C16-B19C-4E34-899B-8EA18E5C1EDE}" type="slidenum">
              <a:rPr lang="en-US" smtClean="0"/>
              <a:pPr>
                <a:defRPr/>
              </a:pPr>
              <a:t>‹#›</a:t>
            </a:fld>
            <a:endParaRPr lang="en-US" dirty="0"/>
          </a:p>
        </p:txBody>
      </p:sp>
    </p:spTree>
    <p:extLst>
      <p:ext uri="{BB962C8B-B14F-4D97-AF65-F5344CB8AC3E}">
        <p14:creationId xmlns:p14="http://schemas.microsoft.com/office/powerpoint/2010/main" xmlns="" val="116593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B9C6B5B-76E8-4B8F-B897-E0AE6D159DDB}" type="datetime1">
              <a:rPr lang="en-US" smtClean="0"/>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00EAF86-2231-4C79-A6C5-FB1E7B36C2A5}" type="slidenum">
              <a:rPr lang="en-US"/>
              <a:pPr/>
              <a:t>‹#›</a:t>
            </a:fld>
            <a:endParaRPr lang="en-US" dirty="0"/>
          </a:p>
        </p:txBody>
      </p:sp>
    </p:spTree>
    <p:extLst>
      <p:ext uri="{BB962C8B-B14F-4D97-AF65-F5344CB8AC3E}">
        <p14:creationId xmlns:p14="http://schemas.microsoft.com/office/powerpoint/2010/main" xmlns="" val="303150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E1D3C9-8DFC-4444-9F48-C6E78638BDFB}" type="datetime1">
              <a:rPr lang="en-US" smtClean="0"/>
              <a:pPr>
                <a:defRPr/>
              </a:pPr>
              <a:t>10/9/2017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D9470A-0747-4ABC-80BD-604042601EAB}" type="slidenum">
              <a:rPr lang="en-US" smtClean="0"/>
              <a:pPr>
                <a:defRPr/>
              </a:pPr>
              <a:t>‹#›</a:t>
            </a:fld>
            <a:endParaRPr lang="en-US" dirty="0"/>
          </a:p>
        </p:txBody>
      </p:sp>
    </p:spTree>
    <p:extLst>
      <p:ext uri="{BB962C8B-B14F-4D97-AF65-F5344CB8AC3E}">
        <p14:creationId xmlns:p14="http://schemas.microsoft.com/office/powerpoint/2010/main" xmlns="" val="37645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F44182-A919-4837-B679-E0C82E83BDAC}" type="datetime1">
              <a:rPr lang="en-US" smtClean="0"/>
              <a:pPr>
                <a:defRPr/>
              </a:pPr>
              <a:t>10/9/2017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F6CC23-4F08-40CD-AC4F-CABCC824C38E}" type="slidenum">
              <a:rPr lang="en-US" smtClean="0"/>
              <a:pPr>
                <a:defRPr/>
              </a:pPr>
              <a:t>‹#›</a:t>
            </a:fld>
            <a:endParaRPr lang="en-US" dirty="0"/>
          </a:p>
        </p:txBody>
      </p:sp>
    </p:spTree>
    <p:extLst>
      <p:ext uri="{BB962C8B-B14F-4D97-AF65-F5344CB8AC3E}">
        <p14:creationId xmlns:p14="http://schemas.microsoft.com/office/powerpoint/2010/main" xmlns="" val="2878353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667072-E83A-4E7A-8B82-4966E094B628}" type="datetime1">
              <a:rPr lang="en-US" smtClean="0"/>
              <a:pPr>
                <a:defRPr/>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BE3BD7-3E28-4A09-964D-8A5274ACDDB9}" type="slidenum">
              <a:rPr lang="en-US" smtClean="0"/>
              <a:pPr>
                <a:defRPr/>
              </a:pPr>
              <a:t>‹#›</a:t>
            </a:fld>
            <a:endParaRPr lang="en-US" dirty="0"/>
          </a:p>
        </p:txBody>
      </p:sp>
    </p:spTree>
    <p:extLst>
      <p:ext uri="{BB962C8B-B14F-4D97-AF65-F5344CB8AC3E}">
        <p14:creationId xmlns:p14="http://schemas.microsoft.com/office/powerpoint/2010/main" xmlns="" val="849636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55D198-523E-4C6B-AF57-6E950F3B7074}" type="datetime1">
              <a:rPr lang="en-US" smtClean="0"/>
              <a:pPr>
                <a:defRPr/>
              </a:pPr>
              <a:t>10/9/2017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72A588-CA4C-49EA-917F-3EE9C4359645}" type="slidenum">
              <a:rPr lang="en-US" smtClean="0"/>
              <a:pPr>
                <a:defRPr/>
              </a:pPr>
              <a:t>‹#›</a:t>
            </a:fld>
            <a:endParaRPr lang="en-US" dirty="0"/>
          </a:p>
        </p:txBody>
      </p:sp>
    </p:spTree>
    <p:extLst>
      <p:ext uri="{BB962C8B-B14F-4D97-AF65-F5344CB8AC3E}">
        <p14:creationId xmlns:p14="http://schemas.microsoft.com/office/powerpoint/2010/main" xmlns="" val="1802125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57D667-C3CD-4DD4-845A-79C8A82C2661}"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33B1F-6295-483C-BFAD-08784C510772}" type="slidenum">
              <a:rPr lang="en-ZA" smtClean="0"/>
              <a:pPr>
                <a:defRPr/>
              </a:pPr>
              <a:t>‹#›</a:t>
            </a:fld>
            <a:endParaRPr lang="en-ZA" dirty="0"/>
          </a:p>
        </p:txBody>
      </p:sp>
    </p:spTree>
    <p:extLst>
      <p:ext uri="{BB962C8B-B14F-4D97-AF65-F5344CB8AC3E}">
        <p14:creationId xmlns:p14="http://schemas.microsoft.com/office/powerpoint/2010/main" xmlns="" val="2288231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BD778F-0E00-4E3B-AFE9-645AEAD48BA8}"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908F4-8272-4FC6-A17D-1F03458123F3}" type="slidenum">
              <a:rPr lang="en-ZA" smtClean="0"/>
              <a:pPr>
                <a:defRPr/>
              </a:pPr>
              <a:t>‹#›</a:t>
            </a:fld>
            <a:endParaRPr lang="en-ZA" dirty="0"/>
          </a:p>
        </p:txBody>
      </p:sp>
    </p:spTree>
    <p:extLst>
      <p:ext uri="{BB962C8B-B14F-4D97-AF65-F5344CB8AC3E}">
        <p14:creationId xmlns:p14="http://schemas.microsoft.com/office/powerpoint/2010/main" xmlns="" val="1182016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E0FDC0-1957-4832-AB38-451146EBFE8A}"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5C9244-501E-4B9A-BEC9-9355C4DB3B1F}" type="slidenum">
              <a:rPr lang="en-ZA" smtClean="0"/>
              <a:pPr>
                <a:defRPr/>
              </a:pPr>
              <a:t>‹#›</a:t>
            </a:fld>
            <a:endParaRPr lang="en-ZA" dirty="0"/>
          </a:p>
        </p:txBody>
      </p:sp>
    </p:spTree>
    <p:extLst>
      <p:ext uri="{BB962C8B-B14F-4D97-AF65-F5344CB8AC3E}">
        <p14:creationId xmlns:p14="http://schemas.microsoft.com/office/powerpoint/2010/main" xmlns="" val="35277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D1AA5B-DCB6-48B1-977A-0D3CEA886B6F}" type="datetime1">
              <a:rPr lang="en-US" smtClean="0"/>
              <a:pPr>
                <a:defRPr/>
              </a:pPr>
              <a:t>10/9/2017</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C74A5D-F4D0-4FFE-A0B4-C49AC0D2FA4D}" type="slidenum">
              <a:rPr lang="en-ZA" smtClean="0"/>
              <a:pPr>
                <a:defRPr/>
              </a:pPr>
              <a:t>‹#›</a:t>
            </a:fld>
            <a:endParaRPr lang="en-ZA" dirty="0"/>
          </a:p>
        </p:txBody>
      </p:sp>
    </p:spTree>
    <p:extLst>
      <p:ext uri="{BB962C8B-B14F-4D97-AF65-F5344CB8AC3E}">
        <p14:creationId xmlns:p14="http://schemas.microsoft.com/office/powerpoint/2010/main" xmlns="" val="4291562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393C3C-1A7C-4C8A-9A08-8202DEC4CFF6}" type="datetime1">
              <a:rPr lang="en-US" smtClean="0"/>
              <a:pPr>
                <a:defRPr/>
              </a:pPr>
              <a:t>10/9/2017</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EDC7F6-746F-43C8-8DE5-61450630A0D8}" type="slidenum">
              <a:rPr lang="en-ZA" smtClean="0"/>
              <a:pPr>
                <a:defRPr/>
              </a:pPr>
              <a:t>‹#›</a:t>
            </a:fld>
            <a:endParaRPr lang="en-ZA" dirty="0"/>
          </a:p>
        </p:txBody>
      </p:sp>
    </p:spTree>
    <p:extLst>
      <p:ext uri="{BB962C8B-B14F-4D97-AF65-F5344CB8AC3E}">
        <p14:creationId xmlns:p14="http://schemas.microsoft.com/office/powerpoint/2010/main" xmlns="" val="1453014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D636E9-5DAB-4517-A089-BD736F1FA184}" type="datetime1">
              <a:rPr lang="en-US" smtClean="0"/>
              <a:pPr>
                <a:defRPr/>
              </a:pPr>
              <a:t>10/9/2017</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3E69A3-26A0-4236-862E-695254A8EF98}" type="slidenum">
              <a:rPr lang="en-ZA" smtClean="0"/>
              <a:pPr>
                <a:defRPr/>
              </a:pPr>
              <a:t>‹#›</a:t>
            </a:fld>
            <a:endParaRPr lang="en-ZA" dirty="0"/>
          </a:p>
        </p:txBody>
      </p:sp>
    </p:spTree>
    <p:extLst>
      <p:ext uri="{BB962C8B-B14F-4D97-AF65-F5344CB8AC3E}">
        <p14:creationId xmlns:p14="http://schemas.microsoft.com/office/powerpoint/2010/main" xmlns="" val="194706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4A781A8-2465-4045-87DE-3A65AD3F5213}" type="datetime1">
              <a:rPr lang="en-US" smtClean="0"/>
              <a:pPr/>
              <a:t>10/9/2017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DF3D55D-8AEC-4258-8429-88CBD0B975E8}" type="slidenum">
              <a:rPr lang="en-US"/>
              <a:pPr/>
              <a:t>‹#›</a:t>
            </a:fld>
            <a:endParaRPr lang="en-US" dirty="0"/>
          </a:p>
        </p:txBody>
      </p:sp>
    </p:spTree>
    <p:extLst>
      <p:ext uri="{BB962C8B-B14F-4D97-AF65-F5344CB8AC3E}">
        <p14:creationId xmlns:p14="http://schemas.microsoft.com/office/powerpoint/2010/main" xmlns="" val="31060235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DEF3E2-CFC4-4969-B423-F457632857A0}" type="datetime1">
              <a:rPr lang="en-US" smtClean="0"/>
              <a:pPr>
                <a:defRPr/>
              </a:pPr>
              <a:t>10/9/2017</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170887-E89D-45EC-9375-D0E2ABD0D348}" type="slidenum">
              <a:rPr lang="en-ZA" smtClean="0"/>
              <a:pPr>
                <a:defRPr/>
              </a:pPr>
              <a:t>‹#›</a:t>
            </a:fld>
            <a:endParaRPr lang="en-ZA" dirty="0"/>
          </a:p>
        </p:txBody>
      </p:sp>
    </p:spTree>
    <p:extLst>
      <p:ext uri="{BB962C8B-B14F-4D97-AF65-F5344CB8AC3E}">
        <p14:creationId xmlns:p14="http://schemas.microsoft.com/office/powerpoint/2010/main" xmlns="" val="314088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6EF6B7-23A0-4EA7-8E51-490755A62D14}" type="datetime1">
              <a:rPr lang="en-US" smtClean="0"/>
              <a:pPr>
                <a:defRPr/>
              </a:pPr>
              <a:t>10/9/2017</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06D730-0250-4555-B48A-2535CA4A8107}" type="slidenum">
              <a:rPr lang="en-ZA" smtClean="0"/>
              <a:pPr>
                <a:defRPr/>
              </a:pPr>
              <a:t>‹#›</a:t>
            </a:fld>
            <a:endParaRPr lang="en-ZA" dirty="0"/>
          </a:p>
        </p:txBody>
      </p:sp>
    </p:spTree>
    <p:extLst>
      <p:ext uri="{BB962C8B-B14F-4D97-AF65-F5344CB8AC3E}">
        <p14:creationId xmlns:p14="http://schemas.microsoft.com/office/powerpoint/2010/main" xmlns="" val="1881478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712D69-05A3-4120-ABF1-1D6FD8F42D49}" type="datetime1">
              <a:rPr lang="en-US" smtClean="0"/>
              <a:pPr>
                <a:defRPr/>
              </a:pPr>
              <a:t>10/9/2017</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F1BECF-6BB8-41B2-8636-71F80703E919}" type="slidenum">
              <a:rPr lang="en-ZA" smtClean="0"/>
              <a:pPr>
                <a:defRPr/>
              </a:pPr>
              <a:t>‹#›</a:t>
            </a:fld>
            <a:endParaRPr lang="en-ZA" dirty="0"/>
          </a:p>
        </p:txBody>
      </p:sp>
    </p:spTree>
    <p:extLst>
      <p:ext uri="{BB962C8B-B14F-4D97-AF65-F5344CB8AC3E}">
        <p14:creationId xmlns:p14="http://schemas.microsoft.com/office/powerpoint/2010/main" xmlns="" val="3309524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065481-6B70-432D-AE84-9C12B6DD754D}"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77D404-3A9E-4F8B-BD92-B0F754C044F7}" type="slidenum">
              <a:rPr lang="en-ZA" smtClean="0"/>
              <a:pPr>
                <a:defRPr/>
              </a:pPr>
              <a:t>‹#›</a:t>
            </a:fld>
            <a:endParaRPr lang="en-ZA" dirty="0"/>
          </a:p>
        </p:txBody>
      </p:sp>
    </p:spTree>
    <p:extLst>
      <p:ext uri="{BB962C8B-B14F-4D97-AF65-F5344CB8AC3E}">
        <p14:creationId xmlns:p14="http://schemas.microsoft.com/office/powerpoint/2010/main" xmlns="" val="3584802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E41A19-D176-4831-82DC-363627289AAE}" type="datetime1">
              <a:rPr lang="en-US" smtClean="0"/>
              <a:pPr>
                <a:defRPr/>
              </a:pPr>
              <a:t>10/9/2017</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BE6E51-8958-41A9-A8D9-46857A83A4D1}" type="slidenum">
              <a:rPr lang="en-ZA" smtClean="0"/>
              <a:pPr>
                <a:defRPr/>
              </a:pPr>
              <a:t>‹#›</a:t>
            </a:fld>
            <a:endParaRPr lang="en-ZA" dirty="0"/>
          </a:p>
        </p:txBody>
      </p:sp>
    </p:spTree>
    <p:extLst>
      <p:ext uri="{BB962C8B-B14F-4D97-AF65-F5344CB8AC3E}">
        <p14:creationId xmlns:p14="http://schemas.microsoft.com/office/powerpoint/2010/main" xmlns="" val="370554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3D773CD-0F4D-4C14-9E31-1B62CAE2BBE8}" type="datetime1">
              <a:rPr lang="en-US" smtClean="0"/>
              <a:pPr/>
              <a:t>10/9/2017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CE2D5679-9596-4E29-AA2C-B256A98E39FE}" type="slidenum">
              <a:rPr lang="en-US"/>
              <a:pPr/>
              <a:t>‹#›</a:t>
            </a:fld>
            <a:endParaRPr lang="en-US" dirty="0"/>
          </a:p>
        </p:txBody>
      </p:sp>
    </p:spTree>
    <p:extLst>
      <p:ext uri="{BB962C8B-B14F-4D97-AF65-F5344CB8AC3E}">
        <p14:creationId xmlns:p14="http://schemas.microsoft.com/office/powerpoint/2010/main" xmlns="" val="212241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49ED07F-DF62-43C5-BA14-19BE258A1C14}" type="datetime1">
              <a:rPr lang="en-US" smtClean="0"/>
              <a:pPr/>
              <a:t>10/9/2017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40B3CFA-44E6-47C0-BD5C-53BCE5616E75}" type="slidenum">
              <a:rPr lang="en-US"/>
              <a:pPr/>
              <a:t>‹#›</a:t>
            </a:fld>
            <a:endParaRPr lang="en-US" dirty="0"/>
          </a:p>
        </p:txBody>
      </p:sp>
    </p:spTree>
    <p:extLst>
      <p:ext uri="{BB962C8B-B14F-4D97-AF65-F5344CB8AC3E}">
        <p14:creationId xmlns:p14="http://schemas.microsoft.com/office/powerpoint/2010/main" xmlns="" val="167224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A949B9-4D57-4133-B926-5160E2A069B4}" type="datetime1">
              <a:rPr lang="en-US" smtClean="0"/>
              <a:pPr/>
              <a:t>10/9/2017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615B3C16-B19C-4E34-899B-8EA18E5C1EDE}" type="slidenum">
              <a:rPr lang="en-US"/>
              <a:pPr/>
              <a:t>‹#›</a:t>
            </a:fld>
            <a:endParaRPr lang="en-US" dirty="0"/>
          </a:p>
        </p:txBody>
      </p:sp>
    </p:spTree>
    <p:extLst>
      <p:ext uri="{BB962C8B-B14F-4D97-AF65-F5344CB8AC3E}">
        <p14:creationId xmlns:p14="http://schemas.microsoft.com/office/powerpoint/2010/main" xmlns="" val="18960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250734-7ACE-4516-A579-37E2E2C7325E}" type="datetime1">
              <a:rPr lang="en-US" smtClean="0"/>
              <a:pPr/>
              <a:t>10/9/2017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8D9470A-0747-4ABC-80BD-604042601EAB}" type="slidenum">
              <a:rPr lang="en-US"/>
              <a:pPr/>
              <a:t>‹#›</a:t>
            </a:fld>
            <a:endParaRPr lang="en-US" dirty="0"/>
          </a:p>
        </p:txBody>
      </p:sp>
    </p:spTree>
    <p:extLst>
      <p:ext uri="{BB962C8B-B14F-4D97-AF65-F5344CB8AC3E}">
        <p14:creationId xmlns:p14="http://schemas.microsoft.com/office/powerpoint/2010/main" xmlns="" val="174357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22A960-2C2B-463F-BADE-7BAA97B14135}" type="datetime1">
              <a:rPr lang="en-US" smtClean="0"/>
              <a:pPr/>
              <a:t>10/9/2017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7F6CC23-4F08-40CD-AC4F-CABCC824C38E}" type="slidenum">
              <a:rPr lang="en-US"/>
              <a:pPr/>
              <a:t>‹#›</a:t>
            </a:fld>
            <a:endParaRPr lang="en-US" dirty="0"/>
          </a:p>
        </p:txBody>
      </p:sp>
    </p:spTree>
    <p:extLst>
      <p:ext uri="{BB962C8B-B14F-4D97-AF65-F5344CB8AC3E}">
        <p14:creationId xmlns:p14="http://schemas.microsoft.com/office/powerpoint/2010/main" xmlns="" val="59790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112" charset="0"/>
              </a:defRPr>
            </a:lvl1pPr>
          </a:lstStyle>
          <a:p>
            <a:fld id="{86911C89-668C-4566-BC61-9B982FFB53B8}" type="datetime1">
              <a:rPr lang="en-US" smtClean="0"/>
              <a:pPr/>
              <a:t>10/9/2017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112" charset="0"/>
              </a:defRPr>
            </a:lvl1pPr>
          </a:lstStyle>
          <a:p>
            <a:fld id="{DD53D6C8-DD5B-467D-9B64-7E26FE1154E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2pPr>
      <a:lvl3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3pPr>
      <a:lvl4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4pPr>
      <a:lvl5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5pPr>
      <a:lvl6pPr marL="3429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6pPr>
      <a:lvl7pPr marL="6858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7pPr>
      <a:lvl8pPr marL="10287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8pPr>
      <a:lvl9pPr marL="13716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2" charset="-128"/>
          <a:cs typeface="ＭＳ Ｐゴシック" pitchFamily="-102"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102"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2"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112" charset="0"/>
              </a:defRPr>
            </a:lvl1pPr>
          </a:lstStyle>
          <a:p>
            <a:pPr>
              <a:defRPr/>
            </a:pPr>
            <a:fld id="{94CA70DE-CE03-41D0-9A68-3901A739936B}" type="datetime1">
              <a:rPr lang="en-US" smtClean="0"/>
              <a:pPr>
                <a:defRPr/>
              </a:pPr>
              <a:t>10/9/2017</a:t>
            </a:fld>
            <a:endParaRPr lang="en-ZA"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112" charset="0"/>
              </a:defRPr>
            </a:lvl1pPr>
          </a:lstStyle>
          <a:p>
            <a:pPr>
              <a:defRPr/>
            </a:pPr>
            <a:fld id="{188B4AAE-383D-4500-8EEC-64C45D51E101}" type="slidenum">
              <a:rPr lang="en-ZA" smtClean="0"/>
              <a:pPr>
                <a:defRPr/>
              </a:pPr>
              <a:t>‹#›</a:t>
            </a:fld>
            <a:endParaRPr lang="en-ZA" dirty="0"/>
          </a:p>
        </p:txBody>
      </p:sp>
    </p:spTree>
    <p:extLst>
      <p:ext uri="{BB962C8B-B14F-4D97-AF65-F5344CB8AC3E}">
        <p14:creationId xmlns:p14="http://schemas.microsoft.com/office/powerpoint/2010/main" xmlns="" val="125111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2pPr>
      <a:lvl3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3pPr>
      <a:lvl4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4pPr>
      <a:lvl5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5pPr>
      <a:lvl6pPr marL="3429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6pPr>
      <a:lvl7pPr marL="6858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7pPr>
      <a:lvl8pPr marL="10287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8pPr>
      <a:lvl9pPr marL="13716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2" charset="-128"/>
          <a:cs typeface="ＭＳ Ｐゴシック" pitchFamily="-102"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pitchFamily="-102"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102"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112" charset="0"/>
              </a:defRPr>
            </a:lvl1pPr>
          </a:lstStyle>
          <a:p>
            <a:pPr>
              <a:defRPr/>
            </a:pPr>
            <a:fld id="{2BA515A8-CC52-4D5C-8856-61E92C0ED2C9}" type="datetime1">
              <a:rPr lang="en-US" smtClean="0"/>
              <a:pPr>
                <a:defRPr/>
              </a:pPr>
              <a:t>10/9/2017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112" charset="0"/>
              </a:defRPr>
            </a:lvl1pPr>
          </a:lstStyle>
          <a:p>
            <a:pPr>
              <a:defRPr/>
            </a:pPr>
            <a:fld id="{DD53D6C8-DD5B-467D-9B64-7E26FE1154EB}" type="slidenum">
              <a:rPr lang="en-US" smtClean="0"/>
              <a:pPr>
                <a:defRPr/>
              </a:pPr>
              <a:t>‹#›</a:t>
            </a:fld>
            <a:endParaRPr lang="en-US" dirty="0"/>
          </a:p>
        </p:txBody>
      </p:sp>
    </p:spTree>
    <p:extLst>
      <p:ext uri="{BB962C8B-B14F-4D97-AF65-F5344CB8AC3E}">
        <p14:creationId xmlns:p14="http://schemas.microsoft.com/office/powerpoint/2010/main" xmlns="" val="327623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2pPr>
      <a:lvl3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3pPr>
      <a:lvl4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4pPr>
      <a:lvl5pPr algn="ctr" defTabSz="342900" rtl="0" eaLnBrk="0" fontAlgn="base" hangingPunct="0">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5pPr>
      <a:lvl6pPr marL="3429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6pPr>
      <a:lvl7pPr marL="6858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7pPr>
      <a:lvl8pPr marL="10287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8pPr>
      <a:lvl9pPr marL="1371600" algn="ctr" defTabSz="342900" rtl="0" fontAlgn="base">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2" charset="-128"/>
          <a:cs typeface="ＭＳ Ｐゴシック" pitchFamily="-102"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102"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2"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112" charset="0"/>
              </a:defRPr>
            </a:lvl1pPr>
          </a:lstStyle>
          <a:p>
            <a:pPr>
              <a:defRPr/>
            </a:pPr>
            <a:fld id="{A4B732BE-4EFE-4166-93C0-A03ABBBD98AE}" type="datetime1">
              <a:rPr lang="en-US" smtClean="0"/>
              <a:pPr>
                <a:defRPr/>
              </a:pPr>
              <a:t>10/9/2017</a:t>
            </a:fld>
            <a:endParaRPr lang="en-ZA"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112" charset="0"/>
              </a:defRPr>
            </a:lvl1pPr>
          </a:lstStyle>
          <a:p>
            <a:pPr>
              <a:defRPr/>
            </a:pPr>
            <a:fld id="{188B4AAE-383D-4500-8EEC-64C45D51E101}" type="slidenum">
              <a:rPr lang="en-ZA" smtClean="0"/>
              <a:pPr>
                <a:defRPr/>
              </a:pPr>
              <a:t>‹#›</a:t>
            </a:fld>
            <a:endParaRPr lang="en-ZA" dirty="0"/>
          </a:p>
        </p:txBody>
      </p:sp>
    </p:spTree>
    <p:extLst>
      <p:ext uri="{BB962C8B-B14F-4D97-AF65-F5344CB8AC3E}">
        <p14:creationId xmlns:p14="http://schemas.microsoft.com/office/powerpoint/2010/main" xmlns="" val="28138694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2pPr>
      <a:lvl3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3pPr>
      <a:lvl4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4pPr>
      <a:lvl5pPr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5pPr>
      <a:lvl6pPr marL="3429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6pPr>
      <a:lvl7pPr marL="6858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7pPr>
      <a:lvl8pPr marL="10287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8pPr>
      <a:lvl9pPr marL="1371600" algn="ctr" defTabSz="342900" rtl="0" eaLnBrk="1" fontAlgn="base" hangingPunct="1">
        <a:spcBef>
          <a:spcPct val="0"/>
        </a:spcBef>
        <a:spcAft>
          <a:spcPct val="0"/>
        </a:spcAft>
        <a:defRPr sz="3300">
          <a:solidFill>
            <a:schemeClr val="tx1"/>
          </a:solidFill>
          <a:latin typeface="Calibri" pitchFamily="-102" charset="0"/>
          <a:ea typeface="ＭＳ Ｐゴシック" pitchFamily="-102" charset="-128"/>
          <a:cs typeface="ＭＳ Ｐゴシック" pitchFamily="-102"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2" charset="-128"/>
          <a:cs typeface="ＭＳ Ｐゴシック" pitchFamily="-102"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pitchFamily="-102"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102"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02"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txBox="1">
            <a:spLocks/>
          </p:cNvSpPr>
          <p:nvPr/>
        </p:nvSpPr>
        <p:spPr bwMode="auto">
          <a:xfrm>
            <a:off x="293915" y="4502476"/>
            <a:ext cx="8512628" cy="13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r>
              <a:rPr lang="en-ZA" sz="2800" b="1" dirty="0">
                <a:latin typeface="+mn-lt"/>
                <a:cs typeface="Arial" pitchFamily="34" charset="0"/>
              </a:rPr>
              <a:t>Presentation to the Portfolio Committee on Health</a:t>
            </a:r>
          </a:p>
          <a:p>
            <a:pPr algn="ctr" eaLnBrk="1" hangingPunct="1"/>
            <a:r>
              <a:rPr lang="en-ZA" sz="2800" b="1" dirty="0">
                <a:latin typeface="+mn-lt"/>
                <a:ea typeface="Arial" charset="0"/>
                <a:cs typeface="Arial" pitchFamily="34" charset="0"/>
              </a:rPr>
              <a:t>Presenter: Prof. Eric Buch (NHLS Board Chairperson)</a:t>
            </a:r>
          </a:p>
          <a:p>
            <a:pPr algn="ctr" eaLnBrk="1" hangingPunct="1"/>
            <a:r>
              <a:rPr lang="en-ZA" sz="2800" b="1" dirty="0">
                <a:latin typeface="+mn-lt"/>
                <a:ea typeface="Arial" charset="0"/>
                <a:cs typeface="Arial" pitchFamily="34" charset="0"/>
              </a:rPr>
              <a:t>Date: 04 October 2017</a:t>
            </a:r>
          </a:p>
          <a:p>
            <a:pPr algn="ctr" eaLnBrk="1" hangingPunct="1"/>
            <a:endParaRPr lang="en-US" sz="2800" dirty="0">
              <a:latin typeface="Myriad Pro" pitchFamily="-112" charset="0"/>
              <a:ea typeface="Arial" charset="0"/>
            </a:endParaRPr>
          </a:p>
        </p:txBody>
      </p:sp>
      <p:sp>
        <p:nvSpPr>
          <p:cNvPr id="4" name="Slide Number Placeholder 3"/>
          <p:cNvSpPr>
            <a:spLocks noGrp="1"/>
          </p:cNvSpPr>
          <p:nvPr>
            <p:ph type="sldNum" sz="quarter" idx="12"/>
          </p:nvPr>
        </p:nvSpPr>
        <p:spPr/>
        <p:txBody>
          <a:bodyPr/>
          <a:lstStyle/>
          <a:p>
            <a:fld id="{60158ADC-F822-4761-A1DF-C0D61AA7C1DA}" type="slidenum">
              <a:rPr lang="en-US" sz="1000" smtClean="0"/>
              <a:pPr/>
              <a:t>1</a:t>
            </a:fld>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6" name="TextBox 5"/>
          <p:cNvSpPr txBox="1"/>
          <p:nvPr/>
        </p:nvSpPr>
        <p:spPr>
          <a:xfrm>
            <a:off x="174171" y="2009776"/>
            <a:ext cx="8865326" cy="4093428"/>
          </a:xfrm>
          <a:prstGeom prst="rect">
            <a:avLst/>
          </a:prstGeom>
          <a:noFill/>
        </p:spPr>
        <p:txBody>
          <a:bodyPr wrap="square" rtlCol="0">
            <a:spAutoFit/>
          </a:bodyPr>
          <a:lstStyle/>
          <a:p>
            <a:pPr marL="342900" indent="-342900">
              <a:buFont typeface="Arial" panose="020B0604020202020204" pitchFamily="34" charset="0"/>
              <a:buChar char="•"/>
              <a:defRPr/>
            </a:pPr>
            <a:r>
              <a:rPr lang="en-ZA" sz="2000" dirty="0" smtClean="0">
                <a:latin typeface="+mn-lt"/>
              </a:rPr>
              <a:t>The NHLS has been established as a Section 3A public entity.</a:t>
            </a:r>
          </a:p>
          <a:p>
            <a:pPr marL="342900" indent="-342900">
              <a:buFont typeface="Arial" panose="020B0604020202020204" pitchFamily="34" charset="0"/>
              <a:buChar char="•"/>
              <a:defRPr/>
            </a:pPr>
            <a:endParaRPr lang="en-ZA" sz="2000" dirty="0">
              <a:latin typeface="+mn-lt"/>
            </a:endParaRPr>
          </a:p>
          <a:p>
            <a:pPr>
              <a:defRPr/>
            </a:pPr>
            <a:r>
              <a:rPr lang="en-ZA" sz="2000" b="1" dirty="0" smtClean="0">
                <a:solidFill>
                  <a:srgbClr val="336600"/>
                </a:solidFill>
                <a:latin typeface="+mn-lt"/>
              </a:rPr>
              <a:t>The Board</a:t>
            </a:r>
            <a:endParaRPr lang="en-ZA" sz="2000" b="1" dirty="0">
              <a:solidFill>
                <a:srgbClr val="336600"/>
              </a:solidFill>
              <a:latin typeface="+mn-lt"/>
            </a:endParaRPr>
          </a:p>
          <a:p>
            <a:pPr>
              <a:defRPr/>
            </a:pPr>
            <a:endParaRPr lang="en-ZA" sz="2000" dirty="0">
              <a:solidFill>
                <a:prstClr val="black"/>
              </a:solidFill>
              <a:latin typeface="+mn-lt"/>
            </a:endParaRPr>
          </a:p>
          <a:p>
            <a:pPr marL="257175" indent="-257175">
              <a:buFont typeface="Arial" pitchFamily="34" charset="0"/>
              <a:buChar char="•"/>
              <a:defRPr/>
            </a:pPr>
            <a:r>
              <a:rPr lang="en-ZA" sz="2000" dirty="0">
                <a:solidFill>
                  <a:prstClr val="black"/>
                </a:solidFill>
                <a:latin typeface="+mn-lt"/>
              </a:rPr>
              <a:t>The NHLS Board serves as the accounting authority in terms of Section 49 of the Public Finance Management Act, 1999 (Act No. 1 of 1999).</a:t>
            </a:r>
          </a:p>
          <a:p>
            <a:pPr>
              <a:defRPr/>
            </a:pPr>
            <a:endParaRPr lang="en-ZA" sz="2000" dirty="0">
              <a:solidFill>
                <a:prstClr val="black"/>
              </a:solidFill>
              <a:latin typeface="+mn-lt"/>
            </a:endParaRPr>
          </a:p>
          <a:p>
            <a:pPr marL="257175" indent="-257175">
              <a:buFont typeface="Arial" pitchFamily="34" charset="0"/>
              <a:buChar char="•"/>
              <a:defRPr/>
            </a:pPr>
            <a:r>
              <a:rPr lang="en-ZA" sz="2000" dirty="0">
                <a:solidFill>
                  <a:prstClr val="black"/>
                </a:solidFill>
                <a:latin typeface="+mn-lt"/>
              </a:rPr>
              <a:t>Responsible for providing strategic direction and leadership, ensuring good corporate governance and ethics, determining </a:t>
            </a:r>
            <a:r>
              <a:rPr lang="en-ZA" sz="2000" dirty="0" smtClean="0">
                <a:solidFill>
                  <a:prstClr val="black"/>
                </a:solidFill>
                <a:latin typeface="+mn-lt"/>
              </a:rPr>
              <a:t>policy and agreeing </a:t>
            </a:r>
            <a:r>
              <a:rPr lang="en-ZA" sz="2000" dirty="0">
                <a:solidFill>
                  <a:prstClr val="black"/>
                </a:solidFill>
                <a:latin typeface="+mn-lt"/>
              </a:rPr>
              <a:t>on performance </a:t>
            </a:r>
            <a:r>
              <a:rPr lang="en-ZA" sz="2000" dirty="0" smtClean="0">
                <a:solidFill>
                  <a:prstClr val="black"/>
                </a:solidFill>
                <a:latin typeface="+mn-lt"/>
              </a:rPr>
              <a:t>criteria.</a:t>
            </a:r>
          </a:p>
          <a:p>
            <a:pPr>
              <a:defRPr/>
            </a:pPr>
            <a:endParaRPr lang="en-ZA" sz="2000" dirty="0">
              <a:solidFill>
                <a:prstClr val="black"/>
              </a:solidFill>
              <a:latin typeface="+mn-lt"/>
            </a:endParaRPr>
          </a:p>
          <a:p>
            <a:pPr marL="257175" indent="-257175">
              <a:buFont typeface="Arial" pitchFamily="34" charset="0"/>
              <a:buChar char="•"/>
              <a:defRPr/>
            </a:pPr>
            <a:r>
              <a:rPr lang="en-ZA" sz="2000" dirty="0">
                <a:solidFill>
                  <a:prstClr val="black"/>
                </a:solidFill>
                <a:latin typeface="+mn-lt"/>
              </a:rPr>
              <a:t>Board is supported by 7 sub-committees to help it meet its mandate, without abdicating its own responsibilities. </a:t>
            </a:r>
            <a:endParaRPr lang="en-ZA" sz="2000" b="1" dirty="0">
              <a:solidFill>
                <a:srgbClr val="339933"/>
              </a:solidFill>
              <a:latin typeface="+mn-lt"/>
            </a:endParaRPr>
          </a:p>
        </p:txBody>
      </p:sp>
      <p:sp>
        <p:nvSpPr>
          <p:cNvPr id="5" name="TextBox 4"/>
          <p:cNvSpPr txBox="1"/>
          <p:nvPr/>
        </p:nvSpPr>
        <p:spPr>
          <a:xfrm>
            <a:off x="174171" y="1180560"/>
            <a:ext cx="8795657" cy="646331"/>
          </a:xfrm>
          <a:prstGeom prst="rect">
            <a:avLst/>
          </a:prstGeom>
          <a:noFill/>
        </p:spPr>
        <p:txBody>
          <a:bodyPr wrap="square" rtlCol="0">
            <a:spAutoFit/>
          </a:bodyPr>
          <a:lstStyle/>
          <a:p>
            <a:pPr algn="ctr">
              <a:defRPr/>
            </a:pPr>
            <a:r>
              <a:rPr lang="en-ZA" sz="3600" b="1" dirty="0" smtClean="0">
                <a:solidFill>
                  <a:srgbClr val="336600"/>
                </a:solidFill>
                <a:latin typeface="Calibri"/>
              </a:rPr>
              <a:t>Governance </a:t>
            </a:r>
            <a:endParaRPr lang="en-GB" sz="36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b="1" smtClean="0"/>
              <a:pPr/>
              <a:t>10</a:t>
            </a:fld>
            <a:endParaRPr lang="en-US" b="1" dirty="0"/>
          </a:p>
        </p:txBody>
      </p:sp>
    </p:spTree>
    <p:extLst>
      <p:ext uri="{BB962C8B-B14F-4D97-AF65-F5344CB8AC3E}">
        <p14:creationId xmlns:p14="http://schemas.microsoft.com/office/powerpoint/2010/main" xmlns="" val="1222685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4" name="Rectangle 3"/>
          <p:cNvSpPr/>
          <p:nvPr/>
        </p:nvSpPr>
        <p:spPr>
          <a:xfrm>
            <a:off x="174171" y="1915533"/>
            <a:ext cx="8795657" cy="4708981"/>
          </a:xfrm>
          <a:prstGeom prst="rect">
            <a:avLst/>
          </a:prstGeom>
        </p:spPr>
        <p:txBody>
          <a:bodyPr wrap="square">
            <a:spAutoFit/>
          </a:bodyPr>
          <a:lstStyle/>
          <a:p>
            <a:pPr marL="257175" indent="-257175">
              <a:lnSpc>
                <a:spcPct val="150000"/>
              </a:lnSpc>
              <a:buFont typeface="Arial" pitchFamily="34" charset="0"/>
              <a:buChar char="•"/>
              <a:defRPr/>
            </a:pPr>
            <a:r>
              <a:rPr lang="en-ZA" sz="2000" dirty="0">
                <a:solidFill>
                  <a:prstClr val="black"/>
                </a:solidFill>
                <a:latin typeface="Calibri"/>
              </a:rPr>
              <a:t>The National Health Laboratory Service (NHLS) is a public health laboratory service with approximately 288 laboratories across the nine provinces of South Africa, excluding depots, and serves approximately 80% of the </a:t>
            </a:r>
            <a:r>
              <a:rPr lang="en-ZA" sz="2000" dirty="0" smtClean="0">
                <a:solidFill>
                  <a:prstClr val="black"/>
                </a:solidFill>
                <a:latin typeface="Calibri"/>
              </a:rPr>
              <a:t>South African </a:t>
            </a:r>
            <a:r>
              <a:rPr lang="en-ZA" sz="2000" dirty="0">
                <a:solidFill>
                  <a:prstClr val="black"/>
                </a:solidFill>
                <a:latin typeface="Calibri"/>
              </a:rPr>
              <a:t>population.</a:t>
            </a:r>
          </a:p>
          <a:p>
            <a:pPr lvl="0">
              <a:lnSpc>
                <a:spcPct val="150000"/>
              </a:lnSpc>
              <a:defRPr/>
            </a:pPr>
            <a:endParaRPr lang="en-ZA" sz="2000" dirty="0">
              <a:solidFill>
                <a:prstClr val="black"/>
              </a:solidFill>
              <a:latin typeface="Calibri"/>
            </a:endParaRPr>
          </a:p>
          <a:p>
            <a:pPr marL="257175" indent="-257175">
              <a:lnSpc>
                <a:spcPct val="150000"/>
              </a:lnSpc>
              <a:buFont typeface="Arial" pitchFamily="34" charset="0"/>
              <a:buChar char="•"/>
              <a:defRPr/>
            </a:pPr>
            <a:r>
              <a:rPr lang="en-US" sz="2000" dirty="0">
                <a:solidFill>
                  <a:prstClr val="black"/>
                </a:solidFill>
                <a:latin typeface="Calibri"/>
              </a:rPr>
              <a:t>The total number of tests done for the </a:t>
            </a:r>
            <a:r>
              <a:rPr lang="en-US" sz="2000" dirty="0" smtClean="0">
                <a:solidFill>
                  <a:prstClr val="black"/>
                </a:solidFill>
                <a:latin typeface="Calibri"/>
              </a:rPr>
              <a:t>year was 91 </a:t>
            </a:r>
            <a:r>
              <a:rPr lang="en-US" sz="2000" dirty="0">
                <a:solidFill>
                  <a:prstClr val="black"/>
                </a:solidFill>
                <a:latin typeface="Calibri"/>
              </a:rPr>
              <a:t>313 </a:t>
            </a:r>
            <a:r>
              <a:rPr lang="en-US" sz="2000" dirty="0" smtClean="0">
                <a:solidFill>
                  <a:prstClr val="black"/>
                </a:solidFill>
                <a:latin typeface="Calibri"/>
              </a:rPr>
              <a:t>356.  Of this 88 </a:t>
            </a:r>
            <a:r>
              <a:rPr lang="en-US" sz="2000" dirty="0">
                <a:solidFill>
                  <a:prstClr val="black"/>
                </a:solidFill>
                <a:latin typeface="Calibri"/>
              </a:rPr>
              <a:t>281 </a:t>
            </a:r>
            <a:r>
              <a:rPr lang="en-US" sz="2000" dirty="0" smtClean="0">
                <a:solidFill>
                  <a:prstClr val="black"/>
                </a:solidFill>
                <a:latin typeface="Calibri"/>
              </a:rPr>
              <a:t>304 was for the DoH, and the remainder was for other government departments and  the private sector. </a:t>
            </a:r>
          </a:p>
          <a:p>
            <a:pPr marL="257175" indent="-257175">
              <a:lnSpc>
                <a:spcPct val="150000"/>
              </a:lnSpc>
              <a:buFont typeface="Arial" pitchFamily="34" charset="0"/>
              <a:buChar char="•"/>
              <a:defRPr/>
            </a:pPr>
            <a:endParaRPr lang="en-US" sz="2000" dirty="0">
              <a:solidFill>
                <a:prstClr val="black"/>
              </a:solidFill>
              <a:latin typeface="Calibri"/>
            </a:endParaRPr>
          </a:p>
          <a:p>
            <a:pPr marL="257175" indent="-257175">
              <a:lnSpc>
                <a:spcPct val="150000"/>
              </a:lnSpc>
              <a:buFont typeface="Arial" pitchFamily="34" charset="0"/>
              <a:buChar char="•"/>
              <a:defRPr/>
            </a:pPr>
            <a:r>
              <a:rPr lang="en-US" sz="2000" dirty="0">
                <a:solidFill>
                  <a:prstClr val="black"/>
                </a:solidFill>
                <a:latin typeface="Calibri"/>
              </a:rPr>
              <a:t>Total workforce at end of 2017 f</a:t>
            </a:r>
            <a:r>
              <a:rPr lang="en-US" sz="2000" dirty="0" smtClean="0">
                <a:solidFill>
                  <a:prstClr val="black"/>
                </a:solidFill>
                <a:latin typeface="Calibri"/>
              </a:rPr>
              <a:t>inancial </a:t>
            </a:r>
            <a:r>
              <a:rPr lang="en-US" sz="2000" dirty="0">
                <a:solidFill>
                  <a:prstClr val="black"/>
                </a:solidFill>
                <a:latin typeface="Calibri"/>
              </a:rPr>
              <a:t>y</a:t>
            </a:r>
            <a:r>
              <a:rPr lang="en-US" sz="2000" dirty="0" smtClean="0">
                <a:solidFill>
                  <a:prstClr val="black"/>
                </a:solidFill>
                <a:latin typeface="Calibri"/>
              </a:rPr>
              <a:t>ear was 7 327.</a:t>
            </a:r>
            <a:endParaRPr lang="en-ZA" sz="2000" dirty="0">
              <a:solidFill>
                <a:prstClr val="black"/>
              </a:solidFill>
              <a:latin typeface="Calibri"/>
            </a:endParaRPr>
          </a:p>
        </p:txBody>
      </p:sp>
      <p:sp>
        <p:nvSpPr>
          <p:cNvPr id="6" name="TextBox 5"/>
          <p:cNvSpPr txBox="1"/>
          <p:nvPr/>
        </p:nvSpPr>
        <p:spPr>
          <a:xfrm>
            <a:off x="174171" y="1180560"/>
            <a:ext cx="8795657" cy="646331"/>
          </a:xfrm>
          <a:prstGeom prst="rect">
            <a:avLst/>
          </a:prstGeom>
          <a:noFill/>
        </p:spPr>
        <p:txBody>
          <a:bodyPr wrap="square" rtlCol="0">
            <a:spAutoFit/>
          </a:bodyPr>
          <a:lstStyle/>
          <a:p>
            <a:pPr algn="ctr">
              <a:defRPr/>
            </a:pPr>
            <a:r>
              <a:rPr lang="en-ZA" sz="3600" b="1" dirty="0" smtClean="0">
                <a:solidFill>
                  <a:srgbClr val="336600"/>
                </a:solidFill>
                <a:latin typeface="Calibri"/>
              </a:rPr>
              <a:t>The NHLS </a:t>
            </a:r>
            <a:endParaRPr lang="en-GB" sz="36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11</a:t>
            </a:fld>
            <a:endParaRPr lang="en-US" dirty="0"/>
          </a:p>
        </p:txBody>
      </p:sp>
    </p:spTree>
    <p:extLst>
      <p:ext uri="{BB962C8B-B14F-4D97-AF65-F5344CB8AC3E}">
        <p14:creationId xmlns:p14="http://schemas.microsoft.com/office/powerpoint/2010/main" xmlns="" val="2143946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66701" y="2166868"/>
            <a:ext cx="8543924" cy="1987550"/>
          </a:xfrm>
        </p:spPr>
        <p:txBody>
          <a:bodyPr/>
          <a:lstStyle/>
          <a:p>
            <a:pPr eaLnBrk="1" hangingPunct="1"/>
            <a:r>
              <a:rPr lang="en-US" sz="4500" b="1" dirty="0">
                <a:solidFill>
                  <a:schemeClr val="bg1"/>
                </a:solidFill>
                <a:latin typeface="+mn-lt"/>
                <a:ea typeface="ＭＳ Ｐゴシック" pitchFamily="-112" charset="-128"/>
              </a:rPr>
              <a:t>Part </a:t>
            </a:r>
            <a:r>
              <a:rPr lang="en-US" sz="4500" b="1" dirty="0" smtClean="0">
                <a:solidFill>
                  <a:schemeClr val="bg1"/>
                </a:solidFill>
                <a:latin typeface="+mn-lt"/>
                <a:ea typeface="ＭＳ Ｐゴシック" pitchFamily="-112" charset="-128"/>
              </a:rPr>
              <a:t>2:</a:t>
            </a:r>
            <a:r>
              <a:rPr lang="en-US" sz="4500" b="1" dirty="0">
                <a:solidFill>
                  <a:schemeClr val="bg1"/>
                </a:solidFill>
                <a:latin typeface="+mn-lt"/>
                <a:ea typeface="ＭＳ Ｐゴシック" pitchFamily="-112" charset="-128"/>
              </a:rPr>
              <a:t/>
            </a:r>
            <a:br>
              <a:rPr lang="en-US" sz="4500" b="1" dirty="0">
                <a:solidFill>
                  <a:schemeClr val="bg1"/>
                </a:solidFill>
                <a:latin typeface="+mn-lt"/>
                <a:ea typeface="ＭＳ Ｐゴシック" pitchFamily="-112" charset="-128"/>
              </a:rPr>
            </a:br>
            <a:r>
              <a:rPr lang="en-US" sz="4800" b="1" dirty="0">
                <a:solidFill>
                  <a:schemeClr val="bg1"/>
                </a:solidFill>
                <a:latin typeface="+mn-lt"/>
                <a:ea typeface="ＭＳ Ｐゴシック" pitchFamily="-112" charset="-128"/>
              </a:rPr>
              <a:t>Performance</a:t>
            </a:r>
            <a:r>
              <a:rPr lang="en-US" sz="4500" b="1" dirty="0">
                <a:solidFill>
                  <a:schemeClr val="bg1"/>
                </a:solidFill>
                <a:latin typeface="+mn-lt"/>
                <a:ea typeface="ＭＳ Ｐゴシック" pitchFamily="-112" charset="-128"/>
              </a:rPr>
              <a:t> </a:t>
            </a:r>
            <a:r>
              <a:rPr lang="en-US" sz="4800" b="1" dirty="0">
                <a:solidFill>
                  <a:schemeClr val="bg1"/>
                </a:solidFill>
                <a:latin typeface="+mn-lt"/>
                <a:ea typeface="ＭＳ Ｐゴシック" pitchFamily="-112" charset="-128"/>
              </a:rPr>
              <a:t>Overview</a:t>
            </a:r>
          </a:p>
        </p:txBody>
      </p:sp>
      <p:sp>
        <p:nvSpPr>
          <p:cNvPr id="4" name="Slide Number Placeholder 3"/>
          <p:cNvSpPr>
            <a:spLocks noGrp="1"/>
          </p:cNvSpPr>
          <p:nvPr>
            <p:ph type="sldNum" sz="quarter" idx="12"/>
          </p:nvPr>
        </p:nvSpPr>
        <p:spPr/>
        <p:txBody>
          <a:bodyPr/>
          <a:lstStyle/>
          <a:p>
            <a:fld id="{60158ADC-F822-4761-A1DF-C0D61AA7C1DA}" type="slidenum">
              <a:rPr lang="en-US" smtClean="0"/>
              <a:pPr/>
              <a:t>12</a:t>
            </a:fld>
            <a:endParaRPr lang="en-US" dirty="0"/>
          </a:p>
        </p:txBody>
      </p:sp>
    </p:spTree>
    <p:extLst>
      <p:ext uri="{BB962C8B-B14F-4D97-AF65-F5344CB8AC3E}">
        <p14:creationId xmlns:p14="http://schemas.microsoft.com/office/powerpoint/2010/main" xmlns="" val="3140611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4170" y="1858771"/>
            <a:ext cx="8795657" cy="5262979"/>
          </a:xfrm>
          <a:prstGeom prst="rect">
            <a:avLst/>
          </a:prstGeom>
          <a:noFill/>
        </p:spPr>
        <p:txBody>
          <a:bodyPr wrap="square" rtlCol="0">
            <a:spAutoFit/>
          </a:bodyPr>
          <a:lstStyle/>
          <a:p>
            <a:endParaRPr lang="en-US" dirty="0">
              <a:latin typeface="+mn-lt"/>
            </a:endParaRPr>
          </a:p>
          <a:p>
            <a:pPr marL="214313" indent="-214313">
              <a:buFont typeface="Arial" panose="020B0604020202020204" pitchFamily="34" charset="0"/>
              <a:buChar char="•"/>
            </a:pPr>
            <a:r>
              <a:rPr lang="en-US" sz="2000" dirty="0" smtClean="0">
                <a:latin typeface="+mn-lt"/>
              </a:rPr>
              <a:t>Improved stakeholder relations as evidenced by the Customer Satisfaction Index.</a:t>
            </a:r>
          </a:p>
          <a:p>
            <a:endParaRPr lang="en-US" sz="2000" dirty="0">
              <a:latin typeface="+mn-lt"/>
            </a:endParaRPr>
          </a:p>
          <a:p>
            <a:pPr marL="214313" indent="-214313">
              <a:buFont typeface="Arial" panose="020B0604020202020204" pitchFamily="34" charset="0"/>
              <a:buChar char="•"/>
            </a:pPr>
            <a:r>
              <a:rPr lang="en-US" sz="2000" dirty="0" smtClean="0">
                <a:latin typeface="+mn-lt"/>
              </a:rPr>
              <a:t>Committed, motivated and stable workforce with low turn-over ratio of 0.3%</a:t>
            </a:r>
          </a:p>
          <a:p>
            <a:pPr marL="214313" indent="-214313">
              <a:buFont typeface="Arial" panose="020B0604020202020204" pitchFamily="34" charset="0"/>
              <a:buChar char="•"/>
            </a:pPr>
            <a:endParaRPr lang="en-US" sz="2000" dirty="0">
              <a:latin typeface="+mn-lt"/>
            </a:endParaRPr>
          </a:p>
          <a:p>
            <a:pPr marL="214313" indent="-214313">
              <a:buFont typeface="Arial" panose="020B0604020202020204" pitchFamily="34" charset="0"/>
              <a:buChar char="•"/>
            </a:pPr>
            <a:r>
              <a:rPr lang="en-ZA" sz="2000" dirty="0" smtClean="0">
                <a:latin typeface="+mn-lt"/>
              </a:rPr>
              <a:t>Improvement of the service delivery and work environment through refurbishment of old </a:t>
            </a:r>
            <a:r>
              <a:rPr lang="en-ZA" sz="2000" dirty="0">
                <a:latin typeface="+mn-lt"/>
              </a:rPr>
              <a:t>laboratories and </a:t>
            </a:r>
            <a:r>
              <a:rPr lang="en-ZA" sz="2000" dirty="0" smtClean="0">
                <a:latin typeface="+mn-lt"/>
              </a:rPr>
              <a:t>buildings which </a:t>
            </a:r>
            <a:r>
              <a:rPr lang="en-ZA" sz="2000" dirty="0">
                <a:latin typeface="+mn-lt"/>
              </a:rPr>
              <a:t>were at various stages of decay. </a:t>
            </a:r>
            <a:endParaRPr lang="en-ZA" sz="2000" dirty="0" smtClean="0">
              <a:latin typeface="+mn-lt"/>
            </a:endParaRPr>
          </a:p>
          <a:p>
            <a:pPr marL="214313" indent="-214313">
              <a:buFont typeface="Arial" panose="020B0604020202020204" pitchFamily="34" charset="0"/>
              <a:buChar char="•"/>
            </a:pPr>
            <a:endParaRPr lang="en-ZA" sz="2000" dirty="0">
              <a:latin typeface="+mn-lt"/>
            </a:endParaRPr>
          </a:p>
          <a:p>
            <a:pPr marL="214313" indent="-214313">
              <a:buFont typeface="Arial" panose="020B0604020202020204" pitchFamily="34" charset="0"/>
              <a:buChar char="•"/>
            </a:pPr>
            <a:r>
              <a:rPr lang="en-US" sz="2000" dirty="0">
                <a:latin typeface="+mn-lt"/>
              </a:rPr>
              <a:t>Turn-around times have improved through the reduction of time from when samples are received until the delivery of results, e.g. </a:t>
            </a:r>
          </a:p>
          <a:p>
            <a:pPr marL="214313" indent="-214313">
              <a:buFont typeface="Arial" panose="020B0604020202020204" pitchFamily="34" charset="0"/>
              <a:buChar char="•"/>
            </a:pPr>
            <a:endParaRPr lang="en-US" sz="2000" dirty="0">
              <a:latin typeface="+mn-lt"/>
            </a:endParaRPr>
          </a:p>
          <a:p>
            <a:pPr marL="671513" lvl="1" indent="-214313">
              <a:buFont typeface="Arial" panose="020B0604020202020204" pitchFamily="34" charset="0"/>
              <a:buChar char="•"/>
            </a:pPr>
            <a:r>
              <a:rPr lang="en-ZA" sz="2000" dirty="0">
                <a:latin typeface="+mn-lt"/>
              </a:rPr>
              <a:t>96% of TB Microscopy tests performed within 48 hours </a:t>
            </a:r>
          </a:p>
          <a:p>
            <a:pPr marL="671513" lvl="1" indent="-214313">
              <a:buFont typeface="Arial" panose="020B0604020202020204" pitchFamily="34" charset="0"/>
              <a:buChar char="•"/>
            </a:pPr>
            <a:r>
              <a:rPr lang="en-ZA" sz="2000" dirty="0">
                <a:latin typeface="+mn-lt"/>
              </a:rPr>
              <a:t>97%TB GXP tests performed within 48 hours</a:t>
            </a:r>
          </a:p>
          <a:p>
            <a:pPr marL="671513" lvl="1" indent="-214313">
              <a:buFont typeface="Arial" panose="020B0604020202020204" pitchFamily="34" charset="0"/>
              <a:buChar char="•"/>
            </a:pPr>
            <a:r>
              <a:rPr lang="en-ZA" sz="2000" dirty="0">
                <a:latin typeface="+mn-lt"/>
              </a:rPr>
              <a:t>87% of Viral Load tests performed within 96 hours</a:t>
            </a:r>
            <a:endParaRPr lang="en-US" sz="2000" dirty="0">
              <a:latin typeface="+mn-lt"/>
            </a:endParaRPr>
          </a:p>
          <a:p>
            <a:pPr marL="214313" indent="-214313">
              <a:buFont typeface="Arial" panose="020B0604020202020204" pitchFamily="34" charset="0"/>
              <a:buChar char="•"/>
            </a:pPr>
            <a:endParaRPr lang="en-GB" dirty="0">
              <a:latin typeface="+mn-lt"/>
            </a:endParaRPr>
          </a:p>
          <a:p>
            <a:endParaRPr lang="en-GB" sz="2000" b="1" dirty="0">
              <a:latin typeface="+mn-lt"/>
            </a:endParaRPr>
          </a:p>
        </p:txBody>
      </p:sp>
      <p:sp>
        <p:nvSpPr>
          <p:cNvPr id="5" name="TextBox 4"/>
          <p:cNvSpPr txBox="1"/>
          <p:nvPr/>
        </p:nvSpPr>
        <p:spPr>
          <a:xfrm>
            <a:off x="174171" y="1180560"/>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Summary of key achievements </a:t>
            </a:r>
            <a:endParaRPr lang="en-GB" sz="3200" b="1" dirty="0">
              <a:solidFill>
                <a:srgbClr val="336600"/>
              </a:solidFill>
              <a:latin typeface="Calibri"/>
            </a:endParaRPr>
          </a:p>
        </p:txBody>
      </p:sp>
      <p:sp>
        <p:nvSpPr>
          <p:cNvPr id="4" name="Slide Number Placeholder 3"/>
          <p:cNvSpPr>
            <a:spLocks noGrp="1"/>
          </p:cNvSpPr>
          <p:nvPr>
            <p:ph type="sldNum" sz="quarter" idx="12"/>
          </p:nvPr>
        </p:nvSpPr>
        <p:spPr/>
        <p:txBody>
          <a:bodyPr/>
          <a:lstStyle/>
          <a:p>
            <a:fld id="{400EAF86-2231-4C79-A6C5-FB1E7B36C2A5}" type="slidenum">
              <a:rPr lang="en-US" smtClean="0"/>
              <a:pPr/>
              <a:t>13</a:t>
            </a:fld>
            <a:endParaRPr lang="en-US" dirty="0"/>
          </a:p>
        </p:txBody>
      </p:sp>
    </p:spTree>
    <p:extLst>
      <p:ext uri="{BB962C8B-B14F-4D97-AF65-F5344CB8AC3E}">
        <p14:creationId xmlns:p14="http://schemas.microsoft.com/office/powerpoint/2010/main" xmlns="" val="64557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4171" y="1180560"/>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Summary of key achievements </a:t>
            </a:r>
            <a:endParaRPr lang="en-GB" sz="3200" b="1" dirty="0">
              <a:solidFill>
                <a:srgbClr val="336600"/>
              </a:solidFill>
              <a:latin typeface="Calibri"/>
            </a:endParaRPr>
          </a:p>
        </p:txBody>
      </p:sp>
      <p:sp>
        <p:nvSpPr>
          <p:cNvPr id="4" name="Slide Number Placeholder 3"/>
          <p:cNvSpPr>
            <a:spLocks noGrp="1"/>
          </p:cNvSpPr>
          <p:nvPr>
            <p:ph type="sldNum" sz="quarter" idx="12"/>
          </p:nvPr>
        </p:nvSpPr>
        <p:spPr/>
        <p:txBody>
          <a:bodyPr/>
          <a:lstStyle/>
          <a:p>
            <a:fld id="{400EAF86-2231-4C79-A6C5-FB1E7B36C2A5}" type="slidenum">
              <a:rPr lang="en-US" smtClean="0"/>
              <a:pPr/>
              <a:t>14</a:t>
            </a:fld>
            <a:endParaRPr lang="en-US" dirty="0"/>
          </a:p>
        </p:txBody>
      </p:sp>
      <p:sp>
        <p:nvSpPr>
          <p:cNvPr id="7" name="Rectangle 6"/>
          <p:cNvSpPr/>
          <p:nvPr/>
        </p:nvSpPr>
        <p:spPr>
          <a:xfrm>
            <a:off x="155767" y="1897653"/>
            <a:ext cx="8801099" cy="4478149"/>
          </a:xfrm>
          <a:prstGeom prst="rect">
            <a:avLst/>
          </a:prstGeom>
        </p:spPr>
        <p:txBody>
          <a:bodyPr wrap="square">
            <a:spAutoFit/>
          </a:bodyPr>
          <a:lstStyle/>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900" b="0" i="0" u="none" strike="noStrike" kern="1200" cap="none" spc="0" normalizeH="0" baseline="0" noProof="0" dirty="0" smtClean="0">
                <a:ln>
                  <a:noFill/>
                </a:ln>
                <a:effectLst/>
                <a:uLnTx/>
                <a:uFillTx/>
                <a:latin typeface="+mn-lt"/>
              </a:rPr>
              <a:t>CD4 tests volumes for 2016 / 17 = 3.382 million,</a:t>
            </a:r>
            <a:r>
              <a:rPr kumimoji="0" lang="en-ZA" sz="1900" b="0" i="0" u="none" strike="noStrike" kern="1200" cap="none" spc="0" normalizeH="0" noProof="0" dirty="0" smtClean="0">
                <a:ln>
                  <a:noFill/>
                </a:ln>
                <a:effectLst/>
                <a:uLnTx/>
                <a:uFillTx/>
                <a:latin typeface="+mn-lt"/>
              </a:rPr>
              <a:t> with </a:t>
            </a:r>
            <a:r>
              <a:rPr kumimoji="0" lang="en-ZA" sz="1900" b="0" i="0" u="none" strike="noStrike" kern="1200" cap="none" spc="0" normalizeH="0" baseline="0" noProof="0" dirty="0" smtClean="0">
                <a:ln>
                  <a:noFill/>
                </a:ln>
                <a:effectLst/>
                <a:uLnTx/>
                <a:uFillTx/>
                <a:latin typeface="+mn-lt"/>
              </a:rPr>
              <a:t>KwaZulu Natal and Gauteng being the top two consumers at 1.08m and 744 00 samples respectively.</a:t>
            </a: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ZA" sz="1900" dirty="0">
              <a:latin typeface="+mn-lt"/>
            </a:endParaRPr>
          </a:p>
          <a:p>
            <a:pPr marL="214313" lvl="0" indent="-214313">
              <a:buFont typeface="Arial" panose="020B0604020202020204" pitchFamily="34" charset="0"/>
              <a:buChar char="•"/>
              <a:defRPr/>
            </a:pPr>
            <a:r>
              <a:rPr lang="en-ZA" sz="1900" dirty="0">
                <a:latin typeface="+mn-lt"/>
              </a:rPr>
              <a:t>From June 2016 (national implementation) to March 2017, 228 055 </a:t>
            </a:r>
            <a:r>
              <a:rPr lang="en-ZA" sz="1900" dirty="0" smtClean="0">
                <a:latin typeface="+mn-lt"/>
              </a:rPr>
              <a:t>Cryptococcus Antigen tests were </a:t>
            </a:r>
            <a:r>
              <a:rPr lang="en-ZA" sz="1900" dirty="0">
                <a:latin typeface="+mn-lt"/>
              </a:rPr>
              <a:t>processed across the </a:t>
            </a:r>
            <a:r>
              <a:rPr lang="en-ZA" sz="1900" dirty="0" smtClean="0">
                <a:latin typeface="+mn-lt"/>
              </a:rPr>
              <a:t>NHLS.</a:t>
            </a:r>
            <a:endParaRPr kumimoji="0" lang="en-ZA" sz="1900" b="0" i="0" u="none" strike="noStrike" kern="1200" cap="none" spc="0" normalizeH="0" baseline="0" noProof="0" dirty="0" smtClean="0">
              <a:ln>
                <a:noFill/>
              </a:ln>
              <a:effectLst/>
              <a:uLnTx/>
              <a:uFillTx/>
              <a:latin typeface="+mn-lt"/>
            </a:endParaRPr>
          </a:p>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900" b="0" i="0" u="none" strike="noStrike" kern="1200" cap="none" spc="0" normalizeH="0" baseline="0" noProof="0" dirty="0" smtClean="0">
              <a:ln>
                <a:noFill/>
              </a:ln>
              <a:effectLst/>
              <a:uLnTx/>
              <a:uFillTx/>
              <a:latin typeface="+mn-lt"/>
            </a:endParaRPr>
          </a:p>
          <a:p>
            <a:pPr marL="214313" lvl="0" indent="-214313">
              <a:buFont typeface="Arial" panose="020B0604020202020204" pitchFamily="34" charset="0"/>
              <a:buChar char="•"/>
              <a:defRPr/>
            </a:pPr>
            <a:r>
              <a:rPr lang="en-ZA" sz="1900" dirty="0">
                <a:latin typeface="+mn-lt"/>
              </a:rPr>
              <a:t>In total, 4 494 819 HIV </a:t>
            </a:r>
            <a:r>
              <a:rPr lang="en-ZA" sz="1900" dirty="0" smtClean="0">
                <a:latin typeface="+mn-lt"/>
              </a:rPr>
              <a:t>Viral Load tests </a:t>
            </a:r>
            <a:r>
              <a:rPr lang="en-ZA" sz="1900" dirty="0">
                <a:latin typeface="+mn-lt"/>
              </a:rPr>
              <a:t>were performed in the 2016/17, with 88.23% of these tested within 96 </a:t>
            </a:r>
            <a:r>
              <a:rPr lang="en-ZA" sz="1900" dirty="0" smtClean="0">
                <a:latin typeface="+mn-lt"/>
              </a:rPr>
              <a:t>hours.</a:t>
            </a:r>
          </a:p>
          <a:p>
            <a:pPr marL="214313" lvl="0" indent="-214313">
              <a:buFont typeface="Arial" panose="020B0604020202020204" pitchFamily="34" charset="0"/>
              <a:buChar char="•"/>
              <a:defRPr/>
            </a:pPr>
            <a:endParaRPr lang="en-ZA" sz="1900" dirty="0">
              <a:latin typeface="+mn-lt"/>
            </a:endParaRPr>
          </a:p>
          <a:p>
            <a:pPr marL="214313" lvl="0" indent="-214313">
              <a:buFont typeface="Arial" panose="020B0604020202020204" pitchFamily="34" charset="0"/>
              <a:buChar char="•"/>
              <a:defRPr/>
            </a:pPr>
            <a:r>
              <a:rPr lang="en-GB" sz="1900" dirty="0" smtClean="0">
                <a:latin typeface="+mn-lt"/>
              </a:rPr>
              <a:t>The </a:t>
            </a:r>
            <a:r>
              <a:rPr lang="en-ZA" sz="1900" dirty="0" smtClean="0">
                <a:latin typeface="+mn-lt"/>
              </a:rPr>
              <a:t>number </a:t>
            </a:r>
            <a:r>
              <a:rPr lang="en-ZA" sz="1900" dirty="0">
                <a:latin typeface="+mn-lt"/>
              </a:rPr>
              <a:t>of HIV PCR tests performed in 2016/17 was 524 </a:t>
            </a:r>
            <a:r>
              <a:rPr lang="en-ZA" sz="1900" dirty="0" smtClean="0">
                <a:latin typeface="+mn-lt"/>
              </a:rPr>
              <a:t>829</a:t>
            </a:r>
            <a:r>
              <a:rPr lang="en-ZA" sz="1900" dirty="0">
                <a:latin typeface="+mn-lt"/>
              </a:rPr>
              <a:t> </a:t>
            </a:r>
            <a:r>
              <a:rPr lang="en-ZA" sz="1900" dirty="0" smtClean="0">
                <a:latin typeface="+mn-lt"/>
              </a:rPr>
              <a:t>– with </a:t>
            </a:r>
            <a:r>
              <a:rPr lang="en-ZA" sz="1900" dirty="0">
                <a:latin typeface="+mn-lt"/>
              </a:rPr>
              <a:t>81.9% of </a:t>
            </a:r>
            <a:r>
              <a:rPr lang="en-ZA" sz="1900" dirty="0" smtClean="0">
                <a:latin typeface="+mn-lt"/>
              </a:rPr>
              <a:t>the tests </a:t>
            </a:r>
            <a:r>
              <a:rPr lang="en-ZA" sz="1900" dirty="0">
                <a:latin typeface="+mn-lt"/>
              </a:rPr>
              <a:t>being completed within the required </a:t>
            </a:r>
            <a:r>
              <a:rPr lang="en-ZA" sz="1900" dirty="0" smtClean="0">
                <a:latin typeface="+mn-lt"/>
              </a:rPr>
              <a:t>period.</a:t>
            </a:r>
          </a:p>
          <a:p>
            <a:pPr marL="214313" lvl="0" indent="-214313">
              <a:buFont typeface="Arial" panose="020B0604020202020204" pitchFamily="34" charset="0"/>
              <a:buChar char="•"/>
              <a:defRPr/>
            </a:pPr>
            <a:endParaRPr lang="en-ZA" sz="1900" dirty="0">
              <a:latin typeface="+mn-lt"/>
            </a:endParaRPr>
          </a:p>
          <a:p>
            <a:pPr marL="214313" lvl="0" indent="-214313">
              <a:buFont typeface="Arial" panose="020B0604020202020204" pitchFamily="34" charset="0"/>
              <a:buChar char="•"/>
              <a:defRPr/>
            </a:pPr>
            <a:r>
              <a:rPr lang="en-ZA" sz="1900" dirty="0" smtClean="0">
                <a:latin typeface="+mn-lt"/>
              </a:rPr>
              <a:t>From </a:t>
            </a:r>
            <a:r>
              <a:rPr lang="en-ZA" sz="1900" dirty="0">
                <a:latin typeface="+mn-lt"/>
              </a:rPr>
              <a:t>April 2016 to March 2017, 2 395 384 GeneXpert MTB/RIF tests were performed nationally by NHLS laboratories. The average </a:t>
            </a:r>
            <a:r>
              <a:rPr lang="en-ZA" sz="1900" dirty="0" smtClean="0">
                <a:latin typeface="+mn-lt"/>
              </a:rPr>
              <a:t>national TB </a:t>
            </a:r>
            <a:r>
              <a:rPr lang="en-ZA" sz="1900" dirty="0">
                <a:latin typeface="+mn-lt"/>
              </a:rPr>
              <a:t>positivity rate among those tested was 9.13%. </a:t>
            </a:r>
            <a:endParaRPr lang="en-ZA" sz="1900" dirty="0" smtClean="0">
              <a:latin typeface="+mn-lt"/>
            </a:endParaRPr>
          </a:p>
        </p:txBody>
      </p:sp>
    </p:spTree>
    <p:extLst>
      <p:ext uri="{BB962C8B-B14F-4D97-AF65-F5344CB8AC3E}">
        <p14:creationId xmlns:p14="http://schemas.microsoft.com/office/powerpoint/2010/main" xmlns="" val="307352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4171" y="1180560"/>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Summary of key achievements </a:t>
            </a:r>
            <a:endParaRPr lang="en-GB" sz="3200" b="1" dirty="0">
              <a:solidFill>
                <a:srgbClr val="336600"/>
              </a:solidFill>
              <a:latin typeface="Calibri"/>
            </a:endParaRPr>
          </a:p>
        </p:txBody>
      </p:sp>
      <p:sp>
        <p:nvSpPr>
          <p:cNvPr id="4" name="Slide Number Placeholder 3"/>
          <p:cNvSpPr>
            <a:spLocks noGrp="1"/>
          </p:cNvSpPr>
          <p:nvPr>
            <p:ph type="sldNum" sz="quarter" idx="12"/>
          </p:nvPr>
        </p:nvSpPr>
        <p:spPr/>
        <p:txBody>
          <a:bodyPr/>
          <a:lstStyle/>
          <a:p>
            <a:fld id="{400EAF86-2231-4C79-A6C5-FB1E7B36C2A5}" type="slidenum">
              <a:rPr lang="en-US" smtClean="0"/>
              <a:pPr/>
              <a:t>15</a:t>
            </a:fld>
            <a:endParaRPr lang="en-US" dirty="0"/>
          </a:p>
        </p:txBody>
      </p:sp>
      <p:sp>
        <p:nvSpPr>
          <p:cNvPr id="2" name="Rectangle 1"/>
          <p:cNvSpPr/>
          <p:nvPr/>
        </p:nvSpPr>
        <p:spPr>
          <a:xfrm>
            <a:off x="66675" y="1951494"/>
            <a:ext cx="8801100" cy="3416320"/>
          </a:xfrm>
          <a:prstGeom prst="rect">
            <a:avLst/>
          </a:prstGeom>
        </p:spPr>
        <p:txBody>
          <a:bodyPr wrap="square">
            <a:spAutoFit/>
          </a:bodyPr>
          <a:lstStyle/>
          <a:p>
            <a:pPr marL="342900" indent="-342900">
              <a:buFont typeface="Arial" panose="020B0604020202020204" pitchFamily="34" charset="0"/>
              <a:buChar char="•"/>
            </a:pPr>
            <a:r>
              <a:rPr lang="en-ZA" dirty="0">
                <a:latin typeface="+mn-lt"/>
              </a:rPr>
              <a:t>The number of registrars and medical scientist interns on the training platform decreased slightly by 1%, from 269 to 250. </a:t>
            </a:r>
          </a:p>
          <a:p>
            <a:pPr marL="342900" indent="-342900">
              <a:buFont typeface="Arial" panose="020B0604020202020204" pitchFamily="34" charset="0"/>
              <a:buChar char="•"/>
            </a:pPr>
            <a:endParaRPr lang="en-ZA" dirty="0">
              <a:latin typeface="+mn-lt"/>
            </a:endParaRPr>
          </a:p>
          <a:p>
            <a:pPr marL="342900" indent="-342900">
              <a:buFont typeface="Arial" panose="020B0604020202020204" pitchFamily="34" charset="0"/>
              <a:buChar char="•"/>
            </a:pPr>
            <a:r>
              <a:rPr lang="en-ZA" dirty="0">
                <a:latin typeface="+mn-lt"/>
              </a:rPr>
              <a:t>There were 220 registrars and 30 medical </a:t>
            </a:r>
            <a:r>
              <a:rPr lang="en-GB" dirty="0">
                <a:latin typeface="+mn-lt"/>
              </a:rPr>
              <a:t>scientist interns.</a:t>
            </a:r>
          </a:p>
          <a:p>
            <a:pPr marL="342900" indent="-342900">
              <a:buFont typeface="Arial" panose="020B0604020202020204" pitchFamily="34" charset="0"/>
              <a:buChar char="•"/>
            </a:pPr>
            <a:endParaRPr lang="en-ZA" dirty="0">
              <a:latin typeface="+mn-lt"/>
            </a:endParaRPr>
          </a:p>
          <a:p>
            <a:pPr marL="342900" indent="-342900">
              <a:buFont typeface="Arial" panose="020B0604020202020204" pitchFamily="34" charset="0"/>
              <a:buChar char="•"/>
            </a:pPr>
            <a:r>
              <a:rPr lang="en-ZA" dirty="0">
                <a:latin typeface="+mn-lt"/>
              </a:rPr>
              <a:t>A total of 755 core pathology workers and trainees are on NHLS platforms, including the NICD and NIOH.</a:t>
            </a:r>
          </a:p>
          <a:p>
            <a:pPr marL="342900" indent="-342900">
              <a:buFont typeface="Arial" panose="020B0604020202020204" pitchFamily="34" charset="0"/>
              <a:buChar char="•"/>
            </a:pPr>
            <a:endParaRPr lang="en-ZA" dirty="0">
              <a:latin typeface="+mn-lt"/>
            </a:endParaRPr>
          </a:p>
          <a:p>
            <a:pPr marL="342900" indent="-342900">
              <a:buFont typeface="Arial" panose="020B0604020202020204" pitchFamily="34" charset="0"/>
              <a:buChar char="•"/>
            </a:pPr>
            <a:r>
              <a:rPr lang="en-ZA" dirty="0">
                <a:latin typeface="+mn-lt"/>
              </a:rPr>
              <a:t>The NHLS, in collaboration with its academic partners, published 618 journal articles in the 2016/17 financial year.</a:t>
            </a:r>
          </a:p>
          <a:p>
            <a:pPr marL="342900" indent="-342900">
              <a:buFont typeface="Arial" panose="020B0604020202020204" pitchFamily="34" charset="0"/>
              <a:buChar char="•"/>
            </a:pPr>
            <a:endParaRPr lang="en-ZA" dirty="0">
              <a:latin typeface="+mn-lt"/>
            </a:endParaRPr>
          </a:p>
          <a:p>
            <a:pPr marL="342900" indent="-342900">
              <a:buFont typeface="Arial" panose="020B0604020202020204" pitchFamily="34" charset="0"/>
              <a:buChar char="•"/>
            </a:pPr>
            <a:r>
              <a:rPr lang="en-ZA" dirty="0">
                <a:latin typeface="+mn-lt"/>
              </a:rPr>
              <a:t>Total Grant Funding attracted in 2016/17 amounted to R</a:t>
            </a:r>
            <a:r>
              <a:rPr lang="en-GB" dirty="0">
                <a:latin typeface="+mn-lt"/>
              </a:rPr>
              <a:t>275 203 641.</a:t>
            </a:r>
          </a:p>
        </p:txBody>
      </p:sp>
    </p:spTree>
    <p:extLst>
      <p:ext uri="{BB962C8B-B14F-4D97-AF65-F5344CB8AC3E}">
        <p14:creationId xmlns:p14="http://schemas.microsoft.com/office/powerpoint/2010/main" xmlns="" val="184692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28601" y="2138293"/>
            <a:ext cx="8610600" cy="1987550"/>
          </a:xfrm>
        </p:spPr>
        <p:txBody>
          <a:bodyPr/>
          <a:lstStyle/>
          <a:p>
            <a:pPr eaLnBrk="1" hangingPunct="1"/>
            <a:r>
              <a:rPr lang="en-US" sz="4800" b="1" dirty="0">
                <a:solidFill>
                  <a:schemeClr val="bg1"/>
                </a:solidFill>
                <a:latin typeface="+mn-lt"/>
                <a:ea typeface="ＭＳ Ｐゴシック" pitchFamily="-112" charset="-128"/>
              </a:rPr>
              <a:t>Part</a:t>
            </a:r>
            <a:r>
              <a:rPr lang="en-US" sz="4500" b="1" dirty="0">
                <a:solidFill>
                  <a:schemeClr val="bg1"/>
                </a:solidFill>
                <a:latin typeface="+mn-lt"/>
                <a:ea typeface="ＭＳ Ｐゴシック" pitchFamily="-112" charset="-128"/>
              </a:rPr>
              <a:t> </a:t>
            </a:r>
            <a:r>
              <a:rPr lang="en-US" sz="4500" b="1" dirty="0" smtClean="0">
                <a:solidFill>
                  <a:schemeClr val="bg1"/>
                </a:solidFill>
                <a:latin typeface="+mn-lt"/>
                <a:ea typeface="ＭＳ Ｐゴシック" pitchFamily="-112" charset="-128"/>
              </a:rPr>
              <a:t>3:</a:t>
            </a:r>
            <a:r>
              <a:rPr lang="en-US" sz="4500" b="1" dirty="0">
                <a:solidFill>
                  <a:schemeClr val="bg1"/>
                </a:solidFill>
                <a:latin typeface="+mn-lt"/>
                <a:ea typeface="ＭＳ Ｐゴシック" pitchFamily="-112" charset="-128"/>
              </a:rPr>
              <a:t/>
            </a:r>
            <a:br>
              <a:rPr lang="en-US" sz="4500" b="1" dirty="0">
                <a:solidFill>
                  <a:schemeClr val="bg1"/>
                </a:solidFill>
                <a:latin typeface="+mn-lt"/>
                <a:ea typeface="ＭＳ Ｐゴシック" pitchFamily="-112" charset="-128"/>
              </a:rPr>
            </a:br>
            <a:r>
              <a:rPr lang="en-US" sz="4500" b="1" dirty="0">
                <a:solidFill>
                  <a:schemeClr val="bg1"/>
                </a:solidFill>
                <a:latin typeface="+mn-lt"/>
                <a:ea typeface="ＭＳ Ｐゴシック" pitchFamily="-112" charset="-128"/>
              </a:rPr>
              <a:t>Programme Performance</a:t>
            </a:r>
          </a:p>
        </p:txBody>
      </p:sp>
      <p:sp>
        <p:nvSpPr>
          <p:cNvPr id="4" name="Slide Number Placeholder 3"/>
          <p:cNvSpPr>
            <a:spLocks noGrp="1"/>
          </p:cNvSpPr>
          <p:nvPr>
            <p:ph type="sldNum" sz="quarter" idx="12"/>
          </p:nvPr>
        </p:nvSpPr>
        <p:spPr/>
        <p:txBody>
          <a:bodyPr/>
          <a:lstStyle/>
          <a:p>
            <a:fld id="{60158ADC-F822-4761-A1DF-C0D61AA7C1DA}" type="slidenum">
              <a:rPr lang="en-US" smtClean="0"/>
              <a:pPr/>
              <a:t>16</a:t>
            </a:fld>
            <a:endParaRPr lang="en-US" dirty="0"/>
          </a:p>
        </p:txBody>
      </p:sp>
    </p:spTree>
    <p:extLst>
      <p:ext uri="{BB962C8B-B14F-4D97-AF65-F5344CB8AC3E}">
        <p14:creationId xmlns:p14="http://schemas.microsoft.com/office/powerpoint/2010/main" xmlns="" val="3033259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92218" y="918950"/>
            <a:ext cx="6577610" cy="523220"/>
          </a:xfrm>
          <a:prstGeom prst="rect">
            <a:avLst/>
          </a:prstGeom>
          <a:noFill/>
        </p:spPr>
        <p:txBody>
          <a:bodyPr wrap="square" rtlCol="0">
            <a:spAutoFit/>
          </a:bodyPr>
          <a:lstStyle/>
          <a:p>
            <a:pPr algn="ctr">
              <a:defRPr/>
            </a:pPr>
            <a:r>
              <a:rPr lang="en-ZA" sz="2800" b="1" dirty="0" smtClean="0">
                <a:solidFill>
                  <a:srgbClr val="336600"/>
                </a:solidFill>
                <a:latin typeface="Calibri"/>
              </a:rPr>
              <a:t>Programme 1 – Administration </a:t>
            </a:r>
            <a:endParaRPr lang="en-GB" sz="28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354799991"/>
              </p:ext>
            </p:extLst>
          </p:nvPr>
        </p:nvGraphicFramePr>
        <p:xfrm>
          <a:off x="415637" y="1765336"/>
          <a:ext cx="8368146" cy="4542172"/>
        </p:xfrm>
        <a:graphic>
          <a:graphicData uri="http://schemas.openxmlformats.org/drawingml/2006/table">
            <a:tbl>
              <a:tblPr firstRow="1" firstCol="1" bandRow="1"/>
              <a:tblGrid>
                <a:gridCol w="694647">
                  <a:extLst>
                    <a:ext uri="{9D8B030D-6E8A-4147-A177-3AD203B41FA5}">
                      <a16:colId xmlns:a16="http://schemas.microsoft.com/office/drawing/2014/main" xmlns="" val="3946509056"/>
                    </a:ext>
                  </a:extLst>
                </a:gridCol>
                <a:gridCol w="1548521">
                  <a:extLst>
                    <a:ext uri="{9D8B030D-6E8A-4147-A177-3AD203B41FA5}">
                      <a16:colId xmlns:a16="http://schemas.microsoft.com/office/drawing/2014/main" xmlns="" val="698282295"/>
                    </a:ext>
                  </a:extLst>
                </a:gridCol>
                <a:gridCol w="842790">
                  <a:extLst>
                    <a:ext uri="{9D8B030D-6E8A-4147-A177-3AD203B41FA5}">
                      <a16:colId xmlns:a16="http://schemas.microsoft.com/office/drawing/2014/main" xmlns="" val="3857381420"/>
                    </a:ext>
                  </a:extLst>
                </a:gridCol>
                <a:gridCol w="856420">
                  <a:extLst>
                    <a:ext uri="{9D8B030D-6E8A-4147-A177-3AD203B41FA5}">
                      <a16:colId xmlns:a16="http://schemas.microsoft.com/office/drawing/2014/main" xmlns="" val="3551047537"/>
                    </a:ext>
                  </a:extLst>
                </a:gridCol>
                <a:gridCol w="856420">
                  <a:extLst>
                    <a:ext uri="{9D8B030D-6E8A-4147-A177-3AD203B41FA5}">
                      <a16:colId xmlns:a16="http://schemas.microsoft.com/office/drawing/2014/main" xmlns="" val="2318653723"/>
                    </a:ext>
                  </a:extLst>
                </a:gridCol>
                <a:gridCol w="773883">
                  <a:extLst>
                    <a:ext uri="{9D8B030D-6E8A-4147-A177-3AD203B41FA5}">
                      <a16:colId xmlns:a16="http://schemas.microsoft.com/office/drawing/2014/main" xmlns="" val="703959260"/>
                    </a:ext>
                  </a:extLst>
                </a:gridCol>
                <a:gridCol w="759495">
                  <a:extLst>
                    <a:ext uri="{9D8B030D-6E8A-4147-A177-3AD203B41FA5}">
                      <a16:colId xmlns:a16="http://schemas.microsoft.com/office/drawing/2014/main" xmlns="" val="382830195"/>
                    </a:ext>
                  </a:extLst>
                </a:gridCol>
                <a:gridCol w="2035970">
                  <a:extLst>
                    <a:ext uri="{9D8B030D-6E8A-4147-A177-3AD203B41FA5}">
                      <a16:colId xmlns:a16="http://schemas.microsoft.com/office/drawing/2014/main" xmlns="" val="2117978091"/>
                    </a:ext>
                  </a:extLst>
                </a:gridCol>
              </a:tblGrid>
              <a:tr h="285162">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Sub-Programme: Financial Management</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4668285"/>
                  </a:ext>
                </a:extLst>
              </a:tr>
              <a:tr h="548516">
                <a:tc gridSpan="2">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Performance Indicator</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2013/14 Actual </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2014/15 Actual </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2015/16 Actual </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2016/17 Planned Target</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2016/17 Actual </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Reason for Deviation from Planned Target</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5728111"/>
                  </a:ext>
                </a:extLst>
              </a:tr>
              <a:tr h="922193">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1.1.1</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Current ratio (current assets / current liabilities)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2.9 times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2.7</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Not Achieved Due to debtors balance being reduced through increase of doubtful debt and reduced bank balance</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168315612"/>
                  </a:ext>
                </a:extLst>
              </a:tr>
              <a:tr h="735354">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1.1.2</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Cash flow coverage ratio (operating cash in-flows / total debt)</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2.7 times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Not Achieved due to delay in payments and under payments from some provinces.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124128285"/>
                  </a:ext>
                </a:extLst>
              </a:tr>
              <a:tr h="361677">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1.1.3</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Turnover (including other income): R’bn</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5 208</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5 600</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6.8bn</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7.1bn</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Achieved</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350327591"/>
                  </a:ext>
                </a:extLst>
              </a:tr>
              <a:tr h="361677">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1.1.4</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Percentage of materials to sales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29.9%</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31.5%</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38%</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39%</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Achieved</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495803475"/>
                  </a:ext>
                </a:extLst>
              </a:tr>
              <a:tr h="361677">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1.1.5</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Number of creditor days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113</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125</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115</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68</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Achieved</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993697483"/>
                  </a:ext>
                </a:extLst>
              </a:tr>
              <a:tr h="922193">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1.1.6</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Number of debtor days</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227</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335</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New</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160</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164</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This is due to delayed payments and underpayment from the provinces, especially </a:t>
                      </a:r>
                      <a:endParaRPr lang="en-GB" sz="1200" b="1"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Gauteng and KZN</a:t>
                      </a:r>
                      <a:endParaRPr lang="en-GB" sz="1200" b="1" dirty="0">
                        <a:effectLst/>
                        <a:latin typeface="+mn-lt"/>
                        <a:ea typeface="Calibri" panose="020F0502020204030204" pitchFamily="34" charset="0"/>
                        <a:cs typeface="Times New Roman" panose="02020603050405020304" pitchFamily="18" charset="0"/>
                      </a:endParaRPr>
                    </a:p>
                  </a:txBody>
                  <a:tcPr marL="61361" marR="61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943319742"/>
                  </a:ext>
                </a:extLst>
              </a:tr>
            </a:tbl>
          </a:graphicData>
        </a:graphic>
      </p:graphicFrame>
    </p:spTree>
    <p:extLst>
      <p:ext uri="{BB962C8B-B14F-4D97-AF65-F5344CB8AC3E}">
        <p14:creationId xmlns:p14="http://schemas.microsoft.com/office/powerpoint/2010/main" xmlns="" val="1574058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67708" y="888172"/>
            <a:ext cx="5689601"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1 – Administration </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18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75803965"/>
              </p:ext>
            </p:extLst>
          </p:nvPr>
        </p:nvGraphicFramePr>
        <p:xfrm>
          <a:off x="461817" y="1847634"/>
          <a:ext cx="8031020" cy="4361152"/>
        </p:xfrm>
        <a:graphic>
          <a:graphicData uri="http://schemas.openxmlformats.org/drawingml/2006/table">
            <a:tbl>
              <a:tblPr firstRow="1" firstCol="1" bandRow="1"/>
              <a:tblGrid>
                <a:gridCol w="600868">
                  <a:extLst>
                    <a:ext uri="{9D8B030D-6E8A-4147-A177-3AD203B41FA5}">
                      <a16:colId xmlns:a16="http://schemas.microsoft.com/office/drawing/2014/main" xmlns="" val="2325289022"/>
                    </a:ext>
                  </a:extLst>
                </a:gridCol>
                <a:gridCol w="692224">
                  <a:extLst>
                    <a:ext uri="{9D8B030D-6E8A-4147-A177-3AD203B41FA5}">
                      <a16:colId xmlns:a16="http://schemas.microsoft.com/office/drawing/2014/main" xmlns="" val="3838113022"/>
                    </a:ext>
                  </a:extLst>
                </a:gridCol>
                <a:gridCol w="1283855">
                  <a:extLst>
                    <a:ext uri="{9D8B030D-6E8A-4147-A177-3AD203B41FA5}">
                      <a16:colId xmlns:a16="http://schemas.microsoft.com/office/drawing/2014/main" xmlns="" val="2877967602"/>
                    </a:ext>
                  </a:extLst>
                </a:gridCol>
                <a:gridCol w="1126836">
                  <a:extLst>
                    <a:ext uri="{9D8B030D-6E8A-4147-A177-3AD203B41FA5}">
                      <a16:colId xmlns:a16="http://schemas.microsoft.com/office/drawing/2014/main" xmlns="" val="2200939918"/>
                    </a:ext>
                  </a:extLst>
                </a:gridCol>
                <a:gridCol w="942109">
                  <a:extLst>
                    <a:ext uri="{9D8B030D-6E8A-4147-A177-3AD203B41FA5}">
                      <a16:colId xmlns:a16="http://schemas.microsoft.com/office/drawing/2014/main" xmlns="" val="2873551821"/>
                    </a:ext>
                  </a:extLst>
                </a:gridCol>
                <a:gridCol w="1293091">
                  <a:extLst>
                    <a:ext uri="{9D8B030D-6E8A-4147-A177-3AD203B41FA5}">
                      <a16:colId xmlns:a16="http://schemas.microsoft.com/office/drawing/2014/main" xmlns="" val="1699857530"/>
                    </a:ext>
                  </a:extLst>
                </a:gridCol>
                <a:gridCol w="1136073">
                  <a:extLst>
                    <a:ext uri="{9D8B030D-6E8A-4147-A177-3AD203B41FA5}">
                      <a16:colId xmlns:a16="http://schemas.microsoft.com/office/drawing/2014/main" xmlns="" val="167437744"/>
                    </a:ext>
                  </a:extLst>
                </a:gridCol>
                <a:gridCol w="955964">
                  <a:extLst>
                    <a:ext uri="{9D8B030D-6E8A-4147-A177-3AD203B41FA5}">
                      <a16:colId xmlns:a16="http://schemas.microsoft.com/office/drawing/2014/main" xmlns="" val="3491461447"/>
                    </a:ext>
                  </a:extLst>
                </a:gridCol>
              </a:tblGrid>
              <a:tr h="549817">
                <a:tc gridSpan="2">
                  <a:txBody>
                    <a:bodyPr/>
                    <a:lstStyle/>
                    <a:p>
                      <a:pP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6">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Sub-Programme: Governance and Compliance</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351045326"/>
                  </a:ext>
                </a:extLst>
              </a:tr>
              <a:tr h="831979">
                <a:tc gridSpan="2">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Performance Indicator</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2013/14 Actual </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2014/15 Actual </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2015/16 Actual </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2016/17 Planned Target</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2016/17 Actual </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mn-lt"/>
                          <a:ea typeface="Calibri" panose="020F0502020204030204" pitchFamily="34" charset="0"/>
                          <a:cs typeface="Times New Roman" panose="02020603050405020304" pitchFamily="18" charset="0"/>
                        </a:rPr>
                        <a:t>Reasons for Deviation from Planned Target</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9031312"/>
                  </a:ext>
                </a:extLst>
              </a:tr>
              <a:tr h="1357695">
                <a:tc>
                  <a:txBody>
                    <a:bodyPr/>
                    <a:lstStyle/>
                    <a:p>
                      <a:pP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1.2.1</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Audit opinion of the Auditor-General</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New</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New</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Unqualified audit report</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Unqualified audit report</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Qualified</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See attached Auditor’s report</a:t>
                      </a:r>
                      <a:endParaRPr lang="en-GB" sz="1400" dirty="0">
                        <a:effectLst/>
                        <a:latin typeface="+mn-lt"/>
                        <a:ea typeface="Calibri" panose="020F0502020204030204" pitchFamily="34" charset="0"/>
                        <a:cs typeface="Times New Roman" panose="02020603050405020304" pitchFamily="18" charset="0"/>
                      </a:endParaRP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557346234"/>
                  </a:ext>
                </a:extLst>
              </a:tr>
              <a:tr h="1165217">
                <a:tc>
                  <a:txBody>
                    <a:bodyPr/>
                    <a:lstStyle/>
                    <a:p>
                      <a:pP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1.2.2</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Expenditure as a percentage of turnover</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New</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New</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New</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96%</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94%</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panose="020F0502020204030204" pitchFamily="34" charset="0"/>
                          <a:cs typeface="Times New Roman" panose="02020603050405020304" pitchFamily="18" charset="0"/>
                        </a:rPr>
                        <a:t>Improved efficiencies influenced by limited cash flow.</a:t>
                      </a:r>
                    </a:p>
                  </a:txBody>
                  <a:tcPr marL="26410" marR="26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113763415"/>
                  </a:ext>
                </a:extLst>
              </a:tr>
            </a:tbl>
          </a:graphicData>
        </a:graphic>
      </p:graphicFrame>
    </p:spTree>
    <p:extLst>
      <p:ext uri="{BB962C8B-B14F-4D97-AF65-F5344CB8AC3E}">
        <p14:creationId xmlns:p14="http://schemas.microsoft.com/office/powerpoint/2010/main" xmlns="" val="1728868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4171" y="1782509"/>
            <a:ext cx="8795657" cy="369332"/>
          </a:xfrm>
          <a:prstGeom prst="rect">
            <a:avLst/>
          </a:prstGeom>
          <a:noFill/>
        </p:spPr>
        <p:txBody>
          <a:bodyPr wrap="square" rtlCol="0">
            <a:spAutoFit/>
          </a:bodyPr>
          <a:lstStyle/>
          <a:p>
            <a:pPr algn="ctr">
              <a:defRPr/>
            </a:pPr>
            <a:r>
              <a:rPr lang="en-ZA" b="1" dirty="0">
                <a:solidFill>
                  <a:prstClr val="black"/>
                </a:solidFill>
                <a:latin typeface="Calibri"/>
              </a:rPr>
              <a:t>Sub-programme - Information Communication and Technology </a:t>
            </a:r>
          </a:p>
        </p:txBody>
      </p:sp>
      <p:sp>
        <p:nvSpPr>
          <p:cNvPr id="5" name="TextBox 4"/>
          <p:cNvSpPr txBox="1"/>
          <p:nvPr/>
        </p:nvSpPr>
        <p:spPr>
          <a:xfrm>
            <a:off x="2586182" y="939632"/>
            <a:ext cx="6383646"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1 – Administration </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19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132581761"/>
              </p:ext>
            </p:extLst>
          </p:nvPr>
        </p:nvGraphicFramePr>
        <p:xfrm>
          <a:off x="554183" y="2225963"/>
          <a:ext cx="8132618" cy="4236400"/>
        </p:xfrm>
        <a:graphic>
          <a:graphicData uri="http://schemas.openxmlformats.org/drawingml/2006/table">
            <a:tbl>
              <a:tblPr firstRow="1" firstCol="1" bandRow="1"/>
              <a:tblGrid>
                <a:gridCol w="893380">
                  <a:extLst>
                    <a:ext uri="{9D8B030D-6E8A-4147-A177-3AD203B41FA5}">
                      <a16:colId xmlns:a16="http://schemas.microsoft.com/office/drawing/2014/main" xmlns="" val="3889192456"/>
                    </a:ext>
                  </a:extLst>
                </a:gridCol>
                <a:gridCol w="1507820">
                  <a:extLst>
                    <a:ext uri="{9D8B030D-6E8A-4147-A177-3AD203B41FA5}">
                      <a16:colId xmlns:a16="http://schemas.microsoft.com/office/drawing/2014/main" xmlns="" val="1399082198"/>
                    </a:ext>
                  </a:extLst>
                </a:gridCol>
                <a:gridCol w="888730">
                  <a:extLst>
                    <a:ext uri="{9D8B030D-6E8A-4147-A177-3AD203B41FA5}">
                      <a16:colId xmlns:a16="http://schemas.microsoft.com/office/drawing/2014/main" xmlns="" val="1585859451"/>
                    </a:ext>
                  </a:extLst>
                </a:gridCol>
                <a:gridCol w="842241">
                  <a:extLst>
                    <a:ext uri="{9D8B030D-6E8A-4147-A177-3AD203B41FA5}">
                      <a16:colId xmlns:a16="http://schemas.microsoft.com/office/drawing/2014/main" xmlns="" val="1121775798"/>
                    </a:ext>
                  </a:extLst>
                </a:gridCol>
                <a:gridCol w="920498">
                  <a:extLst>
                    <a:ext uri="{9D8B030D-6E8A-4147-A177-3AD203B41FA5}">
                      <a16:colId xmlns:a16="http://schemas.microsoft.com/office/drawing/2014/main" xmlns="" val="840017334"/>
                    </a:ext>
                  </a:extLst>
                </a:gridCol>
                <a:gridCol w="883306">
                  <a:extLst>
                    <a:ext uri="{9D8B030D-6E8A-4147-A177-3AD203B41FA5}">
                      <a16:colId xmlns:a16="http://schemas.microsoft.com/office/drawing/2014/main" xmlns="" val="4203872792"/>
                    </a:ext>
                  </a:extLst>
                </a:gridCol>
                <a:gridCol w="883306">
                  <a:extLst>
                    <a:ext uri="{9D8B030D-6E8A-4147-A177-3AD203B41FA5}">
                      <a16:colId xmlns:a16="http://schemas.microsoft.com/office/drawing/2014/main" xmlns="" val="91186895"/>
                    </a:ext>
                  </a:extLst>
                </a:gridCol>
                <a:gridCol w="1313337">
                  <a:extLst>
                    <a:ext uri="{9D8B030D-6E8A-4147-A177-3AD203B41FA5}">
                      <a16:colId xmlns:a16="http://schemas.microsoft.com/office/drawing/2014/main" xmlns="" val="3378004395"/>
                    </a:ext>
                  </a:extLst>
                </a:gridCol>
              </a:tblGrid>
              <a:tr h="142828">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1.3</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Sub-Programme: Information Communication and Technology </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5412954"/>
                  </a:ext>
                </a:extLst>
              </a:tr>
              <a:tr h="294574">
                <a:tc gridSpan="2">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Performance Indicator</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2013/14 Actual </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2014/15 Actual </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2015/16 Actual </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2016/17 Planned Target</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2016/17 Actual </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Reasons for Deviation from Planned Target</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4816125"/>
                  </a:ext>
                </a:extLst>
              </a:tr>
              <a:tr h="1014489">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1.3.1</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of registered users utilising the system </a:t>
                      </a:r>
                      <a:r>
                        <a:rPr lang="en-GB" sz="900" dirty="0" smtClean="0">
                          <a:effectLst/>
                          <a:latin typeface="+mn-lt"/>
                          <a:ea typeface="Calibri" panose="020F0502020204030204" pitchFamily="34" charset="0"/>
                          <a:cs typeface="Times New Roman" panose="02020603050405020304" pitchFamily="18" charset="0"/>
                        </a:rPr>
                        <a:t>(TrakCare  </a:t>
                      </a:r>
                      <a:r>
                        <a:rPr lang="en-GB" sz="900" dirty="0">
                          <a:effectLst/>
                          <a:latin typeface="+mn-lt"/>
                          <a:ea typeface="Calibri" panose="020F0502020204030204" pitchFamily="34" charset="0"/>
                          <a:cs typeface="Times New Roman" panose="02020603050405020304" pitchFamily="18" charset="0"/>
                        </a:rPr>
                        <a:t>Web View)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75%</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30%</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Not Achieved due to low percentage of doctors registered for access. Encourage doctors to register and utilize the service.</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969788579"/>
                  </a:ext>
                </a:extLst>
              </a:tr>
              <a:tr h="214527">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1.4.1</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network uptime</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99%</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99%</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Achieved</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37477700"/>
                  </a:ext>
                </a:extLst>
              </a:tr>
              <a:tr h="446321">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1.4.2</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uptime of the Laboratory Information System (LIS)</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99%</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95%</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Not Achieved. This is due aging IT infrastructure.</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21604271"/>
                  </a:ext>
                </a:extLst>
              </a:tr>
              <a:tr h="214527">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1.4.3</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uptime of Oracle</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99%</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99%</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Achieved</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104376662"/>
                  </a:ext>
                </a:extLst>
              </a:tr>
              <a:tr h="1053308">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1.4.4</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uptime of Thusano system (customer service portal).</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mn-lt"/>
                          <a:ea typeface="Calibri" panose="020F0502020204030204" pitchFamily="34" charset="0"/>
                          <a:cs typeface="Times New Roman" panose="02020603050405020304" pitchFamily="18" charset="0"/>
                        </a:rPr>
                        <a:t>99%</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mn-lt"/>
                          <a:ea typeface="Calibri" panose="020F0502020204030204" pitchFamily="34" charset="0"/>
                          <a:cs typeface="Times New Roman" panose="02020603050405020304" pitchFamily="18" charset="0"/>
                        </a:rPr>
                        <a:t>82%</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mn-lt"/>
                          <a:ea typeface="Calibri" panose="020F0502020204030204" pitchFamily="34" charset="0"/>
                          <a:cs typeface="Times New Roman" panose="02020603050405020304" pitchFamily="18" charset="0"/>
                        </a:rPr>
                        <a:t>Not Achieved</a:t>
                      </a:r>
                      <a:endParaRPr lang="en-GB" sz="9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900" dirty="0">
                          <a:solidFill>
                            <a:srgbClr val="000000"/>
                          </a:solidFill>
                          <a:effectLst/>
                          <a:latin typeface="+mn-lt"/>
                          <a:ea typeface="Calibri" panose="020F0502020204030204" pitchFamily="34" charset="0"/>
                          <a:cs typeface="Times New Roman" panose="02020603050405020304" pitchFamily="18" charset="0"/>
                        </a:rPr>
                        <a:t>Thusano crashed during the year due to the age of the infrastructure. We have migrated to the new platform and infrastructure.</a:t>
                      </a:r>
                      <a:endParaRPr lang="en-GB" sz="900" dirty="0">
                        <a:effectLst/>
                        <a:latin typeface="+mn-lt"/>
                        <a:ea typeface="Calibri" panose="020F0502020204030204" pitchFamily="34" charset="0"/>
                        <a:cs typeface="Times New Roman" panose="02020603050405020304" pitchFamily="18" charset="0"/>
                      </a:endParaRP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29655829"/>
                  </a:ext>
                </a:extLst>
              </a:tr>
              <a:tr h="749815">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1.4.5</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calls logged resolved within prescribed timeframes</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95%</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83%</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Not Achieved -Average turnaround time was negatively affected due to some jobs taking longer than expected.</a:t>
                      </a:r>
                    </a:p>
                  </a:txBody>
                  <a:tcPr marL="41364" marR="41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075989315"/>
                  </a:ext>
                </a:extLst>
              </a:tr>
            </a:tbl>
          </a:graphicData>
        </a:graphic>
      </p:graphicFrame>
    </p:spTree>
    <p:extLst>
      <p:ext uri="{BB962C8B-B14F-4D97-AF65-F5344CB8AC3E}">
        <p14:creationId xmlns:p14="http://schemas.microsoft.com/office/powerpoint/2010/main" xmlns="" val="245414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52659" y="261257"/>
            <a:ext cx="4458167" cy="6252185"/>
          </a:xfrm>
          <a:prstGeom prst="rect">
            <a:avLst/>
          </a:prstGeom>
        </p:spPr>
      </p:pic>
      <p:sp>
        <p:nvSpPr>
          <p:cNvPr id="5" name="Slide Number Placeholder 4"/>
          <p:cNvSpPr>
            <a:spLocks noGrp="1"/>
          </p:cNvSpPr>
          <p:nvPr>
            <p:ph type="sldNum" sz="quarter" idx="12"/>
          </p:nvPr>
        </p:nvSpPr>
        <p:spPr/>
        <p:txBody>
          <a:bodyPr/>
          <a:lstStyle/>
          <a:p>
            <a:fld id="{400EAF86-2231-4C79-A6C5-FB1E7B36C2A5}" type="slidenum">
              <a:rPr lang="en-US" smtClean="0"/>
              <a:pPr/>
              <a:t>2</a:t>
            </a:fld>
            <a:endParaRPr lang="en-US" dirty="0"/>
          </a:p>
        </p:txBody>
      </p:sp>
    </p:spTree>
    <p:extLst>
      <p:ext uri="{BB962C8B-B14F-4D97-AF65-F5344CB8AC3E}">
        <p14:creationId xmlns:p14="http://schemas.microsoft.com/office/powerpoint/2010/main" xmlns="" val="1606187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4171" y="1078960"/>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1 – Administration </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603904419"/>
              </p:ext>
            </p:extLst>
          </p:nvPr>
        </p:nvGraphicFramePr>
        <p:xfrm>
          <a:off x="341747" y="1663735"/>
          <a:ext cx="8442035" cy="4695319"/>
        </p:xfrm>
        <a:graphic>
          <a:graphicData uri="http://schemas.openxmlformats.org/drawingml/2006/table">
            <a:tbl>
              <a:tblPr firstRow="1" firstCol="1" bandRow="1"/>
              <a:tblGrid>
                <a:gridCol w="900826">
                  <a:extLst>
                    <a:ext uri="{9D8B030D-6E8A-4147-A177-3AD203B41FA5}">
                      <a16:colId xmlns:a16="http://schemas.microsoft.com/office/drawing/2014/main" xmlns="" val="3183631139"/>
                    </a:ext>
                  </a:extLst>
                </a:gridCol>
                <a:gridCol w="1515319">
                  <a:extLst>
                    <a:ext uri="{9D8B030D-6E8A-4147-A177-3AD203B41FA5}">
                      <a16:colId xmlns:a16="http://schemas.microsoft.com/office/drawing/2014/main" xmlns="" val="2286859147"/>
                    </a:ext>
                  </a:extLst>
                </a:gridCol>
                <a:gridCol w="974019">
                  <a:extLst>
                    <a:ext uri="{9D8B030D-6E8A-4147-A177-3AD203B41FA5}">
                      <a16:colId xmlns:a16="http://schemas.microsoft.com/office/drawing/2014/main" xmlns="" val="3082737974"/>
                    </a:ext>
                  </a:extLst>
                </a:gridCol>
                <a:gridCol w="954716">
                  <a:extLst>
                    <a:ext uri="{9D8B030D-6E8A-4147-A177-3AD203B41FA5}">
                      <a16:colId xmlns:a16="http://schemas.microsoft.com/office/drawing/2014/main" xmlns="" val="4189348090"/>
                    </a:ext>
                  </a:extLst>
                </a:gridCol>
                <a:gridCol w="900022">
                  <a:extLst>
                    <a:ext uri="{9D8B030D-6E8A-4147-A177-3AD203B41FA5}">
                      <a16:colId xmlns:a16="http://schemas.microsoft.com/office/drawing/2014/main" xmlns="" val="106423888"/>
                    </a:ext>
                  </a:extLst>
                </a:gridCol>
                <a:gridCol w="916913">
                  <a:extLst>
                    <a:ext uri="{9D8B030D-6E8A-4147-A177-3AD203B41FA5}">
                      <a16:colId xmlns:a16="http://schemas.microsoft.com/office/drawing/2014/main" xmlns="" val="30887237"/>
                    </a:ext>
                  </a:extLst>
                </a:gridCol>
                <a:gridCol w="1049626">
                  <a:extLst>
                    <a:ext uri="{9D8B030D-6E8A-4147-A177-3AD203B41FA5}">
                      <a16:colId xmlns:a16="http://schemas.microsoft.com/office/drawing/2014/main" xmlns="" val="1896767719"/>
                    </a:ext>
                  </a:extLst>
                </a:gridCol>
                <a:gridCol w="1230594">
                  <a:extLst>
                    <a:ext uri="{9D8B030D-6E8A-4147-A177-3AD203B41FA5}">
                      <a16:colId xmlns:a16="http://schemas.microsoft.com/office/drawing/2014/main" xmlns="" val="1651400832"/>
                    </a:ext>
                  </a:extLst>
                </a:gridCol>
              </a:tblGrid>
              <a:tr h="152542">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1.4</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Sub-Programme: Human Resources</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4888218"/>
                  </a:ext>
                </a:extLst>
              </a:tr>
              <a:tr h="476650">
                <a:tc gridSpan="2">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Performance Indicator</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2013/14 Actual </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2014/15 Actual </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2015/16 Actual </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Planned Target</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Actual </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Reasons for Deviation from Planned Target</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7118654"/>
                  </a:ext>
                </a:extLst>
              </a:tr>
              <a:tr h="638704">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1.5.1</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Staff turnover ratio</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8%</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5.0%</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Implementation of reward and remuneration system</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065451371"/>
                  </a:ext>
                </a:extLst>
              </a:tr>
              <a:tr h="476650">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1.5.2</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Average turnaround time to fill a vacancy (in days)</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N/A</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 days</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62.2 days</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Improved efficiencies</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775680857"/>
                  </a:ext>
                </a:extLst>
              </a:tr>
              <a:tr h="476650">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1.5.3</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employment equity achieved</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94%</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82%</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N/A</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83%</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89%</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620644028"/>
                  </a:ext>
                </a:extLst>
              </a:tr>
              <a:tr h="1124867">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1.5.4</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contracted employees performance review concluded bi-annually</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90%</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63%</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Not Achieved</a:t>
                      </a:r>
                      <a:endParaRPr lang="en-ZA" sz="10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000" dirty="0" smtClean="0">
                          <a:solidFill>
                            <a:srgbClr val="000000"/>
                          </a:solidFill>
                          <a:effectLst/>
                          <a:latin typeface="+mn-lt"/>
                          <a:ea typeface="Calibri" panose="020F0502020204030204" pitchFamily="34" charset="0"/>
                          <a:cs typeface="Times New Roman" panose="02020603050405020304" pitchFamily="18" charset="0"/>
                        </a:rPr>
                        <a:t>Performance </a:t>
                      </a:r>
                      <a:r>
                        <a:rPr lang="en-GB" sz="1000" dirty="0">
                          <a:solidFill>
                            <a:srgbClr val="000000"/>
                          </a:solidFill>
                          <a:effectLst/>
                          <a:latin typeface="+mn-lt"/>
                          <a:ea typeface="Calibri" panose="020F0502020204030204" pitchFamily="34" charset="0"/>
                          <a:cs typeface="Times New Roman" panose="02020603050405020304" pitchFamily="18" charset="0"/>
                        </a:rPr>
                        <a:t>reviews not concluded due to labour relations issues in management.</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84589549"/>
                  </a:ext>
                </a:extLst>
              </a:tr>
              <a:tr h="476650">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1.5.5</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employees trained as per the WSP</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85%</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91%</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718133887"/>
                  </a:ext>
                </a:extLst>
              </a:tr>
              <a:tr h="800758">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1.5.6</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Vacancy Rate</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18%</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5%</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Posts were filled much quicker dropping the vacancy rate to 5%</a:t>
                      </a:r>
                      <a:endParaRPr lang="en-ZA" sz="1000" dirty="0">
                        <a:effectLst/>
                        <a:latin typeface="+mn-lt"/>
                        <a:ea typeface="Calibri" panose="020F0502020204030204" pitchFamily="34" charset="0"/>
                        <a:cs typeface="Times New Roman" panose="02020603050405020304" pitchFamily="18" charset="0"/>
                      </a:endParaRP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906727559"/>
                  </a:ext>
                </a:extLst>
              </a:tr>
            </a:tbl>
          </a:graphicData>
        </a:graphic>
      </p:graphicFrame>
    </p:spTree>
    <p:extLst>
      <p:ext uri="{BB962C8B-B14F-4D97-AF65-F5344CB8AC3E}">
        <p14:creationId xmlns:p14="http://schemas.microsoft.com/office/powerpoint/2010/main" xmlns="" val="3044992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33351" y="1206057"/>
            <a:ext cx="8829674" cy="553998"/>
          </a:xfrm>
          <a:prstGeom prst="rect">
            <a:avLst/>
          </a:prstGeom>
          <a:noFill/>
        </p:spPr>
        <p:txBody>
          <a:bodyPr wrap="square" rtlCol="0">
            <a:spAutoFit/>
          </a:bodyPr>
          <a:lstStyle/>
          <a:p>
            <a:pPr algn="ctr">
              <a:defRPr/>
            </a:pPr>
            <a:r>
              <a:rPr lang="en-ZA" sz="2900" b="1" dirty="0" smtClean="0">
                <a:solidFill>
                  <a:srgbClr val="336600"/>
                </a:solidFill>
                <a:latin typeface="Calibri"/>
              </a:rPr>
              <a:t>Programme 2 – Surveillance of Communicable Diseases </a:t>
            </a:r>
            <a:endParaRPr lang="en-GB" sz="2900" b="1" dirty="0">
              <a:solidFill>
                <a:srgbClr val="336600"/>
              </a:solidFill>
              <a:latin typeface="Calibri"/>
            </a:endParaRPr>
          </a:p>
        </p:txBody>
      </p:sp>
      <p:sp>
        <p:nvSpPr>
          <p:cNvPr id="6" name="Slide Number Placeholder 5"/>
          <p:cNvSpPr>
            <a:spLocks noGrp="1"/>
          </p:cNvSpPr>
          <p:nvPr>
            <p:ph type="sldNum" sz="quarter" idx="12"/>
          </p:nvPr>
        </p:nvSpPr>
        <p:spPr/>
        <p:txBody>
          <a:bodyPr/>
          <a:lstStyle/>
          <a:p>
            <a:fld id="{400EAF86-2231-4C79-A6C5-FB1E7B36C2A5}" type="slidenum">
              <a:rPr lang="en-US" smtClean="0"/>
              <a:pPr/>
              <a:t>21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867748079"/>
              </p:ext>
            </p:extLst>
          </p:nvPr>
        </p:nvGraphicFramePr>
        <p:xfrm>
          <a:off x="387927" y="1767199"/>
          <a:ext cx="8298873" cy="4619283"/>
        </p:xfrm>
        <a:graphic>
          <a:graphicData uri="http://schemas.openxmlformats.org/drawingml/2006/table">
            <a:tbl>
              <a:tblPr firstRow="1" firstCol="1" bandRow="1"/>
              <a:tblGrid>
                <a:gridCol w="520196">
                  <a:extLst>
                    <a:ext uri="{9D8B030D-6E8A-4147-A177-3AD203B41FA5}">
                      <a16:colId xmlns:a16="http://schemas.microsoft.com/office/drawing/2014/main" xmlns="" val="1903600458"/>
                    </a:ext>
                  </a:extLst>
                </a:gridCol>
                <a:gridCol w="2022239">
                  <a:extLst>
                    <a:ext uri="{9D8B030D-6E8A-4147-A177-3AD203B41FA5}">
                      <a16:colId xmlns:a16="http://schemas.microsoft.com/office/drawing/2014/main" xmlns="" val="2941340749"/>
                    </a:ext>
                  </a:extLst>
                </a:gridCol>
                <a:gridCol w="826291">
                  <a:extLst>
                    <a:ext uri="{9D8B030D-6E8A-4147-A177-3AD203B41FA5}">
                      <a16:colId xmlns:a16="http://schemas.microsoft.com/office/drawing/2014/main" xmlns="" val="3880356897"/>
                    </a:ext>
                  </a:extLst>
                </a:gridCol>
                <a:gridCol w="845527">
                  <a:extLst>
                    <a:ext uri="{9D8B030D-6E8A-4147-A177-3AD203B41FA5}">
                      <a16:colId xmlns:a16="http://schemas.microsoft.com/office/drawing/2014/main" xmlns="" val="75439669"/>
                    </a:ext>
                  </a:extLst>
                </a:gridCol>
                <a:gridCol w="829636">
                  <a:extLst>
                    <a:ext uri="{9D8B030D-6E8A-4147-A177-3AD203B41FA5}">
                      <a16:colId xmlns:a16="http://schemas.microsoft.com/office/drawing/2014/main" xmlns="" val="815793532"/>
                    </a:ext>
                  </a:extLst>
                </a:gridCol>
                <a:gridCol w="837162">
                  <a:extLst>
                    <a:ext uri="{9D8B030D-6E8A-4147-A177-3AD203B41FA5}">
                      <a16:colId xmlns:a16="http://schemas.microsoft.com/office/drawing/2014/main" xmlns="" val="2571345751"/>
                    </a:ext>
                  </a:extLst>
                </a:gridCol>
                <a:gridCol w="829636">
                  <a:extLst>
                    <a:ext uri="{9D8B030D-6E8A-4147-A177-3AD203B41FA5}">
                      <a16:colId xmlns:a16="http://schemas.microsoft.com/office/drawing/2014/main" xmlns="" val="4279779943"/>
                    </a:ext>
                  </a:extLst>
                </a:gridCol>
                <a:gridCol w="1588186">
                  <a:extLst>
                    <a:ext uri="{9D8B030D-6E8A-4147-A177-3AD203B41FA5}">
                      <a16:colId xmlns:a16="http://schemas.microsoft.com/office/drawing/2014/main" xmlns="" val="1323672949"/>
                    </a:ext>
                  </a:extLst>
                </a:gridCol>
              </a:tblGrid>
              <a:tr h="155616">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2.1</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Sub-Programme: Surveillance of Communicable Disease</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7786595"/>
                  </a:ext>
                </a:extLst>
              </a:tr>
              <a:tr h="452105">
                <a:tc gridSpan="2">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Performance Indicator</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2013/14 Actual </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2014/15 Actual </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2015/16 Actual </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Planned Target</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Actual </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Reasons for Deviation from Planned Target</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9894483"/>
                  </a:ext>
                </a:extLst>
              </a:tr>
              <a:tr h="45210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2.1.1</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identified prioritised diseases under surveillance</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Achieved</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283012021"/>
                  </a:ext>
                </a:extLst>
              </a:tr>
              <a:tr h="45210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2.1.2</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Number of peer reviewed journals published annually </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120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128</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Achieved</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62742366"/>
                  </a:ext>
                </a:extLst>
              </a:tr>
              <a:tr h="45210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2.1.3</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Number of NICD communiqués published on website</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Achieved</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65562615"/>
                  </a:ext>
                </a:extLst>
              </a:tr>
              <a:tr h="45210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2.2.1</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outbreaks responded to within 24 hours after notification</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684815891"/>
                  </a:ext>
                </a:extLst>
              </a:tr>
              <a:tr h="1205613">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2.2.2</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provinces with appointed epidemiologists (1 per province)</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44%</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36%</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Epidemiologists were appointed outside the period under review. Now have epidemiologists in seven of the nine provinces.</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20804088"/>
                  </a:ext>
                </a:extLst>
              </a:tr>
              <a:tr h="45210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2.2.3</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Number of field epidemiologists qualified</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14</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 This cumulated data for the MTSF.</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047645797"/>
                  </a:ext>
                </a:extLst>
              </a:tr>
              <a:tr h="45210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2.3.1</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SANAS accredited NICD laboratories</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100%</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000" dirty="0">
                        <a:effectLst/>
                        <a:latin typeface="+mn-lt"/>
                        <a:ea typeface="Calibri" panose="020F0502020204030204" pitchFamily="34" charset="0"/>
                        <a:cs typeface="Times New Roman" panose="02020603050405020304" pitchFamily="18" charset="0"/>
                      </a:endParaRPr>
                    </a:p>
                  </a:txBody>
                  <a:tcPr marL="58970" marR="58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853629843"/>
                  </a:ext>
                </a:extLst>
              </a:tr>
            </a:tbl>
          </a:graphicData>
        </a:graphic>
      </p:graphicFrame>
    </p:spTree>
    <p:extLst>
      <p:ext uri="{BB962C8B-B14F-4D97-AF65-F5344CB8AC3E}">
        <p14:creationId xmlns:p14="http://schemas.microsoft.com/office/powerpoint/2010/main" xmlns="" val="227698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4171" y="1088196"/>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3 – Occupational Health and Safety</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555691015"/>
              </p:ext>
            </p:extLst>
          </p:nvPr>
        </p:nvGraphicFramePr>
        <p:xfrm>
          <a:off x="249381" y="1672971"/>
          <a:ext cx="8608291" cy="4803357"/>
        </p:xfrm>
        <a:graphic>
          <a:graphicData uri="http://schemas.openxmlformats.org/drawingml/2006/table">
            <a:tbl>
              <a:tblPr firstRow="1" firstCol="1" bandRow="1"/>
              <a:tblGrid>
                <a:gridCol w="663921">
                  <a:extLst>
                    <a:ext uri="{9D8B030D-6E8A-4147-A177-3AD203B41FA5}">
                      <a16:colId xmlns:a16="http://schemas.microsoft.com/office/drawing/2014/main" xmlns="" val="32533599"/>
                    </a:ext>
                  </a:extLst>
                </a:gridCol>
                <a:gridCol w="1856548">
                  <a:extLst>
                    <a:ext uri="{9D8B030D-6E8A-4147-A177-3AD203B41FA5}">
                      <a16:colId xmlns:a16="http://schemas.microsoft.com/office/drawing/2014/main" xmlns="" val="2393429647"/>
                    </a:ext>
                  </a:extLst>
                </a:gridCol>
                <a:gridCol w="803181">
                  <a:extLst>
                    <a:ext uri="{9D8B030D-6E8A-4147-A177-3AD203B41FA5}">
                      <a16:colId xmlns:a16="http://schemas.microsoft.com/office/drawing/2014/main" xmlns="" val="603589327"/>
                    </a:ext>
                  </a:extLst>
                </a:gridCol>
                <a:gridCol w="808848">
                  <a:extLst>
                    <a:ext uri="{9D8B030D-6E8A-4147-A177-3AD203B41FA5}">
                      <a16:colId xmlns:a16="http://schemas.microsoft.com/office/drawing/2014/main" xmlns="" val="1542781265"/>
                    </a:ext>
                  </a:extLst>
                </a:gridCol>
                <a:gridCol w="803181">
                  <a:extLst>
                    <a:ext uri="{9D8B030D-6E8A-4147-A177-3AD203B41FA5}">
                      <a16:colId xmlns:a16="http://schemas.microsoft.com/office/drawing/2014/main" xmlns="" val="2558608821"/>
                    </a:ext>
                  </a:extLst>
                </a:gridCol>
                <a:gridCol w="803181">
                  <a:extLst>
                    <a:ext uri="{9D8B030D-6E8A-4147-A177-3AD203B41FA5}">
                      <a16:colId xmlns:a16="http://schemas.microsoft.com/office/drawing/2014/main" xmlns="" val="3314767409"/>
                    </a:ext>
                  </a:extLst>
                </a:gridCol>
                <a:gridCol w="803181">
                  <a:extLst>
                    <a:ext uri="{9D8B030D-6E8A-4147-A177-3AD203B41FA5}">
                      <a16:colId xmlns:a16="http://schemas.microsoft.com/office/drawing/2014/main" xmlns="" val="4084630808"/>
                    </a:ext>
                  </a:extLst>
                </a:gridCol>
                <a:gridCol w="2066250">
                  <a:extLst>
                    <a:ext uri="{9D8B030D-6E8A-4147-A177-3AD203B41FA5}">
                      <a16:colId xmlns:a16="http://schemas.microsoft.com/office/drawing/2014/main" xmlns="" val="3389347278"/>
                    </a:ext>
                  </a:extLst>
                </a:gridCol>
              </a:tblGrid>
              <a:tr h="156097">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3.1</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Sub-Programme: Occupational Health and Safety</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8259673"/>
                  </a:ext>
                </a:extLst>
              </a:tr>
              <a:tr h="321942">
                <a:tc gridSpan="2">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Performance Indicator</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2013/14 Actual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2014/15 Actual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2015/16 Actual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2016/17 planned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2016/17 Actual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Reasons for Deviation from Planned Target</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2357613"/>
                  </a:ext>
                </a:extLst>
              </a:tr>
              <a:tr h="321942">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3.1.1</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of NHLS laboratories utilising OHASIS</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100%</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100%</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507819928"/>
                  </a:ext>
                </a:extLst>
              </a:tr>
              <a:tr h="653632">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3.1.2</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of four specialised laboratories accredited with a relevant and recognised accreditation body</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88%</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75%</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75%</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553037384"/>
                  </a:ext>
                </a:extLst>
              </a:tr>
              <a:tr h="1814545">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3.2.1</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of occupational health laboratory tests conducted within pre-defined turnaround time</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85%</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93%</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 - 1. Pathology always records 100%.</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2. Occupational Hygiene always records 100%, when they receive samples. Sample receiving and analysing varies.</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3. Immunology always records 100%, with the exception of July 2016, September 2016 and March 2017. </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4. Analytical Services has improved on TATs. Instrument down time has been a big factor in variances. </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912404852"/>
                  </a:ext>
                </a:extLst>
              </a:tr>
              <a:tr h="819476">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3.3.1</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occupational hygiene assessments conducted</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22</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29</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 - 1. The SLA with the Department of Correctional Services generated additional work</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2. Relatively high number of ergonomic assessments conducted during the year</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763900550"/>
                  </a:ext>
                </a:extLst>
              </a:tr>
              <a:tr h="392144">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3.3.2</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Percentage of occupational health and safety queries answered</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100%</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98%</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Not Achieved. Target almost achieved.</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429454762"/>
                  </a:ext>
                </a:extLst>
              </a:tr>
              <a:tr h="321942">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3.3.3</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projects conducted with an external partner</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8</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12</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9</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Not Achieved</a:t>
                      </a:r>
                      <a:endParaRPr lang="en-ZA" sz="9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Attrition of senior staff members</a:t>
                      </a:r>
                      <a:endParaRPr lang="en-ZA" sz="900" dirty="0">
                        <a:effectLst/>
                        <a:latin typeface="+mn-lt"/>
                        <a:ea typeface="Calibri" panose="020F0502020204030204" pitchFamily="34" charset="0"/>
                        <a:cs typeface="Times New Roman" panose="02020603050405020304" pitchFamily="18" charset="0"/>
                      </a:endParaRPr>
                    </a:p>
                  </a:txBody>
                  <a:tcPr marL="38989" marR="38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065226936"/>
                  </a:ext>
                </a:extLst>
              </a:tr>
            </a:tbl>
          </a:graphicData>
        </a:graphic>
      </p:graphicFrame>
    </p:spTree>
    <p:extLst>
      <p:ext uri="{BB962C8B-B14F-4D97-AF65-F5344CB8AC3E}">
        <p14:creationId xmlns:p14="http://schemas.microsoft.com/office/powerpoint/2010/main" xmlns="" val="3076835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4171" y="1022967"/>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3 – Occupational Health and Safety</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301560685"/>
              </p:ext>
            </p:extLst>
          </p:nvPr>
        </p:nvGraphicFramePr>
        <p:xfrm>
          <a:off x="295563" y="1525399"/>
          <a:ext cx="8525163" cy="4885621"/>
        </p:xfrm>
        <a:graphic>
          <a:graphicData uri="http://schemas.openxmlformats.org/drawingml/2006/table">
            <a:tbl>
              <a:tblPr firstRow="1" firstCol="1" bandRow="1"/>
              <a:tblGrid>
                <a:gridCol w="551820">
                  <a:extLst>
                    <a:ext uri="{9D8B030D-6E8A-4147-A177-3AD203B41FA5}">
                      <a16:colId xmlns:a16="http://schemas.microsoft.com/office/drawing/2014/main" xmlns="" val="2374686622"/>
                    </a:ext>
                  </a:extLst>
                </a:gridCol>
                <a:gridCol w="1867573">
                  <a:extLst>
                    <a:ext uri="{9D8B030D-6E8A-4147-A177-3AD203B41FA5}">
                      <a16:colId xmlns:a16="http://schemas.microsoft.com/office/drawing/2014/main" xmlns="" val="365607591"/>
                    </a:ext>
                  </a:extLst>
                </a:gridCol>
                <a:gridCol w="806192">
                  <a:extLst>
                    <a:ext uri="{9D8B030D-6E8A-4147-A177-3AD203B41FA5}">
                      <a16:colId xmlns:a16="http://schemas.microsoft.com/office/drawing/2014/main" xmlns="" val="2132509335"/>
                    </a:ext>
                  </a:extLst>
                </a:gridCol>
                <a:gridCol w="807005">
                  <a:extLst>
                    <a:ext uri="{9D8B030D-6E8A-4147-A177-3AD203B41FA5}">
                      <a16:colId xmlns:a16="http://schemas.microsoft.com/office/drawing/2014/main" xmlns="" val="521165897"/>
                    </a:ext>
                  </a:extLst>
                </a:gridCol>
                <a:gridCol w="806192">
                  <a:extLst>
                    <a:ext uri="{9D8B030D-6E8A-4147-A177-3AD203B41FA5}">
                      <a16:colId xmlns:a16="http://schemas.microsoft.com/office/drawing/2014/main" xmlns="" val="250924191"/>
                    </a:ext>
                  </a:extLst>
                </a:gridCol>
                <a:gridCol w="937849">
                  <a:extLst>
                    <a:ext uri="{9D8B030D-6E8A-4147-A177-3AD203B41FA5}">
                      <a16:colId xmlns:a16="http://schemas.microsoft.com/office/drawing/2014/main" xmlns="" val="1579174372"/>
                    </a:ext>
                  </a:extLst>
                </a:gridCol>
                <a:gridCol w="796441">
                  <a:extLst>
                    <a:ext uri="{9D8B030D-6E8A-4147-A177-3AD203B41FA5}">
                      <a16:colId xmlns:a16="http://schemas.microsoft.com/office/drawing/2014/main" xmlns="" val="1444764597"/>
                    </a:ext>
                  </a:extLst>
                </a:gridCol>
                <a:gridCol w="1952091">
                  <a:extLst>
                    <a:ext uri="{9D8B030D-6E8A-4147-A177-3AD203B41FA5}">
                      <a16:colId xmlns:a16="http://schemas.microsoft.com/office/drawing/2014/main" xmlns="" val="2869085321"/>
                    </a:ext>
                  </a:extLst>
                </a:gridCol>
              </a:tblGrid>
              <a:tr h="169654">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3.4</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Sub-Programme: Technical Support for Health and Occupational Safety</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5749849"/>
                  </a:ext>
                </a:extLst>
              </a:tr>
              <a:tr h="339308">
                <a:tc gridSpan="2">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Performance Indicator</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2013/14 Actual </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2014/15 Actual </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2015/16 Actual </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Planned Target</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Actual </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Reasons for Deviation from Planned Target</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8847491"/>
                  </a:ext>
                </a:extLst>
              </a:tr>
              <a:tr h="125191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3.4.1</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Number of Occupational Health and Safety assessments done for the NHLS</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310</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355</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The safety health and environment (SHE) officers of the NHLS department excelled by achieving 15% above the annual target. This can be attributed to commitment and dedication from the officers and the department as a whole.</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622242676"/>
                  </a:ext>
                </a:extLst>
              </a:tr>
              <a:tr h="67861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3.4.2</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Number of queries handled (including advisory services) for the NHLS</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20</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60</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 The number depend on the queries received. There were more queries received in the year under review than anticipated.</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297043374"/>
                  </a:ext>
                </a:extLst>
              </a:tr>
              <a:tr h="1882500">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3.5.1</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autopsy examinations completed and reported on</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100%</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101%</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There is usually an overlap with the previous year for the autopsy cases that are received and reported on as autopsy cases are recorded according to calendar year and not financial year. However, at the end of the current calendar year, all autopsies received for the previous year are reported on and these results are published in the annual PATHAUT report. </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711511751"/>
                  </a:ext>
                </a:extLst>
              </a:tr>
              <a:tr h="508962">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3.6.1</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Number of OHS technical guidelines produced and disseminated</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0</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Not Achieved – awaiting stakeholder approval.</a:t>
                      </a:r>
                      <a:endParaRPr lang="en-ZA" sz="1000" dirty="0">
                        <a:effectLst/>
                        <a:latin typeface="+mn-lt"/>
                        <a:ea typeface="Calibri" panose="020F0502020204030204" pitchFamily="34"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877844893"/>
                  </a:ext>
                </a:extLst>
              </a:tr>
            </a:tbl>
          </a:graphicData>
        </a:graphic>
      </p:graphicFrame>
    </p:spTree>
    <p:extLst>
      <p:ext uri="{BB962C8B-B14F-4D97-AF65-F5344CB8AC3E}">
        <p14:creationId xmlns:p14="http://schemas.microsoft.com/office/powerpoint/2010/main" xmlns="" val="4282755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4171" y="1180560"/>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3 – Occupational Health and Safety</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048353805"/>
              </p:ext>
            </p:extLst>
          </p:nvPr>
        </p:nvGraphicFramePr>
        <p:xfrm>
          <a:off x="471054" y="1765331"/>
          <a:ext cx="8321963" cy="4591020"/>
        </p:xfrm>
        <a:graphic>
          <a:graphicData uri="http://schemas.openxmlformats.org/drawingml/2006/table">
            <a:tbl>
              <a:tblPr firstRow="1" firstCol="1" bandRow="1"/>
              <a:tblGrid>
                <a:gridCol w="538667">
                  <a:extLst>
                    <a:ext uri="{9D8B030D-6E8A-4147-A177-3AD203B41FA5}">
                      <a16:colId xmlns:a16="http://schemas.microsoft.com/office/drawing/2014/main" xmlns="" val="3942789443"/>
                    </a:ext>
                  </a:extLst>
                </a:gridCol>
                <a:gridCol w="1900802">
                  <a:extLst>
                    <a:ext uri="{9D8B030D-6E8A-4147-A177-3AD203B41FA5}">
                      <a16:colId xmlns:a16="http://schemas.microsoft.com/office/drawing/2014/main" xmlns="" val="4018487192"/>
                    </a:ext>
                  </a:extLst>
                </a:gridCol>
                <a:gridCol w="795704">
                  <a:extLst>
                    <a:ext uri="{9D8B030D-6E8A-4147-A177-3AD203B41FA5}">
                      <a16:colId xmlns:a16="http://schemas.microsoft.com/office/drawing/2014/main" xmlns="" val="185912513"/>
                    </a:ext>
                  </a:extLst>
                </a:gridCol>
                <a:gridCol w="722717">
                  <a:extLst>
                    <a:ext uri="{9D8B030D-6E8A-4147-A177-3AD203B41FA5}">
                      <a16:colId xmlns:a16="http://schemas.microsoft.com/office/drawing/2014/main" xmlns="" val="3022771105"/>
                    </a:ext>
                  </a:extLst>
                </a:gridCol>
                <a:gridCol w="765557">
                  <a:extLst>
                    <a:ext uri="{9D8B030D-6E8A-4147-A177-3AD203B41FA5}">
                      <a16:colId xmlns:a16="http://schemas.microsoft.com/office/drawing/2014/main" xmlns="" val="608589458"/>
                    </a:ext>
                  </a:extLst>
                </a:gridCol>
                <a:gridCol w="786977">
                  <a:extLst>
                    <a:ext uri="{9D8B030D-6E8A-4147-A177-3AD203B41FA5}">
                      <a16:colId xmlns:a16="http://schemas.microsoft.com/office/drawing/2014/main" xmlns="" val="3029405926"/>
                    </a:ext>
                  </a:extLst>
                </a:gridCol>
                <a:gridCol w="905976">
                  <a:extLst>
                    <a:ext uri="{9D8B030D-6E8A-4147-A177-3AD203B41FA5}">
                      <a16:colId xmlns:a16="http://schemas.microsoft.com/office/drawing/2014/main" xmlns="" val="572124612"/>
                    </a:ext>
                  </a:extLst>
                </a:gridCol>
                <a:gridCol w="1905563">
                  <a:extLst>
                    <a:ext uri="{9D8B030D-6E8A-4147-A177-3AD203B41FA5}">
                      <a16:colId xmlns:a16="http://schemas.microsoft.com/office/drawing/2014/main" xmlns="" val="1610582664"/>
                    </a:ext>
                  </a:extLst>
                </a:gridCol>
              </a:tblGrid>
              <a:tr h="663658">
                <a:tc>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3.7</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Sub-Programme: Occupational Health and Safety Research</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5541152"/>
                  </a:ext>
                </a:extLst>
              </a:tr>
              <a:tr h="839185">
                <a:tc gridSpan="2">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Performance Indicator</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2013/14 Actual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2014/15 Actual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2015/16 Actual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2016/17 Planned Target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effectLst/>
                          <a:latin typeface="+mn-lt"/>
                          <a:ea typeface="Calibri" panose="020F0502020204030204" pitchFamily="34" charset="0"/>
                          <a:cs typeface="Times New Roman" panose="02020603050405020304" pitchFamily="18" charset="0"/>
                        </a:rPr>
                        <a:t>2016/17 Actual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Reasons for Deviation from Planned Target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7413678"/>
                  </a:ext>
                </a:extLst>
              </a:tr>
              <a:tr h="1124496">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3.7.1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Number of published scientific articles including peer reviewed publications and reports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 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24</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24</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Achieved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926801285"/>
                  </a:ext>
                </a:extLst>
              </a:tr>
              <a:tr h="839185">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3.7.2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Number of surveillance reports produced and disseminated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 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Achieved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293073324"/>
                  </a:ext>
                </a:extLst>
              </a:tr>
              <a:tr h="1124496">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3.8.1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Number of government departments or state-owned enterprises which have implemented OHASIS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 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New</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Achieved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751991271"/>
                  </a:ext>
                </a:extLst>
              </a:tr>
            </a:tbl>
          </a:graphicData>
        </a:graphic>
      </p:graphicFrame>
    </p:spTree>
    <p:extLst>
      <p:ext uri="{BB962C8B-B14F-4D97-AF65-F5344CB8AC3E}">
        <p14:creationId xmlns:p14="http://schemas.microsoft.com/office/powerpoint/2010/main" xmlns="" val="1070168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4171" y="1032779"/>
            <a:ext cx="8795657" cy="584775"/>
          </a:xfrm>
          <a:prstGeom prst="rect">
            <a:avLst/>
          </a:prstGeom>
          <a:noFill/>
        </p:spPr>
        <p:txBody>
          <a:bodyPr wrap="square" rtlCol="0">
            <a:spAutoFit/>
          </a:bodyPr>
          <a:lstStyle/>
          <a:p>
            <a:pPr algn="ctr">
              <a:defRPr/>
            </a:pPr>
            <a:r>
              <a:rPr lang="en-ZA" sz="3200" b="1" dirty="0" smtClean="0">
                <a:solidFill>
                  <a:srgbClr val="336600"/>
                </a:solidFill>
                <a:latin typeface="Calibri"/>
              </a:rPr>
              <a:t>Programme 3 – Occupational Health and Safety</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759676666"/>
              </p:ext>
            </p:extLst>
          </p:nvPr>
        </p:nvGraphicFramePr>
        <p:xfrm>
          <a:off x="258617" y="1514764"/>
          <a:ext cx="8497455" cy="4913743"/>
        </p:xfrm>
        <a:graphic>
          <a:graphicData uri="http://schemas.openxmlformats.org/drawingml/2006/table">
            <a:tbl>
              <a:tblPr firstRow="1" firstCol="1" bandRow="1"/>
              <a:tblGrid>
                <a:gridCol w="541198">
                  <a:extLst>
                    <a:ext uri="{9D8B030D-6E8A-4147-A177-3AD203B41FA5}">
                      <a16:colId xmlns:a16="http://schemas.microsoft.com/office/drawing/2014/main" xmlns="" val="395110667"/>
                    </a:ext>
                  </a:extLst>
                </a:gridCol>
                <a:gridCol w="1802683">
                  <a:extLst>
                    <a:ext uri="{9D8B030D-6E8A-4147-A177-3AD203B41FA5}">
                      <a16:colId xmlns:a16="http://schemas.microsoft.com/office/drawing/2014/main" xmlns="" val="711461159"/>
                    </a:ext>
                  </a:extLst>
                </a:gridCol>
                <a:gridCol w="785765">
                  <a:extLst>
                    <a:ext uri="{9D8B030D-6E8A-4147-A177-3AD203B41FA5}">
                      <a16:colId xmlns:a16="http://schemas.microsoft.com/office/drawing/2014/main" xmlns="" val="471792881"/>
                    </a:ext>
                  </a:extLst>
                </a:gridCol>
                <a:gridCol w="784976">
                  <a:extLst>
                    <a:ext uri="{9D8B030D-6E8A-4147-A177-3AD203B41FA5}">
                      <a16:colId xmlns:a16="http://schemas.microsoft.com/office/drawing/2014/main" xmlns="" val="332120703"/>
                    </a:ext>
                  </a:extLst>
                </a:gridCol>
                <a:gridCol w="782607">
                  <a:extLst>
                    <a:ext uri="{9D8B030D-6E8A-4147-A177-3AD203B41FA5}">
                      <a16:colId xmlns:a16="http://schemas.microsoft.com/office/drawing/2014/main" xmlns="" val="561161896"/>
                    </a:ext>
                  </a:extLst>
                </a:gridCol>
                <a:gridCol w="782607">
                  <a:extLst>
                    <a:ext uri="{9D8B030D-6E8A-4147-A177-3AD203B41FA5}">
                      <a16:colId xmlns:a16="http://schemas.microsoft.com/office/drawing/2014/main" xmlns="" val="3765616081"/>
                    </a:ext>
                  </a:extLst>
                </a:gridCol>
                <a:gridCol w="783397">
                  <a:extLst>
                    <a:ext uri="{9D8B030D-6E8A-4147-A177-3AD203B41FA5}">
                      <a16:colId xmlns:a16="http://schemas.microsoft.com/office/drawing/2014/main" xmlns="" val="3165655483"/>
                    </a:ext>
                  </a:extLst>
                </a:gridCol>
                <a:gridCol w="2234222">
                  <a:extLst>
                    <a:ext uri="{9D8B030D-6E8A-4147-A177-3AD203B41FA5}">
                      <a16:colId xmlns:a16="http://schemas.microsoft.com/office/drawing/2014/main" xmlns="" val="3224725517"/>
                    </a:ext>
                  </a:extLst>
                </a:gridCol>
              </a:tblGrid>
              <a:tr h="149973">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3.9</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Sub-Programme: Training and Development for Occupational Health and Safety</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5681088"/>
                  </a:ext>
                </a:extLst>
              </a:tr>
              <a:tr h="468651">
                <a:tc gridSpan="2">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Performance Indicator</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2013/14 Actual </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2014/15 Actual </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2015/16 Actual </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2016/17 Planned Target</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2016/17 Actual </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mn-lt"/>
                          <a:ea typeface="Calibri" panose="020F0502020204030204" pitchFamily="34" charset="0"/>
                          <a:cs typeface="Times New Roman" panose="02020603050405020304" pitchFamily="18" charset="0"/>
                        </a:rPr>
                        <a:t>Reasons for Deviation from Planned Target</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1646121"/>
                  </a:ext>
                </a:extLst>
              </a:tr>
              <a:tr h="358477">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3.9.1</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occupational medicine registrars under training</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4</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5</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 - The fifth registrar received certificates as evidence of completion. </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812646033"/>
                  </a:ext>
                </a:extLst>
              </a:tr>
              <a:tr h="468651">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3.9.2</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medical scientist/experiential learners under training</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5</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7</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 - Two new staff members joined the institute and are registered for the internship programme.</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372253097"/>
                  </a:ext>
                </a:extLst>
              </a:tr>
              <a:tr h="1584022">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3.9.3</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medical doctors trained in Diploma in Occupational Health programmes by the NIOH</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60</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69</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 - Performance indicator 3.9.3 is dependent on other institutions i.e. the Universities with</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which the NIOH teaches these students and the final</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determination of how many students can be enrolled, specifically for the Diploma in Occupational Health, is their prerogative. As such, the NIOH “Annual target” is but an estimate.</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717953147"/>
                  </a:ext>
                </a:extLst>
              </a:tr>
              <a:tr h="1265345">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3.9.4</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public health medicine registrars who received training at the NIOH</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4</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 - Performance indicator 3.9.4 is dependent on other institutions i.e. the Universities who send</a:t>
                      </a:r>
                      <a:br>
                        <a:rPr lang="en-GB" sz="900" dirty="0">
                          <a:effectLst/>
                          <a:latin typeface="+mn-lt"/>
                          <a:ea typeface="Calibri" panose="020F0502020204030204" pitchFamily="34" charset="0"/>
                          <a:cs typeface="Times New Roman" panose="02020603050405020304" pitchFamily="18" charset="0"/>
                        </a:rPr>
                      </a:br>
                      <a:r>
                        <a:rPr lang="en-GB" sz="900" dirty="0">
                          <a:effectLst/>
                          <a:latin typeface="+mn-lt"/>
                          <a:ea typeface="Calibri" panose="020F0502020204030204" pitchFamily="34" charset="0"/>
                          <a:cs typeface="Times New Roman" panose="02020603050405020304" pitchFamily="18" charset="0"/>
                        </a:rPr>
                        <a:t>Public Health Medicine Registrars for practical training at the NIOH. For the financial year 2016/17, the University of Limpopo requested permission to send an extra registrar who had not been planned for.</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583240408"/>
                  </a:ext>
                </a:extLst>
              </a:tr>
              <a:tr h="309312">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3.9.5</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pathology registrars rotating at NIOH per annum</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4</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mn-lt"/>
                          <a:ea typeface="Calibri" panose="020F0502020204030204" pitchFamily="34" charset="0"/>
                          <a:cs typeface="Times New Roman" panose="02020603050405020304" pitchFamily="18" charset="0"/>
                        </a:rPr>
                        <a:t>10</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mn-lt"/>
                          <a:ea typeface="Calibri" panose="020F0502020204030204" pitchFamily="34" charset="0"/>
                          <a:cs typeface="Times New Roman" panose="02020603050405020304" pitchFamily="18" charset="0"/>
                        </a:rPr>
                        <a:t>10</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1452190"/>
                  </a:ext>
                </a:extLst>
              </a:tr>
              <a:tr h="309312">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3.9.6</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Number of post-graduate students under supervision</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 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New</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29</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20</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26</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Achieved</a:t>
                      </a:r>
                      <a:endParaRPr lang="en-ZA" sz="900" dirty="0">
                        <a:effectLst/>
                        <a:latin typeface="+mn-lt"/>
                        <a:ea typeface="Calibri" panose="020F0502020204030204" pitchFamily="34" charset="0"/>
                        <a:cs typeface="Times New Roman" panose="02020603050405020304" pitchFamily="18" charset="0"/>
                      </a:endParaRPr>
                    </a:p>
                  </a:txBody>
                  <a:tcPr marL="39023" marR="39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053638108"/>
                  </a:ext>
                </a:extLst>
              </a:tr>
            </a:tbl>
          </a:graphicData>
        </a:graphic>
      </p:graphicFrame>
    </p:spTree>
    <p:extLst>
      <p:ext uri="{BB962C8B-B14F-4D97-AF65-F5344CB8AC3E}">
        <p14:creationId xmlns:p14="http://schemas.microsoft.com/office/powerpoint/2010/main" xmlns="" val="2630479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957" y="1161678"/>
            <a:ext cx="8772524" cy="584775"/>
          </a:xfrm>
          <a:prstGeom prst="rect">
            <a:avLst/>
          </a:prstGeom>
          <a:noFill/>
        </p:spPr>
        <p:txBody>
          <a:bodyPr wrap="square" rtlCol="0">
            <a:spAutoFit/>
          </a:bodyPr>
          <a:lstStyle/>
          <a:p>
            <a:pPr algn="ctr">
              <a:defRPr/>
            </a:pPr>
            <a:r>
              <a:rPr lang="en-ZA" sz="3200" b="1" dirty="0">
                <a:solidFill>
                  <a:srgbClr val="336600"/>
                </a:solidFill>
                <a:latin typeface="Calibri"/>
              </a:rPr>
              <a:t>Programme 4 – Academic Affairs, Research &amp; QA</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69859457"/>
              </p:ext>
            </p:extLst>
          </p:nvPr>
        </p:nvGraphicFramePr>
        <p:xfrm>
          <a:off x="397163" y="1746454"/>
          <a:ext cx="8289636" cy="4609898"/>
        </p:xfrm>
        <a:graphic>
          <a:graphicData uri="http://schemas.openxmlformats.org/drawingml/2006/table">
            <a:tbl>
              <a:tblPr firstRow="1" firstCol="1" bandRow="1"/>
              <a:tblGrid>
                <a:gridCol w="630917">
                  <a:extLst>
                    <a:ext uri="{9D8B030D-6E8A-4147-A177-3AD203B41FA5}">
                      <a16:colId xmlns:a16="http://schemas.microsoft.com/office/drawing/2014/main" xmlns="" val="314029354"/>
                    </a:ext>
                  </a:extLst>
                </a:gridCol>
                <a:gridCol w="1863514">
                  <a:extLst>
                    <a:ext uri="{9D8B030D-6E8A-4147-A177-3AD203B41FA5}">
                      <a16:colId xmlns:a16="http://schemas.microsoft.com/office/drawing/2014/main" xmlns="" val="706694532"/>
                    </a:ext>
                  </a:extLst>
                </a:gridCol>
                <a:gridCol w="804804">
                  <a:extLst>
                    <a:ext uri="{9D8B030D-6E8A-4147-A177-3AD203B41FA5}">
                      <a16:colId xmlns:a16="http://schemas.microsoft.com/office/drawing/2014/main" xmlns="" val="1018007562"/>
                    </a:ext>
                  </a:extLst>
                </a:gridCol>
                <a:gridCol w="754023">
                  <a:extLst>
                    <a:ext uri="{9D8B030D-6E8A-4147-A177-3AD203B41FA5}">
                      <a16:colId xmlns:a16="http://schemas.microsoft.com/office/drawing/2014/main" xmlns="" val="3397832727"/>
                    </a:ext>
                  </a:extLst>
                </a:gridCol>
                <a:gridCol w="754023">
                  <a:extLst>
                    <a:ext uri="{9D8B030D-6E8A-4147-A177-3AD203B41FA5}">
                      <a16:colId xmlns:a16="http://schemas.microsoft.com/office/drawing/2014/main" xmlns="" val="3907959893"/>
                    </a:ext>
                  </a:extLst>
                </a:gridCol>
                <a:gridCol w="754023">
                  <a:extLst>
                    <a:ext uri="{9D8B030D-6E8A-4147-A177-3AD203B41FA5}">
                      <a16:colId xmlns:a16="http://schemas.microsoft.com/office/drawing/2014/main" xmlns="" val="146802887"/>
                    </a:ext>
                  </a:extLst>
                </a:gridCol>
                <a:gridCol w="754023">
                  <a:extLst>
                    <a:ext uri="{9D8B030D-6E8A-4147-A177-3AD203B41FA5}">
                      <a16:colId xmlns:a16="http://schemas.microsoft.com/office/drawing/2014/main" xmlns="" val="2138794036"/>
                    </a:ext>
                  </a:extLst>
                </a:gridCol>
                <a:gridCol w="1974309">
                  <a:extLst>
                    <a:ext uri="{9D8B030D-6E8A-4147-A177-3AD203B41FA5}">
                      <a16:colId xmlns:a16="http://schemas.microsoft.com/office/drawing/2014/main" xmlns="" val="4065743825"/>
                    </a:ext>
                  </a:extLst>
                </a:gridCol>
              </a:tblGrid>
              <a:tr h="320404">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4.1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Sub-Programme: Quality Assurance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2210541"/>
                  </a:ext>
                </a:extLst>
              </a:tr>
              <a:tr h="902364">
                <a:tc gridSpan="2">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Performance Indicator</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2013/14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2014/15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2015/16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Planned Target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Reasons for Deviation from Planned Target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874148"/>
                  </a:ext>
                </a:extLst>
              </a:tr>
              <a:tr h="60157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4.1.1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laboratories accredited (National Central)</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617959680"/>
                  </a:ext>
                </a:extLst>
              </a:tr>
              <a:tr h="980829">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4.1.2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laboratories accredited (Provincial Tertiary)</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Not achieved due to staff constraints in quality assurance in the laboratories.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283708763"/>
                  </a:ext>
                </a:extLst>
              </a:tr>
              <a:tr h="601575">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4.1.3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laboratories accredited (Regional)</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28%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39%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11%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634898326"/>
                  </a:ext>
                </a:extLst>
              </a:tr>
              <a:tr h="120315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4.1.4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of laboratories achieving Proficiency Testing Scheme (PTS) performance standards of 80%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Improved efficiencies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380368535"/>
                  </a:ext>
                </a:extLst>
              </a:tr>
            </a:tbl>
          </a:graphicData>
        </a:graphic>
      </p:graphicFrame>
    </p:spTree>
    <p:extLst>
      <p:ext uri="{BB962C8B-B14F-4D97-AF65-F5344CB8AC3E}">
        <p14:creationId xmlns:p14="http://schemas.microsoft.com/office/powerpoint/2010/main" xmlns="" val="888875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64957" y="1161678"/>
            <a:ext cx="8772524" cy="523220"/>
          </a:xfrm>
          <a:prstGeom prst="rect">
            <a:avLst/>
          </a:prstGeom>
          <a:noFill/>
        </p:spPr>
        <p:txBody>
          <a:bodyPr wrap="square" rtlCol="0">
            <a:spAutoFit/>
          </a:bodyPr>
          <a:lstStyle/>
          <a:p>
            <a:pPr algn="ctr">
              <a:defRPr/>
            </a:pPr>
            <a:r>
              <a:rPr lang="en-ZA" sz="2800" b="1" dirty="0">
                <a:solidFill>
                  <a:srgbClr val="336600"/>
                </a:solidFill>
                <a:latin typeface="Calibri"/>
              </a:rPr>
              <a:t>Programme 4 – Academic Affairs, Research &amp; QA</a:t>
            </a:r>
            <a:endParaRPr lang="en-GB" sz="28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003886446"/>
              </p:ext>
            </p:extLst>
          </p:nvPr>
        </p:nvGraphicFramePr>
        <p:xfrm>
          <a:off x="258618" y="1684898"/>
          <a:ext cx="8534402" cy="4671455"/>
        </p:xfrm>
        <a:graphic>
          <a:graphicData uri="http://schemas.openxmlformats.org/drawingml/2006/table">
            <a:tbl>
              <a:tblPr firstRow="1" firstCol="1" bandRow="1"/>
              <a:tblGrid>
                <a:gridCol w="650338">
                  <a:extLst>
                    <a:ext uri="{9D8B030D-6E8A-4147-A177-3AD203B41FA5}">
                      <a16:colId xmlns:a16="http://schemas.microsoft.com/office/drawing/2014/main" xmlns="" val="685723639"/>
                    </a:ext>
                  </a:extLst>
                </a:gridCol>
                <a:gridCol w="1918537">
                  <a:extLst>
                    <a:ext uri="{9D8B030D-6E8A-4147-A177-3AD203B41FA5}">
                      <a16:colId xmlns:a16="http://schemas.microsoft.com/office/drawing/2014/main" xmlns="" val="1097316365"/>
                    </a:ext>
                  </a:extLst>
                </a:gridCol>
                <a:gridCol w="827775">
                  <a:extLst>
                    <a:ext uri="{9D8B030D-6E8A-4147-A177-3AD203B41FA5}">
                      <a16:colId xmlns:a16="http://schemas.microsoft.com/office/drawing/2014/main" xmlns="" val="2655454334"/>
                    </a:ext>
                  </a:extLst>
                </a:gridCol>
                <a:gridCol w="776287">
                  <a:extLst>
                    <a:ext uri="{9D8B030D-6E8A-4147-A177-3AD203B41FA5}">
                      <a16:colId xmlns:a16="http://schemas.microsoft.com/office/drawing/2014/main" xmlns="" val="837806937"/>
                    </a:ext>
                  </a:extLst>
                </a:gridCol>
                <a:gridCol w="776287">
                  <a:extLst>
                    <a:ext uri="{9D8B030D-6E8A-4147-A177-3AD203B41FA5}">
                      <a16:colId xmlns:a16="http://schemas.microsoft.com/office/drawing/2014/main" xmlns="" val="13771634"/>
                    </a:ext>
                  </a:extLst>
                </a:gridCol>
                <a:gridCol w="776287">
                  <a:extLst>
                    <a:ext uri="{9D8B030D-6E8A-4147-A177-3AD203B41FA5}">
                      <a16:colId xmlns:a16="http://schemas.microsoft.com/office/drawing/2014/main" xmlns="" val="3258016648"/>
                    </a:ext>
                  </a:extLst>
                </a:gridCol>
                <a:gridCol w="776287">
                  <a:extLst>
                    <a:ext uri="{9D8B030D-6E8A-4147-A177-3AD203B41FA5}">
                      <a16:colId xmlns:a16="http://schemas.microsoft.com/office/drawing/2014/main" xmlns="" val="2058589847"/>
                    </a:ext>
                  </a:extLst>
                </a:gridCol>
                <a:gridCol w="2032604">
                  <a:extLst>
                    <a:ext uri="{9D8B030D-6E8A-4147-A177-3AD203B41FA5}">
                      <a16:colId xmlns:a16="http://schemas.microsoft.com/office/drawing/2014/main" xmlns="" val="2759424929"/>
                    </a:ext>
                  </a:extLst>
                </a:gridCol>
              </a:tblGrid>
              <a:tr h="407102">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4.2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Sub-Programme: Academic Affairs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649268"/>
                  </a:ext>
                </a:extLst>
              </a:tr>
              <a:tr h="1503143">
                <a:tc gridSpan="2">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Performance Indicator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2013/14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2014/15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2015/16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2016/17 Planned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2016/17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Reasons for Deviation from Planned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286097"/>
                  </a:ext>
                </a:extLst>
              </a:tr>
              <a:tr h="874111">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Registrar pass rate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29.0%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The NHLS is working together with the universities to improve the pass rate in all the disciplines, focusing on disciplines with poor pass rates.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756964821"/>
                  </a:ext>
                </a:extLst>
              </a:tr>
              <a:tr h="874111">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Medical Technologist pass rate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599894755"/>
                  </a:ext>
                </a:extLst>
              </a:tr>
              <a:tr h="1012988">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4.2.3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Medical Technician pass rate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60%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391540470"/>
                  </a:ext>
                </a:extLst>
              </a:tr>
            </a:tbl>
          </a:graphicData>
        </a:graphic>
      </p:graphicFrame>
    </p:spTree>
    <p:extLst>
      <p:ext uri="{BB962C8B-B14F-4D97-AF65-F5344CB8AC3E}">
        <p14:creationId xmlns:p14="http://schemas.microsoft.com/office/powerpoint/2010/main" xmlns="" val="4229834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44945" y="1419027"/>
            <a:ext cx="7629237" cy="523220"/>
          </a:xfrm>
          <a:prstGeom prst="rect">
            <a:avLst/>
          </a:prstGeom>
          <a:noFill/>
        </p:spPr>
        <p:txBody>
          <a:bodyPr wrap="square" rtlCol="0">
            <a:spAutoFit/>
          </a:bodyPr>
          <a:lstStyle/>
          <a:p>
            <a:pPr algn="ctr">
              <a:defRPr/>
            </a:pPr>
            <a:r>
              <a:rPr lang="en-ZA" sz="2800" b="1" dirty="0">
                <a:solidFill>
                  <a:srgbClr val="336600"/>
                </a:solidFill>
                <a:latin typeface="Calibri"/>
              </a:rPr>
              <a:t>Programme 4 – Academic Affairs, Research &amp; QA</a:t>
            </a:r>
            <a:endParaRPr lang="en-GB" sz="28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075126987"/>
              </p:ext>
            </p:extLst>
          </p:nvPr>
        </p:nvGraphicFramePr>
        <p:xfrm>
          <a:off x="415635" y="2044541"/>
          <a:ext cx="8386620" cy="4236184"/>
        </p:xfrm>
        <a:graphic>
          <a:graphicData uri="http://schemas.openxmlformats.org/drawingml/2006/table">
            <a:tbl>
              <a:tblPr firstRow="1" firstCol="1" bandRow="1"/>
              <a:tblGrid>
                <a:gridCol w="689499">
                  <a:extLst>
                    <a:ext uri="{9D8B030D-6E8A-4147-A177-3AD203B41FA5}">
                      <a16:colId xmlns:a16="http://schemas.microsoft.com/office/drawing/2014/main" xmlns="" val="3972850"/>
                    </a:ext>
                  </a:extLst>
                </a:gridCol>
                <a:gridCol w="2211909">
                  <a:extLst>
                    <a:ext uri="{9D8B030D-6E8A-4147-A177-3AD203B41FA5}">
                      <a16:colId xmlns:a16="http://schemas.microsoft.com/office/drawing/2014/main" xmlns="" val="3123891203"/>
                    </a:ext>
                  </a:extLst>
                </a:gridCol>
                <a:gridCol w="777004">
                  <a:extLst>
                    <a:ext uri="{9D8B030D-6E8A-4147-A177-3AD203B41FA5}">
                      <a16:colId xmlns:a16="http://schemas.microsoft.com/office/drawing/2014/main" xmlns="" val="2920244315"/>
                    </a:ext>
                  </a:extLst>
                </a:gridCol>
                <a:gridCol w="794020">
                  <a:extLst>
                    <a:ext uri="{9D8B030D-6E8A-4147-A177-3AD203B41FA5}">
                      <a16:colId xmlns:a16="http://schemas.microsoft.com/office/drawing/2014/main" xmlns="" val="3423818662"/>
                    </a:ext>
                  </a:extLst>
                </a:gridCol>
                <a:gridCol w="794020">
                  <a:extLst>
                    <a:ext uri="{9D8B030D-6E8A-4147-A177-3AD203B41FA5}">
                      <a16:colId xmlns:a16="http://schemas.microsoft.com/office/drawing/2014/main" xmlns="" val="1790921842"/>
                    </a:ext>
                  </a:extLst>
                </a:gridCol>
                <a:gridCol w="811033">
                  <a:extLst>
                    <a:ext uri="{9D8B030D-6E8A-4147-A177-3AD203B41FA5}">
                      <a16:colId xmlns:a16="http://schemas.microsoft.com/office/drawing/2014/main" xmlns="" val="704919394"/>
                    </a:ext>
                  </a:extLst>
                </a:gridCol>
                <a:gridCol w="928516">
                  <a:extLst>
                    <a:ext uri="{9D8B030D-6E8A-4147-A177-3AD203B41FA5}">
                      <a16:colId xmlns:a16="http://schemas.microsoft.com/office/drawing/2014/main" xmlns="" val="4054622368"/>
                    </a:ext>
                  </a:extLst>
                </a:gridCol>
                <a:gridCol w="1380619">
                  <a:extLst>
                    <a:ext uri="{9D8B030D-6E8A-4147-A177-3AD203B41FA5}">
                      <a16:colId xmlns:a16="http://schemas.microsoft.com/office/drawing/2014/main" xmlns="" val="2280796977"/>
                    </a:ext>
                  </a:extLst>
                </a:gridCol>
              </a:tblGrid>
              <a:tr h="307314">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4.3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Sub-Programme: Research</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6035190"/>
                  </a:ext>
                </a:extLst>
              </a:tr>
              <a:tr h="702918">
                <a:tc gridSpan="2">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Performance Indicator</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2013/14 Actual</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2014/15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2015/16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2016/17 Planned Target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2016/17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Reasons for Deviation from Planned Target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9722174"/>
                  </a:ext>
                </a:extLst>
              </a:tr>
              <a:tr h="495778">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4.3.1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Research reports submitted to influence policy</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 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859506739"/>
                  </a:ext>
                </a:extLst>
              </a:tr>
              <a:tr h="545016">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4.3.2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R-value of grants attracted for health system strengthening (Rm)</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R200 mil</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R276.6 mil</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 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229960500"/>
                  </a:ext>
                </a:extLst>
              </a:tr>
              <a:tr h="702918">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4.4.1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Percentage of personnel with library access and usage, electronic access coverage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229918393"/>
                  </a:ext>
                </a:extLst>
              </a:tr>
              <a:tr h="937224">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4.4.2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Number of research outputs translated into diagnostic practice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9</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12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10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Partially Achieved. On subsequent review, target was 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53017477"/>
                  </a:ext>
                </a:extLst>
              </a:tr>
              <a:tr h="545016">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4.4.3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Number of peer-reviewed articles published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0000"/>
                          </a:solidFill>
                          <a:effectLst/>
                          <a:latin typeface="+mn-lt"/>
                          <a:ea typeface="Calibri" panose="020F0502020204030204" pitchFamily="34" charset="0"/>
                          <a:cs typeface="Times New Roman" panose="02020603050405020304" pitchFamily="18" charset="0"/>
                        </a:rPr>
                        <a:t>New</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550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570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 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446566560"/>
                  </a:ext>
                </a:extLst>
              </a:tr>
            </a:tbl>
          </a:graphicData>
        </a:graphic>
      </p:graphicFrame>
    </p:spTree>
    <p:extLst>
      <p:ext uri="{BB962C8B-B14F-4D97-AF65-F5344CB8AC3E}">
        <p14:creationId xmlns:p14="http://schemas.microsoft.com/office/powerpoint/2010/main" xmlns="" val="260632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50" y="1201710"/>
            <a:ext cx="8820150" cy="584775"/>
          </a:xfrm>
          <a:prstGeom prst="rect">
            <a:avLst/>
          </a:prstGeom>
          <a:noFill/>
        </p:spPr>
        <p:txBody>
          <a:bodyPr wrap="square" rtlCol="0">
            <a:spAutoFit/>
          </a:bodyPr>
          <a:lstStyle/>
          <a:p>
            <a:pPr algn="ctr">
              <a:defRPr/>
            </a:pPr>
            <a:r>
              <a:rPr lang="en-ZA" sz="2800" b="1" dirty="0">
                <a:solidFill>
                  <a:srgbClr val="336600"/>
                </a:solidFill>
                <a:latin typeface="Calibri"/>
              </a:rPr>
              <a:t>Programme 5 – Laboratory Servi</a:t>
            </a:r>
            <a:r>
              <a:rPr lang="en-ZA" sz="3200" b="1" dirty="0">
                <a:solidFill>
                  <a:srgbClr val="336600"/>
                </a:solidFill>
                <a:latin typeface="Calibri"/>
              </a:rPr>
              <a:t>ce </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29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832542404"/>
              </p:ext>
            </p:extLst>
          </p:nvPr>
        </p:nvGraphicFramePr>
        <p:xfrm>
          <a:off x="341747" y="1786486"/>
          <a:ext cx="8418944" cy="4569866"/>
        </p:xfrm>
        <a:graphic>
          <a:graphicData uri="http://schemas.openxmlformats.org/drawingml/2006/table">
            <a:tbl>
              <a:tblPr firstRow="1" firstCol="1" bandRow="1"/>
              <a:tblGrid>
                <a:gridCol w="682986">
                  <a:extLst>
                    <a:ext uri="{9D8B030D-6E8A-4147-A177-3AD203B41FA5}">
                      <a16:colId xmlns:a16="http://schemas.microsoft.com/office/drawing/2014/main" xmlns="" val="3600070164"/>
                    </a:ext>
                  </a:extLst>
                </a:gridCol>
                <a:gridCol w="2048155">
                  <a:extLst>
                    <a:ext uri="{9D8B030D-6E8A-4147-A177-3AD203B41FA5}">
                      <a16:colId xmlns:a16="http://schemas.microsoft.com/office/drawing/2014/main" xmlns="" val="929822561"/>
                    </a:ext>
                  </a:extLst>
                </a:gridCol>
                <a:gridCol w="1036919">
                  <a:extLst>
                    <a:ext uri="{9D8B030D-6E8A-4147-A177-3AD203B41FA5}">
                      <a16:colId xmlns:a16="http://schemas.microsoft.com/office/drawing/2014/main" xmlns="" val="2718059632"/>
                    </a:ext>
                  </a:extLst>
                </a:gridCol>
                <a:gridCol w="786517">
                  <a:extLst>
                    <a:ext uri="{9D8B030D-6E8A-4147-A177-3AD203B41FA5}">
                      <a16:colId xmlns:a16="http://schemas.microsoft.com/office/drawing/2014/main" xmlns="" val="2325011772"/>
                    </a:ext>
                  </a:extLst>
                </a:gridCol>
                <a:gridCol w="786517">
                  <a:extLst>
                    <a:ext uri="{9D8B030D-6E8A-4147-A177-3AD203B41FA5}">
                      <a16:colId xmlns:a16="http://schemas.microsoft.com/office/drawing/2014/main" xmlns="" val="1423402019"/>
                    </a:ext>
                  </a:extLst>
                </a:gridCol>
                <a:gridCol w="786517">
                  <a:extLst>
                    <a:ext uri="{9D8B030D-6E8A-4147-A177-3AD203B41FA5}">
                      <a16:colId xmlns:a16="http://schemas.microsoft.com/office/drawing/2014/main" xmlns="" val="3459853157"/>
                    </a:ext>
                  </a:extLst>
                </a:gridCol>
                <a:gridCol w="786517">
                  <a:extLst>
                    <a:ext uri="{9D8B030D-6E8A-4147-A177-3AD203B41FA5}">
                      <a16:colId xmlns:a16="http://schemas.microsoft.com/office/drawing/2014/main" xmlns="" val="3510606785"/>
                    </a:ext>
                  </a:extLst>
                </a:gridCol>
                <a:gridCol w="1504816">
                  <a:extLst>
                    <a:ext uri="{9D8B030D-6E8A-4147-A177-3AD203B41FA5}">
                      <a16:colId xmlns:a16="http://schemas.microsoft.com/office/drawing/2014/main" xmlns="" val="2978377364"/>
                    </a:ext>
                  </a:extLst>
                </a:gridCol>
              </a:tblGrid>
              <a:tr h="630936">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5.1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Sub-Programme</a:t>
                      </a:r>
                      <a:r>
                        <a:rPr lang="en-GB" sz="1000" b="1" dirty="0">
                          <a:effectLst/>
                          <a:latin typeface="Arial" panose="020B0604020202020204" pitchFamily="34" charset="0"/>
                          <a:ea typeface="Calibri" panose="020F0502020204030204" pitchFamily="34" charset="0"/>
                          <a:cs typeface="Times New Roman" panose="02020603050405020304" pitchFamily="18" charset="0"/>
                        </a:rPr>
                        <a:t>: Increase accessibility to NHLS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6941880"/>
                  </a:ext>
                </a:extLst>
              </a:tr>
              <a:tr h="813731">
                <a:tc gridSpan="2">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Performance Indicator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2013/14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2014/15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2015/16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2016/17 Planned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2016/17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Reason for Deviation from Planned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8333751"/>
                  </a:ext>
                </a:extLst>
              </a:tr>
              <a:tr h="1084975">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5.1.1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Percentage of Regional, Provincial Tertiary and National Central Hospitals with on-site NHLS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526894609"/>
                  </a:ext>
                </a:extLst>
              </a:tr>
              <a:tr h="1226493">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Percentage of district hospitals provided with NHLS services on site (numbers as gazetted in 2015/16)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796129464"/>
                  </a:ext>
                </a:extLst>
              </a:tr>
              <a:tr h="813731">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Percentage of primary health care facilities provided with daily NHLS specimen collection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23984361"/>
                  </a:ext>
                </a:extLst>
              </a:tr>
            </a:tbl>
          </a:graphicData>
        </a:graphic>
      </p:graphicFrame>
    </p:spTree>
    <p:extLst>
      <p:ext uri="{BB962C8B-B14F-4D97-AF65-F5344CB8AC3E}">
        <p14:creationId xmlns:p14="http://schemas.microsoft.com/office/powerpoint/2010/main" xmlns="" val="68544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3390" y="1150066"/>
            <a:ext cx="8795657" cy="707886"/>
          </a:xfrm>
          <a:prstGeom prst="rect">
            <a:avLst/>
          </a:prstGeom>
          <a:noFill/>
        </p:spPr>
        <p:txBody>
          <a:bodyPr wrap="square" rtlCol="0">
            <a:spAutoFit/>
          </a:bodyPr>
          <a:lstStyle/>
          <a:p>
            <a:pPr algn="ctr">
              <a:defRPr/>
            </a:pPr>
            <a:r>
              <a:rPr lang="en-ZA" sz="4000" b="1" dirty="0">
                <a:solidFill>
                  <a:srgbClr val="336600"/>
                </a:solidFill>
                <a:latin typeface="Calibri"/>
              </a:rPr>
              <a:t>Purpose of the Presentation</a:t>
            </a:r>
            <a:endParaRPr lang="en-GB" sz="4000" b="1" dirty="0">
              <a:solidFill>
                <a:srgbClr val="336600"/>
              </a:solidFill>
              <a:latin typeface="Calibri"/>
            </a:endParaRPr>
          </a:p>
        </p:txBody>
      </p:sp>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4" name="TextBox 3"/>
          <p:cNvSpPr txBox="1"/>
          <p:nvPr/>
        </p:nvSpPr>
        <p:spPr>
          <a:xfrm>
            <a:off x="153389" y="2654978"/>
            <a:ext cx="8795657" cy="2554545"/>
          </a:xfrm>
          <a:prstGeom prst="rect">
            <a:avLst/>
          </a:prstGeom>
          <a:noFill/>
        </p:spPr>
        <p:txBody>
          <a:bodyPr wrap="square" rtlCol="0">
            <a:spAutoFit/>
          </a:bodyPr>
          <a:lstStyle/>
          <a:p>
            <a:pPr algn="ctr">
              <a:defRPr/>
            </a:pPr>
            <a:r>
              <a:rPr lang="en-ZA" sz="4000" dirty="0">
                <a:solidFill>
                  <a:prstClr val="black"/>
                </a:solidFill>
                <a:latin typeface="+mn-lt"/>
              </a:rPr>
              <a:t>To brief the Committee on the achievements </a:t>
            </a:r>
            <a:r>
              <a:rPr lang="en-ZA" sz="4000" dirty="0" smtClean="0">
                <a:solidFill>
                  <a:prstClr val="black"/>
                </a:solidFill>
                <a:latin typeface="+mn-lt"/>
              </a:rPr>
              <a:t>and progress realised </a:t>
            </a:r>
            <a:r>
              <a:rPr lang="en-ZA" sz="4000" dirty="0">
                <a:solidFill>
                  <a:prstClr val="black"/>
                </a:solidFill>
                <a:latin typeface="+mn-lt"/>
              </a:rPr>
              <a:t>by the NHLS during the past financial year as outlined in its  2016/17 Annual Report.</a:t>
            </a:r>
          </a:p>
        </p:txBody>
      </p:sp>
      <p:sp>
        <p:nvSpPr>
          <p:cNvPr id="7" name="Slide Number Placeholder 6"/>
          <p:cNvSpPr>
            <a:spLocks noGrp="1"/>
          </p:cNvSpPr>
          <p:nvPr>
            <p:ph type="sldNum" sz="quarter" idx="12"/>
          </p:nvPr>
        </p:nvSpPr>
        <p:spPr/>
        <p:txBody>
          <a:bodyPr/>
          <a:lstStyle/>
          <a:p>
            <a:fld id="{400EAF86-2231-4C79-A6C5-FB1E7B36C2A5}" type="slidenum">
              <a:rPr lang="en-US" smtClean="0"/>
              <a:pPr/>
              <a:t>3</a:t>
            </a:fld>
            <a:endParaRPr lang="en-US" dirty="0"/>
          </a:p>
        </p:txBody>
      </p:sp>
    </p:spTree>
    <p:extLst>
      <p:ext uri="{BB962C8B-B14F-4D97-AF65-F5344CB8AC3E}">
        <p14:creationId xmlns:p14="http://schemas.microsoft.com/office/powerpoint/2010/main" xmlns="" val="4140174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1450" y="1193745"/>
            <a:ext cx="8820150" cy="523220"/>
          </a:xfrm>
          <a:prstGeom prst="rect">
            <a:avLst/>
          </a:prstGeom>
          <a:noFill/>
        </p:spPr>
        <p:txBody>
          <a:bodyPr wrap="square" rtlCol="0">
            <a:spAutoFit/>
          </a:bodyPr>
          <a:lstStyle/>
          <a:p>
            <a:pPr algn="ctr">
              <a:defRPr/>
            </a:pPr>
            <a:r>
              <a:rPr lang="en-ZA" sz="2800" b="1" dirty="0">
                <a:solidFill>
                  <a:srgbClr val="336600"/>
                </a:solidFill>
                <a:latin typeface="Calibri"/>
              </a:rPr>
              <a:t>Programme 5 – Laboratory Service </a:t>
            </a:r>
            <a:endParaRPr lang="en-GB" sz="28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30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847129127"/>
              </p:ext>
            </p:extLst>
          </p:nvPr>
        </p:nvGraphicFramePr>
        <p:xfrm>
          <a:off x="332509" y="1761966"/>
          <a:ext cx="8354290" cy="4594384"/>
        </p:xfrm>
        <a:graphic>
          <a:graphicData uri="http://schemas.openxmlformats.org/drawingml/2006/table">
            <a:tbl>
              <a:tblPr firstRow="1" firstCol="1" bandRow="1"/>
              <a:tblGrid>
                <a:gridCol w="730980">
                  <a:extLst>
                    <a:ext uri="{9D8B030D-6E8A-4147-A177-3AD203B41FA5}">
                      <a16:colId xmlns:a16="http://schemas.microsoft.com/office/drawing/2014/main" xmlns="" val="504608375"/>
                    </a:ext>
                  </a:extLst>
                </a:gridCol>
                <a:gridCol w="2147919">
                  <a:extLst>
                    <a:ext uri="{9D8B030D-6E8A-4147-A177-3AD203B41FA5}">
                      <a16:colId xmlns:a16="http://schemas.microsoft.com/office/drawing/2014/main" xmlns="" val="2150777526"/>
                    </a:ext>
                  </a:extLst>
                </a:gridCol>
                <a:gridCol w="802195">
                  <a:extLst>
                    <a:ext uri="{9D8B030D-6E8A-4147-A177-3AD203B41FA5}">
                      <a16:colId xmlns:a16="http://schemas.microsoft.com/office/drawing/2014/main" xmlns="" val="2350566310"/>
                    </a:ext>
                  </a:extLst>
                </a:gridCol>
                <a:gridCol w="802195">
                  <a:extLst>
                    <a:ext uri="{9D8B030D-6E8A-4147-A177-3AD203B41FA5}">
                      <a16:colId xmlns:a16="http://schemas.microsoft.com/office/drawing/2014/main" xmlns="" val="2589136716"/>
                    </a:ext>
                  </a:extLst>
                </a:gridCol>
                <a:gridCol w="802195">
                  <a:extLst>
                    <a:ext uri="{9D8B030D-6E8A-4147-A177-3AD203B41FA5}">
                      <a16:colId xmlns:a16="http://schemas.microsoft.com/office/drawing/2014/main" xmlns="" val="3575399908"/>
                    </a:ext>
                  </a:extLst>
                </a:gridCol>
                <a:gridCol w="802195">
                  <a:extLst>
                    <a:ext uri="{9D8B030D-6E8A-4147-A177-3AD203B41FA5}">
                      <a16:colId xmlns:a16="http://schemas.microsoft.com/office/drawing/2014/main" xmlns="" val="952716987"/>
                    </a:ext>
                  </a:extLst>
                </a:gridCol>
                <a:gridCol w="802195">
                  <a:extLst>
                    <a:ext uri="{9D8B030D-6E8A-4147-A177-3AD203B41FA5}">
                      <a16:colId xmlns:a16="http://schemas.microsoft.com/office/drawing/2014/main" xmlns="" val="3137980653"/>
                    </a:ext>
                  </a:extLst>
                </a:gridCol>
                <a:gridCol w="1464416">
                  <a:extLst>
                    <a:ext uri="{9D8B030D-6E8A-4147-A177-3AD203B41FA5}">
                      <a16:colId xmlns:a16="http://schemas.microsoft.com/office/drawing/2014/main" xmlns="" val="347926927"/>
                    </a:ext>
                  </a:extLst>
                </a:gridCol>
              </a:tblGrid>
              <a:tr h="690659">
                <a:tc gridSpan="2">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Performance Indicator</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2013/14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2014/15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2015/16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Planned Target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2016/17 Actual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mn-lt"/>
                          <a:ea typeface="Calibri" panose="020F0502020204030204" pitchFamily="34" charset="0"/>
                          <a:cs typeface="Times New Roman" panose="02020603050405020304" pitchFamily="18" charset="0"/>
                        </a:rPr>
                        <a:t>Reason for Deviation from Planned Target</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0372226"/>
                  </a:ext>
                </a:extLst>
              </a:tr>
              <a:tr h="53551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TB Microscopy tests performed within 48 hours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95.72%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286533052"/>
                  </a:ext>
                </a:extLst>
              </a:tr>
              <a:tr h="53551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TB GXP tests performed within 48 hours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96.68%</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086574741"/>
                  </a:ext>
                </a:extLst>
              </a:tr>
              <a:tr h="53551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CD4 tests performed within 48 hours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 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94.44%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696361377"/>
                  </a:ext>
                </a:extLst>
              </a:tr>
              <a:tr h="53551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Viral Load tests performed within 96 hours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86%</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FF0000"/>
                          </a:solidFill>
                          <a:effectLst/>
                          <a:latin typeface="+mn-lt"/>
                          <a:ea typeface="Calibri" panose="020F0502020204030204" pitchFamily="34" charset="0"/>
                          <a:cs typeface="Times New Roman" panose="02020603050405020304" pitchFamily="18" charset="0"/>
                        </a:rPr>
                        <a:t>64%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65%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87.30%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967512069"/>
                  </a:ext>
                </a:extLst>
              </a:tr>
              <a:tr h="53551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5.2.5</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HIV PCR tests performed within 96 hours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FF0000"/>
                          </a:solidFill>
                          <a:effectLst/>
                          <a:latin typeface="+mn-lt"/>
                          <a:ea typeface="Calibri" panose="020F0502020204030204" pitchFamily="34" charset="0"/>
                          <a:cs typeface="Times New Roman" panose="02020603050405020304" pitchFamily="18" charset="0"/>
                        </a:rPr>
                        <a:t>73%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70%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81.90%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163596074"/>
                  </a:ext>
                </a:extLst>
              </a:tr>
              <a:tr h="535511">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5.2.6</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Cervical Smear tests performed within 5 weeks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96.87%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31782456"/>
                  </a:ext>
                </a:extLst>
              </a:tr>
              <a:tr h="690659">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5.2.7</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Percentage laboratory (FBC, U&amp;E, LFT) tests performed within timeframes defined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85.83%</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mn-lt"/>
                          <a:ea typeface="Calibri" panose="020F0502020204030204" pitchFamily="34" charset="0"/>
                          <a:cs typeface="Times New Roman" panose="02020603050405020304" pitchFamily="18" charset="0"/>
                        </a:rPr>
                        <a:t>Achieved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174868796"/>
                  </a:ext>
                </a:extLst>
              </a:tr>
            </a:tbl>
          </a:graphicData>
        </a:graphic>
      </p:graphicFrame>
    </p:spTree>
    <p:extLst>
      <p:ext uri="{BB962C8B-B14F-4D97-AF65-F5344CB8AC3E}">
        <p14:creationId xmlns:p14="http://schemas.microsoft.com/office/powerpoint/2010/main" xmlns="" val="1058197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1450" y="1193745"/>
            <a:ext cx="8820150" cy="523220"/>
          </a:xfrm>
          <a:prstGeom prst="rect">
            <a:avLst/>
          </a:prstGeom>
          <a:noFill/>
        </p:spPr>
        <p:txBody>
          <a:bodyPr wrap="square" rtlCol="0">
            <a:spAutoFit/>
          </a:bodyPr>
          <a:lstStyle/>
          <a:p>
            <a:pPr algn="ctr">
              <a:defRPr/>
            </a:pPr>
            <a:r>
              <a:rPr lang="en-ZA" sz="2800" b="1" dirty="0">
                <a:solidFill>
                  <a:srgbClr val="336600"/>
                </a:solidFill>
                <a:latin typeface="Calibri"/>
              </a:rPr>
              <a:t>Programme 5 – Laboratory Service </a:t>
            </a:r>
            <a:endParaRPr lang="en-GB" sz="28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31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070522167"/>
              </p:ext>
            </p:extLst>
          </p:nvPr>
        </p:nvGraphicFramePr>
        <p:xfrm>
          <a:off x="443344" y="1716966"/>
          <a:ext cx="8243456" cy="4639386"/>
        </p:xfrm>
        <a:graphic>
          <a:graphicData uri="http://schemas.openxmlformats.org/drawingml/2006/table">
            <a:tbl>
              <a:tblPr firstRow="1" firstCol="1" bandRow="1"/>
              <a:tblGrid>
                <a:gridCol w="665486">
                  <a:extLst>
                    <a:ext uri="{9D8B030D-6E8A-4147-A177-3AD203B41FA5}">
                      <a16:colId xmlns:a16="http://schemas.microsoft.com/office/drawing/2014/main" xmlns="" val="3083436416"/>
                    </a:ext>
                  </a:extLst>
                </a:gridCol>
                <a:gridCol w="1857543">
                  <a:extLst>
                    <a:ext uri="{9D8B030D-6E8A-4147-A177-3AD203B41FA5}">
                      <a16:colId xmlns:a16="http://schemas.microsoft.com/office/drawing/2014/main" xmlns="" val="1476094177"/>
                    </a:ext>
                  </a:extLst>
                </a:gridCol>
                <a:gridCol w="930387">
                  <a:extLst>
                    <a:ext uri="{9D8B030D-6E8A-4147-A177-3AD203B41FA5}">
                      <a16:colId xmlns:a16="http://schemas.microsoft.com/office/drawing/2014/main" xmlns="" val="1505409709"/>
                    </a:ext>
                  </a:extLst>
                </a:gridCol>
                <a:gridCol w="791475">
                  <a:extLst>
                    <a:ext uri="{9D8B030D-6E8A-4147-A177-3AD203B41FA5}">
                      <a16:colId xmlns:a16="http://schemas.microsoft.com/office/drawing/2014/main" xmlns="" val="2805352943"/>
                    </a:ext>
                  </a:extLst>
                </a:gridCol>
                <a:gridCol w="791475">
                  <a:extLst>
                    <a:ext uri="{9D8B030D-6E8A-4147-A177-3AD203B41FA5}">
                      <a16:colId xmlns:a16="http://schemas.microsoft.com/office/drawing/2014/main" xmlns="" val="3260059369"/>
                    </a:ext>
                  </a:extLst>
                </a:gridCol>
                <a:gridCol w="791475">
                  <a:extLst>
                    <a:ext uri="{9D8B030D-6E8A-4147-A177-3AD203B41FA5}">
                      <a16:colId xmlns:a16="http://schemas.microsoft.com/office/drawing/2014/main" xmlns="" val="182238557"/>
                    </a:ext>
                  </a:extLst>
                </a:gridCol>
                <a:gridCol w="791475">
                  <a:extLst>
                    <a:ext uri="{9D8B030D-6E8A-4147-A177-3AD203B41FA5}">
                      <a16:colId xmlns:a16="http://schemas.microsoft.com/office/drawing/2014/main" xmlns="" val="14468230"/>
                    </a:ext>
                  </a:extLst>
                </a:gridCol>
                <a:gridCol w="1624140">
                  <a:extLst>
                    <a:ext uri="{9D8B030D-6E8A-4147-A177-3AD203B41FA5}">
                      <a16:colId xmlns:a16="http://schemas.microsoft.com/office/drawing/2014/main" xmlns="" val="3090243952"/>
                    </a:ext>
                  </a:extLst>
                </a:gridCol>
              </a:tblGrid>
              <a:tr h="365279">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5.5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Sub-Programme: State-of-the-art Laboratories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7873405"/>
                  </a:ext>
                </a:extLst>
              </a:tr>
              <a:tr h="628144">
                <a:tc gridSpan="2">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Performance </a:t>
                      </a:r>
                      <a:r>
                        <a:rPr lang="en-GB" sz="1000" b="1" dirty="0">
                          <a:effectLst/>
                          <a:latin typeface="+mn-lt"/>
                          <a:ea typeface="Calibri" panose="020F0502020204030204" pitchFamily="34" charset="0"/>
                          <a:cs typeface="Times New Roman" panose="02020603050405020304" pitchFamily="18" charset="0"/>
                        </a:rPr>
                        <a:t>Indicator</a:t>
                      </a:r>
                      <a:endParaRPr lang="en-ZA" sz="1000" dirty="0">
                        <a:effectLst/>
                        <a:latin typeface="+mn-lt"/>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2013/14 Actual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2014/15 Actual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2015/16 Actual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2016/17 Planned Target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2016/17 Actual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Reasons for Deviation from Planned Target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9778040"/>
                  </a:ext>
                </a:extLst>
              </a:tr>
              <a:tr h="1099251">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5.5.1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Percentage of laboratories complying with minimum legal requirements(OSHACT) as per NHLS annual safety audits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80%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85.5%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Achieved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This is the percentage of laboratories that achieved scores of 90% and above during safety audits.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750873174"/>
                  </a:ext>
                </a:extLst>
              </a:tr>
              <a:tr h="819318">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5.5.2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Percentage of automated tests in the top 100 tests by volume list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90%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78.0%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Not achieved due to a Some tests could be automated. Target to be revised.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975715291"/>
                  </a:ext>
                </a:extLst>
              </a:tr>
              <a:tr h="785179">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5.5.3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Percentage of Provincial tertiary laboratories with pre-analytical automation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25%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6.0%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Not achieved due to a delay in the procurement of automated pre-analytical analysers.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940911358"/>
                  </a:ext>
                </a:extLst>
              </a:tr>
              <a:tr h="942215">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5.6.1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Percentage of capital budget spent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N/A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90%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101.0%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Achieved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Target exceeded due to catching up on the backlog from the previous financial year.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47" marR="59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565632391"/>
                  </a:ext>
                </a:extLst>
              </a:tr>
            </a:tbl>
          </a:graphicData>
        </a:graphic>
      </p:graphicFrame>
    </p:spTree>
    <p:extLst>
      <p:ext uri="{BB962C8B-B14F-4D97-AF65-F5344CB8AC3E}">
        <p14:creationId xmlns:p14="http://schemas.microsoft.com/office/powerpoint/2010/main" xmlns="" val="3416503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1450" y="1193745"/>
            <a:ext cx="8820150" cy="523220"/>
          </a:xfrm>
          <a:prstGeom prst="rect">
            <a:avLst/>
          </a:prstGeom>
          <a:noFill/>
        </p:spPr>
        <p:txBody>
          <a:bodyPr wrap="square" rtlCol="0">
            <a:spAutoFit/>
          </a:bodyPr>
          <a:lstStyle/>
          <a:p>
            <a:pPr algn="ctr">
              <a:defRPr/>
            </a:pPr>
            <a:r>
              <a:rPr lang="en-ZA" sz="2800" b="1" dirty="0">
                <a:solidFill>
                  <a:srgbClr val="336600"/>
                </a:solidFill>
                <a:latin typeface="Calibri"/>
              </a:rPr>
              <a:t>Programme 5 – Laboratory Service </a:t>
            </a:r>
            <a:endParaRPr lang="en-GB" sz="28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32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513955650"/>
              </p:ext>
            </p:extLst>
          </p:nvPr>
        </p:nvGraphicFramePr>
        <p:xfrm>
          <a:off x="397163" y="1801090"/>
          <a:ext cx="8289636" cy="4555261"/>
        </p:xfrm>
        <a:graphic>
          <a:graphicData uri="http://schemas.openxmlformats.org/drawingml/2006/table">
            <a:tbl>
              <a:tblPr firstRow="1" firstCol="1" bandRow="1"/>
              <a:tblGrid>
                <a:gridCol w="651159">
                  <a:extLst>
                    <a:ext uri="{9D8B030D-6E8A-4147-A177-3AD203B41FA5}">
                      <a16:colId xmlns:a16="http://schemas.microsoft.com/office/drawing/2014/main" xmlns="" val="1025976163"/>
                    </a:ext>
                  </a:extLst>
                </a:gridCol>
                <a:gridCol w="1813605">
                  <a:extLst>
                    <a:ext uri="{9D8B030D-6E8A-4147-A177-3AD203B41FA5}">
                      <a16:colId xmlns:a16="http://schemas.microsoft.com/office/drawing/2014/main" xmlns="" val="485857229"/>
                    </a:ext>
                  </a:extLst>
                </a:gridCol>
                <a:gridCol w="914310">
                  <a:extLst>
                    <a:ext uri="{9D8B030D-6E8A-4147-A177-3AD203B41FA5}">
                      <a16:colId xmlns:a16="http://schemas.microsoft.com/office/drawing/2014/main" xmlns="" val="4125418683"/>
                    </a:ext>
                  </a:extLst>
                </a:gridCol>
                <a:gridCol w="774437">
                  <a:extLst>
                    <a:ext uri="{9D8B030D-6E8A-4147-A177-3AD203B41FA5}">
                      <a16:colId xmlns:a16="http://schemas.microsoft.com/office/drawing/2014/main" xmlns="" val="3328433169"/>
                    </a:ext>
                  </a:extLst>
                </a:gridCol>
                <a:gridCol w="774437">
                  <a:extLst>
                    <a:ext uri="{9D8B030D-6E8A-4147-A177-3AD203B41FA5}">
                      <a16:colId xmlns:a16="http://schemas.microsoft.com/office/drawing/2014/main" xmlns="" val="610576451"/>
                    </a:ext>
                  </a:extLst>
                </a:gridCol>
                <a:gridCol w="774437">
                  <a:extLst>
                    <a:ext uri="{9D8B030D-6E8A-4147-A177-3AD203B41FA5}">
                      <a16:colId xmlns:a16="http://schemas.microsoft.com/office/drawing/2014/main" xmlns="" val="3080712536"/>
                    </a:ext>
                  </a:extLst>
                </a:gridCol>
                <a:gridCol w="774437">
                  <a:extLst>
                    <a:ext uri="{9D8B030D-6E8A-4147-A177-3AD203B41FA5}">
                      <a16:colId xmlns:a16="http://schemas.microsoft.com/office/drawing/2014/main" xmlns="" val="2697765461"/>
                    </a:ext>
                  </a:extLst>
                </a:gridCol>
                <a:gridCol w="1812814">
                  <a:extLst>
                    <a:ext uri="{9D8B030D-6E8A-4147-A177-3AD203B41FA5}">
                      <a16:colId xmlns:a16="http://schemas.microsoft.com/office/drawing/2014/main" xmlns="" val="429349567"/>
                    </a:ext>
                  </a:extLst>
                </a:gridCol>
              </a:tblGrid>
              <a:tr h="347389">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5.6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Sub-Programme: Productivity and Efficiency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9760129"/>
                  </a:ext>
                </a:extLst>
              </a:tr>
              <a:tr h="901687">
                <a:tc gridSpan="2">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Performance Indicator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2013/14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2014/15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2015/16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2016/17 Planned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2016/17 Actual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Reasons for Deviation from Planned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2883606"/>
                  </a:ext>
                </a:extLst>
              </a:tr>
              <a:tr h="901687">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Customer satisfaction index</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69%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 Actual improved and nearing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72876358"/>
                  </a:ext>
                </a:extLst>
              </a:tr>
              <a:tr h="901687">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5.7.2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Percentage of acceptable direct material/revenue ratio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29.9%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401095167"/>
                  </a:ext>
                </a:extLst>
              </a:tr>
              <a:tr h="1502811">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5.7.3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Percentage of pre-analytical staff meeting the productivity targets (80 registrations per 8 hour shift)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70%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 Clerks are multi - tasking. Corrective action taken to focus on data capturing.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703847926"/>
                  </a:ext>
                </a:extLst>
              </a:tr>
            </a:tbl>
          </a:graphicData>
        </a:graphic>
      </p:graphicFrame>
    </p:spTree>
    <p:extLst>
      <p:ext uri="{BB962C8B-B14F-4D97-AF65-F5344CB8AC3E}">
        <p14:creationId xmlns:p14="http://schemas.microsoft.com/office/powerpoint/2010/main" xmlns="" val="479500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38125" y="2166868"/>
            <a:ext cx="8620125" cy="1987550"/>
          </a:xfrm>
        </p:spPr>
        <p:txBody>
          <a:bodyPr/>
          <a:lstStyle/>
          <a:p>
            <a:pPr eaLnBrk="1" hangingPunct="1"/>
            <a:r>
              <a:rPr lang="en-US" sz="4800" b="1" dirty="0">
                <a:solidFill>
                  <a:schemeClr val="bg1"/>
                </a:solidFill>
                <a:latin typeface="+mn-lt"/>
                <a:ea typeface="ＭＳ Ｐゴシック" pitchFamily="-112" charset="-128"/>
              </a:rPr>
              <a:t>Part </a:t>
            </a:r>
            <a:r>
              <a:rPr lang="en-US" sz="4800" b="1" dirty="0" smtClean="0">
                <a:solidFill>
                  <a:schemeClr val="bg1"/>
                </a:solidFill>
                <a:latin typeface="+mn-lt"/>
                <a:ea typeface="ＭＳ Ｐゴシック" pitchFamily="-112" charset="-128"/>
              </a:rPr>
              <a:t>4:</a:t>
            </a:r>
            <a:r>
              <a:rPr lang="en-US" sz="4800" b="1" dirty="0">
                <a:solidFill>
                  <a:schemeClr val="bg1"/>
                </a:solidFill>
                <a:latin typeface="+mn-lt"/>
                <a:ea typeface="ＭＳ Ｐゴシック" pitchFamily="-112" charset="-128"/>
              </a:rPr>
              <a:t/>
            </a:r>
            <a:br>
              <a:rPr lang="en-US" sz="4800" b="1" dirty="0">
                <a:solidFill>
                  <a:schemeClr val="bg1"/>
                </a:solidFill>
                <a:latin typeface="+mn-lt"/>
                <a:ea typeface="ＭＳ Ｐゴシック" pitchFamily="-112" charset="-128"/>
              </a:rPr>
            </a:br>
            <a:r>
              <a:rPr lang="en-US" sz="4800" b="1" dirty="0">
                <a:solidFill>
                  <a:schemeClr val="bg1"/>
                </a:solidFill>
                <a:latin typeface="+mn-lt"/>
                <a:ea typeface="ＭＳ Ｐゴシック" pitchFamily="-112" charset="-128"/>
              </a:rPr>
              <a:t>HR Management </a:t>
            </a:r>
          </a:p>
        </p:txBody>
      </p:sp>
      <p:sp>
        <p:nvSpPr>
          <p:cNvPr id="4" name="Slide Number Placeholder 3"/>
          <p:cNvSpPr>
            <a:spLocks noGrp="1"/>
          </p:cNvSpPr>
          <p:nvPr>
            <p:ph type="sldNum" sz="quarter" idx="12"/>
          </p:nvPr>
        </p:nvSpPr>
        <p:spPr/>
        <p:txBody>
          <a:bodyPr/>
          <a:lstStyle/>
          <a:p>
            <a:fld id="{60158ADC-F822-4761-A1DF-C0D61AA7C1DA}" type="slidenum">
              <a:rPr lang="en-US" smtClean="0"/>
              <a:pPr/>
              <a:t>33</a:t>
            </a:fld>
            <a:endParaRPr lang="en-US" dirty="0"/>
          </a:p>
        </p:txBody>
      </p:sp>
    </p:spTree>
    <p:extLst>
      <p:ext uri="{BB962C8B-B14F-4D97-AF65-F5344CB8AC3E}">
        <p14:creationId xmlns:p14="http://schemas.microsoft.com/office/powerpoint/2010/main" xmlns="" val="60200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876" y="1190094"/>
            <a:ext cx="8829674" cy="584775"/>
          </a:xfrm>
          <a:prstGeom prst="rect">
            <a:avLst/>
          </a:prstGeom>
          <a:noFill/>
        </p:spPr>
        <p:txBody>
          <a:bodyPr wrap="square" rtlCol="0">
            <a:spAutoFit/>
          </a:bodyPr>
          <a:lstStyle/>
          <a:p>
            <a:pPr algn="ctr">
              <a:defRPr/>
            </a:pPr>
            <a:r>
              <a:rPr lang="en-ZA" sz="3200" b="1" dirty="0">
                <a:solidFill>
                  <a:srgbClr val="336600"/>
                </a:solidFill>
                <a:latin typeface="Calibri"/>
              </a:rPr>
              <a:t>Overview of the HR Environment </a:t>
            </a:r>
            <a:endParaRPr lang="en-GB" sz="3200" b="1" dirty="0">
              <a:solidFill>
                <a:srgbClr val="336600"/>
              </a:solidFill>
              <a:latin typeface="Calibri"/>
            </a:endParaRPr>
          </a:p>
        </p:txBody>
      </p:sp>
      <p:sp>
        <p:nvSpPr>
          <p:cNvPr id="4" name="Rectangle 3"/>
          <p:cNvSpPr/>
          <p:nvPr/>
        </p:nvSpPr>
        <p:spPr>
          <a:xfrm>
            <a:off x="142877" y="1774869"/>
            <a:ext cx="8829674" cy="4598182"/>
          </a:xfrm>
          <a:prstGeom prst="rect">
            <a:avLst/>
          </a:prstGeom>
        </p:spPr>
        <p:txBody>
          <a:bodyPr wrap="square">
            <a:spAutoFit/>
          </a:bodyPr>
          <a:lstStyle/>
          <a:p>
            <a:pPr marL="214313" indent="-214313">
              <a:buFont typeface="Arial" panose="020B0604020202020204" pitchFamily="34" charset="0"/>
              <a:buChar char="•"/>
            </a:pPr>
            <a:r>
              <a:rPr lang="en-ZA" sz="1830" dirty="0">
                <a:latin typeface="+mn-lt"/>
              </a:rPr>
              <a:t>The total permanent employee complement </a:t>
            </a:r>
            <a:r>
              <a:rPr lang="en-ZA" sz="1830" dirty="0" smtClean="0">
                <a:latin typeface="+mn-lt"/>
              </a:rPr>
              <a:t>was 6 </a:t>
            </a:r>
            <a:r>
              <a:rPr lang="en-ZA" sz="1830" dirty="0">
                <a:latin typeface="+mn-lt"/>
              </a:rPr>
              <a:t>692, with a total annual </a:t>
            </a:r>
            <a:r>
              <a:rPr lang="en-ZA" sz="1830" dirty="0" smtClean="0">
                <a:latin typeface="+mn-lt"/>
              </a:rPr>
              <a:t>remuneration bill </a:t>
            </a:r>
            <a:r>
              <a:rPr lang="en-ZA" sz="1830" dirty="0">
                <a:latin typeface="+mn-lt"/>
              </a:rPr>
              <a:t>of approximately R2.6 billion, inclusive of fixed-term </a:t>
            </a:r>
            <a:r>
              <a:rPr lang="en-ZA" sz="1830" dirty="0" smtClean="0">
                <a:latin typeface="+mn-lt"/>
              </a:rPr>
              <a:t>contracts. </a:t>
            </a:r>
            <a:endParaRPr lang="en-GB" sz="1830" dirty="0" smtClean="0">
              <a:latin typeface="+mn-lt"/>
            </a:endParaRPr>
          </a:p>
          <a:p>
            <a:pPr marL="214313" indent="-214313">
              <a:buFont typeface="Arial" panose="020B0604020202020204" pitchFamily="34" charset="0"/>
              <a:buChar char="•"/>
            </a:pPr>
            <a:endParaRPr lang="en-GB" sz="1830" dirty="0" smtClean="0">
              <a:latin typeface="+mn-lt"/>
            </a:endParaRPr>
          </a:p>
          <a:p>
            <a:pPr marL="214313" indent="-214313">
              <a:buFont typeface="Arial" panose="020B0604020202020204" pitchFamily="34" charset="0"/>
              <a:buChar char="•"/>
            </a:pPr>
            <a:r>
              <a:rPr lang="en-GB" sz="1830" dirty="0" smtClean="0">
                <a:latin typeface="+mn-lt"/>
              </a:rPr>
              <a:t>Staff turnover</a:t>
            </a:r>
            <a:r>
              <a:rPr lang="en-GB" sz="1830" dirty="0">
                <a:latin typeface="+mn-lt"/>
              </a:rPr>
              <a:t> </a:t>
            </a:r>
            <a:r>
              <a:rPr lang="en-ZA" sz="1830" dirty="0" smtClean="0">
                <a:latin typeface="+mn-lt"/>
              </a:rPr>
              <a:t>rate stood at 5.2%, compared to 5.6% in the previous financial year. This is healthy </a:t>
            </a:r>
            <a:r>
              <a:rPr lang="en-ZA" sz="1830" dirty="0">
                <a:latin typeface="+mn-lt"/>
              </a:rPr>
              <a:t>turnover rate, which allows the organisation to renew </a:t>
            </a:r>
            <a:r>
              <a:rPr lang="en-ZA" sz="1830" dirty="0" smtClean="0">
                <a:latin typeface="+mn-lt"/>
              </a:rPr>
              <a:t>itself.</a:t>
            </a:r>
          </a:p>
          <a:p>
            <a:pPr marL="214313" indent="-214313">
              <a:buFont typeface="Arial" panose="020B0604020202020204" pitchFamily="34" charset="0"/>
              <a:buChar char="•"/>
            </a:pPr>
            <a:endParaRPr lang="en-ZA" sz="1830" dirty="0">
              <a:latin typeface="+mn-lt"/>
            </a:endParaRPr>
          </a:p>
          <a:p>
            <a:pPr marL="214313" indent="-214313">
              <a:buFont typeface="Arial" panose="020B0604020202020204" pitchFamily="34" charset="0"/>
              <a:buChar char="•"/>
            </a:pPr>
            <a:r>
              <a:rPr lang="en-ZA" sz="1830" dirty="0" smtClean="0">
                <a:latin typeface="+mn-lt"/>
              </a:rPr>
              <a:t>100 </a:t>
            </a:r>
            <a:r>
              <a:rPr lang="en-ZA" sz="1830" dirty="0">
                <a:latin typeface="+mn-lt"/>
              </a:rPr>
              <a:t>scholarships </a:t>
            </a:r>
            <a:r>
              <a:rPr lang="en-ZA" sz="1830" dirty="0" smtClean="0">
                <a:latin typeface="+mn-lt"/>
              </a:rPr>
              <a:t>were provided </a:t>
            </a:r>
            <a:r>
              <a:rPr lang="en-ZA" sz="1830" dirty="0">
                <a:latin typeface="+mn-lt"/>
              </a:rPr>
              <a:t>to students studying towards diplomas </a:t>
            </a:r>
            <a:r>
              <a:rPr lang="en-ZA" sz="1830" dirty="0" smtClean="0">
                <a:latin typeface="+mn-lt"/>
              </a:rPr>
              <a:t>and degrees </a:t>
            </a:r>
            <a:r>
              <a:rPr lang="en-ZA" sz="1830" dirty="0">
                <a:latin typeface="+mn-lt"/>
              </a:rPr>
              <a:t>in Biomedical </a:t>
            </a:r>
            <a:r>
              <a:rPr lang="en-ZA" sz="1830" dirty="0" smtClean="0">
                <a:latin typeface="+mn-lt"/>
              </a:rPr>
              <a:t>Sciences, </a:t>
            </a:r>
            <a:r>
              <a:rPr lang="en-ZA" sz="1830" dirty="0">
                <a:latin typeface="+mn-lt"/>
              </a:rPr>
              <a:t>and 194 bursaries </a:t>
            </a:r>
            <a:r>
              <a:rPr lang="en-ZA" sz="1830" dirty="0" smtClean="0">
                <a:latin typeface="+mn-lt"/>
              </a:rPr>
              <a:t>were awarded </a:t>
            </a:r>
            <a:r>
              <a:rPr lang="en-ZA" sz="1830" dirty="0">
                <a:latin typeface="+mn-lt"/>
              </a:rPr>
              <a:t>to NHLS staff members in </a:t>
            </a:r>
            <a:r>
              <a:rPr lang="en-ZA" sz="1830" dirty="0" smtClean="0">
                <a:latin typeface="+mn-lt"/>
              </a:rPr>
              <a:t>various </a:t>
            </a:r>
            <a:r>
              <a:rPr lang="en-GB" sz="1830" dirty="0" smtClean="0">
                <a:latin typeface="+mn-lt"/>
              </a:rPr>
              <a:t>NHLS careers.</a:t>
            </a:r>
          </a:p>
          <a:p>
            <a:pPr marL="214313" indent="-214313">
              <a:buFont typeface="Arial" panose="020B0604020202020204" pitchFamily="34" charset="0"/>
              <a:buChar char="•"/>
            </a:pPr>
            <a:endParaRPr lang="en-GB" sz="1830" dirty="0">
              <a:latin typeface="+mn-lt"/>
            </a:endParaRPr>
          </a:p>
          <a:p>
            <a:pPr marL="214313" indent="-214313">
              <a:buFont typeface="Arial" panose="020B0604020202020204" pitchFamily="34" charset="0"/>
              <a:buChar char="•"/>
            </a:pPr>
            <a:r>
              <a:rPr lang="en-GB" sz="1830" dirty="0" smtClean="0">
                <a:latin typeface="+mn-lt"/>
              </a:rPr>
              <a:t>The </a:t>
            </a:r>
            <a:r>
              <a:rPr lang="en-ZA" sz="1830" dirty="0" smtClean="0">
                <a:latin typeface="+mn-lt"/>
              </a:rPr>
              <a:t>Integrated </a:t>
            </a:r>
            <a:r>
              <a:rPr lang="en-ZA" sz="1830" dirty="0">
                <a:latin typeface="+mn-lt"/>
              </a:rPr>
              <a:t>Talent Management Policy was developed and </a:t>
            </a:r>
            <a:r>
              <a:rPr lang="en-ZA" sz="1830" dirty="0" smtClean="0">
                <a:latin typeface="+mn-lt"/>
              </a:rPr>
              <a:t>approved, and is in the process of being implemented. </a:t>
            </a:r>
          </a:p>
          <a:p>
            <a:pPr marL="214313" indent="-214313">
              <a:buFont typeface="Arial" panose="020B0604020202020204" pitchFamily="34" charset="0"/>
              <a:buChar char="•"/>
            </a:pPr>
            <a:endParaRPr lang="en-ZA" sz="1830" dirty="0">
              <a:latin typeface="+mn-lt"/>
            </a:endParaRPr>
          </a:p>
          <a:p>
            <a:pPr marL="214313" indent="-214313">
              <a:buFont typeface="Arial" panose="020B0604020202020204" pitchFamily="34" charset="0"/>
              <a:buChar char="•"/>
            </a:pPr>
            <a:r>
              <a:rPr lang="en-ZA" sz="1830" dirty="0" smtClean="0">
                <a:latin typeface="+mn-lt"/>
              </a:rPr>
              <a:t>New Performance Management Policy was approved and to be implemented.</a:t>
            </a:r>
          </a:p>
          <a:p>
            <a:pPr marL="214313" indent="-214313">
              <a:buFont typeface="Arial" panose="020B0604020202020204" pitchFamily="34" charset="0"/>
              <a:buChar char="•"/>
            </a:pPr>
            <a:endParaRPr lang="en-ZA" sz="1830" dirty="0">
              <a:latin typeface="+mn-lt"/>
            </a:endParaRPr>
          </a:p>
          <a:p>
            <a:pPr marL="214313" indent="-214313">
              <a:buFont typeface="Arial" panose="020B0604020202020204" pitchFamily="34" charset="0"/>
              <a:buChar char="•"/>
            </a:pPr>
            <a:r>
              <a:rPr lang="en-ZA" sz="1830" dirty="0" smtClean="0">
                <a:latin typeface="+mn-lt"/>
              </a:rPr>
              <a:t>Relations with Organised Labour continued to show improvement.</a:t>
            </a:r>
          </a:p>
        </p:txBody>
      </p:sp>
      <p:sp>
        <p:nvSpPr>
          <p:cNvPr id="6" name="Slide Number Placeholder 5"/>
          <p:cNvSpPr>
            <a:spLocks noGrp="1"/>
          </p:cNvSpPr>
          <p:nvPr>
            <p:ph type="sldNum" sz="quarter" idx="12"/>
          </p:nvPr>
        </p:nvSpPr>
        <p:spPr/>
        <p:txBody>
          <a:bodyPr/>
          <a:lstStyle/>
          <a:p>
            <a:fld id="{400EAF86-2231-4C79-A6C5-FB1E7B36C2A5}" type="slidenum">
              <a:rPr lang="en-US" smtClean="0"/>
              <a:pPr/>
              <a:t>34</a:t>
            </a:fld>
            <a:endParaRPr lang="en-US" dirty="0"/>
          </a:p>
        </p:txBody>
      </p:sp>
    </p:spTree>
    <p:extLst>
      <p:ext uri="{BB962C8B-B14F-4D97-AF65-F5344CB8AC3E}">
        <p14:creationId xmlns:p14="http://schemas.microsoft.com/office/powerpoint/2010/main" xmlns="" val="839545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876" y="1190094"/>
            <a:ext cx="8829674" cy="584775"/>
          </a:xfrm>
          <a:prstGeom prst="rect">
            <a:avLst/>
          </a:prstGeom>
          <a:noFill/>
        </p:spPr>
        <p:txBody>
          <a:bodyPr wrap="square" rtlCol="0">
            <a:spAutoFit/>
          </a:bodyPr>
          <a:lstStyle/>
          <a:p>
            <a:pPr algn="ctr">
              <a:defRPr/>
            </a:pPr>
            <a:r>
              <a:rPr lang="en-ZA" sz="3200" b="1" dirty="0">
                <a:solidFill>
                  <a:srgbClr val="336600"/>
                </a:solidFill>
                <a:latin typeface="Calibri"/>
              </a:rPr>
              <a:t>Overview of the HR Environment </a:t>
            </a:r>
            <a:endParaRPr lang="en-GB" sz="3200" b="1" dirty="0">
              <a:solidFill>
                <a:srgbClr val="336600"/>
              </a:solidFill>
              <a:latin typeface="Calibri"/>
            </a:endParaRPr>
          </a:p>
        </p:txBody>
      </p:sp>
      <p:sp>
        <p:nvSpPr>
          <p:cNvPr id="4" name="Rectangle 3"/>
          <p:cNvSpPr/>
          <p:nvPr/>
        </p:nvSpPr>
        <p:spPr>
          <a:xfrm>
            <a:off x="142877" y="1774869"/>
            <a:ext cx="8829674" cy="3477875"/>
          </a:xfrm>
          <a:prstGeom prst="rect">
            <a:avLst/>
          </a:prstGeom>
        </p:spPr>
        <p:txBody>
          <a:bodyPr wrap="square">
            <a:spAutoFit/>
          </a:bodyPr>
          <a:lstStyle/>
          <a:p>
            <a:r>
              <a:rPr lang="en-ZA" sz="2000" b="1" dirty="0" smtClean="0">
                <a:latin typeface="+mn-lt"/>
              </a:rPr>
              <a:t>HR Training </a:t>
            </a:r>
          </a:p>
          <a:p>
            <a:endParaRPr lang="en-ZA" sz="2000" b="1" dirty="0">
              <a:latin typeface="+mn-lt"/>
            </a:endParaRPr>
          </a:p>
          <a:p>
            <a:pPr marL="342900" indent="-342900">
              <a:buFont typeface="Arial" panose="020B0604020202020204" pitchFamily="34" charset="0"/>
              <a:buChar char="•"/>
            </a:pPr>
            <a:r>
              <a:rPr lang="en-ZA" sz="2000" dirty="0" smtClean="0">
                <a:latin typeface="+mn-lt"/>
              </a:rPr>
              <a:t>4783 employees trained in non-PIVOTAL Programmes (Short courses, workshops, seminars, conferences and continuous professional development interventions)</a:t>
            </a:r>
          </a:p>
          <a:p>
            <a:endParaRPr lang="en-ZA" sz="2000" dirty="0" smtClean="0">
              <a:latin typeface="+mn-lt"/>
            </a:endParaRPr>
          </a:p>
          <a:p>
            <a:pPr marL="342900" indent="-342900">
              <a:buFont typeface="Arial" panose="020B0604020202020204" pitchFamily="34" charset="0"/>
              <a:buChar char="•"/>
            </a:pPr>
            <a:r>
              <a:rPr lang="en-ZA" sz="2000" dirty="0" smtClean="0">
                <a:latin typeface="+mn-lt"/>
              </a:rPr>
              <a:t>100 Non-employees trained in PIVOTAL programmes (Higher Education qualifications)</a:t>
            </a:r>
          </a:p>
          <a:p>
            <a:endParaRPr lang="en-ZA" sz="2000" dirty="0" smtClean="0">
              <a:latin typeface="+mn-lt"/>
            </a:endParaRPr>
          </a:p>
          <a:p>
            <a:pPr marL="342900" indent="-342900">
              <a:buFont typeface="Arial" panose="020B0604020202020204" pitchFamily="34" charset="0"/>
              <a:buChar char="•"/>
            </a:pPr>
            <a:r>
              <a:rPr lang="en-ZA" sz="2000" dirty="0" smtClean="0">
                <a:latin typeface="+mn-lt"/>
              </a:rPr>
              <a:t>538 non-employees trained in PIVOTAL programmes (learnerships, on the job training and workplace experience)</a:t>
            </a:r>
          </a:p>
        </p:txBody>
      </p:sp>
      <p:sp>
        <p:nvSpPr>
          <p:cNvPr id="6" name="Slide Number Placeholder 5"/>
          <p:cNvSpPr>
            <a:spLocks noGrp="1"/>
          </p:cNvSpPr>
          <p:nvPr>
            <p:ph type="sldNum" sz="quarter" idx="12"/>
          </p:nvPr>
        </p:nvSpPr>
        <p:spPr/>
        <p:txBody>
          <a:bodyPr/>
          <a:lstStyle/>
          <a:p>
            <a:fld id="{400EAF86-2231-4C79-A6C5-FB1E7B36C2A5}" type="slidenum">
              <a:rPr lang="en-US" smtClean="0"/>
              <a:pPr/>
              <a:t>35</a:t>
            </a:fld>
            <a:endParaRPr lang="en-US" dirty="0"/>
          </a:p>
        </p:txBody>
      </p:sp>
    </p:spTree>
    <p:extLst>
      <p:ext uri="{BB962C8B-B14F-4D97-AF65-F5344CB8AC3E}">
        <p14:creationId xmlns:p14="http://schemas.microsoft.com/office/powerpoint/2010/main" xmlns="" val="1935778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7163" y="1831030"/>
            <a:ext cx="8829673" cy="400110"/>
          </a:xfrm>
          <a:prstGeom prst="rect">
            <a:avLst/>
          </a:prstGeom>
        </p:spPr>
        <p:txBody>
          <a:bodyPr wrap="square">
            <a:spAutoFit/>
          </a:bodyPr>
          <a:lstStyle/>
          <a:p>
            <a:pPr algn="ctr"/>
            <a:r>
              <a:rPr lang="en-ZA" sz="2000" dirty="0" smtClean="0">
                <a:latin typeface="+mn-lt"/>
              </a:rPr>
              <a:t>Employment Changes </a:t>
            </a:r>
            <a:endParaRPr lang="en-GB" sz="2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0045" y="2214715"/>
            <a:ext cx="8535336" cy="4187244"/>
          </a:xfrm>
          <a:prstGeom prst="rect">
            <a:avLst/>
          </a:prstGeom>
        </p:spPr>
      </p:pic>
      <p:sp>
        <p:nvSpPr>
          <p:cNvPr id="7" name="TextBox 6"/>
          <p:cNvSpPr txBox="1"/>
          <p:nvPr/>
        </p:nvSpPr>
        <p:spPr>
          <a:xfrm>
            <a:off x="142876" y="1201562"/>
            <a:ext cx="8829674" cy="584775"/>
          </a:xfrm>
          <a:prstGeom prst="rect">
            <a:avLst/>
          </a:prstGeom>
          <a:noFill/>
        </p:spPr>
        <p:txBody>
          <a:bodyPr wrap="square" rtlCol="0">
            <a:spAutoFit/>
          </a:bodyPr>
          <a:lstStyle/>
          <a:p>
            <a:pPr algn="ctr">
              <a:defRPr/>
            </a:pPr>
            <a:r>
              <a:rPr lang="en-ZA" sz="3200" b="1" dirty="0" smtClean="0">
                <a:solidFill>
                  <a:srgbClr val="336600"/>
                </a:solidFill>
                <a:latin typeface="Calibri"/>
              </a:rPr>
              <a:t>HR Key Stats (cont) </a:t>
            </a:r>
            <a:endParaRPr lang="en-GB" sz="3200" b="1" dirty="0">
              <a:solidFill>
                <a:srgbClr val="336600"/>
              </a:solidFill>
              <a:latin typeface="Calibri"/>
            </a:endParaRPr>
          </a:p>
        </p:txBody>
      </p:sp>
      <p:sp>
        <p:nvSpPr>
          <p:cNvPr id="5" name="Slide Number Placeholder 4"/>
          <p:cNvSpPr>
            <a:spLocks noGrp="1"/>
          </p:cNvSpPr>
          <p:nvPr>
            <p:ph type="sldNum" sz="quarter" idx="12"/>
          </p:nvPr>
        </p:nvSpPr>
        <p:spPr/>
        <p:txBody>
          <a:bodyPr/>
          <a:lstStyle/>
          <a:p>
            <a:fld id="{400EAF86-2231-4C79-A6C5-FB1E7B36C2A5}" type="slidenum">
              <a:rPr lang="en-US" smtClean="0"/>
              <a:pPr/>
              <a:t>36</a:t>
            </a:fld>
            <a:endParaRPr lang="en-US" dirty="0"/>
          </a:p>
        </p:txBody>
      </p:sp>
    </p:spTree>
    <p:extLst>
      <p:ext uri="{BB962C8B-B14F-4D97-AF65-F5344CB8AC3E}">
        <p14:creationId xmlns:p14="http://schemas.microsoft.com/office/powerpoint/2010/main" xmlns="" val="3301092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7163" y="1928124"/>
            <a:ext cx="8829673" cy="400110"/>
          </a:xfrm>
          <a:prstGeom prst="rect">
            <a:avLst/>
          </a:prstGeom>
        </p:spPr>
        <p:txBody>
          <a:bodyPr wrap="square">
            <a:spAutoFit/>
          </a:bodyPr>
          <a:lstStyle/>
          <a:p>
            <a:pPr algn="ctr"/>
            <a:r>
              <a:rPr lang="en-ZA" sz="2000" dirty="0" smtClean="0">
                <a:latin typeface="+mn-lt"/>
              </a:rPr>
              <a:t>Equity target and employment equity (EE) status – Male</a:t>
            </a:r>
            <a:endParaRPr lang="en-GB" sz="20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332" y="2470021"/>
            <a:ext cx="8535336" cy="3820572"/>
          </a:xfrm>
          <a:prstGeom prst="rect">
            <a:avLst/>
          </a:prstGeom>
        </p:spPr>
      </p:pic>
      <p:sp>
        <p:nvSpPr>
          <p:cNvPr id="6" name="TextBox 5"/>
          <p:cNvSpPr txBox="1"/>
          <p:nvPr/>
        </p:nvSpPr>
        <p:spPr>
          <a:xfrm>
            <a:off x="142876" y="1201562"/>
            <a:ext cx="8829674" cy="584775"/>
          </a:xfrm>
          <a:prstGeom prst="rect">
            <a:avLst/>
          </a:prstGeom>
          <a:noFill/>
        </p:spPr>
        <p:txBody>
          <a:bodyPr wrap="square" rtlCol="0">
            <a:spAutoFit/>
          </a:bodyPr>
          <a:lstStyle/>
          <a:p>
            <a:pPr algn="ctr">
              <a:defRPr/>
            </a:pPr>
            <a:r>
              <a:rPr lang="en-ZA" sz="3200" b="1" dirty="0" smtClean="0">
                <a:solidFill>
                  <a:srgbClr val="336600"/>
                </a:solidFill>
                <a:latin typeface="Calibri"/>
              </a:rPr>
              <a:t>HR Key Stats (cont) </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37</a:t>
            </a:fld>
            <a:endParaRPr lang="en-US" dirty="0"/>
          </a:p>
        </p:txBody>
      </p:sp>
    </p:spTree>
    <p:extLst>
      <p:ext uri="{BB962C8B-B14F-4D97-AF65-F5344CB8AC3E}">
        <p14:creationId xmlns:p14="http://schemas.microsoft.com/office/powerpoint/2010/main" xmlns="" val="1640787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2877" y="1869929"/>
            <a:ext cx="8829673" cy="400110"/>
          </a:xfrm>
          <a:prstGeom prst="rect">
            <a:avLst/>
          </a:prstGeom>
        </p:spPr>
        <p:txBody>
          <a:bodyPr wrap="square">
            <a:spAutoFit/>
          </a:bodyPr>
          <a:lstStyle/>
          <a:p>
            <a:pPr algn="ctr"/>
            <a:r>
              <a:rPr lang="en-ZA" sz="2000" dirty="0" smtClean="0">
                <a:latin typeface="+mn-lt"/>
              </a:rPr>
              <a:t>Equity target and employment equity (EE) status – Female </a:t>
            </a:r>
            <a:endParaRPr lang="en-GB" sz="2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3550" y="2283547"/>
            <a:ext cx="8535336" cy="3781434"/>
          </a:xfrm>
          <a:prstGeom prst="rect">
            <a:avLst/>
          </a:prstGeom>
        </p:spPr>
      </p:pic>
      <p:sp>
        <p:nvSpPr>
          <p:cNvPr id="7" name="TextBox 6"/>
          <p:cNvSpPr txBox="1"/>
          <p:nvPr/>
        </p:nvSpPr>
        <p:spPr>
          <a:xfrm>
            <a:off x="142876" y="1201562"/>
            <a:ext cx="8829674" cy="584775"/>
          </a:xfrm>
          <a:prstGeom prst="rect">
            <a:avLst/>
          </a:prstGeom>
          <a:noFill/>
        </p:spPr>
        <p:txBody>
          <a:bodyPr wrap="square" rtlCol="0">
            <a:spAutoFit/>
          </a:bodyPr>
          <a:lstStyle/>
          <a:p>
            <a:pPr algn="ctr">
              <a:defRPr/>
            </a:pPr>
            <a:r>
              <a:rPr lang="en-ZA" sz="3200" b="1" dirty="0" smtClean="0">
                <a:solidFill>
                  <a:srgbClr val="336600"/>
                </a:solidFill>
                <a:latin typeface="Calibri"/>
              </a:rPr>
              <a:t>HR Key Stats (cont) </a:t>
            </a:r>
            <a:endParaRPr lang="en-GB" sz="3200" b="1" dirty="0">
              <a:solidFill>
                <a:srgbClr val="336600"/>
              </a:solidFill>
              <a:latin typeface="Calibri"/>
            </a:endParaRPr>
          </a:p>
        </p:txBody>
      </p:sp>
      <p:sp>
        <p:nvSpPr>
          <p:cNvPr id="5" name="Slide Number Placeholder 4"/>
          <p:cNvSpPr>
            <a:spLocks noGrp="1"/>
          </p:cNvSpPr>
          <p:nvPr>
            <p:ph type="sldNum" sz="quarter" idx="12"/>
          </p:nvPr>
        </p:nvSpPr>
        <p:spPr/>
        <p:txBody>
          <a:bodyPr/>
          <a:lstStyle/>
          <a:p>
            <a:fld id="{400EAF86-2231-4C79-A6C5-FB1E7B36C2A5}" type="slidenum">
              <a:rPr lang="en-US" smtClean="0"/>
              <a:pPr/>
              <a:t>38</a:t>
            </a:fld>
            <a:endParaRPr lang="en-US" dirty="0"/>
          </a:p>
        </p:txBody>
      </p:sp>
    </p:spTree>
    <p:extLst>
      <p:ext uri="{BB962C8B-B14F-4D97-AF65-F5344CB8AC3E}">
        <p14:creationId xmlns:p14="http://schemas.microsoft.com/office/powerpoint/2010/main" xmlns="" val="3842105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76225" y="2143125"/>
            <a:ext cx="8543925" cy="2373243"/>
          </a:xfrm>
        </p:spPr>
        <p:txBody>
          <a:bodyPr/>
          <a:lstStyle/>
          <a:p>
            <a:pPr eaLnBrk="1" hangingPunct="1"/>
            <a:r>
              <a:rPr lang="en-US" sz="4800" b="1" dirty="0">
                <a:solidFill>
                  <a:schemeClr val="bg1"/>
                </a:solidFill>
                <a:latin typeface="+mn-lt"/>
                <a:ea typeface="ＭＳ Ｐゴシック" pitchFamily="-112" charset="-128"/>
              </a:rPr>
              <a:t>Part </a:t>
            </a:r>
            <a:r>
              <a:rPr lang="en-US" sz="4800" b="1" dirty="0" smtClean="0">
                <a:solidFill>
                  <a:schemeClr val="bg1"/>
                </a:solidFill>
                <a:latin typeface="+mn-lt"/>
                <a:ea typeface="ＭＳ Ｐゴシック" pitchFamily="-112" charset="-128"/>
              </a:rPr>
              <a:t>5:</a:t>
            </a:r>
            <a:r>
              <a:rPr lang="en-US" sz="4800" b="1" dirty="0">
                <a:solidFill>
                  <a:schemeClr val="bg1"/>
                </a:solidFill>
                <a:latin typeface="+mn-lt"/>
                <a:ea typeface="ＭＳ Ｐゴシック" pitchFamily="-112" charset="-128"/>
              </a:rPr>
              <a:t/>
            </a:r>
            <a:br>
              <a:rPr lang="en-US" sz="4800" b="1" dirty="0">
                <a:solidFill>
                  <a:schemeClr val="bg1"/>
                </a:solidFill>
                <a:latin typeface="+mn-lt"/>
                <a:ea typeface="ＭＳ Ｐゴシック" pitchFamily="-112" charset="-128"/>
              </a:rPr>
            </a:br>
            <a:r>
              <a:rPr lang="en-US" sz="4800" b="1" dirty="0">
                <a:solidFill>
                  <a:schemeClr val="bg1"/>
                </a:solidFill>
                <a:latin typeface="+mn-lt"/>
                <a:ea typeface="ＭＳ Ｐゴシック" pitchFamily="-112" charset="-128"/>
              </a:rPr>
              <a:t>Financial Information</a:t>
            </a:r>
          </a:p>
        </p:txBody>
      </p:sp>
      <p:sp>
        <p:nvSpPr>
          <p:cNvPr id="4" name="Slide Number Placeholder 3"/>
          <p:cNvSpPr>
            <a:spLocks noGrp="1"/>
          </p:cNvSpPr>
          <p:nvPr>
            <p:ph type="sldNum" sz="quarter" idx="12"/>
          </p:nvPr>
        </p:nvSpPr>
        <p:spPr/>
        <p:txBody>
          <a:bodyPr/>
          <a:lstStyle/>
          <a:p>
            <a:fld id="{60158ADC-F822-4761-A1DF-C0D61AA7C1DA}" type="slidenum">
              <a:rPr lang="en-US" smtClean="0"/>
              <a:pPr/>
              <a:t>39</a:t>
            </a:fld>
            <a:endParaRPr lang="en-US" dirty="0"/>
          </a:p>
        </p:txBody>
      </p:sp>
    </p:spTree>
    <p:extLst>
      <p:ext uri="{BB962C8B-B14F-4D97-AF65-F5344CB8AC3E}">
        <p14:creationId xmlns:p14="http://schemas.microsoft.com/office/powerpoint/2010/main" xmlns="" val="285554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171" y="1180560"/>
            <a:ext cx="8795657" cy="707886"/>
          </a:xfrm>
          <a:prstGeom prst="rect">
            <a:avLst/>
          </a:prstGeom>
          <a:noFill/>
        </p:spPr>
        <p:txBody>
          <a:bodyPr wrap="square" rtlCol="0">
            <a:spAutoFit/>
          </a:bodyPr>
          <a:lstStyle/>
          <a:p>
            <a:pPr algn="ctr">
              <a:defRPr/>
            </a:pPr>
            <a:r>
              <a:rPr lang="en-ZA" sz="4000" b="1" dirty="0">
                <a:solidFill>
                  <a:srgbClr val="336600"/>
                </a:solidFill>
                <a:latin typeface="Calibri"/>
              </a:rPr>
              <a:t>Structure of the Presentation</a:t>
            </a:r>
            <a:endParaRPr lang="en-GB" sz="4000" b="1" dirty="0">
              <a:solidFill>
                <a:srgbClr val="336600"/>
              </a:solidFill>
              <a:latin typeface="Calibri"/>
            </a:endParaRPr>
          </a:p>
        </p:txBody>
      </p:sp>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5" name="TextBox 4"/>
          <p:cNvSpPr txBox="1"/>
          <p:nvPr/>
        </p:nvSpPr>
        <p:spPr>
          <a:xfrm>
            <a:off x="174171" y="2187123"/>
            <a:ext cx="8795657" cy="4154984"/>
          </a:xfrm>
          <a:prstGeom prst="rect">
            <a:avLst/>
          </a:prstGeom>
          <a:noFill/>
        </p:spPr>
        <p:txBody>
          <a:bodyPr wrap="square" rtlCol="0">
            <a:spAutoFit/>
          </a:bodyPr>
          <a:lstStyle/>
          <a:p>
            <a:r>
              <a:rPr lang="en-ZA" sz="2400" dirty="0" smtClean="0">
                <a:latin typeface="+mn-lt"/>
              </a:rPr>
              <a:t>Part 1: Strategic Overview</a:t>
            </a:r>
          </a:p>
          <a:p>
            <a:endParaRPr lang="en-ZA" sz="2400" dirty="0">
              <a:latin typeface="+mn-lt"/>
            </a:endParaRPr>
          </a:p>
          <a:p>
            <a:r>
              <a:rPr lang="en-ZA" sz="2400" dirty="0" smtClean="0">
                <a:latin typeface="+mn-lt"/>
              </a:rPr>
              <a:t>Part 2: Overview of the Performance Environment </a:t>
            </a:r>
          </a:p>
          <a:p>
            <a:endParaRPr lang="en-ZA" sz="2400" dirty="0">
              <a:latin typeface="+mn-lt"/>
            </a:endParaRPr>
          </a:p>
          <a:p>
            <a:r>
              <a:rPr lang="en-ZA" sz="2400" dirty="0" smtClean="0">
                <a:latin typeface="+mn-lt"/>
              </a:rPr>
              <a:t>Part 3: Programme Performance </a:t>
            </a:r>
          </a:p>
          <a:p>
            <a:endParaRPr lang="en-ZA" sz="2400" dirty="0">
              <a:latin typeface="+mn-lt"/>
            </a:endParaRPr>
          </a:p>
          <a:p>
            <a:r>
              <a:rPr lang="en-ZA" sz="2400" dirty="0" smtClean="0">
                <a:latin typeface="+mn-lt"/>
              </a:rPr>
              <a:t>Part 4: Human Resource (HR) Management</a:t>
            </a:r>
          </a:p>
          <a:p>
            <a:endParaRPr lang="en-ZA" sz="2400" dirty="0">
              <a:latin typeface="+mn-lt"/>
            </a:endParaRPr>
          </a:p>
          <a:p>
            <a:r>
              <a:rPr lang="en-ZA" sz="2400" dirty="0" smtClean="0">
                <a:latin typeface="+mn-lt"/>
              </a:rPr>
              <a:t>Part 5: Financial Information </a:t>
            </a:r>
          </a:p>
          <a:p>
            <a:endParaRPr lang="en-ZA" sz="2400" dirty="0">
              <a:latin typeface="+mn-lt"/>
            </a:endParaRPr>
          </a:p>
          <a:p>
            <a:r>
              <a:rPr lang="en-ZA" sz="2400" dirty="0" smtClean="0">
                <a:latin typeface="+mn-lt"/>
              </a:rPr>
              <a:t>Part 6: Conclusion </a:t>
            </a:r>
            <a:endParaRPr lang="en-GB" sz="2400" dirty="0">
              <a:latin typeface="+mn-lt"/>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4</a:t>
            </a:fld>
            <a:endParaRPr lang="en-US" dirty="0"/>
          </a:p>
        </p:txBody>
      </p:sp>
    </p:spTree>
    <p:extLst>
      <p:ext uri="{BB962C8B-B14F-4D97-AF65-F5344CB8AC3E}">
        <p14:creationId xmlns:p14="http://schemas.microsoft.com/office/powerpoint/2010/main" xmlns="" val="2783954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1951" y="2231456"/>
            <a:ext cx="6588732" cy="646331"/>
          </a:xfrm>
          <a:prstGeom prst="rect">
            <a:avLst/>
          </a:prstGeom>
        </p:spPr>
        <p:txBody>
          <a:bodyPr wrap="square">
            <a:spAutoFit/>
          </a:bodyPr>
          <a:lstStyle/>
          <a:p>
            <a:pPr>
              <a:defRPr/>
            </a:pPr>
            <a:endParaRPr lang="en-ZA" dirty="0">
              <a:solidFill>
                <a:prstClr val="black"/>
              </a:solidFill>
              <a:latin typeface="Calibri"/>
            </a:endParaRPr>
          </a:p>
          <a:p>
            <a:pPr>
              <a:defRPr/>
            </a:pPr>
            <a:endParaRPr lang="en-ZA" dirty="0">
              <a:solidFill>
                <a:prstClr val="black"/>
              </a:solidFill>
              <a:latin typeface="Calibri"/>
            </a:endParaRPr>
          </a:p>
        </p:txBody>
      </p:sp>
      <p:sp>
        <p:nvSpPr>
          <p:cNvPr id="5" name="Rectangle 4"/>
          <p:cNvSpPr/>
          <p:nvPr/>
        </p:nvSpPr>
        <p:spPr>
          <a:xfrm>
            <a:off x="1264222" y="1720626"/>
            <a:ext cx="6588731" cy="461665"/>
          </a:xfrm>
          <a:prstGeom prst="rect">
            <a:avLst/>
          </a:prstGeom>
        </p:spPr>
        <p:txBody>
          <a:bodyPr wrap="square">
            <a:spAutoFit/>
          </a:bodyPr>
          <a:lstStyle/>
          <a:p>
            <a:pPr algn="ctr">
              <a:defRPr/>
            </a:pPr>
            <a:endParaRPr lang="en-ZA" sz="2400" b="1" dirty="0">
              <a:solidFill>
                <a:srgbClr val="99CC00"/>
              </a:solidFill>
              <a:latin typeface="Calibri"/>
            </a:endParaRPr>
          </a:p>
        </p:txBody>
      </p:sp>
      <p:sp>
        <p:nvSpPr>
          <p:cNvPr id="2" name="Rectangle 1"/>
          <p:cNvSpPr/>
          <p:nvPr/>
        </p:nvSpPr>
        <p:spPr>
          <a:xfrm>
            <a:off x="1261951" y="1721121"/>
            <a:ext cx="6516387" cy="1200329"/>
          </a:xfrm>
          <a:prstGeom prst="rect">
            <a:avLst/>
          </a:prstGeom>
        </p:spPr>
        <p:txBody>
          <a:bodyPr wrap="square">
            <a:spAutoFit/>
          </a:bodyPr>
          <a:lstStyle/>
          <a:p>
            <a:pPr algn="ctr">
              <a:defRPr/>
            </a:pPr>
            <a:endParaRPr lang="en-ZA" b="1" dirty="0">
              <a:solidFill>
                <a:srgbClr val="336600"/>
              </a:solidFill>
              <a:latin typeface="Calibri"/>
            </a:endParaRPr>
          </a:p>
          <a:p>
            <a:pPr algn="ctr">
              <a:defRPr/>
            </a:pPr>
            <a:endParaRPr lang="en-ZA" b="1" dirty="0">
              <a:solidFill>
                <a:prstClr val="black"/>
              </a:solidFill>
            </a:endParaRPr>
          </a:p>
          <a:p>
            <a:pPr algn="ctr">
              <a:defRPr/>
            </a:pPr>
            <a:endParaRPr lang="en-ZA" dirty="0">
              <a:solidFill>
                <a:prstClr val="black"/>
              </a:solidFill>
            </a:endParaRPr>
          </a:p>
          <a:p>
            <a:pPr algn="ctr">
              <a:defRPr/>
            </a:pPr>
            <a:endParaRPr lang="en-GB" b="1" dirty="0">
              <a:solidFill>
                <a:srgbClr val="336600"/>
              </a:solidFill>
              <a:latin typeface="Calibri"/>
            </a:endParaRPr>
          </a:p>
        </p:txBody>
      </p:sp>
      <p:sp>
        <p:nvSpPr>
          <p:cNvPr id="7" name="Rectangle 6"/>
          <p:cNvSpPr/>
          <p:nvPr/>
        </p:nvSpPr>
        <p:spPr>
          <a:xfrm>
            <a:off x="155767" y="1799482"/>
            <a:ext cx="8801099" cy="4031873"/>
          </a:xfrm>
          <a:prstGeom prst="rect">
            <a:avLst/>
          </a:prstGeom>
        </p:spPr>
        <p:txBody>
          <a:bodyPr wrap="square">
            <a:spAutoFit/>
          </a:bodyPr>
          <a:lstStyle/>
          <a:p>
            <a:pPr marL="285750" indent="-285750">
              <a:buFont typeface="Arial" panose="020B0604020202020204" pitchFamily="34" charset="0"/>
              <a:buChar char="•"/>
            </a:pPr>
            <a:r>
              <a:rPr lang="en-ZA" sz="1600" dirty="0" smtClean="0">
                <a:latin typeface="+mn-lt"/>
              </a:rPr>
              <a:t>The </a:t>
            </a:r>
            <a:r>
              <a:rPr lang="en-ZA" sz="1600" dirty="0">
                <a:latin typeface="+mn-lt"/>
              </a:rPr>
              <a:t>NHLS generated a deficit amounting to R1.9 billion compared to </a:t>
            </a:r>
            <a:r>
              <a:rPr lang="en-ZA" sz="1600" dirty="0" smtClean="0">
                <a:latin typeface="+mn-lt"/>
              </a:rPr>
              <a:t>R273 million surplus </a:t>
            </a:r>
            <a:r>
              <a:rPr lang="en-ZA" sz="1600" dirty="0">
                <a:latin typeface="+mn-lt"/>
              </a:rPr>
              <a:t>in the previous financial </a:t>
            </a:r>
            <a:r>
              <a:rPr lang="en-ZA" sz="1600" dirty="0" smtClean="0">
                <a:latin typeface="+mn-lt"/>
              </a:rPr>
              <a:t>year. </a:t>
            </a:r>
          </a:p>
          <a:p>
            <a:pPr marL="285750" indent="-285750">
              <a:buFont typeface="Arial" panose="020B0604020202020204" pitchFamily="34" charset="0"/>
              <a:buChar char="•"/>
            </a:pPr>
            <a:endParaRPr lang="en-ZA" sz="1600" dirty="0">
              <a:latin typeface="+mn-lt"/>
            </a:endParaRPr>
          </a:p>
          <a:p>
            <a:pPr marL="285750" indent="-285750">
              <a:buFont typeface="Arial" panose="020B0604020202020204" pitchFamily="34" charset="0"/>
              <a:buChar char="•"/>
            </a:pPr>
            <a:r>
              <a:rPr lang="en-ZA" sz="1600" dirty="0" smtClean="0">
                <a:latin typeface="+mn-lt"/>
              </a:rPr>
              <a:t>The </a:t>
            </a:r>
            <a:r>
              <a:rPr lang="en-ZA" sz="1600" dirty="0">
                <a:latin typeface="+mn-lt"/>
              </a:rPr>
              <a:t>total revenue is 5.5% over budget, with a Rand value of R392 million due to a 4.8% increase in demand for diagnostic laboratory </a:t>
            </a:r>
            <a:r>
              <a:rPr lang="en-ZA" sz="1600" dirty="0" smtClean="0">
                <a:latin typeface="+mn-lt"/>
              </a:rPr>
              <a:t>tests in priority programmes. </a:t>
            </a:r>
            <a:endParaRPr lang="en-ZA" sz="1600" dirty="0">
              <a:latin typeface="+mn-lt"/>
            </a:endParaRPr>
          </a:p>
          <a:p>
            <a:endParaRPr lang="en-ZA" sz="1600" dirty="0">
              <a:latin typeface="+mn-lt"/>
            </a:endParaRPr>
          </a:p>
          <a:p>
            <a:pPr marL="285750" indent="-285750">
              <a:buFont typeface="Arial" panose="020B0604020202020204" pitchFamily="34" charset="0"/>
              <a:buChar char="•"/>
            </a:pPr>
            <a:r>
              <a:rPr lang="en-ZA" sz="1600" dirty="0" smtClean="0">
                <a:latin typeface="+mn-lt"/>
              </a:rPr>
              <a:t>The current year deficit was driven by an increase in doubtful debt provision of R2.5 billion.</a:t>
            </a:r>
          </a:p>
          <a:p>
            <a:pPr marL="285750" indent="-285750">
              <a:buFont typeface="Arial" panose="020B0604020202020204" pitchFamily="34" charset="0"/>
              <a:buChar char="•"/>
            </a:pPr>
            <a:endParaRPr lang="en-ZA" sz="1600" dirty="0">
              <a:latin typeface="+mn-lt"/>
            </a:endParaRPr>
          </a:p>
          <a:p>
            <a:pPr marL="285750" indent="-285750">
              <a:buFont typeface="Arial" panose="020B0604020202020204" pitchFamily="34" charset="0"/>
              <a:buChar char="•"/>
            </a:pPr>
            <a:r>
              <a:rPr lang="en-ZA" sz="1600" dirty="0" smtClean="0">
                <a:latin typeface="+mn-lt"/>
              </a:rPr>
              <a:t>Revenue </a:t>
            </a:r>
            <a:r>
              <a:rPr lang="en-ZA" sz="1600" dirty="0">
                <a:latin typeface="+mn-lt"/>
              </a:rPr>
              <a:t>grew from </a:t>
            </a:r>
            <a:r>
              <a:rPr lang="en-ZA" sz="1600" dirty="0" smtClean="0">
                <a:latin typeface="+mn-lt"/>
              </a:rPr>
              <a:t>R6.4 billion to </a:t>
            </a:r>
            <a:r>
              <a:rPr lang="en-ZA" sz="1600" dirty="0">
                <a:latin typeface="+mn-lt"/>
              </a:rPr>
              <a:t>R7.1 billion. Revenue from provincial budgets amounted to </a:t>
            </a:r>
            <a:r>
              <a:rPr lang="en-ZA" sz="1600" dirty="0" smtClean="0">
                <a:latin typeface="+mn-lt"/>
              </a:rPr>
              <a:t>95% of </a:t>
            </a:r>
            <a:r>
              <a:rPr lang="en-ZA" sz="1600" dirty="0">
                <a:latin typeface="+mn-lt"/>
              </a:rPr>
              <a:t>the total revenue </a:t>
            </a:r>
            <a:r>
              <a:rPr lang="en-ZA" sz="1600" dirty="0" smtClean="0">
                <a:latin typeface="+mn-lt"/>
              </a:rPr>
              <a:t>generated.</a:t>
            </a:r>
          </a:p>
          <a:p>
            <a:pPr marL="285750" indent="-285750">
              <a:buFont typeface="Arial" panose="020B0604020202020204" pitchFamily="34" charset="0"/>
              <a:buChar char="•"/>
            </a:pPr>
            <a:endParaRPr lang="en-ZA" sz="1600" dirty="0">
              <a:latin typeface="+mn-lt"/>
            </a:endParaRPr>
          </a:p>
          <a:p>
            <a:pPr marL="285750" indent="-285750">
              <a:buFont typeface="Arial" panose="020B0604020202020204" pitchFamily="34" charset="0"/>
              <a:buChar char="•"/>
            </a:pPr>
            <a:r>
              <a:rPr lang="en-ZA" sz="1600" dirty="0" smtClean="0">
                <a:latin typeface="+mn-lt"/>
              </a:rPr>
              <a:t>Production </a:t>
            </a:r>
            <a:r>
              <a:rPr lang="en-ZA" sz="1600" dirty="0">
                <a:latin typeface="+mn-lt"/>
              </a:rPr>
              <a:t>costs, including direct labour and material, grew from R4.8 billion to R5.8 </a:t>
            </a:r>
            <a:r>
              <a:rPr lang="en-ZA" sz="1600" dirty="0" smtClean="0">
                <a:latin typeface="+mn-lt"/>
              </a:rPr>
              <a:t>billion due to increases </a:t>
            </a:r>
            <a:r>
              <a:rPr lang="en-ZA" sz="1600" dirty="0">
                <a:latin typeface="+mn-lt"/>
              </a:rPr>
              <a:t>in labour, </a:t>
            </a:r>
            <a:r>
              <a:rPr lang="en-ZA" sz="1600" dirty="0" smtClean="0">
                <a:latin typeface="+mn-lt"/>
              </a:rPr>
              <a:t>test volumes</a:t>
            </a:r>
            <a:r>
              <a:rPr lang="en-ZA" sz="1600" dirty="0">
                <a:latin typeface="+mn-lt"/>
              </a:rPr>
              <a:t>, price increases as well as fluctuations in the exchange rate. </a:t>
            </a:r>
            <a:endParaRPr lang="en-ZA" sz="1600" dirty="0" smtClean="0">
              <a:latin typeface="+mn-lt"/>
            </a:endParaRPr>
          </a:p>
          <a:p>
            <a:endParaRPr lang="en-ZA" sz="1600" dirty="0">
              <a:latin typeface="+mn-lt"/>
            </a:endParaRPr>
          </a:p>
          <a:p>
            <a:pPr marL="285750" indent="-285750">
              <a:buFont typeface="Arial" panose="020B0604020202020204" pitchFamily="34" charset="0"/>
              <a:buChar char="•"/>
            </a:pPr>
            <a:r>
              <a:rPr lang="en-ZA" sz="1600" dirty="0" smtClean="0">
                <a:latin typeface="+mn-lt"/>
              </a:rPr>
              <a:t>Operational </a:t>
            </a:r>
            <a:r>
              <a:rPr lang="en-ZA" sz="1600" dirty="0">
                <a:latin typeface="+mn-lt"/>
              </a:rPr>
              <a:t>costs increased by </a:t>
            </a:r>
            <a:r>
              <a:rPr lang="en-ZA" sz="1600" dirty="0" smtClean="0">
                <a:latin typeface="+mn-lt"/>
              </a:rPr>
              <a:t>91%. This is largely </a:t>
            </a:r>
            <a:r>
              <a:rPr lang="en-ZA" sz="1600" dirty="0">
                <a:latin typeface="+mn-lt"/>
              </a:rPr>
              <a:t>due to an </a:t>
            </a:r>
            <a:r>
              <a:rPr lang="en-ZA" sz="1600" dirty="0" smtClean="0">
                <a:latin typeface="+mn-lt"/>
              </a:rPr>
              <a:t>increase in </a:t>
            </a:r>
            <a:r>
              <a:rPr lang="en-ZA" sz="1600" dirty="0">
                <a:latin typeface="+mn-lt"/>
              </a:rPr>
              <a:t>the provision for doubtful debt</a:t>
            </a:r>
            <a:r>
              <a:rPr lang="en-ZA" sz="1600" dirty="0" smtClean="0">
                <a:latin typeface="+mn-lt"/>
              </a:rPr>
              <a:t>.</a:t>
            </a:r>
            <a:endParaRPr lang="en-ZA" sz="1600" dirty="0">
              <a:latin typeface="+mn-lt"/>
            </a:endParaRPr>
          </a:p>
        </p:txBody>
      </p:sp>
      <p:sp>
        <p:nvSpPr>
          <p:cNvPr id="8" name="TextBox 7"/>
          <p:cNvSpPr txBox="1"/>
          <p:nvPr/>
        </p:nvSpPr>
        <p:spPr>
          <a:xfrm>
            <a:off x="155767" y="1185066"/>
            <a:ext cx="8801099" cy="584775"/>
          </a:xfrm>
          <a:prstGeom prst="rect">
            <a:avLst/>
          </a:prstGeom>
          <a:noFill/>
        </p:spPr>
        <p:txBody>
          <a:bodyPr wrap="square" rtlCol="0">
            <a:spAutoFit/>
          </a:bodyPr>
          <a:lstStyle/>
          <a:p>
            <a:pPr algn="ctr">
              <a:defRPr/>
            </a:pPr>
            <a:r>
              <a:rPr lang="en-ZA" sz="3200" b="1" dirty="0" smtClean="0">
                <a:solidFill>
                  <a:srgbClr val="336600"/>
                </a:solidFill>
                <a:latin typeface="Calibri"/>
              </a:rPr>
              <a:t>Summary of Financial Performance </a:t>
            </a:r>
            <a:endParaRPr lang="en-GB" sz="3200" b="1" dirty="0">
              <a:solidFill>
                <a:srgbClr val="336600"/>
              </a:solidFill>
              <a:latin typeface="Calibri"/>
            </a:endParaRPr>
          </a:p>
        </p:txBody>
      </p:sp>
      <p:sp>
        <p:nvSpPr>
          <p:cNvPr id="9" name="Slide Number Placeholder 8"/>
          <p:cNvSpPr>
            <a:spLocks noGrp="1"/>
          </p:cNvSpPr>
          <p:nvPr>
            <p:ph type="sldNum" sz="quarter" idx="12"/>
          </p:nvPr>
        </p:nvSpPr>
        <p:spPr/>
        <p:txBody>
          <a:bodyPr/>
          <a:lstStyle/>
          <a:p>
            <a:pPr>
              <a:defRPr/>
            </a:pPr>
            <a:fld id="{400EAF86-2231-4C79-A6C5-FB1E7B36C2A5}" type="slidenum">
              <a:rPr lang="en-US" smtClean="0"/>
              <a:pPr>
                <a:defRPr/>
              </a:pPr>
              <a:t>40</a:t>
            </a:fld>
            <a:endParaRPr lang="en-US" dirty="0"/>
          </a:p>
        </p:txBody>
      </p:sp>
    </p:spTree>
    <p:extLst>
      <p:ext uri="{BB962C8B-B14F-4D97-AF65-F5344CB8AC3E}">
        <p14:creationId xmlns:p14="http://schemas.microsoft.com/office/powerpoint/2010/main" xmlns="" val="1941057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1951" y="2231456"/>
            <a:ext cx="6588732" cy="646331"/>
          </a:xfrm>
          <a:prstGeom prst="rect">
            <a:avLst/>
          </a:prstGeom>
        </p:spPr>
        <p:txBody>
          <a:bodyPr wrap="square">
            <a:spAutoFit/>
          </a:bodyPr>
          <a:lstStyle/>
          <a:p>
            <a:pPr>
              <a:defRPr/>
            </a:pPr>
            <a:endParaRPr lang="en-ZA" dirty="0">
              <a:solidFill>
                <a:prstClr val="black"/>
              </a:solidFill>
              <a:latin typeface="Calibri"/>
            </a:endParaRPr>
          </a:p>
          <a:p>
            <a:pPr>
              <a:defRPr/>
            </a:pPr>
            <a:endParaRPr lang="en-ZA" dirty="0">
              <a:solidFill>
                <a:prstClr val="black"/>
              </a:solidFill>
              <a:latin typeface="Calibri"/>
            </a:endParaRPr>
          </a:p>
        </p:txBody>
      </p:sp>
      <p:sp>
        <p:nvSpPr>
          <p:cNvPr id="5" name="Rectangle 4"/>
          <p:cNvSpPr/>
          <p:nvPr/>
        </p:nvSpPr>
        <p:spPr>
          <a:xfrm>
            <a:off x="1264222" y="1720626"/>
            <a:ext cx="6588731" cy="461665"/>
          </a:xfrm>
          <a:prstGeom prst="rect">
            <a:avLst/>
          </a:prstGeom>
        </p:spPr>
        <p:txBody>
          <a:bodyPr wrap="square">
            <a:spAutoFit/>
          </a:bodyPr>
          <a:lstStyle/>
          <a:p>
            <a:pPr algn="ctr">
              <a:defRPr/>
            </a:pPr>
            <a:endParaRPr lang="en-ZA" sz="2400" b="1" dirty="0">
              <a:solidFill>
                <a:srgbClr val="99CC00"/>
              </a:solidFill>
              <a:latin typeface="Calibri"/>
            </a:endParaRPr>
          </a:p>
        </p:txBody>
      </p:sp>
      <p:sp>
        <p:nvSpPr>
          <p:cNvPr id="2" name="Rectangle 1"/>
          <p:cNvSpPr/>
          <p:nvPr/>
        </p:nvSpPr>
        <p:spPr>
          <a:xfrm>
            <a:off x="1261951" y="1721121"/>
            <a:ext cx="6516387" cy="1200329"/>
          </a:xfrm>
          <a:prstGeom prst="rect">
            <a:avLst/>
          </a:prstGeom>
        </p:spPr>
        <p:txBody>
          <a:bodyPr wrap="square">
            <a:spAutoFit/>
          </a:bodyPr>
          <a:lstStyle/>
          <a:p>
            <a:pPr algn="ctr">
              <a:defRPr/>
            </a:pPr>
            <a:endParaRPr lang="en-ZA" b="1" dirty="0">
              <a:solidFill>
                <a:srgbClr val="336600"/>
              </a:solidFill>
              <a:latin typeface="Calibri"/>
            </a:endParaRPr>
          </a:p>
          <a:p>
            <a:pPr algn="ctr">
              <a:defRPr/>
            </a:pPr>
            <a:endParaRPr lang="en-ZA" b="1" dirty="0">
              <a:solidFill>
                <a:prstClr val="black"/>
              </a:solidFill>
            </a:endParaRPr>
          </a:p>
          <a:p>
            <a:pPr algn="ctr">
              <a:defRPr/>
            </a:pPr>
            <a:endParaRPr lang="en-ZA" dirty="0">
              <a:solidFill>
                <a:prstClr val="black"/>
              </a:solidFill>
            </a:endParaRPr>
          </a:p>
          <a:p>
            <a:pPr algn="ctr">
              <a:defRPr/>
            </a:pPr>
            <a:endParaRPr lang="en-GB" b="1" dirty="0">
              <a:solidFill>
                <a:srgbClr val="336600"/>
              </a:solidFill>
              <a:latin typeface="Calibri"/>
            </a:endParaRPr>
          </a:p>
        </p:txBody>
      </p:sp>
      <p:sp>
        <p:nvSpPr>
          <p:cNvPr id="7" name="Rectangle 6"/>
          <p:cNvSpPr/>
          <p:nvPr/>
        </p:nvSpPr>
        <p:spPr>
          <a:xfrm>
            <a:off x="155767" y="1917631"/>
            <a:ext cx="8801099" cy="4616648"/>
          </a:xfrm>
          <a:prstGeom prst="rect">
            <a:avLst/>
          </a:prstGeom>
        </p:spPr>
        <p:txBody>
          <a:bodyPr wrap="square">
            <a:spAutoFit/>
          </a:bodyPr>
          <a:lstStyle/>
          <a:p>
            <a:pPr marL="285750" indent="-285750">
              <a:buFont typeface="Arial" panose="020B0604020202020204" pitchFamily="34" charset="0"/>
              <a:buChar char="•"/>
            </a:pPr>
            <a:r>
              <a:rPr lang="en-ZA" sz="2000" dirty="0">
                <a:latin typeface="+mn-lt"/>
              </a:rPr>
              <a:t>Assets decreased from R3.9 billion to R2.9 </a:t>
            </a:r>
            <a:r>
              <a:rPr lang="en-ZA" sz="2000" dirty="0" smtClean="0">
                <a:latin typeface="+mn-lt"/>
              </a:rPr>
              <a:t>billion due to an increase in the provision for doubtful debts and a smaller bank balance of R391 million. </a:t>
            </a:r>
          </a:p>
          <a:p>
            <a:endParaRPr lang="en-ZA" sz="2000" dirty="0">
              <a:latin typeface="+mn-lt"/>
            </a:endParaRPr>
          </a:p>
          <a:p>
            <a:pPr marL="285750" indent="-285750">
              <a:buFont typeface="Arial" panose="020B0604020202020204" pitchFamily="34" charset="0"/>
              <a:buChar char="•"/>
            </a:pPr>
            <a:r>
              <a:rPr lang="en-ZA" sz="2000" dirty="0" smtClean="0">
                <a:latin typeface="+mn-lt"/>
              </a:rPr>
              <a:t>The </a:t>
            </a:r>
            <a:r>
              <a:rPr lang="en-ZA" sz="2000" dirty="0">
                <a:latin typeface="+mn-lt"/>
              </a:rPr>
              <a:t>current liability increases were mainly </a:t>
            </a:r>
            <a:r>
              <a:rPr lang="en-ZA" sz="2000" dirty="0" smtClean="0">
                <a:latin typeface="+mn-lt"/>
              </a:rPr>
              <a:t>due to an increase in </a:t>
            </a:r>
            <a:r>
              <a:rPr lang="en-ZA" sz="2000" dirty="0">
                <a:latin typeface="+mn-lt"/>
              </a:rPr>
              <a:t>leave provision and </a:t>
            </a:r>
            <a:r>
              <a:rPr lang="en-ZA" sz="2000" dirty="0" smtClean="0">
                <a:latin typeface="+mn-lt"/>
              </a:rPr>
              <a:t>the debt owed to creditors. </a:t>
            </a:r>
          </a:p>
          <a:p>
            <a:endParaRPr lang="en-ZA" sz="2000" dirty="0">
              <a:latin typeface="+mn-lt"/>
            </a:endParaRPr>
          </a:p>
          <a:p>
            <a:pPr marL="342900" indent="-342900">
              <a:buFont typeface="Arial" panose="020B0604020202020204" pitchFamily="34" charset="0"/>
              <a:buChar char="•"/>
            </a:pPr>
            <a:r>
              <a:rPr lang="en-ZA" sz="2000" dirty="0">
                <a:latin typeface="+mn-lt"/>
              </a:rPr>
              <a:t>The actual capital spend of R268 million was recorded in 2016/17, which  showed an R18 million overspend against budget. However, it compares favourably to prior year expenditure of R267 million.</a:t>
            </a:r>
          </a:p>
          <a:p>
            <a:pPr marL="342900" indent="-342900">
              <a:buFont typeface="Arial" panose="020B0604020202020204" pitchFamily="34" charset="0"/>
              <a:buChar char="•"/>
            </a:pPr>
            <a:endParaRPr lang="en-ZA" sz="2000" dirty="0">
              <a:latin typeface="+mn-lt"/>
            </a:endParaRPr>
          </a:p>
          <a:p>
            <a:pPr marL="342900" indent="-342900">
              <a:buFont typeface="Arial" panose="020B0604020202020204" pitchFamily="34" charset="0"/>
              <a:buChar char="•"/>
            </a:pPr>
            <a:r>
              <a:rPr lang="en-ZA" sz="2000" dirty="0">
                <a:latin typeface="+mn-lt"/>
              </a:rPr>
              <a:t>Capital expenditure overspend is due to the roll-out of computers and replacement of aging IT equipment and infrastructure.</a:t>
            </a:r>
            <a:endParaRPr lang="en-GB" sz="2000" dirty="0">
              <a:latin typeface="+mn-lt"/>
            </a:endParaRPr>
          </a:p>
          <a:p>
            <a:pPr marL="285750" indent="-285750">
              <a:buFont typeface="Arial" panose="020B0604020202020204" pitchFamily="34" charset="0"/>
              <a:buChar char="•"/>
            </a:pPr>
            <a:endParaRPr lang="en-ZA" dirty="0" smtClean="0">
              <a:latin typeface="+mn-lt"/>
            </a:endParaRPr>
          </a:p>
          <a:p>
            <a:pPr marL="285750" indent="-285750">
              <a:buFont typeface="Arial" panose="020B0604020202020204" pitchFamily="34" charset="0"/>
              <a:buChar char="•"/>
            </a:pPr>
            <a:endParaRPr lang="en-ZA" dirty="0">
              <a:latin typeface="+mn-lt"/>
            </a:endParaRPr>
          </a:p>
          <a:p>
            <a:pPr marL="285750" indent="-285750">
              <a:buFont typeface="Arial" panose="020B0604020202020204" pitchFamily="34" charset="0"/>
              <a:buChar char="•"/>
            </a:pPr>
            <a:endParaRPr lang="en-ZA" dirty="0">
              <a:latin typeface="+mn-lt"/>
            </a:endParaRPr>
          </a:p>
        </p:txBody>
      </p:sp>
      <p:sp>
        <p:nvSpPr>
          <p:cNvPr id="8" name="TextBox 7"/>
          <p:cNvSpPr txBox="1"/>
          <p:nvPr/>
        </p:nvSpPr>
        <p:spPr>
          <a:xfrm>
            <a:off x="155767" y="1185066"/>
            <a:ext cx="8801099" cy="584775"/>
          </a:xfrm>
          <a:prstGeom prst="rect">
            <a:avLst/>
          </a:prstGeom>
          <a:noFill/>
        </p:spPr>
        <p:txBody>
          <a:bodyPr wrap="square" rtlCol="0">
            <a:spAutoFit/>
          </a:bodyPr>
          <a:lstStyle/>
          <a:p>
            <a:pPr algn="ctr">
              <a:defRPr/>
            </a:pPr>
            <a:r>
              <a:rPr lang="en-ZA" sz="3200" b="1" dirty="0" smtClean="0">
                <a:solidFill>
                  <a:srgbClr val="336600"/>
                </a:solidFill>
                <a:latin typeface="Calibri"/>
              </a:rPr>
              <a:t>Summary of Financial Position</a:t>
            </a:r>
            <a:endParaRPr lang="en-GB" sz="3200" b="1" dirty="0">
              <a:solidFill>
                <a:srgbClr val="336600"/>
              </a:solidFill>
              <a:latin typeface="Calibri"/>
            </a:endParaRPr>
          </a:p>
        </p:txBody>
      </p:sp>
      <p:sp>
        <p:nvSpPr>
          <p:cNvPr id="9" name="Slide Number Placeholder 8"/>
          <p:cNvSpPr>
            <a:spLocks noGrp="1"/>
          </p:cNvSpPr>
          <p:nvPr>
            <p:ph type="sldNum" sz="quarter" idx="12"/>
          </p:nvPr>
        </p:nvSpPr>
        <p:spPr/>
        <p:txBody>
          <a:bodyPr/>
          <a:lstStyle/>
          <a:p>
            <a:pPr>
              <a:defRPr/>
            </a:pPr>
            <a:fld id="{400EAF86-2231-4C79-A6C5-FB1E7B36C2A5}" type="slidenum">
              <a:rPr lang="en-US" smtClean="0"/>
              <a:pPr>
                <a:defRPr/>
              </a:pPr>
              <a:t>41</a:t>
            </a:fld>
            <a:endParaRPr lang="en-US" dirty="0"/>
          </a:p>
        </p:txBody>
      </p:sp>
    </p:spTree>
    <p:extLst>
      <p:ext uri="{BB962C8B-B14F-4D97-AF65-F5344CB8AC3E}">
        <p14:creationId xmlns:p14="http://schemas.microsoft.com/office/powerpoint/2010/main" xmlns="" val="1389906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0975" y="1150546"/>
            <a:ext cx="8724900" cy="584775"/>
          </a:xfrm>
          <a:prstGeom prst="rect">
            <a:avLst/>
          </a:prstGeom>
          <a:noFill/>
        </p:spPr>
        <p:txBody>
          <a:bodyPr wrap="square" rtlCol="0">
            <a:spAutoFit/>
          </a:bodyPr>
          <a:lstStyle/>
          <a:p>
            <a:pPr algn="ctr">
              <a:defRPr/>
            </a:pPr>
            <a:r>
              <a:rPr lang="en-ZA" sz="3200" b="1" dirty="0">
                <a:solidFill>
                  <a:srgbClr val="336600"/>
                </a:solidFill>
                <a:latin typeface="Calibri"/>
              </a:rPr>
              <a:t>Revenue Collection </a:t>
            </a:r>
            <a:endParaRPr lang="en-GB" sz="3200" b="1" dirty="0">
              <a:solidFill>
                <a:srgbClr val="336600"/>
              </a:solidFill>
              <a:latin typeface="Calibri"/>
            </a:endParaRPr>
          </a:p>
        </p:txBody>
      </p:sp>
      <p:sp>
        <p:nvSpPr>
          <p:cNvPr id="5" name="Rectangle 4"/>
          <p:cNvSpPr/>
          <p:nvPr/>
        </p:nvSpPr>
        <p:spPr>
          <a:xfrm>
            <a:off x="180975" y="3461255"/>
            <a:ext cx="8848725" cy="2800767"/>
          </a:xfrm>
          <a:prstGeom prst="rect">
            <a:avLst/>
          </a:prstGeom>
        </p:spPr>
        <p:txBody>
          <a:bodyPr wrap="square">
            <a:spAutoFit/>
          </a:bodyPr>
          <a:lstStyle/>
          <a:p>
            <a:pPr marL="214313" indent="-214313">
              <a:buFont typeface="Arial" panose="020B0604020202020204" pitchFamily="34" charset="0"/>
              <a:buChar char="•"/>
              <a:defRPr/>
            </a:pPr>
            <a:r>
              <a:rPr lang="en-ZA" sz="1600" dirty="0">
                <a:solidFill>
                  <a:prstClr val="black"/>
                </a:solidFill>
                <a:latin typeface="Calibri"/>
              </a:rPr>
              <a:t>Of the total revenue of R6.3 billion for 2016/17, an amount of R5.3 billion was collected relating to the current year’s debt. This </a:t>
            </a:r>
            <a:r>
              <a:rPr lang="en-ZA" sz="1600" dirty="0" smtClean="0">
                <a:solidFill>
                  <a:prstClr val="black"/>
                </a:solidFill>
                <a:latin typeface="Calibri"/>
              </a:rPr>
              <a:t>shows an improvement of the overall </a:t>
            </a:r>
            <a:r>
              <a:rPr lang="en-ZA" sz="1600" dirty="0">
                <a:solidFill>
                  <a:prstClr val="black"/>
                </a:solidFill>
                <a:latin typeface="Calibri"/>
              </a:rPr>
              <a:t>recovery rate of 83% compared to 79% in the prior financial year.</a:t>
            </a:r>
          </a:p>
          <a:p>
            <a:pPr>
              <a:defRPr/>
            </a:pPr>
            <a:endParaRPr lang="en-ZA" sz="1600" dirty="0">
              <a:solidFill>
                <a:prstClr val="black"/>
              </a:solidFill>
              <a:latin typeface="Calibri"/>
            </a:endParaRPr>
          </a:p>
          <a:p>
            <a:pPr marL="214313" indent="-214313">
              <a:buFont typeface="Arial" panose="020B0604020202020204" pitchFamily="34" charset="0"/>
              <a:buChar char="•"/>
              <a:defRPr/>
            </a:pPr>
            <a:r>
              <a:rPr lang="en-ZA" sz="1600" dirty="0">
                <a:solidFill>
                  <a:prstClr val="black"/>
                </a:solidFill>
                <a:latin typeface="Calibri"/>
              </a:rPr>
              <a:t>There was a shortfall of R1.0 billion in collections for the 2016/17 financial year, mainly due to cash constraints from </a:t>
            </a:r>
            <a:r>
              <a:rPr lang="en-ZA" sz="1600" dirty="0" smtClean="0">
                <a:solidFill>
                  <a:prstClr val="black"/>
                </a:solidFill>
                <a:latin typeface="Calibri"/>
              </a:rPr>
              <a:t>some provinces</a:t>
            </a:r>
            <a:r>
              <a:rPr lang="en-ZA" sz="1600" dirty="0">
                <a:solidFill>
                  <a:prstClr val="black"/>
                </a:solidFill>
                <a:latin typeface="Calibri"/>
              </a:rPr>
              <a:t>. </a:t>
            </a:r>
            <a:endParaRPr lang="en-ZA" sz="1600" dirty="0" smtClean="0">
              <a:solidFill>
                <a:prstClr val="black"/>
              </a:solidFill>
              <a:latin typeface="Calibri"/>
            </a:endParaRPr>
          </a:p>
          <a:p>
            <a:pPr marL="214313" indent="-214313">
              <a:buFont typeface="Arial" panose="020B0604020202020204" pitchFamily="34" charset="0"/>
              <a:buChar char="•"/>
              <a:defRPr/>
            </a:pPr>
            <a:endParaRPr lang="en-ZA" sz="1600" dirty="0">
              <a:solidFill>
                <a:prstClr val="black"/>
              </a:solidFill>
              <a:latin typeface="Calibri"/>
            </a:endParaRPr>
          </a:p>
          <a:p>
            <a:pPr marL="214313" indent="-214313">
              <a:buFont typeface="Arial" panose="020B0604020202020204" pitchFamily="34" charset="0"/>
              <a:buChar char="•"/>
              <a:defRPr/>
            </a:pPr>
            <a:r>
              <a:rPr lang="en-ZA" sz="1600" dirty="0" smtClean="0">
                <a:solidFill>
                  <a:prstClr val="black"/>
                </a:solidFill>
                <a:latin typeface="Calibri"/>
              </a:rPr>
              <a:t>The provinces have indicated their commitment to pay their outstanding debt. R1.2 </a:t>
            </a:r>
            <a:r>
              <a:rPr lang="en-ZA" sz="1600" dirty="0">
                <a:solidFill>
                  <a:prstClr val="black"/>
                </a:solidFill>
                <a:latin typeface="Calibri"/>
              </a:rPr>
              <a:t>billion was collected from the provinces </a:t>
            </a:r>
            <a:r>
              <a:rPr lang="en-ZA" sz="1600" dirty="0" smtClean="0">
                <a:solidFill>
                  <a:prstClr val="black"/>
                </a:solidFill>
                <a:latin typeface="Calibri"/>
              </a:rPr>
              <a:t>which related to prior years’ outstanding debt. </a:t>
            </a:r>
            <a:endParaRPr lang="en-ZA" sz="1600" dirty="0">
              <a:solidFill>
                <a:prstClr val="black"/>
              </a:solidFill>
              <a:latin typeface="Calibri"/>
            </a:endParaRPr>
          </a:p>
          <a:p>
            <a:pPr>
              <a:defRPr/>
            </a:pPr>
            <a:endParaRPr lang="en-ZA" sz="1600" dirty="0">
              <a:solidFill>
                <a:prstClr val="black"/>
              </a:solidFill>
              <a:latin typeface="Calibri"/>
            </a:endParaRPr>
          </a:p>
          <a:p>
            <a:pPr marL="214313" indent="-214313">
              <a:buFont typeface="Arial" panose="020B0604020202020204" pitchFamily="34" charset="0"/>
              <a:buChar char="•"/>
              <a:defRPr/>
            </a:pPr>
            <a:r>
              <a:rPr lang="en-ZA" sz="1600" dirty="0" smtClean="0">
                <a:solidFill>
                  <a:prstClr val="black"/>
                </a:solidFill>
                <a:latin typeface="Calibri"/>
              </a:rPr>
              <a:t>The </a:t>
            </a:r>
            <a:r>
              <a:rPr lang="en-ZA" sz="1600" dirty="0">
                <a:solidFill>
                  <a:prstClr val="black"/>
                </a:solidFill>
                <a:latin typeface="Calibri"/>
              </a:rPr>
              <a:t>NHLS is constantly engaging with the provinces to follow up on outstanding debts.</a:t>
            </a:r>
            <a:endParaRPr lang="en-GB" sz="1600" dirty="0">
              <a:solidFill>
                <a:prstClr val="black"/>
              </a:solidFill>
              <a:latin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7462" y="1772794"/>
            <a:ext cx="8099577" cy="1664980"/>
          </a:xfrm>
          <a:prstGeom prst="rect">
            <a:avLst/>
          </a:prstGeom>
        </p:spPr>
      </p:pic>
      <p:sp>
        <p:nvSpPr>
          <p:cNvPr id="7" name="Slide Number Placeholder 6"/>
          <p:cNvSpPr>
            <a:spLocks noGrp="1"/>
          </p:cNvSpPr>
          <p:nvPr>
            <p:ph type="sldNum" sz="quarter" idx="12"/>
          </p:nvPr>
        </p:nvSpPr>
        <p:spPr/>
        <p:txBody>
          <a:bodyPr/>
          <a:lstStyle/>
          <a:p>
            <a:fld id="{400EAF86-2231-4C79-A6C5-FB1E7B36C2A5}" type="slidenum">
              <a:rPr lang="en-US" smtClean="0"/>
              <a:pPr/>
              <a:t>42</a:t>
            </a:fld>
            <a:endParaRPr lang="en-US" dirty="0"/>
          </a:p>
        </p:txBody>
      </p:sp>
    </p:spTree>
    <p:extLst>
      <p:ext uri="{BB962C8B-B14F-4D97-AF65-F5344CB8AC3E}">
        <p14:creationId xmlns:p14="http://schemas.microsoft.com/office/powerpoint/2010/main" xmlns="" val="3100178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1951" y="2231456"/>
            <a:ext cx="6588732"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ＭＳ Ｐゴシック" pitchFamily="-112"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ＭＳ Ｐゴシック" pitchFamily="-112" charset="-128"/>
              <a:cs typeface="+mn-cs"/>
            </a:endParaRPr>
          </a:p>
        </p:txBody>
      </p:sp>
      <p:sp>
        <p:nvSpPr>
          <p:cNvPr id="5" name="Rectangle 4"/>
          <p:cNvSpPr/>
          <p:nvPr/>
        </p:nvSpPr>
        <p:spPr>
          <a:xfrm>
            <a:off x="1264222" y="1720626"/>
            <a:ext cx="6588731" cy="46166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dirty="0">
              <a:ln>
                <a:noFill/>
              </a:ln>
              <a:solidFill>
                <a:srgbClr val="99CC00"/>
              </a:solidFill>
              <a:effectLst/>
              <a:uLnTx/>
              <a:uFillTx/>
              <a:latin typeface="Calibri"/>
              <a:ea typeface="ＭＳ Ｐゴシック" pitchFamily="-112" charset="-128"/>
              <a:cs typeface="+mn-cs"/>
            </a:endParaRPr>
          </a:p>
        </p:txBody>
      </p:sp>
      <p:sp>
        <p:nvSpPr>
          <p:cNvPr id="7" name="Rectangle 6"/>
          <p:cNvSpPr/>
          <p:nvPr/>
        </p:nvSpPr>
        <p:spPr>
          <a:xfrm>
            <a:off x="155767" y="1981099"/>
            <a:ext cx="8801099" cy="4524315"/>
          </a:xfrm>
          <a:prstGeom prst="rect">
            <a:avLst/>
          </a:prstGeom>
        </p:spPr>
        <p:txBody>
          <a:bodyPr wrap="square">
            <a:sp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b="0" i="0" u="none" strike="noStrike" kern="1200" cap="none" spc="0" normalizeH="0" baseline="0" noProof="0" dirty="0" smtClean="0">
                <a:ln>
                  <a:noFill/>
                </a:ln>
                <a:solidFill>
                  <a:prstClr val="black"/>
                </a:solidFill>
                <a:effectLst/>
                <a:uLnTx/>
                <a:uFillTx/>
                <a:latin typeface="+mn-lt"/>
              </a:rPr>
              <a:t>The NHLS is a going concern as long as provinces pay in full for the services incurred</a:t>
            </a:r>
            <a:r>
              <a:rPr kumimoji="0" lang="en-ZA" b="0" i="0" u="none" strike="noStrike" kern="1200" cap="none" spc="0" normalizeH="0" noProof="0" dirty="0" smtClean="0">
                <a:ln>
                  <a:noFill/>
                </a:ln>
                <a:solidFill>
                  <a:prstClr val="black"/>
                </a:solidFill>
                <a:effectLst/>
                <a:uLnTx/>
                <a:uFillTx/>
                <a:latin typeface="+mn-lt"/>
              </a:rPr>
              <a:t> in the current financial year</a:t>
            </a:r>
          </a:p>
          <a:p>
            <a:pPr marR="0" lvl="0" algn="l" defTabSz="457200" rtl="0" eaLnBrk="1" fontAlgn="base" latinLnBrk="0" hangingPunct="1">
              <a:lnSpc>
                <a:spcPct val="100000"/>
              </a:lnSpc>
              <a:spcBef>
                <a:spcPct val="0"/>
              </a:spcBef>
              <a:spcAft>
                <a:spcPct val="0"/>
              </a:spcAft>
              <a:buClrTx/>
              <a:buSzTx/>
              <a:tabLst/>
              <a:defRPr/>
            </a:pPr>
            <a:endParaRPr kumimoji="0" lang="en-ZA" b="0" i="0" u="none" strike="noStrike" kern="1200" cap="none" spc="0" normalizeH="0" baseline="0" noProof="0" dirty="0">
              <a:ln>
                <a:noFill/>
              </a:ln>
              <a:solidFill>
                <a:prstClr val="black"/>
              </a:solidFill>
              <a:effectLst/>
              <a:uLnTx/>
              <a:uFillTx/>
              <a:latin typeface="+mn-lt"/>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b="0" i="0" u="none" strike="noStrike" kern="1200" cap="none" spc="0" normalizeH="0" baseline="0" noProof="0" dirty="0" smtClean="0">
                <a:ln>
                  <a:noFill/>
                </a:ln>
                <a:solidFill>
                  <a:prstClr val="black"/>
                </a:solidFill>
                <a:effectLst/>
                <a:uLnTx/>
                <a:uFillTx/>
                <a:latin typeface="+mn-lt"/>
              </a:rPr>
              <a:t>If Gauteng and KwaZulu</a:t>
            </a:r>
            <a:r>
              <a:rPr kumimoji="0" lang="en-ZA" b="0" i="0" u="none" strike="noStrike" kern="1200" cap="none" spc="0" normalizeH="0" baseline="0" noProof="0" dirty="0">
                <a:ln>
                  <a:noFill/>
                </a:ln>
                <a:solidFill>
                  <a:prstClr val="black"/>
                </a:solidFill>
                <a:effectLst/>
                <a:uLnTx/>
                <a:uFillTx/>
                <a:latin typeface="+mn-lt"/>
              </a:rPr>
              <a:t>-</a:t>
            </a:r>
            <a:r>
              <a:rPr kumimoji="0" lang="en-ZA" b="0" i="0" u="none" strike="noStrike" kern="1200" cap="none" spc="0" normalizeH="0" baseline="0" noProof="0" dirty="0" smtClean="0">
                <a:ln>
                  <a:noFill/>
                </a:ln>
                <a:solidFill>
                  <a:prstClr val="black"/>
                </a:solidFill>
                <a:effectLst/>
                <a:uLnTx/>
                <a:uFillTx/>
                <a:latin typeface="+mn-lt"/>
              </a:rPr>
              <a:t>Natal make contributions on the old debt, the NHLS will be in a stable financial situation,</a:t>
            </a:r>
            <a:r>
              <a:rPr kumimoji="0" lang="en-ZA" b="0" i="0" u="none" strike="noStrike" kern="1200" cap="none" spc="0" normalizeH="0" noProof="0" dirty="0" smtClean="0">
                <a:ln>
                  <a:noFill/>
                </a:ln>
                <a:solidFill>
                  <a:prstClr val="black"/>
                </a:solidFill>
                <a:effectLst/>
                <a:uLnTx/>
                <a:uFillTx/>
                <a:latin typeface="+mn-lt"/>
              </a:rPr>
              <a:t> which will allow us to pay creditors timeously and invest in </a:t>
            </a:r>
            <a:r>
              <a:rPr lang="en-ZA" dirty="0" smtClean="0">
                <a:solidFill>
                  <a:prstClr val="black"/>
                </a:solidFill>
                <a:latin typeface="+mn-lt"/>
              </a:rPr>
              <a:t>much needed IT infrastructure.</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b="0" i="0" u="none" strike="noStrike" kern="1200" cap="none" spc="0" normalizeH="0" baseline="0" noProof="0" dirty="0">
              <a:ln>
                <a:noFill/>
              </a:ln>
              <a:solidFill>
                <a:prstClr val="black"/>
              </a:solidFill>
              <a:effectLst/>
              <a:uLnTx/>
              <a:uFillTx/>
              <a:latin typeface="+mn-lt"/>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ZA" dirty="0" smtClean="0">
                <a:solidFill>
                  <a:prstClr val="black"/>
                </a:solidFill>
                <a:latin typeface="+mn-lt"/>
              </a:rPr>
              <a:t>However, if these criteria are not met, the NHLS is under threat as a going concern.</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b="0" i="0" u="none" strike="noStrike" kern="1200" cap="none" spc="0" normalizeH="0" baseline="0" noProof="0" dirty="0">
              <a:ln>
                <a:noFill/>
              </a:ln>
              <a:solidFill>
                <a:prstClr val="black"/>
              </a:solidFill>
              <a:effectLst/>
              <a:uLnTx/>
              <a:uFillTx/>
              <a:latin typeface="+mn-lt"/>
            </a:endParaRPr>
          </a:p>
          <a:p>
            <a:pPr marL="342900" indent="-342900">
              <a:buFont typeface="Arial" panose="020B0604020202020204" pitchFamily="34" charset="0"/>
              <a:buChar char="•"/>
            </a:pPr>
            <a:r>
              <a:rPr lang="en-ZA" dirty="0">
                <a:latin typeface="+mn-lt"/>
              </a:rPr>
              <a:t>Given its significance, and the NHLS ability to deliver affordable pathology health services, the NDoH is committed and continues to support liquidity in the NHLS and does not seek to curtail materially the scale of the NHLS.</a:t>
            </a:r>
          </a:p>
          <a:p>
            <a:pPr marL="342900" indent="-342900">
              <a:buFont typeface="Arial" panose="020B0604020202020204" pitchFamily="34" charset="0"/>
              <a:buChar char="•"/>
            </a:pPr>
            <a:endParaRPr lang="en-ZA" dirty="0">
              <a:latin typeface="+mn-lt"/>
            </a:endParaRPr>
          </a:p>
          <a:p>
            <a:pPr marL="342900" indent="-342900">
              <a:buFont typeface="Arial" panose="020B0604020202020204" pitchFamily="34" charset="0"/>
              <a:buChar char="•"/>
            </a:pPr>
            <a:r>
              <a:rPr lang="en-ZA" dirty="0">
                <a:latin typeface="+mn-lt"/>
              </a:rPr>
              <a:t>The NHLS looks forward to payment from provinces and anticipates disputes on historic debts will be resolved.</a:t>
            </a:r>
          </a:p>
          <a:p>
            <a:endParaRPr lang="en-ZA" dirty="0">
              <a:latin typeface="+mn-lt"/>
            </a:endParaRPr>
          </a:p>
        </p:txBody>
      </p:sp>
      <p:sp>
        <p:nvSpPr>
          <p:cNvPr id="8" name="TextBox 7"/>
          <p:cNvSpPr txBox="1"/>
          <p:nvPr/>
        </p:nvSpPr>
        <p:spPr>
          <a:xfrm>
            <a:off x="155767" y="1185066"/>
            <a:ext cx="8801099"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a:noFill/>
                </a:ln>
                <a:solidFill>
                  <a:srgbClr val="336600"/>
                </a:solidFill>
                <a:effectLst/>
                <a:uLnTx/>
                <a:uFillTx/>
                <a:latin typeface="Calibri"/>
                <a:ea typeface="ＭＳ Ｐゴシック" pitchFamily="-112" charset="-128"/>
                <a:cs typeface="+mn-cs"/>
              </a:rPr>
              <a:t>Going Concern</a:t>
            </a:r>
            <a:endParaRPr kumimoji="0" lang="en-GB" sz="3200" b="1" i="0" u="none" strike="noStrike" kern="1200" cap="none" spc="0" normalizeH="0" baseline="0" noProof="0" dirty="0">
              <a:ln>
                <a:noFill/>
              </a:ln>
              <a:solidFill>
                <a:srgbClr val="336600"/>
              </a:solidFill>
              <a:effectLst/>
              <a:uLnTx/>
              <a:uFillTx/>
              <a:latin typeface="Calibri"/>
              <a:ea typeface="ＭＳ Ｐゴシック" pitchFamily="-112"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0EAF86-2231-4C79-A6C5-FB1E7B36C2A5}" type="slidenum">
              <a:rPr kumimoji="0" lang="en-US" sz="900" b="0" i="0" u="none" strike="noStrike" kern="1200" cap="none" spc="0" normalizeH="0" baseline="0" noProof="0" smtClean="0">
                <a:ln>
                  <a:noFill/>
                </a:ln>
                <a:solidFill>
                  <a:srgbClr val="898989"/>
                </a:solidFill>
                <a:effectLst/>
                <a:uLnTx/>
                <a:uFillTx/>
                <a:latin typeface="Calibri" pitchFamily="-112" charset="0"/>
                <a:ea typeface="ＭＳ Ｐゴシック" pitchFamily="-11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900" b="0" i="0" u="none" strike="noStrike" kern="1200" cap="none" spc="0" normalizeH="0" baseline="0" noProof="0" dirty="0">
              <a:ln>
                <a:noFill/>
              </a:ln>
              <a:solidFill>
                <a:srgbClr val="898989"/>
              </a:solidFill>
              <a:effectLst/>
              <a:uLnTx/>
              <a:uFillTx/>
              <a:latin typeface="Calibri" pitchFamily="-112" charset="0"/>
              <a:ea typeface="ＭＳ Ｐゴシック" pitchFamily="-112" charset="-128"/>
              <a:cs typeface="+mn-cs"/>
            </a:endParaRPr>
          </a:p>
        </p:txBody>
      </p:sp>
    </p:spTree>
    <p:extLst>
      <p:ext uri="{BB962C8B-B14F-4D97-AF65-F5344CB8AC3E}">
        <p14:creationId xmlns:p14="http://schemas.microsoft.com/office/powerpoint/2010/main" xmlns="" val="874269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1951" y="2231456"/>
            <a:ext cx="6588732" cy="646331"/>
          </a:xfrm>
          <a:prstGeom prst="rect">
            <a:avLst/>
          </a:prstGeom>
        </p:spPr>
        <p:txBody>
          <a:bodyPr wrap="square">
            <a:spAutoFit/>
          </a:bodyPr>
          <a:lstStyle/>
          <a:p>
            <a:pPr>
              <a:defRPr/>
            </a:pPr>
            <a:endParaRPr lang="en-ZA" dirty="0">
              <a:solidFill>
                <a:prstClr val="black"/>
              </a:solidFill>
              <a:latin typeface="Calibri"/>
            </a:endParaRPr>
          </a:p>
          <a:p>
            <a:pPr>
              <a:defRPr/>
            </a:pPr>
            <a:endParaRPr lang="en-ZA" dirty="0">
              <a:solidFill>
                <a:prstClr val="black"/>
              </a:solidFill>
              <a:latin typeface="Calibri"/>
            </a:endParaRPr>
          </a:p>
        </p:txBody>
      </p:sp>
      <p:sp>
        <p:nvSpPr>
          <p:cNvPr id="5" name="Rectangle 4"/>
          <p:cNvSpPr/>
          <p:nvPr/>
        </p:nvSpPr>
        <p:spPr>
          <a:xfrm>
            <a:off x="1264222" y="1720626"/>
            <a:ext cx="6588731" cy="461665"/>
          </a:xfrm>
          <a:prstGeom prst="rect">
            <a:avLst/>
          </a:prstGeom>
        </p:spPr>
        <p:txBody>
          <a:bodyPr wrap="square">
            <a:spAutoFit/>
          </a:bodyPr>
          <a:lstStyle/>
          <a:p>
            <a:pPr algn="ctr">
              <a:defRPr/>
            </a:pPr>
            <a:endParaRPr lang="en-ZA" sz="2400" b="1" dirty="0">
              <a:solidFill>
                <a:srgbClr val="99CC00"/>
              </a:solidFill>
              <a:latin typeface="Calibri"/>
            </a:endParaRPr>
          </a:p>
        </p:txBody>
      </p:sp>
      <p:sp>
        <p:nvSpPr>
          <p:cNvPr id="2" name="Rectangle 1"/>
          <p:cNvSpPr/>
          <p:nvPr/>
        </p:nvSpPr>
        <p:spPr>
          <a:xfrm>
            <a:off x="155767" y="2190308"/>
            <a:ext cx="8801099" cy="3170099"/>
          </a:xfrm>
          <a:prstGeom prst="rect">
            <a:avLst/>
          </a:prstGeom>
        </p:spPr>
        <p:txBody>
          <a:bodyPr wrap="square">
            <a:spAutoFit/>
          </a:bodyPr>
          <a:lstStyle/>
          <a:p>
            <a:pPr marL="257175" indent="-257175">
              <a:buFont typeface="Arial" panose="020B0604020202020204" pitchFamily="34" charset="0"/>
              <a:buChar char="•"/>
              <a:defRPr/>
            </a:pPr>
            <a:r>
              <a:rPr lang="en-ZA" sz="2000" dirty="0">
                <a:solidFill>
                  <a:prstClr val="black"/>
                </a:solidFill>
                <a:latin typeface="+mn-lt"/>
              </a:rPr>
              <a:t>Qualified section due to inability of audit team to establish extent of problem.</a:t>
            </a:r>
          </a:p>
          <a:p>
            <a:pPr>
              <a:defRPr/>
            </a:pPr>
            <a:endParaRPr lang="en-ZA" sz="2000" dirty="0">
              <a:solidFill>
                <a:prstClr val="black"/>
              </a:solidFill>
              <a:latin typeface="+mn-lt"/>
            </a:endParaRPr>
          </a:p>
          <a:p>
            <a:pPr marL="257175" indent="-257175">
              <a:buFont typeface="Arial" panose="020B0604020202020204" pitchFamily="34" charset="0"/>
              <a:buChar char="•"/>
              <a:defRPr/>
            </a:pPr>
            <a:r>
              <a:rPr lang="en-ZA" sz="2000" dirty="0" smtClean="0">
                <a:solidFill>
                  <a:prstClr val="black"/>
                </a:solidFill>
                <a:latin typeface="+mn-lt"/>
              </a:rPr>
              <a:t>Irregular expenditure increased from R28m to R1 billion. </a:t>
            </a:r>
          </a:p>
          <a:p>
            <a:pPr>
              <a:defRPr/>
            </a:pPr>
            <a:endParaRPr lang="en-ZA" sz="2000" dirty="0">
              <a:solidFill>
                <a:prstClr val="black"/>
              </a:solidFill>
              <a:latin typeface="+mn-lt"/>
            </a:endParaRPr>
          </a:p>
          <a:p>
            <a:pPr marL="257175" indent="-257175">
              <a:buFont typeface="Arial" panose="020B0604020202020204" pitchFamily="34" charset="0"/>
              <a:buChar char="•"/>
              <a:defRPr/>
            </a:pPr>
            <a:r>
              <a:rPr lang="en-ZA" sz="2000" dirty="0">
                <a:solidFill>
                  <a:prstClr val="black"/>
                </a:solidFill>
                <a:latin typeface="+mn-lt"/>
              </a:rPr>
              <a:t>Main reasons (96%) for irregular </a:t>
            </a:r>
            <a:r>
              <a:rPr lang="en-ZA" sz="2000" dirty="0" smtClean="0">
                <a:solidFill>
                  <a:prstClr val="black"/>
                </a:solidFill>
                <a:latin typeface="+mn-lt"/>
              </a:rPr>
              <a:t>expenditure were:</a:t>
            </a:r>
            <a:endParaRPr lang="en-ZA" sz="2000" dirty="0">
              <a:solidFill>
                <a:prstClr val="black"/>
              </a:solidFill>
              <a:latin typeface="+mn-lt"/>
            </a:endParaRPr>
          </a:p>
          <a:p>
            <a:pPr>
              <a:defRPr/>
            </a:pPr>
            <a:r>
              <a:rPr lang="en-ZA" sz="2000" dirty="0">
                <a:solidFill>
                  <a:prstClr val="black"/>
                </a:solidFill>
                <a:latin typeface="+mn-lt"/>
              </a:rPr>
              <a:t> 	1) Expired contracts – R575m</a:t>
            </a:r>
          </a:p>
          <a:p>
            <a:pPr>
              <a:defRPr/>
            </a:pPr>
            <a:r>
              <a:rPr lang="en-ZA" sz="2000" dirty="0">
                <a:solidFill>
                  <a:prstClr val="black"/>
                </a:solidFill>
                <a:latin typeface="+mn-lt"/>
              </a:rPr>
              <a:t>	2) Contracts exceeding </a:t>
            </a:r>
            <a:r>
              <a:rPr lang="en-ZA" sz="2000" dirty="0" smtClean="0">
                <a:solidFill>
                  <a:prstClr val="black"/>
                </a:solidFill>
                <a:latin typeface="+mn-lt"/>
              </a:rPr>
              <a:t>Delegation of Authority (DOA)  </a:t>
            </a:r>
            <a:r>
              <a:rPr lang="en-ZA" sz="2000" dirty="0">
                <a:solidFill>
                  <a:prstClr val="black"/>
                </a:solidFill>
                <a:latin typeface="+mn-lt"/>
              </a:rPr>
              <a:t>– R210m</a:t>
            </a:r>
          </a:p>
          <a:p>
            <a:pPr>
              <a:defRPr/>
            </a:pPr>
            <a:r>
              <a:rPr lang="en-ZA" sz="2000" dirty="0">
                <a:solidFill>
                  <a:prstClr val="black"/>
                </a:solidFill>
                <a:latin typeface="+mn-lt"/>
              </a:rPr>
              <a:t>	3) Payments made to suppliers with no contracts – </a:t>
            </a:r>
            <a:r>
              <a:rPr lang="en-ZA" sz="2000" dirty="0" smtClean="0">
                <a:solidFill>
                  <a:prstClr val="black"/>
                </a:solidFill>
                <a:latin typeface="+mn-lt"/>
              </a:rPr>
              <a:t>R194m</a:t>
            </a:r>
          </a:p>
          <a:p>
            <a:pPr>
              <a:defRPr/>
            </a:pPr>
            <a:r>
              <a:rPr lang="en-ZA" sz="2000" dirty="0" smtClean="0">
                <a:solidFill>
                  <a:prstClr val="black"/>
                </a:solidFill>
                <a:latin typeface="+mn-lt"/>
              </a:rPr>
              <a:t>	4) The database was old and contracts were not renewed</a:t>
            </a:r>
          </a:p>
          <a:p>
            <a:pPr>
              <a:defRPr/>
            </a:pPr>
            <a:endParaRPr lang="en-ZA" sz="2000" dirty="0">
              <a:solidFill>
                <a:prstClr val="black"/>
              </a:solidFill>
              <a:latin typeface="+mn-lt"/>
            </a:endParaRPr>
          </a:p>
        </p:txBody>
      </p:sp>
      <p:sp>
        <p:nvSpPr>
          <p:cNvPr id="7" name="TextBox 6"/>
          <p:cNvSpPr txBox="1"/>
          <p:nvPr/>
        </p:nvSpPr>
        <p:spPr>
          <a:xfrm>
            <a:off x="155767" y="1185066"/>
            <a:ext cx="8801099" cy="584775"/>
          </a:xfrm>
          <a:prstGeom prst="rect">
            <a:avLst/>
          </a:prstGeom>
          <a:noFill/>
        </p:spPr>
        <p:txBody>
          <a:bodyPr wrap="square" rtlCol="0">
            <a:spAutoFit/>
          </a:bodyPr>
          <a:lstStyle/>
          <a:p>
            <a:pPr algn="ctr">
              <a:defRPr/>
            </a:pPr>
            <a:r>
              <a:rPr lang="en-ZA" sz="3200" b="1" dirty="0" smtClean="0">
                <a:solidFill>
                  <a:srgbClr val="336600"/>
                </a:solidFill>
                <a:latin typeface="Calibri"/>
              </a:rPr>
              <a:t>Irregular expenditure </a:t>
            </a:r>
            <a:endParaRPr lang="en-GB" sz="3200" b="1" dirty="0">
              <a:solidFill>
                <a:srgbClr val="336600"/>
              </a:solidFill>
              <a:latin typeface="Calibri"/>
            </a:endParaRPr>
          </a:p>
        </p:txBody>
      </p:sp>
      <p:sp>
        <p:nvSpPr>
          <p:cNvPr id="8" name="Slide Number Placeholder 7"/>
          <p:cNvSpPr>
            <a:spLocks noGrp="1"/>
          </p:cNvSpPr>
          <p:nvPr>
            <p:ph type="sldNum" sz="quarter" idx="12"/>
          </p:nvPr>
        </p:nvSpPr>
        <p:spPr/>
        <p:txBody>
          <a:bodyPr/>
          <a:lstStyle/>
          <a:p>
            <a:pPr>
              <a:defRPr/>
            </a:pPr>
            <a:fld id="{400EAF86-2231-4C79-A6C5-FB1E7B36C2A5}" type="slidenum">
              <a:rPr lang="en-US" smtClean="0"/>
              <a:pPr>
                <a:defRPr/>
              </a:pPr>
              <a:t>44</a:t>
            </a:fld>
            <a:endParaRPr lang="en-US" dirty="0"/>
          </a:p>
        </p:txBody>
      </p:sp>
    </p:spTree>
    <p:extLst>
      <p:ext uri="{BB962C8B-B14F-4D97-AF65-F5344CB8AC3E}">
        <p14:creationId xmlns:p14="http://schemas.microsoft.com/office/powerpoint/2010/main" xmlns="" val="3013962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1951" y="2231456"/>
            <a:ext cx="6588732" cy="646331"/>
          </a:xfrm>
          <a:prstGeom prst="rect">
            <a:avLst/>
          </a:prstGeom>
        </p:spPr>
        <p:txBody>
          <a:bodyPr wrap="square">
            <a:spAutoFit/>
          </a:bodyPr>
          <a:lstStyle/>
          <a:p>
            <a:pPr>
              <a:defRPr/>
            </a:pPr>
            <a:endParaRPr lang="en-ZA" dirty="0">
              <a:solidFill>
                <a:prstClr val="black"/>
              </a:solidFill>
              <a:latin typeface="Calibri"/>
            </a:endParaRPr>
          </a:p>
          <a:p>
            <a:pPr>
              <a:defRPr/>
            </a:pPr>
            <a:endParaRPr lang="en-ZA" dirty="0">
              <a:solidFill>
                <a:prstClr val="black"/>
              </a:solidFill>
              <a:latin typeface="Calibri"/>
            </a:endParaRPr>
          </a:p>
        </p:txBody>
      </p:sp>
      <p:sp>
        <p:nvSpPr>
          <p:cNvPr id="5" name="Rectangle 4"/>
          <p:cNvSpPr/>
          <p:nvPr/>
        </p:nvSpPr>
        <p:spPr>
          <a:xfrm>
            <a:off x="1264222" y="1720626"/>
            <a:ext cx="6588731" cy="461665"/>
          </a:xfrm>
          <a:prstGeom prst="rect">
            <a:avLst/>
          </a:prstGeom>
        </p:spPr>
        <p:txBody>
          <a:bodyPr wrap="square">
            <a:spAutoFit/>
          </a:bodyPr>
          <a:lstStyle/>
          <a:p>
            <a:pPr algn="ctr">
              <a:defRPr/>
            </a:pPr>
            <a:endParaRPr lang="en-ZA" sz="2400" b="1" dirty="0">
              <a:solidFill>
                <a:srgbClr val="99CC00"/>
              </a:solidFill>
              <a:latin typeface="Calibri"/>
            </a:endParaRPr>
          </a:p>
        </p:txBody>
      </p:sp>
      <p:sp>
        <p:nvSpPr>
          <p:cNvPr id="2" name="Rectangle 1"/>
          <p:cNvSpPr/>
          <p:nvPr/>
        </p:nvSpPr>
        <p:spPr>
          <a:xfrm>
            <a:off x="155767" y="2248998"/>
            <a:ext cx="8801099" cy="3477875"/>
          </a:xfrm>
          <a:prstGeom prst="rect">
            <a:avLst/>
          </a:prstGeom>
        </p:spPr>
        <p:txBody>
          <a:bodyPr wrap="square">
            <a:spAutoFit/>
          </a:bodyPr>
          <a:lstStyle/>
          <a:p>
            <a:pPr marL="342900" indent="-342900">
              <a:buFont typeface="Arial" panose="020B0604020202020204" pitchFamily="34" charset="0"/>
              <a:buChar char="•"/>
              <a:defRPr/>
            </a:pPr>
            <a:r>
              <a:rPr lang="en-ZA" sz="2000" dirty="0" smtClean="0">
                <a:solidFill>
                  <a:prstClr val="black"/>
                </a:solidFill>
                <a:latin typeface="+mn-lt"/>
              </a:rPr>
              <a:t>The Board has played an active oversight role and through its diligence picked up a number of irregular expenditure around procurement and contracts.</a:t>
            </a:r>
          </a:p>
          <a:p>
            <a:pPr>
              <a:defRPr/>
            </a:pPr>
            <a:endParaRPr lang="en-ZA" sz="2000" dirty="0">
              <a:solidFill>
                <a:prstClr val="black"/>
              </a:solidFill>
              <a:latin typeface="+mn-lt"/>
            </a:endParaRPr>
          </a:p>
          <a:p>
            <a:pPr marL="342900" indent="-342900">
              <a:buFont typeface="Arial" panose="020B0604020202020204" pitchFamily="34" charset="0"/>
              <a:buChar char="•"/>
              <a:defRPr/>
            </a:pPr>
            <a:r>
              <a:rPr lang="en-ZA" sz="2000" dirty="0" smtClean="0">
                <a:solidFill>
                  <a:prstClr val="black"/>
                </a:solidFill>
                <a:latin typeface="+mn-lt"/>
              </a:rPr>
              <a:t>Most of the irregular expenditure was self-reported.</a:t>
            </a:r>
            <a:endParaRPr lang="en-ZA" sz="2000" dirty="0">
              <a:solidFill>
                <a:prstClr val="black"/>
              </a:solidFill>
              <a:latin typeface="+mn-lt"/>
            </a:endParaRPr>
          </a:p>
          <a:p>
            <a:pPr marL="342900" indent="-342900">
              <a:buFont typeface="Arial" panose="020B0604020202020204" pitchFamily="34" charset="0"/>
              <a:buChar char="•"/>
              <a:defRPr/>
            </a:pPr>
            <a:endParaRPr lang="en-ZA" sz="2000" dirty="0">
              <a:solidFill>
                <a:prstClr val="black"/>
              </a:solidFill>
              <a:latin typeface="+mn-lt"/>
            </a:endParaRPr>
          </a:p>
          <a:p>
            <a:pPr marL="342900" indent="-342900">
              <a:buFont typeface="Arial" panose="020B0604020202020204" pitchFamily="34" charset="0"/>
              <a:buChar char="•"/>
              <a:defRPr/>
            </a:pPr>
            <a:r>
              <a:rPr lang="en-ZA" sz="2000" dirty="0" smtClean="0">
                <a:solidFill>
                  <a:prstClr val="black"/>
                </a:solidFill>
                <a:latin typeface="+mn-lt"/>
              </a:rPr>
              <a:t>Auditors </a:t>
            </a:r>
            <a:r>
              <a:rPr lang="en-ZA" sz="2000" dirty="0">
                <a:solidFill>
                  <a:prstClr val="black"/>
                </a:solidFill>
                <a:latin typeface="+mn-lt"/>
              </a:rPr>
              <a:t>submitted a written report to </a:t>
            </a:r>
            <a:r>
              <a:rPr lang="en-ZA" sz="2000" dirty="0" smtClean="0">
                <a:solidFill>
                  <a:prstClr val="black"/>
                </a:solidFill>
                <a:latin typeface="+mn-lt"/>
              </a:rPr>
              <a:t>Independent Regulatory Board for  Auditors (IRBA) </a:t>
            </a:r>
            <a:r>
              <a:rPr lang="en-ZA" sz="2000" dirty="0">
                <a:solidFill>
                  <a:prstClr val="black"/>
                </a:solidFill>
                <a:latin typeface="+mn-lt"/>
              </a:rPr>
              <a:t>on reportable irregularities – Board required to respond within 30 days of </a:t>
            </a:r>
            <a:r>
              <a:rPr lang="en-ZA" sz="2000" dirty="0" smtClean="0">
                <a:solidFill>
                  <a:prstClr val="black"/>
                </a:solidFill>
                <a:latin typeface="+mn-lt"/>
              </a:rPr>
              <a:t>receipt.</a:t>
            </a:r>
          </a:p>
          <a:p>
            <a:pPr marL="342900" indent="-342900">
              <a:buFont typeface="Arial" panose="020B0604020202020204" pitchFamily="34" charset="0"/>
              <a:buChar char="•"/>
              <a:defRPr/>
            </a:pPr>
            <a:endParaRPr lang="en-ZA" sz="2000" dirty="0">
              <a:solidFill>
                <a:prstClr val="black"/>
              </a:solidFill>
              <a:latin typeface="+mn-lt"/>
            </a:endParaRPr>
          </a:p>
          <a:p>
            <a:pPr marL="342900" indent="-342900">
              <a:buFont typeface="Arial" panose="020B0604020202020204" pitchFamily="34" charset="0"/>
              <a:buChar char="•"/>
              <a:defRPr/>
            </a:pPr>
            <a:r>
              <a:rPr lang="en-ZA" sz="2000" dirty="0" smtClean="0">
                <a:solidFill>
                  <a:prstClr val="black"/>
                </a:solidFill>
                <a:latin typeface="+mn-lt"/>
              </a:rPr>
              <a:t>Management is addressing  the systems, human resources and processes </a:t>
            </a:r>
            <a:r>
              <a:rPr lang="en-ZA" sz="2000" dirty="0">
                <a:solidFill>
                  <a:prstClr val="black"/>
                </a:solidFill>
                <a:latin typeface="+mn-lt"/>
              </a:rPr>
              <a:t>in SCM.</a:t>
            </a:r>
          </a:p>
        </p:txBody>
      </p:sp>
      <p:sp>
        <p:nvSpPr>
          <p:cNvPr id="7" name="TextBox 6"/>
          <p:cNvSpPr txBox="1"/>
          <p:nvPr/>
        </p:nvSpPr>
        <p:spPr>
          <a:xfrm>
            <a:off x="155767" y="1185066"/>
            <a:ext cx="8801099" cy="584775"/>
          </a:xfrm>
          <a:prstGeom prst="rect">
            <a:avLst/>
          </a:prstGeom>
          <a:noFill/>
        </p:spPr>
        <p:txBody>
          <a:bodyPr wrap="square" rtlCol="0">
            <a:spAutoFit/>
          </a:bodyPr>
          <a:lstStyle/>
          <a:p>
            <a:pPr algn="ctr">
              <a:defRPr/>
            </a:pPr>
            <a:r>
              <a:rPr lang="en-ZA" sz="3200" b="1" dirty="0" smtClean="0">
                <a:solidFill>
                  <a:srgbClr val="336600"/>
                </a:solidFill>
                <a:latin typeface="Calibri"/>
              </a:rPr>
              <a:t>Irregular expenditure (cont)</a:t>
            </a:r>
            <a:endParaRPr lang="en-GB" sz="3200" b="1" dirty="0">
              <a:solidFill>
                <a:srgbClr val="336600"/>
              </a:solidFill>
              <a:latin typeface="Calibri"/>
            </a:endParaRPr>
          </a:p>
        </p:txBody>
      </p:sp>
      <p:sp>
        <p:nvSpPr>
          <p:cNvPr id="8" name="Slide Number Placeholder 7"/>
          <p:cNvSpPr>
            <a:spLocks noGrp="1"/>
          </p:cNvSpPr>
          <p:nvPr>
            <p:ph type="sldNum" sz="quarter" idx="12"/>
          </p:nvPr>
        </p:nvSpPr>
        <p:spPr/>
        <p:txBody>
          <a:bodyPr/>
          <a:lstStyle/>
          <a:p>
            <a:pPr>
              <a:defRPr/>
            </a:pPr>
            <a:fld id="{400EAF86-2231-4C79-A6C5-FB1E7B36C2A5}" type="slidenum">
              <a:rPr lang="en-US" smtClean="0"/>
              <a:pPr>
                <a:defRPr/>
              </a:pPr>
              <a:t>45</a:t>
            </a:fld>
            <a:endParaRPr lang="en-US" dirty="0"/>
          </a:p>
        </p:txBody>
      </p:sp>
    </p:spTree>
    <p:extLst>
      <p:ext uri="{BB962C8B-B14F-4D97-AF65-F5344CB8AC3E}">
        <p14:creationId xmlns:p14="http://schemas.microsoft.com/office/powerpoint/2010/main" xmlns="" val="271518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1951" y="2231456"/>
            <a:ext cx="6588732" cy="646331"/>
          </a:xfrm>
          <a:prstGeom prst="rect">
            <a:avLst/>
          </a:prstGeom>
        </p:spPr>
        <p:txBody>
          <a:bodyPr wrap="square">
            <a:spAutoFit/>
          </a:bodyPr>
          <a:lstStyle/>
          <a:p>
            <a:pPr>
              <a:defRPr/>
            </a:pPr>
            <a:endParaRPr lang="en-ZA" dirty="0">
              <a:solidFill>
                <a:prstClr val="black"/>
              </a:solidFill>
              <a:latin typeface="Calibri"/>
            </a:endParaRPr>
          </a:p>
          <a:p>
            <a:pPr>
              <a:defRPr/>
            </a:pPr>
            <a:endParaRPr lang="en-ZA" dirty="0">
              <a:solidFill>
                <a:prstClr val="black"/>
              </a:solidFill>
              <a:latin typeface="Calibri"/>
            </a:endParaRPr>
          </a:p>
        </p:txBody>
      </p:sp>
      <p:sp>
        <p:nvSpPr>
          <p:cNvPr id="5" name="Rectangle 4"/>
          <p:cNvSpPr/>
          <p:nvPr/>
        </p:nvSpPr>
        <p:spPr>
          <a:xfrm>
            <a:off x="1264222" y="1720626"/>
            <a:ext cx="6588731" cy="461665"/>
          </a:xfrm>
          <a:prstGeom prst="rect">
            <a:avLst/>
          </a:prstGeom>
        </p:spPr>
        <p:txBody>
          <a:bodyPr wrap="square">
            <a:spAutoFit/>
          </a:bodyPr>
          <a:lstStyle/>
          <a:p>
            <a:pPr algn="ctr">
              <a:defRPr/>
            </a:pPr>
            <a:endParaRPr lang="en-ZA" sz="2400" b="1" dirty="0">
              <a:solidFill>
                <a:srgbClr val="99CC00"/>
              </a:solidFill>
              <a:latin typeface="Calibri"/>
            </a:endParaRPr>
          </a:p>
        </p:txBody>
      </p:sp>
      <p:sp>
        <p:nvSpPr>
          <p:cNvPr id="2" name="Rectangle 1"/>
          <p:cNvSpPr/>
          <p:nvPr/>
        </p:nvSpPr>
        <p:spPr>
          <a:xfrm>
            <a:off x="155767" y="2231455"/>
            <a:ext cx="8801099" cy="3139321"/>
          </a:xfrm>
          <a:prstGeom prst="rect">
            <a:avLst/>
          </a:prstGeom>
        </p:spPr>
        <p:txBody>
          <a:bodyPr wrap="square">
            <a:spAutoFit/>
          </a:bodyPr>
          <a:lstStyle/>
          <a:p>
            <a:pPr marL="257175" indent="-257175">
              <a:buFont typeface="Arial" panose="020B0604020202020204" pitchFamily="34" charset="0"/>
              <a:buChar char="•"/>
              <a:defRPr/>
            </a:pPr>
            <a:r>
              <a:rPr lang="en-ZA" sz="2000" dirty="0">
                <a:solidFill>
                  <a:prstClr val="black"/>
                </a:solidFill>
                <a:latin typeface="+mn-lt"/>
              </a:rPr>
              <a:t>Report a small surplus &lt;R1m.</a:t>
            </a:r>
          </a:p>
          <a:p>
            <a:pPr>
              <a:defRPr/>
            </a:pPr>
            <a:endParaRPr lang="en-ZA" sz="2000" dirty="0">
              <a:solidFill>
                <a:prstClr val="black"/>
              </a:solidFill>
              <a:latin typeface="+mn-lt"/>
            </a:endParaRPr>
          </a:p>
          <a:p>
            <a:pPr marL="257175" indent="-257175">
              <a:buFont typeface="Arial" panose="020B0604020202020204" pitchFamily="34" charset="0"/>
              <a:buChar char="•"/>
              <a:defRPr/>
            </a:pPr>
            <a:r>
              <a:rPr lang="en-ZA" sz="2000" dirty="0">
                <a:solidFill>
                  <a:prstClr val="black"/>
                </a:solidFill>
                <a:latin typeface="+mn-lt"/>
              </a:rPr>
              <a:t>Net cash inflows.</a:t>
            </a:r>
          </a:p>
          <a:p>
            <a:pPr>
              <a:defRPr/>
            </a:pPr>
            <a:endParaRPr lang="en-ZA" sz="2000" dirty="0">
              <a:solidFill>
                <a:prstClr val="black"/>
              </a:solidFill>
              <a:latin typeface="+mn-lt"/>
            </a:endParaRPr>
          </a:p>
          <a:p>
            <a:pPr marL="257175" indent="-257175">
              <a:buFont typeface="Arial" panose="020B0604020202020204" pitchFamily="34" charset="0"/>
              <a:buChar char="•"/>
              <a:defRPr/>
            </a:pPr>
            <a:r>
              <a:rPr lang="en-ZA" sz="2000" dirty="0">
                <a:solidFill>
                  <a:prstClr val="black"/>
                </a:solidFill>
                <a:latin typeface="+mn-lt"/>
              </a:rPr>
              <a:t>Unqualified audit opinion.</a:t>
            </a:r>
          </a:p>
          <a:p>
            <a:pPr>
              <a:defRPr/>
            </a:pPr>
            <a:endParaRPr lang="en-ZA" sz="2000" dirty="0">
              <a:solidFill>
                <a:prstClr val="black"/>
              </a:solidFill>
              <a:latin typeface="+mn-lt"/>
            </a:endParaRPr>
          </a:p>
          <a:p>
            <a:pPr marL="257175" indent="-257175">
              <a:buFont typeface="Arial" panose="020B0604020202020204" pitchFamily="34" charset="0"/>
              <a:buChar char="•"/>
              <a:defRPr/>
            </a:pPr>
            <a:r>
              <a:rPr lang="en-ZA" sz="2000" dirty="0">
                <a:solidFill>
                  <a:prstClr val="black"/>
                </a:solidFill>
                <a:latin typeface="+mn-lt"/>
              </a:rPr>
              <a:t>Improved financial performance, although technical insolvency remains.</a:t>
            </a:r>
          </a:p>
          <a:p>
            <a:pPr>
              <a:defRPr/>
            </a:pPr>
            <a:endParaRPr lang="en-ZA" sz="2000" dirty="0">
              <a:solidFill>
                <a:prstClr val="black"/>
              </a:solidFill>
              <a:latin typeface="+mn-lt"/>
            </a:endParaRPr>
          </a:p>
          <a:p>
            <a:pPr marL="257175" indent="-257175">
              <a:buFont typeface="Arial" panose="020B0604020202020204" pitchFamily="34" charset="0"/>
              <a:buChar char="•"/>
              <a:defRPr/>
            </a:pPr>
            <a:r>
              <a:rPr lang="en-ZA" sz="2000" dirty="0">
                <a:solidFill>
                  <a:prstClr val="black"/>
                </a:solidFill>
                <a:latin typeface="+mn-lt"/>
              </a:rPr>
              <a:t>Subordination agreement remains in place</a:t>
            </a:r>
            <a:r>
              <a:rPr lang="en-ZA" sz="2000" dirty="0" smtClean="0">
                <a:solidFill>
                  <a:prstClr val="black"/>
                </a:solidFill>
                <a:latin typeface="+mn-lt"/>
              </a:rPr>
              <a:t>.</a:t>
            </a:r>
            <a:endParaRPr lang="en-ZA" dirty="0">
              <a:solidFill>
                <a:prstClr val="black"/>
              </a:solidFill>
            </a:endParaRPr>
          </a:p>
          <a:p>
            <a:pPr algn="ctr">
              <a:defRPr/>
            </a:pPr>
            <a:endParaRPr lang="en-GB" b="1" dirty="0">
              <a:solidFill>
                <a:srgbClr val="336600"/>
              </a:solidFill>
              <a:latin typeface="Calibri"/>
            </a:endParaRPr>
          </a:p>
        </p:txBody>
      </p:sp>
      <p:sp>
        <p:nvSpPr>
          <p:cNvPr id="7" name="TextBox 6"/>
          <p:cNvSpPr txBox="1"/>
          <p:nvPr/>
        </p:nvSpPr>
        <p:spPr>
          <a:xfrm>
            <a:off x="155767" y="1185066"/>
            <a:ext cx="8801099" cy="584775"/>
          </a:xfrm>
          <a:prstGeom prst="rect">
            <a:avLst/>
          </a:prstGeom>
          <a:noFill/>
        </p:spPr>
        <p:txBody>
          <a:bodyPr wrap="square" rtlCol="0">
            <a:spAutoFit/>
          </a:bodyPr>
          <a:lstStyle/>
          <a:p>
            <a:pPr algn="ctr">
              <a:defRPr/>
            </a:pPr>
            <a:r>
              <a:rPr lang="en-ZA" sz="3200" b="1" dirty="0" smtClean="0">
                <a:solidFill>
                  <a:srgbClr val="336600"/>
                </a:solidFill>
                <a:latin typeface="Calibri"/>
              </a:rPr>
              <a:t>SAVP – subsidiary </a:t>
            </a:r>
            <a:endParaRPr lang="en-GB" sz="3200" b="1" dirty="0">
              <a:solidFill>
                <a:srgbClr val="336600"/>
              </a:solidFill>
              <a:latin typeface="Calibri"/>
            </a:endParaRPr>
          </a:p>
        </p:txBody>
      </p:sp>
      <p:sp>
        <p:nvSpPr>
          <p:cNvPr id="8" name="Slide Number Placeholder 7"/>
          <p:cNvSpPr>
            <a:spLocks noGrp="1"/>
          </p:cNvSpPr>
          <p:nvPr>
            <p:ph type="sldNum" sz="quarter" idx="12"/>
          </p:nvPr>
        </p:nvSpPr>
        <p:spPr/>
        <p:txBody>
          <a:bodyPr/>
          <a:lstStyle/>
          <a:p>
            <a:pPr>
              <a:defRPr/>
            </a:pPr>
            <a:fld id="{400EAF86-2231-4C79-A6C5-FB1E7B36C2A5}" type="slidenum">
              <a:rPr lang="en-US" smtClean="0"/>
              <a:pPr>
                <a:defRPr/>
              </a:pPr>
              <a:t>46</a:t>
            </a:fld>
            <a:endParaRPr lang="en-US" dirty="0"/>
          </a:p>
        </p:txBody>
      </p:sp>
    </p:spTree>
    <p:extLst>
      <p:ext uri="{BB962C8B-B14F-4D97-AF65-F5344CB8AC3E}">
        <p14:creationId xmlns:p14="http://schemas.microsoft.com/office/powerpoint/2010/main" xmlns="" val="911949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57175" y="2185918"/>
            <a:ext cx="8610600" cy="1987550"/>
          </a:xfrm>
        </p:spPr>
        <p:txBody>
          <a:bodyPr/>
          <a:lstStyle/>
          <a:p>
            <a:pPr eaLnBrk="1" hangingPunct="1"/>
            <a:r>
              <a:rPr lang="en-US" sz="4500" b="1" dirty="0">
                <a:solidFill>
                  <a:schemeClr val="bg1"/>
                </a:solidFill>
                <a:latin typeface="+mn-lt"/>
                <a:ea typeface="ＭＳ Ｐゴシック" pitchFamily="-112" charset="-128"/>
              </a:rPr>
              <a:t>Part </a:t>
            </a:r>
            <a:r>
              <a:rPr lang="en-US" sz="4500" b="1" dirty="0" smtClean="0">
                <a:solidFill>
                  <a:schemeClr val="bg1"/>
                </a:solidFill>
                <a:latin typeface="+mn-lt"/>
                <a:ea typeface="ＭＳ Ｐゴシック" pitchFamily="-112" charset="-128"/>
              </a:rPr>
              <a:t>6:</a:t>
            </a:r>
            <a:r>
              <a:rPr lang="en-US" sz="4500" b="1" dirty="0">
                <a:solidFill>
                  <a:schemeClr val="bg1"/>
                </a:solidFill>
                <a:latin typeface="+mn-lt"/>
                <a:ea typeface="ＭＳ Ｐゴシック" pitchFamily="-112" charset="-128"/>
              </a:rPr>
              <a:t/>
            </a:r>
            <a:br>
              <a:rPr lang="en-US" sz="4500" b="1" dirty="0">
                <a:solidFill>
                  <a:schemeClr val="bg1"/>
                </a:solidFill>
                <a:latin typeface="+mn-lt"/>
                <a:ea typeface="ＭＳ Ｐゴシック" pitchFamily="-112" charset="-128"/>
              </a:rPr>
            </a:br>
            <a:r>
              <a:rPr lang="en-US" sz="4500" b="1" dirty="0">
                <a:solidFill>
                  <a:schemeClr val="bg1"/>
                </a:solidFill>
                <a:latin typeface="+mn-lt"/>
                <a:ea typeface="ＭＳ Ｐゴシック" pitchFamily="-112" charset="-128"/>
              </a:rPr>
              <a:t>Conclusion</a:t>
            </a:r>
          </a:p>
        </p:txBody>
      </p:sp>
      <p:sp>
        <p:nvSpPr>
          <p:cNvPr id="4" name="Slide Number Placeholder 3"/>
          <p:cNvSpPr>
            <a:spLocks noGrp="1"/>
          </p:cNvSpPr>
          <p:nvPr>
            <p:ph type="sldNum" sz="quarter" idx="12"/>
          </p:nvPr>
        </p:nvSpPr>
        <p:spPr/>
        <p:txBody>
          <a:bodyPr/>
          <a:lstStyle/>
          <a:p>
            <a:fld id="{60158ADC-F822-4761-A1DF-C0D61AA7C1DA}" type="slidenum">
              <a:rPr lang="en-US" smtClean="0"/>
              <a:pPr/>
              <a:t>47</a:t>
            </a:fld>
            <a:endParaRPr lang="en-US" dirty="0"/>
          </a:p>
        </p:txBody>
      </p:sp>
    </p:spTree>
    <p:extLst>
      <p:ext uri="{BB962C8B-B14F-4D97-AF65-F5344CB8AC3E}">
        <p14:creationId xmlns:p14="http://schemas.microsoft.com/office/powerpoint/2010/main" xmlns="" val="3435538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60765" y="2208377"/>
            <a:ext cx="6583243" cy="369332"/>
          </a:xfrm>
          <a:prstGeom prst="rect">
            <a:avLst/>
          </a:prstGeom>
        </p:spPr>
        <p:txBody>
          <a:bodyPr wrap="square">
            <a:spAutoFit/>
          </a:bodyPr>
          <a:lstStyle/>
          <a:p>
            <a:pPr>
              <a:defRPr/>
            </a:pPr>
            <a:endParaRPr lang="en-ZA" dirty="0">
              <a:solidFill>
                <a:prstClr val="black"/>
              </a:solidFill>
              <a:latin typeface="Calibri"/>
            </a:endParaRPr>
          </a:p>
        </p:txBody>
      </p:sp>
      <p:sp>
        <p:nvSpPr>
          <p:cNvPr id="3" name="Rectangle 2"/>
          <p:cNvSpPr/>
          <p:nvPr/>
        </p:nvSpPr>
        <p:spPr>
          <a:xfrm>
            <a:off x="155767" y="2208377"/>
            <a:ext cx="8873933" cy="2862322"/>
          </a:xfrm>
          <a:prstGeom prst="rect">
            <a:avLst/>
          </a:prstGeom>
        </p:spPr>
        <p:txBody>
          <a:bodyPr wrap="square">
            <a:spAutoFit/>
          </a:bodyPr>
          <a:lstStyle/>
          <a:p>
            <a:pPr marL="214313" indent="-214313">
              <a:buFont typeface="Arial" panose="020B0604020202020204" pitchFamily="34" charset="0"/>
              <a:buChar char="•"/>
            </a:pPr>
            <a:r>
              <a:rPr lang="en-ZA" sz="2000" dirty="0">
                <a:latin typeface="+mn-lt"/>
              </a:rPr>
              <a:t>The NHLS is </a:t>
            </a:r>
            <a:r>
              <a:rPr lang="en-ZA" sz="2000" dirty="0" smtClean="0">
                <a:latin typeface="+mn-lt"/>
              </a:rPr>
              <a:t>a strategic national asset that needs to be protected, particularly in view of the NHI. The </a:t>
            </a:r>
            <a:r>
              <a:rPr lang="en-ZA" sz="2000" dirty="0">
                <a:latin typeface="+mn-lt"/>
              </a:rPr>
              <a:t>Board has </a:t>
            </a:r>
            <a:r>
              <a:rPr lang="en-ZA" sz="2000" dirty="0" smtClean="0">
                <a:latin typeface="+mn-lt"/>
              </a:rPr>
              <a:t>played its </a:t>
            </a:r>
            <a:r>
              <a:rPr lang="en-ZA" sz="2000" dirty="0">
                <a:latin typeface="+mn-lt"/>
              </a:rPr>
              <a:t>part in advancing and positioning the </a:t>
            </a:r>
            <a:r>
              <a:rPr lang="en-ZA" sz="2000" dirty="0" smtClean="0">
                <a:latin typeface="+mn-lt"/>
              </a:rPr>
              <a:t>NHLS. </a:t>
            </a:r>
            <a:endParaRPr lang="en-GB" sz="2000" dirty="0">
              <a:latin typeface="+mn-lt"/>
            </a:endParaRPr>
          </a:p>
          <a:p>
            <a:endParaRPr lang="en-ZA" sz="2000" dirty="0">
              <a:latin typeface="+mn-lt"/>
            </a:endParaRPr>
          </a:p>
          <a:p>
            <a:pPr marL="214313" indent="-214313">
              <a:buFont typeface="Arial" panose="020B0604020202020204" pitchFamily="34" charset="0"/>
              <a:buChar char="•"/>
            </a:pPr>
            <a:r>
              <a:rPr lang="en-ZA" sz="2000" dirty="0" smtClean="0">
                <a:latin typeface="+mn-lt"/>
              </a:rPr>
              <a:t>The </a:t>
            </a:r>
            <a:r>
              <a:rPr lang="en-ZA" sz="2000" dirty="0">
                <a:latin typeface="+mn-lt"/>
              </a:rPr>
              <a:t>NHLS Board will continue to drive good governance and fiscal management and </a:t>
            </a:r>
            <a:r>
              <a:rPr lang="en-ZA" sz="2000" dirty="0" smtClean="0">
                <a:latin typeface="+mn-lt"/>
              </a:rPr>
              <a:t>seek efficiency </a:t>
            </a:r>
            <a:r>
              <a:rPr lang="en-ZA" sz="2000" dirty="0">
                <a:latin typeface="+mn-lt"/>
              </a:rPr>
              <a:t>gains to continually provide better value for money. </a:t>
            </a:r>
            <a:r>
              <a:rPr lang="en-ZA" sz="2000" dirty="0" smtClean="0">
                <a:latin typeface="+mn-lt"/>
              </a:rPr>
              <a:t>The </a:t>
            </a:r>
            <a:r>
              <a:rPr lang="en-ZA" sz="2000" dirty="0">
                <a:latin typeface="+mn-lt"/>
              </a:rPr>
              <a:t>year ahead will see a focus on </a:t>
            </a:r>
            <a:r>
              <a:rPr lang="en-ZA" sz="2000" dirty="0" smtClean="0">
                <a:latin typeface="+mn-lt"/>
              </a:rPr>
              <a:t>increased operational </a:t>
            </a:r>
            <a:r>
              <a:rPr lang="en-ZA" sz="2000" dirty="0">
                <a:latin typeface="+mn-lt"/>
              </a:rPr>
              <a:t>efficiencies, improved turnaround times and improved customer relations</a:t>
            </a:r>
            <a:r>
              <a:rPr lang="en-ZA" sz="2000" dirty="0" smtClean="0">
                <a:latin typeface="+mn-lt"/>
              </a:rPr>
              <a:t>.</a:t>
            </a:r>
          </a:p>
          <a:p>
            <a:pPr marL="214313" indent="-214313">
              <a:buFont typeface="Arial" panose="020B0604020202020204" pitchFamily="34" charset="0"/>
              <a:buChar char="•"/>
            </a:pPr>
            <a:endParaRPr lang="en-ZA" sz="2000" dirty="0">
              <a:latin typeface="+mn-lt"/>
            </a:endParaRPr>
          </a:p>
        </p:txBody>
      </p:sp>
      <p:sp>
        <p:nvSpPr>
          <p:cNvPr id="5" name="TextBox 4"/>
          <p:cNvSpPr txBox="1"/>
          <p:nvPr/>
        </p:nvSpPr>
        <p:spPr>
          <a:xfrm>
            <a:off x="155767" y="1185066"/>
            <a:ext cx="8801099" cy="584775"/>
          </a:xfrm>
          <a:prstGeom prst="rect">
            <a:avLst/>
          </a:prstGeom>
          <a:noFill/>
        </p:spPr>
        <p:txBody>
          <a:bodyPr wrap="square" rtlCol="0">
            <a:spAutoFit/>
          </a:bodyPr>
          <a:lstStyle/>
          <a:p>
            <a:pPr algn="ctr">
              <a:defRPr/>
            </a:pPr>
            <a:r>
              <a:rPr lang="en-ZA" sz="3200" b="1" dirty="0" smtClean="0">
                <a:solidFill>
                  <a:srgbClr val="336600"/>
                </a:solidFill>
                <a:latin typeface="Calibri"/>
              </a:rPr>
              <a:t>Conclusion </a:t>
            </a:r>
            <a:endParaRPr lang="en-GB" sz="32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48</a:t>
            </a:fld>
            <a:endParaRPr lang="en-US" dirty="0"/>
          </a:p>
        </p:txBody>
      </p:sp>
    </p:spTree>
    <p:extLst>
      <p:ext uri="{BB962C8B-B14F-4D97-AF65-F5344CB8AC3E}">
        <p14:creationId xmlns:p14="http://schemas.microsoft.com/office/powerpoint/2010/main" xmlns="" val="3427729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1344218" y="2590800"/>
            <a:ext cx="6401990" cy="2047875"/>
          </a:xfrm>
        </p:spPr>
        <p:txBody>
          <a:bodyPr/>
          <a:lstStyle/>
          <a:p>
            <a:pPr eaLnBrk="1" hangingPunct="1"/>
            <a:r>
              <a:rPr lang="en-ZA" sz="4800" b="1" dirty="0">
                <a:solidFill>
                  <a:schemeClr val="bg1"/>
                </a:solidFill>
                <a:latin typeface="+mn-lt"/>
                <a:ea typeface="ＭＳ Ｐゴシック" pitchFamily="-112" charset="-128"/>
              </a:rPr>
              <a:t>Thank you</a:t>
            </a:r>
          </a:p>
        </p:txBody>
      </p:sp>
      <p:sp>
        <p:nvSpPr>
          <p:cNvPr id="4" name="Slide Number Placeholder 3"/>
          <p:cNvSpPr>
            <a:spLocks noGrp="1"/>
          </p:cNvSpPr>
          <p:nvPr>
            <p:ph type="sldNum" sz="quarter" idx="12"/>
          </p:nvPr>
        </p:nvSpPr>
        <p:spPr/>
        <p:txBody>
          <a:bodyPr/>
          <a:lstStyle/>
          <a:p>
            <a:pPr>
              <a:defRPr/>
            </a:pPr>
            <a:fld id="{13533B1F-6295-483C-BFAD-08784C510772}" type="slidenum">
              <a:rPr lang="en-ZA" smtClean="0"/>
              <a:pPr>
                <a:defRPr/>
              </a:pPr>
              <a:t>49</a:t>
            </a:fld>
            <a:endParaRPr lang="en-ZA" dirty="0"/>
          </a:p>
        </p:txBody>
      </p:sp>
    </p:spTree>
    <p:extLst>
      <p:ext uri="{BB962C8B-B14F-4D97-AF65-F5344CB8AC3E}">
        <p14:creationId xmlns:p14="http://schemas.microsoft.com/office/powerpoint/2010/main" xmlns="" val="168871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37115" y="345680"/>
            <a:ext cx="5453742" cy="523220"/>
          </a:xfrm>
          <a:prstGeom prst="rect">
            <a:avLst/>
          </a:prstGeom>
          <a:noFill/>
        </p:spPr>
        <p:txBody>
          <a:bodyPr wrap="square" rtlCol="0">
            <a:spAutoFit/>
          </a:bodyPr>
          <a:lstStyle/>
          <a:p>
            <a:pPr algn="ctr">
              <a:defRPr/>
            </a:pPr>
            <a:r>
              <a:rPr lang="en-ZA" sz="2800" b="1" dirty="0">
                <a:solidFill>
                  <a:srgbClr val="336600"/>
                </a:solidFill>
                <a:latin typeface="+mn-lt"/>
              </a:rPr>
              <a:t>NHLS Head Office - Johannesburg</a:t>
            </a:r>
          </a:p>
        </p:txBody>
      </p:sp>
      <p:cxnSp>
        <p:nvCxnSpPr>
          <p:cNvPr id="6" name="Straight Connector 5"/>
          <p:cNvCxnSpPr/>
          <p:nvPr/>
        </p:nvCxnSpPr>
        <p:spPr>
          <a:xfrm flipV="1">
            <a:off x="1287713" y="1587092"/>
            <a:ext cx="6480494" cy="12584"/>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2442" y="1191944"/>
            <a:ext cx="7802873" cy="4553630"/>
          </a:xfrm>
          <a:prstGeom prst="rect">
            <a:avLst/>
          </a:prstGeom>
        </p:spPr>
      </p:pic>
      <p:sp>
        <p:nvSpPr>
          <p:cNvPr id="7" name="Slide Number Placeholder 6"/>
          <p:cNvSpPr>
            <a:spLocks noGrp="1"/>
          </p:cNvSpPr>
          <p:nvPr>
            <p:ph type="sldNum" sz="quarter" idx="12"/>
          </p:nvPr>
        </p:nvSpPr>
        <p:spPr/>
        <p:txBody>
          <a:bodyPr/>
          <a:lstStyle/>
          <a:p>
            <a:pPr>
              <a:defRPr/>
            </a:pPr>
            <a:fld id="{13533B1F-6295-483C-BFAD-08784C510772}" type="slidenum">
              <a:rPr lang="en-ZA" smtClean="0"/>
              <a:pPr>
                <a:defRPr/>
              </a:pPr>
              <a:t>5</a:t>
            </a:fld>
            <a:endParaRPr lang="en-ZA" dirty="0"/>
          </a:p>
        </p:txBody>
      </p:sp>
    </p:spTree>
    <p:extLst>
      <p:ext uri="{BB962C8B-B14F-4D97-AF65-F5344CB8AC3E}">
        <p14:creationId xmlns:p14="http://schemas.microsoft.com/office/powerpoint/2010/main" xmlns="" val="1372158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39487" y="2155057"/>
            <a:ext cx="8577942" cy="1987550"/>
          </a:xfrm>
        </p:spPr>
        <p:txBody>
          <a:bodyPr/>
          <a:lstStyle/>
          <a:p>
            <a:pPr eaLnBrk="1" hangingPunct="1"/>
            <a:r>
              <a:rPr lang="en-US" sz="4800" b="1" dirty="0">
                <a:solidFill>
                  <a:schemeClr val="bg1"/>
                </a:solidFill>
                <a:latin typeface="+mn-lt"/>
                <a:ea typeface="ＭＳ Ｐゴシック" pitchFamily="-112" charset="-128"/>
              </a:rPr>
              <a:t>Part </a:t>
            </a:r>
            <a:r>
              <a:rPr lang="en-US" sz="4800" b="1" dirty="0" smtClean="0">
                <a:solidFill>
                  <a:schemeClr val="bg1"/>
                </a:solidFill>
                <a:latin typeface="+mn-lt"/>
                <a:ea typeface="ＭＳ Ｐゴシック" pitchFamily="-112" charset="-128"/>
              </a:rPr>
              <a:t>1:</a:t>
            </a:r>
            <a:r>
              <a:rPr lang="en-US" sz="4800" b="1" dirty="0">
                <a:solidFill>
                  <a:schemeClr val="bg1"/>
                </a:solidFill>
                <a:latin typeface="+mn-lt"/>
                <a:ea typeface="ＭＳ Ｐゴシック" pitchFamily="-112" charset="-128"/>
              </a:rPr>
              <a:t/>
            </a:r>
            <a:br>
              <a:rPr lang="en-US" sz="4800" b="1" dirty="0">
                <a:solidFill>
                  <a:schemeClr val="bg1"/>
                </a:solidFill>
                <a:latin typeface="+mn-lt"/>
                <a:ea typeface="ＭＳ Ｐゴシック" pitchFamily="-112" charset="-128"/>
              </a:rPr>
            </a:br>
            <a:r>
              <a:rPr lang="en-US" sz="4800" b="1" dirty="0">
                <a:solidFill>
                  <a:schemeClr val="bg1"/>
                </a:solidFill>
                <a:latin typeface="+mn-lt"/>
                <a:ea typeface="ＭＳ Ｐゴシック" pitchFamily="-112" charset="-128"/>
              </a:rPr>
              <a:t>Strategic Overview </a:t>
            </a:r>
          </a:p>
        </p:txBody>
      </p:sp>
      <p:sp>
        <p:nvSpPr>
          <p:cNvPr id="4" name="Slide Number Placeholder 3"/>
          <p:cNvSpPr>
            <a:spLocks noGrp="1"/>
          </p:cNvSpPr>
          <p:nvPr>
            <p:ph type="sldNum" sz="quarter" idx="12"/>
          </p:nvPr>
        </p:nvSpPr>
        <p:spPr/>
        <p:txBody>
          <a:bodyPr/>
          <a:lstStyle/>
          <a:p>
            <a:fld id="{60158ADC-F822-4761-A1DF-C0D61AA7C1DA}" type="slidenum">
              <a:rPr lang="en-US" smtClean="0"/>
              <a:pPr/>
              <a:t>6</a:t>
            </a:fld>
            <a:endParaRPr lang="en-US" dirty="0"/>
          </a:p>
        </p:txBody>
      </p:sp>
    </p:spTree>
    <p:extLst>
      <p:ext uri="{BB962C8B-B14F-4D97-AF65-F5344CB8AC3E}">
        <p14:creationId xmlns:p14="http://schemas.microsoft.com/office/powerpoint/2010/main" xmlns="" val="3691966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4" name="Rectangle 3"/>
          <p:cNvSpPr/>
          <p:nvPr/>
        </p:nvSpPr>
        <p:spPr>
          <a:xfrm>
            <a:off x="257174" y="2479820"/>
            <a:ext cx="8712653" cy="3785652"/>
          </a:xfrm>
          <a:prstGeom prst="rect">
            <a:avLst/>
          </a:prstGeom>
        </p:spPr>
        <p:txBody>
          <a:bodyPr wrap="square">
            <a:spAutoFit/>
          </a:bodyPr>
          <a:lstStyle/>
          <a:p>
            <a:pPr>
              <a:lnSpc>
                <a:spcPct val="150000"/>
              </a:lnSpc>
              <a:defRPr/>
            </a:pPr>
            <a:r>
              <a:rPr lang="en-ZA" sz="2000" b="1" dirty="0">
                <a:solidFill>
                  <a:srgbClr val="336600"/>
                </a:solidFill>
                <a:latin typeface="Calibri"/>
              </a:rPr>
              <a:t>Vision</a:t>
            </a:r>
            <a:endParaRPr lang="en-ZA" sz="2000" dirty="0">
              <a:solidFill>
                <a:srgbClr val="336600"/>
              </a:solidFill>
              <a:latin typeface="Calibri"/>
            </a:endParaRPr>
          </a:p>
          <a:p>
            <a:pPr>
              <a:lnSpc>
                <a:spcPct val="150000"/>
              </a:lnSpc>
              <a:defRPr/>
            </a:pPr>
            <a:r>
              <a:rPr lang="en-ZA" sz="2000" dirty="0">
                <a:solidFill>
                  <a:prstClr val="black"/>
                </a:solidFill>
                <a:latin typeface="Calibri"/>
              </a:rPr>
              <a:t>“Africa’s centre of excellence for innovative laboratory medicine”.</a:t>
            </a:r>
          </a:p>
          <a:p>
            <a:pPr>
              <a:lnSpc>
                <a:spcPct val="150000"/>
              </a:lnSpc>
              <a:defRPr/>
            </a:pPr>
            <a:endParaRPr lang="en-ZA" sz="2000" dirty="0">
              <a:solidFill>
                <a:srgbClr val="339933"/>
              </a:solidFill>
              <a:latin typeface="Calibri"/>
            </a:endParaRPr>
          </a:p>
          <a:p>
            <a:pPr>
              <a:lnSpc>
                <a:spcPct val="150000"/>
              </a:lnSpc>
              <a:defRPr/>
            </a:pPr>
            <a:r>
              <a:rPr lang="en-ZA" sz="2000" b="1" dirty="0">
                <a:solidFill>
                  <a:srgbClr val="336600"/>
                </a:solidFill>
                <a:latin typeface="Calibri"/>
              </a:rPr>
              <a:t>Mission</a:t>
            </a:r>
          </a:p>
          <a:p>
            <a:pPr>
              <a:lnSpc>
                <a:spcPct val="150000"/>
              </a:lnSpc>
              <a:defRPr/>
            </a:pPr>
            <a:r>
              <a:rPr lang="en-ZA" sz="2000" dirty="0">
                <a:solidFill>
                  <a:prstClr val="black"/>
                </a:solidFill>
                <a:latin typeface="Calibri"/>
              </a:rPr>
              <a:t>To provide quality, affordable and sustainable health laboratory medicine, provide training for health science education and undertake innovative and relevant research.</a:t>
            </a:r>
          </a:p>
          <a:p>
            <a:pPr>
              <a:lnSpc>
                <a:spcPct val="150000"/>
              </a:lnSpc>
              <a:defRPr/>
            </a:pPr>
            <a:r>
              <a:rPr lang="en-ZA" sz="2000" dirty="0">
                <a:solidFill>
                  <a:prstClr val="black"/>
                </a:solidFill>
                <a:latin typeface="Calibri"/>
              </a:rPr>
              <a:t>																</a:t>
            </a:r>
            <a:endParaRPr lang="en-ZA" sz="2000" b="1" i="1" dirty="0">
              <a:solidFill>
                <a:srgbClr val="339933"/>
              </a:solidFill>
              <a:latin typeface="Calibri"/>
            </a:endParaRPr>
          </a:p>
        </p:txBody>
      </p:sp>
      <p:sp>
        <p:nvSpPr>
          <p:cNvPr id="5" name="TextBox 4"/>
          <p:cNvSpPr txBox="1"/>
          <p:nvPr/>
        </p:nvSpPr>
        <p:spPr>
          <a:xfrm>
            <a:off x="174171" y="1180560"/>
            <a:ext cx="8795657" cy="646331"/>
          </a:xfrm>
          <a:prstGeom prst="rect">
            <a:avLst/>
          </a:prstGeom>
          <a:noFill/>
        </p:spPr>
        <p:txBody>
          <a:bodyPr wrap="square" rtlCol="0">
            <a:spAutoFit/>
          </a:bodyPr>
          <a:lstStyle/>
          <a:p>
            <a:pPr algn="ctr">
              <a:defRPr/>
            </a:pPr>
            <a:r>
              <a:rPr lang="en-ZA" sz="3600" b="1" dirty="0" smtClean="0">
                <a:solidFill>
                  <a:srgbClr val="336600"/>
                </a:solidFill>
                <a:latin typeface="Calibri"/>
              </a:rPr>
              <a:t>Vision and Mission</a:t>
            </a:r>
            <a:endParaRPr lang="en-GB" sz="36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7</a:t>
            </a:fld>
            <a:endParaRPr lang="en-US" dirty="0"/>
          </a:p>
        </p:txBody>
      </p:sp>
    </p:spTree>
    <p:extLst>
      <p:ext uri="{BB962C8B-B14F-4D97-AF65-F5344CB8AC3E}">
        <p14:creationId xmlns:p14="http://schemas.microsoft.com/office/powerpoint/2010/main" xmlns="" val="1860507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4" name="Rectangle 3"/>
          <p:cNvSpPr/>
          <p:nvPr/>
        </p:nvSpPr>
        <p:spPr>
          <a:xfrm>
            <a:off x="304800" y="2232819"/>
            <a:ext cx="8420099" cy="3568669"/>
          </a:xfrm>
          <a:prstGeom prst="rect">
            <a:avLst/>
          </a:prstGeom>
        </p:spPr>
        <p:txBody>
          <a:bodyPr wrap="square">
            <a:spAutoFit/>
          </a:bodyPr>
          <a:lstStyle/>
          <a:p>
            <a:pPr>
              <a:lnSpc>
                <a:spcPct val="130000"/>
              </a:lnSpc>
              <a:defRPr/>
            </a:pPr>
            <a:r>
              <a:rPr lang="en-ZA" sz="2000" dirty="0">
                <a:solidFill>
                  <a:prstClr val="black"/>
                </a:solidFill>
                <a:latin typeface="Calibri"/>
              </a:rPr>
              <a:t>The </a:t>
            </a:r>
            <a:r>
              <a:rPr lang="en-ZA" sz="2000" dirty="0" smtClean="0">
                <a:solidFill>
                  <a:prstClr val="black"/>
                </a:solidFill>
                <a:latin typeface="Calibri"/>
              </a:rPr>
              <a:t>following values have been identified as </a:t>
            </a:r>
            <a:r>
              <a:rPr lang="en-ZA" sz="2000" dirty="0">
                <a:solidFill>
                  <a:prstClr val="black"/>
                </a:solidFill>
                <a:latin typeface="Calibri"/>
              </a:rPr>
              <a:t>the principles that will govern behaviour of all employees within the organisation:</a:t>
            </a:r>
          </a:p>
          <a:p>
            <a:pPr>
              <a:defRPr/>
            </a:pPr>
            <a:endParaRPr lang="en-ZA" sz="2000" dirty="0">
              <a:solidFill>
                <a:prstClr val="black"/>
              </a:solidFill>
              <a:latin typeface="Calibri"/>
            </a:endParaRPr>
          </a:p>
          <a:p>
            <a:pPr marL="942975" lvl="2" indent="-257175">
              <a:lnSpc>
                <a:spcPct val="130000"/>
              </a:lnSpc>
              <a:buFont typeface="Wingdings" pitchFamily="2" charset="2"/>
              <a:buChar char="v"/>
              <a:defRPr/>
            </a:pPr>
            <a:r>
              <a:rPr lang="en-ZA" sz="2000" b="1" dirty="0">
                <a:solidFill>
                  <a:srgbClr val="336600"/>
                </a:solidFill>
                <a:latin typeface="Calibri"/>
              </a:rPr>
              <a:t>Care</a:t>
            </a:r>
          </a:p>
          <a:p>
            <a:pPr marL="942975" lvl="2" indent="-257175">
              <a:lnSpc>
                <a:spcPct val="130000"/>
              </a:lnSpc>
              <a:buFont typeface="Wingdings" pitchFamily="2" charset="2"/>
              <a:buChar char="v"/>
              <a:defRPr/>
            </a:pPr>
            <a:r>
              <a:rPr lang="en-ZA" sz="2000" b="1" dirty="0">
                <a:solidFill>
                  <a:srgbClr val="336600"/>
                </a:solidFill>
                <a:latin typeface="Calibri"/>
              </a:rPr>
              <a:t>Unity of Purpose</a:t>
            </a:r>
          </a:p>
          <a:p>
            <a:pPr marL="942975" lvl="2" indent="-257175">
              <a:lnSpc>
                <a:spcPct val="130000"/>
              </a:lnSpc>
              <a:buFont typeface="Wingdings" pitchFamily="2" charset="2"/>
              <a:buChar char="v"/>
              <a:defRPr/>
            </a:pPr>
            <a:r>
              <a:rPr lang="en-ZA" sz="2000" b="1" dirty="0">
                <a:solidFill>
                  <a:srgbClr val="336600"/>
                </a:solidFill>
                <a:latin typeface="Calibri"/>
              </a:rPr>
              <a:t>Service Excellence</a:t>
            </a:r>
          </a:p>
          <a:p>
            <a:pPr marL="942975" lvl="2" indent="-257175">
              <a:lnSpc>
                <a:spcPct val="130000"/>
              </a:lnSpc>
              <a:buFont typeface="Wingdings" pitchFamily="2" charset="2"/>
              <a:buChar char="v"/>
              <a:defRPr/>
            </a:pPr>
            <a:r>
              <a:rPr lang="en-ZA" sz="2000" b="1" dirty="0">
                <a:solidFill>
                  <a:srgbClr val="336600"/>
                </a:solidFill>
                <a:latin typeface="Calibri"/>
              </a:rPr>
              <a:t>Transformation</a:t>
            </a:r>
          </a:p>
          <a:p>
            <a:pPr marL="942975" lvl="2" indent="-257175">
              <a:lnSpc>
                <a:spcPct val="130000"/>
              </a:lnSpc>
              <a:buFont typeface="Wingdings" pitchFamily="2" charset="2"/>
              <a:buChar char="v"/>
              <a:defRPr/>
            </a:pPr>
            <a:r>
              <a:rPr lang="en-ZA" sz="2000" b="1" dirty="0">
                <a:solidFill>
                  <a:srgbClr val="336600"/>
                </a:solidFill>
                <a:latin typeface="Calibri"/>
              </a:rPr>
              <a:t>Innovation</a:t>
            </a:r>
          </a:p>
          <a:p>
            <a:pPr marL="942975" lvl="2" indent="-257175">
              <a:lnSpc>
                <a:spcPct val="130000"/>
              </a:lnSpc>
              <a:buFont typeface="Wingdings" pitchFamily="2" charset="2"/>
              <a:buChar char="v"/>
              <a:defRPr/>
            </a:pPr>
            <a:r>
              <a:rPr lang="en-ZA" sz="2000" b="1" dirty="0">
                <a:solidFill>
                  <a:srgbClr val="336600"/>
                </a:solidFill>
                <a:latin typeface="Calibri"/>
              </a:rPr>
              <a:t>Integrity </a:t>
            </a:r>
            <a:r>
              <a:rPr lang="en-ZA" sz="2000" b="1" i="1" dirty="0">
                <a:solidFill>
                  <a:prstClr val="black"/>
                </a:solidFill>
                <a:latin typeface="Calibri"/>
              </a:rPr>
              <a:t>													</a:t>
            </a:r>
          </a:p>
        </p:txBody>
      </p:sp>
      <p:sp>
        <p:nvSpPr>
          <p:cNvPr id="5" name="TextBox 4"/>
          <p:cNvSpPr txBox="1"/>
          <p:nvPr/>
        </p:nvSpPr>
        <p:spPr>
          <a:xfrm>
            <a:off x="174171" y="1180560"/>
            <a:ext cx="8795657" cy="646331"/>
          </a:xfrm>
          <a:prstGeom prst="rect">
            <a:avLst/>
          </a:prstGeom>
          <a:noFill/>
        </p:spPr>
        <p:txBody>
          <a:bodyPr wrap="square" rtlCol="0">
            <a:spAutoFit/>
          </a:bodyPr>
          <a:lstStyle/>
          <a:p>
            <a:pPr algn="ctr">
              <a:defRPr/>
            </a:pPr>
            <a:r>
              <a:rPr lang="en-ZA" sz="3600" b="1" dirty="0" smtClean="0">
                <a:solidFill>
                  <a:srgbClr val="336600"/>
                </a:solidFill>
                <a:latin typeface="Calibri"/>
              </a:rPr>
              <a:t>Values </a:t>
            </a:r>
            <a:endParaRPr lang="en-GB" sz="36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8</a:t>
            </a:fld>
            <a:endParaRPr lang="en-US" dirty="0"/>
          </a:p>
        </p:txBody>
      </p:sp>
    </p:spTree>
    <p:extLst>
      <p:ext uri="{BB962C8B-B14F-4D97-AF65-F5344CB8AC3E}">
        <p14:creationId xmlns:p14="http://schemas.microsoft.com/office/powerpoint/2010/main" xmlns="" val="372558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0764" y="2535127"/>
            <a:ext cx="6580910" cy="685059"/>
          </a:xfrm>
          <a:prstGeom prst="rect">
            <a:avLst/>
          </a:prstGeom>
        </p:spPr>
        <p:txBody>
          <a:bodyPr wrap="square">
            <a:spAutoFit/>
          </a:bodyPr>
          <a:lstStyle/>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a:p>
            <a:pPr>
              <a:lnSpc>
                <a:spcPct val="107000"/>
              </a:lnSpc>
              <a:spcAft>
                <a:spcPts val="0"/>
              </a:spcAft>
              <a:defRPr/>
            </a:pPr>
            <a:endParaRPr lang="en-GB" dirty="0">
              <a:solidFill>
                <a:prstClr val="black"/>
              </a:solidFill>
              <a:latin typeface="Calibri"/>
              <a:ea typeface="MyriadPro-Light"/>
              <a:cs typeface="Times New Roman" panose="02020603050405020304" pitchFamily="18" charset="0"/>
            </a:endParaRPr>
          </a:p>
        </p:txBody>
      </p:sp>
      <p:sp>
        <p:nvSpPr>
          <p:cNvPr id="4" name="TextBox 3"/>
          <p:cNvSpPr txBox="1"/>
          <p:nvPr/>
        </p:nvSpPr>
        <p:spPr>
          <a:xfrm>
            <a:off x="371475" y="2792023"/>
            <a:ext cx="8458200" cy="2862322"/>
          </a:xfrm>
          <a:prstGeom prst="rect">
            <a:avLst/>
          </a:prstGeom>
          <a:noFill/>
        </p:spPr>
        <p:txBody>
          <a:bodyPr wrap="square" rtlCol="0">
            <a:spAutoFit/>
          </a:bodyPr>
          <a:lstStyle/>
          <a:p>
            <a:pPr marL="214313" indent="-214313">
              <a:buFont typeface="Arial" panose="020B0604020202020204" pitchFamily="34" charset="0"/>
              <a:buChar char="•"/>
              <a:defRPr/>
            </a:pPr>
            <a:r>
              <a:rPr lang="en-ZA" sz="2000" dirty="0">
                <a:latin typeface="+mn-lt"/>
              </a:rPr>
              <a:t>Constitutional Mandate &amp; Bill of Rights</a:t>
            </a:r>
          </a:p>
          <a:p>
            <a:pPr>
              <a:defRPr/>
            </a:pPr>
            <a:endParaRPr lang="en-ZA" sz="2000" dirty="0">
              <a:latin typeface="+mn-lt"/>
            </a:endParaRPr>
          </a:p>
          <a:p>
            <a:pPr marL="214313" indent="-214313">
              <a:buFont typeface="Arial" panose="020B0604020202020204" pitchFamily="34" charset="0"/>
              <a:buChar char="•"/>
              <a:defRPr/>
            </a:pPr>
            <a:r>
              <a:rPr lang="en-ZA" sz="2000" dirty="0">
                <a:latin typeface="+mn-lt"/>
              </a:rPr>
              <a:t>The National Health Act, 2003 (Act No 61 of 2003)</a:t>
            </a:r>
          </a:p>
          <a:p>
            <a:pPr>
              <a:defRPr/>
            </a:pPr>
            <a:endParaRPr lang="en-ZA" sz="2000" dirty="0">
              <a:latin typeface="+mn-lt"/>
            </a:endParaRPr>
          </a:p>
          <a:p>
            <a:pPr marL="214313" indent="-214313">
              <a:buFont typeface="Arial" panose="020B0604020202020204" pitchFamily="34" charset="0"/>
              <a:buChar char="•"/>
              <a:defRPr/>
            </a:pPr>
            <a:r>
              <a:rPr lang="en-ZA" sz="2000" dirty="0" smtClean="0">
                <a:latin typeface="+mn-lt"/>
              </a:rPr>
              <a:t>The </a:t>
            </a:r>
            <a:r>
              <a:rPr lang="en-ZA" sz="2000" dirty="0">
                <a:latin typeface="+mn-lt"/>
              </a:rPr>
              <a:t>National Health Laboratory Service Act, </a:t>
            </a:r>
            <a:r>
              <a:rPr lang="en-ZA" sz="2000" dirty="0" smtClean="0">
                <a:latin typeface="+mn-lt"/>
              </a:rPr>
              <a:t>2000</a:t>
            </a:r>
          </a:p>
          <a:p>
            <a:pPr marL="214313" indent="-214313">
              <a:buFont typeface="Arial" panose="020B0604020202020204" pitchFamily="34" charset="0"/>
              <a:buChar char="•"/>
              <a:defRPr/>
            </a:pPr>
            <a:endParaRPr lang="en-ZA" sz="2000" dirty="0">
              <a:latin typeface="+mn-lt"/>
            </a:endParaRPr>
          </a:p>
          <a:p>
            <a:pPr marL="214313" indent="-214313">
              <a:buFont typeface="Arial" panose="020B0604020202020204" pitchFamily="34" charset="0"/>
              <a:buChar char="•"/>
              <a:defRPr/>
            </a:pPr>
            <a:r>
              <a:rPr lang="en-ZA" sz="2000" dirty="0" smtClean="0">
                <a:latin typeface="+mn-lt"/>
              </a:rPr>
              <a:t>Public Finance Management Act no 1 of 1999 as amended (PFMA)</a:t>
            </a:r>
          </a:p>
          <a:p>
            <a:pPr>
              <a:defRPr/>
            </a:pPr>
            <a:endParaRPr lang="en-ZA" sz="2000" dirty="0">
              <a:latin typeface="+mn-lt"/>
            </a:endParaRPr>
          </a:p>
          <a:p>
            <a:pPr>
              <a:defRPr/>
            </a:pPr>
            <a:r>
              <a:rPr lang="en-ZA" sz="2000" b="1" i="1" dirty="0">
                <a:solidFill>
                  <a:prstClr val="black"/>
                </a:solidFill>
                <a:latin typeface="+mn-lt"/>
              </a:rPr>
              <a:t>		</a:t>
            </a:r>
          </a:p>
        </p:txBody>
      </p:sp>
      <p:sp>
        <p:nvSpPr>
          <p:cNvPr id="5" name="TextBox 4"/>
          <p:cNvSpPr txBox="1"/>
          <p:nvPr/>
        </p:nvSpPr>
        <p:spPr>
          <a:xfrm>
            <a:off x="174171" y="1180560"/>
            <a:ext cx="8795657" cy="646331"/>
          </a:xfrm>
          <a:prstGeom prst="rect">
            <a:avLst/>
          </a:prstGeom>
          <a:noFill/>
        </p:spPr>
        <p:txBody>
          <a:bodyPr wrap="square" rtlCol="0">
            <a:spAutoFit/>
          </a:bodyPr>
          <a:lstStyle/>
          <a:p>
            <a:pPr algn="ctr">
              <a:defRPr/>
            </a:pPr>
            <a:r>
              <a:rPr lang="en-ZA" sz="3600" b="1" dirty="0" smtClean="0">
                <a:solidFill>
                  <a:srgbClr val="336600"/>
                </a:solidFill>
                <a:latin typeface="Calibri"/>
              </a:rPr>
              <a:t>Legislative &amp; Other Mandates</a:t>
            </a:r>
            <a:endParaRPr lang="en-GB" sz="3600" b="1" dirty="0">
              <a:solidFill>
                <a:srgbClr val="336600"/>
              </a:solidFill>
              <a:latin typeface="Calibri"/>
            </a:endParaRPr>
          </a:p>
        </p:txBody>
      </p:sp>
      <p:sp>
        <p:nvSpPr>
          <p:cNvPr id="7" name="Slide Number Placeholder 6"/>
          <p:cNvSpPr>
            <a:spLocks noGrp="1"/>
          </p:cNvSpPr>
          <p:nvPr>
            <p:ph type="sldNum" sz="quarter" idx="12"/>
          </p:nvPr>
        </p:nvSpPr>
        <p:spPr/>
        <p:txBody>
          <a:bodyPr/>
          <a:lstStyle/>
          <a:p>
            <a:fld id="{400EAF86-2231-4C79-A6C5-FB1E7B36C2A5}" type="slidenum">
              <a:rPr lang="en-US" smtClean="0"/>
              <a:pPr/>
              <a:t>9</a:t>
            </a:fld>
            <a:endParaRPr lang="en-US" dirty="0"/>
          </a:p>
        </p:txBody>
      </p:sp>
    </p:spTree>
    <p:extLst>
      <p:ext uri="{BB962C8B-B14F-4D97-AF65-F5344CB8AC3E}">
        <p14:creationId xmlns:p14="http://schemas.microsoft.com/office/powerpoint/2010/main" xmlns="" val="376320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ms PPT Template _Mr T  Seate_Oct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mms PPT Template _Mr T  Seate_Oct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8461</TotalTime>
  <Words>3989</Words>
  <Application>Microsoft Office PowerPoint</Application>
  <PresentationFormat>On-screen Show (4:3)</PresentationFormat>
  <Paragraphs>1029</Paragraphs>
  <Slides>49</Slides>
  <Notes>1</Notes>
  <HiddenSlides>0</HiddenSlides>
  <MMClips>0</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Office Theme</vt:lpstr>
      <vt:lpstr>Comms PPT Template _Mr T  Seate_Oct2016</vt:lpstr>
      <vt:lpstr>1_Office Theme</vt:lpstr>
      <vt:lpstr>1_Comms PPT Template _Mr T  Seate_Oct2016</vt:lpstr>
      <vt:lpstr>Slide 1</vt:lpstr>
      <vt:lpstr>Slide 2</vt:lpstr>
      <vt:lpstr>Slide 3</vt:lpstr>
      <vt:lpstr>Slide 4</vt:lpstr>
      <vt:lpstr>Slide 5</vt:lpstr>
      <vt:lpstr>Part 1: Strategic Overview </vt:lpstr>
      <vt:lpstr>Slide 7</vt:lpstr>
      <vt:lpstr>Slide 8</vt:lpstr>
      <vt:lpstr>Slide 9</vt:lpstr>
      <vt:lpstr>Slide 10</vt:lpstr>
      <vt:lpstr>Slide 11</vt:lpstr>
      <vt:lpstr>Part 2: Performance Overview</vt:lpstr>
      <vt:lpstr>Slide 13</vt:lpstr>
      <vt:lpstr>Slide 14</vt:lpstr>
      <vt:lpstr>Slide 15</vt:lpstr>
      <vt:lpstr>Part 3: Programme Performance</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Part 4: HR Management </vt:lpstr>
      <vt:lpstr>Slide 34</vt:lpstr>
      <vt:lpstr>Slide 35</vt:lpstr>
      <vt:lpstr>Slide 36</vt:lpstr>
      <vt:lpstr>Slide 37</vt:lpstr>
      <vt:lpstr>Slide 38</vt:lpstr>
      <vt:lpstr>Part 5: Financial Information</vt:lpstr>
      <vt:lpstr>Slide 40</vt:lpstr>
      <vt:lpstr>Slide 41</vt:lpstr>
      <vt:lpstr>Slide 42</vt:lpstr>
      <vt:lpstr>Slide 43</vt:lpstr>
      <vt:lpstr>Slide 44</vt:lpstr>
      <vt:lpstr>Slide 45</vt:lpstr>
      <vt:lpstr>Slide 46</vt:lpstr>
      <vt:lpstr>Part 6: Conclusion</vt:lpstr>
      <vt:lpstr>Slide 48</vt:lpstr>
      <vt:lpstr>Thank you</vt:lpstr>
    </vt:vector>
  </TitlesOfParts>
  <Company>NHLS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YY-COMMSMAC</dc:creator>
  <cp:lastModifiedBy>PUMZA</cp:lastModifiedBy>
  <cp:revision>571</cp:revision>
  <dcterms:created xsi:type="dcterms:W3CDTF">2016-10-03T09:27:22Z</dcterms:created>
  <dcterms:modified xsi:type="dcterms:W3CDTF">2017-10-09T09:35:42Z</dcterms:modified>
</cp:coreProperties>
</file>