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theme/themeOverride5.xml" ContentType="application/vnd.openxmlformats-officedocument.themeOverrid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style11.xml" ContentType="application/vnd.ms-office.chartstyl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olors12.xml" ContentType="application/vnd.ms-office.chartcolorstyle+xml"/>
  <Override PartName="/ppt/commentAuthors.xml" ContentType="application/vnd.openxmlformats-officedocument.presentationml.commentAuthors+xml"/>
  <Override PartName="/ppt/charts/chart7.xml" ContentType="application/vnd.openxmlformats-officedocument.drawingml.chart+xml"/>
  <Override PartName="/ppt/charts/colors10.xml" ContentType="application/vnd.ms-office.chartcolorstyle+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style12.xml" ContentType="application/vnd.ms-office.chartstyl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Override PartName="/ppt/charts/style10.xml" ContentType="application/vnd.ms-office.chart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olors11.xml" ContentType="application/vnd.ms-office.chartcolorstyle+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theme/themeOverride7.xml" ContentType="application/vnd.openxmlformats-officedocument.themeOverride+xml"/>
  <Override PartName="/ppt/charts/colors8.xml" ContentType="application/vnd.ms-office.chartcolor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style1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330" r:id="rId2"/>
    <p:sldId id="362" r:id="rId3"/>
    <p:sldId id="363" r:id="rId4"/>
    <p:sldId id="364" r:id="rId5"/>
    <p:sldId id="365" r:id="rId6"/>
    <p:sldId id="366" r:id="rId7"/>
    <p:sldId id="367" r:id="rId8"/>
    <p:sldId id="368" r:id="rId9"/>
    <p:sldId id="369" r:id="rId10"/>
    <p:sldId id="370" r:id="rId11"/>
    <p:sldId id="371" r:id="rId12"/>
    <p:sldId id="372"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75" r:id="rId30"/>
    <p:sldId id="376" r:id="rId31"/>
    <p:sldId id="377" r:id="rId32"/>
    <p:sldId id="378" r:id="rId33"/>
    <p:sldId id="373" r:id="rId34"/>
    <p:sldId id="374" r:id="rId35"/>
    <p:sldId id="326" r:id="rId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a" initials="" lastIdx="4" clrIdx="0"/>
  <p:cmAuthor id="1" name="Bongani"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9367"/>
    <a:srgbClr val="366C5B"/>
    <a:srgbClr val="8AAC8C"/>
    <a:srgbClr val="73C399"/>
    <a:srgbClr val="FF0000"/>
    <a:srgbClr val="C25552"/>
    <a:srgbClr val="4AAC79"/>
    <a:srgbClr val="3B7150"/>
    <a:srgbClr val="CD7371"/>
    <a:srgbClr val="356F6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5" autoAdjust="0"/>
    <p:restoredTop sz="93011" autoAdjust="0"/>
  </p:normalViewPr>
  <p:slideViewPr>
    <p:cSldViewPr>
      <p:cViewPr varScale="1">
        <p:scale>
          <a:sx n="108" d="100"/>
          <a:sy n="108" d="100"/>
        </p:scale>
        <p:origin x="-18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10.xlsx"/></Relationships>
</file>

<file path=ppt/charts/_rels/chart2.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4.xml"/></Relationships>
</file>

<file path=ppt/charts/_rels/chart3.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5.xml"/></Relationships>
</file>

<file path=ppt/charts/_rels/chart4.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6.xml"/></Relationships>
</file>

<file path=ppt/charts/_rels/chart5.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 Id="rId4" Type="http://schemas.microsoft.com/office/2011/relationships/chartStyle" Target="style7.xml"/></Relationships>
</file>

<file path=ppt/charts/_rels/chart6.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package" Target="../embeddings/Microsoft_Office_Excel_Worksheet6.xlsx"/><Relationship Id="rId1" Type="http://schemas.openxmlformats.org/officeDocument/2006/relationships/themeOverride" Target="../theme/themeOverride6.xml"/><Relationship Id="rId4" Type="http://schemas.microsoft.com/office/2011/relationships/chartStyle" Target="style8.xml"/></Relationships>
</file>

<file path=ppt/charts/_rels/chart7.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package" Target="../embeddings/Microsoft_Office_Excel_Worksheet7.xlsx"/><Relationship Id="rId1" Type="http://schemas.openxmlformats.org/officeDocument/2006/relationships/themeOverride" Target="../theme/themeOverride7.xml"/><Relationship Id="rId4" Type="http://schemas.microsoft.com/office/2011/relationships/chartStyle" Target="style10.xml"/></Relationships>
</file>

<file path=ppt/charts/_rels/chart8.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package" Target="../embeddings/Microsoft_Office_Excel_Worksheet8.xlsx"/><Relationship Id="rId1" Type="http://schemas.openxmlformats.org/officeDocument/2006/relationships/themeOverride" Target="../theme/themeOverride8.xml"/><Relationship Id="rId4" Type="http://schemas.microsoft.com/office/2011/relationships/chartStyle" Target="style11.xml"/></Relationships>
</file>

<file path=ppt/charts/_rels/chart9.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package" Target="../embeddings/Microsoft_Office_Excel_Worksheet9.xlsx"/><Relationship Id="rId1" Type="http://schemas.openxmlformats.org/officeDocument/2006/relationships/themeOverride" Target="../theme/themeOverride9.xml"/><Relationship Id="rId4" Type="http://schemas.microsoft.com/office/2011/relationships/chartStyle" Target="style12.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Sheet1!$B$1</c:f>
              <c:strCache>
                <c:ptCount val="1"/>
                <c:pt idx="0">
                  <c:v>Youth</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2008</c:v>
                </c:pt>
                <c:pt idx="1">
                  <c:v>2009</c:v>
                </c:pt>
                <c:pt idx="2">
                  <c:v>2010</c:v>
                </c:pt>
                <c:pt idx="3">
                  <c:v>2011</c:v>
                </c:pt>
                <c:pt idx="4">
                  <c:v>2012</c:v>
                </c:pt>
                <c:pt idx="5">
                  <c:v>2013</c:v>
                </c:pt>
                <c:pt idx="6">
                  <c:v>2014</c:v>
                </c:pt>
                <c:pt idx="7">
                  <c:v>2015</c:v>
                </c:pt>
              </c:strCache>
            </c:strRef>
          </c:cat>
          <c:val>
            <c:numRef>
              <c:f>Sheet1!$B$2:$B$9</c:f>
              <c:numCache>
                <c:formatCode>General</c:formatCode>
                <c:ptCount val="8"/>
                <c:pt idx="0">
                  <c:v>32.700000000000003</c:v>
                </c:pt>
                <c:pt idx="1">
                  <c:v>33.700000000000003</c:v>
                </c:pt>
                <c:pt idx="2">
                  <c:v>35.700000000000003</c:v>
                </c:pt>
                <c:pt idx="3">
                  <c:v>36.1</c:v>
                </c:pt>
                <c:pt idx="4">
                  <c:v>35.800000000000011</c:v>
                </c:pt>
                <c:pt idx="5">
                  <c:v>36.200000000000003</c:v>
                </c:pt>
                <c:pt idx="6">
                  <c:v>36.1</c:v>
                </c:pt>
                <c:pt idx="7">
                  <c:v>36.9</c:v>
                </c:pt>
              </c:numCache>
            </c:numRef>
          </c:val>
        </c:ser>
        <c:ser>
          <c:idx val="1"/>
          <c:order val="1"/>
          <c:tx>
            <c:strRef>
              <c:f>Sheet1!$C$1</c:f>
              <c:strCache>
                <c:ptCount val="1"/>
                <c:pt idx="0">
                  <c:v>Adult</c:v>
                </c:pt>
              </c:strCache>
            </c:strRef>
          </c:tx>
          <c:spPr>
            <a:solidFill>
              <a:schemeClr val="accent2"/>
            </a:solidFill>
            <a:ln>
              <a:noFill/>
            </a:ln>
            <a:effectLst/>
          </c:spPr>
          <c:cat>
            <c:strRef>
              <c:f>Sheet1!$A$2:$A$9</c:f>
              <c:strCache>
                <c:ptCount val="8"/>
                <c:pt idx="0">
                  <c:v>2008</c:v>
                </c:pt>
                <c:pt idx="1">
                  <c:v>2009</c:v>
                </c:pt>
                <c:pt idx="2">
                  <c:v>2010</c:v>
                </c:pt>
                <c:pt idx="3">
                  <c:v>2011</c:v>
                </c:pt>
                <c:pt idx="4">
                  <c:v>2012</c:v>
                </c:pt>
                <c:pt idx="5">
                  <c:v>2013</c:v>
                </c:pt>
                <c:pt idx="6">
                  <c:v>2014</c:v>
                </c:pt>
                <c:pt idx="7">
                  <c:v>2015</c:v>
                </c:pt>
              </c:strCache>
            </c:strRef>
          </c:cat>
          <c:val>
            <c:numRef>
              <c:f>Sheet1!$C$2:$C$9</c:f>
              <c:numCache>
                <c:formatCode>General</c:formatCode>
                <c:ptCount val="8"/>
                <c:pt idx="0">
                  <c:v>13.4</c:v>
                </c:pt>
                <c:pt idx="1">
                  <c:v>12.4</c:v>
                </c:pt>
                <c:pt idx="2">
                  <c:v>14.9</c:v>
                </c:pt>
                <c:pt idx="3">
                  <c:v>14.4</c:v>
                </c:pt>
                <c:pt idx="4">
                  <c:v>15.1</c:v>
                </c:pt>
                <c:pt idx="5" formatCode="0.0">
                  <c:v>15</c:v>
                </c:pt>
                <c:pt idx="6">
                  <c:v>15.6</c:v>
                </c:pt>
                <c:pt idx="7" formatCode="0.0">
                  <c:v>17</c:v>
                </c:pt>
              </c:numCache>
            </c:numRef>
          </c:val>
        </c:ser>
        <c:dLbls/>
        <c:gapWidth val="219"/>
        <c:overlap val="-27"/>
        <c:axId val="97563008"/>
        <c:axId val="97564544"/>
      </c:barChart>
      <c:catAx>
        <c:axId val="975630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crossAx val="97564544"/>
        <c:crosses val="autoZero"/>
        <c:auto val="1"/>
        <c:lblAlgn val="ctr"/>
        <c:lblOffset val="100"/>
      </c:catAx>
      <c:valAx>
        <c:axId val="97564544"/>
        <c:scaling>
          <c:orientation val="minMax"/>
        </c:scaling>
        <c:axPos val="l"/>
        <c:title>
          <c:tx>
            <c:rich>
              <a:bodyPr rot="-5400000" spcFirstLastPara="1" vertOverflow="ellipsis" vert="horz" wrap="square" anchor="ctr" anchorCtr="1"/>
              <a:lstStyle/>
              <a:p>
                <a:pPr>
                  <a:defRPr sz="10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ZA" dirty="0" smtClean="0">
                    <a:latin typeface="Times New Roman" panose="02020603050405020304" pitchFamily="18" charset="0"/>
                    <a:cs typeface="Times New Roman" panose="02020603050405020304" pitchFamily="18" charset="0"/>
                  </a:rPr>
                  <a:t>Unemployment in %</a:t>
                </a:r>
                <a:endParaRPr lang="en-ZA" dirty="0">
                  <a:latin typeface="Times New Roman" panose="02020603050405020304" pitchFamily="18" charset="0"/>
                  <a:cs typeface="Times New Roman" panose="02020603050405020304" pitchFamily="18" charset="0"/>
                </a:endParaRP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crossAx val="975630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solidFill>
      <a:srgbClr val="FFFFFF"/>
    </a:solidFill>
    <a:ln w="12700" cap="flat" cmpd="sng" algn="ctr">
      <a:solidFill>
        <a:srgbClr val="000000"/>
      </a:solidFill>
      <a:prstDash val="solid"/>
      <a:miter lim="800000"/>
    </a:ln>
    <a:effectLst/>
  </c:spPr>
  <c:txPr>
    <a:bodyPr/>
    <a:lstStyle/>
    <a:p>
      <a:pPr>
        <a:defRPr>
          <a:solidFill>
            <a:srgbClr val="000000"/>
          </a:solidFill>
          <a:latin typeface="+mn-lt"/>
          <a:ea typeface="+mn-ea"/>
          <a:cs typeface="+mn-cs"/>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latin typeface="Times New Roman" panose="02020603050405020304" pitchFamily="18" charset="0"/>
                <a:cs typeface="Times New Roman" panose="02020603050405020304" pitchFamily="18" charset="0"/>
              </a:rPr>
              <a:t>2016/17 </a:t>
            </a:r>
            <a:endParaRPr lang="en-US" dirty="0">
              <a:latin typeface="Times New Roman" panose="02020603050405020304" pitchFamily="18" charset="0"/>
              <a:cs typeface="Times New Roman" panose="02020603050405020304" pitchFamily="18" charset="0"/>
            </a:endParaRP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Sheet1!$B$2</c:f>
              <c:strCache>
                <c:ptCount val="1"/>
                <c:pt idx="0">
                  <c:v>Service sites target</c:v>
                </c:pt>
              </c:strCache>
            </c:strRef>
          </c:tx>
          <c:spPr>
            <a:solidFill>
              <a:schemeClr val="accent1"/>
            </a:solidFill>
            <a:ln>
              <a:noFill/>
            </a:ln>
            <a:effectLst/>
            <a:sp3d/>
          </c:spPr>
          <c:cat>
            <c:strRef>
              <c:f>Sheet1!$A$3:$A$11</c:f>
              <c:strCache>
                <c:ptCount val="9"/>
                <c:pt idx="0">
                  <c:v>EC</c:v>
                </c:pt>
                <c:pt idx="1">
                  <c:v>FS</c:v>
                </c:pt>
                <c:pt idx="2">
                  <c:v>GP</c:v>
                </c:pt>
                <c:pt idx="3">
                  <c:v>KZN</c:v>
                </c:pt>
                <c:pt idx="4">
                  <c:v>Limp</c:v>
                </c:pt>
                <c:pt idx="5">
                  <c:v>Mpu</c:v>
                </c:pt>
                <c:pt idx="6">
                  <c:v>NC</c:v>
                </c:pt>
                <c:pt idx="7">
                  <c:v>NW</c:v>
                </c:pt>
                <c:pt idx="8">
                  <c:v>WC</c:v>
                </c:pt>
              </c:strCache>
            </c:strRef>
          </c:cat>
          <c:val>
            <c:numRef>
              <c:f>Sheet1!$B$3:$B$11</c:f>
              <c:numCache>
                <c:formatCode>0%</c:formatCode>
                <c:ptCount val="9"/>
                <c:pt idx="0">
                  <c:v>0.98</c:v>
                </c:pt>
                <c:pt idx="1">
                  <c:v>0.38000000000000006</c:v>
                </c:pt>
                <c:pt idx="2">
                  <c:v>1.03</c:v>
                </c:pt>
                <c:pt idx="3">
                  <c:v>0.77000000000000013</c:v>
                </c:pt>
                <c:pt idx="4">
                  <c:v>0.84000000000000008</c:v>
                </c:pt>
                <c:pt idx="5">
                  <c:v>0.83000000000000007</c:v>
                </c:pt>
                <c:pt idx="6">
                  <c:v>0.8600000000000001</c:v>
                </c:pt>
                <c:pt idx="7">
                  <c:v>0.78</c:v>
                </c:pt>
                <c:pt idx="8">
                  <c:v>1</c:v>
                </c:pt>
              </c:numCache>
            </c:numRef>
          </c:val>
        </c:ser>
        <c:ser>
          <c:idx val="1"/>
          <c:order val="1"/>
          <c:tx>
            <c:strRef>
              <c:f>Sheet1!$C$2</c:f>
              <c:strCache>
                <c:ptCount val="1"/>
                <c:pt idx="0">
                  <c:v>Delivery</c:v>
                </c:pt>
              </c:strCache>
            </c:strRef>
          </c:tx>
          <c:spPr>
            <a:solidFill>
              <a:schemeClr val="accent2"/>
            </a:solidFill>
            <a:ln>
              <a:noFill/>
            </a:ln>
            <a:effectLst/>
            <a:sp3d/>
          </c:spPr>
          <c:cat>
            <c:strRef>
              <c:f>Sheet1!$A$3:$A$11</c:f>
              <c:strCache>
                <c:ptCount val="9"/>
                <c:pt idx="0">
                  <c:v>EC</c:v>
                </c:pt>
                <c:pt idx="1">
                  <c:v>FS</c:v>
                </c:pt>
                <c:pt idx="2">
                  <c:v>GP</c:v>
                </c:pt>
                <c:pt idx="3">
                  <c:v>KZN</c:v>
                </c:pt>
                <c:pt idx="4">
                  <c:v>Limp</c:v>
                </c:pt>
                <c:pt idx="5">
                  <c:v>Mpu</c:v>
                </c:pt>
                <c:pt idx="6">
                  <c:v>NC</c:v>
                </c:pt>
                <c:pt idx="7">
                  <c:v>NW</c:v>
                </c:pt>
                <c:pt idx="8">
                  <c:v>WC</c:v>
                </c:pt>
              </c:strCache>
            </c:strRef>
          </c:cat>
          <c:val>
            <c:numRef>
              <c:f>Sheet1!$C$3:$C$11</c:f>
              <c:numCache>
                <c:formatCode>0%</c:formatCode>
                <c:ptCount val="9"/>
                <c:pt idx="0">
                  <c:v>0.98</c:v>
                </c:pt>
                <c:pt idx="1">
                  <c:v>0.8</c:v>
                </c:pt>
                <c:pt idx="2">
                  <c:v>0.59</c:v>
                </c:pt>
                <c:pt idx="3">
                  <c:v>1.02</c:v>
                </c:pt>
                <c:pt idx="4">
                  <c:v>1.25</c:v>
                </c:pt>
                <c:pt idx="5">
                  <c:v>0.42000000000000004</c:v>
                </c:pt>
                <c:pt idx="6">
                  <c:v>1.05</c:v>
                </c:pt>
                <c:pt idx="7">
                  <c:v>0.7400000000000001</c:v>
                </c:pt>
                <c:pt idx="8">
                  <c:v>1.04</c:v>
                </c:pt>
              </c:numCache>
            </c:numRef>
          </c:val>
        </c:ser>
        <c:dLbls/>
        <c:shape val="box"/>
        <c:axId val="113892736"/>
        <c:axId val="135616000"/>
        <c:axId val="0"/>
      </c:bar3DChart>
      <c:catAx>
        <c:axId val="113892736"/>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Province</a:t>
                </a:r>
                <a:endParaRPr lang="en-US"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616000"/>
        <c:crosses val="autoZero"/>
        <c:auto val="1"/>
        <c:lblAlgn val="ctr"/>
        <c:lblOffset val="100"/>
      </c:catAx>
      <c:valAx>
        <c:axId val="13561600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A" dirty="0" smtClean="0">
                    <a:latin typeface="Times New Roman" panose="02020603050405020304" pitchFamily="18" charset="0"/>
                    <a:cs typeface="Times New Roman" panose="02020603050405020304" pitchFamily="18" charset="0"/>
                  </a:rPr>
                  <a:t>Percentage</a:t>
                </a:r>
                <a:endParaRPr lang="en-US" dirty="0">
                  <a:latin typeface="Times New Roman" panose="02020603050405020304" pitchFamily="18" charset="0"/>
                  <a:cs typeface="Times New Roman" panose="02020603050405020304" pitchFamily="18" charset="0"/>
                </a:endParaRP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389273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'Total number of HHs'!$C$1</c:f>
              <c:strCache>
                <c:ptCount val="1"/>
                <c:pt idx="0">
                  <c:v>1996</c:v>
                </c:pt>
              </c:strCache>
            </c:strRef>
          </c:tx>
          <c:spPr>
            <a:solidFill>
              <a:schemeClr val="accent1"/>
            </a:solidFill>
            <a:ln>
              <a:noFill/>
            </a:ln>
            <a:effectLst/>
          </c:spPr>
          <c:cat>
            <c:strRef>
              <c:f>'Total number of HHs'!$B$2:$B$9</c:f>
              <c:strCache>
                <c:ptCount val="8"/>
                <c:pt idx="0">
                  <c:v>City of Cape Town</c:v>
                </c:pt>
                <c:pt idx="1">
                  <c:v>Ethekwini</c:v>
                </c:pt>
                <c:pt idx="2">
                  <c:v>Ekurhuleni</c:v>
                </c:pt>
                <c:pt idx="3">
                  <c:v>City of Johannesburg</c:v>
                </c:pt>
                <c:pt idx="4">
                  <c:v>Nelson Mandela Bay</c:v>
                </c:pt>
                <c:pt idx="5">
                  <c:v>City of Tshwane</c:v>
                </c:pt>
                <c:pt idx="6">
                  <c:v>Mangaung</c:v>
                </c:pt>
                <c:pt idx="7">
                  <c:v>Buffalo City</c:v>
                </c:pt>
              </c:strCache>
            </c:strRef>
          </c:cat>
          <c:val>
            <c:numRef>
              <c:f>'Total number of HHs'!$C$2:$C$9</c:f>
              <c:numCache>
                <c:formatCode>#,##0</c:formatCode>
                <c:ptCount val="8"/>
                <c:pt idx="0">
                  <c:v>647355.9601610346</c:v>
                </c:pt>
                <c:pt idx="1">
                  <c:v>647455.66497693246</c:v>
                </c:pt>
                <c:pt idx="2">
                  <c:v>560898.36248520261</c:v>
                </c:pt>
                <c:pt idx="3">
                  <c:v>754064.71760967048</c:v>
                </c:pt>
                <c:pt idx="4">
                  <c:v>224065.57336005769</c:v>
                </c:pt>
                <c:pt idx="5">
                  <c:v>484112.62191567966</c:v>
                </c:pt>
                <c:pt idx="6">
                  <c:v>158454.7146674981</c:v>
                </c:pt>
                <c:pt idx="7">
                  <c:v>155859.3943516147</c:v>
                </c:pt>
              </c:numCache>
            </c:numRef>
          </c:val>
        </c:ser>
        <c:ser>
          <c:idx val="1"/>
          <c:order val="1"/>
          <c:tx>
            <c:strRef>
              <c:f>'Total number of HHs'!$D$1</c:f>
              <c:strCache>
                <c:ptCount val="1"/>
                <c:pt idx="0">
                  <c:v>2001</c:v>
                </c:pt>
              </c:strCache>
            </c:strRef>
          </c:tx>
          <c:spPr>
            <a:solidFill>
              <a:schemeClr val="accent2"/>
            </a:solidFill>
            <a:ln>
              <a:noFill/>
            </a:ln>
            <a:effectLst/>
          </c:spPr>
          <c:cat>
            <c:strRef>
              <c:f>'Total number of HHs'!$B$2:$B$9</c:f>
              <c:strCache>
                <c:ptCount val="8"/>
                <c:pt idx="0">
                  <c:v>City of Cape Town</c:v>
                </c:pt>
                <c:pt idx="1">
                  <c:v>Ethekwini</c:v>
                </c:pt>
                <c:pt idx="2">
                  <c:v>Ekurhuleni</c:v>
                </c:pt>
                <c:pt idx="3">
                  <c:v>City of Johannesburg</c:v>
                </c:pt>
                <c:pt idx="4">
                  <c:v>Nelson Mandela Bay</c:v>
                </c:pt>
                <c:pt idx="5">
                  <c:v>City of Tshwane</c:v>
                </c:pt>
                <c:pt idx="6">
                  <c:v>Mangaung</c:v>
                </c:pt>
                <c:pt idx="7">
                  <c:v>Buffalo City</c:v>
                </c:pt>
              </c:strCache>
            </c:strRef>
          </c:cat>
          <c:val>
            <c:numRef>
              <c:f>'Total number of HHs'!$D$2:$D$9</c:f>
              <c:numCache>
                <c:formatCode>#,##0</c:formatCode>
                <c:ptCount val="8"/>
                <c:pt idx="0">
                  <c:v>783541.85999260005</c:v>
                </c:pt>
                <c:pt idx="1">
                  <c:v>821710.4885963602</c:v>
                </c:pt>
                <c:pt idx="2">
                  <c:v>740028.05972722685</c:v>
                </c:pt>
                <c:pt idx="3">
                  <c:v>997021.91742614692</c:v>
                </c:pt>
                <c:pt idx="4">
                  <c:v>265982.53614068922</c:v>
                </c:pt>
                <c:pt idx="5">
                  <c:v>627781.41365665442</c:v>
                </c:pt>
                <c:pt idx="6">
                  <c:v>192576.31672078581</c:v>
                </c:pt>
                <c:pt idx="7">
                  <c:v>188796.16110451581</c:v>
                </c:pt>
              </c:numCache>
            </c:numRef>
          </c:val>
        </c:ser>
        <c:ser>
          <c:idx val="2"/>
          <c:order val="2"/>
          <c:tx>
            <c:strRef>
              <c:f>'Total number of HHs'!$E$1</c:f>
              <c:strCache>
                <c:ptCount val="1"/>
                <c:pt idx="0">
                  <c:v>2006</c:v>
                </c:pt>
              </c:strCache>
            </c:strRef>
          </c:tx>
          <c:spPr>
            <a:solidFill>
              <a:schemeClr val="accent3"/>
            </a:solidFill>
            <a:ln>
              <a:noFill/>
            </a:ln>
            <a:effectLst/>
          </c:spPr>
          <c:cat>
            <c:strRef>
              <c:f>'Total number of HHs'!$B$2:$B$9</c:f>
              <c:strCache>
                <c:ptCount val="8"/>
                <c:pt idx="0">
                  <c:v>City of Cape Town</c:v>
                </c:pt>
                <c:pt idx="1">
                  <c:v>Ethekwini</c:v>
                </c:pt>
                <c:pt idx="2">
                  <c:v>Ekurhuleni</c:v>
                </c:pt>
                <c:pt idx="3">
                  <c:v>City of Johannesburg</c:v>
                </c:pt>
                <c:pt idx="4">
                  <c:v>Nelson Mandela Bay</c:v>
                </c:pt>
                <c:pt idx="5">
                  <c:v>City of Tshwane</c:v>
                </c:pt>
                <c:pt idx="6">
                  <c:v>Mangaung</c:v>
                </c:pt>
                <c:pt idx="7">
                  <c:v>Buffalo City</c:v>
                </c:pt>
              </c:strCache>
            </c:strRef>
          </c:cat>
          <c:val>
            <c:numRef>
              <c:f>'Total number of HHs'!$E$2:$E$9</c:f>
              <c:numCache>
                <c:formatCode>#,##0</c:formatCode>
                <c:ptCount val="8"/>
                <c:pt idx="0">
                  <c:v>926990.94676238194</c:v>
                </c:pt>
                <c:pt idx="1">
                  <c:v>916101.07567881991</c:v>
                </c:pt>
                <c:pt idx="2">
                  <c:v>868302.62144979357</c:v>
                </c:pt>
                <c:pt idx="3">
                  <c:v>1189804.9095879907</c:v>
                </c:pt>
                <c:pt idx="4">
                  <c:v>296480.53221791016</c:v>
                </c:pt>
                <c:pt idx="5">
                  <c:v>746165.99785772571</c:v>
                </c:pt>
                <c:pt idx="6">
                  <c:v>216590.23525634245</c:v>
                </c:pt>
                <c:pt idx="7">
                  <c:v>206118.82533683965</c:v>
                </c:pt>
              </c:numCache>
            </c:numRef>
          </c:val>
        </c:ser>
        <c:ser>
          <c:idx val="3"/>
          <c:order val="3"/>
          <c:tx>
            <c:strRef>
              <c:f>'Total number of HHs'!$F$1</c:f>
              <c:strCache>
                <c:ptCount val="1"/>
                <c:pt idx="0">
                  <c:v>2011</c:v>
                </c:pt>
              </c:strCache>
            </c:strRef>
          </c:tx>
          <c:spPr>
            <a:solidFill>
              <a:schemeClr val="accent4"/>
            </a:solidFill>
            <a:ln>
              <a:noFill/>
            </a:ln>
            <a:effectLst/>
          </c:spPr>
          <c:cat>
            <c:strRef>
              <c:f>'Total number of HHs'!$B$2:$B$9</c:f>
              <c:strCache>
                <c:ptCount val="8"/>
                <c:pt idx="0">
                  <c:v>City of Cape Town</c:v>
                </c:pt>
                <c:pt idx="1">
                  <c:v>Ethekwini</c:v>
                </c:pt>
                <c:pt idx="2">
                  <c:v>Ekurhuleni</c:v>
                </c:pt>
                <c:pt idx="3">
                  <c:v>City of Johannesburg</c:v>
                </c:pt>
                <c:pt idx="4">
                  <c:v>Nelson Mandela Bay</c:v>
                </c:pt>
                <c:pt idx="5">
                  <c:v>City of Tshwane</c:v>
                </c:pt>
                <c:pt idx="6">
                  <c:v>Mangaung</c:v>
                </c:pt>
                <c:pt idx="7">
                  <c:v>Buffalo City</c:v>
                </c:pt>
              </c:strCache>
            </c:strRef>
          </c:cat>
          <c:val>
            <c:numRef>
              <c:f>'Total number of HHs'!$F$2:$F$9</c:f>
              <c:numCache>
                <c:formatCode>#,##0</c:formatCode>
                <c:ptCount val="8"/>
                <c:pt idx="0">
                  <c:v>1073471.4713898166</c:v>
                </c:pt>
                <c:pt idx="1">
                  <c:v>979332.75235214364</c:v>
                </c:pt>
                <c:pt idx="2">
                  <c:v>970084.01502135082</c:v>
                </c:pt>
                <c:pt idx="3">
                  <c:v>1368045.5260417757</c:v>
                </c:pt>
                <c:pt idx="4">
                  <c:v>329944.87640204607</c:v>
                </c:pt>
                <c:pt idx="5">
                  <c:v>873608.62600065779</c:v>
                </c:pt>
                <c:pt idx="6">
                  <c:v>229624.0496625941</c:v>
                </c:pt>
                <c:pt idx="7">
                  <c:v>226576.64162772932</c:v>
                </c:pt>
              </c:numCache>
            </c:numRef>
          </c:val>
        </c:ser>
        <c:ser>
          <c:idx val="4"/>
          <c:order val="4"/>
          <c:tx>
            <c:strRef>
              <c:f>'Total number of HHs'!$G$1</c:f>
              <c:strCache>
                <c:ptCount val="1"/>
                <c:pt idx="0">
                  <c:v>2015</c:v>
                </c:pt>
              </c:strCache>
            </c:strRef>
          </c:tx>
          <c:spPr>
            <a:solidFill>
              <a:schemeClr val="accent5"/>
            </a:solidFill>
            <a:ln>
              <a:noFill/>
            </a:ln>
            <a:effectLst/>
          </c:spPr>
          <c:cat>
            <c:strRef>
              <c:f>'Total number of HHs'!$B$2:$B$9</c:f>
              <c:strCache>
                <c:ptCount val="8"/>
                <c:pt idx="0">
                  <c:v>City of Cape Town</c:v>
                </c:pt>
                <c:pt idx="1">
                  <c:v>Ethekwini</c:v>
                </c:pt>
                <c:pt idx="2">
                  <c:v>Ekurhuleni</c:v>
                </c:pt>
                <c:pt idx="3">
                  <c:v>City of Johannesburg</c:v>
                </c:pt>
                <c:pt idx="4">
                  <c:v>Nelson Mandela Bay</c:v>
                </c:pt>
                <c:pt idx="5">
                  <c:v>City of Tshwane</c:v>
                </c:pt>
                <c:pt idx="6">
                  <c:v>Mangaung</c:v>
                </c:pt>
                <c:pt idx="7">
                  <c:v>Buffalo City</c:v>
                </c:pt>
              </c:strCache>
            </c:strRef>
          </c:cat>
          <c:val>
            <c:numRef>
              <c:f>'Total number of HHs'!$G$2:$G$9</c:f>
              <c:numCache>
                <c:formatCode>#,##0</c:formatCode>
                <c:ptCount val="8"/>
                <c:pt idx="0">
                  <c:v>1183746.4345611669</c:v>
                </c:pt>
                <c:pt idx="1">
                  <c:v>1050463.3665748704</c:v>
                </c:pt>
                <c:pt idx="2">
                  <c:v>1084363.1687849353</c:v>
                </c:pt>
                <c:pt idx="3">
                  <c:v>1545018.2465786869</c:v>
                </c:pt>
                <c:pt idx="4">
                  <c:v>350631.13950202562</c:v>
                </c:pt>
                <c:pt idx="5">
                  <c:v>994833.78772439528</c:v>
                </c:pt>
                <c:pt idx="6">
                  <c:v>251879.4306156302</c:v>
                </c:pt>
                <c:pt idx="7">
                  <c:v>237358.01808854425</c:v>
                </c:pt>
              </c:numCache>
            </c:numRef>
          </c:val>
        </c:ser>
        <c:dLbls/>
        <c:gapWidth val="219"/>
        <c:overlap val="-27"/>
        <c:axId val="97851264"/>
        <c:axId val="97873920"/>
      </c:barChart>
      <c:catAx>
        <c:axId val="97851264"/>
        <c:scaling>
          <c:orientation val="minMax"/>
        </c:scaling>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800" baseline="0">
                    <a:latin typeface="Times New Roman" panose="02020603050405020304" pitchFamily="18" charset="0"/>
                  </a:rPr>
                  <a:t>Name of municipality</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7873920"/>
        <c:crosses val="autoZero"/>
        <c:auto val="1"/>
        <c:lblAlgn val="ctr"/>
        <c:lblOffset val="100"/>
      </c:catAx>
      <c:valAx>
        <c:axId val="9787392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800" baseline="0">
                    <a:latin typeface="Times New Roman" panose="02020603050405020304" pitchFamily="18" charset="0"/>
                  </a:rPr>
                  <a:t>Number of households in informal settlements</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78512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Sheet1!$B$32</c:f>
              <c:strCache>
                <c:ptCount val="1"/>
                <c:pt idx="0">
                  <c:v>Households</c:v>
                </c:pt>
              </c:strCache>
            </c:strRef>
          </c:tx>
          <c:spPr>
            <a:solidFill>
              <a:schemeClr val="accent1"/>
            </a:solidFill>
            <a:ln>
              <a:noFill/>
            </a:ln>
            <a:effectLst/>
          </c:spPr>
          <c:cat>
            <c:strRef>
              <c:f>Sheet1!$A$33:$A$38</c:f>
              <c:strCache>
                <c:ptCount val="6"/>
                <c:pt idx="0">
                  <c:v>Metro: RDP/&lt;R130000 &amp; earning&lt;R4000</c:v>
                </c:pt>
                <c:pt idx="1">
                  <c:v>Town: RDP/&lt;R130000 &amp; earning&lt;R4000</c:v>
                </c:pt>
                <c:pt idx="2">
                  <c:v>Metro: R130000 - R300000 &amp; earning R4000 - R9000</c:v>
                </c:pt>
                <c:pt idx="3">
                  <c:v>Town: R130000 - R300000 &amp; earning R4000 - R9000</c:v>
                </c:pt>
                <c:pt idx="4">
                  <c:v>Metro: R300000 - R565000 &amp; earning R9000 - R17000</c:v>
                </c:pt>
                <c:pt idx="5">
                  <c:v>Town: R300000 - R565000 &amp; earning R9000 - R17000</c:v>
                </c:pt>
              </c:strCache>
            </c:strRef>
          </c:cat>
          <c:val>
            <c:numRef>
              <c:f>Sheet1!$B$33:$B$38</c:f>
              <c:numCache>
                <c:formatCode>#,##0</c:formatCode>
                <c:ptCount val="6"/>
                <c:pt idx="0">
                  <c:v>1296658</c:v>
                </c:pt>
                <c:pt idx="1">
                  <c:v>1112812</c:v>
                </c:pt>
                <c:pt idx="2">
                  <c:v>1293899</c:v>
                </c:pt>
                <c:pt idx="3">
                  <c:v>886772</c:v>
                </c:pt>
                <c:pt idx="4">
                  <c:v>1122592</c:v>
                </c:pt>
                <c:pt idx="5">
                  <c:v>636511</c:v>
                </c:pt>
              </c:numCache>
            </c:numRef>
          </c:val>
        </c:ser>
        <c:ser>
          <c:idx val="1"/>
          <c:order val="1"/>
          <c:tx>
            <c:strRef>
              <c:f>Sheet1!$C$32</c:f>
              <c:strCache>
                <c:ptCount val="1"/>
                <c:pt idx="0">
                  <c:v>Res. Stock</c:v>
                </c:pt>
              </c:strCache>
            </c:strRef>
          </c:tx>
          <c:spPr>
            <a:solidFill>
              <a:schemeClr val="accent6"/>
            </a:solidFill>
            <a:ln>
              <a:noFill/>
            </a:ln>
            <a:effectLst/>
          </c:spPr>
          <c:cat>
            <c:strRef>
              <c:f>Sheet1!$A$33:$A$38</c:f>
              <c:strCache>
                <c:ptCount val="6"/>
                <c:pt idx="0">
                  <c:v>Metro: RDP/&lt;R130000 &amp; earning&lt;R4000</c:v>
                </c:pt>
                <c:pt idx="1">
                  <c:v>Town: RDP/&lt;R130000 &amp; earning&lt;R4000</c:v>
                </c:pt>
                <c:pt idx="2">
                  <c:v>Metro: R130000 - R300000 &amp; earning R4000 - R9000</c:v>
                </c:pt>
                <c:pt idx="3">
                  <c:v>Town: R130000 - R300000 &amp; earning R4000 - R9000</c:v>
                </c:pt>
                <c:pt idx="4">
                  <c:v>Metro: R300000 - R565000 &amp; earning R9000 - R17000</c:v>
                </c:pt>
                <c:pt idx="5">
                  <c:v>Town: R300000 - R565000 &amp; earning R9000 - R17000</c:v>
                </c:pt>
              </c:strCache>
            </c:strRef>
          </c:cat>
          <c:val>
            <c:numRef>
              <c:f>Sheet1!$C$33:$C$38</c:f>
              <c:numCache>
                <c:formatCode>#,##0</c:formatCode>
                <c:ptCount val="6"/>
                <c:pt idx="0">
                  <c:v>873127</c:v>
                </c:pt>
                <c:pt idx="1">
                  <c:v>994664</c:v>
                </c:pt>
                <c:pt idx="2">
                  <c:v>270184</c:v>
                </c:pt>
                <c:pt idx="3">
                  <c:v>234665</c:v>
                </c:pt>
                <c:pt idx="4">
                  <c:v>715136</c:v>
                </c:pt>
                <c:pt idx="5">
                  <c:v>335094</c:v>
                </c:pt>
              </c:numCache>
            </c:numRef>
          </c:val>
        </c:ser>
        <c:ser>
          <c:idx val="2"/>
          <c:order val="2"/>
          <c:tx>
            <c:strRef>
              <c:f>Sheet1!$D$32</c:f>
              <c:strCache>
                <c:ptCount val="1"/>
                <c:pt idx="0">
                  <c:v>Unhoused</c:v>
                </c:pt>
              </c:strCache>
            </c:strRef>
          </c:tx>
          <c:spPr>
            <a:solidFill>
              <a:srgbClr val="C00000"/>
            </a:solidFill>
            <a:ln>
              <a:noFill/>
            </a:ln>
            <a:effectLst/>
          </c:spPr>
          <c:cat>
            <c:strRef>
              <c:f>Sheet1!$A$33:$A$38</c:f>
              <c:strCache>
                <c:ptCount val="6"/>
                <c:pt idx="0">
                  <c:v>Metro: RDP/&lt;R130000 &amp; earning&lt;R4000</c:v>
                </c:pt>
                <c:pt idx="1">
                  <c:v>Town: RDP/&lt;R130000 &amp; earning&lt;R4000</c:v>
                </c:pt>
                <c:pt idx="2">
                  <c:v>Metro: R130000 - R300000 &amp; earning R4000 - R9000</c:v>
                </c:pt>
                <c:pt idx="3">
                  <c:v>Town: R130000 - R300000 &amp; earning R4000 - R9000</c:v>
                </c:pt>
                <c:pt idx="4">
                  <c:v>Metro: R300000 - R565000 &amp; earning R9000 - R17000</c:v>
                </c:pt>
                <c:pt idx="5">
                  <c:v>Town: R300000 - R565000 &amp; earning R9000 - R17000</c:v>
                </c:pt>
              </c:strCache>
            </c:strRef>
          </c:cat>
          <c:val>
            <c:numRef>
              <c:f>Sheet1!$D$33:$D$38</c:f>
              <c:numCache>
                <c:formatCode>#,##0</c:formatCode>
                <c:ptCount val="6"/>
                <c:pt idx="0">
                  <c:v>423531</c:v>
                </c:pt>
                <c:pt idx="1">
                  <c:v>118148</c:v>
                </c:pt>
                <c:pt idx="2">
                  <c:v>1023715</c:v>
                </c:pt>
                <c:pt idx="3">
                  <c:v>652107</c:v>
                </c:pt>
                <c:pt idx="4">
                  <c:v>407456</c:v>
                </c:pt>
                <c:pt idx="5">
                  <c:v>301417</c:v>
                </c:pt>
              </c:numCache>
            </c:numRef>
          </c:val>
        </c:ser>
        <c:dLbls/>
        <c:gapWidth val="219"/>
        <c:overlap val="-27"/>
        <c:axId val="98835456"/>
        <c:axId val="98849536"/>
      </c:barChart>
      <c:catAx>
        <c:axId val="988354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8849536"/>
        <c:crosses val="autoZero"/>
        <c:auto val="1"/>
        <c:lblAlgn val="ctr"/>
        <c:lblOffset val="100"/>
      </c:catAx>
      <c:valAx>
        <c:axId val="9884953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88354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433619973004626E-2"/>
          <c:y val="3.0050614034338063E-2"/>
          <c:w val="0.8759305388535763"/>
          <c:h val="0.62762945768666967"/>
        </c:manualLayout>
      </c:layout>
      <c:bar3DChart>
        <c:barDir val="col"/>
        <c:grouping val="clustered"/>
        <c:ser>
          <c:idx val="0"/>
          <c:order val="0"/>
          <c:tx>
            <c:strRef>
              <c:f>Pop_growth!$B$29</c:f>
              <c:strCache>
                <c:ptCount val="1"/>
                <c:pt idx="0">
                  <c:v>2001</c:v>
                </c:pt>
              </c:strCache>
            </c:strRef>
          </c:tx>
          <c:spPr>
            <a:solidFill>
              <a:schemeClr val="accent1"/>
            </a:solidFill>
            <a:ln>
              <a:noFill/>
            </a:ln>
            <a:effectLst/>
            <a:sp3d/>
          </c:spPr>
          <c:cat>
            <c:strRef>
              <c:f>Pop_growth!$A$30:$A$38</c:f>
              <c:strCache>
                <c:ptCount val="9"/>
                <c:pt idx="0">
                  <c:v>National Total</c:v>
                </c:pt>
                <c:pt idx="1">
                  <c:v>City of Cape Town</c:v>
                </c:pt>
                <c:pt idx="2">
                  <c:v>eThekwini Municipality</c:v>
                </c:pt>
                <c:pt idx="3">
                  <c:v>Ekurhuleni</c:v>
                </c:pt>
                <c:pt idx="4">
                  <c:v>City of Johannesburg</c:v>
                </c:pt>
                <c:pt idx="5">
                  <c:v>Nelson Mandela Bay</c:v>
                </c:pt>
                <c:pt idx="6">
                  <c:v>City of Tshwane</c:v>
                </c:pt>
                <c:pt idx="7">
                  <c:v>Mangaung</c:v>
                </c:pt>
                <c:pt idx="8">
                  <c:v>Buffalo City</c:v>
                </c:pt>
              </c:strCache>
            </c:strRef>
          </c:cat>
          <c:val>
            <c:numRef>
              <c:f>Pop_growth!$B$30:$B$38</c:f>
              <c:numCache>
                <c:formatCode>0.0%</c:formatCode>
                <c:ptCount val="9"/>
                <c:pt idx="0">
                  <c:v>1.1037196457702294E-2</c:v>
                </c:pt>
                <c:pt idx="1">
                  <c:v>2.6875451413136194E-2</c:v>
                </c:pt>
                <c:pt idx="2">
                  <c:v>1.251744004915323E-2</c:v>
                </c:pt>
                <c:pt idx="3">
                  <c:v>2.6105077085014871E-2</c:v>
                </c:pt>
                <c:pt idx="4">
                  <c:v>2.9108051398796676E-2</c:v>
                </c:pt>
                <c:pt idx="5">
                  <c:v>8.6805528887492558E-3</c:v>
                </c:pt>
                <c:pt idx="6">
                  <c:v>2.4053401074827892E-2</c:v>
                </c:pt>
                <c:pt idx="7">
                  <c:v>6.9618558102140246E-3</c:v>
                </c:pt>
                <c:pt idx="8">
                  <c:v>3.9818900303154612E-3</c:v>
                </c:pt>
              </c:numCache>
            </c:numRef>
          </c:val>
          <c:extLst xmlns:c16r2="http://schemas.microsoft.com/office/drawing/2015/06/chart">
            <c:ext xmlns:c16="http://schemas.microsoft.com/office/drawing/2014/chart" uri="{C3380CC4-5D6E-409C-BE32-E72D297353CC}">
              <c16:uniqueId val="{00000000-D29D-423F-8C2A-6E628373F1C6}"/>
            </c:ext>
          </c:extLst>
        </c:ser>
        <c:ser>
          <c:idx val="1"/>
          <c:order val="1"/>
          <c:tx>
            <c:strRef>
              <c:f>Pop_growth!$C$29</c:f>
              <c:strCache>
                <c:ptCount val="1"/>
                <c:pt idx="0">
                  <c:v>2011</c:v>
                </c:pt>
              </c:strCache>
            </c:strRef>
          </c:tx>
          <c:spPr>
            <a:solidFill>
              <a:schemeClr val="accent2"/>
            </a:solidFill>
            <a:ln>
              <a:noFill/>
            </a:ln>
            <a:effectLst/>
            <a:sp3d/>
          </c:spPr>
          <c:cat>
            <c:strRef>
              <c:f>Pop_growth!$A$30:$A$38</c:f>
              <c:strCache>
                <c:ptCount val="9"/>
                <c:pt idx="0">
                  <c:v>National Total</c:v>
                </c:pt>
                <c:pt idx="1">
                  <c:v>City of Cape Town</c:v>
                </c:pt>
                <c:pt idx="2">
                  <c:v>eThekwini Municipality</c:v>
                </c:pt>
                <c:pt idx="3">
                  <c:v>Ekurhuleni</c:v>
                </c:pt>
                <c:pt idx="4">
                  <c:v>City of Johannesburg</c:v>
                </c:pt>
                <c:pt idx="5">
                  <c:v>Nelson Mandela Bay</c:v>
                </c:pt>
                <c:pt idx="6">
                  <c:v>City of Tshwane</c:v>
                </c:pt>
                <c:pt idx="7">
                  <c:v>Mangaung</c:v>
                </c:pt>
                <c:pt idx="8">
                  <c:v>Buffalo City</c:v>
                </c:pt>
              </c:strCache>
            </c:strRef>
          </c:cat>
          <c:val>
            <c:numRef>
              <c:f>Pop_growth!$C$30:$C$38</c:f>
              <c:numCache>
                <c:formatCode>0.0%</c:formatCode>
                <c:ptCount val="9"/>
                <c:pt idx="0">
                  <c:v>1.6914837484519166E-2</c:v>
                </c:pt>
                <c:pt idx="1">
                  <c:v>2.4161038561735907E-2</c:v>
                </c:pt>
                <c:pt idx="2">
                  <c:v>1.573919680818836E-2</c:v>
                </c:pt>
                <c:pt idx="3">
                  <c:v>2.8146356137232813E-2</c:v>
                </c:pt>
                <c:pt idx="4">
                  <c:v>3.5931120224550257E-2</c:v>
                </c:pt>
                <c:pt idx="5">
                  <c:v>1.6571360102037417E-2</c:v>
                </c:pt>
                <c:pt idx="6">
                  <c:v>3.457578894391334E-2</c:v>
                </c:pt>
                <c:pt idx="7">
                  <c:v>1.7826929167270803E-2</c:v>
                </c:pt>
                <c:pt idx="8">
                  <c:v>1.1628851633096907E-2</c:v>
                </c:pt>
              </c:numCache>
            </c:numRef>
          </c:val>
          <c:extLst xmlns:c16r2="http://schemas.microsoft.com/office/drawing/2015/06/chart">
            <c:ext xmlns:c16="http://schemas.microsoft.com/office/drawing/2014/chart" uri="{C3380CC4-5D6E-409C-BE32-E72D297353CC}">
              <c16:uniqueId val="{00000001-D29D-423F-8C2A-6E628373F1C6}"/>
            </c:ext>
          </c:extLst>
        </c:ser>
        <c:ser>
          <c:idx val="2"/>
          <c:order val="2"/>
          <c:tx>
            <c:strRef>
              <c:f>Pop_growth!$D$29</c:f>
              <c:strCache>
                <c:ptCount val="1"/>
                <c:pt idx="0">
                  <c:v>2015</c:v>
                </c:pt>
              </c:strCache>
            </c:strRef>
          </c:tx>
          <c:spPr>
            <a:solidFill>
              <a:schemeClr val="accent3"/>
            </a:solidFill>
            <a:ln>
              <a:noFill/>
            </a:ln>
            <a:effectLst/>
            <a:sp3d/>
          </c:spPr>
          <c:cat>
            <c:strRef>
              <c:f>Pop_growth!$A$30:$A$38</c:f>
              <c:strCache>
                <c:ptCount val="9"/>
                <c:pt idx="0">
                  <c:v>National Total</c:v>
                </c:pt>
                <c:pt idx="1">
                  <c:v>City of Cape Town</c:v>
                </c:pt>
                <c:pt idx="2">
                  <c:v>eThekwini Municipality</c:v>
                </c:pt>
                <c:pt idx="3">
                  <c:v>Ekurhuleni</c:v>
                </c:pt>
                <c:pt idx="4">
                  <c:v>City of Johannesburg</c:v>
                </c:pt>
                <c:pt idx="5">
                  <c:v>Nelson Mandela Bay</c:v>
                </c:pt>
                <c:pt idx="6">
                  <c:v>City of Tshwane</c:v>
                </c:pt>
                <c:pt idx="7">
                  <c:v>Mangaung</c:v>
                </c:pt>
                <c:pt idx="8">
                  <c:v>Buffalo City</c:v>
                </c:pt>
              </c:strCache>
            </c:strRef>
          </c:cat>
          <c:val>
            <c:numRef>
              <c:f>Pop_growth!$D$30:$D$38</c:f>
              <c:numCache>
                <c:formatCode>0.0%</c:formatCode>
                <c:ptCount val="9"/>
                <c:pt idx="0">
                  <c:v>1.5162835863890447E-2</c:v>
                </c:pt>
                <c:pt idx="1">
                  <c:v>1.7417549040026573E-2</c:v>
                </c:pt>
                <c:pt idx="2">
                  <c:v>1.5126512246379066E-2</c:v>
                </c:pt>
                <c:pt idx="3">
                  <c:v>2.0082960555784186E-2</c:v>
                </c:pt>
                <c:pt idx="4">
                  <c:v>2.4824753926024238E-2</c:v>
                </c:pt>
                <c:pt idx="5">
                  <c:v>1.5621000102334028E-2</c:v>
                </c:pt>
                <c:pt idx="6">
                  <c:v>2.3912178090560007E-2</c:v>
                </c:pt>
                <c:pt idx="7">
                  <c:v>1.5212858456161273E-2</c:v>
                </c:pt>
                <c:pt idx="8">
                  <c:v>1.3225095293643909E-2</c:v>
                </c:pt>
              </c:numCache>
            </c:numRef>
          </c:val>
          <c:extLst xmlns:c16r2="http://schemas.microsoft.com/office/drawing/2015/06/chart">
            <c:ext xmlns:c16="http://schemas.microsoft.com/office/drawing/2014/chart" uri="{C3380CC4-5D6E-409C-BE32-E72D297353CC}">
              <c16:uniqueId val="{00000002-D29D-423F-8C2A-6E628373F1C6}"/>
            </c:ext>
          </c:extLst>
        </c:ser>
        <c:dLbls/>
        <c:shape val="box"/>
        <c:axId val="99050624"/>
        <c:axId val="99052544"/>
        <c:axId val="0"/>
      </c:bar3DChart>
      <c:catAx>
        <c:axId val="99050624"/>
        <c:scaling>
          <c:orientation val="minMax"/>
        </c:scaling>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800" baseline="0">
                    <a:latin typeface="Times New Roman" panose="02020603050405020304" pitchFamily="18" charset="0"/>
                  </a:rPr>
                  <a:t>National Average and metros</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9052544"/>
        <c:crosses val="autoZero"/>
        <c:auto val="1"/>
        <c:lblAlgn val="ctr"/>
        <c:lblOffset val="100"/>
      </c:catAx>
      <c:valAx>
        <c:axId val="9905254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800" baseline="0">
                    <a:latin typeface="Times New Roman" panose="02020603050405020304" pitchFamily="18" charset="0"/>
                  </a:rPr>
                  <a:t>percentage growth rate</a:t>
                </a:r>
              </a:p>
            </c:rich>
          </c:tx>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9050624"/>
        <c:crosses val="autoZero"/>
        <c:crossBetween val="between"/>
      </c:valAx>
      <c:spPr>
        <a:solidFill>
          <a:sysClr val="window" lastClr="FFFFFF"/>
        </a:solidFill>
        <a:ln>
          <a:noFill/>
        </a:ln>
        <a:effectLst/>
      </c:spPr>
    </c:plotArea>
    <c:legend>
      <c:legendPos val="b"/>
      <c:layout>
        <c:manualLayout>
          <c:xMode val="edge"/>
          <c:yMode val="edge"/>
          <c:x val="0.65754248695228978"/>
          <c:y val="0.9035973817598677"/>
          <c:w val="0.30420585517594634"/>
          <c:h val="9.3798992407828241E-2"/>
        </c:manualLayout>
      </c:layout>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chart>
  <c:spPr>
    <a:solidFill>
      <a:sysClr val="window" lastClr="FFFFFF"/>
    </a:solid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22615435891736"/>
          <c:y val="5.6899876762716496E-2"/>
          <c:w val="0.79218285214348216"/>
          <c:h val="0.7435032079323417"/>
        </c:manualLayout>
      </c:layout>
      <c:lineChart>
        <c:grouping val="standard"/>
        <c:ser>
          <c:idx val="0"/>
          <c:order val="0"/>
          <c:tx>
            <c:strRef>
              <c:f>'Total number of HHs'!$B$36</c:f>
              <c:strCache>
                <c:ptCount val="1"/>
                <c:pt idx="0">
                  <c:v>Percentage of new properties in metros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number of HHs'!$C$35:$G$35</c:f>
              <c:strCache>
                <c:ptCount val="5"/>
                <c:pt idx="0">
                  <c:v>2009</c:v>
                </c:pt>
                <c:pt idx="1">
                  <c:v>2010</c:v>
                </c:pt>
                <c:pt idx="2">
                  <c:v>2011</c:v>
                </c:pt>
                <c:pt idx="3">
                  <c:v>2012</c:v>
                </c:pt>
                <c:pt idx="4">
                  <c:v>2013</c:v>
                </c:pt>
              </c:strCache>
            </c:strRef>
          </c:cat>
          <c:val>
            <c:numRef>
              <c:f>'Total number of HHs'!$C$36:$G$36</c:f>
              <c:numCache>
                <c:formatCode>0%</c:formatCode>
                <c:ptCount val="5"/>
                <c:pt idx="0">
                  <c:v>0.67000000000000015</c:v>
                </c:pt>
                <c:pt idx="1">
                  <c:v>0.72000000000000008</c:v>
                </c:pt>
                <c:pt idx="2">
                  <c:v>0.73000000000000009</c:v>
                </c:pt>
                <c:pt idx="3">
                  <c:v>0.69000000000000006</c:v>
                </c:pt>
                <c:pt idx="4">
                  <c:v>0.62000000000000011</c:v>
                </c:pt>
              </c:numCache>
            </c:numRef>
          </c:val>
          <c:extLst xmlns:c16r2="http://schemas.microsoft.com/office/drawing/2015/06/chart">
            <c:ext xmlns:c16="http://schemas.microsoft.com/office/drawing/2014/chart" uri="{C3380CC4-5D6E-409C-BE32-E72D297353CC}">
              <c16:uniqueId val="{00000000-F133-43F7-A8BA-ECF771333567}"/>
            </c:ext>
          </c:extLst>
        </c:ser>
        <c:dLbls/>
        <c:marker val="1"/>
        <c:axId val="99081600"/>
        <c:axId val="100230656"/>
      </c:lineChart>
      <c:catAx>
        <c:axId val="99081600"/>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r>
                  <a:rPr lang="en-US" baseline="0"/>
                  <a:t>Year</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100230656"/>
        <c:crosses val="autoZero"/>
        <c:auto val="1"/>
        <c:lblAlgn val="ctr"/>
        <c:lblOffset val="100"/>
      </c:catAx>
      <c:valAx>
        <c:axId val="1002306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mn-cs"/>
                  </a:defRPr>
                </a:pPr>
                <a:r>
                  <a:rPr lang="en-US" baseline="0"/>
                  <a:t>Percentage of new property in metros</a:t>
                </a:r>
              </a:p>
            </c:rich>
          </c:tx>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99081600"/>
        <c:crosses val="autoZero"/>
        <c:crossBetween val="between"/>
      </c:valAx>
      <c:spPr>
        <a:noFill/>
        <a:ln>
          <a:noFill/>
        </a:ln>
        <a:effectLst/>
      </c:spPr>
    </c:plotArea>
    <c:plotVisOnly val="1"/>
    <c:dispBlanksAs val="gap"/>
  </c:chart>
  <c:spPr>
    <a:noFill/>
    <a:ln>
      <a:noFill/>
    </a:ln>
    <a:effectLst/>
  </c:spPr>
  <c:txPr>
    <a:bodyPr/>
    <a:lstStyle/>
    <a:p>
      <a:pPr>
        <a:defRPr baseline="0">
          <a:latin typeface="Times New Roman" panose="02020603050405020304" pitchFamily="18"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Sheet7!$B$1</c:f>
              <c:strCache>
                <c:ptCount val="1"/>
                <c:pt idx="0">
                  <c:v>Norminal 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Sheet7!$A$2:$A$13</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Sheet7!$B$2:$B$13</c:f>
              <c:numCache>
                <c:formatCode>0</c:formatCode>
                <c:ptCount val="12"/>
                <c:pt idx="0">
                  <c:v>52.248737953189547</c:v>
                </c:pt>
                <c:pt idx="1">
                  <c:v>23.639788997739259</c:v>
                </c:pt>
                <c:pt idx="2">
                  <c:v>15.29834826598403</c:v>
                </c:pt>
                <c:pt idx="3">
                  <c:v>19.463974203097742</c:v>
                </c:pt>
                <c:pt idx="4">
                  <c:v>11.235010398690209</c:v>
                </c:pt>
                <c:pt idx="5">
                  <c:v>11.826716524783201</c:v>
                </c:pt>
                <c:pt idx="6">
                  <c:v>4.6458681654868199</c:v>
                </c:pt>
                <c:pt idx="7">
                  <c:v>3.8277186660774389</c:v>
                </c:pt>
                <c:pt idx="8">
                  <c:v>0.50209868054873397</c:v>
                </c:pt>
                <c:pt idx="9">
                  <c:v>9.0171745467116775</c:v>
                </c:pt>
                <c:pt idx="10">
                  <c:v>5.8283573838388802</c:v>
                </c:pt>
                <c:pt idx="11">
                  <c:v>5.7385207546048953</c:v>
                </c:pt>
              </c:numCache>
            </c:numRef>
          </c:val>
        </c:ser>
        <c:ser>
          <c:idx val="1"/>
          <c:order val="1"/>
          <c:tx>
            <c:strRef>
              <c:f>Sheet7!$C$1</c:f>
              <c:strCache>
                <c:ptCount val="1"/>
                <c:pt idx="0">
                  <c:v>Real growth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Sheet7!$A$2:$A$13</c:f>
              <c:strCache>
                <c:ptCount val="12"/>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strCache>
            </c:strRef>
          </c:cat>
          <c:val>
            <c:numRef>
              <c:f>Sheet7!$C$2:$C$13</c:f>
              <c:numCache>
                <c:formatCode>0</c:formatCode>
                <c:ptCount val="12"/>
                <c:pt idx="0">
                  <c:v>39.894977626040259</c:v>
                </c:pt>
                <c:pt idx="1">
                  <c:v>15.008619824927301</c:v>
                </c:pt>
                <c:pt idx="2">
                  <c:v>8.4127309075394727</c:v>
                </c:pt>
                <c:pt idx="3">
                  <c:v>12.139051367755943</c:v>
                </c:pt>
                <c:pt idx="4">
                  <c:v>5.6496570004035584</c:v>
                </c:pt>
                <c:pt idx="5">
                  <c:v>5.077841903071028</c:v>
                </c:pt>
                <c:pt idx="6">
                  <c:v>-0.92977815794116059</c:v>
                </c:pt>
                <c:pt idx="7">
                  <c:v>-8.9889828809897251E-2</c:v>
                </c:pt>
                <c:pt idx="8">
                  <c:v>-6.5294172626835625</c:v>
                </c:pt>
                <c:pt idx="9">
                  <c:v>2.5848255779921852</c:v>
                </c:pt>
                <c:pt idx="10">
                  <c:v>0.21585199717747783</c:v>
                </c:pt>
                <c:pt idx="11">
                  <c:v>0.13113657419477276</c:v>
                </c:pt>
              </c:numCache>
            </c:numRef>
          </c:val>
        </c:ser>
        <c:dLbls/>
        <c:marker val="1"/>
        <c:axId val="100339072"/>
        <c:axId val="100373632"/>
      </c:lineChart>
      <c:catAx>
        <c:axId val="100339072"/>
        <c:scaling>
          <c:orientation val="minMax"/>
        </c:scaling>
        <c:axPos val="b"/>
        <c:numFmt formatCode="General" sourceLinked="1"/>
        <c:maj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0373632"/>
        <c:crosses val="autoZero"/>
        <c:auto val="1"/>
        <c:lblAlgn val="ctr"/>
        <c:lblOffset val="100"/>
      </c:catAx>
      <c:valAx>
        <c:axId val="100373632"/>
        <c:scaling>
          <c:orientation val="minMax"/>
        </c:scaling>
        <c:axPos val="l"/>
        <c:title>
          <c:tx>
            <c:rich>
              <a:bodyPr rot="-5400000" spcFirstLastPara="1" vertOverflow="ellipsis" vert="horz" wrap="square" anchor="ctr" anchorCtr="1"/>
              <a:lstStyle/>
              <a:p>
                <a:pPr>
                  <a:defRPr sz="10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ZA" dirty="0" smtClean="0">
                    <a:latin typeface="Times New Roman" panose="02020603050405020304" pitchFamily="18" charset="0"/>
                    <a:cs typeface="Times New Roman" panose="02020603050405020304" pitchFamily="18" charset="0"/>
                  </a:rPr>
                  <a:t>Growth rate in %</a:t>
                </a:r>
                <a:endParaRPr lang="en-ZA" dirty="0">
                  <a:latin typeface="Times New Roman" panose="02020603050405020304" pitchFamily="18" charset="0"/>
                  <a:cs typeface="Times New Roman" panose="02020603050405020304" pitchFamily="18" charset="0"/>
                </a:endParaRPr>
              </a:p>
            </c:rich>
          </c:tx>
          <c:spPr>
            <a:noFill/>
            <a:ln>
              <a:noFill/>
            </a:ln>
            <a:effectLst/>
          </c:spPr>
        </c:title>
        <c:numFmt formatCode="0" sourceLinked="1"/>
        <c:maj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9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crossAx val="10033907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solidFill>
      <a:srgbClr val="FFFFFF"/>
    </a:solidFill>
    <a:ln w="12700" cap="flat" cmpd="sng" algn="ctr">
      <a:solidFill>
        <a:srgbClr val="000000"/>
      </a:solidFill>
      <a:prstDash val="solid"/>
      <a:miter lim="800000"/>
    </a:ln>
    <a:effectLst/>
  </c:spPr>
  <c:txPr>
    <a:bodyPr/>
    <a:lstStyle/>
    <a:p>
      <a:pPr>
        <a:defRPr>
          <a:solidFill>
            <a:srgbClr val="000000"/>
          </a:solidFill>
          <a:latin typeface="+mn-lt"/>
          <a:ea typeface="+mn-ea"/>
          <a:cs typeface="+mn-cs"/>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84668008703666"/>
          <c:y val="2.5428331875182269E-2"/>
          <c:w val="0.87150349434651708"/>
          <c:h val="0.84167468649752142"/>
        </c:manualLayout>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Sheet9!$A$2:$H$2</c:f>
              <c:strCache>
                <c:ptCount val="8"/>
                <c:pt idx="0">
                  <c:v>2009/10</c:v>
                </c:pt>
                <c:pt idx="1">
                  <c:v>2010/11</c:v>
                </c:pt>
                <c:pt idx="2">
                  <c:v>2011/12</c:v>
                </c:pt>
                <c:pt idx="3">
                  <c:v>2012/13</c:v>
                </c:pt>
                <c:pt idx="4">
                  <c:v>2013/14</c:v>
                </c:pt>
                <c:pt idx="5">
                  <c:v>2014/15</c:v>
                </c:pt>
                <c:pt idx="6">
                  <c:v>2015/16</c:v>
                </c:pt>
                <c:pt idx="7">
                  <c:v>2016/17</c:v>
                </c:pt>
              </c:strCache>
            </c:strRef>
          </c:cat>
          <c:val>
            <c:numRef>
              <c:f>Sheet9!$A$3:$H$3</c:f>
              <c:numCache>
                <c:formatCode>0</c:formatCode>
                <c:ptCount val="8"/>
                <c:pt idx="0">
                  <c:v>98</c:v>
                </c:pt>
                <c:pt idx="1">
                  <c:v>99</c:v>
                </c:pt>
                <c:pt idx="2">
                  <c:v>99</c:v>
                </c:pt>
                <c:pt idx="3">
                  <c:v>97</c:v>
                </c:pt>
                <c:pt idx="4">
                  <c:v>98</c:v>
                </c:pt>
                <c:pt idx="5">
                  <c:v>99</c:v>
                </c:pt>
                <c:pt idx="6">
                  <c:v>98</c:v>
                </c:pt>
                <c:pt idx="7">
                  <c:v>99</c:v>
                </c:pt>
              </c:numCache>
            </c:numRef>
          </c:val>
        </c:ser>
        <c:dLbls/>
        <c:gapWidth val="219"/>
        <c:overlap val="-27"/>
        <c:axId val="113382528"/>
        <c:axId val="113384064"/>
      </c:barChart>
      <c:catAx>
        <c:axId val="113382528"/>
        <c:scaling>
          <c:orientation val="minMax"/>
        </c:scaling>
        <c:axPos val="b"/>
        <c:numFmt formatCode="General" sourceLinked="1"/>
        <c:maj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13384064"/>
        <c:crosses val="autoZero"/>
        <c:auto val="1"/>
        <c:lblAlgn val="ctr"/>
        <c:lblOffset val="100"/>
      </c:catAx>
      <c:valAx>
        <c:axId val="113384064"/>
        <c:scaling>
          <c:orientation val="minMax"/>
        </c:scaling>
        <c:axPos val="l"/>
        <c:title>
          <c:tx>
            <c:rich>
              <a:bodyPr rot="-5400000" spcFirstLastPara="1" vertOverflow="ellipsis" vert="horz" wrap="square" anchor="ctr" anchorCtr="1"/>
              <a:lstStyle/>
              <a:p>
                <a:pPr>
                  <a:defRPr sz="1000" b="0" i="0" u="none" strike="noStrike" kern="1200" baseline="0">
                    <a:solidFill>
                      <a:schemeClr val="dk1"/>
                    </a:solidFill>
                    <a:latin typeface="Times New Roman" panose="02020603050405020304" pitchFamily="18" charset="0"/>
                    <a:ea typeface="+mn-ea"/>
                    <a:cs typeface="Times New Roman" panose="02020603050405020304" pitchFamily="18" charset="0"/>
                  </a:defRPr>
                </a:pPr>
                <a:r>
                  <a:rPr lang="en-ZA" dirty="0" smtClean="0">
                    <a:latin typeface="Times New Roman" panose="02020603050405020304" pitchFamily="18" charset="0"/>
                    <a:cs typeface="Times New Roman" panose="02020603050405020304" pitchFamily="18" charset="0"/>
                  </a:rPr>
                  <a:t>Spending in %</a:t>
                </a:r>
                <a:endParaRPr lang="en-ZA" dirty="0">
                  <a:latin typeface="Times New Roman" panose="02020603050405020304" pitchFamily="18" charset="0"/>
                  <a:cs typeface="Times New Roman" panose="02020603050405020304" pitchFamily="18" charset="0"/>
                </a:endParaRPr>
              </a:p>
            </c:rich>
          </c:tx>
          <c:spPr>
            <a:noFill/>
            <a:ln>
              <a:noFill/>
            </a:ln>
            <a:effectLst/>
          </c:spPr>
        </c:title>
        <c:numFmt formatCode="0" sourceLinked="1"/>
        <c:maj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113382528"/>
        <c:crosses val="autoZero"/>
        <c:crossBetween val="between"/>
      </c:valAx>
      <c:spPr>
        <a:noFill/>
        <a:ln>
          <a:noFill/>
        </a:ln>
        <a:effectLst/>
      </c:spPr>
    </c:plotArea>
    <c:plotVisOnly val="1"/>
    <c:dispBlanksAs val="gap"/>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Sheet8!$B$1</c:f>
              <c:strCache>
                <c:ptCount val="1"/>
                <c:pt idx="0">
                  <c:v>Administration</c:v>
                </c:pt>
              </c:strCache>
            </c:strRef>
          </c:tx>
          <c:spPr>
            <a:solidFill>
              <a:schemeClr val="accent1"/>
            </a:solidFill>
            <a:ln>
              <a:noFill/>
            </a:ln>
            <a:effectLst/>
          </c:spPr>
          <c:cat>
            <c:strRef>
              <c:f>Sheet8!$A$2:$A$9</c:f>
              <c:strCache>
                <c:ptCount val="7"/>
                <c:pt idx="0">
                  <c:v>2010/11</c:v>
                </c:pt>
                <c:pt idx="1">
                  <c:v>2011/12</c:v>
                </c:pt>
                <c:pt idx="2">
                  <c:v>2012/13</c:v>
                </c:pt>
                <c:pt idx="3">
                  <c:v>2013/14</c:v>
                </c:pt>
                <c:pt idx="4">
                  <c:v>2014/15</c:v>
                </c:pt>
                <c:pt idx="5">
                  <c:v>2015/16</c:v>
                </c:pt>
                <c:pt idx="6">
                  <c:v>2016/17</c:v>
                </c:pt>
              </c:strCache>
              <c:extLst/>
            </c:strRef>
          </c:cat>
          <c:val>
            <c:numRef>
              <c:f>Sheet8!$B$2:$B$9</c:f>
              <c:numCache>
                <c:formatCode>General</c:formatCode>
                <c:ptCount val="7"/>
                <c:pt idx="0">
                  <c:v>75</c:v>
                </c:pt>
                <c:pt idx="1">
                  <c:v>75</c:v>
                </c:pt>
                <c:pt idx="2">
                  <c:v>85</c:v>
                </c:pt>
                <c:pt idx="3">
                  <c:v>68</c:v>
                </c:pt>
                <c:pt idx="4">
                  <c:v>98</c:v>
                </c:pt>
                <c:pt idx="5">
                  <c:v>94</c:v>
                </c:pt>
                <c:pt idx="6">
                  <c:v>92</c:v>
                </c:pt>
              </c:numCache>
              <c:extLst/>
            </c:numRef>
          </c:val>
        </c:ser>
        <c:ser>
          <c:idx val="1"/>
          <c:order val="1"/>
          <c:tx>
            <c:strRef>
              <c:f>Sheet8!$C$1</c:f>
              <c:strCache>
                <c:ptCount val="1"/>
                <c:pt idx="0">
                  <c:v>Human Settlements Policy, Strategy and Planning</c:v>
                </c:pt>
              </c:strCache>
            </c:strRef>
          </c:tx>
          <c:spPr>
            <a:solidFill>
              <a:schemeClr val="accent2"/>
            </a:solidFill>
            <a:ln>
              <a:noFill/>
            </a:ln>
            <a:effectLst/>
          </c:spPr>
          <c:cat>
            <c:strRef>
              <c:f>Sheet8!$A$2:$A$9</c:f>
              <c:strCache>
                <c:ptCount val="7"/>
                <c:pt idx="0">
                  <c:v>2010/11</c:v>
                </c:pt>
                <c:pt idx="1">
                  <c:v>2011/12</c:v>
                </c:pt>
                <c:pt idx="2">
                  <c:v>2012/13</c:v>
                </c:pt>
                <c:pt idx="3">
                  <c:v>2013/14</c:v>
                </c:pt>
                <c:pt idx="4">
                  <c:v>2014/15</c:v>
                </c:pt>
                <c:pt idx="5">
                  <c:v>2015/16</c:v>
                </c:pt>
                <c:pt idx="6">
                  <c:v>2016/17</c:v>
                </c:pt>
              </c:strCache>
              <c:extLst/>
            </c:strRef>
          </c:cat>
          <c:val>
            <c:numRef>
              <c:f>Sheet8!$C$2:$C$9</c:f>
              <c:numCache>
                <c:formatCode>General</c:formatCode>
                <c:ptCount val="7"/>
                <c:pt idx="0">
                  <c:v>84</c:v>
                </c:pt>
                <c:pt idx="1">
                  <c:v>83</c:v>
                </c:pt>
                <c:pt idx="2">
                  <c:v>74</c:v>
                </c:pt>
                <c:pt idx="3">
                  <c:v>70</c:v>
                </c:pt>
                <c:pt idx="4">
                  <c:v>98</c:v>
                </c:pt>
                <c:pt idx="5">
                  <c:v>98</c:v>
                </c:pt>
                <c:pt idx="6">
                  <c:v>93</c:v>
                </c:pt>
              </c:numCache>
              <c:extLst/>
            </c:numRef>
          </c:val>
        </c:ser>
        <c:ser>
          <c:idx val="2"/>
          <c:order val="2"/>
          <c:tx>
            <c:strRef>
              <c:f>Sheet8!$D$1</c:f>
              <c:strCache>
                <c:ptCount val="1"/>
                <c:pt idx="0">
                  <c:v>Human Settlements Delivery Support</c:v>
                </c:pt>
              </c:strCache>
            </c:strRef>
          </c:tx>
          <c:spPr>
            <a:solidFill>
              <a:schemeClr val="accent3"/>
            </a:solidFill>
            <a:ln>
              <a:noFill/>
            </a:ln>
            <a:effectLst/>
          </c:spPr>
          <c:cat>
            <c:strRef>
              <c:f>Sheet8!$A$2:$A$9</c:f>
              <c:strCache>
                <c:ptCount val="7"/>
                <c:pt idx="0">
                  <c:v>2010/11</c:v>
                </c:pt>
                <c:pt idx="1">
                  <c:v>2011/12</c:v>
                </c:pt>
                <c:pt idx="2">
                  <c:v>2012/13</c:v>
                </c:pt>
                <c:pt idx="3">
                  <c:v>2013/14</c:v>
                </c:pt>
                <c:pt idx="4">
                  <c:v>2014/15</c:v>
                </c:pt>
                <c:pt idx="5">
                  <c:v>2015/16</c:v>
                </c:pt>
                <c:pt idx="6">
                  <c:v>2016/17</c:v>
                </c:pt>
              </c:strCache>
              <c:extLst/>
            </c:strRef>
          </c:cat>
          <c:val>
            <c:numRef>
              <c:f>Sheet8!$D$2:$D$9</c:f>
              <c:numCache>
                <c:formatCode>General</c:formatCode>
                <c:ptCount val="7"/>
                <c:pt idx="0">
                  <c:v>94</c:v>
                </c:pt>
                <c:pt idx="1">
                  <c:v>93</c:v>
                </c:pt>
                <c:pt idx="2">
                  <c:v>76</c:v>
                </c:pt>
                <c:pt idx="3">
                  <c:v>58</c:v>
                </c:pt>
                <c:pt idx="4">
                  <c:v>71</c:v>
                </c:pt>
                <c:pt idx="5">
                  <c:v>72</c:v>
                </c:pt>
                <c:pt idx="6">
                  <c:v>70</c:v>
                </c:pt>
              </c:numCache>
              <c:extLst/>
            </c:numRef>
          </c:val>
        </c:ser>
        <c:ser>
          <c:idx val="3"/>
          <c:order val="3"/>
          <c:tx>
            <c:strRef>
              <c:f>Sheet8!$E$1</c:f>
              <c:strCache>
                <c:ptCount val="1"/>
                <c:pt idx="0">
                  <c:v>Housing Development Finance</c:v>
                </c:pt>
              </c:strCache>
            </c:strRef>
          </c:tx>
          <c:spPr>
            <a:solidFill>
              <a:schemeClr val="accent4"/>
            </a:solidFill>
            <a:ln>
              <a:noFill/>
            </a:ln>
            <a:effectLst/>
          </c:spPr>
          <c:cat>
            <c:strRef>
              <c:f>Sheet8!$A$2:$A$9</c:f>
              <c:strCache>
                <c:ptCount val="7"/>
                <c:pt idx="0">
                  <c:v>2010/11</c:v>
                </c:pt>
                <c:pt idx="1">
                  <c:v>2011/12</c:v>
                </c:pt>
                <c:pt idx="2">
                  <c:v>2012/13</c:v>
                </c:pt>
                <c:pt idx="3">
                  <c:v>2013/14</c:v>
                </c:pt>
                <c:pt idx="4">
                  <c:v>2014/15</c:v>
                </c:pt>
                <c:pt idx="5">
                  <c:v>2015/16</c:v>
                </c:pt>
                <c:pt idx="6">
                  <c:v>2016/17</c:v>
                </c:pt>
              </c:strCache>
              <c:extLst/>
            </c:strRef>
          </c:cat>
          <c:val>
            <c:numRef>
              <c:f>Sheet8!$E$2:$E$9</c:f>
              <c:numCache>
                <c:formatCode>General</c:formatCode>
                <c:ptCount val="7"/>
                <c:pt idx="0">
                  <c:v>99</c:v>
                </c:pt>
                <c:pt idx="1">
                  <c:v>99</c:v>
                </c:pt>
                <c:pt idx="2">
                  <c:v>99</c:v>
                </c:pt>
                <c:pt idx="3">
                  <c:v>99</c:v>
                </c:pt>
                <c:pt idx="4">
                  <c:v>100</c:v>
                </c:pt>
                <c:pt idx="5">
                  <c:v>99</c:v>
                </c:pt>
                <c:pt idx="6">
                  <c:v>99</c:v>
                </c:pt>
              </c:numCache>
              <c:extLst/>
            </c:numRef>
          </c:val>
        </c:ser>
        <c:dLbls/>
        <c:axId val="100322688"/>
        <c:axId val="113669248"/>
      </c:barChart>
      <c:catAx>
        <c:axId val="100322688"/>
        <c:scaling>
          <c:orientation val="minMax"/>
        </c:scaling>
        <c:axPos val="b"/>
        <c:numFmt formatCode="General" sourceLinked="1"/>
        <c:maj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13669248"/>
        <c:crosses val="autoZero"/>
        <c:auto val="1"/>
        <c:lblAlgn val="ctr"/>
        <c:lblOffset val="100"/>
      </c:catAx>
      <c:valAx>
        <c:axId val="113669248"/>
        <c:scaling>
          <c:orientation val="minMax"/>
        </c:scaling>
        <c:axPos val="l"/>
        <c:title>
          <c:tx>
            <c:rich>
              <a:bodyPr rot="-5400000" spcFirstLastPara="1" vertOverflow="ellipsis" vert="horz" wrap="square" anchor="ctr" anchorCtr="1"/>
              <a:lstStyle/>
              <a:p>
                <a:pPr>
                  <a:defRPr sz="1000" b="0" i="0" u="none" strike="noStrike" kern="1200" baseline="0">
                    <a:solidFill>
                      <a:srgbClr val="000000"/>
                    </a:solidFill>
                    <a:latin typeface="+mn-lt"/>
                    <a:ea typeface="+mn-ea"/>
                    <a:cs typeface="+mn-cs"/>
                  </a:defRPr>
                </a:pPr>
                <a:r>
                  <a:rPr lang="en-ZA" dirty="0" smtClean="0"/>
                  <a:t>Spending in %</a:t>
                </a:r>
                <a:endParaRPr lang="en-ZA" dirty="0"/>
              </a:p>
            </c:rich>
          </c:tx>
          <c:spPr>
            <a:noFill/>
            <a:ln>
              <a:noFill/>
            </a:ln>
            <a:effectLst/>
          </c:spPr>
        </c:title>
        <c:numFmt formatCode="General" sourceLinked="1"/>
        <c:maj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0322688"/>
        <c:crosses val="autoZero"/>
        <c:crossBetween val="between"/>
      </c:valAx>
      <c:spPr>
        <a:noFill/>
        <a:ln>
          <a:noFill/>
        </a:ln>
        <a:effectLst/>
      </c:spPr>
    </c:plotArea>
    <c:legend>
      <c:legendPos val="b"/>
      <c:layout>
        <c:manualLayout>
          <c:xMode val="edge"/>
          <c:yMode val="edge"/>
          <c:x val="5.5863016468548285E-2"/>
          <c:y val="0.93243695765746248"/>
          <c:w val="0.89999995383469789"/>
          <c:h val="5.4616903885115788E-2"/>
        </c:manualLayout>
      </c:layout>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solidFill>
      <a:srgbClr val="FFFFFF"/>
    </a:solidFill>
    <a:ln w="12700" cap="flat" cmpd="sng" algn="ctr">
      <a:solidFill>
        <a:srgbClr val="000000"/>
      </a:solidFill>
      <a:prstDash val="solid"/>
      <a:miter lim="800000"/>
    </a:ln>
    <a:effectLst/>
  </c:spPr>
  <c:txPr>
    <a:bodyPr/>
    <a:lstStyle/>
    <a:p>
      <a:pPr>
        <a:defRPr>
          <a:solidFill>
            <a:srgbClr val="000000"/>
          </a:solidFill>
          <a:latin typeface="+mn-lt"/>
          <a:ea typeface="+mn-ea"/>
          <a:cs typeface="+mn-cs"/>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2015/16</a:t>
            </a:r>
            <a:endParaRPr lang="en-US" dirty="0">
              <a:latin typeface="Times New Roman" panose="02020603050405020304" pitchFamily="18" charset="0"/>
              <a:cs typeface="Times New Roman" panose="02020603050405020304" pitchFamily="18" charset="0"/>
            </a:endParaRP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'Total number of HHs'!$C$155</c:f>
              <c:strCache>
                <c:ptCount val="1"/>
                <c:pt idx="0">
                  <c:v>Percentage performance sites</c:v>
                </c:pt>
              </c:strCache>
            </c:strRef>
          </c:tx>
          <c:spPr>
            <a:solidFill>
              <a:schemeClr val="accent1"/>
            </a:solidFill>
            <a:ln>
              <a:noFill/>
            </a:ln>
            <a:effectLst/>
            <a:sp3d/>
          </c:spPr>
          <c:cat>
            <c:strRef>
              <c:f>'Total number of HHs'!$B$156:$B$164</c:f>
              <c:strCache>
                <c:ptCount val="9"/>
                <c:pt idx="0">
                  <c:v>EC</c:v>
                </c:pt>
                <c:pt idx="1">
                  <c:v>FS</c:v>
                </c:pt>
                <c:pt idx="2">
                  <c:v>GP</c:v>
                </c:pt>
                <c:pt idx="3">
                  <c:v>KZN</c:v>
                </c:pt>
                <c:pt idx="4">
                  <c:v>Limp</c:v>
                </c:pt>
                <c:pt idx="5">
                  <c:v>Mpu</c:v>
                </c:pt>
                <c:pt idx="6">
                  <c:v>NC</c:v>
                </c:pt>
                <c:pt idx="7">
                  <c:v>NW</c:v>
                </c:pt>
                <c:pt idx="8">
                  <c:v>WC</c:v>
                </c:pt>
              </c:strCache>
            </c:strRef>
          </c:cat>
          <c:val>
            <c:numRef>
              <c:f>'Total number of HHs'!$C$156:$C$164</c:f>
              <c:numCache>
                <c:formatCode>General</c:formatCode>
                <c:ptCount val="9"/>
                <c:pt idx="0">
                  <c:v>103</c:v>
                </c:pt>
                <c:pt idx="1">
                  <c:v>111</c:v>
                </c:pt>
                <c:pt idx="2">
                  <c:v>67</c:v>
                </c:pt>
                <c:pt idx="3">
                  <c:v>77</c:v>
                </c:pt>
                <c:pt idx="4">
                  <c:v>24</c:v>
                </c:pt>
                <c:pt idx="5">
                  <c:v>72</c:v>
                </c:pt>
                <c:pt idx="6">
                  <c:v>50</c:v>
                </c:pt>
                <c:pt idx="7">
                  <c:v>149</c:v>
                </c:pt>
                <c:pt idx="8">
                  <c:v>101</c:v>
                </c:pt>
              </c:numCache>
            </c:numRef>
          </c:val>
        </c:ser>
        <c:ser>
          <c:idx val="1"/>
          <c:order val="1"/>
          <c:tx>
            <c:strRef>
              <c:f>'Total number of HHs'!$D$155</c:f>
              <c:strCache>
                <c:ptCount val="1"/>
                <c:pt idx="0">
                  <c:v>Percentage performance units</c:v>
                </c:pt>
              </c:strCache>
            </c:strRef>
          </c:tx>
          <c:spPr>
            <a:solidFill>
              <a:schemeClr val="accent2"/>
            </a:solidFill>
            <a:ln>
              <a:noFill/>
            </a:ln>
            <a:effectLst/>
            <a:sp3d/>
          </c:spPr>
          <c:cat>
            <c:strRef>
              <c:f>'Total number of HHs'!$B$156:$B$164</c:f>
              <c:strCache>
                <c:ptCount val="9"/>
                <c:pt idx="0">
                  <c:v>EC</c:v>
                </c:pt>
                <c:pt idx="1">
                  <c:v>FS</c:v>
                </c:pt>
                <c:pt idx="2">
                  <c:v>GP</c:v>
                </c:pt>
                <c:pt idx="3">
                  <c:v>KZN</c:v>
                </c:pt>
                <c:pt idx="4">
                  <c:v>Limp</c:v>
                </c:pt>
                <c:pt idx="5">
                  <c:v>Mpu</c:v>
                </c:pt>
                <c:pt idx="6">
                  <c:v>NC</c:v>
                </c:pt>
                <c:pt idx="7">
                  <c:v>NW</c:v>
                </c:pt>
                <c:pt idx="8">
                  <c:v>WC</c:v>
                </c:pt>
              </c:strCache>
            </c:strRef>
          </c:cat>
          <c:val>
            <c:numRef>
              <c:f>'Total number of HHs'!$D$156:$D$164</c:f>
              <c:numCache>
                <c:formatCode>General</c:formatCode>
                <c:ptCount val="9"/>
                <c:pt idx="0">
                  <c:v>96</c:v>
                </c:pt>
                <c:pt idx="1">
                  <c:v>99</c:v>
                </c:pt>
                <c:pt idx="2">
                  <c:v>59</c:v>
                </c:pt>
                <c:pt idx="3">
                  <c:v>126</c:v>
                </c:pt>
                <c:pt idx="4">
                  <c:v>109</c:v>
                </c:pt>
                <c:pt idx="5">
                  <c:v>100</c:v>
                </c:pt>
                <c:pt idx="6">
                  <c:v>95</c:v>
                </c:pt>
                <c:pt idx="7">
                  <c:v>106</c:v>
                </c:pt>
                <c:pt idx="8">
                  <c:v>104</c:v>
                </c:pt>
              </c:numCache>
            </c:numRef>
          </c:val>
        </c:ser>
        <c:dLbls/>
        <c:shape val="box"/>
        <c:axId val="113847680"/>
        <c:axId val="113849856"/>
        <c:axId val="0"/>
      </c:bar3DChart>
      <c:catAx>
        <c:axId val="113847680"/>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smtClean="0">
                    <a:latin typeface="Times New Roman" panose="02020603050405020304" pitchFamily="18" charset="0"/>
                    <a:cs typeface="Times New Roman" panose="02020603050405020304" pitchFamily="18" charset="0"/>
                  </a:rPr>
                  <a:t>Province</a:t>
                </a:r>
                <a:endParaRPr lang="en-US" dirty="0">
                  <a:latin typeface="Times New Roman" panose="02020603050405020304" pitchFamily="18" charset="0"/>
                  <a:cs typeface="Times New Roman" panose="02020603050405020304" pitchFamily="18" charset="0"/>
                </a:endParaRP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3849856"/>
        <c:crosses val="autoZero"/>
        <c:auto val="1"/>
        <c:lblAlgn val="ctr"/>
        <c:lblOffset val="100"/>
      </c:catAx>
      <c:valAx>
        <c:axId val="11384985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Percentage</a:t>
                </a:r>
                <a:endParaRPr lang="en-US" dirty="0"/>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384768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0471" cy="465758"/>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lvl1pPr defTabSz="890594">
              <a:defRPr sz="1200">
                <a:latin typeface="Calibri" pitchFamily="34" charset="0"/>
              </a:defRPr>
            </a:lvl1pPr>
          </a:lstStyle>
          <a:p>
            <a:pPr>
              <a:defRPr/>
            </a:pPr>
            <a:endParaRPr lang="en-ZA" dirty="0"/>
          </a:p>
        </p:txBody>
      </p:sp>
      <p:sp>
        <p:nvSpPr>
          <p:cNvPr id="3" name="Date Placeholder 2"/>
          <p:cNvSpPr>
            <a:spLocks noGrp="1"/>
          </p:cNvSpPr>
          <p:nvPr>
            <p:ph type="dt" sz="quarter" idx="1"/>
          </p:nvPr>
        </p:nvSpPr>
        <p:spPr bwMode="auto">
          <a:xfrm>
            <a:off x="3885996" y="0"/>
            <a:ext cx="2970471" cy="465758"/>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lvl1pPr algn="r" defTabSz="890594">
              <a:defRPr sz="1200">
                <a:latin typeface="Calibri" pitchFamily="34" charset="0"/>
              </a:defRPr>
            </a:lvl1pPr>
          </a:lstStyle>
          <a:p>
            <a:pPr>
              <a:defRPr/>
            </a:pPr>
            <a:fld id="{06BEFFA2-CC14-4FDE-A445-50A6B94DBAB3}" type="datetimeFigureOut">
              <a:rPr lang="en-ZA"/>
              <a:pPr>
                <a:defRPr/>
              </a:pPr>
              <a:t>2017/10/06</a:t>
            </a:fld>
            <a:endParaRPr lang="en-ZA" dirty="0"/>
          </a:p>
        </p:txBody>
      </p:sp>
      <p:sp>
        <p:nvSpPr>
          <p:cNvPr id="4" name="Footer Placeholder 3"/>
          <p:cNvSpPr>
            <a:spLocks noGrp="1"/>
          </p:cNvSpPr>
          <p:nvPr>
            <p:ph type="ftr" sz="quarter" idx="2"/>
          </p:nvPr>
        </p:nvSpPr>
        <p:spPr bwMode="auto">
          <a:xfrm>
            <a:off x="0" y="8829201"/>
            <a:ext cx="2970471" cy="465757"/>
          </a:xfrm>
          <a:prstGeom prst="rect">
            <a:avLst/>
          </a:prstGeom>
          <a:noFill/>
          <a:ln w="9525">
            <a:noFill/>
            <a:miter lim="800000"/>
            <a:headEnd/>
            <a:tailEnd/>
          </a:ln>
        </p:spPr>
        <p:txBody>
          <a:bodyPr vert="horz" wrap="square" lIns="88988" tIns="44494" rIns="88988" bIns="44494" numCol="1" anchor="b" anchorCtr="0" compatLnSpc="1">
            <a:prstTxWarp prst="textNoShape">
              <a:avLst/>
            </a:prstTxWarp>
          </a:bodyPr>
          <a:lstStyle>
            <a:lvl1pPr defTabSz="890594">
              <a:defRPr sz="1200">
                <a:latin typeface="Calibri" pitchFamily="34" charset="0"/>
              </a:defRPr>
            </a:lvl1pPr>
          </a:lstStyle>
          <a:p>
            <a:pPr>
              <a:defRPr/>
            </a:pPr>
            <a:endParaRPr lang="en-ZA" dirty="0"/>
          </a:p>
        </p:txBody>
      </p:sp>
      <p:sp>
        <p:nvSpPr>
          <p:cNvPr id="5" name="Slide Number Placeholder 4"/>
          <p:cNvSpPr>
            <a:spLocks noGrp="1"/>
          </p:cNvSpPr>
          <p:nvPr>
            <p:ph type="sldNum" sz="quarter" idx="3"/>
          </p:nvPr>
        </p:nvSpPr>
        <p:spPr bwMode="auto">
          <a:xfrm>
            <a:off x="3885996" y="8829201"/>
            <a:ext cx="2970471" cy="465757"/>
          </a:xfrm>
          <a:prstGeom prst="rect">
            <a:avLst/>
          </a:prstGeom>
          <a:noFill/>
          <a:ln w="9525">
            <a:noFill/>
            <a:miter lim="800000"/>
            <a:headEnd/>
            <a:tailEnd/>
          </a:ln>
        </p:spPr>
        <p:txBody>
          <a:bodyPr vert="horz" wrap="square" lIns="88988" tIns="44494" rIns="88988" bIns="44494" numCol="1" anchor="b" anchorCtr="0" compatLnSpc="1">
            <a:prstTxWarp prst="textNoShape">
              <a:avLst/>
            </a:prstTxWarp>
          </a:bodyPr>
          <a:lstStyle>
            <a:lvl1pPr algn="r" defTabSz="890594">
              <a:defRPr sz="1200">
                <a:latin typeface="Calibri" pitchFamily="34" charset="0"/>
              </a:defRPr>
            </a:lvl1pPr>
          </a:lstStyle>
          <a:p>
            <a:pPr>
              <a:defRPr/>
            </a:pPr>
            <a:fld id="{16B8D383-57A9-4777-A67E-11AD701ABB2F}" type="slidenum">
              <a:rPr lang="en-ZA"/>
              <a:pPr>
                <a:defRPr/>
              </a:pPr>
              <a:t>‹#›</a:t>
            </a:fld>
            <a:endParaRPr lang="en-ZA" dirty="0"/>
          </a:p>
        </p:txBody>
      </p:sp>
    </p:spTree>
    <p:extLst>
      <p:ext uri="{BB962C8B-B14F-4D97-AF65-F5344CB8AC3E}">
        <p14:creationId xmlns:p14="http://schemas.microsoft.com/office/powerpoint/2010/main" xmlns="" val="320873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0471" cy="465758"/>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lvl1pPr defTabSz="890594">
              <a:defRPr sz="1200">
                <a:latin typeface="Calibri" pitchFamily="34" charset="0"/>
              </a:defRPr>
            </a:lvl1pPr>
          </a:lstStyle>
          <a:p>
            <a:pPr>
              <a:defRPr/>
            </a:pPr>
            <a:endParaRPr lang="en-ZA" dirty="0"/>
          </a:p>
        </p:txBody>
      </p:sp>
      <p:sp>
        <p:nvSpPr>
          <p:cNvPr id="3" name="Date Placeholder 2"/>
          <p:cNvSpPr>
            <a:spLocks noGrp="1"/>
          </p:cNvSpPr>
          <p:nvPr>
            <p:ph type="dt" idx="1"/>
          </p:nvPr>
        </p:nvSpPr>
        <p:spPr bwMode="auto">
          <a:xfrm>
            <a:off x="3885996" y="0"/>
            <a:ext cx="2970471" cy="465758"/>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lvl1pPr algn="r" defTabSz="890594">
              <a:defRPr sz="1200">
                <a:latin typeface="Calibri" pitchFamily="34" charset="0"/>
              </a:defRPr>
            </a:lvl1pPr>
          </a:lstStyle>
          <a:p>
            <a:pPr>
              <a:defRPr/>
            </a:pPr>
            <a:fld id="{84B5B533-3D88-4860-9C61-8F3E6D3ABFC6}" type="datetimeFigureOut">
              <a:rPr lang="en-ZA"/>
              <a:pPr>
                <a:defRPr/>
              </a:pPr>
              <a:t>2017/10/06</a:t>
            </a:fld>
            <a:endParaRPr lang="en-Z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85213" tIns="42606" rIns="85213" bIns="42606" rtlCol="0" anchor="ctr"/>
          <a:lstStyle/>
          <a:p>
            <a:pPr lvl="0"/>
            <a:endParaRPr lang="en-ZA" noProof="0" dirty="0"/>
          </a:p>
        </p:txBody>
      </p:sp>
      <p:sp>
        <p:nvSpPr>
          <p:cNvPr id="5" name="Notes Placeholder 4"/>
          <p:cNvSpPr>
            <a:spLocks noGrp="1"/>
          </p:cNvSpPr>
          <p:nvPr>
            <p:ph type="body" sz="quarter" idx="3"/>
          </p:nvPr>
        </p:nvSpPr>
        <p:spPr bwMode="auto">
          <a:xfrm>
            <a:off x="685494" y="4416764"/>
            <a:ext cx="5487013" cy="4183163"/>
          </a:xfrm>
          <a:prstGeom prst="rect">
            <a:avLst/>
          </a:prstGeom>
          <a:noFill/>
          <a:ln w="9525">
            <a:noFill/>
            <a:miter lim="800000"/>
            <a:headEnd/>
            <a:tailEnd/>
          </a:ln>
        </p:spPr>
        <p:txBody>
          <a:bodyPr vert="horz" wrap="square" lIns="88988" tIns="44494" rIns="88988" bIns="444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bwMode="auto">
          <a:xfrm>
            <a:off x="0" y="8829201"/>
            <a:ext cx="2970471" cy="465757"/>
          </a:xfrm>
          <a:prstGeom prst="rect">
            <a:avLst/>
          </a:prstGeom>
          <a:noFill/>
          <a:ln w="9525">
            <a:noFill/>
            <a:miter lim="800000"/>
            <a:headEnd/>
            <a:tailEnd/>
          </a:ln>
        </p:spPr>
        <p:txBody>
          <a:bodyPr vert="horz" wrap="square" lIns="88988" tIns="44494" rIns="88988" bIns="44494" numCol="1" anchor="b" anchorCtr="0" compatLnSpc="1">
            <a:prstTxWarp prst="textNoShape">
              <a:avLst/>
            </a:prstTxWarp>
          </a:bodyPr>
          <a:lstStyle>
            <a:lvl1pPr defTabSz="890594">
              <a:defRPr sz="1200">
                <a:latin typeface="Calibri" pitchFamily="34" charset="0"/>
              </a:defRPr>
            </a:lvl1pPr>
          </a:lstStyle>
          <a:p>
            <a:pPr>
              <a:defRPr/>
            </a:pPr>
            <a:endParaRPr lang="en-ZA" dirty="0"/>
          </a:p>
        </p:txBody>
      </p:sp>
      <p:sp>
        <p:nvSpPr>
          <p:cNvPr id="7" name="Slide Number Placeholder 6"/>
          <p:cNvSpPr>
            <a:spLocks noGrp="1"/>
          </p:cNvSpPr>
          <p:nvPr>
            <p:ph type="sldNum" sz="quarter" idx="5"/>
          </p:nvPr>
        </p:nvSpPr>
        <p:spPr bwMode="auto">
          <a:xfrm>
            <a:off x="3885996" y="8829201"/>
            <a:ext cx="2970471" cy="465757"/>
          </a:xfrm>
          <a:prstGeom prst="rect">
            <a:avLst/>
          </a:prstGeom>
          <a:noFill/>
          <a:ln w="9525">
            <a:noFill/>
            <a:miter lim="800000"/>
            <a:headEnd/>
            <a:tailEnd/>
          </a:ln>
        </p:spPr>
        <p:txBody>
          <a:bodyPr vert="horz" wrap="square" lIns="88988" tIns="44494" rIns="88988" bIns="44494" numCol="1" anchor="b" anchorCtr="0" compatLnSpc="1">
            <a:prstTxWarp prst="textNoShape">
              <a:avLst/>
            </a:prstTxWarp>
          </a:bodyPr>
          <a:lstStyle>
            <a:lvl1pPr algn="r" defTabSz="890594">
              <a:defRPr sz="1200">
                <a:latin typeface="Calibri" pitchFamily="34" charset="0"/>
              </a:defRPr>
            </a:lvl1pPr>
          </a:lstStyle>
          <a:p>
            <a:pPr>
              <a:defRPr/>
            </a:pPr>
            <a:fld id="{2E72BF19-97AF-455C-BABB-E3608C95AFAC}" type="slidenum">
              <a:rPr lang="en-ZA"/>
              <a:pPr>
                <a:defRPr/>
              </a:pPr>
              <a:t>‹#›</a:t>
            </a:fld>
            <a:endParaRPr lang="en-ZA" dirty="0"/>
          </a:p>
        </p:txBody>
      </p:sp>
    </p:spTree>
    <p:extLst>
      <p:ext uri="{BB962C8B-B14F-4D97-AF65-F5344CB8AC3E}">
        <p14:creationId xmlns:p14="http://schemas.microsoft.com/office/powerpoint/2010/main" xmlns="" val="3278283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23112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79718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87397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51813" y="9378010"/>
            <a:ext cx="2944342" cy="494708"/>
          </a:xfrm>
          <a:prstGeom prst="rect">
            <a:avLst/>
          </a:prstGeom>
        </p:spPr>
        <p:txBody>
          <a:bodyPr/>
          <a:lstStyle/>
          <a:p>
            <a:pPr>
              <a:defRPr/>
            </a:pPr>
            <a:fld id="{2E72BF19-97AF-455C-BABB-E3608C95AFAC}" type="slidenum">
              <a:rPr lang="en-ZA" smtClean="0"/>
              <a:pPr>
                <a:defRPr/>
              </a:pPr>
              <a:t>6</a:t>
            </a:fld>
            <a:endParaRPr lang="en-ZA"/>
          </a:p>
        </p:txBody>
      </p:sp>
    </p:spTree>
    <p:extLst>
      <p:ext uri="{BB962C8B-B14F-4D97-AF65-F5344CB8AC3E}">
        <p14:creationId xmlns:p14="http://schemas.microsoft.com/office/powerpoint/2010/main" xmlns="" val="33034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840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51813" y="9427766"/>
            <a:ext cx="2944342" cy="497332"/>
          </a:xfrm>
          <a:prstGeom prst="rect">
            <a:avLst/>
          </a:prstGeom>
        </p:spPr>
        <p:txBody>
          <a:bodyPr/>
          <a:lstStyle/>
          <a:p>
            <a:pPr>
              <a:defRPr/>
            </a:pPr>
            <a:fld id="{2E72BF19-97AF-455C-BABB-E3608C95AFAC}" type="slidenum">
              <a:rPr lang="en-ZA" smtClean="0"/>
              <a:pPr>
                <a:defRPr/>
              </a:pPr>
              <a:t>20</a:t>
            </a:fld>
            <a:endParaRPr lang="en-ZA" dirty="0"/>
          </a:p>
        </p:txBody>
      </p:sp>
    </p:spTree>
    <p:extLst>
      <p:ext uri="{BB962C8B-B14F-4D97-AF65-F5344CB8AC3E}">
        <p14:creationId xmlns:p14="http://schemas.microsoft.com/office/powerpoint/2010/main" xmlns="" val="188025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51813" y="9427766"/>
            <a:ext cx="2944342" cy="497332"/>
          </a:xfrm>
          <a:prstGeom prst="rect">
            <a:avLst/>
          </a:prstGeom>
        </p:spPr>
        <p:txBody>
          <a:bodyPr/>
          <a:lstStyle/>
          <a:p>
            <a:pPr>
              <a:defRPr/>
            </a:pPr>
            <a:fld id="{2E72BF19-97AF-455C-BABB-E3608C95AFAC}" type="slidenum">
              <a:rPr lang="en-ZA" smtClean="0"/>
              <a:pPr>
                <a:defRPr/>
              </a:pPr>
              <a:t>33</a:t>
            </a:fld>
            <a:endParaRPr lang="en-ZA" dirty="0"/>
          </a:p>
        </p:txBody>
      </p:sp>
    </p:spTree>
    <p:extLst>
      <p:ext uri="{BB962C8B-B14F-4D97-AF65-F5344CB8AC3E}">
        <p14:creationId xmlns:p14="http://schemas.microsoft.com/office/powerpoint/2010/main" xmlns="" val="305249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4069477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cxnSp>
        <p:nvCxnSpPr>
          <p:cNvPr id="6" name="Straight Connector 13"/>
          <p:cNvCxnSpPr/>
          <p:nvPr userDrawn="1"/>
        </p:nvCxnSpPr>
        <p:spPr>
          <a:xfrm>
            <a:off x="323850" y="4653136"/>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636912"/>
            <a:ext cx="7772400" cy="1758057"/>
          </a:xfrm>
        </p:spPr>
        <p:txBody>
          <a:bodyPr/>
          <a:lstStyle>
            <a:lvl1pPr>
              <a:defRPr b="0" cap="small" baseline="0">
                <a:solidFill>
                  <a:srgbClr val="366C5B"/>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5060776"/>
            <a:ext cx="6400800" cy="1104528"/>
          </a:xfrm>
        </p:spPr>
        <p:txBody>
          <a:bodyPr/>
          <a:lstStyle>
            <a:lvl1pPr marL="0" indent="0" algn="ctr">
              <a:buNone/>
              <a:defRPr cap="small"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
        <p:nvSpPr>
          <p:cNvPr id="7" name="Date Placeholder 3"/>
          <p:cNvSpPr>
            <a:spLocks noGrp="1"/>
          </p:cNvSpPr>
          <p:nvPr>
            <p:ph type="dt" sz="half" idx="10"/>
          </p:nvPr>
        </p:nvSpPr>
        <p:spPr>
          <a:xfrm>
            <a:off x="457200" y="6232525"/>
            <a:ext cx="2133600" cy="365125"/>
          </a:xfrm>
        </p:spPr>
        <p:txBody>
          <a:bodyPr/>
          <a:lstStyle>
            <a:lvl1pPr>
              <a:defRPr>
                <a:latin typeface="Times New Roman" pitchFamily="18" charset="0"/>
                <a:cs typeface="Times New Roman" pitchFamily="18" charset="0"/>
              </a:defRPr>
            </a:lvl1pPr>
          </a:lstStyle>
          <a:p>
            <a:pPr>
              <a:defRPr/>
            </a:pPr>
            <a:endParaRPr lang="en-ZA" dirty="0"/>
          </a:p>
        </p:txBody>
      </p:sp>
      <p:sp>
        <p:nvSpPr>
          <p:cNvPr id="8"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dirty="0" smtClean="0"/>
              <a:t>Portfolio Committee on Basic Education </a:t>
            </a:r>
            <a:endParaRPr lang="en-ZA" dirty="0"/>
          </a:p>
        </p:txBody>
      </p:sp>
      <p:sp>
        <p:nvSpPr>
          <p:cNvPr id="9" name="Slide Number Placeholder 5"/>
          <p:cNvSpPr>
            <a:spLocks noGrp="1"/>
          </p:cNvSpPr>
          <p:nvPr>
            <p:ph type="sldNum" sz="quarter" idx="12"/>
          </p:nvPr>
        </p:nvSpPr>
        <p:spPr>
          <a:xfrm>
            <a:off x="6553200" y="6237288"/>
            <a:ext cx="2133600" cy="365125"/>
          </a:xfrm>
        </p:spPr>
        <p:txBody>
          <a:bodyPr/>
          <a:lstStyle>
            <a:lvl1pPr>
              <a:defRPr>
                <a:solidFill>
                  <a:srgbClr val="3B7150"/>
                </a:solidFill>
                <a:latin typeface="Times New Roman" pitchFamily="18" charset="0"/>
                <a:cs typeface="Times New Roman" pitchFamily="18" charset="0"/>
              </a:defRPr>
            </a:lvl1pPr>
          </a:lstStyle>
          <a:p>
            <a:pPr>
              <a:defRPr/>
            </a:pPr>
            <a:fld id="{F5038123-8B37-436F-8CA4-4033D15F1413}" type="slidenum">
              <a:rPr lang="en-ZA"/>
              <a:pPr>
                <a:defRPr/>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Marina\Pictures\logo.png"/>
          <p:cNvPicPr>
            <a:picLocks noChangeAspect="1" noChangeArrowheads="1"/>
          </p:cNvPicPr>
          <p:nvPr userDrawn="1"/>
        </p:nvPicPr>
        <p:blipFill>
          <a:blip r:embed="rId2" cstate="print"/>
          <a:srcRect/>
          <a:stretch>
            <a:fillRect/>
          </a:stretch>
        </p:blipFill>
        <p:spPr bwMode="auto">
          <a:xfrm>
            <a:off x="155575" y="5732463"/>
            <a:ext cx="1031875" cy="936625"/>
          </a:xfrm>
          <a:prstGeom prst="rect">
            <a:avLst/>
          </a:prstGeom>
          <a:noFill/>
          <a:ln w="9525">
            <a:noFill/>
            <a:miter lim="800000"/>
            <a:headEnd/>
            <a:tailEnd/>
          </a:ln>
        </p:spPr>
      </p:pic>
      <p:sp>
        <p:nvSpPr>
          <p:cNvPr id="5"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cxnSp>
        <p:nvCxnSpPr>
          <p:cNvPr id="6" name="Straight Connector 7"/>
          <p:cNvCxnSpPr/>
          <p:nvPr userDrawn="1"/>
        </p:nvCxnSpPr>
        <p:spPr>
          <a:xfrm>
            <a:off x="323850" y="1484313"/>
            <a:ext cx="8496300"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r">
              <a:defRPr cap="small" baseline="0">
                <a:solidFill>
                  <a:srgbClr val="3B7150"/>
                </a:solidFill>
                <a:effectLst>
                  <a:outerShdw blurRad="38100" dist="38100" dir="2700000" algn="tl">
                    <a:srgbClr val="000000">
                      <a:alpha val="43137"/>
                    </a:srgbClr>
                  </a:outerShdw>
                </a:effectLs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7" name="Slide Number Placeholder 5"/>
          <p:cNvSpPr>
            <a:spLocks noGrp="1"/>
          </p:cNvSpPr>
          <p:nvPr>
            <p:ph type="sldNum" sz="quarter" idx="10"/>
          </p:nvPr>
        </p:nvSpPr>
        <p:spPr>
          <a:xfrm>
            <a:off x="6553200" y="6237288"/>
            <a:ext cx="2133600" cy="365125"/>
          </a:xfrm>
        </p:spPr>
        <p:txBody>
          <a:bodyPr/>
          <a:lstStyle>
            <a:lvl1pPr>
              <a:defRPr>
                <a:solidFill>
                  <a:srgbClr val="3B7150"/>
                </a:solidFill>
              </a:defRPr>
            </a:lvl1pPr>
          </a:lstStyle>
          <a:p>
            <a:pPr>
              <a:defRPr/>
            </a:pPr>
            <a:fld id="{F1102E04-C8CA-4535-B9A8-E00E6E7F4501}" type="slidenum">
              <a:rPr lang="en-ZA"/>
              <a:pPr>
                <a:defRPr/>
              </a:pPr>
              <a:t>‹#›</a:t>
            </a:fld>
            <a:endParaRPr lang="en-ZA" dirty="0"/>
          </a:p>
        </p:txBody>
      </p:sp>
      <p:sp>
        <p:nvSpPr>
          <p:cNvPr id="9"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dirty="0" smtClean="0"/>
              <a:t>Portfolio Committee on Basic Education </a:t>
            </a:r>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6"/>
          <p:cNvSpPr/>
          <p:nvPr userDrawn="1"/>
        </p:nvSpPr>
        <p:spPr>
          <a:xfrm>
            <a:off x="179388" y="188913"/>
            <a:ext cx="8785225" cy="6480175"/>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5" name="Picture 2" descr="C:\Users\Marina\Pictures\logo.png"/>
          <p:cNvPicPr>
            <a:picLocks noChangeAspect="1" noChangeArrowheads="1"/>
          </p:cNvPicPr>
          <p:nvPr userDrawn="1"/>
        </p:nvPicPr>
        <p:blipFill>
          <a:blip r:embed="rId2" cstate="print"/>
          <a:srcRect/>
          <a:stretch>
            <a:fillRect/>
          </a:stretch>
        </p:blipFill>
        <p:spPr bwMode="auto">
          <a:xfrm>
            <a:off x="3454400" y="500063"/>
            <a:ext cx="2197100" cy="1992312"/>
          </a:xfrm>
          <a:prstGeom prst="rect">
            <a:avLst/>
          </a:prstGeom>
          <a:noFill/>
          <a:ln w="9525">
            <a:noFill/>
            <a:miter lim="800000"/>
            <a:headEnd/>
            <a:tailEnd/>
          </a:ln>
        </p:spPr>
      </p:pic>
      <p:sp>
        <p:nvSpPr>
          <p:cNvPr id="3" name="Text Placeholder 2"/>
          <p:cNvSpPr>
            <a:spLocks noGrp="1"/>
          </p:cNvSpPr>
          <p:nvPr>
            <p:ph type="body" idx="1"/>
          </p:nvPr>
        </p:nvSpPr>
        <p:spPr>
          <a:xfrm>
            <a:off x="722313" y="3140968"/>
            <a:ext cx="7772400" cy="1152128"/>
          </a:xfrm>
        </p:spPr>
        <p:txBody>
          <a:bodyPr anchor="b">
            <a:normAutofit/>
          </a:bodyPr>
          <a:lstStyle>
            <a:lvl1pPr marL="0" indent="0" algn="ctr">
              <a:buNone/>
              <a:defRPr sz="3600" cap="small" baseline="0">
                <a:solidFill>
                  <a:srgbClr val="3B71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8" name="Footer Placeholder 4"/>
          <p:cNvSpPr>
            <a:spLocks noGrp="1"/>
          </p:cNvSpPr>
          <p:nvPr>
            <p:ph type="ftr" sz="quarter" idx="11"/>
          </p:nvPr>
        </p:nvSpPr>
        <p:spPr>
          <a:xfrm>
            <a:off x="3124200" y="6237288"/>
            <a:ext cx="2895600" cy="365125"/>
          </a:xfrm>
        </p:spPr>
        <p:txBody>
          <a:bodyPr/>
          <a:lstStyle>
            <a:lvl1pPr>
              <a:defRPr i="1">
                <a:solidFill>
                  <a:srgbClr val="3B7150"/>
                </a:solidFill>
                <a:effectLst>
                  <a:outerShdw blurRad="38100" dist="38100" dir="2700000" algn="tl">
                    <a:srgbClr val="C0C0C0"/>
                  </a:outerShdw>
                </a:effectLst>
              </a:defRPr>
            </a:lvl1pPr>
          </a:lstStyle>
          <a:p>
            <a:pPr>
              <a:defRPr/>
            </a:pPr>
            <a:r>
              <a:rPr lang="en-ZA" dirty="0" smtClean="0"/>
              <a:t>Portfolio Committee on Basic Education </a:t>
            </a:r>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18" charset="0"/>
                <a:cs typeface="Times New Roman" pitchFamily="18" charset="0"/>
              </a:defRPr>
            </a:lvl1pPr>
          </a:lstStyle>
          <a:p>
            <a:pPr>
              <a:defRPr/>
            </a:pPr>
            <a:r>
              <a:rPr lang="en-ZA" dirty="0" smtClean="0"/>
              <a:t>Portfolio Committee on Basic Education </a:t>
            </a: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Times New Roman" pitchFamily="18" charset="0"/>
              </a:defRPr>
            </a:lvl1pPr>
          </a:lstStyle>
          <a:p>
            <a:pPr>
              <a:defRPr/>
            </a:pPr>
            <a:fld id="{5F84B9C5-5F88-47F1-8C4A-E6B15934C5D1}"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lvl1pPr algn="ctr" rtl="0" eaLnBrk="0" fontAlgn="base" hangingPunct="0">
        <a:spcBef>
          <a:spcPct val="0"/>
        </a:spcBef>
        <a:spcAft>
          <a:spcPct val="0"/>
        </a:spcAft>
        <a:defRPr sz="4400" kern="1200" cap="small">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title"/>
          </p:nvPr>
        </p:nvSpPr>
        <p:spPr>
          <a:xfrm>
            <a:off x="251520" y="2780928"/>
            <a:ext cx="8640960" cy="2046401"/>
          </a:xfrm>
          <a:prstGeom prst="rect">
            <a:avLst/>
          </a:prstGeom>
        </p:spPr>
        <p:txBody>
          <a:bodyPr>
            <a:normAutofit/>
          </a:bodyPr>
          <a:lstStyle>
            <a:lvl1pPr defTabSz="877823">
              <a:defRPr sz="4224"/>
            </a:lvl1pPr>
          </a:lstStyle>
          <a:p>
            <a:pPr lvl="0">
              <a:defRPr sz="1800" cap="none">
                <a:solidFill>
                  <a:srgbClr val="000000"/>
                </a:solidFill>
                <a:effectLst/>
              </a:defRPr>
            </a:pPr>
            <a:r>
              <a:rPr lang="en-ZA" sz="3600" cap="small" dirty="0" smtClean="0">
                <a:solidFill>
                  <a:srgbClr val="366C5B"/>
                </a:solidFill>
              </a:rPr>
              <a:t>Briefing to the Portfolio Committee on Human Settlements</a:t>
            </a:r>
            <a:endParaRPr sz="3600" cap="small" dirty="0">
              <a:solidFill>
                <a:srgbClr val="366C5B"/>
              </a:solidFill>
            </a:endParaRPr>
          </a:p>
        </p:txBody>
      </p:sp>
      <p:sp>
        <p:nvSpPr>
          <p:cNvPr id="28" name="Shape 28"/>
          <p:cNvSpPr>
            <a:spLocks noGrp="1"/>
          </p:cNvSpPr>
          <p:nvPr>
            <p:ph type="body" idx="1"/>
          </p:nvPr>
        </p:nvSpPr>
        <p:spPr>
          <a:xfrm>
            <a:off x="1371600" y="6237312"/>
            <a:ext cx="6400800" cy="360338"/>
          </a:xfrm>
          <a:prstGeom prst="rect">
            <a:avLst/>
          </a:prstGeom>
        </p:spPr>
        <p:txBody>
          <a:bodyPr lIns="0" tIns="0" rIns="0" bIns="0">
            <a:normAutofit/>
          </a:bodyPr>
          <a:lstStyle>
            <a:lvl1pPr>
              <a:spcBef>
                <a:spcPts val="400"/>
              </a:spcBef>
              <a:defRPr sz="1800" i="1" cap="none">
                <a:solidFill>
                  <a:srgbClr val="366C5B"/>
                </a:solidFill>
                <a:effectLst>
                  <a:outerShdw blurRad="38100" dist="38100" dir="2700000" rotWithShape="0">
                    <a:srgbClr val="C0C0C0"/>
                  </a:outerShdw>
                </a:effectLst>
              </a:defRPr>
            </a:lvl1pPr>
          </a:lstStyle>
          <a:p>
            <a:pPr lvl="0">
              <a:defRPr i="0">
                <a:solidFill>
                  <a:srgbClr val="000000"/>
                </a:solidFill>
                <a:effectLst/>
              </a:defRPr>
            </a:pPr>
            <a:r>
              <a:rPr i="1" dirty="0">
                <a:solidFill>
                  <a:srgbClr val="366C5B"/>
                </a:solidFill>
                <a:effectLst>
                  <a:outerShdw blurRad="38100" dist="38100" dir="2700000" rotWithShape="0">
                    <a:srgbClr val="C0C0C0"/>
                  </a:outerShdw>
                </a:effectLst>
              </a:rPr>
              <a:t>For an Equitable Sharing of National Revenue</a:t>
            </a:r>
          </a:p>
        </p:txBody>
      </p:sp>
      <p:sp>
        <p:nvSpPr>
          <p:cNvPr id="29" name="Shape 29"/>
          <p:cNvSpPr/>
          <p:nvPr/>
        </p:nvSpPr>
        <p:spPr>
          <a:xfrm>
            <a:off x="1524000" y="5084762"/>
            <a:ext cx="6400800" cy="89511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spcBef>
                <a:spcPts val="500"/>
              </a:spcBef>
            </a:pPr>
            <a:r>
              <a:rPr sz="2400" dirty="0">
                <a:latin typeface="Times New Roman"/>
                <a:ea typeface="Times New Roman"/>
                <a:cs typeface="Times New Roman"/>
                <a:sym typeface="Times New Roman"/>
              </a:rPr>
              <a:t>Financial and Fiscal Commission</a:t>
            </a:r>
            <a:endParaRPr dirty="0">
              <a:latin typeface="Arial"/>
              <a:ea typeface="Arial"/>
              <a:cs typeface="Arial"/>
              <a:sym typeface="Arial"/>
            </a:endParaRPr>
          </a:p>
          <a:p>
            <a:pPr lvl="0" algn="ctr">
              <a:spcBef>
                <a:spcPts val="500"/>
              </a:spcBef>
            </a:pPr>
            <a:r>
              <a:rPr lang="en-ZA" sz="2400" dirty="0" smtClean="0">
                <a:latin typeface="Times New Roman"/>
                <a:ea typeface="Times New Roman"/>
                <a:cs typeface="Times New Roman"/>
                <a:sym typeface="Times New Roman"/>
              </a:rPr>
              <a:t>4 October 2017</a:t>
            </a:r>
            <a:endParaRPr sz="2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8976072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396240" y="260647"/>
            <a:ext cx="8516929" cy="1143001"/>
          </a:xfrm>
          <a:prstGeom prst="rect">
            <a:avLst/>
          </a:prstGeom>
        </p:spPr>
        <p:txBody>
          <a:bodyPr>
            <a:normAutofit fontScale="90000"/>
          </a:bodyPr>
          <a:lstStyle>
            <a:lvl1pPr>
              <a:defRPr sz="3900"/>
            </a:lvl1pPr>
          </a:lstStyle>
          <a:p>
            <a:pPr lvl="0">
              <a:defRPr sz="1800" cap="none">
                <a:solidFill>
                  <a:srgbClr val="000000"/>
                </a:solidFill>
                <a:effectLst/>
              </a:defRPr>
            </a:pPr>
            <a:r>
              <a:rPr lang="en-ZA" sz="3900" cap="small" dirty="0" smtClean="0">
                <a:solidFill>
                  <a:srgbClr val="3B7150"/>
                </a:solidFill>
              </a:rPr>
              <a:t>Human Settlements and Economic Performance</a:t>
            </a:r>
            <a:endParaRPr sz="3900" cap="small" dirty="0">
              <a:solidFill>
                <a:srgbClr val="3B7150"/>
              </a:solidFill>
            </a:endParaRPr>
          </a:p>
        </p:txBody>
      </p:sp>
      <p:sp>
        <p:nvSpPr>
          <p:cNvPr id="128" name="Shape 128"/>
          <p:cNvSpPr>
            <a:spLocks noGrp="1"/>
          </p:cNvSpPr>
          <p:nvPr>
            <p:ph type="body" idx="1"/>
          </p:nvPr>
        </p:nvSpPr>
        <p:spPr>
          <a:xfrm>
            <a:off x="214281" y="1500173"/>
            <a:ext cx="8715438" cy="4857786"/>
          </a:xfrm>
          <a:prstGeom prst="rect">
            <a:avLst/>
          </a:prstGeom>
        </p:spPr>
        <p:txBody>
          <a:bodyPr lIns="0" tIns="0" rIns="0" bIns="0">
            <a:normAutofit fontScale="92500" lnSpcReduction="10000"/>
          </a:bodyPr>
          <a:lstStyle/>
          <a:p>
            <a:pPr marL="332184" lvl="0" indent="-332184" algn="just">
              <a:lnSpc>
                <a:spcPct val="90000"/>
              </a:lnSpc>
              <a:defRPr sz="1800"/>
            </a:pPr>
            <a:r>
              <a:rPr lang="en-ZA" sz="2400" dirty="0"/>
              <a:t>Housing affordability is directly influenced by the state of the economy and is affected by a number of economic variables such as inflation, interest rate and unemployment among </a:t>
            </a:r>
            <a:r>
              <a:rPr lang="en-ZA" sz="2400" dirty="0" smtClean="0"/>
              <a:t>others</a:t>
            </a:r>
          </a:p>
          <a:p>
            <a:pPr marL="773055" lvl="1" indent="-332184" algn="just">
              <a:lnSpc>
                <a:spcPct val="81000"/>
              </a:lnSpc>
              <a:defRPr sz="1800"/>
            </a:pPr>
            <a:r>
              <a:rPr lang="en-ZA" sz="2200" dirty="0"/>
              <a:t>Furthermore, level of indebtedness in </a:t>
            </a:r>
            <a:r>
              <a:rPr lang="en-ZA" sz="2200" dirty="0" smtClean="0"/>
              <a:t>the country </a:t>
            </a:r>
            <a:r>
              <a:rPr lang="en-ZA" sz="2200" dirty="0"/>
              <a:t>remains high</a:t>
            </a:r>
          </a:p>
          <a:p>
            <a:pPr marL="1208484" lvl="2" indent="-332184" algn="just">
              <a:lnSpc>
                <a:spcPct val="81000"/>
              </a:lnSpc>
              <a:defRPr sz="1800"/>
            </a:pPr>
            <a:r>
              <a:rPr lang="en-ZA" sz="1900" dirty="0"/>
              <a:t>According to the World Bank, South Africans are the biggest borrowers in the world, with 86% of the population in </a:t>
            </a:r>
            <a:r>
              <a:rPr lang="en-ZA" sz="1900" dirty="0" smtClean="0"/>
              <a:t>debt</a:t>
            </a:r>
            <a:endParaRPr lang="en-ZA" sz="1900" dirty="0"/>
          </a:p>
          <a:p>
            <a:pPr lvl="0" algn="just">
              <a:lnSpc>
                <a:spcPct val="90000"/>
              </a:lnSpc>
              <a:defRPr sz="1800"/>
            </a:pPr>
            <a:r>
              <a:rPr lang="en-ZA" sz="2200" dirty="0"/>
              <a:t>Households spending more on consumer goods and other goods and services </a:t>
            </a:r>
          </a:p>
          <a:p>
            <a:pPr lvl="1" algn="just">
              <a:lnSpc>
                <a:spcPct val="90000"/>
              </a:lnSpc>
              <a:defRPr sz="1800"/>
            </a:pPr>
            <a:r>
              <a:rPr lang="en-ZA" sz="2200" dirty="0"/>
              <a:t>Less to spend on housing – reducing housing affordability/not qualify for mortgage bond</a:t>
            </a:r>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lvl="0">
              <a:lnSpc>
                <a:spcPct val="80000"/>
              </a:lnSpc>
              <a:spcBef>
                <a:spcPts val="500"/>
              </a:spcBef>
              <a:defRPr sz="1800"/>
            </a:pPr>
            <a:endParaRPr sz="2400" dirty="0"/>
          </a:p>
          <a:p>
            <a:pPr marL="0" lvl="0" indent="0">
              <a:lnSpc>
                <a:spcPct val="80000"/>
              </a:lnSpc>
              <a:spcBef>
                <a:spcPts val="500"/>
              </a:spcBef>
              <a:buSzTx/>
              <a:buNone/>
              <a:defRPr sz="1800"/>
            </a:pPr>
            <a:r>
              <a:rPr sz="2400" dirty="0"/>
              <a:t>  </a:t>
            </a:r>
          </a:p>
        </p:txBody>
      </p:sp>
      <p:graphicFrame>
        <p:nvGraphicFramePr>
          <p:cNvPr id="130" name="Table 130"/>
          <p:cNvGraphicFramePr/>
          <p:nvPr>
            <p:extLst/>
          </p:nvPr>
        </p:nvGraphicFramePr>
        <p:xfrm>
          <a:off x="297180" y="4282527"/>
          <a:ext cx="8615989" cy="1907468"/>
        </p:xfrm>
        <a:graphic>
          <a:graphicData uri="http://schemas.openxmlformats.org/drawingml/2006/table">
            <a:tbl>
              <a:tblPr firstRow="1" bandRow="1"/>
              <a:tblGrid>
                <a:gridCol w="2871996"/>
                <a:gridCol w="2539362"/>
                <a:gridCol w="3204631"/>
              </a:tblGrid>
              <a:tr h="469796">
                <a:tc gridSpan="2">
                  <a:txBody>
                    <a:bodyPr/>
                    <a:lstStyle/>
                    <a:p>
                      <a:pPr lvl="0" algn="ctr">
                        <a:defRPr sz="1800" b="0" i="0">
                          <a:solidFill>
                            <a:srgbClr val="000000"/>
                          </a:solidFill>
                        </a:defRPr>
                      </a:pPr>
                      <a:r>
                        <a:rPr lang="en-ZA" b="1" dirty="0" smtClean="0">
                          <a:solidFill>
                            <a:srgbClr val="FFFFFF"/>
                          </a:solidFill>
                          <a:latin typeface="Times New Roman"/>
                          <a:ea typeface="Times New Roman"/>
                          <a:cs typeface="Times New Roman"/>
                        </a:rPr>
                        <a:t>Average purchase price</a:t>
                      </a:r>
                      <a:r>
                        <a:rPr b="1" dirty="0" smtClean="0">
                          <a:solidFill>
                            <a:srgbClr val="FFFFFF"/>
                          </a:solidFill>
                          <a:latin typeface="Times New Roman"/>
                          <a:ea typeface="Times New Roman"/>
                          <a:cs typeface="Times New Roman"/>
                        </a:rPr>
                        <a:t>Year</a:t>
                      </a:r>
                      <a:endParaRPr b="1" dirty="0">
                        <a:solidFill>
                          <a:srgbClr val="FFFFFF"/>
                        </a:solidFill>
                        <a:latin typeface="Times New Roman"/>
                        <a:ea typeface="Times New Roman"/>
                        <a:cs typeface="Times New Roman"/>
                      </a:endParaRPr>
                    </a:p>
                  </a:txBody>
                  <a:tcPr marL="45720" marR="45720" horzOverflow="overflow"/>
                </a:tc>
                <a:tc hMerge="1">
                  <a:txBody>
                    <a:bodyPr/>
                    <a:lstStyle/>
                    <a:p>
                      <a:pPr lvl="0" algn="ctr">
                        <a:defRPr sz="1800" b="0" i="0">
                          <a:solidFill>
                            <a:srgbClr val="000000"/>
                          </a:solidFill>
                        </a:defRPr>
                      </a:pPr>
                      <a:endParaRPr dirty="0">
                        <a:solidFill>
                          <a:srgbClr val="FFFFFF"/>
                        </a:solidFill>
                        <a:latin typeface="Times New Roman"/>
                        <a:ea typeface="Times New Roman"/>
                        <a:cs typeface="Times New Roman"/>
                      </a:endParaRPr>
                    </a:p>
                  </a:txBody>
                  <a:tcPr marL="45720" marR="45720" horzOverflow="overflow"/>
                </a:tc>
                <a:tc>
                  <a:txBody>
                    <a:bodyPr/>
                    <a:lstStyle/>
                    <a:p>
                      <a:pPr lvl="0" algn="ctr">
                        <a:defRPr sz="1800" b="0" i="0">
                          <a:solidFill>
                            <a:srgbClr val="000000"/>
                          </a:solidFill>
                        </a:defRPr>
                      </a:pPr>
                      <a:r>
                        <a:rPr lang="en-ZA" b="1" dirty="0" smtClean="0">
                          <a:solidFill>
                            <a:srgbClr val="FFFFFF"/>
                          </a:solidFill>
                          <a:latin typeface="Times New Roman"/>
                          <a:ea typeface="Times New Roman"/>
                          <a:cs typeface="Times New Roman"/>
                        </a:rPr>
                        <a:t>Year-on-year</a:t>
                      </a:r>
                      <a:r>
                        <a:rPr lang="en-ZA" b="1" baseline="0" dirty="0" smtClean="0">
                          <a:solidFill>
                            <a:srgbClr val="FFFFFF"/>
                          </a:solidFill>
                          <a:latin typeface="Times New Roman"/>
                          <a:ea typeface="Times New Roman"/>
                          <a:cs typeface="Times New Roman"/>
                        </a:rPr>
                        <a:t> price increase</a:t>
                      </a:r>
                      <a:endParaRPr b="1" dirty="0">
                        <a:solidFill>
                          <a:srgbClr val="FFFFFF"/>
                        </a:solidFill>
                        <a:latin typeface="Times New Roman"/>
                        <a:ea typeface="Times New Roman"/>
                        <a:cs typeface="Times New Roman"/>
                      </a:endParaRPr>
                    </a:p>
                  </a:txBody>
                  <a:tcPr marL="45720" marR="45720" horzOverflow="overflow"/>
                </a:tc>
              </a:tr>
              <a:tr h="479224">
                <a:tc>
                  <a:txBody>
                    <a:bodyPr/>
                    <a:lstStyle/>
                    <a:p>
                      <a:r>
                        <a:rPr lang="en-ZA" sz="1800" b="0" i="0" dirty="0" smtClean="0">
                          <a:latin typeface="Times New Roman" panose="02020603050405020304" pitchFamily="18" charset="0"/>
                          <a:cs typeface="Times New Roman" panose="02020603050405020304" pitchFamily="18" charset="0"/>
                        </a:rPr>
                        <a:t>2014</a:t>
                      </a:r>
                      <a:endParaRPr lang="en-US" sz="1800" b="0" i="0" dirty="0">
                        <a:latin typeface="Times New Roman" panose="02020603050405020304" pitchFamily="18" charset="0"/>
                        <a:cs typeface="Times New Roman" panose="02020603050405020304" pitchFamily="18" charset="0"/>
                      </a:endParaRPr>
                    </a:p>
                  </a:txBody>
                  <a:tcPr/>
                </a:tc>
                <a:tc>
                  <a:txBody>
                    <a:bodyPr/>
                    <a:lstStyle/>
                    <a:p>
                      <a:r>
                        <a:rPr lang="en-ZA" sz="1800" b="0" i="0" dirty="0" smtClean="0">
                          <a:latin typeface="Times New Roman" panose="02020603050405020304" pitchFamily="18" charset="0"/>
                          <a:cs typeface="Times New Roman" panose="02020603050405020304" pitchFamily="18" charset="0"/>
                        </a:rPr>
                        <a:t>R920 855</a:t>
                      </a:r>
                      <a:endParaRPr lang="en-US" sz="1800" b="0" i="0" dirty="0">
                        <a:latin typeface="Times New Roman" panose="02020603050405020304" pitchFamily="18" charset="0"/>
                        <a:cs typeface="Times New Roman" panose="02020603050405020304" pitchFamily="18" charset="0"/>
                      </a:endParaRPr>
                    </a:p>
                  </a:txBody>
                  <a:tcPr/>
                </a:tc>
                <a:tc>
                  <a:txBody>
                    <a:bodyPr/>
                    <a:lstStyle/>
                    <a:p>
                      <a:endParaRPr lang="en-US" sz="1800" b="0" i="0" dirty="0">
                        <a:latin typeface="Times New Roman" panose="02020603050405020304" pitchFamily="18" charset="0"/>
                        <a:cs typeface="Times New Roman" panose="02020603050405020304" pitchFamily="18" charset="0"/>
                      </a:endParaRPr>
                    </a:p>
                  </a:txBody>
                  <a:tcPr/>
                </a:tc>
              </a:tr>
              <a:tr h="479224">
                <a:tc>
                  <a:txBody>
                    <a:bodyPr/>
                    <a:lstStyle/>
                    <a:p>
                      <a:r>
                        <a:rPr lang="en-ZA" sz="1800" b="0" i="0" dirty="0" smtClean="0">
                          <a:latin typeface="Times New Roman" panose="02020603050405020304" pitchFamily="18" charset="0"/>
                          <a:cs typeface="Times New Roman" panose="02020603050405020304" pitchFamily="18" charset="0"/>
                        </a:rPr>
                        <a:t>2015</a:t>
                      </a:r>
                      <a:endParaRPr lang="en-US" sz="1800" b="0" i="0" dirty="0">
                        <a:latin typeface="Times New Roman" panose="02020603050405020304" pitchFamily="18" charset="0"/>
                        <a:cs typeface="Times New Roman" panose="02020603050405020304" pitchFamily="18" charset="0"/>
                      </a:endParaRPr>
                    </a:p>
                  </a:txBody>
                  <a:tcPr/>
                </a:tc>
                <a:tc>
                  <a:txBody>
                    <a:bodyPr/>
                    <a:lstStyle/>
                    <a:p>
                      <a:r>
                        <a:rPr lang="en-ZA" sz="1800" b="0" i="0" dirty="0" smtClean="0">
                          <a:latin typeface="Times New Roman" panose="02020603050405020304" pitchFamily="18" charset="0"/>
                          <a:cs typeface="Times New Roman" panose="02020603050405020304" pitchFamily="18" charset="0"/>
                        </a:rPr>
                        <a:t>975</a:t>
                      </a:r>
                      <a:r>
                        <a:rPr lang="en-ZA" sz="1800" b="0" i="0" baseline="0" dirty="0" smtClean="0">
                          <a:latin typeface="Times New Roman" panose="02020603050405020304" pitchFamily="18" charset="0"/>
                          <a:cs typeface="Times New Roman" panose="02020603050405020304" pitchFamily="18" charset="0"/>
                        </a:rPr>
                        <a:t> 032</a:t>
                      </a:r>
                      <a:endParaRPr lang="en-US" sz="1800" b="0" i="0" dirty="0">
                        <a:latin typeface="Times New Roman" panose="02020603050405020304" pitchFamily="18" charset="0"/>
                        <a:cs typeface="Times New Roman" panose="02020603050405020304" pitchFamily="18" charset="0"/>
                      </a:endParaRPr>
                    </a:p>
                  </a:txBody>
                  <a:tcPr/>
                </a:tc>
                <a:tc>
                  <a:txBody>
                    <a:bodyPr/>
                    <a:lstStyle/>
                    <a:p>
                      <a:r>
                        <a:rPr lang="en-ZA" sz="1800" b="0" i="0" dirty="0" smtClean="0">
                          <a:latin typeface="Times New Roman" panose="02020603050405020304" pitchFamily="18" charset="0"/>
                          <a:cs typeface="Times New Roman" panose="02020603050405020304" pitchFamily="18" charset="0"/>
                        </a:rPr>
                        <a:t>6%</a:t>
                      </a:r>
                      <a:endParaRPr lang="en-US" sz="1800" b="0" i="0" dirty="0">
                        <a:latin typeface="Times New Roman" panose="02020603050405020304" pitchFamily="18" charset="0"/>
                        <a:cs typeface="Times New Roman" panose="02020603050405020304" pitchFamily="18" charset="0"/>
                      </a:endParaRPr>
                    </a:p>
                  </a:txBody>
                  <a:tcPr/>
                </a:tc>
              </a:tr>
              <a:tr h="479224">
                <a:tc>
                  <a:txBody>
                    <a:bodyPr/>
                    <a:lstStyle/>
                    <a:p>
                      <a:r>
                        <a:rPr lang="en-ZA" sz="1800" b="0" i="0" dirty="0" smtClean="0">
                          <a:latin typeface="Times New Roman" panose="02020603050405020304" pitchFamily="18" charset="0"/>
                          <a:cs typeface="Times New Roman" panose="02020603050405020304" pitchFamily="18" charset="0"/>
                        </a:rPr>
                        <a:t>2016 (July)</a:t>
                      </a:r>
                      <a:endParaRPr lang="en-US" sz="1800" b="0" i="0" dirty="0">
                        <a:latin typeface="Times New Roman" panose="02020603050405020304" pitchFamily="18" charset="0"/>
                        <a:cs typeface="Times New Roman" panose="02020603050405020304" pitchFamily="18" charset="0"/>
                      </a:endParaRPr>
                    </a:p>
                  </a:txBody>
                  <a:tcPr/>
                </a:tc>
                <a:tc>
                  <a:txBody>
                    <a:bodyPr/>
                    <a:lstStyle/>
                    <a:p>
                      <a:r>
                        <a:rPr lang="en-ZA" sz="1800" b="0" i="0" dirty="0" smtClean="0">
                          <a:latin typeface="Times New Roman" panose="02020603050405020304" pitchFamily="18" charset="0"/>
                          <a:cs typeface="Times New Roman" panose="02020603050405020304" pitchFamily="18" charset="0"/>
                        </a:rPr>
                        <a:t>1 052 708</a:t>
                      </a:r>
                      <a:endParaRPr lang="en-US" sz="1800" b="0" i="0" dirty="0">
                        <a:latin typeface="Times New Roman" panose="02020603050405020304" pitchFamily="18" charset="0"/>
                        <a:cs typeface="Times New Roman" panose="02020603050405020304" pitchFamily="18" charset="0"/>
                      </a:endParaRPr>
                    </a:p>
                  </a:txBody>
                  <a:tcPr/>
                </a:tc>
                <a:tc>
                  <a:txBody>
                    <a:bodyPr/>
                    <a:lstStyle/>
                    <a:p>
                      <a:r>
                        <a:rPr lang="en-ZA" sz="1800" b="0" i="0" dirty="0" smtClean="0">
                          <a:latin typeface="Times New Roman" panose="02020603050405020304" pitchFamily="18" charset="0"/>
                          <a:cs typeface="Times New Roman" panose="02020603050405020304" pitchFamily="18" charset="0"/>
                        </a:rPr>
                        <a:t>8%</a:t>
                      </a:r>
                      <a:endParaRPr lang="en-US" sz="1800" b="0" i="0" dirty="0">
                        <a:latin typeface="Times New Roman" panose="02020603050405020304" pitchFamily="18" charset="0"/>
                        <a:cs typeface="Times New Roman" panose="02020603050405020304" pitchFamily="18" charset="0"/>
                      </a:endParaRPr>
                    </a:p>
                  </a:txBody>
                  <a:tcPr/>
                </a:tc>
              </a:tr>
            </a:tbl>
          </a:graphicData>
        </a:graphic>
      </p:graphicFrame>
      <p:sp>
        <p:nvSpPr>
          <p:cNvPr id="7"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10</a:t>
            </a:fld>
            <a:endParaRPr lang="en-ZA" dirty="0"/>
          </a:p>
        </p:txBody>
      </p:sp>
    </p:spTree>
    <p:extLst>
      <p:ext uri="{BB962C8B-B14F-4D97-AF65-F5344CB8AC3E}">
        <p14:creationId xmlns:p14="http://schemas.microsoft.com/office/powerpoint/2010/main" xmlns="" val="41212452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214281" y="260647"/>
            <a:ext cx="8698888" cy="1143001"/>
          </a:xfrm>
          <a:prstGeom prst="rect">
            <a:avLst/>
          </a:prstGeom>
        </p:spPr>
        <p:txBody>
          <a:bodyPr/>
          <a:lstStyle>
            <a:lvl1pPr defTabSz="886968">
              <a:defRPr sz="3880"/>
            </a:lvl1pPr>
          </a:lstStyle>
          <a:p>
            <a:pPr lvl="0">
              <a:defRPr sz="1800" cap="none">
                <a:solidFill>
                  <a:srgbClr val="000000"/>
                </a:solidFill>
                <a:effectLst/>
              </a:defRPr>
            </a:pPr>
            <a:r>
              <a:rPr sz="3880" cap="small" dirty="0">
                <a:solidFill>
                  <a:srgbClr val="3B7150"/>
                </a:solidFill>
                <a:effectLst/>
              </a:rPr>
              <a:t>Human Settlements and the Economy</a:t>
            </a:r>
          </a:p>
        </p:txBody>
      </p:sp>
      <p:sp>
        <p:nvSpPr>
          <p:cNvPr id="63" name="Shape 63"/>
          <p:cNvSpPr>
            <a:spLocks noGrp="1"/>
          </p:cNvSpPr>
          <p:nvPr>
            <p:ph type="body" idx="1"/>
          </p:nvPr>
        </p:nvSpPr>
        <p:spPr>
          <a:xfrm>
            <a:off x="214281" y="1500173"/>
            <a:ext cx="8715438" cy="4672027"/>
          </a:xfrm>
          <a:prstGeom prst="rect">
            <a:avLst/>
          </a:prstGeom>
        </p:spPr>
        <p:txBody>
          <a:bodyPr lIns="0" tIns="0" rIns="0" bIns="0">
            <a:normAutofit/>
          </a:bodyPr>
          <a:lstStyle/>
          <a:p>
            <a:pPr marL="332184" lvl="0" indent="-332184" algn="just">
              <a:lnSpc>
                <a:spcPct val="81000"/>
              </a:lnSpc>
              <a:defRPr sz="1800"/>
            </a:pPr>
            <a:r>
              <a:rPr lang="en-ZA" sz="2400" dirty="0"/>
              <a:t>Unemployment is one of the key challenges and directly affects housing affordability</a:t>
            </a:r>
          </a:p>
          <a:p>
            <a:pPr marL="773055" lvl="1" indent="-332184" algn="just">
              <a:lnSpc>
                <a:spcPct val="81000"/>
              </a:lnSpc>
              <a:defRPr sz="1800"/>
            </a:pPr>
            <a:r>
              <a:rPr lang="en-ZA" sz="2000" dirty="0"/>
              <a:t>The overall unemployment has increased over the recent </a:t>
            </a:r>
            <a:r>
              <a:rPr lang="en-ZA" sz="2000" dirty="0" smtClean="0"/>
              <a:t>years – with youth unemployment having increased from 32.7% in 2008 to 36.9% in 2015 and remains higher compared to adults (35-64 age bracket)</a:t>
            </a:r>
            <a:endParaRPr lang="en-ZA" sz="3100" dirty="0" smtClean="0"/>
          </a:p>
          <a:p>
            <a:pPr marL="332184" lvl="0" indent="-332184" algn="just">
              <a:lnSpc>
                <a:spcPct val="81000"/>
              </a:lnSpc>
              <a:defRPr sz="1800"/>
            </a:pPr>
            <a:endParaRPr lang="en-ZA" sz="3100" dirty="0"/>
          </a:p>
          <a:p>
            <a:pPr marL="332184" lvl="0" indent="-332184" algn="just">
              <a:lnSpc>
                <a:spcPct val="81000"/>
              </a:lnSpc>
              <a:defRPr sz="1800"/>
            </a:pPr>
            <a:endParaRPr lang="en-ZA" sz="3100" dirty="0" smtClean="0"/>
          </a:p>
          <a:p>
            <a:pPr marL="0" lvl="0" indent="0" algn="just">
              <a:lnSpc>
                <a:spcPct val="81000"/>
              </a:lnSpc>
              <a:buNone/>
              <a:defRPr sz="1800"/>
            </a:pPr>
            <a:endParaRPr lang="en-ZA" sz="3100" dirty="0"/>
          </a:p>
          <a:p>
            <a:pPr marL="332184" lvl="0" indent="-332184" algn="just">
              <a:lnSpc>
                <a:spcPct val="81000"/>
              </a:lnSpc>
              <a:defRPr sz="1800"/>
            </a:pPr>
            <a:endParaRPr lang="en-ZA" sz="3100" dirty="0" smtClean="0"/>
          </a:p>
          <a:p>
            <a:pPr marL="332184" lvl="0" indent="-332184" algn="just">
              <a:lnSpc>
                <a:spcPct val="81000"/>
              </a:lnSpc>
              <a:defRPr sz="1800"/>
            </a:pPr>
            <a:endParaRPr lang="en-ZA" sz="3100" dirty="0"/>
          </a:p>
          <a:p>
            <a:pPr marL="0" lvl="0" indent="0" algn="just">
              <a:lnSpc>
                <a:spcPct val="81000"/>
              </a:lnSpc>
              <a:buNone/>
              <a:defRPr sz="1800"/>
            </a:pPr>
            <a:endParaRPr lang="en-ZA" sz="3400" dirty="0" smtClean="0"/>
          </a:p>
        </p:txBody>
      </p:sp>
      <p:graphicFrame>
        <p:nvGraphicFramePr>
          <p:cNvPr id="7" name="Chart 6"/>
          <p:cNvGraphicFramePr>
            <a:graphicFrameLocks/>
          </p:cNvGraphicFramePr>
          <p:nvPr>
            <p:extLst/>
          </p:nvPr>
        </p:nvGraphicFramePr>
        <p:xfrm>
          <a:off x="214281" y="3124200"/>
          <a:ext cx="8715438" cy="2975378"/>
        </p:xfrm>
        <a:graphic>
          <a:graphicData uri="http://schemas.openxmlformats.org/drawingml/2006/chart">
            <c:chart xmlns:c="http://schemas.openxmlformats.org/drawingml/2006/chart" xmlns:r="http://schemas.openxmlformats.org/officeDocument/2006/relationships" r:id="rId2"/>
          </a:graphicData>
        </a:graphic>
      </p:graphicFrame>
      <p:sp>
        <p:nvSpPr>
          <p:cNvPr id="10"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12</a:t>
            </a:fld>
            <a:endParaRPr lang="en-ZA" dirty="0"/>
          </a:p>
        </p:txBody>
      </p:sp>
    </p:spTree>
    <p:extLst>
      <p:ext uri="{BB962C8B-B14F-4D97-AF65-F5344CB8AC3E}">
        <p14:creationId xmlns:p14="http://schemas.microsoft.com/office/powerpoint/2010/main" xmlns="" val="4609018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4. Key Sectoral Issues and Challenges</a:t>
            </a:r>
            <a:endParaRPr sz="4400" cap="small" dirty="0">
              <a:solidFill>
                <a:srgbClr val="3B7150"/>
              </a:solidFill>
            </a:endParaRPr>
          </a:p>
        </p:txBody>
      </p:sp>
    </p:spTree>
    <p:extLst>
      <p:ext uri="{BB962C8B-B14F-4D97-AF65-F5344CB8AC3E}">
        <p14:creationId xmlns:p14="http://schemas.microsoft.com/office/powerpoint/2010/main" xmlns="" val="4026717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p:nvPr/>
        </p:nvSpPr>
        <p:spPr>
          <a:xfrm>
            <a:off x="1928793" y="6286520"/>
            <a:ext cx="5760642"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endParaRPr sz="1100" i="1" dirty="0">
              <a:solidFill>
                <a:srgbClr val="366C5B"/>
              </a:solidFill>
            </a:endParaRPr>
          </a:p>
        </p:txBody>
      </p:sp>
      <p:sp>
        <p:nvSpPr>
          <p:cNvPr id="41" name="Shape 41"/>
          <p:cNvSpPr>
            <a:spLocks noGrp="1"/>
          </p:cNvSpPr>
          <p:nvPr>
            <p:ph type="title"/>
          </p:nvPr>
        </p:nvSpPr>
        <p:spPr>
          <a:xfrm>
            <a:off x="683568" y="260647"/>
            <a:ext cx="8229601" cy="1143001"/>
          </a:xfrm>
          <a:prstGeom prst="rect">
            <a:avLst/>
          </a:prstGeom>
        </p:spPr>
        <p:txBody>
          <a:bodyPr>
            <a:normAutofit/>
          </a:bodyPr>
          <a:lstStyle>
            <a:lvl1pPr defTabSz="850391">
              <a:defRPr sz="3627"/>
            </a:lvl1pPr>
          </a:lstStyle>
          <a:p>
            <a:pPr lvl="0">
              <a:defRPr sz="1800" cap="none">
                <a:solidFill>
                  <a:srgbClr val="000000"/>
                </a:solidFill>
                <a:effectLst/>
              </a:defRPr>
            </a:pPr>
            <a:r>
              <a:rPr lang="en-ZA" sz="3627" cap="small" dirty="0" smtClean="0">
                <a:solidFill>
                  <a:srgbClr val="3B7150"/>
                </a:solidFill>
                <a:effectLst/>
              </a:rPr>
              <a:t>Increasing informal settlements</a:t>
            </a:r>
            <a:endParaRPr sz="3627" cap="small" dirty="0">
              <a:solidFill>
                <a:srgbClr val="3B7150"/>
              </a:solidFill>
              <a:effectLst/>
            </a:endParaRPr>
          </a:p>
        </p:txBody>
      </p:sp>
      <p:sp>
        <p:nvSpPr>
          <p:cNvPr id="42" name="Shape 42"/>
          <p:cNvSpPr>
            <a:spLocks noGrp="1"/>
          </p:cNvSpPr>
          <p:nvPr>
            <p:ph type="body" idx="1"/>
          </p:nvPr>
        </p:nvSpPr>
        <p:spPr>
          <a:xfrm>
            <a:off x="214281" y="1500174"/>
            <a:ext cx="8715438" cy="4881155"/>
          </a:xfrm>
          <a:prstGeom prst="rect">
            <a:avLst/>
          </a:prstGeom>
        </p:spPr>
        <p:txBody>
          <a:bodyPr lIns="0" tIns="0" rIns="0" bIns="0">
            <a:normAutofit/>
          </a:bodyPr>
          <a:lstStyle/>
          <a:p>
            <a:pPr marL="257175" lvl="0" indent="-257175">
              <a:lnSpc>
                <a:spcPct val="90000"/>
              </a:lnSpc>
              <a:spcBef>
                <a:spcPts val="500"/>
              </a:spcBef>
              <a:buClr>
                <a:srgbClr val="191919"/>
              </a:buClr>
              <a:defRPr sz="1800"/>
            </a:pPr>
            <a:r>
              <a:rPr lang="en-ZA" sz="1800" dirty="0"/>
              <a:t>Housing backlog </a:t>
            </a:r>
            <a:r>
              <a:rPr lang="en-ZA" sz="1800" dirty="0" smtClean="0"/>
              <a:t>remain </a:t>
            </a:r>
            <a:r>
              <a:rPr lang="en-ZA" sz="1800" dirty="0"/>
              <a:t>stubborn and high particularly in metropolitan municipalities due to a number of reasons including </a:t>
            </a:r>
            <a:r>
              <a:rPr lang="en-ZA" sz="1800" dirty="0" smtClean="0"/>
              <a:t>urbanisation</a:t>
            </a:r>
          </a:p>
          <a:p>
            <a:pPr marL="698046" lvl="1" indent="-257175">
              <a:lnSpc>
                <a:spcPct val="90000"/>
              </a:lnSpc>
              <a:spcBef>
                <a:spcPts val="500"/>
              </a:spcBef>
              <a:buClr>
                <a:srgbClr val="191919"/>
              </a:buClr>
              <a:defRPr sz="1800"/>
            </a:pPr>
            <a:r>
              <a:rPr lang="en-ZA" sz="1800" dirty="0" smtClean="0"/>
              <a:t>Informal </a:t>
            </a:r>
            <a:r>
              <a:rPr lang="en-ZA" sz="1800" dirty="0"/>
              <a:t>settlements and inadequate housing </a:t>
            </a:r>
            <a:r>
              <a:rPr lang="en-ZA" sz="1800" dirty="0" smtClean="0"/>
              <a:t>remain </a:t>
            </a:r>
            <a:r>
              <a:rPr lang="en-ZA" sz="1800" dirty="0"/>
              <a:t>high in </a:t>
            </a:r>
            <a:r>
              <a:rPr lang="en-ZA" sz="1800" dirty="0" smtClean="0"/>
              <a:t>metros and is </a:t>
            </a:r>
            <a:r>
              <a:rPr lang="en-ZA" sz="1800" dirty="0"/>
              <a:t>far above the national </a:t>
            </a:r>
            <a:r>
              <a:rPr lang="en-ZA" sz="1800" dirty="0" smtClean="0"/>
              <a:t>average</a:t>
            </a:r>
          </a:p>
          <a:p>
            <a:pPr marL="257175" indent="-257175">
              <a:lnSpc>
                <a:spcPct val="90000"/>
              </a:lnSpc>
              <a:spcBef>
                <a:spcPts val="500"/>
              </a:spcBef>
              <a:buClr>
                <a:srgbClr val="191919"/>
              </a:buClr>
              <a:defRPr sz="1800"/>
            </a:pPr>
            <a:r>
              <a:rPr lang="en-ZA" sz="1800" dirty="0" smtClean="0"/>
              <a:t>The overall housing backlog is estimated around 2 million houses in 2017 compared to 1.5 million in 1994</a:t>
            </a:r>
          </a:p>
          <a:p>
            <a:pPr marL="440871" lvl="1" indent="0">
              <a:lnSpc>
                <a:spcPct val="90000"/>
              </a:lnSpc>
              <a:spcBef>
                <a:spcPts val="500"/>
              </a:spcBef>
              <a:buClr>
                <a:srgbClr val="191919"/>
              </a:buClr>
              <a:buNone/>
              <a:defRPr sz="1800"/>
            </a:pPr>
            <a:endParaRPr sz="2400" dirty="0">
              <a:solidFill>
                <a:srgbClr val="191919"/>
              </a:solidFill>
            </a:endParaRPr>
          </a:p>
        </p:txBody>
      </p:sp>
      <p:graphicFrame>
        <p:nvGraphicFramePr>
          <p:cNvPr id="6" name="Chart 5"/>
          <p:cNvGraphicFramePr/>
          <p:nvPr>
            <p:extLst/>
          </p:nvPr>
        </p:nvGraphicFramePr>
        <p:xfrm>
          <a:off x="548640" y="3179903"/>
          <a:ext cx="7254239" cy="3010091"/>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14</a:t>
            </a:fld>
            <a:endParaRPr lang="en-ZA" dirty="0"/>
          </a:p>
        </p:txBody>
      </p:sp>
    </p:spTree>
    <p:extLst>
      <p:ext uri="{BB962C8B-B14F-4D97-AF65-F5344CB8AC3E}">
        <p14:creationId xmlns:p14="http://schemas.microsoft.com/office/powerpoint/2010/main" xmlns="" val="21823536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nvSpPr>
        <p:spPr>
          <a:xfrm>
            <a:off x="1928793" y="6286520"/>
            <a:ext cx="5760642"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endParaRPr sz="1100" i="1" dirty="0">
              <a:solidFill>
                <a:srgbClr val="366C5B"/>
              </a:solidFill>
            </a:endParaRPr>
          </a:p>
        </p:txBody>
      </p:sp>
      <p:sp>
        <p:nvSpPr>
          <p:cNvPr id="46" name="Shape 46"/>
          <p:cNvSpPr>
            <a:spLocks noGrp="1"/>
          </p:cNvSpPr>
          <p:nvPr>
            <p:ph type="title"/>
          </p:nvPr>
        </p:nvSpPr>
        <p:spPr>
          <a:xfrm>
            <a:off x="365760" y="205741"/>
            <a:ext cx="8547409" cy="1288149"/>
          </a:xfrm>
          <a:prstGeom prst="rect">
            <a:avLst/>
          </a:prstGeom>
        </p:spPr>
        <p:txBody>
          <a:bodyPr>
            <a:noAutofit/>
          </a:bodyPr>
          <a:lstStyle>
            <a:lvl1pPr defTabSz="850391">
              <a:defRPr sz="3627"/>
            </a:lvl1pPr>
          </a:lstStyle>
          <a:p>
            <a:pPr lvl="0">
              <a:defRPr sz="1800" cap="none">
                <a:solidFill>
                  <a:srgbClr val="000000"/>
                </a:solidFill>
                <a:effectLst/>
              </a:defRPr>
            </a:pPr>
            <a:r>
              <a:rPr lang="en-ZA" sz="3600" cap="small" dirty="0" smtClean="0">
                <a:solidFill>
                  <a:srgbClr val="3B7150"/>
                </a:solidFill>
                <a:effectLst/>
              </a:rPr>
              <a:t>Housing needs vs supply – secondary cities and metros</a:t>
            </a:r>
            <a:br>
              <a:rPr lang="en-ZA" sz="3600" cap="small" dirty="0" smtClean="0">
                <a:solidFill>
                  <a:srgbClr val="3B7150"/>
                </a:solidFill>
                <a:effectLst/>
              </a:rPr>
            </a:br>
            <a:endParaRPr sz="3600" cap="small" dirty="0">
              <a:solidFill>
                <a:srgbClr val="3B7150"/>
              </a:solidFill>
              <a:effectLst/>
            </a:endParaRPr>
          </a:p>
        </p:txBody>
      </p:sp>
      <p:sp>
        <p:nvSpPr>
          <p:cNvPr id="47" name="Shape 47"/>
          <p:cNvSpPr>
            <a:spLocks noGrp="1"/>
          </p:cNvSpPr>
          <p:nvPr>
            <p:ph type="body" idx="1"/>
          </p:nvPr>
        </p:nvSpPr>
        <p:spPr>
          <a:xfrm>
            <a:off x="214281" y="1500174"/>
            <a:ext cx="8715438" cy="4881155"/>
          </a:xfrm>
          <a:prstGeom prst="rect">
            <a:avLst/>
          </a:prstGeom>
        </p:spPr>
        <p:txBody>
          <a:bodyPr lIns="0" tIns="0" rIns="0" bIns="0">
            <a:normAutofit/>
          </a:bodyPr>
          <a:lstStyle/>
          <a:p>
            <a:r>
              <a:rPr lang="en-ZA" sz="2200" dirty="0" smtClean="0"/>
              <a:t>Housing gap is higher within the Housing Gap Market (households earning between R4000 to R17000 per month)</a:t>
            </a:r>
          </a:p>
          <a:p>
            <a:pPr lvl="1"/>
            <a:r>
              <a:rPr lang="en-ZA" sz="2000" dirty="0" smtClean="0"/>
              <a:t>Within this group, the </a:t>
            </a:r>
            <a:r>
              <a:rPr lang="en-ZA" sz="2000" dirty="0"/>
              <a:t>highest number of unhoused households is within the group earning between R4 000 and R9 000 per month both in metros and in secondary cities (for housing units valued between R130 000 and R300 000</a:t>
            </a:r>
            <a:r>
              <a:rPr lang="en-ZA" sz="2000" dirty="0" smtClean="0"/>
              <a:t>)</a:t>
            </a:r>
          </a:p>
          <a:p>
            <a:pPr marL="457200" lvl="1" indent="0">
              <a:buNone/>
            </a:pPr>
            <a:r>
              <a:rPr lang="en-ZA" sz="2000" dirty="0" smtClean="0"/>
              <a:t> </a:t>
            </a:r>
            <a:endParaRPr lang="en-US" sz="2000" dirty="0"/>
          </a:p>
        </p:txBody>
      </p:sp>
      <p:graphicFrame>
        <p:nvGraphicFramePr>
          <p:cNvPr id="6" name="Chart 5"/>
          <p:cNvGraphicFramePr/>
          <p:nvPr>
            <p:extLst/>
          </p:nvPr>
        </p:nvGraphicFramePr>
        <p:xfrm>
          <a:off x="281940" y="3192780"/>
          <a:ext cx="8631229" cy="2900514"/>
        </p:xfrm>
        <a:graphic>
          <a:graphicData uri="http://schemas.openxmlformats.org/drawingml/2006/chart">
            <c:chart xmlns:c="http://schemas.openxmlformats.org/drawingml/2006/chart" xmlns:r="http://schemas.openxmlformats.org/officeDocument/2006/relationships" r:id="rId2"/>
          </a:graphicData>
        </a:graphic>
      </p:graphicFrame>
      <p:sp>
        <p:nvSpPr>
          <p:cNvPr id="7"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15</a:t>
            </a:fld>
            <a:endParaRPr lang="en-ZA" dirty="0"/>
          </a:p>
        </p:txBody>
      </p:sp>
    </p:spTree>
    <p:extLst>
      <p:ext uri="{BB962C8B-B14F-4D97-AF65-F5344CB8AC3E}">
        <p14:creationId xmlns:p14="http://schemas.microsoft.com/office/powerpoint/2010/main" xmlns="" val="21869530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928793" y="6286520"/>
            <a:ext cx="5760642"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endParaRPr sz="1100" i="1" dirty="0">
              <a:solidFill>
                <a:srgbClr val="366C5B"/>
              </a:solidFill>
            </a:endParaRPr>
          </a:p>
        </p:txBody>
      </p:sp>
      <p:sp>
        <p:nvSpPr>
          <p:cNvPr id="127" name="Shape 127"/>
          <p:cNvSpPr>
            <a:spLocks noGrp="1"/>
          </p:cNvSpPr>
          <p:nvPr>
            <p:ph type="title"/>
          </p:nvPr>
        </p:nvSpPr>
        <p:spPr>
          <a:xfrm>
            <a:off x="396240" y="260647"/>
            <a:ext cx="8516929" cy="1143001"/>
          </a:xfrm>
          <a:prstGeom prst="rect">
            <a:avLst/>
          </a:prstGeom>
        </p:spPr>
        <p:txBody>
          <a:bodyPr>
            <a:normAutofit fontScale="90000"/>
          </a:bodyPr>
          <a:lstStyle>
            <a:lvl1pPr>
              <a:defRPr sz="3900"/>
            </a:lvl1pPr>
          </a:lstStyle>
          <a:p>
            <a:pPr lvl="0">
              <a:defRPr sz="1800" cap="none">
                <a:solidFill>
                  <a:srgbClr val="000000"/>
                </a:solidFill>
                <a:effectLst/>
              </a:defRPr>
            </a:pPr>
            <a:r>
              <a:rPr lang="en-ZA" sz="3900" cap="small" dirty="0" smtClean="0">
                <a:solidFill>
                  <a:srgbClr val="3B7150"/>
                </a:solidFill>
              </a:rPr>
              <a:t>Lack of sustainability of the current delivery model</a:t>
            </a:r>
            <a:endParaRPr sz="3900" cap="small" dirty="0">
              <a:solidFill>
                <a:srgbClr val="3B7150"/>
              </a:solidFill>
            </a:endParaRPr>
          </a:p>
        </p:txBody>
      </p:sp>
      <p:sp>
        <p:nvSpPr>
          <p:cNvPr id="128" name="Shape 128"/>
          <p:cNvSpPr>
            <a:spLocks noGrp="1"/>
          </p:cNvSpPr>
          <p:nvPr>
            <p:ph type="body" idx="1"/>
          </p:nvPr>
        </p:nvSpPr>
        <p:spPr>
          <a:xfrm>
            <a:off x="197731" y="1875730"/>
            <a:ext cx="8715438" cy="4857786"/>
          </a:xfrm>
          <a:prstGeom prst="rect">
            <a:avLst/>
          </a:prstGeom>
        </p:spPr>
        <p:txBody>
          <a:bodyPr lIns="0" tIns="0" rIns="0" bIns="0">
            <a:normAutofit fontScale="92500" lnSpcReduction="20000"/>
          </a:bodyPr>
          <a:lstStyle/>
          <a:p>
            <a:pPr lvl="0" algn="just">
              <a:lnSpc>
                <a:spcPct val="90000"/>
              </a:lnSpc>
              <a:defRPr sz="1800"/>
            </a:pPr>
            <a:r>
              <a:rPr lang="en-ZA" sz="2600" dirty="0" smtClean="0"/>
              <a:t>While funding for the delivery of housing has been increasing, the number of housing units delivered per annum continue to decline</a:t>
            </a:r>
          </a:p>
          <a:p>
            <a:pPr lvl="1" algn="just">
              <a:lnSpc>
                <a:spcPct val="90000"/>
              </a:lnSpc>
              <a:defRPr sz="1800"/>
            </a:pPr>
            <a:r>
              <a:rPr lang="en-ZA" sz="2400" dirty="0" smtClean="0"/>
              <a:t>This has been attributed to a number of factors including </a:t>
            </a:r>
            <a:r>
              <a:rPr lang="en-ZA" sz="2400" dirty="0"/>
              <a:t>increasing costs over </a:t>
            </a:r>
            <a:r>
              <a:rPr lang="en-ZA" sz="2400" dirty="0" smtClean="0"/>
              <a:t>time and changes in policy (norms and standards)</a:t>
            </a:r>
          </a:p>
          <a:p>
            <a:pPr lvl="0" algn="just">
              <a:lnSpc>
                <a:spcPct val="90000"/>
              </a:lnSpc>
              <a:defRPr sz="1800"/>
            </a:pPr>
            <a:r>
              <a:rPr lang="en-ZA" sz="2400" dirty="0" smtClean="0"/>
              <a:t>Housing backlog has increased in recent years implying that more resources from the fiscus are needed to deliver to a required scale</a:t>
            </a:r>
          </a:p>
          <a:p>
            <a:pPr lvl="1" algn="just">
              <a:lnSpc>
                <a:spcPct val="90000"/>
              </a:lnSpc>
              <a:defRPr sz="1800"/>
            </a:pPr>
            <a:r>
              <a:rPr lang="en-ZA" sz="2400" dirty="0" smtClean="0"/>
              <a:t>This therefore stretches the fiscus and is not affordable given the current slow economic growth, increasing unemployment and other competing social needs including education and health</a:t>
            </a:r>
          </a:p>
          <a:p>
            <a:pPr lvl="0" algn="just">
              <a:lnSpc>
                <a:spcPct val="90000"/>
              </a:lnSpc>
              <a:defRPr sz="1800"/>
            </a:pPr>
            <a:r>
              <a:rPr lang="en-ZA" sz="2400" dirty="0" smtClean="0"/>
              <a:t>All these have led to questions over sustainability of the current funding and housing delivery model and a strong need to think about alternatives</a:t>
            </a: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457200" lvl="1" indent="0" algn="just">
              <a:lnSpc>
                <a:spcPct val="80000"/>
              </a:lnSpc>
              <a:spcBef>
                <a:spcPts val="500"/>
              </a:spcBef>
              <a:buNone/>
              <a:defRPr sz="1800"/>
            </a:pPr>
            <a:endParaRPr sz="2100" dirty="0"/>
          </a:p>
          <a:p>
            <a:pPr lvl="0">
              <a:lnSpc>
                <a:spcPct val="80000"/>
              </a:lnSpc>
              <a:spcBef>
                <a:spcPts val="500"/>
              </a:spcBef>
              <a:defRPr sz="1800"/>
            </a:pPr>
            <a:endParaRPr sz="2400" dirty="0"/>
          </a:p>
          <a:p>
            <a:pPr marL="0" lvl="0" indent="0">
              <a:lnSpc>
                <a:spcPct val="80000"/>
              </a:lnSpc>
              <a:spcBef>
                <a:spcPts val="500"/>
              </a:spcBef>
              <a:buSzTx/>
              <a:buNone/>
              <a:defRPr sz="1800"/>
            </a:pPr>
            <a:r>
              <a:rPr sz="2400" dirty="0"/>
              <a:t>  </a:t>
            </a:r>
          </a:p>
        </p:txBody>
      </p:sp>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16</a:t>
            </a:fld>
            <a:endParaRPr lang="en-ZA" dirty="0"/>
          </a:p>
        </p:txBody>
      </p:sp>
    </p:spTree>
    <p:extLst>
      <p:ext uri="{BB962C8B-B14F-4D97-AF65-F5344CB8AC3E}">
        <p14:creationId xmlns:p14="http://schemas.microsoft.com/office/powerpoint/2010/main" xmlns="" val="29578653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928793" y="6286520"/>
            <a:ext cx="5760642"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endParaRPr sz="1100" i="1" dirty="0">
              <a:solidFill>
                <a:srgbClr val="366C5B"/>
              </a:solidFill>
            </a:endParaRPr>
          </a:p>
        </p:txBody>
      </p:sp>
      <p:sp>
        <p:nvSpPr>
          <p:cNvPr id="127" name="Shape 127"/>
          <p:cNvSpPr>
            <a:spLocks noGrp="1"/>
          </p:cNvSpPr>
          <p:nvPr>
            <p:ph type="title"/>
          </p:nvPr>
        </p:nvSpPr>
        <p:spPr>
          <a:xfrm>
            <a:off x="396240" y="260647"/>
            <a:ext cx="8516929" cy="1143001"/>
          </a:xfrm>
          <a:prstGeom prst="rect">
            <a:avLst/>
          </a:prstGeom>
        </p:spPr>
        <p:txBody>
          <a:bodyPr>
            <a:normAutofit/>
          </a:bodyPr>
          <a:lstStyle>
            <a:lvl1pPr>
              <a:defRPr sz="3900"/>
            </a:lvl1pPr>
          </a:lstStyle>
          <a:p>
            <a:pPr lvl="0">
              <a:defRPr sz="1800" cap="none">
                <a:solidFill>
                  <a:srgbClr val="000000"/>
                </a:solidFill>
                <a:effectLst/>
              </a:defRPr>
            </a:pPr>
            <a:r>
              <a:rPr lang="en-ZA" sz="3900" cap="small" dirty="0" smtClean="0">
                <a:solidFill>
                  <a:srgbClr val="3B7150"/>
                </a:solidFill>
              </a:rPr>
              <a:t>Backlog on Tittle Deeds</a:t>
            </a:r>
            <a:endParaRPr sz="3900" cap="small" dirty="0">
              <a:solidFill>
                <a:srgbClr val="3B7150"/>
              </a:solidFill>
            </a:endParaRPr>
          </a:p>
        </p:txBody>
      </p:sp>
      <p:sp>
        <p:nvSpPr>
          <p:cNvPr id="128" name="Shape 128"/>
          <p:cNvSpPr>
            <a:spLocks noGrp="1"/>
          </p:cNvSpPr>
          <p:nvPr>
            <p:ph type="body" idx="1"/>
          </p:nvPr>
        </p:nvSpPr>
        <p:spPr>
          <a:xfrm>
            <a:off x="256171" y="1632188"/>
            <a:ext cx="8616184" cy="4857786"/>
          </a:xfrm>
          <a:prstGeom prst="rect">
            <a:avLst/>
          </a:prstGeom>
        </p:spPr>
        <p:txBody>
          <a:bodyPr lIns="0" tIns="0" rIns="0" bIns="0">
            <a:normAutofit fontScale="85000" lnSpcReduction="20000"/>
          </a:bodyPr>
          <a:lstStyle/>
          <a:p>
            <a:pPr algn="just"/>
            <a:r>
              <a:rPr lang="en-ZA" sz="2800" dirty="0"/>
              <a:t>While </a:t>
            </a:r>
            <a:r>
              <a:rPr lang="en-ZA" sz="2800" dirty="0" smtClean="0"/>
              <a:t>Government </a:t>
            </a:r>
            <a:r>
              <a:rPr lang="en-ZA" sz="2800" dirty="0"/>
              <a:t>has constructed more than </a:t>
            </a:r>
            <a:r>
              <a:rPr lang="en-ZA" sz="2800" dirty="0" smtClean="0"/>
              <a:t>four </a:t>
            </a:r>
            <a:r>
              <a:rPr lang="en-ZA" sz="2800" dirty="0"/>
              <a:t>million housing units since 1994, a significant number of those housing units are not registered to their </a:t>
            </a:r>
            <a:r>
              <a:rPr lang="en-ZA" sz="2800" dirty="0" smtClean="0"/>
              <a:t>owners/beneficiaries</a:t>
            </a:r>
          </a:p>
          <a:p>
            <a:pPr lvl="1" algn="just"/>
            <a:r>
              <a:rPr lang="en-ZA" sz="2600" dirty="0" smtClean="0"/>
              <a:t>In </a:t>
            </a:r>
            <a:r>
              <a:rPr lang="en-ZA" sz="2600" dirty="0"/>
              <a:t>2016, it was estimated that between 700 000 to 900 000 of government subsidised houses were yet to be transferred to their eligible </a:t>
            </a:r>
            <a:r>
              <a:rPr lang="en-ZA" sz="2600" dirty="0" smtClean="0"/>
              <a:t>beneficiaries.</a:t>
            </a:r>
          </a:p>
          <a:p>
            <a:pPr lvl="1" algn="just"/>
            <a:r>
              <a:rPr lang="en-ZA" sz="2600" dirty="0"/>
              <a:t>H</a:t>
            </a:r>
            <a:r>
              <a:rPr lang="en-ZA" sz="2600" dirty="0" smtClean="0"/>
              <a:t>ence Government </a:t>
            </a:r>
            <a:r>
              <a:rPr lang="en-ZA" sz="2600" dirty="0"/>
              <a:t>had targeted to reduce this backlog by at least 100 000 in </a:t>
            </a:r>
            <a:r>
              <a:rPr lang="en-ZA" sz="2600" dirty="0" smtClean="0"/>
              <a:t>2016</a:t>
            </a:r>
          </a:p>
          <a:p>
            <a:pPr algn="just"/>
            <a:r>
              <a:rPr lang="en-ZA" sz="2800" dirty="0" smtClean="0"/>
              <a:t> </a:t>
            </a:r>
            <a:r>
              <a:rPr lang="en-ZA" sz="2800" dirty="0"/>
              <a:t>Backlog on tittle deeds is a negative constraint for beneficiaries </a:t>
            </a:r>
            <a:r>
              <a:rPr lang="en-ZA" sz="2800" dirty="0" smtClean="0"/>
              <a:t>wishing to improve own </a:t>
            </a:r>
            <a:r>
              <a:rPr lang="en-ZA" sz="2800" dirty="0"/>
              <a:t>housing conditions or climbing up the housing </a:t>
            </a:r>
            <a:r>
              <a:rPr lang="en-ZA" sz="2800" dirty="0" smtClean="0"/>
              <a:t>ladder</a:t>
            </a:r>
            <a:endParaRPr lang="en-US" sz="28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457200" lvl="1" indent="0" algn="just">
              <a:lnSpc>
                <a:spcPct val="80000"/>
              </a:lnSpc>
              <a:spcBef>
                <a:spcPts val="500"/>
              </a:spcBef>
              <a:buNone/>
              <a:defRPr sz="1800"/>
            </a:pPr>
            <a:endParaRPr sz="2100" dirty="0"/>
          </a:p>
          <a:p>
            <a:pPr lvl="0">
              <a:lnSpc>
                <a:spcPct val="80000"/>
              </a:lnSpc>
              <a:spcBef>
                <a:spcPts val="500"/>
              </a:spcBef>
              <a:defRPr sz="1800"/>
            </a:pPr>
            <a:endParaRPr sz="2400" dirty="0"/>
          </a:p>
          <a:p>
            <a:pPr marL="0" lvl="0" indent="0">
              <a:lnSpc>
                <a:spcPct val="80000"/>
              </a:lnSpc>
              <a:spcBef>
                <a:spcPts val="500"/>
              </a:spcBef>
              <a:buSzTx/>
              <a:buNone/>
              <a:defRPr sz="1800"/>
            </a:pPr>
            <a:r>
              <a:rPr sz="2400" dirty="0"/>
              <a:t>  </a:t>
            </a:r>
          </a:p>
        </p:txBody>
      </p:sp>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17</a:t>
            </a:fld>
            <a:endParaRPr lang="en-ZA" dirty="0"/>
          </a:p>
        </p:txBody>
      </p:sp>
    </p:spTree>
    <p:extLst>
      <p:ext uri="{BB962C8B-B14F-4D97-AF65-F5344CB8AC3E}">
        <p14:creationId xmlns:p14="http://schemas.microsoft.com/office/powerpoint/2010/main" xmlns="" val="2356259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928793" y="6286520"/>
            <a:ext cx="5760642"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endParaRPr sz="1100" i="1" dirty="0">
              <a:solidFill>
                <a:srgbClr val="366C5B"/>
              </a:solidFill>
            </a:endParaRPr>
          </a:p>
        </p:txBody>
      </p:sp>
      <p:sp>
        <p:nvSpPr>
          <p:cNvPr id="127" name="Shape 127"/>
          <p:cNvSpPr>
            <a:spLocks noGrp="1"/>
          </p:cNvSpPr>
          <p:nvPr>
            <p:ph type="title"/>
          </p:nvPr>
        </p:nvSpPr>
        <p:spPr>
          <a:xfrm>
            <a:off x="396240" y="260647"/>
            <a:ext cx="8516929" cy="1143001"/>
          </a:xfrm>
          <a:prstGeom prst="rect">
            <a:avLst/>
          </a:prstGeom>
        </p:spPr>
        <p:txBody>
          <a:bodyPr>
            <a:normAutofit fontScale="90000"/>
          </a:bodyPr>
          <a:lstStyle>
            <a:lvl1pPr>
              <a:defRPr sz="3900"/>
            </a:lvl1pPr>
          </a:lstStyle>
          <a:p>
            <a:pPr lvl="0">
              <a:defRPr sz="1800" cap="none">
                <a:solidFill>
                  <a:srgbClr val="000000"/>
                </a:solidFill>
                <a:effectLst/>
              </a:defRPr>
            </a:pPr>
            <a:r>
              <a:rPr lang="en-ZA" sz="3900" cap="small" dirty="0" smtClean="0">
                <a:solidFill>
                  <a:srgbClr val="3B7150"/>
                </a:solidFill>
              </a:rPr>
              <a:t>Increasing housing gap market and challenges with FLISP</a:t>
            </a:r>
            <a:endParaRPr sz="3900" cap="small" dirty="0">
              <a:solidFill>
                <a:srgbClr val="3B7150"/>
              </a:solidFill>
            </a:endParaRPr>
          </a:p>
        </p:txBody>
      </p:sp>
      <p:sp>
        <p:nvSpPr>
          <p:cNvPr id="128" name="Shape 128"/>
          <p:cNvSpPr>
            <a:spLocks noGrp="1"/>
          </p:cNvSpPr>
          <p:nvPr>
            <p:ph type="body" idx="1"/>
          </p:nvPr>
        </p:nvSpPr>
        <p:spPr>
          <a:xfrm>
            <a:off x="214281" y="1500173"/>
            <a:ext cx="8715438" cy="4857786"/>
          </a:xfrm>
          <a:prstGeom prst="rect">
            <a:avLst/>
          </a:prstGeom>
        </p:spPr>
        <p:txBody>
          <a:bodyPr lIns="0" tIns="0" rIns="0" bIns="0">
            <a:normAutofit fontScale="32500" lnSpcReduction="20000"/>
          </a:bodyPr>
          <a:lstStyle/>
          <a:p>
            <a:pPr algn="just"/>
            <a:r>
              <a:rPr lang="en-ZA" sz="6200" dirty="0"/>
              <a:t>Broadly, government housing policies mainly target two income groups for direct </a:t>
            </a:r>
            <a:r>
              <a:rPr lang="en-ZA" sz="6200" dirty="0" smtClean="0"/>
              <a:t>intervention</a:t>
            </a:r>
          </a:p>
          <a:p>
            <a:pPr lvl="1" algn="just"/>
            <a:r>
              <a:rPr lang="en-ZA" sz="5500" dirty="0" smtClean="0"/>
              <a:t>Those </a:t>
            </a:r>
            <a:r>
              <a:rPr lang="en-ZA" sz="5500" dirty="0"/>
              <a:t>earning between R0 and R3 500 per month (fully subsidised income group) and </a:t>
            </a:r>
            <a:endParaRPr lang="en-ZA" sz="5500" dirty="0" smtClean="0"/>
          </a:p>
          <a:p>
            <a:pPr lvl="1" algn="just"/>
            <a:r>
              <a:rPr lang="en-ZA" sz="5500" dirty="0" smtClean="0"/>
              <a:t>Those earning between R3 </a:t>
            </a:r>
            <a:r>
              <a:rPr lang="en-ZA" sz="5500" dirty="0"/>
              <a:t>501 and R15 000 per month (targeted through FLISP</a:t>
            </a:r>
            <a:r>
              <a:rPr lang="en-ZA" sz="5500" dirty="0" smtClean="0"/>
              <a:t>)</a:t>
            </a:r>
          </a:p>
          <a:p>
            <a:pPr algn="just"/>
            <a:r>
              <a:rPr lang="en-ZA" sz="6200" dirty="0" smtClean="0"/>
              <a:t>Given current debates on what constitutes the Housing Gap Market, this market ranges from those households earning between R40000 to R17000 per month which is current FLISP’s range</a:t>
            </a:r>
          </a:p>
          <a:p>
            <a:pPr algn="just"/>
            <a:r>
              <a:rPr lang="en-ZA" sz="6200" dirty="0" smtClean="0"/>
              <a:t>One </a:t>
            </a:r>
            <a:r>
              <a:rPr lang="en-ZA" sz="6200" dirty="0"/>
              <a:t>of the major constraints has been </a:t>
            </a:r>
            <a:r>
              <a:rPr lang="en-ZA" sz="6200" dirty="0" smtClean="0"/>
              <a:t>creditworthiness as qualifying </a:t>
            </a:r>
            <a:r>
              <a:rPr lang="en-ZA" sz="6200" dirty="0"/>
              <a:t>households are required to apply for a mortgage bond from commercial banks to cover the difference between the subsidy amount and the actual house </a:t>
            </a:r>
            <a:r>
              <a:rPr lang="en-ZA" sz="6200" dirty="0" smtClean="0"/>
              <a:t>price</a:t>
            </a:r>
          </a:p>
          <a:p>
            <a:pPr lvl="1" algn="just"/>
            <a:r>
              <a:rPr lang="en-ZA" sz="5500" dirty="0" smtClean="0"/>
              <a:t>Unfortunately</a:t>
            </a:r>
            <a:r>
              <a:rPr lang="en-ZA" sz="5500" dirty="0"/>
              <a:t>, due to high level of households’ indebtedness particularly within the target group, a number of qualifying households are failing to have access to mortgage </a:t>
            </a:r>
            <a:r>
              <a:rPr lang="en-ZA" sz="5500" dirty="0" smtClean="0"/>
              <a:t>bonds</a:t>
            </a:r>
            <a:endParaRPr sz="5500" dirty="0"/>
          </a:p>
          <a:p>
            <a:pPr marL="1178379" lvl="2" indent="-285750" algn="just">
              <a:lnSpc>
                <a:spcPct val="80000"/>
              </a:lnSpc>
              <a:spcBef>
                <a:spcPts val="500"/>
              </a:spcBef>
              <a:defRPr sz="1800"/>
            </a:pPr>
            <a:endParaRPr sz="4500" dirty="0"/>
          </a:p>
          <a:p>
            <a:pPr marL="892629" lvl="2" indent="0" algn="just">
              <a:lnSpc>
                <a:spcPct val="80000"/>
              </a:lnSpc>
              <a:spcBef>
                <a:spcPts val="500"/>
              </a:spcBef>
              <a:buNone/>
              <a:defRPr sz="1800"/>
            </a:pPr>
            <a:endParaRPr sz="2100" dirty="0"/>
          </a:p>
          <a:p>
            <a:pPr lvl="0">
              <a:lnSpc>
                <a:spcPct val="80000"/>
              </a:lnSpc>
              <a:spcBef>
                <a:spcPts val="500"/>
              </a:spcBef>
              <a:defRPr sz="1800"/>
            </a:pPr>
            <a:endParaRPr sz="2400" dirty="0"/>
          </a:p>
          <a:p>
            <a:pPr marL="0" lvl="0" indent="0">
              <a:lnSpc>
                <a:spcPct val="80000"/>
              </a:lnSpc>
              <a:spcBef>
                <a:spcPts val="500"/>
              </a:spcBef>
              <a:buSzTx/>
              <a:buNone/>
              <a:defRPr sz="1800"/>
            </a:pPr>
            <a:r>
              <a:rPr sz="2400" dirty="0"/>
              <a:t>  </a:t>
            </a:r>
          </a:p>
        </p:txBody>
      </p:sp>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18</a:t>
            </a:fld>
            <a:endParaRPr lang="en-ZA" dirty="0"/>
          </a:p>
        </p:txBody>
      </p:sp>
    </p:spTree>
    <p:extLst>
      <p:ext uri="{BB962C8B-B14F-4D97-AF65-F5344CB8AC3E}">
        <p14:creationId xmlns:p14="http://schemas.microsoft.com/office/powerpoint/2010/main" xmlns="" val="40908180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1928793" y="6286520"/>
            <a:ext cx="5760642"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endParaRPr sz="1100" i="1" dirty="0">
              <a:solidFill>
                <a:srgbClr val="366C5B"/>
              </a:solidFill>
            </a:endParaRPr>
          </a:p>
        </p:txBody>
      </p:sp>
      <p:sp>
        <p:nvSpPr>
          <p:cNvPr id="127" name="Shape 127"/>
          <p:cNvSpPr>
            <a:spLocks noGrp="1"/>
          </p:cNvSpPr>
          <p:nvPr>
            <p:ph type="title"/>
          </p:nvPr>
        </p:nvSpPr>
        <p:spPr>
          <a:xfrm>
            <a:off x="396240" y="260647"/>
            <a:ext cx="8516929" cy="1143001"/>
          </a:xfrm>
          <a:prstGeom prst="rect">
            <a:avLst/>
          </a:prstGeom>
        </p:spPr>
        <p:txBody>
          <a:bodyPr>
            <a:normAutofit/>
          </a:bodyPr>
          <a:lstStyle>
            <a:lvl1pPr>
              <a:defRPr sz="3900"/>
            </a:lvl1pPr>
          </a:lstStyle>
          <a:p>
            <a:pPr lvl="0">
              <a:defRPr sz="1800" cap="none">
                <a:solidFill>
                  <a:srgbClr val="000000"/>
                </a:solidFill>
                <a:effectLst/>
              </a:defRPr>
            </a:pPr>
            <a:r>
              <a:rPr lang="en-ZA" sz="3900" cap="small" dirty="0" smtClean="0">
                <a:solidFill>
                  <a:srgbClr val="3B7150"/>
                </a:solidFill>
              </a:rPr>
              <a:t>Efficient land-use</a:t>
            </a:r>
            <a:endParaRPr sz="3900" cap="small" dirty="0">
              <a:solidFill>
                <a:srgbClr val="3B7150"/>
              </a:solidFill>
            </a:endParaRPr>
          </a:p>
        </p:txBody>
      </p:sp>
      <p:sp>
        <p:nvSpPr>
          <p:cNvPr id="128" name="Shape 128"/>
          <p:cNvSpPr>
            <a:spLocks noGrp="1"/>
          </p:cNvSpPr>
          <p:nvPr>
            <p:ph type="body" idx="1"/>
          </p:nvPr>
        </p:nvSpPr>
        <p:spPr>
          <a:xfrm>
            <a:off x="214281" y="1500173"/>
            <a:ext cx="8715438" cy="4857786"/>
          </a:xfrm>
          <a:prstGeom prst="rect">
            <a:avLst/>
          </a:prstGeom>
        </p:spPr>
        <p:txBody>
          <a:bodyPr lIns="0" tIns="0" rIns="0" bIns="0">
            <a:normAutofit lnSpcReduction="10000"/>
          </a:bodyPr>
          <a:lstStyle/>
          <a:p>
            <a:pPr algn="just"/>
            <a:r>
              <a:rPr lang="en-ZA" sz="2400" dirty="0"/>
              <a:t>The availability of </a:t>
            </a:r>
            <a:r>
              <a:rPr lang="en-ZA" sz="2400" dirty="0" smtClean="0"/>
              <a:t>developable/well located </a:t>
            </a:r>
            <a:r>
              <a:rPr lang="en-ZA" sz="2400" dirty="0"/>
              <a:t>land suitable for housing development is very limited in the cities and in most cases is not owned by </a:t>
            </a:r>
            <a:r>
              <a:rPr lang="en-ZA" sz="2400" dirty="0" smtClean="0"/>
              <a:t>government</a:t>
            </a:r>
          </a:p>
          <a:p>
            <a:pPr lvl="1" algn="just"/>
            <a:r>
              <a:rPr lang="en-ZA" sz="2000" dirty="0" smtClean="0"/>
              <a:t>One </a:t>
            </a:r>
            <a:r>
              <a:rPr lang="en-ZA" sz="2000" dirty="0"/>
              <a:t>of the solutions is for the government to consider multiple </a:t>
            </a:r>
            <a:r>
              <a:rPr lang="en-ZA" sz="2000" dirty="0" smtClean="0"/>
              <a:t>storey units as opposed to </a:t>
            </a:r>
            <a:r>
              <a:rPr lang="en-ZA" sz="2000" dirty="0"/>
              <a:t>stand-alone housing </a:t>
            </a:r>
            <a:r>
              <a:rPr lang="en-ZA" sz="2000" dirty="0" smtClean="0"/>
              <a:t>units</a:t>
            </a:r>
          </a:p>
          <a:p>
            <a:pPr lvl="2" algn="just"/>
            <a:r>
              <a:rPr lang="en-ZA" sz="2000" dirty="0" smtClean="0"/>
              <a:t>While </a:t>
            </a:r>
            <a:r>
              <a:rPr lang="en-ZA" sz="2000" dirty="0"/>
              <a:t>this increases the cost housing </a:t>
            </a:r>
            <a:r>
              <a:rPr lang="en-ZA" sz="2000" dirty="0" smtClean="0"/>
              <a:t>delivery, </a:t>
            </a:r>
            <a:r>
              <a:rPr lang="en-ZA" sz="2000" dirty="0"/>
              <a:t>it is good as land is used </a:t>
            </a:r>
            <a:r>
              <a:rPr lang="en-ZA" sz="2000" dirty="0" smtClean="0"/>
              <a:t>efficiently</a:t>
            </a:r>
          </a:p>
          <a:p>
            <a:pPr lvl="1" algn="just"/>
            <a:r>
              <a:rPr lang="en-ZA" sz="2000" dirty="0" smtClean="0"/>
              <a:t>In the past the Commission also recommended consideration of brownfields development as opposed to Greenfields and that there must be some incentives for this </a:t>
            </a:r>
            <a:endParaRPr lang="en-US" sz="2000" dirty="0"/>
          </a:p>
          <a:p>
            <a:pPr marL="914400" lvl="2" indent="0" algn="just">
              <a:buNone/>
            </a:pPr>
            <a:endParaRPr sz="4500" dirty="0"/>
          </a:p>
          <a:p>
            <a:pPr marL="1867989" lvl="4" indent="0" algn="just">
              <a:lnSpc>
                <a:spcPct val="80000"/>
              </a:lnSpc>
              <a:spcBef>
                <a:spcPts val="500"/>
              </a:spcBef>
              <a:buNone/>
              <a:defRPr sz="1800"/>
            </a:pPr>
            <a:endParaRPr sz="2100" dirty="0"/>
          </a:p>
          <a:p>
            <a:pPr lvl="0">
              <a:lnSpc>
                <a:spcPct val="80000"/>
              </a:lnSpc>
              <a:spcBef>
                <a:spcPts val="500"/>
              </a:spcBef>
              <a:defRPr sz="1800"/>
            </a:pPr>
            <a:endParaRPr sz="2400" dirty="0"/>
          </a:p>
          <a:p>
            <a:pPr marL="0" lvl="0" indent="0">
              <a:lnSpc>
                <a:spcPct val="80000"/>
              </a:lnSpc>
              <a:spcBef>
                <a:spcPts val="500"/>
              </a:spcBef>
              <a:buSzTx/>
              <a:buNone/>
              <a:defRPr sz="1800"/>
            </a:pPr>
            <a:r>
              <a:rPr sz="2400" dirty="0"/>
              <a:t>  </a:t>
            </a:r>
          </a:p>
        </p:txBody>
      </p:sp>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19</a:t>
            </a:fld>
            <a:endParaRPr lang="en-ZA" dirty="0"/>
          </a:p>
        </p:txBody>
      </p:sp>
    </p:spTree>
    <p:extLst>
      <p:ext uri="{BB962C8B-B14F-4D97-AF65-F5344CB8AC3E}">
        <p14:creationId xmlns:p14="http://schemas.microsoft.com/office/powerpoint/2010/main" xmlns="" val="21662379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2" name="Shape 32"/>
          <p:cNvSpPr>
            <a:spLocks noGrp="1"/>
          </p:cNvSpPr>
          <p:nvPr>
            <p:ph type="title"/>
          </p:nvPr>
        </p:nvSpPr>
        <p:spPr>
          <a:xfrm>
            <a:off x="457200" y="274638"/>
            <a:ext cx="8229600" cy="1143001"/>
          </a:xfrm>
          <a:prstGeom prst="rect">
            <a:avLst/>
          </a:prstGeom>
        </p:spPr>
        <p:txBody>
          <a:bodyPr/>
          <a:lstStyle>
            <a:lvl1pPr>
              <a:defRPr sz="4000"/>
            </a:lvl1pPr>
          </a:lstStyle>
          <a:p>
            <a:pPr lvl="0">
              <a:defRPr sz="1800" cap="none">
                <a:solidFill>
                  <a:srgbClr val="000000"/>
                </a:solidFill>
                <a:effectLst/>
              </a:defRPr>
            </a:pPr>
            <a:r>
              <a:rPr sz="4000" cap="small" dirty="0">
                <a:solidFill>
                  <a:srgbClr val="3B7150"/>
                </a:solidFill>
                <a:effectLst/>
              </a:rPr>
              <a:t>Presentation Outline</a:t>
            </a:r>
          </a:p>
        </p:txBody>
      </p:sp>
      <p:sp>
        <p:nvSpPr>
          <p:cNvPr id="33" name="Shape 33"/>
          <p:cNvSpPr>
            <a:spLocks noGrp="1"/>
          </p:cNvSpPr>
          <p:nvPr>
            <p:ph type="body" idx="1"/>
          </p:nvPr>
        </p:nvSpPr>
        <p:spPr>
          <a:xfrm>
            <a:off x="214281" y="1556791"/>
            <a:ext cx="8715438" cy="4760189"/>
          </a:xfrm>
          <a:prstGeom prst="rect">
            <a:avLst/>
          </a:prstGeom>
        </p:spPr>
        <p:txBody>
          <a:bodyPr lIns="0" tIns="0" rIns="0" bIns="0">
            <a:normAutofit/>
          </a:bodyPr>
          <a:lstStyle/>
          <a:p>
            <a:pPr marL="278606" lvl="0" indent="-278606" algn="just">
              <a:spcBef>
                <a:spcPts val="600"/>
              </a:spcBef>
              <a:defRPr sz="1800"/>
            </a:pPr>
            <a:r>
              <a:rPr lang="en-ZA" sz="2600" dirty="0" smtClean="0"/>
              <a:t>Introduction</a:t>
            </a:r>
          </a:p>
          <a:p>
            <a:pPr marL="719477" lvl="1" indent="-278606" algn="just">
              <a:spcBef>
                <a:spcPts val="600"/>
              </a:spcBef>
              <a:defRPr sz="1800"/>
            </a:pPr>
            <a:r>
              <a:rPr sz="2600" dirty="0" smtClean="0"/>
              <a:t>Role </a:t>
            </a:r>
            <a:r>
              <a:rPr sz="2600" dirty="0"/>
              <a:t>and function of the Financial and Fiscal </a:t>
            </a:r>
            <a:r>
              <a:rPr sz="2600" dirty="0" smtClean="0"/>
              <a:t>Commission</a:t>
            </a:r>
            <a:endParaRPr lang="en-ZA" sz="2600" dirty="0" smtClean="0"/>
          </a:p>
          <a:p>
            <a:pPr marL="719477" lvl="1" indent="-278606" algn="just">
              <a:spcBef>
                <a:spcPts val="600"/>
              </a:spcBef>
              <a:defRPr sz="1800"/>
            </a:pPr>
            <a:r>
              <a:rPr lang="en-ZA" sz="2600" dirty="0" smtClean="0"/>
              <a:t>Past FFC recommendations and progress on their implementation</a:t>
            </a:r>
          </a:p>
          <a:p>
            <a:pPr marL="278606" lvl="0" indent="-278606" algn="just">
              <a:spcBef>
                <a:spcPts val="600"/>
              </a:spcBef>
              <a:defRPr sz="1800"/>
            </a:pPr>
            <a:r>
              <a:rPr lang="en-ZA" sz="2600" dirty="0" smtClean="0"/>
              <a:t>Housing Policy Regime post-2009</a:t>
            </a:r>
            <a:endParaRPr sz="2600" dirty="0"/>
          </a:p>
          <a:p>
            <a:pPr marL="278606" lvl="0" indent="-278606" algn="just">
              <a:spcBef>
                <a:spcPts val="600"/>
              </a:spcBef>
              <a:defRPr sz="1800"/>
            </a:pPr>
            <a:r>
              <a:rPr lang="en-ZA" sz="2600" dirty="0" smtClean="0"/>
              <a:t>Key Issues within the sector</a:t>
            </a:r>
            <a:endParaRPr sz="2600" dirty="0"/>
          </a:p>
          <a:p>
            <a:pPr marL="278606" lvl="0" indent="-278606" algn="just">
              <a:spcBef>
                <a:spcPts val="600"/>
              </a:spcBef>
              <a:defRPr sz="1800"/>
            </a:pPr>
            <a:r>
              <a:rPr sz="2600" dirty="0"/>
              <a:t>Human Settlements and Macro-Economic Environment</a:t>
            </a:r>
          </a:p>
          <a:p>
            <a:pPr marL="278606" lvl="0" indent="-278606" algn="just">
              <a:spcBef>
                <a:spcPts val="600"/>
              </a:spcBef>
              <a:defRPr sz="1800"/>
            </a:pPr>
            <a:r>
              <a:rPr sz="2600" dirty="0"/>
              <a:t>Budget Analysis and </a:t>
            </a:r>
            <a:r>
              <a:rPr sz="2600" dirty="0" smtClean="0"/>
              <a:t>Performance</a:t>
            </a:r>
            <a:endParaRPr lang="en-ZA" sz="2600" dirty="0" smtClean="0"/>
          </a:p>
          <a:p>
            <a:pPr marL="278606" lvl="0" indent="-278606" algn="just">
              <a:spcBef>
                <a:spcPts val="600"/>
              </a:spcBef>
              <a:defRPr sz="1800"/>
            </a:pPr>
            <a:r>
              <a:rPr lang="en-ZA" sz="2600" dirty="0" smtClean="0"/>
              <a:t>Recommendations – 2018 DOR</a:t>
            </a:r>
            <a:endParaRPr sz="2600" dirty="0"/>
          </a:p>
          <a:p>
            <a:pPr marL="278606" lvl="0" indent="-278606" algn="just">
              <a:spcBef>
                <a:spcPts val="600"/>
              </a:spcBef>
              <a:defRPr sz="1800"/>
            </a:pPr>
            <a:r>
              <a:rPr sz="2600" dirty="0"/>
              <a:t>Conclusions</a:t>
            </a: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a:t>
            </a:fld>
            <a:endParaRPr lang="en-ZA" dirty="0"/>
          </a:p>
        </p:txBody>
      </p:sp>
    </p:spTree>
    <p:extLst>
      <p:ext uri="{BB962C8B-B14F-4D97-AF65-F5344CB8AC3E}">
        <p14:creationId xmlns:p14="http://schemas.microsoft.com/office/powerpoint/2010/main" xmlns="" val="438605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60672"/>
            <a:ext cx="8712968" cy="1224112"/>
          </a:xfrm>
        </p:spPr>
        <p:txBody>
          <a:bodyPr>
            <a:noAutofit/>
          </a:bodyPr>
          <a:lstStyle/>
          <a:p>
            <a:r>
              <a:rPr lang="en-ZA" sz="3000" dirty="0" smtClean="0">
                <a:effectLst/>
              </a:rPr>
              <a:t>Population growth and new housing delivery in metros</a:t>
            </a:r>
            <a:endParaRPr lang="en-ZA" sz="3000" dirty="0">
              <a:effectLst/>
            </a:endParaRPr>
          </a:p>
        </p:txBody>
      </p:sp>
      <p:sp>
        <p:nvSpPr>
          <p:cNvPr id="3" name="Content Placeholder 2"/>
          <p:cNvSpPr>
            <a:spLocks noGrp="1"/>
          </p:cNvSpPr>
          <p:nvPr>
            <p:ph idx="1"/>
          </p:nvPr>
        </p:nvSpPr>
        <p:spPr>
          <a:xfrm>
            <a:off x="251520" y="1556792"/>
            <a:ext cx="8712968" cy="5040560"/>
          </a:xfrm>
        </p:spPr>
        <p:txBody>
          <a:bodyPr/>
          <a:lstStyle/>
          <a:p>
            <a:pPr algn="just">
              <a:lnSpc>
                <a:spcPct val="90000"/>
              </a:lnSpc>
            </a:pPr>
            <a:r>
              <a:rPr lang="en-ZA" sz="1600" dirty="0" smtClean="0">
                <a:ea typeface="Calibri" panose="020F0502020204030204" pitchFamily="34" charset="0"/>
              </a:rPr>
              <a:t>Contextual Urban Challenge</a:t>
            </a:r>
          </a:p>
          <a:p>
            <a:pPr lvl="1" algn="just">
              <a:lnSpc>
                <a:spcPct val="90000"/>
              </a:lnSpc>
            </a:pPr>
            <a:r>
              <a:rPr lang="en-ZA" sz="1400" dirty="0" smtClean="0">
                <a:ea typeface="Calibri" panose="020F0502020204030204" pitchFamily="34" charset="0"/>
              </a:rPr>
              <a:t>Population growth in urban population has not been matched by the number of new residential properties constructed and there has been a lack of understanding with respect to unhoused urban population and funding/policy and institutional constraints</a:t>
            </a:r>
          </a:p>
          <a:p>
            <a:pPr marL="0" indent="0">
              <a:lnSpc>
                <a:spcPct val="90000"/>
              </a:lnSpc>
              <a:buNone/>
            </a:pPr>
            <a:r>
              <a:rPr lang="en-GB" sz="1000" dirty="0" smtClean="0"/>
              <a:t>         </a:t>
            </a:r>
          </a:p>
          <a:p>
            <a:pPr marL="0" indent="0">
              <a:lnSpc>
                <a:spcPct val="90000"/>
              </a:lnSpc>
              <a:buNone/>
            </a:pPr>
            <a:r>
              <a:rPr lang="en-GB" sz="1000" dirty="0" smtClean="0"/>
              <a:t>          Percentage </a:t>
            </a:r>
            <a:r>
              <a:rPr lang="en-GB" sz="1000" dirty="0"/>
              <a:t>of population growth in metros from 2001 to </a:t>
            </a:r>
            <a:r>
              <a:rPr lang="en-GB" sz="1000" dirty="0" smtClean="0"/>
              <a:t>2015 		        Percentage </a:t>
            </a:r>
            <a:r>
              <a:rPr lang="en-GB" sz="1000" dirty="0"/>
              <a:t>of new property in metropolitan municipalities</a:t>
            </a:r>
            <a:endParaRPr lang="en-ZA" sz="1000" dirty="0" smtClean="0">
              <a:ea typeface="Calibri" panose="020F0502020204030204" pitchFamily="34" charset="0"/>
            </a:endParaRPr>
          </a:p>
          <a:p>
            <a:pPr marL="0" indent="0">
              <a:lnSpc>
                <a:spcPct val="90000"/>
              </a:lnSpc>
              <a:buNone/>
            </a:pPr>
            <a:endParaRPr lang="en-ZA" sz="1700" dirty="0" smtClean="0">
              <a:ea typeface="Calibri" panose="020F0502020204030204" pitchFamily="34" charset="0"/>
            </a:endParaRPr>
          </a:p>
          <a:p>
            <a:pPr>
              <a:lnSpc>
                <a:spcPct val="90000"/>
              </a:lnSpc>
            </a:pPr>
            <a:endParaRPr lang="en-ZA" sz="1700" dirty="0">
              <a:ea typeface="Calibri" panose="020F0502020204030204" pitchFamily="34" charset="0"/>
            </a:endParaRPr>
          </a:p>
          <a:p>
            <a:pPr marL="0" indent="0">
              <a:lnSpc>
                <a:spcPct val="90000"/>
              </a:lnSpc>
              <a:buNone/>
            </a:pPr>
            <a:endParaRPr lang="en-ZA" sz="1700" dirty="0" smtClean="0">
              <a:ea typeface="Calibri" panose="020F0502020204030204" pitchFamily="34" charset="0"/>
            </a:endParaRPr>
          </a:p>
          <a:p>
            <a:pPr marL="0" indent="0">
              <a:lnSpc>
                <a:spcPct val="90000"/>
              </a:lnSpc>
              <a:buNone/>
            </a:pPr>
            <a:endParaRPr lang="en-ZA" sz="1700" dirty="0">
              <a:ea typeface="Calibri" panose="020F0502020204030204" pitchFamily="34" charset="0"/>
            </a:endParaRPr>
          </a:p>
          <a:p>
            <a:pPr marL="0" indent="0">
              <a:lnSpc>
                <a:spcPct val="90000"/>
              </a:lnSpc>
              <a:buNone/>
            </a:pPr>
            <a:endParaRPr lang="en-ZA" sz="1700" dirty="0" smtClean="0">
              <a:ea typeface="Calibri" panose="020F0502020204030204" pitchFamily="34" charset="0"/>
            </a:endParaRPr>
          </a:p>
          <a:p>
            <a:pPr marL="0" indent="0">
              <a:lnSpc>
                <a:spcPct val="90000"/>
              </a:lnSpc>
              <a:buNone/>
            </a:pPr>
            <a:endParaRPr lang="en-ZA" sz="1700" dirty="0">
              <a:ea typeface="Calibri" panose="020F0502020204030204" pitchFamily="34" charset="0"/>
            </a:endParaRPr>
          </a:p>
          <a:p>
            <a:pPr marL="0" indent="0">
              <a:lnSpc>
                <a:spcPct val="90000"/>
              </a:lnSpc>
              <a:buNone/>
            </a:pPr>
            <a:endParaRPr lang="en-ZA" sz="1700" dirty="0" smtClean="0">
              <a:ea typeface="Calibri" panose="020F0502020204030204" pitchFamily="34" charset="0"/>
            </a:endParaRPr>
          </a:p>
        </p:txBody>
      </p:sp>
      <p:graphicFrame>
        <p:nvGraphicFramePr>
          <p:cNvPr id="6" name="Chart 5"/>
          <p:cNvGraphicFramePr/>
          <p:nvPr>
            <p:extLst/>
          </p:nvPr>
        </p:nvGraphicFramePr>
        <p:xfrm>
          <a:off x="323528" y="2924944"/>
          <a:ext cx="4773216"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860270" y="2924944"/>
          <a:ext cx="4004268"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20</a:t>
            </a:fld>
            <a:endParaRPr lang="en-ZA" dirty="0"/>
          </a:p>
        </p:txBody>
      </p:sp>
    </p:spTree>
    <p:extLst>
      <p:ext uri="{BB962C8B-B14F-4D97-AF65-F5344CB8AC3E}">
        <p14:creationId xmlns:p14="http://schemas.microsoft.com/office/powerpoint/2010/main" xmlns="" val="40911658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5. Budget Analysis and Performance</a:t>
            </a:r>
            <a:endParaRPr sz="4400" cap="small" dirty="0">
              <a:solidFill>
                <a:srgbClr val="3B7150"/>
              </a:solidFill>
            </a:endParaRPr>
          </a:p>
        </p:txBody>
      </p:sp>
    </p:spTree>
    <p:extLst>
      <p:ext uri="{BB962C8B-B14F-4D97-AF65-F5344CB8AC3E}">
        <p14:creationId xmlns:p14="http://schemas.microsoft.com/office/powerpoint/2010/main" xmlns="" val="12203132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285720" y="260647"/>
            <a:ext cx="8627448" cy="1224138"/>
          </a:xfrm>
          <a:prstGeom prst="rect">
            <a:avLst/>
          </a:prstGeom>
        </p:spPr>
        <p:txBody>
          <a:bodyPr>
            <a:normAutofit fontScale="90000"/>
          </a:bodyPr>
          <a:lstStyle/>
          <a:p>
            <a:pPr lvl="0" defTabSz="896111">
              <a:defRPr sz="1800" cap="none">
                <a:solidFill>
                  <a:srgbClr val="000000"/>
                </a:solidFill>
                <a:effectLst/>
              </a:defRPr>
            </a:pPr>
            <a:r>
              <a:rPr sz="3920" cap="small" dirty="0">
                <a:solidFill>
                  <a:srgbClr val="366C5B"/>
                </a:solidFill>
                <a:effectLst/>
              </a:rPr>
              <a:t>No</a:t>
            </a:r>
            <a:r>
              <a:rPr sz="3920" cap="small" dirty="0">
                <a:solidFill>
                  <a:srgbClr val="3B7150"/>
                </a:solidFill>
                <a:effectLst/>
              </a:rPr>
              <a:t>minal and real growth </a:t>
            </a:r>
            <a:r>
              <a:rPr sz="3920" cap="small" dirty="0" smtClean="0">
                <a:solidFill>
                  <a:srgbClr val="3B7150"/>
                </a:solidFill>
                <a:effectLst/>
              </a:rPr>
              <a:t>rate</a:t>
            </a:r>
            <a:r>
              <a:rPr lang="en-ZA" sz="3920" cap="small" dirty="0" smtClean="0">
                <a:solidFill>
                  <a:srgbClr val="3B7150"/>
                </a:solidFill>
                <a:effectLst/>
              </a:rPr>
              <a:t> of Total DHS allocation</a:t>
            </a:r>
            <a:r>
              <a:rPr sz="3920" cap="small" dirty="0" smtClean="0">
                <a:solidFill>
                  <a:srgbClr val="3B7150"/>
                </a:solidFill>
                <a:effectLst/>
              </a:rPr>
              <a:t>- 200</a:t>
            </a:r>
            <a:r>
              <a:rPr lang="en-ZA" sz="3920" cap="small" dirty="0" smtClean="0">
                <a:solidFill>
                  <a:srgbClr val="3B7150"/>
                </a:solidFill>
                <a:effectLst/>
              </a:rPr>
              <a:t>8</a:t>
            </a:r>
            <a:r>
              <a:rPr sz="3920" cap="small" dirty="0" smtClean="0">
                <a:solidFill>
                  <a:srgbClr val="3B7150"/>
                </a:solidFill>
                <a:effectLst/>
              </a:rPr>
              <a:t>/0</a:t>
            </a:r>
            <a:r>
              <a:rPr lang="en-ZA" sz="3920" dirty="0">
                <a:effectLst/>
              </a:rPr>
              <a:t>9</a:t>
            </a:r>
            <a:r>
              <a:rPr sz="3920" cap="small" dirty="0" smtClean="0">
                <a:solidFill>
                  <a:srgbClr val="3B7150"/>
                </a:solidFill>
                <a:effectLst/>
              </a:rPr>
              <a:t> </a:t>
            </a:r>
            <a:r>
              <a:rPr sz="3920" cap="small" dirty="0">
                <a:solidFill>
                  <a:srgbClr val="3B7150"/>
                </a:solidFill>
                <a:effectLst/>
              </a:rPr>
              <a:t>– </a:t>
            </a:r>
            <a:r>
              <a:rPr sz="3920" cap="small" dirty="0" smtClean="0">
                <a:solidFill>
                  <a:srgbClr val="3B7150"/>
                </a:solidFill>
                <a:effectLst/>
              </a:rPr>
              <a:t>201</a:t>
            </a:r>
            <a:r>
              <a:rPr lang="en-ZA" sz="3920" cap="none" dirty="0">
                <a:solidFill>
                  <a:srgbClr val="000000"/>
                </a:solidFill>
                <a:effectLst/>
              </a:rPr>
              <a:t>9</a:t>
            </a:r>
            <a:r>
              <a:rPr sz="3920" cap="small" dirty="0" smtClean="0">
                <a:solidFill>
                  <a:srgbClr val="3B7150"/>
                </a:solidFill>
                <a:effectLst/>
              </a:rPr>
              <a:t>/</a:t>
            </a:r>
            <a:r>
              <a:rPr lang="en-ZA" sz="3920" cap="small" dirty="0" smtClean="0">
                <a:solidFill>
                  <a:srgbClr val="3B7150"/>
                </a:solidFill>
                <a:effectLst/>
              </a:rPr>
              <a:t>20</a:t>
            </a:r>
            <a:endParaRPr sz="3920" cap="small" dirty="0">
              <a:solidFill>
                <a:srgbClr val="3B7150"/>
              </a:solidFill>
              <a:effectLst/>
            </a:endParaRPr>
          </a:p>
        </p:txBody>
      </p:sp>
      <p:graphicFrame>
        <p:nvGraphicFramePr>
          <p:cNvPr id="7" name="Chart 6"/>
          <p:cNvGraphicFramePr>
            <a:graphicFrameLocks/>
          </p:cNvGraphicFramePr>
          <p:nvPr>
            <p:extLst/>
          </p:nvPr>
        </p:nvGraphicFramePr>
        <p:xfrm>
          <a:off x="285720" y="1606805"/>
          <a:ext cx="8609162" cy="4183812"/>
        </p:xfrm>
        <a:graphic>
          <a:graphicData uri="http://schemas.openxmlformats.org/drawingml/2006/chart">
            <c:chart xmlns:c="http://schemas.openxmlformats.org/drawingml/2006/chart" xmlns:r="http://schemas.openxmlformats.org/officeDocument/2006/relationships" r:id="rId2"/>
          </a:graphicData>
        </a:graphic>
      </p:graphicFrame>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22</a:t>
            </a:fld>
            <a:endParaRPr lang="en-ZA" dirty="0"/>
          </a:p>
        </p:txBody>
      </p:sp>
    </p:spTree>
    <p:extLst>
      <p:ext uri="{BB962C8B-B14F-4D97-AF65-F5344CB8AC3E}">
        <p14:creationId xmlns:p14="http://schemas.microsoft.com/office/powerpoint/2010/main" xmlns="" val="20444566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457200" y="274638"/>
            <a:ext cx="8229600" cy="1143001"/>
          </a:xfrm>
          <a:prstGeom prst="rect">
            <a:avLst/>
          </a:prstGeom>
        </p:spPr>
        <p:txBody>
          <a:bodyPr>
            <a:normAutofit fontScale="90000"/>
          </a:bodyPr>
          <a:lstStyle>
            <a:lvl1pPr defTabSz="850391">
              <a:defRPr sz="3627"/>
            </a:lvl1pPr>
          </a:lstStyle>
          <a:p>
            <a:pPr lvl="0">
              <a:defRPr sz="1800" cap="none">
                <a:solidFill>
                  <a:srgbClr val="000000"/>
                </a:solidFill>
                <a:effectLst/>
              </a:defRPr>
            </a:pPr>
            <a:r>
              <a:rPr sz="3627" cap="small" dirty="0">
                <a:solidFill>
                  <a:srgbClr val="3B7150"/>
                </a:solidFill>
                <a:effectLst/>
              </a:rPr>
              <a:t>Departmental expenditure trends – </a:t>
            </a:r>
            <a:r>
              <a:rPr sz="3627" cap="small" dirty="0" smtClean="0">
                <a:solidFill>
                  <a:srgbClr val="3B7150"/>
                </a:solidFill>
                <a:effectLst/>
              </a:rPr>
              <a:t>2009/10-201</a:t>
            </a:r>
            <a:r>
              <a:rPr lang="en-ZA" sz="3627" cap="small" dirty="0" smtClean="0">
                <a:solidFill>
                  <a:srgbClr val="3B7150"/>
                </a:solidFill>
                <a:effectLst/>
              </a:rPr>
              <a:t>6</a:t>
            </a:r>
            <a:r>
              <a:rPr sz="3627" cap="small" dirty="0" smtClean="0">
                <a:solidFill>
                  <a:srgbClr val="3B7150"/>
                </a:solidFill>
                <a:effectLst/>
              </a:rPr>
              <a:t>/1</a:t>
            </a:r>
            <a:r>
              <a:rPr lang="en-ZA" sz="3627" cap="small" dirty="0" smtClean="0">
                <a:solidFill>
                  <a:srgbClr val="3B7150"/>
                </a:solidFill>
                <a:effectLst/>
              </a:rPr>
              <a:t>7</a:t>
            </a:r>
            <a:endParaRPr sz="3627" cap="small" dirty="0">
              <a:solidFill>
                <a:srgbClr val="3B7150"/>
              </a:solidFill>
              <a:effectLst/>
            </a:endParaRPr>
          </a:p>
        </p:txBody>
      </p:sp>
      <p:sp>
        <p:nvSpPr>
          <p:cNvPr id="97" name="Shape 97"/>
          <p:cNvSpPr>
            <a:spLocks noGrp="1"/>
          </p:cNvSpPr>
          <p:nvPr>
            <p:ph type="body" idx="1"/>
          </p:nvPr>
        </p:nvSpPr>
        <p:spPr>
          <a:xfrm>
            <a:off x="179511" y="1484783"/>
            <a:ext cx="4320482" cy="5184578"/>
          </a:xfrm>
          <a:prstGeom prst="rect">
            <a:avLst/>
          </a:prstGeom>
        </p:spPr>
        <p:txBody>
          <a:bodyPr lIns="0" tIns="0" rIns="0" bIns="0">
            <a:normAutofit/>
          </a:bodyPr>
          <a:lstStyle/>
          <a:p>
            <a:pPr marL="257175" lvl="0" indent="-257175">
              <a:spcBef>
                <a:spcPts val="500"/>
              </a:spcBef>
              <a:defRPr sz="1800"/>
            </a:pPr>
            <a:r>
              <a:rPr sz="2400" dirty="0"/>
              <a:t>Average spending performance of the department is 98% of allocated funds </a:t>
            </a:r>
          </a:p>
          <a:p>
            <a:pPr marL="257175" lvl="0" indent="-257175">
              <a:spcBef>
                <a:spcPts val="500"/>
              </a:spcBef>
              <a:defRPr sz="1800"/>
            </a:pPr>
            <a:r>
              <a:rPr sz="2400" dirty="0"/>
              <a:t>Slight dip in performance in 2012/13 F/Y  mainly attributed to the poor performance of RHIG </a:t>
            </a:r>
            <a:r>
              <a:rPr lang="en-ZA" sz="2400" dirty="0" smtClean="0"/>
              <a:t>(now shifted to DWS)</a:t>
            </a:r>
            <a:endParaRPr sz="2400" dirty="0"/>
          </a:p>
        </p:txBody>
      </p:sp>
      <p:sp>
        <p:nvSpPr>
          <p:cNvPr id="8"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graphicFrame>
        <p:nvGraphicFramePr>
          <p:cNvPr id="9" name="Chart 8"/>
          <p:cNvGraphicFramePr>
            <a:graphicFrameLocks/>
          </p:cNvGraphicFramePr>
          <p:nvPr>
            <p:extLst/>
          </p:nvPr>
        </p:nvGraphicFramePr>
        <p:xfrm>
          <a:off x="4572000" y="1555374"/>
          <a:ext cx="4364966" cy="366432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24</a:t>
            </a:fld>
            <a:endParaRPr lang="en-ZA" dirty="0"/>
          </a:p>
        </p:txBody>
      </p:sp>
    </p:spTree>
    <p:extLst>
      <p:ext uri="{BB962C8B-B14F-4D97-AF65-F5344CB8AC3E}">
        <p14:creationId xmlns:p14="http://schemas.microsoft.com/office/powerpoint/2010/main" xmlns="" val="12171831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357157" y="260647"/>
            <a:ext cx="8556012" cy="1143001"/>
          </a:xfrm>
          <a:prstGeom prst="rect">
            <a:avLst/>
          </a:prstGeom>
        </p:spPr>
        <p:txBody>
          <a:bodyPr>
            <a:normAutofit fontScale="90000"/>
          </a:bodyPr>
          <a:lstStyle>
            <a:lvl1pPr defTabSz="832104">
              <a:defRPr sz="3640"/>
            </a:lvl1pPr>
          </a:lstStyle>
          <a:p>
            <a:pPr lvl="0">
              <a:defRPr sz="1800" cap="none">
                <a:solidFill>
                  <a:srgbClr val="000000"/>
                </a:solidFill>
                <a:effectLst/>
              </a:defRPr>
            </a:pPr>
            <a:r>
              <a:rPr sz="3640" cap="small" dirty="0">
                <a:solidFill>
                  <a:srgbClr val="3B7150"/>
                </a:solidFill>
                <a:effectLst/>
              </a:rPr>
              <a:t>Spending performance by program </a:t>
            </a:r>
            <a:r>
              <a:rPr sz="3640" cap="small" dirty="0" smtClean="0">
                <a:solidFill>
                  <a:srgbClr val="3B7150"/>
                </a:solidFill>
                <a:effectLst/>
              </a:rPr>
              <a:t>20</a:t>
            </a:r>
            <a:r>
              <a:rPr lang="en-ZA" sz="3640" cap="small" dirty="0" smtClean="0">
                <a:solidFill>
                  <a:srgbClr val="3B7150"/>
                </a:solidFill>
                <a:effectLst/>
              </a:rPr>
              <a:t>10/11</a:t>
            </a:r>
            <a:r>
              <a:rPr sz="3640" cap="small" dirty="0" smtClean="0">
                <a:solidFill>
                  <a:srgbClr val="3B7150"/>
                </a:solidFill>
                <a:effectLst/>
              </a:rPr>
              <a:t>– 201</a:t>
            </a:r>
            <a:r>
              <a:rPr lang="en-ZA" sz="3640" cap="small" dirty="0" smtClean="0">
                <a:solidFill>
                  <a:srgbClr val="3B7150"/>
                </a:solidFill>
                <a:effectLst/>
              </a:rPr>
              <a:t>6</a:t>
            </a:r>
            <a:r>
              <a:rPr sz="3640" cap="small" dirty="0" smtClean="0">
                <a:solidFill>
                  <a:srgbClr val="3B7150"/>
                </a:solidFill>
                <a:effectLst/>
              </a:rPr>
              <a:t>/</a:t>
            </a:r>
            <a:r>
              <a:rPr lang="en-ZA" sz="3640" cap="small" dirty="0" smtClean="0">
                <a:solidFill>
                  <a:srgbClr val="3B7150"/>
                </a:solidFill>
                <a:effectLst/>
              </a:rPr>
              <a:t>17</a:t>
            </a:r>
            <a:endParaRPr sz="3640" cap="small" dirty="0">
              <a:solidFill>
                <a:srgbClr val="3B7150"/>
              </a:solidFill>
              <a:effectLst/>
            </a:endParaRPr>
          </a:p>
        </p:txBody>
      </p:sp>
      <p:sp>
        <p:nvSpPr>
          <p:cNvPr id="102" name="Shape 102"/>
          <p:cNvSpPr>
            <a:spLocks noGrp="1"/>
          </p:cNvSpPr>
          <p:nvPr>
            <p:ph type="body" idx="1"/>
          </p:nvPr>
        </p:nvSpPr>
        <p:spPr>
          <a:xfrm>
            <a:off x="248653" y="1590590"/>
            <a:ext cx="8664516" cy="4695930"/>
          </a:xfrm>
          <a:prstGeom prst="rect">
            <a:avLst/>
          </a:prstGeom>
        </p:spPr>
        <p:txBody>
          <a:bodyPr lIns="0" tIns="0" rIns="0" bIns="0">
            <a:normAutofit/>
          </a:bodyPr>
          <a:lstStyle/>
          <a:p>
            <a:pPr lvl="0"/>
            <a:endParaRPr dirty="0">
              <a:solidFill>
                <a:schemeClr val="bg1"/>
              </a:solidFill>
            </a:endParaRPr>
          </a:p>
        </p:txBody>
      </p:sp>
      <p:graphicFrame>
        <p:nvGraphicFramePr>
          <p:cNvPr id="7" name="Chart 6"/>
          <p:cNvGraphicFramePr>
            <a:graphicFrameLocks/>
          </p:cNvGraphicFramePr>
          <p:nvPr>
            <p:extLst/>
          </p:nvPr>
        </p:nvGraphicFramePr>
        <p:xfrm>
          <a:off x="248653" y="1502064"/>
          <a:ext cx="8664516" cy="4335903"/>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25</a:t>
            </a:fld>
            <a:endParaRPr lang="en-ZA" dirty="0"/>
          </a:p>
        </p:txBody>
      </p:sp>
    </p:spTree>
    <p:extLst>
      <p:ext uri="{BB962C8B-B14F-4D97-AF65-F5344CB8AC3E}">
        <p14:creationId xmlns:p14="http://schemas.microsoft.com/office/powerpoint/2010/main" xmlns="" val="27128874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285720" y="260647"/>
            <a:ext cx="8627448" cy="1143001"/>
          </a:xfrm>
          <a:prstGeom prst="rect">
            <a:avLst/>
          </a:prstGeom>
        </p:spPr>
        <p:txBody>
          <a:bodyPr>
            <a:normAutofit fontScale="90000"/>
          </a:bodyPr>
          <a:lstStyle/>
          <a:p>
            <a:pPr lvl="0" defTabSz="850391">
              <a:defRPr sz="1800" cap="none">
                <a:solidFill>
                  <a:srgbClr val="000000"/>
                </a:solidFill>
                <a:effectLst/>
              </a:defRPr>
            </a:pPr>
            <a:r>
              <a:rPr sz="3627" cap="small" dirty="0">
                <a:solidFill>
                  <a:srgbClr val="366C5B"/>
                </a:solidFill>
                <a:effectLst/>
              </a:rPr>
              <a:t>S</a:t>
            </a:r>
            <a:r>
              <a:rPr sz="3627" cap="small" dirty="0">
                <a:solidFill>
                  <a:srgbClr val="3B7150"/>
                </a:solidFill>
                <a:effectLst/>
              </a:rPr>
              <a:t>pending </a:t>
            </a:r>
            <a:r>
              <a:rPr lang="en-ZA" sz="3627" cap="small" dirty="0" smtClean="0">
                <a:solidFill>
                  <a:srgbClr val="3B7150"/>
                </a:solidFill>
                <a:effectLst/>
              </a:rPr>
              <a:t>P</a:t>
            </a:r>
            <a:r>
              <a:rPr sz="3627" cap="small" dirty="0" smtClean="0">
                <a:solidFill>
                  <a:srgbClr val="3B7150"/>
                </a:solidFill>
                <a:effectLst/>
              </a:rPr>
              <a:t>performance </a:t>
            </a:r>
            <a:r>
              <a:rPr sz="3627" cap="small" dirty="0">
                <a:solidFill>
                  <a:srgbClr val="3B7150"/>
                </a:solidFill>
                <a:effectLst/>
              </a:rPr>
              <a:t>by </a:t>
            </a:r>
            <a:r>
              <a:rPr lang="en-ZA" sz="3627" cap="small" dirty="0" smtClean="0">
                <a:solidFill>
                  <a:srgbClr val="3B7150"/>
                </a:solidFill>
                <a:effectLst/>
              </a:rPr>
              <a:t>P</a:t>
            </a:r>
            <a:r>
              <a:rPr sz="3627" cap="small" dirty="0" err="1" smtClean="0">
                <a:solidFill>
                  <a:srgbClr val="3B7150"/>
                </a:solidFill>
                <a:effectLst/>
              </a:rPr>
              <a:t>rogram</a:t>
            </a:r>
            <a:r>
              <a:rPr sz="3627" cap="small" dirty="0" smtClean="0">
                <a:solidFill>
                  <a:srgbClr val="3B7150"/>
                </a:solidFill>
                <a:effectLst/>
              </a:rPr>
              <a:t> </a:t>
            </a:r>
            <a:r>
              <a:rPr sz="3627" cap="small" dirty="0">
                <a:solidFill>
                  <a:srgbClr val="3B7150"/>
                </a:solidFill>
                <a:effectLst/>
              </a:rPr>
              <a:t>– </a:t>
            </a:r>
            <a:r>
              <a:rPr sz="3627" cap="small" dirty="0" smtClean="0">
                <a:solidFill>
                  <a:srgbClr val="3B7150"/>
                </a:solidFill>
                <a:effectLst/>
              </a:rPr>
              <a:t>201</a:t>
            </a:r>
            <a:r>
              <a:rPr lang="en-ZA" sz="3627" cap="small" dirty="0" smtClean="0">
                <a:solidFill>
                  <a:srgbClr val="3B7150"/>
                </a:solidFill>
                <a:effectLst/>
              </a:rPr>
              <a:t>6/17</a:t>
            </a:r>
            <a:endParaRPr sz="3627" cap="small" dirty="0">
              <a:solidFill>
                <a:srgbClr val="3B7150"/>
              </a:solidFill>
              <a:effectLst/>
            </a:endParaRPr>
          </a:p>
        </p:txBody>
      </p:sp>
      <p:sp>
        <p:nvSpPr>
          <p:cNvPr id="118" name="Shape 118"/>
          <p:cNvSpPr>
            <a:spLocks noGrp="1"/>
          </p:cNvSpPr>
          <p:nvPr>
            <p:ph type="body" idx="1"/>
          </p:nvPr>
        </p:nvSpPr>
        <p:spPr>
          <a:xfrm>
            <a:off x="241725" y="1602119"/>
            <a:ext cx="8715438" cy="4481527"/>
          </a:xfrm>
          <a:prstGeom prst="rect">
            <a:avLst/>
          </a:prstGeom>
        </p:spPr>
        <p:txBody>
          <a:bodyPr lIns="0" tIns="0" rIns="0" bIns="0">
            <a:normAutofit/>
          </a:bodyPr>
          <a:lstStyle/>
          <a:p>
            <a:pPr marL="309562" indent="-271462" algn="just">
              <a:lnSpc>
                <a:spcPct val="80000"/>
              </a:lnSpc>
              <a:spcBef>
                <a:spcPts val="400"/>
              </a:spcBef>
              <a:defRPr sz="1800"/>
            </a:pPr>
            <a:r>
              <a:rPr lang="en-ZA" sz="2400" dirty="0" smtClean="0">
                <a:solidFill>
                  <a:srgbClr val="191919"/>
                </a:solidFill>
              </a:rPr>
              <a:t>Program 4  consistently show</a:t>
            </a:r>
            <a:r>
              <a:rPr lang="en-ZA" sz="2400" dirty="0" smtClean="0"/>
              <a:t>s</a:t>
            </a:r>
            <a:r>
              <a:rPr lang="en-ZA" sz="2400" dirty="0" smtClean="0">
                <a:solidFill>
                  <a:srgbClr val="191919"/>
                </a:solidFill>
              </a:rPr>
              <a:t> good performance over the period with a spending of 99% in 2016/17</a:t>
            </a:r>
            <a:endParaRPr lang="en-ZA" sz="2400" dirty="0"/>
          </a:p>
          <a:p>
            <a:pPr marL="309562" indent="-271462" algn="just">
              <a:lnSpc>
                <a:spcPct val="80000"/>
              </a:lnSpc>
              <a:spcBef>
                <a:spcPts val="400"/>
              </a:spcBef>
              <a:defRPr sz="1800"/>
            </a:pPr>
            <a:endParaRPr lang="en-ZA" sz="2200" dirty="0" smtClean="0">
              <a:solidFill>
                <a:srgbClr val="191919"/>
              </a:solidFill>
            </a:endParaRPr>
          </a:p>
          <a:p>
            <a:pPr marL="309562" indent="-271462" algn="just">
              <a:lnSpc>
                <a:spcPct val="80000"/>
              </a:lnSpc>
              <a:spcBef>
                <a:spcPts val="400"/>
              </a:spcBef>
              <a:defRPr sz="1800"/>
            </a:pPr>
            <a:r>
              <a:rPr lang="en-ZA" sz="2200" dirty="0" smtClean="0">
                <a:solidFill>
                  <a:srgbClr val="191919"/>
                </a:solidFill>
              </a:rPr>
              <a:t>While </a:t>
            </a:r>
            <a:r>
              <a:rPr lang="en-ZA" sz="2200" dirty="0">
                <a:solidFill>
                  <a:srgbClr val="191919"/>
                </a:solidFill>
              </a:rPr>
              <a:t>the overall performance is good, the Commission has concerns with respect to the </a:t>
            </a:r>
            <a:r>
              <a:rPr lang="en-ZA" sz="2200" dirty="0" smtClean="0">
                <a:solidFill>
                  <a:srgbClr val="191919"/>
                </a:solidFill>
              </a:rPr>
              <a:t>following:</a:t>
            </a:r>
          </a:p>
          <a:p>
            <a:pPr marL="309562" indent="-271462" algn="just">
              <a:lnSpc>
                <a:spcPct val="80000"/>
              </a:lnSpc>
              <a:spcBef>
                <a:spcPts val="400"/>
              </a:spcBef>
              <a:defRPr sz="1800"/>
            </a:pPr>
            <a:endParaRPr lang="en-ZA" sz="2200" dirty="0" smtClean="0">
              <a:solidFill>
                <a:srgbClr val="191919"/>
              </a:solidFill>
            </a:endParaRPr>
          </a:p>
          <a:p>
            <a:pPr marL="750433" lvl="1" indent="-271462" algn="just">
              <a:lnSpc>
                <a:spcPct val="80000"/>
              </a:lnSpc>
              <a:spcBef>
                <a:spcPts val="400"/>
              </a:spcBef>
              <a:defRPr sz="1800"/>
            </a:pPr>
            <a:r>
              <a:rPr lang="en-ZA" sz="2200" dirty="0" smtClean="0">
                <a:solidFill>
                  <a:srgbClr val="191919"/>
                </a:solidFill>
              </a:rPr>
              <a:t>Material </a:t>
            </a:r>
            <a:r>
              <a:rPr lang="en-ZA" sz="2200" dirty="0">
                <a:solidFill>
                  <a:srgbClr val="191919"/>
                </a:solidFill>
              </a:rPr>
              <a:t>underspending with respect to program 3 since 2013/14 </a:t>
            </a:r>
            <a:endParaRPr lang="en-ZA" sz="2200" dirty="0" smtClean="0">
              <a:solidFill>
                <a:srgbClr val="191919"/>
              </a:solidFill>
            </a:endParaRPr>
          </a:p>
          <a:p>
            <a:pPr marL="1185862" lvl="2" indent="-271462" algn="just">
              <a:lnSpc>
                <a:spcPct val="80000"/>
              </a:lnSpc>
              <a:spcBef>
                <a:spcPts val="400"/>
              </a:spcBef>
              <a:defRPr sz="1800"/>
            </a:pPr>
            <a:r>
              <a:rPr lang="en-ZA" sz="1900" dirty="0" smtClean="0">
                <a:solidFill>
                  <a:schemeClr val="tx1"/>
                </a:solidFill>
              </a:rPr>
              <a:t>Mainly on compensation of employees, </a:t>
            </a:r>
          </a:p>
          <a:p>
            <a:pPr marL="1185862" lvl="2" indent="-271462" algn="just">
              <a:lnSpc>
                <a:spcPct val="80000"/>
              </a:lnSpc>
              <a:spcBef>
                <a:spcPts val="400"/>
              </a:spcBef>
              <a:defRPr sz="1800"/>
            </a:pPr>
            <a:r>
              <a:rPr lang="en-ZA" sz="1900" dirty="0" smtClean="0">
                <a:solidFill>
                  <a:schemeClr val="tx1"/>
                </a:solidFill>
              </a:rPr>
              <a:t>implementation of NUSP running behind schedule and </a:t>
            </a:r>
          </a:p>
          <a:p>
            <a:pPr marL="1185862" lvl="2" indent="-271462" algn="just">
              <a:lnSpc>
                <a:spcPct val="80000"/>
              </a:lnSpc>
              <a:spcBef>
                <a:spcPts val="400"/>
              </a:spcBef>
              <a:defRPr sz="1800"/>
            </a:pPr>
            <a:r>
              <a:rPr lang="en-ZA" sz="1900" dirty="0" smtClean="0">
                <a:solidFill>
                  <a:schemeClr val="tx1"/>
                </a:solidFill>
              </a:rPr>
              <a:t>SITA not providing required services as per service level agreement and could not be paid</a:t>
            </a:r>
            <a:endParaRPr lang="en-ZA" sz="1900" dirty="0">
              <a:solidFill>
                <a:schemeClr val="tx1"/>
              </a:solidFill>
            </a:endParaRPr>
          </a:p>
          <a:p>
            <a:pPr marL="892629" lvl="2" indent="0" algn="just">
              <a:lnSpc>
                <a:spcPct val="80000"/>
              </a:lnSpc>
              <a:spcBef>
                <a:spcPts val="400"/>
              </a:spcBef>
              <a:buClr>
                <a:srgbClr val="191919"/>
              </a:buClr>
              <a:buNone/>
              <a:defRPr sz="1800"/>
            </a:pPr>
            <a:endParaRPr lang="en-ZA" sz="2000" dirty="0"/>
          </a:p>
          <a:p>
            <a:pPr marL="1410789" lvl="3" indent="0" algn="just">
              <a:lnSpc>
                <a:spcPct val="80000"/>
              </a:lnSpc>
              <a:spcBef>
                <a:spcPts val="400"/>
              </a:spcBef>
              <a:buClr>
                <a:srgbClr val="191919"/>
              </a:buClr>
              <a:buNone/>
              <a:defRPr sz="1800"/>
            </a:pPr>
            <a:endParaRPr lang="en-ZA" sz="2000" dirty="0">
              <a:solidFill>
                <a:srgbClr val="191919"/>
              </a:solidFill>
            </a:endParaRPr>
          </a:p>
          <a:p>
            <a:pPr marL="1178379" lvl="2" indent="-285750" algn="just">
              <a:lnSpc>
                <a:spcPct val="80000"/>
              </a:lnSpc>
              <a:spcBef>
                <a:spcPts val="400"/>
              </a:spcBef>
              <a:buClr>
                <a:srgbClr val="191919"/>
              </a:buClr>
              <a:defRPr sz="1800"/>
            </a:pPr>
            <a:endParaRPr lang="en-ZA" sz="2000" dirty="0">
              <a:solidFill>
                <a:srgbClr val="191919"/>
              </a:solidFill>
            </a:endParaRPr>
          </a:p>
          <a:p>
            <a:pPr marL="1178379" lvl="2" indent="-285750" algn="just">
              <a:lnSpc>
                <a:spcPct val="80000"/>
              </a:lnSpc>
              <a:spcBef>
                <a:spcPts val="400"/>
              </a:spcBef>
              <a:buClr>
                <a:srgbClr val="191919"/>
              </a:buClr>
              <a:defRPr sz="1800"/>
            </a:pPr>
            <a:endParaRPr sz="1900" dirty="0">
              <a:solidFill>
                <a:srgbClr val="191919"/>
              </a:solidFill>
            </a:endParaRPr>
          </a:p>
        </p:txBody>
      </p:sp>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26</a:t>
            </a:fld>
            <a:endParaRPr lang="en-ZA" dirty="0"/>
          </a:p>
        </p:txBody>
      </p:sp>
    </p:spTree>
    <p:extLst>
      <p:ext uri="{BB962C8B-B14F-4D97-AF65-F5344CB8AC3E}">
        <p14:creationId xmlns:p14="http://schemas.microsoft.com/office/powerpoint/2010/main" xmlns="" val="11810009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57200" y="274638"/>
            <a:ext cx="8229600" cy="1143001"/>
          </a:xfrm>
          <a:prstGeom prst="rect">
            <a:avLst/>
          </a:prstGeom>
        </p:spPr>
        <p:txBody>
          <a:bodyPr>
            <a:normAutofit fontScale="90000"/>
          </a:bodyPr>
          <a:lstStyle>
            <a:lvl1pPr>
              <a:defRPr sz="3200"/>
            </a:lvl1pPr>
          </a:lstStyle>
          <a:p>
            <a:pPr lvl="0">
              <a:defRPr sz="1800" cap="none">
                <a:solidFill>
                  <a:srgbClr val="000000"/>
                </a:solidFill>
                <a:effectLst/>
              </a:defRPr>
            </a:pPr>
            <a:r>
              <a:rPr sz="2800" cap="small" dirty="0">
                <a:solidFill>
                  <a:srgbClr val="3B7150"/>
                </a:solidFill>
                <a:effectLst/>
              </a:rPr>
              <a:t>Outcome </a:t>
            </a:r>
            <a:r>
              <a:rPr sz="2800" cap="small" dirty="0" smtClean="0">
                <a:solidFill>
                  <a:srgbClr val="3B7150"/>
                </a:solidFill>
                <a:effectLst/>
              </a:rPr>
              <a:t>performance </a:t>
            </a:r>
            <a:r>
              <a:rPr sz="2800" cap="small" dirty="0">
                <a:solidFill>
                  <a:srgbClr val="3B7150"/>
                </a:solidFill>
                <a:effectLst/>
              </a:rPr>
              <a:t>- </a:t>
            </a:r>
            <a:r>
              <a:rPr lang="en-ZA" sz="2800" cap="small" dirty="0" smtClean="0">
                <a:solidFill>
                  <a:srgbClr val="3B7150"/>
                </a:solidFill>
                <a:effectLst/>
              </a:rPr>
              <a:t>Sites</a:t>
            </a:r>
            <a:r>
              <a:rPr sz="2800" cap="small" dirty="0" smtClean="0">
                <a:solidFill>
                  <a:srgbClr val="3B7150"/>
                </a:solidFill>
                <a:effectLst/>
              </a:rPr>
              <a:t> </a:t>
            </a:r>
            <a:r>
              <a:rPr sz="2800" cap="small" dirty="0">
                <a:solidFill>
                  <a:srgbClr val="3B7150"/>
                </a:solidFill>
                <a:effectLst/>
              </a:rPr>
              <a:t>and </a:t>
            </a:r>
            <a:r>
              <a:rPr lang="en-ZA" sz="2800" cap="small" dirty="0" smtClean="0">
                <a:solidFill>
                  <a:srgbClr val="3B7150"/>
                </a:solidFill>
                <a:effectLst/>
              </a:rPr>
              <a:t>U</a:t>
            </a:r>
            <a:r>
              <a:rPr sz="2800" cap="small" dirty="0" smtClean="0">
                <a:solidFill>
                  <a:srgbClr val="3B7150"/>
                </a:solidFill>
                <a:effectLst/>
              </a:rPr>
              <a:t>nits </a:t>
            </a:r>
            <a:r>
              <a:rPr lang="en-ZA" sz="2800" cap="small" dirty="0" smtClean="0">
                <a:solidFill>
                  <a:srgbClr val="3B7150"/>
                </a:solidFill>
                <a:effectLst/>
              </a:rPr>
              <a:t>Targeted,</a:t>
            </a:r>
            <a:r>
              <a:rPr sz="2800" cap="small" dirty="0" smtClean="0">
                <a:solidFill>
                  <a:srgbClr val="3B7150"/>
                </a:solidFill>
                <a:effectLst/>
              </a:rPr>
              <a:t> </a:t>
            </a:r>
            <a:r>
              <a:rPr sz="2800" cap="small" dirty="0">
                <a:solidFill>
                  <a:srgbClr val="3B7150"/>
                </a:solidFill>
                <a:effectLst/>
              </a:rPr>
              <a:t>Planned and </a:t>
            </a:r>
            <a:r>
              <a:rPr sz="2800" cap="small" dirty="0" smtClean="0">
                <a:solidFill>
                  <a:srgbClr val="3B7150"/>
                </a:solidFill>
                <a:effectLst/>
              </a:rPr>
              <a:t>delivered 201</a:t>
            </a:r>
            <a:r>
              <a:rPr lang="en-ZA" sz="2800" cap="small" dirty="0" smtClean="0">
                <a:solidFill>
                  <a:srgbClr val="3B7150"/>
                </a:solidFill>
                <a:effectLst/>
              </a:rPr>
              <a:t>5</a:t>
            </a:r>
            <a:r>
              <a:rPr sz="2800" cap="small" dirty="0" smtClean="0">
                <a:solidFill>
                  <a:srgbClr val="3B7150"/>
                </a:solidFill>
                <a:effectLst/>
              </a:rPr>
              <a:t>/1</a:t>
            </a:r>
            <a:r>
              <a:rPr lang="en-ZA" sz="2800" cap="small" dirty="0" smtClean="0">
                <a:solidFill>
                  <a:srgbClr val="3B7150"/>
                </a:solidFill>
                <a:effectLst/>
              </a:rPr>
              <a:t>6 &amp; 2016/17</a:t>
            </a:r>
            <a:endParaRPr sz="2800" cap="small" dirty="0">
              <a:solidFill>
                <a:srgbClr val="3B7150"/>
              </a:solidFill>
              <a:effectLst/>
            </a:endParaRPr>
          </a:p>
        </p:txBody>
      </p:sp>
      <p:graphicFrame>
        <p:nvGraphicFramePr>
          <p:cNvPr id="7" name="Chart 6"/>
          <p:cNvGraphicFramePr>
            <a:graphicFrameLocks/>
          </p:cNvGraphicFramePr>
          <p:nvPr>
            <p:extLst/>
          </p:nvPr>
        </p:nvGraphicFramePr>
        <p:xfrm>
          <a:off x="4610099" y="1930995"/>
          <a:ext cx="4295775" cy="3260129"/>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graphicFrame>
        <p:nvGraphicFramePr>
          <p:cNvPr id="9" name="Chart 8"/>
          <p:cNvGraphicFramePr>
            <a:graphicFrameLocks/>
          </p:cNvGraphicFramePr>
          <p:nvPr>
            <p:extLst/>
          </p:nvPr>
        </p:nvGraphicFramePr>
        <p:xfrm>
          <a:off x="769620" y="2125980"/>
          <a:ext cx="4259580" cy="28879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4294967295"/>
          </p:nvPr>
        </p:nvSpPr>
        <p:spPr>
          <a:xfrm>
            <a:off x="6553200" y="6282117"/>
            <a:ext cx="2133600" cy="275467"/>
          </a:xfrm>
          <a:prstGeom prst="rect">
            <a:avLst/>
          </a:prstGeom>
        </p:spPr>
        <p:txBody>
          <a:bodyPr/>
          <a:lstStyle/>
          <a:p>
            <a:pPr lvl="0"/>
            <a:fld id="{86CB4B4D-7CA3-9044-876B-883B54F8677D}" type="slidenum">
              <a:rPr lang="en-US" smtClean="0"/>
              <a:pPr lvl="0"/>
              <a:t>27</a:t>
            </a:fld>
            <a:endParaRPr lang="en-US" dirty="0"/>
          </a:p>
        </p:txBody>
      </p:sp>
    </p:spTree>
    <p:extLst>
      <p:ext uri="{BB962C8B-B14F-4D97-AF65-F5344CB8AC3E}">
        <p14:creationId xmlns:p14="http://schemas.microsoft.com/office/powerpoint/2010/main" xmlns="" val="38091280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314326" y="260647"/>
            <a:ext cx="8598844" cy="1143001"/>
          </a:xfrm>
          <a:prstGeom prst="rect">
            <a:avLst/>
          </a:prstGeom>
        </p:spPr>
        <p:txBody>
          <a:bodyPr>
            <a:normAutofit fontScale="90000"/>
          </a:bodyPr>
          <a:lstStyle>
            <a:lvl1pPr>
              <a:defRPr sz="3900"/>
            </a:lvl1pPr>
          </a:lstStyle>
          <a:p>
            <a:pPr lvl="0">
              <a:defRPr sz="1800" cap="none">
                <a:solidFill>
                  <a:srgbClr val="000000"/>
                </a:solidFill>
                <a:effectLst/>
              </a:defRPr>
            </a:pPr>
            <a:r>
              <a:rPr lang="en-ZA" sz="3900" cap="small" dirty="0" smtClean="0">
                <a:solidFill>
                  <a:srgbClr val="3B7150"/>
                </a:solidFill>
              </a:rPr>
              <a:t>Outcome performance – Other targets and </a:t>
            </a:r>
            <a:r>
              <a:rPr lang="en-ZA" sz="4900" cap="small" dirty="0" smtClean="0">
                <a:solidFill>
                  <a:srgbClr val="3B7150"/>
                </a:solidFill>
              </a:rPr>
              <a:t>a</a:t>
            </a:r>
            <a:r>
              <a:rPr lang="en-ZA" sz="3900" cap="small" dirty="0" smtClean="0">
                <a:solidFill>
                  <a:srgbClr val="3B7150"/>
                </a:solidFill>
              </a:rPr>
              <a:t>ctual </a:t>
            </a:r>
            <a:r>
              <a:rPr lang="en-ZA" sz="4900" cap="small" dirty="0" smtClean="0">
                <a:solidFill>
                  <a:srgbClr val="3B7150"/>
                </a:solidFill>
              </a:rPr>
              <a:t>p</a:t>
            </a:r>
            <a:r>
              <a:rPr lang="en-ZA" sz="3900" cap="small" dirty="0" smtClean="0">
                <a:solidFill>
                  <a:srgbClr val="3B7150"/>
                </a:solidFill>
              </a:rPr>
              <a:t>erformance 2015/16</a:t>
            </a:r>
            <a:endParaRPr sz="3900" cap="small" dirty="0">
              <a:solidFill>
                <a:srgbClr val="3B7150"/>
              </a:solidFill>
            </a:endParaRPr>
          </a:p>
        </p:txBody>
      </p:sp>
      <p:sp>
        <p:nvSpPr>
          <p:cNvPr id="128" name="Shape 128"/>
          <p:cNvSpPr>
            <a:spLocks noGrp="1"/>
          </p:cNvSpPr>
          <p:nvPr>
            <p:ph type="body" idx="1"/>
          </p:nvPr>
        </p:nvSpPr>
        <p:spPr>
          <a:xfrm>
            <a:off x="214281" y="1500173"/>
            <a:ext cx="8715438" cy="4857786"/>
          </a:xfrm>
          <a:prstGeom prst="rect">
            <a:avLst/>
          </a:prstGeom>
        </p:spPr>
        <p:txBody>
          <a:bodyPr lIns="0" tIns="0" rIns="0" bIns="0">
            <a:normAutofit/>
          </a:bodyPr>
          <a:lstStyle/>
          <a:p>
            <a:pPr marL="457200" lvl="1" indent="0" algn="just">
              <a:lnSpc>
                <a:spcPct val="80000"/>
              </a:lnSpc>
              <a:spcBef>
                <a:spcPts val="500"/>
              </a:spcBef>
              <a:buNone/>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0" lvl="0" indent="0">
              <a:lnSpc>
                <a:spcPct val="80000"/>
              </a:lnSpc>
              <a:spcBef>
                <a:spcPts val="500"/>
              </a:spcBef>
              <a:buNone/>
              <a:defRPr sz="1800"/>
            </a:pPr>
            <a:endParaRPr sz="2400" dirty="0"/>
          </a:p>
          <a:p>
            <a:pPr marL="0" lvl="0" indent="0">
              <a:lnSpc>
                <a:spcPct val="80000"/>
              </a:lnSpc>
              <a:spcBef>
                <a:spcPts val="500"/>
              </a:spcBef>
              <a:buSzTx/>
              <a:buNone/>
              <a:defRPr sz="1800"/>
            </a:pPr>
            <a:r>
              <a:rPr sz="2400" dirty="0"/>
              <a:t>  </a:t>
            </a:r>
          </a:p>
        </p:txBody>
      </p:sp>
      <p:graphicFrame>
        <p:nvGraphicFramePr>
          <p:cNvPr id="130" name="Table 130"/>
          <p:cNvGraphicFramePr/>
          <p:nvPr>
            <p:extLst>
              <p:ext uri="{D42A27DB-BD31-4B8C-83A1-F6EECF244321}">
                <p14:modId xmlns:p14="http://schemas.microsoft.com/office/powerpoint/2010/main" xmlns="" val="3271796124"/>
              </p:ext>
            </p:extLst>
          </p:nvPr>
        </p:nvGraphicFramePr>
        <p:xfrm>
          <a:off x="342372" y="1500173"/>
          <a:ext cx="8715438" cy="5212080"/>
        </p:xfrm>
        <a:graphic>
          <a:graphicData uri="http://schemas.openxmlformats.org/drawingml/2006/table">
            <a:tbl>
              <a:tblPr firstRow="1" bandRow="1"/>
              <a:tblGrid>
                <a:gridCol w="3740611"/>
                <a:gridCol w="2777748"/>
                <a:gridCol w="2197079"/>
              </a:tblGrid>
              <a:tr h="330335">
                <a:tc>
                  <a:txBody>
                    <a:bodyPr/>
                    <a:lstStyle/>
                    <a:p>
                      <a:pPr lvl="0" algn="ctr">
                        <a:defRPr sz="1800" b="0" i="0">
                          <a:solidFill>
                            <a:srgbClr val="000000"/>
                          </a:solidFill>
                        </a:defRPr>
                      </a:pPr>
                      <a:r>
                        <a:rPr lang="en-ZA" dirty="0" smtClean="0">
                          <a:solidFill>
                            <a:srgbClr val="FFFFFF"/>
                          </a:solidFill>
                          <a:latin typeface="Times New Roman"/>
                          <a:ea typeface="Times New Roman"/>
                          <a:cs typeface="Times New Roman"/>
                        </a:rPr>
                        <a:t>Target</a:t>
                      </a:r>
                      <a:endParaRPr dirty="0">
                        <a:solidFill>
                          <a:srgbClr val="FFFFFF"/>
                        </a:solidFill>
                        <a:latin typeface="Times New Roman"/>
                        <a:ea typeface="Times New Roman"/>
                        <a:cs typeface="Times New Roman"/>
                      </a:endParaRPr>
                    </a:p>
                  </a:txBody>
                  <a:tcPr marL="45720" marR="45720" horzOverflow="overflow"/>
                </a:tc>
                <a:tc>
                  <a:txBody>
                    <a:bodyPr/>
                    <a:lstStyle/>
                    <a:p>
                      <a:pPr lvl="0" algn="ctr">
                        <a:defRPr sz="1800" b="0" i="0">
                          <a:solidFill>
                            <a:srgbClr val="000000"/>
                          </a:solidFill>
                        </a:defRPr>
                      </a:pPr>
                      <a:r>
                        <a:rPr lang="en-ZA" dirty="0" smtClean="0">
                          <a:solidFill>
                            <a:srgbClr val="FFFFFF"/>
                          </a:solidFill>
                          <a:latin typeface="Times New Roman"/>
                          <a:ea typeface="Times New Roman"/>
                          <a:cs typeface="Times New Roman"/>
                        </a:rPr>
                        <a:t>Actual delivery</a:t>
                      </a:r>
                      <a:endParaRPr dirty="0">
                        <a:solidFill>
                          <a:srgbClr val="FFFFFF"/>
                        </a:solidFill>
                        <a:latin typeface="Times New Roman"/>
                        <a:ea typeface="Times New Roman"/>
                        <a:cs typeface="Times New Roman"/>
                      </a:endParaRPr>
                    </a:p>
                  </a:txBody>
                  <a:tcPr marL="45720" marR="45720" horzOverflow="overflow"/>
                </a:tc>
                <a:tc>
                  <a:txBody>
                    <a:bodyPr/>
                    <a:lstStyle/>
                    <a:p>
                      <a:pPr lvl="0" algn="ctr">
                        <a:defRPr sz="1800" b="0" i="0">
                          <a:solidFill>
                            <a:srgbClr val="000000"/>
                          </a:solidFill>
                        </a:defRPr>
                      </a:pPr>
                      <a:r>
                        <a:rPr lang="en-ZA" dirty="0" smtClean="0">
                          <a:solidFill>
                            <a:srgbClr val="FFFFFF"/>
                          </a:solidFill>
                          <a:latin typeface="Times New Roman"/>
                          <a:ea typeface="Times New Roman"/>
                          <a:cs typeface="Times New Roman"/>
                        </a:rPr>
                        <a:t>Percentage achieved</a:t>
                      </a:r>
                      <a:endParaRPr dirty="0">
                        <a:solidFill>
                          <a:srgbClr val="FFFFFF"/>
                        </a:solidFill>
                        <a:latin typeface="Times New Roman"/>
                        <a:ea typeface="Times New Roman"/>
                        <a:cs typeface="Times New Roman"/>
                      </a:endParaRPr>
                    </a:p>
                  </a:txBody>
                  <a:tcPr marL="45720" marR="45720" horzOverflow="overflow"/>
                </a:tc>
              </a:tr>
              <a:tr h="1316019">
                <a:tc>
                  <a:txBody>
                    <a:bodyPr/>
                    <a:lstStyle/>
                    <a:p>
                      <a:pPr lvl="0" algn="ctr">
                        <a:defRPr sz="1800" b="0" i="0"/>
                      </a:pPr>
                      <a:r>
                        <a:rPr lang="en-ZA" b="0" i="0" dirty="0" smtClean="0">
                          <a:latin typeface="Times New Roman"/>
                          <a:ea typeface="Times New Roman"/>
                          <a:cs typeface="Times New Roman"/>
                        </a:rPr>
                        <a:t>150 000 households to be upgraded to phase 2 of the UISP</a:t>
                      </a:r>
                    </a:p>
                    <a:p>
                      <a:pPr lvl="0" algn="ctr">
                        <a:defRPr sz="1800" b="0" i="0"/>
                      </a:pPr>
                      <a:r>
                        <a:rPr lang="en-ZA" b="0" i="0" dirty="0" smtClean="0">
                          <a:latin typeface="Times New Roman"/>
                          <a:ea typeface="Times New Roman"/>
                          <a:cs typeface="Times New Roman"/>
                        </a:rPr>
                        <a:t>2015/16 – 150 000</a:t>
                      </a:r>
                    </a:p>
                    <a:p>
                      <a:pPr lvl="0" algn="ctr">
                        <a:defRPr sz="1800" b="0" i="0"/>
                      </a:pPr>
                      <a:r>
                        <a:rPr lang="en-ZA" b="0" i="0" dirty="0" smtClean="0">
                          <a:solidFill>
                            <a:srgbClr val="FF0000"/>
                          </a:solidFill>
                          <a:latin typeface="Times New Roman"/>
                          <a:ea typeface="Times New Roman"/>
                          <a:cs typeface="Times New Roman"/>
                        </a:rPr>
                        <a:t>2016/17 – 108 039</a:t>
                      </a:r>
                      <a:endParaRPr b="0" i="0" dirty="0">
                        <a:solidFill>
                          <a:srgbClr val="FF0000"/>
                        </a:solidFill>
                        <a:latin typeface="Times New Roman"/>
                        <a:ea typeface="Times New Roman"/>
                        <a:cs typeface="Times New Roman"/>
                      </a:endParaRPr>
                    </a:p>
                  </a:txBody>
                  <a:tcPr marL="45720" marR="45720" horzOverflow="overflow"/>
                </a:tc>
                <a:tc>
                  <a:txBody>
                    <a:bodyPr/>
                    <a:lstStyle/>
                    <a:p>
                      <a:pPr lvl="0" algn="ctr">
                        <a:defRPr sz="1800" b="0" i="0"/>
                      </a:pPr>
                      <a:endParaRPr lang="en-ZA" b="0" i="0" dirty="0" smtClean="0">
                        <a:latin typeface="Times New Roman"/>
                        <a:ea typeface="Times New Roman"/>
                        <a:cs typeface="Times New Roman"/>
                      </a:endParaRPr>
                    </a:p>
                    <a:p>
                      <a:pPr lvl="0" algn="ctr">
                        <a:defRPr sz="1800" b="0" i="0"/>
                      </a:pPr>
                      <a:endParaRPr lang="en-ZA" b="0" i="0" dirty="0" smtClean="0">
                        <a:latin typeface="Times New Roman"/>
                        <a:ea typeface="Times New Roman"/>
                        <a:cs typeface="Times New Roman"/>
                      </a:endParaRPr>
                    </a:p>
                    <a:p>
                      <a:pPr lvl="0" algn="ctr">
                        <a:defRPr sz="1800" b="0" i="0"/>
                      </a:pPr>
                      <a:r>
                        <a:rPr lang="en-ZA" b="0" i="0" dirty="0" smtClean="0">
                          <a:latin typeface="Times New Roman"/>
                          <a:ea typeface="Times New Roman"/>
                          <a:cs typeface="Times New Roman"/>
                        </a:rPr>
                        <a:t>52 349</a:t>
                      </a:r>
                      <a:r>
                        <a:rPr lang="en-ZA" b="0" i="0" baseline="0" dirty="0" smtClean="0">
                          <a:latin typeface="Times New Roman"/>
                          <a:ea typeface="Times New Roman"/>
                          <a:cs typeface="Times New Roman"/>
                        </a:rPr>
                        <a:t> upgraded</a:t>
                      </a:r>
                    </a:p>
                    <a:p>
                      <a:pPr lvl="0" algn="ctr">
                        <a:defRPr sz="1800" b="0" i="0"/>
                      </a:pPr>
                      <a:r>
                        <a:rPr lang="en-ZA" b="0" i="0" baseline="0" dirty="0" smtClean="0">
                          <a:solidFill>
                            <a:srgbClr val="FF0000"/>
                          </a:solidFill>
                          <a:latin typeface="Times New Roman"/>
                          <a:ea typeface="Times New Roman"/>
                          <a:cs typeface="Times New Roman"/>
                        </a:rPr>
                        <a:t>75 941 upgraded</a:t>
                      </a:r>
                    </a:p>
                    <a:p>
                      <a:pPr lvl="0" algn="ctr">
                        <a:defRPr sz="1800" b="0" i="0"/>
                      </a:pPr>
                      <a:endParaRPr b="0" i="0" dirty="0">
                        <a:latin typeface="Times New Roman"/>
                        <a:ea typeface="Times New Roman"/>
                        <a:cs typeface="Times New Roman"/>
                      </a:endParaRPr>
                    </a:p>
                  </a:txBody>
                  <a:tcPr marL="45720" marR="45720" horzOverflow="overflow"/>
                </a:tc>
                <a:tc>
                  <a:txBody>
                    <a:bodyPr/>
                    <a:lstStyle/>
                    <a:p>
                      <a:pPr lvl="0" algn="ctr">
                        <a:defRPr sz="1800" b="0" i="0"/>
                      </a:pPr>
                      <a:endParaRPr lang="en-ZA" b="0" i="0" dirty="0" smtClean="0">
                        <a:latin typeface="Times New Roman"/>
                        <a:ea typeface="Times New Roman"/>
                        <a:cs typeface="Times New Roman"/>
                      </a:endParaRPr>
                    </a:p>
                    <a:p>
                      <a:pPr lvl="0" algn="ctr">
                        <a:defRPr sz="1800" b="0" i="0"/>
                      </a:pPr>
                      <a:endParaRPr lang="en-ZA" b="0" i="0" dirty="0" smtClean="0">
                        <a:latin typeface="Times New Roman"/>
                        <a:ea typeface="Times New Roman"/>
                        <a:cs typeface="Times New Roman"/>
                      </a:endParaRPr>
                    </a:p>
                    <a:p>
                      <a:pPr lvl="0" algn="ctr">
                        <a:defRPr sz="1800" b="0" i="0"/>
                      </a:pPr>
                      <a:r>
                        <a:rPr lang="en-ZA" b="0" i="0" dirty="0" smtClean="0">
                          <a:latin typeface="Times New Roman"/>
                          <a:ea typeface="Times New Roman"/>
                          <a:cs typeface="Times New Roman"/>
                        </a:rPr>
                        <a:t>34.8%</a:t>
                      </a:r>
                    </a:p>
                    <a:p>
                      <a:pPr lvl="0" algn="ctr">
                        <a:defRPr sz="1800" b="0" i="0"/>
                      </a:pPr>
                      <a:r>
                        <a:rPr lang="en-ZA" b="0" i="0" dirty="0" smtClean="0">
                          <a:solidFill>
                            <a:srgbClr val="FF0000"/>
                          </a:solidFill>
                          <a:latin typeface="Times New Roman"/>
                          <a:ea typeface="Times New Roman"/>
                          <a:cs typeface="Times New Roman"/>
                        </a:rPr>
                        <a:t>70.2%</a:t>
                      </a:r>
                      <a:endParaRPr b="0" i="0" dirty="0">
                        <a:solidFill>
                          <a:srgbClr val="FF0000"/>
                        </a:solidFill>
                        <a:latin typeface="Times New Roman"/>
                        <a:ea typeface="Times New Roman"/>
                        <a:cs typeface="Times New Roman"/>
                      </a:endParaRPr>
                    </a:p>
                  </a:txBody>
                  <a:tcPr marL="45720" marR="45720" horzOverflow="overflow"/>
                </a:tc>
              </a:tr>
              <a:tr h="822512">
                <a:tc>
                  <a:txBody>
                    <a:bodyPr/>
                    <a:lstStyle/>
                    <a:p>
                      <a:pPr lvl="0" algn="ctr">
                        <a:defRPr sz="1800" b="0" i="0"/>
                      </a:pPr>
                      <a:r>
                        <a:rPr lang="en-ZA" b="0" i="0" dirty="0" smtClean="0">
                          <a:latin typeface="Times New Roman"/>
                          <a:ea typeface="Times New Roman"/>
                          <a:cs typeface="Times New Roman"/>
                        </a:rPr>
                        <a:t>Capacity building programme </a:t>
                      </a:r>
                    </a:p>
                    <a:p>
                      <a:pPr lvl="0" algn="ctr">
                        <a:defRPr sz="1800" b="0" i="0"/>
                      </a:pPr>
                      <a:r>
                        <a:rPr lang="en-ZA" b="0" i="0" dirty="0" smtClean="0">
                          <a:latin typeface="Times New Roman"/>
                          <a:ea typeface="Times New Roman"/>
                          <a:cs typeface="Times New Roman"/>
                        </a:rPr>
                        <a:t>2015/16 - 10 municipalities</a:t>
                      </a:r>
                    </a:p>
                    <a:p>
                      <a:pPr lvl="0" algn="ctr">
                        <a:defRPr sz="1800" b="0" i="0"/>
                      </a:pPr>
                      <a:r>
                        <a:rPr lang="en-ZA" b="0" i="0" dirty="0" smtClean="0">
                          <a:solidFill>
                            <a:srgbClr val="FF0000"/>
                          </a:solidFill>
                          <a:latin typeface="Times New Roman"/>
                          <a:ea typeface="Times New Roman"/>
                          <a:cs typeface="Times New Roman"/>
                        </a:rPr>
                        <a:t>2016/17 – 53 municipalities</a:t>
                      </a:r>
                      <a:endParaRPr b="0" i="0" dirty="0">
                        <a:solidFill>
                          <a:srgbClr val="FF0000"/>
                        </a:solidFill>
                        <a:latin typeface="Times New Roman"/>
                        <a:ea typeface="Times New Roman"/>
                        <a:cs typeface="Times New Roman"/>
                      </a:endParaRPr>
                    </a:p>
                  </a:txBody>
                  <a:tcPr marL="45720" marR="45720" horzOverflow="overflow"/>
                </a:tc>
                <a:tc>
                  <a:txBody>
                    <a:bodyPr/>
                    <a:lstStyle/>
                    <a:p>
                      <a:pPr lvl="0" algn="ctr">
                        <a:defRPr sz="1800" b="0" i="0"/>
                      </a:pPr>
                      <a:endParaRPr lang="en-ZA" b="0" i="0" dirty="0" smtClean="0">
                        <a:latin typeface="Times New Roman"/>
                        <a:ea typeface="Times New Roman"/>
                        <a:cs typeface="Times New Roman"/>
                      </a:endParaRPr>
                    </a:p>
                    <a:p>
                      <a:pPr lvl="0" algn="ctr">
                        <a:defRPr sz="1800" b="0" i="0"/>
                      </a:pPr>
                      <a:r>
                        <a:rPr lang="en-ZA" b="0" i="0" dirty="0" smtClean="0">
                          <a:latin typeface="Times New Roman"/>
                          <a:ea typeface="Times New Roman"/>
                          <a:cs typeface="Times New Roman"/>
                        </a:rPr>
                        <a:t>Not implemented at all</a:t>
                      </a:r>
                    </a:p>
                    <a:p>
                      <a:pPr lvl="0" algn="ctr">
                        <a:defRPr sz="1800" b="0" i="0"/>
                      </a:pPr>
                      <a:r>
                        <a:rPr lang="en-ZA" b="0" i="0" dirty="0" smtClean="0">
                          <a:solidFill>
                            <a:srgbClr val="FF0000"/>
                          </a:solidFill>
                          <a:latin typeface="Times New Roman"/>
                          <a:ea typeface="Times New Roman"/>
                          <a:cs typeface="Times New Roman"/>
                        </a:rPr>
                        <a:t>63</a:t>
                      </a:r>
                      <a:endParaRPr b="0" i="0" dirty="0">
                        <a:solidFill>
                          <a:srgbClr val="FF0000"/>
                        </a:solidFill>
                        <a:latin typeface="Times New Roman"/>
                        <a:ea typeface="Times New Roman"/>
                        <a:cs typeface="Times New Roman"/>
                      </a:endParaRPr>
                    </a:p>
                  </a:txBody>
                  <a:tcPr marL="45720" marR="45720" horzOverflow="overflow"/>
                </a:tc>
                <a:tc>
                  <a:txBody>
                    <a:bodyPr/>
                    <a:lstStyle/>
                    <a:p>
                      <a:pPr lvl="0" algn="ctr">
                        <a:defRPr sz="1800" b="0" i="0"/>
                      </a:pPr>
                      <a:endParaRPr lang="en-ZA" b="0" i="0" dirty="0" smtClean="0">
                        <a:latin typeface="Times New Roman"/>
                        <a:ea typeface="Times New Roman"/>
                        <a:cs typeface="Times New Roman"/>
                      </a:endParaRPr>
                    </a:p>
                    <a:p>
                      <a:pPr lvl="0" algn="ctr">
                        <a:defRPr sz="1800" b="0" i="0"/>
                      </a:pPr>
                      <a:r>
                        <a:rPr lang="en-ZA" b="0" i="0" dirty="0" smtClean="0">
                          <a:latin typeface="Times New Roman"/>
                          <a:ea typeface="Times New Roman"/>
                          <a:cs typeface="Times New Roman"/>
                        </a:rPr>
                        <a:t>0%</a:t>
                      </a:r>
                    </a:p>
                    <a:p>
                      <a:pPr lvl="0" algn="ctr">
                        <a:defRPr sz="1800" b="0" i="0"/>
                      </a:pPr>
                      <a:r>
                        <a:rPr lang="en-ZA" b="0" i="0" dirty="0" smtClean="0">
                          <a:solidFill>
                            <a:srgbClr val="FF0000"/>
                          </a:solidFill>
                          <a:latin typeface="Times New Roman"/>
                          <a:ea typeface="Times New Roman"/>
                          <a:cs typeface="Times New Roman"/>
                        </a:rPr>
                        <a:t>118%</a:t>
                      </a:r>
                      <a:endParaRPr b="0" i="0" dirty="0">
                        <a:solidFill>
                          <a:srgbClr val="FF0000"/>
                        </a:solidFill>
                        <a:latin typeface="Times New Roman"/>
                        <a:ea typeface="Times New Roman"/>
                        <a:cs typeface="Times New Roman"/>
                      </a:endParaRPr>
                    </a:p>
                  </a:txBody>
                  <a:tcPr marL="45720" marR="45720" horzOverflow="overflow"/>
                </a:tc>
              </a:tr>
              <a:tr h="575758">
                <a:tc>
                  <a:txBody>
                    <a:bodyPr/>
                    <a:lstStyle/>
                    <a:p>
                      <a:pPr lvl="0" algn="ctr">
                        <a:defRPr sz="1800" b="0" i="0"/>
                      </a:pPr>
                      <a:r>
                        <a:rPr lang="en-ZA" b="0" i="0" dirty="0" smtClean="0">
                          <a:latin typeface="Times New Roman"/>
                          <a:ea typeface="Times New Roman"/>
                          <a:cs typeface="Times New Roman"/>
                        </a:rPr>
                        <a:t>14 400 affordable rental</a:t>
                      </a:r>
                      <a:r>
                        <a:rPr lang="en-ZA" b="0" i="0" baseline="0" dirty="0" smtClean="0">
                          <a:latin typeface="Times New Roman"/>
                          <a:ea typeface="Times New Roman"/>
                          <a:cs typeface="Times New Roman"/>
                        </a:rPr>
                        <a:t> housing opportunities</a:t>
                      </a:r>
                      <a:endParaRPr b="0" i="0" dirty="0">
                        <a:latin typeface="Times New Roman"/>
                        <a:ea typeface="Times New Roman"/>
                        <a:cs typeface="Times New Roman"/>
                      </a:endParaRPr>
                    </a:p>
                  </a:txBody>
                  <a:tcPr marL="45720" marR="45720" horzOverflow="overflow"/>
                </a:tc>
                <a:tc>
                  <a:txBody>
                    <a:bodyPr/>
                    <a:lstStyle/>
                    <a:p>
                      <a:pPr lvl="0" algn="ctr">
                        <a:defRPr sz="1800" b="0" i="0"/>
                      </a:pPr>
                      <a:r>
                        <a:rPr lang="en-ZA" b="0" i="0" dirty="0" smtClean="0">
                          <a:latin typeface="Times New Roman"/>
                          <a:ea typeface="Times New Roman"/>
                          <a:cs typeface="Times New Roman"/>
                        </a:rPr>
                        <a:t>12 097 provided</a:t>
                      </a:r>
                      <a:endParaRPr b="0" i="0" dirty="0">
                        <a:latin typeface="Times New Roman"/>
                        <a:ea typeface="Times New Roman"/>
                        <a:cs typeface="Times New Roman"/>
                      </a:endParaRPr>
                    </a:p>
                  </a:txBody>
                  <a:tcPr marL="45720" marR="45720" horzOverflow="overflow"/>
                </a:tc>
                <a:tc>
                  <a:txBody>
                    <a:bodyPr/>
                    <a:lstStyle/>
                    <a:p>
                      <a:pPr lvl="0" algn="ctr">
                        <a:defRPr sz="1800" b="0" i="0"/>
                      </a:pPr>
                      <a:r>
                        <a:rPr lang="en-ZA" b="0" i="0" dirty="0" smtClean="0">
                          <a:latin typeface="Times New Roman"/>
                          <a:ea typeface="Times New Roman"/>
                          <a:cs typeface="Times New Roman"/>
                        </a:rPr>
                        <a:t>84%</a:t>
                      </a:r>
                      <a:endParaRPr b="0" i="0" dirty="0">
                        <a:latin typeface="Times New Roman"/>
                        <a:ea typeface="Times New Roman"/>
                        <a:cs typeface="Times New Roman"/>
                      </a:endParaRPr>
                    </a:p>
                  </a:txBody>
                  <a:tcPr marL="45720" marR="45720" horzOverflow="overflow"/>
                </a:tc>
              </a:tr>
              <a:tr h="822512">
                <a:tc>
                  <a:txBody>
                    <a:bodyPr/>
                    <a:lstStyle/>
                    <a:p>
                      <a:pPr lvl="0" algn="ctr">
                        <a:defRPr sz="1800" b="0" i="0"/>
                      </a:pPr>
                      <a:r>
                        <a:rPr lang="en-ZA" b="0" i="0" dirty="0" smtClean="0">
                          <a:latin typeface="Times New Roman"/>
                          <a:ea typeface="Times New Roman"/>
                          <a:cs typeface="Times New Roman"/>
                        </a:rPr>
                        <a:t>Additional housing</a:t>
                      </a:r>
                      <a:r>
                        <a:rPr lang="en-ZA" b="0" i="0" baseline="0" dirty="0" smtClean="0">
                          <a:latin typeface="Times New Roman"/>
                          <a:ea typeface="Times New Roman"/>
                          <a:cs typeface="Times New Roman"/>
                        </a:rPr>
                        <a:t> units</a:t>
                      </a:r>
                    </a:p>
                    <a:p>
                      <a:pPr lvl="0" algn="ctr">
                        <a:defRPr sz="1800" b="0" i="0"/>
                      </a:pPr>
                      <a:r>
                        <a:rPr lang="en-ZA" b="0" i="0" baseline="0" dirty="0" smtClean="0">
                          <a:latin typeface="Times New Roman"/>
                          <a:ea typeface="Times New Roman"/>
                          <a:cs typeface="Times New Roman"/>
                        </a:rPr>
                        <a:t>2015/16 - 103 983</a:t>
                      </a:r>
                    </a:p>
                    <a:p>
                      <a:pPr lvl="0" algn="ctr">
                        <a:defRPr sz="1800" b="0" i="0"/>
                      </a:pPr>
                      <a:r>
                        <a:rPr lang="en-ZA" b="0" i="0" baseline="0" dirty="0" smtClean="0">
                          <a:solidFill>
                            <a:srgbClr val="FF0000"/>
                          </a:solidFill>
                          <a:latin typeface="Times New Roman"/>
                          <a:ea typeface="Times New Roman"/>
                          <a:cs typeface="Times New Roman"/>
                        </a:rPr>
                        <a:t>2016/17 – 108 017</a:t>
                      </a:r>
                      <a:endParaRPr b="0" i="0" dirty="0">
                        <a:solidFill>
                          <a:srgbClr val="FF0000"/>
                        </a:solidFill>
                        <a:latin typeface="Times New Roman"/>
                        <a:ea typeface="Times New Roman"/>
                        <a:cs typeface="Times New Roman"/>
                      </a:endParaRPr>
                    </a:p>
                  </a:txBody>
                  <a:tcPr marL="45720" marR="45720" horzOverflow="overflow"/>
                </a:tc>
                <a:tc>
                  <a:txBody>
                    <a:bodyPr/>
                    <a:lstStyle/>
                    <a:p>
                      <a:pPr lvl="0" algn="ctr">
                        <a:defRPr sz="1800" b="0" i="0"/>
                      </a:pPr>
                      <a:endParaRPr lang="en-ZA" b="0" i="0" dirty="0" smtClean="0">
                        <a:latin typeface="Times New Roman"/>
                        <a:ea typeface="Times New Roman"/>
                        <a:cs typeface="Times New Roman"/>
                      </a:endParaRPr>
                    </a:p>
                    <a:p>
                      <a:pPr lvl="0" algn="ctr">
                        <a:defRPr sz="1800" b="0" i="0"/>
                      </a:pPr>
                      <a:r>
                        <a:rPr lang="en-ZA" b="0" i="0" dirty="0" smtClean="0">
                          <a:latin typeface="Times New Roman"/>
                          <a:ea typeface="Times New Roman"/>
                          <a:cs typeface="Times New Roman"/>
                        </a:rPr>
                        <a:t>99 904 units delivered</a:t>
                      </a:r>
                    </a:p>
                    <a:p>
                      <a:pPr lvl="0" algn="ctr">
                        <a:defRPr sz="1800" b="0" i="0"/>
                      </a:pPr>
                      <a:r>
                        <a:rPr lang="en-ZA" b="0" i="0" dirty="0" smtClean="0">
                          <a:solidFill>
                            <a:srgbClr val="FF0000"/>
                          </a:solidFill>
                          <a:latin typeface="Times New Roman"/>
                          <a:ea typeface="Times New Roman"/>
                          <a:cs typeface="Times New Roman"/>
                        </a:rPr>
                        <a:t>90 692</a:t>
                      </a:r>
                      <a:endParaRPr b="0" i="0" dirty="0">
                        <a:solidFill>
                          <a:srgbClr val="FF0000"/>
                        </a:solidFill>
                        <a:latin typeface="Times New Roman"/>
                        <a:ea typeface="Times New Roman"/>
                        <a:cs typeface="Times New Roman"/>
                      </a:endParaRPr>
                    </a:p>
                  </a:txBody>
                  <a:tcPr marL="45720" marR="45720" horzOverflow="overflow"/>
                </a:tc>
                <a:tc>
                  <a:txBody>
                    <a:bodyPr/>
                    <a:lstStyle/>
                    <a:p>
                      <a:pPr lvl="0" algn="ctr">
                        <a:defRPr sz="1800" b="0" i="0"/>
                      </a:pPr>
                      <a:endParaRPr lang="en-ZA" b="0" i="0" dirty="0" smtClean="0">
                        <a:latin typeface="Times New Roman"/>
                        <a:ea typeface="Times New Roman"/>
                        <a:cs typeface="Times New Roman"/>
                      </a:endParaRPr>
                    </a:p>
                    <a:p>
                      <a:pPr lvl="0" algn="ctr">
                        <a:defRPr sz="1800" b="0" i="0"/>
                      </a:pPr>
                      <a:r>
                        <a:rPr lang="en-ZA" b="0" i="0" dirty="0" smtClean="0">
                          <a:latin typeface="Times New Roman"/>
                          <a:ea typeface="Times New Roman"/>
                          <a:cs typeface="Times New Roman"/>
                        </a:rPr>
                        <a:t>96%</a:t>
                      </a:r>
                    </a:p>
                    <a:p>
                      <a:pPr lvl="0" algn="ctr">
                        <a:defRPr sz="1800" b="0" i="0"/>
                      </a:pPr>
                      <a:r>
                        <a:rPr lang="en-ZA" b="0" i="0" dirty="0" smtClean="0">
                          <a:solidFill>
                            <a:srgbClr val="FF0000"/>
                          </a:solidFill>
                          <a:latin typeface="Times New Roman"/>
                          <a:ea typeface="Times New Roman"/>
                          <a:cs typeface="Times New Roman"/>
                        </a:rPr>
                        <a:t>83.9%</a:t>
                      </a:r>
                      <a:endParaRPr b="0" i="0" dirty="0">
                        <a:solidFill>
                          <a:srgbClr val="FF0000"/>
                        </a:solidFill>
                        <a:latin typeface="Times New Roman"/>
                        <a:ea typeface="Times New Roman"/>
                        <a:cs typeface="Times New Roman"/>
                      </a:endParaRPr>
                    </a:p>
                  </a:txBody>
                  <a:tcPr marL="45720" marR="45720" horzOverflow="overflow"/>
                </a:tc>
              </a:tr>
              <a:tr h="822512">
                <a:tc>
                  <a:txBody>
                    <a:bodyPr/>
                    <a:lstStyle/>
                    <a:p>
                      <a:pPr lvl="0" algn="ctr">
                        <a:defRPr sz="1800" b="0" i="0"/>
                      </a:pPr>
                      <a:r>
                        <a:rPr lang="en-ZA" b="0" i="0" dirty="0" smtClean="0">
                          <a:latin typeface="Times New Roman"/>
                          <a:ea typeface="Times New Roman"/>
                          <a:cs typeface="Times New Roman"/>
                        </a:rPr>
                        <a:t>Number of FLISP subsidies </a:t>
                      </a:r>
                    </a:p>
                    <a:p>
                      <a:pPr lvl="0" algn="ctr">
                        <a:defRPr sz="1800" b="0" i="0"/>
                      </a:pPr>
                      <a:r>
                        <a:rPr lang="en-ZA" b="0" i="0" dirty="0" smtClean="0">
                          <a:latin typeface="Times New Roman"/>
                          <a:ea typeface="Times New Roman"/>
                          <a:cs typeface="Times New Roman"/>
                        </a:rPr>
                        <a:t>2015/16 – 12 929</a:t>
                      </a:r>
                    </a:p>
                    <a:p>
                      <a:pPr lvl="0" algn="ctr">
                        <a:defRPr sz="1800" b="0" i="0"/>
                      </a:pPr>
                      <a:r>
                        <a:rPr lang="en-ZA" b="0" i="0" dirty="0" smtClean="0">
                          <a:solidFill>
                            <a:srgbClr val="FF0000"/>
                          </a:solidFill>
                          <a:latin typeface="Times New Roman"/>
                          <a:ea typeface="Times New Roman"/>
                          <a:cs typeface="Times New Roman"/>
                        </a:rPr>
                        <a:t>2016/17 -17 231 </a:t>
                      </a:r>
                      <a:r>
                        <a:rPr lang="en-ZA" b="0" i="0" baseline="0" dirty="0" smtClean="0">
                          <a:latin typeface="Times New Roman"/>
                          <a:ea typeface="Times New Roman"/>
                          <a:cs typeface="Times New Roman"/>
                        </a:rPr>
                        <a:t> </a:t>
                      </a:r>
                      <a:endParaRPr lang="en-ZA" b="0" i="0" dirty="0" smtClean="0">
                        <a:latin typeface="Times New Roman"/>
                        <a:ea typeface="Times New Roman"/>
                        <a:cs typeface="Times New Roman"/>
                      </a:endParaRPr>
                    </a:p>
                  </a:txBody>
                  <a:tcPr marL="45720" marR="45720"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a:pPr>
                      <a:r>
                        <a:rPr lang="en-ZA" b="0" i="0" dirty="0" smtClean="0">
                          <a:latin typeface="Times New Roman"/>
                          <a:ea typeface="Times New Roman"/>
                          <a:cs typeface="Times New Roman"/>
                        </a:rPr>
                        <a:t> 253 approved</a:t>
                      </a:r>
                    </a:p>
                    <a:p>
                      <a:pPr lvl="0" algn="ctr">
                        <a:defRPr sz="1800" b="0" i="0"/>
                      </a:pPr>
                      <a:endParaRPr lang="en-ZA" b="0" i="0" dirty="0" smtClean="0">
                        <a:latin typeface="Times New Roman"/>
                        <a:ea typeface="Times New Roman"/>
                        <a:cs typeface="Times New Roman"/>
                      </a:endParaRPr>
                    </a:p>
                    <a:p>
                      <a:pPr lvl="0" algn="ctr">
                        <a:defRPr sz="1800" b="0" i="0"/>
                      </a:pPr>
                      <a:r>
                        <a:rPr lang="en-ZA" b="0" i="0" dirty="0" smtClean="0">
                          <a:solidFill>
                            <a:srgbClr val="FF0000"/>
                          </a:solidFill>
                          <a:latin typeface="Times New Roman"/>
                          <a:ea typeface="Times New Roman"/>
                          <a:cs typeface="Times New Roman"/>
                        </a:rPr>
                        <a:t>22 660</a:t>
                      </a:r>
                      <a:endParaRPr b="0" i="0" dirty="0">
                        <a:solidFill>
                          <a:srgbClr val="FF0000"/>
                        </a:solidFill>
                        <a:latin typeface="Times New Roman"/>
                        <a:ea typeface="Times New Roman"/>
                        <a:cs typeface="Times New Roman"/>
                      </a:endParaRPr>
                    </a:p>
                  </a:txBody>
                  <a:tcPr marL="45720" marR="45720" horzOverflow="overflow"/>
                </a:tc>
                <a:tc>
                  <a:txBody>
                    <a:bodyPr/>
                    <a:lstStyle/>
                    <a:p>
                      <a:pPr lvl="0" algn="ctr">
                        <a:defRPr sz="1800" b="0" i="0"/>
                      </a:pPr>
                      <a:endParaRPr lang="en-ZA" b="0" i="0" dirty="0" smtClean="0">
                        <a:latin typeface="Times New Roman"/>
                        <a:ea typeface="Times New Roman"/>
                        <a:cs typeface="Times New Roman"/>
                      </a:endParaRPr>
                    </a:p>
                    <a:p>
                      <a:pPr lvl="0" algn="ctr">
                        <a:defRPr sz="1800" b="0" i="0"/>
                      </a:pPr>
                      <a:r>
                        <a:rPr lang="en-ZA" b="0" i="0" dirty="0" smtClean="0">
                          <a:latin typeface="Times New Roman"/>
                          <a:ea typeface="Times New Roman"/>
                          <a:cs typeface="Times New Roman"/>
                        </a:rPr>
                        <a:t>17.4%</a:t>
                      </a:r>
                    </a:p>
                    <a:p>
                      <a:pPr lvl="0" algn="ctr">
                        <a:defRPr sz="1800" b="0" i="0"/>
                      </a:pPr>
                      <a:r>
                        <a:rPr lang="en-ZA" b="0" i="0" dirty="0" smtClean="0">
                          <a:solidFill>
                            <a:srgbClr val="FF0000"/>
                          </a:solidFill>
                          <a:latin typeface="Times New Roman"/>
                          <a:ea typeface="Times New Roman"/>
                          <a:cs typeface="Times New Roman"/>
                        </a:rPr>
                        <a:t>15.4%</a:t>
                      </a:r>
                      <a:endParaRPr b="0" i="0" dirty="0">
                        <a:solidFill>
                          <a:srgbClr val="FF0000"/>
                        </a:solidFill>
                        <a:latin typeface="Times New Roman"/>
                        <a:ea typeface="Times New Roman"/>
                        <a:cs typeface="Times New Roman"/>
                      </a:endParaRPr>
                    </a:p>
                  </a:txBody>
                  <a:tcPr marL="45720" marR="45720" horzOverflow="overflow"/>
                </a:tc>
              </a:tr>
            </a:tbl>
          </a:graphicData>
        </a:graphic>
      </p:graphicFrame>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28</a:t>
            </a:fld>
            <a:endParaRPr lang="en-ZA" dirty="0"/>
          </a:p>
        </p:txBody>
      </p:sp>
    </p:spTree>
    <p:extLst>
      <p:ext uri="{BB962C8B-B14F-4D97-AF65-F5344CB8AC3E}">
        <p14:creationId xmlns:p14="http://schemas.microsoft.com/office/powerpoint/2010/main" xmlns="" val="16141766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6. Selected AG Findings</a:t>
            </a:r>
            <a:endParaRPr sz="4400" cap="small" dirty="0">
              <a:solidFill>
                <a:srgbClr val="3B7150"/>
              </a:solidFill>
            </a:endParaRPr>
          </a:p>
        </p:txBody>
      </p:sp>
    </p:spTree>
    <p:extLst>
      <p:ext uri="{BB962C8B-B14F-4D97-AF65-F5344CB8AC3E}">
        <p14:creationId xmlns:p14="http://schemas.microsoft.com/office/powerpoint/2010/main" xmlns="" val="23019977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1. Introduction</a:t>
            </a:r>
            <a:endParaRPr sz="4400" cap="small" dirty="0">
              <a:solidFill>
                <a:srgbClr val="3B7150"/>
              </a:solidFill>
            </a:endParaRPr>
          </a:p>
        </p:txBody>
      </p:sp>
    </p:spTree>
    <p:extLst>
      <p:ext uri="{BB962C8B-B14F-4D97-AF65-F5344CB8AC3E}">
        <p14:creationId xmlns:p14="http://schemas.microsoft.com/office/powerpoint/2010/main" xmlns="" val="36665407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683568" y="260647"/>
            <a:ext cx="8229601" cy="1143001"/>
          </a:xfrm>
          <a:prstGeom prst="rect">
            <a:avLst/>
          </a:prstGeom>
        </p:spPr>
        <p:txBody>
          <a:bodyPr>
            <a:normAutofit fontScale="90000"/>
          </a:bodyPr>
          <a:lstStyle>
            <a:lvl1pPr>
              <a:defRPr sz="3900"/>
            </a:lvl1pPr>
          </a:lstStyle>
          <a:p>
            <a:pPr lvl="0">
              <a:defRPr sz="1800" cap="none">
                <a:solidFill>
                  <a:srgbClr val="000000"/>
                </a:solidFill>
                <a:effectLst/>
              </a:defRPr>
            </a:pPr>
            <a:r>
              <a:rPr sz="3900" cap="small" dirty="0">
                <a:solidFill>
                  <a:srgbClr val="3B7150"/>
                </a:solidFill>
              </a:rPr>
              <a:t>Selected Auditor-General Findings</a:t>
            </a:r>
          </a:p>
        </p:txBody>
      </p:sp>
      <p:sp>
        <p:nvSpPr>
          <p:cNvPr id="128" name="Shape 128"/>
          <p:cNvSpPr>
            <a:spLocks noGrp="1"/>
          </p:cNvSpPr>
          <p:nvPr>
            <p:ph type="body" idx="1"/>
          </p:nvPr>
        </p:nvSpPr>
        <p:spPr>
          <a:xfrm>
            <a:off x="214281" y="1500173"/>
            <a:ext cx="8715438" cy="4857786"/>
          </a:xfrm>
          <a:prstGeom prst="rect">
            <a:avLst/>
          </a:prstGeom>
        </p:spPr>
        <p:txBody>
          <a:bodyPr lIns="0" tIns="0" rIns="0" bIns="0">
            <a:normAutofit/>
          </a:bodyPr>
          <a:lstStyle/>
          <a:p>
            <a:pPr lvl="0" algn="just">
              <a:lnSpc>
                <a:spcPct val="80000"/>
              </a:lnSpc>
              <a:spcBef>
                <a:spcPts val="500"/>
              </a:spcBef>
              <a:defRPr sz="1800"/>
            </a:pPr>
            <a:r>
              <a:rPr lang="en-ZA" sz="2400" dirty="0" smtClean="0"/>
              <a:t>Other issues raised by the AG over the past three years and progress made is summarised in the following table </a:t>
            </a:r>
            <a:endParaRPr sz="2100" dirty="0"/>
          </a:p>
          <a:p>
            <a:pPr marL="742950" lvl="1" indent="-285750" algn="just">
              <a:lnSpc>
                <a:spcPct val="80000"/>
              </a:lnSpc>
              <a:spcBef>
                <a:spcPts val="500"/>
              </a:spcBef>
              <a:defRPr sz="1800"/>
            </a:pPr>
            <a:endParaRPr sz="2100" dirty="0"/>
          </a:p>
          <a:p>
            <a:pPr marL="457200" lvl="1" indent="0" algn="just">
              <a:lnSpc>
                <a:spcPct val="80000"/>
              </a:lnSpc>
              <a:spcBef>
                <a:spcPts val="500"/>
              </a:spcBef>
              <a:buNone/>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marL="742950" lvl="1" indent="-285750" algn="just">
              <a:lnSpc>
                <a:spcPct val="80000"/>
              </a:lnSpc>
              <a:spcBef>
                <a:spcPts val="500"/>
              </a:spcBef>
              <a:defRPr sz="1800"/>
            </a:pPr>
            <a:endParaRPr sz="2100" dirty="0"/>
          </a:p>
          <a:p>
            <a:pPr lvl="0">
              <a:lnSpc>
                <a:spcPct val="80000"/>
              </a:lnSpc>
              <a:spcBef>
                <a:spcPts val="500"/>
              </a:spcBef>
              <a:defRPr sz="1800"/>
            </a:pPr>
            <a:endParaRPr sz="2400" dirty="0"/>
          </a:p>
          <a:p>
            <a:pPr marL="0" lvl="0" indent="0">
              <a:lnSpc>
                <a:spcPct val="80000"/>
              </a:lnSpc>
              <a:spcBef>
                <a:spcPts val="500"/>
              </a:spcBef>
              <a:buSzTx/>
              <a:buNone/>
              <a:defRPr sz="1800"/>
            </a:pPr>
            <a:r>
              <a:rPr sz="2400" dirty="0"/>
              <a:t>  </a:t>
            </a:r>
          </a:p>
        </p:txBody>
      </p:sp>
      <p:graphicFrame>
        <p:nvGraphicFramePr>
          <p:cNvPr id="130" name="Table 130"/>
          <p:cNvGraphicFramePr/>
          <p:nvPr>
            <p:extLst>
              <p:ext uri="{D42A27DB-BD31-4B8C-83A1-F6EECF244321}">
                <p14:modId xmlns:p14="http://schemas.microsoft.com/office/powerpoint/2010/main" xmlns="" val="872480874"/>
              </p:ext>
            </p:extLst>
          </p:nvPr>
        </p:nvGraphicFramePr>
        <p:xfrm>
          <a:off x="323528" y="2060848"/>
          <a:ext cx="8698890" cy="4693920"/>
        </p:xfrm>
        <a:graphic>
          <a:graphicData uri="http://schemas.openxmlformats.org/drawingml/2006/table">
            <a:tbl>
              <a:tblPr firstRow="1" bandRow="1"/>
              <a:tblGrid>
                <a:gridCol w="1739778"/>
                <a:gridCol w="1739778"/>
                <a:gridCol w="1739778"/>
                <a:gridCol w="1739778"/>
                <a:gridCol w="1739778"/>
              </a:tblGrid>
              <a:tr h="325979">
                <a:tc>
                  <a:txBody>
                    <a:bodyPr/>
                    <a:lstStyle/>
                    <a:p>
                      <a:pPr lvl="0" algn="l">
                        <a:defRPr sz="1800" b="0" i="0">
                          <a:solidFill>
                            <a:srgbClr val="000000"/>
                          </a:solidFill>
                        </a:defRPr>
                      </a:pPr>
                      <a:r>
                        <a:rPr lang="en-ZA" dirty="0" smtClean="0">
                          <a:solidFill>
                            <a:srgbClr val="FFFFFF"/>
                          </a:solidFill>
                          <a:latin typeface="Times New Roman" panose="02020603050405020304" pitchFamily="18" charset="0"/>
                          <a:ea typeface="Times New Roman"/>
                          <a:cs typeface="Times New Roman" panose="02020603050405020304" pitchFamily="18" charset="0"/>
                        </a:rPr>
                        <a:t>Indicator</a:t>
                      </a:r>
                      <a:endParaRPr dirty="0">
                        <a:solidFill>
                          <a:srgbClr val="FFFFFF"/>
                        </a:solidFill>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solidFill>
                            <a:srgbClr val="000000"/>
                          </a:solidFill>
                        </a:defRPr>
                      </a:pPr>
                      <a:r>
                        <a:rPr lang="en-ZA" dirty="0" smtClean="0">
                          <a:solidFill>
                            <a:srgbClr val="FFFFFF"/>
                          </a:solidFill>
                          <a:latin typeface="Times New Roman" panose="02020603050405020304" pitchFamily="18" charset="0"/>
                          <a:ea typeface="Times New Roman"/>
                          <a:cs typeface="Times New Roman" panose="02020603050405020304" pitchFamily="18" charset="0"/>
                        </a:rPr>
                        <a:t>2013/14</a:t>
                      </a:r>
                      <a:endParaRPr dirty="0">
                        <a:solidFill>
                          <a:srgbClr val="FFFFFF"/>
                        </a:solidFill>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solidFill>
                            <a:srgbClr val="000000"/>
                          </a:solidFill>
                        </a:defRPr>
                      </a:pPr>
                      <a:r>
                        <a:rPr lang="en-ZA" dirty="0" smtClean="0">
                          <a:solidFill>
                            <a:srgbClr val="FFFFFF"/>
                          </a:solidFill>
                          <a:latin typeface="Times New Roman" panose="02020603050405020304" pitchFamily="18" charset="0"/>
                          <a:ea typeface="Times New Roman"/>
                          <a:cs typeface="Times New Roman" panose="02020603050405020304" pitchFamily="18" charset="0"/>
                        </a:rPr>
                        <a:t>2014/15</a:t>
                      </a:r>
                      <a:endParaRPr dirty="0">
                        <a:solidFill>
                          <a:srgbClr val="FFFFFF"/>
                        </a:solidFill>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solidFill>
                            <a:srgbClr val="000000"/>
                          </a:solidFill>
                        </a:defRPr>
                      </a:pPr>
                      <a:r>
                        <a:rPr lang="en-ZA" dirty="0" smtClean="0">
                          <a:solidFill>
                            <a:srgbClr val="FFFFFF"/>
                          </a:solidFill>
                          <a:latin typeface="Times New Roman" panose="02020603050405020304" pitchFamily="18" charset="0"/>
                          <a:ea typeface="Times New Roman"/>
                          <a:cs typeface="Times New Roman" panose="02020603050405020304" pitchFamily="18" charset="0"/>
                        </a:rPr>
                        <a:t>2015/16</a:t>
                      </a:r>
                      <a:endParaRPr dirty="0">
                        <a:solidFill>
                          <a:srgbClr val="FFFFFF"/>
                        </a:solidFill>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solidFill>
                            <a:srgbClr val="000000"/>
                          </a:solidFill>
                        </a:defRPr>
                      </a:pPr>
                      <a:r>
                        <a:rPr lang="en-ZA" dirty="0" smtClean="0">
                          <a:solidFill>
                            <a:srgbClr val="FFFFFF"/>
                          </a:solidFill>
                          <a:latin typeface="Times New Roman" panose="02020603050405020304" pitchFamily="18" charset="0"/>
                          <a:ea typeface="Times New Roman"/>
                          <a:cs typeface="Times New Roman" panose="02020603050405020304" pitchFamily="18" charset="0"/>
                        </a:rPr>
                        <a:t>2016/17</a:t>
                      </a:r>
                      <a:endParaRPr dirty="0">
                        <a:solidFill>
                          <a:srgbClr val="FFFFFF"/>
                        </a:solidFill>
                        <a:latin typeface="Times New Roman" panose="02020603050405020304" pitchFamily="18" charset="0"/>
                        <a:ea typeface="Times New Roman"/>
                        <a:cs typeface="Times New Roman" panose="02020603050405020304" pitchFamily="18" charset="0"/>
                      </a:endParaRPr>
                    </a:p>
                  </a:txBody>
                  <a:tcPr marL="45720" marR="45720" horzOverflow="overflow"/>
                </a:tc>
              </a:tr>
              <a:tr h="1168092">
                <a:tc>
                  <a:txBody>
                    <a:bodyPr/>
                    <a:lstStyle/>
                    <a:p>
                      <a:pPr lvl="0" algn="l">
                        <a:defRPr sz="1800" b="0" i="0"/>
                      </a:pPr>
                      <a:r>
                        <a:rPr lang="en-ZA" sz="1600" b="0" i="0" dirty="0" smtClean="0">
                          <a:latin typeface="Times New Roman" panose="02020603050405020304" pitchFamily="18" charset="0"/>
                          <a:ea typeface="Times New Roman"/>
                          <a:cs typeface="Times New Roman" panose="02020603050405020304" pitchFamily="18" charset="0"/>
                        </a:rPr>
                        <a:t>Material underspending</a:t>
                      </a: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pPr>
                      <a:r>
                        <a:rPr lang="en-ZA" sz="1600" b="0" i="0" dirty="0" err="1" smtClean="0">
                          <a:latin typeface="Times New Roman" panose="02020603050405020304" pitchFamily="18" charset="0"/>
                          <a:ea typeface="Times New Roman"/>
                          <a:cs typeface="Times New Roman" panose="02020603050405020304" pitchFamily="18" charset="0"/>
                        </a:rPr>
                        <a:t>Prog</a:t>
                      </a:r>
                      <a:r>
                        <a:rPr lang="en-ZA" sz="1600" b="0" i="0" dirty="0" smtClean="0">
                          <a:latin typeface="Times New Roman" panose="02020603050405020304" pitchFamily="18" charset="0"/>
                          <a:ea typeface="Times New Roman"/>
                          <a:cs typeface="Times New Roman" panose="02020603050405020304" pitchFamily="18" charset="0"/>
                        </a:rPr>
                        <a:t> 2 and RHIG.</a:t>
                      </a: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pPr>
                      <a:r>
                        <a:rPr lang="en-ZA" sz="1600" b="0" i="0" dirty="0" err="1" smtClean="0">
                          <a:latin typeface="Times New Roman" panose="02020603050405020304" pitchFamily="18" charset="0"/>
                          <a:ea typeface="Times New Roman"/>
                          <a:cs typeface="Times New Roman" panose="02020603050405020304" pitchFamily="18" charset="0"/>
                        </a:rPr>
                        <a:t>Prog</a:t>
                      </a:r>
                      <a:r>
                        <a:rPr lang="en-ZA" sz="1600" b="0" i="0" dirty="0" smtClean="0">
                          <a:latin typeface="Times New Roman" panose="02020603050405020304" pitchFamily="18" charset="0"/>
                          <a:ea typeface="Times New Roman"/>
                          <a:cs typeface="Times New Roman" panose="02020603050405020304" pitchFamily="18" charset="0"/>
                        </a:rPr>
                        <a:t> 3. </a:t>
                      </a:r>
                    </a:p>
                    <a:p>
                      <a:pPr lvl="0" algn="l">
                        <a:defRPr sz="1800" b="0" i="0"/>
                      </a:pPr>
                      <a:r>
                        <a:rPr lang="en-ZA" sz="1600" b="0" i="0" dirty="0" smtClean="0">
                          <a:latin typeface="Times New Roman" panose="02020603050405020304" pitchFamily="18" charset="0"/>
                          <a:ea typeface="Times New Roman"/>
                          <a:cs typeface="Times New Roman" panose="02020603050405020304" pitchFamily="18" charset="0"/>
                        </a:rPr>
                        <a:t>There was still poor performance: RHIG</a:t>
                      </a:r>
                      <a:r>
                        <a:rPr lang="en-ZA" sz="1600" b="0" i="0" baseline="0" dirty="0" smtClean="0">
                          <a:latin typeface="Times New Roman" panose="02020603050405020304" pitchFamily="18" charset="0"/>
                          <a:ea typeface="Times New Roman"/>
                          <a:cs typeface="Times New Roman" panose="02020603050405020304" pitchFamily="18" charset="0"/>
                        </a:rPr>
                        <a:t> which has been moved to DWS</a:t>
                      </a: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pPr>
                      <a:r>
                        <a:rPr lang="en-ZA" sz="1600" b="0" i="0" dirty="0" err="1" smtClean="0">
                          <a:latin typeface="Times New Roman" panose="02020603050405020304" pitchFamily="18" charset="0"/>
                          <a:ea typeface="Times New Roman"/>
                          <a:cs typeface="Times New Roman" panose="02020603050405020304" pitchFamily="18" charset="0"/>
                        </a:rPr>
                        <a:t>Prog</a:t>
                      </a:r>
                      <a:r>
                        <a:rPr lang="en-ZA" sz="1600" b="0" i="0" dirty="0" smtClean="0">
                          <a:latin typeface="Times New Roman" panose="02020603050405020304" pitchFamily="18" charset="0"/>
                          <a:ea typeface="Times New Roman"/>
                          <a:cs typeface="Times New Roman" panose="02020603050405020304" pitchFamily="18" charset="0"/>
                        </a:rPr>
                        <a:t> 3.</a:t>
                      </a: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pPr>
                      <a:r>
                        <a:rPr lang="en-ZA" sz="1600" b="0" i="0" dirty="0" smtClean="0">
                          <a:latin typeface="Times New Roman" panose="02020603050405020304" pitchFamily="18" charset="0"/>
                          <a:ea typeface="Times New Roman"/>
                          <a:cs typeface="Times New Roman" panose="02020603050405020304" pitchFamily="18" charset="0"/>
                        </a:rPr>
                        <a:t>No material underspending</a:t>
                      </a: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r>
              <a:tr h="2689329">
                <a:tc>
                  <a:txBody>
                    <a:bodyPr/>
                    <a:lstStyle/>
                    <a:p>
                      <a:pPr lvl="0" algn="l">
                        <a:defRPr sz="1800" b="0" i="0"/>
                      </a:pPr>
                      <a:r>
                        <a:rPr lang="en-ZA" sz="1600" b="0" i="0" dirty="0" smtClean="0">
                          <a:latin typeface="Times New Roman" panose="02020603050405020304" pitchFamily="18" charset="0"/>
                          <a:ea typeface="Times New Roman"/>
                          <a:cs typeface="Times New Roman" panose="02020603050405020304" pitchFamily="18" charset="0"/>
                        </a:rPr>
                        <a:t>Usefulness and reliability</a:t>
                      </a:r>
                      <a:r>
                        <a:rPr lang="en-ZA" sz="1600" b="0" i="0" baseline="0" dirty="0" smtClean="0">
                          <a:latin typeface="Times New Roman" panose="02020603050405020304" pitchFamily="18" charset="0"/>
                          <a:ea typeface="Times New Roman"/>
                          <a:cs typeface="Times New Roman" panose="02020603050405020304" pitchFamily="18" charset="0"/>
                        </a:rPr>
                        <a:t> of reported performance info</a:t>
                      </a: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b="0" i="0"/>
                      </a:pPr>
                      <a:r>
                        <a:rPr lang="en-ZA" sz="1600" dirty="0" smtClean="0">
                          <a:latin typeface="Times New Roman" panose="02020603050405020304" pitchFamily="18" charset="0"/>
                          <a:cs typeface="Times New Roman" panose="02020603050405020304" pitchFamily="18" charset="0"/>
                        </a:rPr>
                        <a:t>Target were found not reliable when compared to the source information or evidence provided</a:t>
                      </a:r>
                    </a:p>
                    <a:p>
                      <a:pPr lvl="0" algn="ctr">
                        <a:defRPr sz="1800" b="0" i="0"/>
                      </a:pP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b="0" i="0"/>
                      </a:pPr>
                      <a:r>
                        <a:rPr lang="en-ZA" sz="1600" b="0" i="0" dirty="0" smtClean="0">
                          <a:latin typeface="Times New Roman" panose="02020603050405020304" pitchFamily="18" charset="0"/>
                          <a:ea typeface="Times New Roman"/>
                          <a:cs typeface="Times New Roman" panose="02020603050405020304" pitchFamily="18" charset="0"/>
                        </a:rPr>
                        <a:t>Significant key targets were not reliable </a:t>
                      </a:r>
                      <a:r>
                        <a:rPr lang="en-ZA" sz="1600" dirty="0" smtClean="0">
                          <a:latin typeface="Times New Roman" panose="02020603050405020304" pitchFamily="18" charset="0"/>
                          <a:cs typeface="Times New Roman" panose="02020603050405020304" pitchFamily="18" charset="0"/>
                        </a:rPr>
                        <a:t>when compared to the source information or evidence provided – lack of standards operating procedures for recording actual achievement</a:t>
                      </a:r>
                    </a:p>
                    <a:p>
                      <a:pPr lvl="0" algn="ctr">
                        <a:defRPr sz="1800" b="0" i="0"/>
                      </a:pP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pPr>
                      <a:r>
                        <a:rPr lang="en-ZA" sz="1600" b="0" i="0" dirty="0" smtClean="0">
                          <a:latin typeface="Times New Roman" panose="02020603050405020304" pitchFamily="18" charset="0"/>
                          <a:ea typeface="Times New Roman"/>
                          <a:cs typeface="Times New Roman" panose="02020603050405020304" pitchFamily="18" charset="0"/>
                        </a:rPr>
                        <a:t>No material findings</a:t>
                      </a: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c>
                  <a:txBody>
                    <a:bodyPr/>
                    <a:lstStyle/>
                    <a:p>
                      <a:pPr lvl="0" algn="l">
                        <a:defRPr sz="1800" b="0" i="0"/>
                      </a:pPr>
                      <a:r>
                        <a:rPr lang="en-ZA" sz="1600" b="0" i="0" dirty="0" err="1" smtClean="0">
                          <a:latin typeface="Times New Roman" panose="02020603050405020304" pitchFamily="18" charset="0"/>
                          <a:ea typeface="Times New Roman"/>
                          <a:cs typeface="Times New Roman" panose="02020603050405020304" pitchFamily="18" charset="0"/>
                        </a:rPr>
                        <a:t>Prog</a:t>
                      </a:r>
                      <a:r>
                        <a:rPr lang="en-ZA" sz="1600" b="0" i="0" dirty="0" smtClean="0">
                          <a:latin typeface="Times New Roman" panose="02020603050405020304" pitchFamily="18" charset="0"/>
                          <a:ea typeface="Times New Roman"/>
                          <a:cs typeface="Times New Roman" panose="02020603050405020304" pitchFamily="18" charset="0"/>
                        </a:rPr>
                        <a:t> 2. No sufficient evidence for reported performance on tittle deeds – due to the lack of documentation</a:t>
                      </a:r>
                      <a:endParaRPr sz="1600" b="0" i="0" dirty="0">
                        <a:latin typeface="Times New Roman" panose="02020603050405020304" pitchFamily="18" charset="0"/>
                        <a:ea typeface="Times New Roman"/>
                        <a:cs typeface="Times New Roman" panose="02020603050405020304" pitchFamily="18" charset="0"/>
                      </a:endParaRPr>
                    </a:p>
                  </a:txBody>
                  <a:tcPr marL="45720" marR="45720" horzOverflow="overflow"/>
                </a:tc>
              </a:tr>
            </a:tbl>
          </a:graphicData>
        </a:graphic>
      </p:graphicFrame>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30</a:t>
            </a:fld>
            <a:endParaRPr lang="en-ZA" dirty="0"/>
          </a:p>
        </p:txBody>
      </p:sp>
    </p:spTree>
    <p:extLst>
      <p:ext uri="{BB962C8B-B14F-4D97-AF65-F5344CB8AC3E}">
        <p14:creationId xmlns:p14="http://schemas.microsoft.com/office/powerpoint/2010/main" xmlns="" val="41899431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683568" y="260647"/>
            <a:ext cx="8229601" cy="1143001"/>
          </a:xfrm>
          <a:prstGeom prst="rect">
            <a:avLst/>
          </a:prstGeom>
        </p:spPr>
        <p:txBody>
          <a:bodyPr>
            <a:normAutofit fontScale="90000"/>
          </a:bodyPr>
          <a:lstStyle>
            <a:lvl1pPr>
              <a:defRPr sz="3900"/>
            </a:lvl1pPr>
          </a:lstStyle>
          <a:p>
            <a:pPr lvl="0">
              <a:defRPr sz="1800" cap="none">
                <a:solidFill>
                  <a:srgbClr val="000000"/>
                </a:solidFill>
                <a:effectLst/>
              </a:defRPr>
            </a:pPr>
            <a:r>
              <a:rPr sz="3900" cap="small" dirty="0">
                <a:solidFill>
                  <a:srgbClr val="3B7150"/>
                </a:solidFill>
                <a:effectLst/>
              </a:rPr>
              <a:t>Selected Auditor-General Findings</a:t>
            </a:r>
          </a:p>
        </p:txBody>
      </p:sp>
      <p:sp>
        <p:nvSpPr>
          <p:cNvPr id="134" name="Shape 134"/>
          <p:cNvSpPr>
            <a:spLocks noGrp="1"/>
          </p:cNvSpPr>
          <p:nvPr>
            <p:ph type="body" idx="1"/>
          </p:nvPr>
        </p:nvSpPr>
        <p:spPr>
          <a:xfrm>
            <a:off x="214281" y="1500173"/>
            <a:ext cx="8715438" cy="4857786"/>
          </a:xfrm>
          <a:prstGeom prst="rect">
            <a:avLst/>
          </a:prstGeom>
        </p:spPr>
        <p:txBody>
          <a:bodyPr lIns="0" tIns="0" rIns="0" bIns="0">
            <a:normAutofit/>
          </a:bodyPr>
          <a:lstStyle/>
          <a:p>
            <a:pPr marL="302079" indent="-285750" algn="just">
              <a:spcBef>
                <a:spcPts val="600"/>
              </a:spcBef>
              <a:defRPr sz="1800"/>
            </a:pPr>
            <a:r>
              <a:rPr lang="en-ZA" sz="2800" dirty="0" smtClean="0"/>
              <a:t>On compliance with legislation, AG identified the following:</a:t>
            </a:r>
          </a:p>
          <a:p>
            <a:pPr marL="742950" lvl="1" indent="-285750" algn="just">
              <a:spcBef>
                <a:spcPts val="600"/>
              </a:spcBef>
              <a:defRPr sz="1800"/>
            </a:pPr>
            <a:r>
              <a:rPr lang="en-ZA" sz="2800" dirty="0" smtClean="0"/>
              <a:t>Financial statements were not prepared in accordance with PFMA (40(1)(b)) in 2015/16 and 2016/17</a:t>
            </a:r>
          </a:p>
          <a:p>
            <a:pPr marL="302079" indent="-285750" algn="just">
              <a:spcBef>
                <a:spcPts val="600"/>
              </a:spcBef>
              <a:defRPr sz="1800"/>
            </a:pPr>
            <a:r>
              <a:rPr lang="en-ZA" sz="2800" dirty="0" smtClean="0"/>
              <a:t>Fruitless and wasteful expenditure incurred due to inadequate preventative controls</a:t>
            </a:r>
          </a:p>
        </p:txBody>
      </p:sp>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31</a:t>
            </a:fld>
            <a:endParaRPr lang="en-ZA" dirty="0"/>
          </a:p>
        </p:txBody>
      </p:sp>
    </p:spTree>
    <p:extLst>
      <p:ext uri="{BB962C8B-B14F-4D97-AF65-F5344CB8AC3E}">
        <p14:creationId xmlns:p14="http://schemas.microsoft.com/office/powerpoint/2010/main" xmlns="" val="4076467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7. Recommendations – 2018/19 DOR</a:t>
            </a:r>
            <a:endParaRPr sz="4400" cap="small" dirty="0">
              <a:solidFill>
                <a:srgbClr val="3B7150"/>
              </a:solidFill>
            </a:endParaRPr>
          </a:p>
        </p:txBody>
      </p:sp>
    </p:spTree>
    <p:extLst>
      <p:ext uri="{BB962C8B-B14F-4D97-AF65-F5344CB8AC3E}">
        <p14:creationId xmlns:p14="http://schemas.microsoft.com/office/powerpoint/2010/main" xmlns="" val="10484505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smtClean="0">
                <a:effectLst/>
              </a:rPr>
              <a:t>Recommendations</a:t>
            </a:r>
            <a:endParaRPr lang="en-ZA" sz="4000" dirty="0">
              <a:effectLst/>
            </a:endParaRPr>
          </a:p>
        </p:txBody>
      </p:sp>
      <p:sp>
        <p:nvSpPr>
          <p:cNvPr id="3" name="Content Placeholder 2"/>
          <p:cNvSpPr>
            <a:spLocks noGrp="1"/>
          </p:cNvSpPr>
          <p:nvPr>
            <p:ph idx="1"/>
          </p:nvPr>
        </p:nvSpPr>
        <p:spPr>
          <a:xfrm>
            <a:off x="251520" y="1556791"/>
            <a:ext cx="8712968" cy="5112569"/>
          </a:xfrm>
        </p:spPr>
        <p:txBody>
          <a:bodyPr/>
          <a:lstStyle/>
          <a:p>
            <a:pPr>
              <a:lnSpc>
                <a:spcPct val="90000"/>
              </a:lnSpc>
            </a:pPr>
            <a:r>
              <a:rPr lang="en-ZA" sz="2000" dirty="0" smtClean="0">
                <a:solidFill>
                  <a:schemeClr val="tx1"/>
                </a:solidFill>
                <a:ea typeface="Calibri" panose="020F0502020204030204" pitchFamily="34" charset="0"/>
              </a:rPr>
              <a:t>The Department of Human Settlements should undertake a review of the Finance Linked Individual Subsidy Programme (FLISP) to find ways of ensuring that qualifying individuals who are single and without dependants are included as beneficiaries from the programme and that FLISP is implemented in a standardised manner across provinces</a:t>
            </a:r>
          </a:p>
          <a:p>
            <a:pPr>
              <a:lnSpc>
                <a:spcPct val="90000"/>
              </a:lnSpc>
            </a:pPr>
            <a:r>
              <a:rPr lang="en-ZA" sz="2000" dirty="0" smtClean="0">
                <a:solidFill>
                  <a:schemeClr val="tx1"/>
                </a:solidFill>
                <a:ea typeface="Calibri" panose="020F0502020204030204" pitchFamily="34" charset="0"/>
              </a:rPr>
              <a:t>Provincial departments of human settlements and other key departments including the provincial departments of basic education and transport should align their delivery plans particularly for new human settlements development. This can be done by</a:t>
            </a:r>
          </a:p>
          <a:p>
            <a:pPr lvl="1">
              <a:lnSpc>
                <a:spcPct val="90000"/>
              </a:lnSpc>
            </a:pPr>
            <a:r>
              <a:rPr lang="en-ZA" sz="1800" dirty="0" smtClean="0">
                <a:solidFill>
                  <a:schemeClr val="tx1"/>
                </a:solidFill>
                <a:ea typeface="Calibri" panose="020F0502020204030204" pitchFamily="34" charset="0"/>
              </a:rPr>
              <a:t>Establishing functional inter-sectoral coordination committees where relevant departments will meet to discuss new infrastructure development projects relating to habitable human settlements</a:t>
            </a:r>
          </a:p>
          <a:p>
            <a:pPr lvl="1">
              <a:lnSpc>
                <a:spcPct val="90000"/>
              </a:lnSpc>
            </a:pPr>
            <a:r>
              <a:rPr lang="en-ZA" sz="1800" dirty="0" smtClean="0">
                <a:solidFill>
                  <a:schemeClr val="tx1"/>
                </a:solidFill>
                <a:ea typeface="Calibri" panose="020F0502020204030204" pitchFamily="34" charset="0"/>
              </a:rPr>
              <a:t>Ensuring that the portion of the Education Infrastructure Grant and funding from the Provincial Equitable Share are aligned to the portion of the Human Settlements Development Grant for new housing developments</a:t>
            </a:r>
            <a:endParaRPr lang="en-ZA" sz="1800" dirty="0">
              <a:solidFill>
                <a:schemeClr val="tx1"/>
              </a:solidFill>
              <a:ea typeface="Calibri" panose="020F0502020204030204" pitchFamily="34" charset="0"/>
            </a:endParaRPr>
          </a:p>
        </p:txBody>
      </p:sp>
      <p:sp>
        <p:nvSpPr>
          <p:cNvPr id="5"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33</a:t>
            </a:fld>
            <a:endParaRPr lang="en-ZA" dirty="0"/>
          </a:p>
        </p:txBody>
      </p:sp>
    </p:spTree>
    <p:extLst>
      <p:ext uri="{BB962C8B-B14F-4D97-AF65-F5344CB8AC3E}">
        <p14:creationId xmlns:p14="http://schemas.microsoft.com/office/powerpoint/2010/main" xmlns="" val="26313407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457200" y="274638"/>
            <a:ext cx="8229600" cy="1143001"/>
          </a:xfrm>
          <a:prstGeom prst="rect">
            <a:avLst/>
          </a:prstGeom>
        </p:spPr>
        <p:txBody>
          <a:bodyPr/>
          <a:lstStyle>
            <a:lvl1pPr>
              <a:defRPr sz="4000"/>
            </a:lvl1pPr>
          </a:lstStyle>
          <a:p>
            <a:pPr lvl="0">
              <a:defRPr sz="1800" cap="none">
                <a:solidFill>
                  <a:srgbClr val="000000"/>
                </a:solidFill>
                <a:effectLst/>
              </a:defRPr>
            </a:pPr>
            <a:r>
              <a:rPr sz="4000" cap="small" dirty="0" smtClean="0">
                <a:solidFill>
                  <a:srgbClr val="3B7150"/>
                </a:solidFill>
                <a:effectLst/>
              </a:rPr>
              <a:t>Conclusion</a:t>
            </a:r>
            <a:endParaRPr sz="4000" cap="small" dirty="0">
              <a:solidFill>
                <a:srgbClr val="3B7150"/>
              </a:solidFill>
              <a:effectLst/>
            </a:endParaRPr>
          </a:p>
        </p:txBody>
      </p:sp>
      <p:sp>
        <p:nvSpPr>
          <p:cNvPr id="139" name="Shape 139"/>
          <p:cNvSpPr>
            <a:spLocks noGrp="1"/>
          </p:cNvSpPr>
          <p:nvPr>
            <p:ph type="body" idx="1"/>
          </p:nvPr>
        </p:nvSpPr>
        <p:spPr>
          <a:xfrm>
            <a:off x="214281" y="1600200"/>
            <a:ext cx="8715438" cy="4709120"/>
          </a:xfrm>
          <a:prstGeom prst="rect">
            <a:avLst/>
          </a:prstGeom>
        </p:spPr>
        <p:txBody>
          <a:bodyPr lIns="0" tIns="0" rIns="0" bIns="0">
            <a:normAutofit fontScale="92500"/>
          </a:bodyPr>
          <a:lstStyle/>
          <a:p>
            <a:pPr marL="235743" lvl="0" indent="-235743" algn="just">
              <a:spcBef>
                <a:spcPts val="500"/>
              </a:spcBef>
              <a:defRPr sz="1800"/>
            </a:pPr>
            <a:r>
              <a:rPr lang="en-ZA" sz="2200" dirty="0" smtClean="0"/>
              <a:t>DHS</a:t>
            </a:r>
            <a:r>
              <a:rPr sz="2200" dirty="0" smtClean="0"/>
              <a:t>’s </a:t>
            </a:r>
            <a:r>
              <a:rPr sz="2200" dirty="0"/>
              <a:t>overall </a:t>
            </a:r>
            <a:r>
              <a:rPr lang="en-ZA" sz="2200" dirty="0" smtClean="0"/>
              <a:t>spending </a:t>
            </a:r>
            <a:r>
              <a:rPr sz="2200" dirty="0" smtClean="0"/>
              <a:t>performance </a:t>
            </a:r>
            <a:r>
              <a:rPr sz="2200" dirty="0"/>
              <a:t>has been good over the last </a:t>
            </a:r>
            <a:r>
              <a:rPr lang="en-ZA" sz="2200" dirty="0"/>
              <a:t>7</a:t>
            </a:r>
            <a:r>
              <a:rPr sz="2200" dirty="0" smtClean="0"/>
              <a:t> </a:t>
            </a:r>
            <a:r>
              <a:rPr sz="2200" dirty="0"/>
              <a:t>years </a:t>
            </a:r>
            <a:r>
              <a:rPr lang="en-ZA" sz="2200" dirty="0" smtClean="0"/>
              <a:t>–</a:t>
            </a:r>
            <a:r>
              <a:rPr sz="2200" dirty="0" smtClean="0"/>
              <a:t> average</a:t>
            </a:r>
            <a:r>
              <a:rPr lang="en-ZA" sz="2200" dirty="0" smtClean="0"/>
              <a:t> </a:t>
            </a:r>
            <a:r>
              <a:rPr sz="2200" dirty="0" smtClean="0"/>
              <a:t>spending </a:t>
            </a:r>
            <a:r>
              <a:rPr sz="2200" dirty="0"/>
              <a:t>over 98% of allocated </a:t>
            </a:r>
            <a:r>
              <a:rPr sz="2200" dirty="0" smtClean="0"/>
              <a:t>funds</a:t>
            </a:r>
            <a:endParaRPr lang="en-ZA" sz="2200" dirty="0" smtClean="0"/>
          </a:p>
          <a:p>
            <a:pPr marL="676614" lvl="1" indent="-235743" algn="just">
              <a:spcBef>
                <a:spcPts val="500"/>
              </a:spcBef>
              <a:defRPr sz="1800"/>
            </a:pPr>
            <a:r>
              <a:rPr lang="en-ZA" sz="2200" dirty="0" smtClean="0"/>
              <a:t>However, there is a consistent under-performance with respect to program 3</a:t>
            </a:r>
            <a:endParaRPr sz="2200" dirty="0"/>
          </a:p>
          <a:p>
            <a:pPr marL="235743" lvl="0" indent="-235743" algn="just">
              <a:spcBef>
                <a:spcPts val="500"/>
              </a:spcBef>
              <a:defRPr sz="1800"/>
            </a:pPr>
            <a:r>
              <a:rPr lang="en-ZA" sz="2200" dirty="0" smtClean="0"/>
              <a:t>Number of households provided with housing opportunities continues to decrease</a:t>
            </a:r>
          </a:p>
          <a:p>
            <a:pPr marL="235743" lvl="0" indent="-235743" algn="just">
              <a:spcBef>
                <a:spcPts val="500"/>
              </a:spcBef>
              <a:defRPr sz="1800"/>
            </a:pPr>
            <a:r>
              <a:rPr sz="2200" dirty="0" smtClean="0"/>
              <a:t>Targets </a:t>
            </a:r>
            <a:r>
              <a:rPr sz="2200" dirty="0"/>
              <a:t>set for </a:t>
            </a:r>
            <a:r>
              <a:rPr sz="2200" dirty="0" smtClean="0"/>
              <a:t>20</a:t>
            </a:r>
            <a:r>
              <a:rPr lang="en-ZA" sz="2200" dirty="0" smtClean="0"/>
              <a:t>16/17 under-achieved and this raises concerns particularly in the Gauteng province which has three metros and experiencing in-migration</a:t>
            </a:r>
          </a:p>
          <a:p>
            <a:pPr marL="235743" lvl="0" indent="-235743" algn="just">
              <a:spcBef>
                <a:spcPts val="500"/>
              </a:spcBef>
              <a:defRPr sz="1800"/>
            </a:pPr>
            <a:r>
              <a:rPr lang="en-ZA" sz="2200" dirty="0" smtClean="0"/>
              <a:t>While target for capacitating municipalities has been over-achieved, there has been slow progress with respect to finalization of new/revised accreditation framework</a:t>
            </a:r>
          </a:p>
          <a:p>
            <a:pPr marL="235743" indent="-235743" algn="just">
              <a:spcBef>
                <a:spcPts val="500"/>
              </a:spcBef>
              <a:defRPr sz="1800"/>
            </a:pPr>
            <a:r>
              <a:rPr lang="en-ZA" sz="2200" dirty="0"/>
              <a:t>Generally, there has been an </a:t>
            </a:r>
            <a:r>
              <a:rPr lang="en-ZA" sz="2200" dirty="0" smtClean="0"/>
              <a:t>improvement </a:t>
            </a:r>
            <a:r>
              <a:rPr lang="en-ZA" sz="2200" dirty="0"/>
              <a:t>with respect to AG’s findings in 2015/16 compared to previous </a:t>
            </a:r>
            <a:r>
              <a:rPr lang="en-ZA" sz="2200" dirty="0" smtClean="0"/>
              <a:t>years. However </a:t>
            </a:r>
            <a:r>
              <a:rPr lang="en-ZA" sz="2200" dirty="0"/>
              <a:t>of </a:t>
            </a:r>
            <a:r>
              <a:rPr lang="en-ZA" sz="2200" dirty="0" smtClean="0"/>
              <a:t>concern </a:t>
            </a:r>
            <a:r>
              <a:rPr lang="en-ZA" sz="2200" dirty="0"/>
              <a:t>are issues relating to </a:t>
            </a:r>
            <a:r>
              <a:rPr lang="en-ZA" sz="2200" dirty="0" smtClean="0"/>
              <a:t>underspending </a:t>
            </a:r>
            <a:r>
              <a:rPr lang="en-ZA" sz="2200" dirty="0"/>
              <a:t>in programme </a:t>
            </a:r>
            <a:r>
              <a:rPr lang="en-ZA" sz="2200" dirty="0" smtClean="0"/>
              <a:t>3 and the consistent failure of DHS to </a:t>
            </a:r>
            <a:r>
              <a:rPr lang="en-ZA" sz="2400" dirty="0" smtClean="0"/>
              <a:t>prepare financial statements in </a:t>
            </a:r>
            <a:r>
              <a:rPr lang="en-ZA" sz="2400" dirty="0"/>
              <a:t>accordance with PFMA (40(1)(b</a:t>
            </a:r>
            <a:r>
              <a:rPr lang="en-ZA" sz="2400" dirty="0" smtClean="0"/>
              <a:t>))</a:t>
            </a:r>
            <a:endParaRPr lang="en-ZA" sz="2200" dirty="0" smtClean="0"/>
          </a:p>
        </p:txBody>
      </p:sp>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34</a:t>
            </a:fld>
            <a:endParaRPr lang="en-ZA" dirty="0"/>
          </a:p>
        </p:txBody>
      </p:sp>
    </p:spTree>
    <p:extLst>
      <p:ext uri="{BB962C8B-B14F-4D97-AF65-F5344CB8AC3E}">
        <p14:creationId xmlns:p14="http://schemas.microsoft.com/office/powerpoint/2010/main" xmlns="" val="22264142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2699791" y="6237289"/>
            <a:ext cx="3744418" cy="2616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FFC MTBPS Training for SCoA_September 2014</a:t>
            </a:r>
          </a:p>
        </p:txBody>
      </p:sp>
      <p:sp>
        <p:nvSpPr>
          <p:cNvPr id="336" name="Shape 336"/>
          <p:cNvSpPr/>
          <p:nvPr/>
        </p:nvSpPr>
        <p:spPr>
          <a:xfrm>
            <a:off x="2699791" y="6237289"/>
            <a:ext cx="3744418" cy="2379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Introduction to the Financial and Fiscal Commission 2014</a:t>
            </a:r>
          </a:p>
        </p:txBody>
      </p:sp>
      <p:sp>
        <p:nvSpPr>
          <p:cNvPr id="337" name="Shape 337"/>
          <p:cNvSpPr>
            <a:spLocks noGrp="1"/>
          </p:cNvSpPr>
          <p:nvPr>
            <p:ph type="title"/>
          </p:nvPr>
        </p:nvSpPr>
        <p:spPr>
          <a:xfrm>
            <a:off x="302940" y="68738"/>
            <a:ext cx="8538120" cy="1143002"/>
          </a:xfrm>
          <a:prstGeom prst="rect">
            <a:avLst/>
          </a:prstGeom>
        </p:spPr>
        <p:txBody>
          <a:bodyPr/>
          <a:lstStyle/>
          <a:p>
            <a:pPr lvl="0">
              <a:defRPr sz="1800" cap="none">
                <a:solidFill>
                  <a:srgbClr val="000000"/>
                </a:solidFill>
                <a:effectLst/>
              </a:defRPr>
            </a:pPr>
            <a:r>
              <a:rPr sz="4400" cap="small" dirty="0">
                <a:solidFill>
                  <a:srgbClr val="3B7150"/>
                </a:solidFill>
              </a:rPr>
              <a:t>FFC’s Website: www.ffc.co.za</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940" y="1340768"/>
            <a:ext cx="8538120" cy="5256584"/>
          </a:xfrm>
          <a:prstGeom prst="rect">
            <a:avLst/>
          </a:prstGeom>
        </p:spPr>
      </p:pic>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35</a:t>
            </a:fld>
            <a:endParaRPr lang="en-ZA" dirty="0"/>
          </a:p>
        </p:txBody>
      </p:sp>
    </p:spTree>
    <p:extLst>
      <p:ext uri="{BB962C8B-B14F-4D97-AF65-F5344CB8AC3E}">
        <p14:creationId xmlns:p14="http://schemas.microsoft.com/office/powerpoint/2010/main" xmlns="" val="28802223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457200" y="274638"/>
            <a:ext cx="8229600" cy="1143001"/>
          </a:xfrm>
          <a:prstGeom prst="rect">
            <a:avLst/>
          </a:prstGeom>
        </p:spPr>
        <p:txBody>
          <a:bodyPr/>
          <a:lstStyle/>
          <a:p>
            <a:pPr lvl="0">
              <a:defRPr sz="1800" cap="none">
                <a:solidFill>
                  <a:srgbClr val="000000"/>
                </a:solidFill>
                <a:effectLst/>
              </a:defRPr>
            </a:pPr>
            <a:r>
              <a:rPr sz="4400" cap="small" dirty="0">
                <a:solidFill>
                  <a:srgbClr val="3B7150"/>
                </a:solidFill>
                <a:effectLst/>
              </a:rPr>
              <a:t>Role and Function of the FFC</a:t>
            </a:r>
          </a:p>
        </p:txBody>
      </p:sp>
      <p:sp>
        <p:nvSpPr>
          <p:cNvPr id="37" name="Shape 37"/>
          <p:cNvSpPr>
            <a:spLocks noGrp="1"/>
          </p:cNvSpPr>
          <p:nvPr>
            <p:ph type="body" idx="1"/>
          </p:nvPr>
        </p:nvSpPr>
        <p:spPr>
          <a:xfrm>
            <a:off x="251519" y="1600200"/>
            <a:ext cx="8712970" cy="5002213"/>
          </a:xfrm>
          <a:prstGeom prst="rect">
            <a:avLst/>
          </a:prstGeom>
        </p:spPr>
        <p:txBody>
          <a:bodyPr lIns="0" tIns="0" rIns="0" bIns="0">
            <a:normAutofit/>
          </a:bodyPr>
          <a:lstStyle/>
          <a:p>
            <a:pPr marL="192881" lvl="0" indent="-192881">
              <a:lnSpc>
                <a:spcPct val="90000"/>
              </a:lnSpc>
              <a:spcBef>
                <a:spcPts val="400"/>
              </a:spcBef>
              <a:buClr>
                <a:srgbClr val="191919"/>
              </a:buClr>
              <a:defRPr sz="1800"/>
            </a:pPr>
            <a:r>
              <a:rPr dirty="0">
                <a:solidFill>
                  <a:srgbClr val="191919"/>
                </a:solidFill>
              </a:rPr>
              <a:t>The Financial and Fiscal Commission (FFC)</a:t>
            </a:r>
          </a:p>
          <a:p>
            <a:pPr marL="640896" lvl="1" indent="-183696">
              <a:lnSpc>
                <a:spcPct val="90000"/>
              </a:lnSpc>
              <a:spcBef>
                <a:spcPts val="400"/>
              </a:spcBef>
              <a:defRPr sz="1800"/>
            </a:pPr>
            <a:r>
              <a:rPr dirty="0"/>
              <a:t>Is an independent, permanent, statutory institution established in terms of Section 220 of Constitution</a:t>
            </a:r>
            <a:endParaRPr sz="2800" dirty="0"/>
          </a:p>
          <a:p>
            <a:pPr marL="640896" lvl="1" indent="-183696">
              <a:lnSpc>
                <a:spcPct val="90000"/>
              </a:lnSpc>
              <a:spcBef>
                <a:spcPts val="400"/>
              </a:spcBef>
              <a:defRPr sz="1800"/>
            </a:pPr>
            <a:r>
              <a:rPr dirty="0"/>
              <a:t>Must function in terms of the FFC Act</a:t>
            </a:r>
            <a:endParaRPr sz="2800" dirty="0"/>
          </a:p>
          <a:p>
            <a:pPr marL="192881" lvl="0" indent="-192881">
              <a:lnSpc>
                <a:spcPct val="90000"/>
              </a:lnSpc>
              <a:spcBef>
                <a:spcPts val="400"/>
              </a:spcBef>
              <a:buClr>
                <a:srgbClr val="191919"/>
              </a:buClr>
              <a:defRPr sz="1800"/>
            </a:pPr>
            <a:r>
              <a:rPr dirty="0">
                <a:solidFill>
                  <a:srgbClr val="191919"/>
                </a:solidFill>
              </a:rPr>
              <a:t>Mandate of Commission </a:t>
            </a:r>
          </a:p>
          <a:p>
            <a:pPr marL="640896" lvl="1" indent="-183696">
              <a:lnSpc>
                <a:spcPct val="90000"/>
              </a:lnSpc>
              <a:spcBef>
                <a:spcPts val="400"/>
              </a:spcBef>
              <a:defRPr sz="1800"/>
            </a:pPr>
            <a:r>
              <a:rPr dirty="0"/>
              <a:t>To make recommendations, envisaged in Chapter 13 of the Constitution or in national legislation to Parliament, Provincial Legislatures, and any other organ of state determined by national legislation</a:t>
            </a:r>
            <a:endParaRPr sz="2800" dirty="0"/>
          </a:p>
          <a:p>
            <a:pPr marL="192881" lvl="0" indent="-192881">
              <a:lnSpc>
                <a:spcPct val="90000"/>
              </a:lnSpc>
              <a:spcBef>
                <a:spcPts val="400"/>
              </a:spcBef>
              <a:buClr>
                <a:srgbClr val="191919"/>
              </a:buClr>
              <a:defRPr sz="1800"/>
            </a:pPr>
            <a:r>
              <a:rPr dirty="0">
                <a:solidFill>
                  <a:srgbClr val="191919"/>
                </a:solidFill>
              </a:rPr>
              <a:t>The Commission’s focus is primarily on the equitable division of nationally collected revenue among the three spheres of government and any other financial and fiscal matters</a:t>
            </a:r>
          </a:p>
          <a:p>
            <a:pPr marL="640896" lvl="1" indent="-183696">
              <a:lnSpc>
                <a:spcPct val="90000"/>
              </a:lnSpc>
              <a:spcBef>
                <a:spcPts val="400"/>
              </a:spcBef>
              <a:defRPr sz="1800"/>
            </a:pPr>
            <a:r>
              <a:rPr dirty="0"/>
              <a:t>Legislative provisions or executive decisions that affect either provincial or local government from a financial and/or fiscal perspective</a:t>
            </a:r>
            <a:endParaRPr sz="2800" dirty="0"/>
          </a:p>
          <a:p>
            <a:pPr marL="640896" lvl="1" indent="-183696">
              <a:lnSpc>
                <a:spcPct val="90000"/>
              </a:lnSpc>
              <a:spcBef>
                <a:spcPts val="400"/>
              </a:spcBef>
              <a:defRPr sz="1800"/>
            </a:pPr>
            <a:r>
              <a:rPr dirty="0"/>
              <a:t>Includes regulations associated with legislation that may amend or extend such legislation</a:t>
            </a:r>
            <a:endParaRPr sz="2800" dirty="0"/>
          </a:p>
          <a:p>
            <a:pPr marL="640896" lvl="1" indent="-183696">
              <a:lnSpc>
                <a:spcPct val="90000"/>
              </a:lnSpc>
              <a:spcBef>
                <a:spcPts val="400"/>
              </a:spcBef>
              <a:defRPr sz="1800"/>
            </a:pPr>
            <a:r>
              <a:rPr dirty="0"/>
              <a:t>Commission must be consulted in terms of the FFC Act</a:t>
            </a:r>
            <a:endParaRPr sz="2800" dirty="0"/>
          </a:p>
          <a:p>
            <a:pPr marL="640896" lvl="1" indent="-183696">
              <a:lnSpc>
                <a:spcPct val="90000"/>
              </a:lnSpc>
              <a:spcBef>
                <a:spcPts val="400"/>
              </a:spcBef>
              <a:defRPr sz="1800"/>
            </a:pPr>
            <a:r>
              <a:rPr dirty="0"/>
              <a:t>Current research strategy focuses on developmental impacts of IGFR </a:t>
            </a:r>
          </a:p>
        </p:txBody>
      </p:sp>
      <p:sp>
        <p:nvSpPr>
          <p:cNvPr id="5"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4</a:t>
            </a:fld>
            <a:endParaRPr lang="en-ZA" dirty="0"/>
          </a:p>
        </p:txBody>
      </p:sp>
    </p:spTree>
    <p:extLst>
      <p:ext uri="{BB962C8B-B14F-4D97-AF65-F5344CB8AC3E}">
        <p14:creationId xmlns:p14="http://schemas.microsoft.com/office/powerpoint/2010/main" xmlns="" val="35100860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457200" y="274638"/>
            <a:ext cx="8229600" cy="1143001"/>
          </a:xfrm>
          <a:prstGeom prst="rect">
            <a:avLst/>
          </a:prstGeom>
        </p:spPr>
        <p:txBody>
          <a:bodyPr>
            <a:normAutofit/>
          </a:bodyPr>
          <a:lstStyle/>
          <a:p>
            <a:pPr lvl="0">
              <a:defRPr sz="1800" cap="none">
                <a:solidFill>
                  <a:srgbClr val="000000"/>
                </a:solidFill>
                <a:effectLst/>
              </a:defRPr>
            </a:pPr>
            <a:r>
              <a:rPr lang="en-ZA" sz="4400" cap="small" dirty="0" smtClean="0">
                <a:solidFill>
                  <a:srgbClr val="3B7150"/>
                </a:solidFill>
                <a:effectLst/>
              </a:rPr>
              <a:t>Past FFC Recommendations </a:t>
            </a:r>
            <a:endParaRPr sz="4400" cap="small" dirty="0">
              <a:solidFill>
                <a:srgbClr val="3B7150"/>
              </a:solidFill>
              <a:effectLst/>
            </a:endParaRPr>
          </a:p>
        </p:txBody>
      </p:sp>
      <p:sp>
        <p:nvSpPr>
          <p:cNvPr id="37" name="Shape 37"/>
          <p:cNvSpPr>
            <a:spLocks noGrp="1"/>
          </p:cNvSpPr>
          <p:nvPr>
            <p:ph type="body" idx="1"/>
          </p:nvPr>
        </p:nvSpPr>
        <p:spPr>
          <a:xfrm>
            <a:off x="251519" y="1600200"/>
            <a:ext cx="8712970" cy="5002213"/>
          </a:xfrm>
          <a:prstGeom prst="rect">
            <a:avLst/>
          </a:prstGeom>
        </p:spPr>
        <p:txBody>
          <a:bodyPr lIns="0" tIns="0" rIns="0" bIns="0">
            <a:normAutofit fontScale="92500" lnSpcReduction="10000"/>
          </a:bodyPr>
          <a:lstStyle/>
          <a:p>
            <a:r>
              <a:rPr lang="en-ZA" sz="2200" b="1" dirty="0" smtClean="0"/>
              <a:t>Recommendation</a:t>
            </a:r>
            <a:r>
              <a:rPr lang="en-ZA" sz="2200" dirty="0" smtClean="0"/>
              <a:t>: The government (NDOH) should accelerate accreditation of municipalities (housing function shift) where capacity exist</a:t>
            </a:r>
          </a:p>
          <a:p>
            <a:pPr lvl="1"/>
            <a:r>
              <a:rPr lang="en-ZA" sz="2200" b="1" dirty="0" smtClean="0"/>
              <a:t>Government response</a:t>
            </a:r>
            <a:r>
              <a:rPr lang="en-ZA" sz="2200" dirty="0" smtClean="0"/>
              <a:t>: Accepted this recommendation</a:t>
            </a:r>
          </a:p>
          <a:p>
            <a:pPr lvl="1"/>
            <a:r>
              <a:rPr lang="en-ZA" sz="2200" b="1" dirty="0" smtClean="0"/>
              <a:t>Developments on implementing recommendation</a:t>
            </a:r>
            <a:r>
              <a:rPr lang="en-ZA" sz="2200" dirty="0" smtClean="0"/>
              <a:t>: </a:t>
            </a:r>
          </a:p>
          <a:p>
            <a:pPr lvl="2"/>
            <a:r>
              <a:rPr lang="en-US" sz="2400" dirty="0"/>
              <a:t>S</a:t>
            </a:r>
            <a:r>
              <a:rPr lang="en-US" sz="2400" dirty="0" smtClean="0"/>
              <a:t>ix </a:t>
            </a:r>
            <a:r>
              <a:rPr lang="en-US" sz="2400" dirty="0"/>
              <a:t>metros (</a:t>
            </a:r>
            <a:r>
              <a:rPr lang="en-ZA" sz="2400" dirty="0"/>
              <a:t>Ekurhuleni, Tshwane, Johannesburg, eThekwini, Nelson Mandela Bay and Cape Town)</a:t>
            </a:r>
            <a:r>
              <a:rPr lang="en-US" sz="2400" dirty="0"/>
              <a:t> by </a:t>
            </a:r>
            <a:r>
              <a:rPr lang="en-US" sz="2400" dirty="0" smtClean="0"/>
              <a:t>2014</a:t>
            </a:r>
          </a:p>
          <a:p>
            <a:pPr lvl="2"/>
            <a:r>
              <a:rPr lang="en-US" sz="2400" dirty="0"/>
              <a:t>A technical task team to work on housing function was established (consists of FFC, National Treasury and NDHS</a:t>
            </a:r>
            <a:r>
              <a:rPr lang="en-US" sz="2400" dirty="0" smtClean="0"/>
              <a:t>)</a:t>
            </a:r>
          </a:p>
          <a:p>
            <a:pPr lvl="2"/>
            <a:r>
              <a:rPr lang="en-ZA" sz="2400" dirty="0" smtClean="0"/>
              <a:t>In 2014/15 – Human Settlements Capacity Grant (HSCG) introduced to capacitate municipalities for housing function shift but reduced in 2015/16</a:t>
            </a:r>
          </a:p>
          <a:p>
            <a:pPr lvl="2"/>
            <a:r>
              <a:rPr lang="en-ZA" sz="2400" dirty="0" smtClean="0"/>
              <a:t>2016/17 HSCG was stopped and the whole function shift/level 3 accreditation was abandoned and a new accreditation approach was developed and yet to be finalised to date, this created uncertainty within metros</a:t>
            </a:r>
          </a:p>
          <a:p>
            <a:pPr lvl="2"/>
            <a:endParaRPr lang="en-ZA" sz="2400" dirty="0"/>
          </a:p>
          <a:p>
            <a:pPr lvl="2"/>
            <a:endParaRPr lang="en-US" sz="2400" dirty="0"/>
          </a:p>
          <a:p>
            <a:pPr lvl="2"/>
            <a:endParaRPr lang="en-US" sz="2400" dirty="0"/>
          </a:p>
          <a:p>
            <a:pPr lvl="1"/>
            <a:endParaRPr lang="en-ZA" sz="2200" dirty="0" smtClean="0"/>
          </a:p>
        </p:txBody>
      </p:sp>
      <p:sp>
        <p:nvSpPr>
          <p:cNvPr id="3" name="Slide Number Placeholder 2"/>
          <p:cNvSpPr>
            <a:spLocks noGrp="1"/>
          </p:cNvSpPr>
          <p:nvPr>
            <p:ph type="sldNum" sz="quarter" idx="10"/>
          </p:nvPr>
        </p:nvSpPr>
        <p:spPr/>
        <p:txBody>
          <a:bodyPr/>
          <a:lstStyle/>
          <a:p>
            <a:pPr>
              <a:defRPr/>
            </a:pPr>
            <a:fld id="{F1102E04-C8CA-4535-B9A8-E00E6E7F4501}" type="slidenum">
              <a:rPr lang="en-ZA" smtClean="0"/>
              <a:pPr>
                <a:defRPr/>
              </a:pPr>
              <a:t>5</a:t>
            </a:fld>
            <a:endParaRPr lang="en-ZA" dirty="0"/>
          </a:p>
        </p:txBody>
      </p:sp>
    </p:spTree>
    <p:extLst>
      <p:ext uri="{BB962C8B-B14F-4D97-AF65-F5344CB8AC3E}">
        <p14:creationId xmlns:p14="http://schemas.microsoft.com/office/powerpoint/2010/main" xmlns="" val="38775264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t>2015/16 DOR recommendations</a:t>
            </a:r>
            <a:endParaRPr lang="en-ZA" sz="4000" dirty="0"/>
          </a:p>
        </p:txBody>
      </p:sp>
      <p:sp>
        <p:nvSpPr>
          <p:cNvPr id="3" name="Content Placeholder 2"/>
          <p:cNvSpPr>
            <a:spLocks noGrp="1"/>
          </p:cNvSpPr>
          <p:nvPr>
            <p:ph idx="1"/>
          </p:nvPr>
        </p:nvSpPr>
        <p:spPr>
          <a:xfrm>
            <a:off x="214282" y="1500173"/>
            <a:ext cx="8715436" cy="4832047"/>
          </a:xfrm>
        </p:spPr>
        <p:txBody>
          <a:bodyPr/>
          <a:lstStyle/>
          <a:p>
            <a:pPr marL="0" lvl="0" indent="0">
              <a:spcBef>
                <a:spcPts val="400"/>
              </a:spcBef>
              <a:buNone/>
              <a:defRPr sz="1800"/>
            </a:pPr>
            <a:r>
              <a:rPr lang="en-ZA" sz="2000" b="1" dirty="0" smtClean="0"/>
              <a:t>Recommendation</a:t>
            </a:r>
            <a:r>
              <a:rPr lang="en-ZA" sz="2000" dirty="0" smtClean="0"/>
              <a:t>: Municipalities </a:t>
            </a:r>
            <a:r>
              <a:rPr lang="en-ZA" sz="2000" dirty="0"/>
              <a:t>especially metros should invest in forward looking processes and systems that will enable such municipalities to accurately understand and disaggregate housing demand</a:t>
            </a:r>
          </a:p>
          <a:p>
            <a:pPr marL="0" lvl="0" indent="0">
              <a:spcBef>
                <a:spcPts val="400"/>
              </a:spcBef>
              <a:buNone/>
              <a:defRPr sz="1800"/>
            </a:pPr>
            <a:r>
              <a:rPr lang="en-ZA" sz="2000" b="1" dirty="0" smtClean="0"/>
              <a:t>Recommendation</a:t>
            </a:r>
            <a:r>
              <a:rPr lang="en-ZA" sz="2000" dirty="0" smtClean="0"/>
              <a:t>: Metros </a:t>
            </a:r>
            <a:r>
              <a:rPr lang="en-ZA" sz="2000" dirty="0"/>
              <a:t>focus on planning for rental flats and creating new (or transform existing) neighbourhoods in intermediate suburbs, which have lower densities than in the inner </a:t>
            </a:r>
            <a:r>
              <a:rPr lang="en-ZA" sz="2000" dirty="0" smtClean="0"/>
              <a:t>city</a:t>
            </a:r>
          </a:p>
          <a:p>
            <a:pPr marL="0" lvl="0" indent="0">
              <a:spcBef>
                <a:spcPts val="400"/>
              </a:spcBef>
              <a:buNone/>
              <a:defRPr sz="1800"/>
            </a:pPr>
            <a:r>
              <a:rPr lang="en-ZA" sz="2000" b="1" dirty="0" smtClean="0"/>
              <a:t>Recommendation</a:t>
            </a:r>
            <a:r>
              <a:rPr lang="en-ZA" sz="2000" dirty="0" smtClean="0"/>
              <a:t>: Government’s </a:t>
            </a:r>
            <a:r>
              <a:rPr lang="en-ZA" sz="2000" dirty="0"/>
              <a:t>housing subsidy prioritises the most vulnerable groups, which include poor female-headed households with children below the age of 20 years and households containing adults who are permanently out of the labour market</a:t>
            </a:r>
          </a:p>
          <a:p>
            <a:pPr marL="640896" lvl="1" indent="-183696">
              <a:spcBef>
                <a:spcPts val="400"/>
              </a:spcBef>
              <a:defRPr sz="1800"/>
            </a:pPr>
            <a:r>
              <a:rPr lang="en-ZA" dirty="0"/>
              <a:t>Targets and indicators should be put in place and closely monitored annually</a:t>
            </a:r>
          </a:p>
          <a:p>
            <a:pPr marL="640896" lvl="1" indent="-183696">
              <a:spcBef>
                <a:spcPts val="400"/>
              </a:spcBef>
              <a:defRPr sz="1800"/>
            </a:pPr>
            <a:r>
              <a:rPr lang="en-ZA" dirty="0"/>
              <a:t>The national Department of Human Settlements should report on households benefitting from government housing programmes based on gender and by age group on a yearly </a:t>
            </a:r>
            <a:r>
              <a:rPr lang="en-ZA" dirty="0" smtClean="0"/>
              <a:t>basis</a:t>
            </a:r>
          </a:p>
          <a:p>
            <a:pPr marL="200025" indent="-183696">
              <a:spcBef>
                <a:spcPts val="400"/>
              </a:spcBef>
              <a:defRPr sz="1800"/>
            </a:pPr>
            <a:r>
              <a:rPr lang="en-ZA" b="1" dirty="0" smtClean="0"/>
              <a:t>Government response</a:t>
            </a:r>
            <a:r>
              <a:rPr lang="en-ZA" dirty="0" smtClean="0"/>
              <a:t>: Accepted recommendations but no progress on implementation </a:t>
            </a:r>
          </a:p>
          <a:p>
            <a:pPr marL="640896" lvl="1" indent="-183696">
              <a:spcBef>
                <a:spcPts val="400"/>
              </a:spcBef>
              <a:defRPr sz="1800"/>
            </a:pPr>
            <a:endParaRPr lang="en-ZA" dirty="0"/>
          </a:p>
          <a:p>
            <a:pPr marL="640896" lvl="1" indent="-183696">
              <a:spcBef>
                <a:spcPts val="400"/>
              </a:spcBef>
              <a:defRPr sz="1800"/>
            </a:pPr>
            <a:endParaRPr lang="en-ZA" dirty="0"/>
          </a:p>
          <a:p>
            <a:pPr algn="just">
              <a:buNone/>
            </a:pPr>
            <a:endParaRPr lang="en-ZA" sz="2800" dirty="0" smtClean="0"/>
          </a:p>
        </p:txBody>
      </p:sp>
      <p:sp>
        <p:nvSpPr>
          <p:cNvPr id="6" name="Shape 31"/>
          <p:cNvSpPr/>
          <p:nvPr/>
        </p:nvSpPr>
        <p:spPr>
          <a:xfrm>
            <a:off x="2699791" y="6237289"/>
            <a:ext cx="4586853" cy="2616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i="1">
                <a:solidFill>
                  <a:srgbClr val="366C5B"/>
                </a:solidFill>
                <a:latin typeface="Times New Roman"/>
                <a:ea typeface="Times New Roman"/>
                <a:cs typeface="Times New Roman"/>
                <a:sym typeface="Times New Roman"/>
              </a:defRPr>
            </a:lvl1pPr>
          </a:lstStyle>
          <a:p>
            <a:pPr lvl="0">
              <a:defRPr sz="1800" i="0">
                <a:solidFill>
                  <a:srgbClr val="000000"/>
                </a:solidFill>
              </a:defRPr>
            </a:pPr>
            <a:r>
              <a:rPr sz="1100" i="1" dirty="0">
                <a:solidFill>
                  <a:srgbClr val="366C5B"/>
                </a:solidFill>
              </a:rPr>
              <a:t>Briefing to the Portfolio Committee on  Human Settlements  </a:t>
            </a:r>
            <a:r>
              <a:rPr lang="en-ZA" sz="1100" i="1" dirty="0" smtClean="0">
                <a:solidFill>
                  <a:srgbClr val="366C5B"/>
                </a:solidFill>
              </a:rPr>
              <a:t>04</a:t>
            </a:r>
            <a:r>
              <a:rPr sz="1100" i="1" dirty="0" smtClean="0">
                <a:solidFill>
                  <a:srgbClr val="366C5B"/>
                </a:solidFill>
              </a:rPr>
              <a:t> </a:t>
            </a:r>
            <a:r>
              <a:rPr sz="1100" i="1" dirty="0">
                <a:solidFill>
                  <a:srgbClr val="366C5B"/>
                </a:solidFill>
              </a:rPr>
              <a:t>October </a:t>
            </a:r>
            <a:r>
              <a:rPr sz="1100" i="1" dirty="0" smtClean="0">
                <a:solidFill>
                  <a:srgbClr val="366C5B"/>
                </a:solidFill>
              </a:rPr>
              <a:t>201</a:t>
            </a:r>
            <a:r>
              <a:rPr lang="en-ZA" sz="1100" i="1" dirty="0" smtClean="0">
                <a:solidFill>
                  <a:srgbClr val="366C5B"/>
                </a:solidFill>
              </a:rPr>
              <a:t>7</a:t>
            </a:r>
            <a:endParaRPr sz="1100" i="1" dirty="0">
              <a:solidFill>
                <a:srgbClr val="366C5B"/>
              </a:solidFill>
            </a:endParaRPr>
          </a:p>
        </p:txBody>
      </p:sp>
      <p:sp>
        <p:nvSpPr>
          <p:cNvPr id="4" name="Slide Number Placeholder 3"/>
          <p:cNvSpPr>
            <a:spLocks noGrp="1"/>
          </p:cNvSpPr>
          <p:nvPr>
            <p:ph type="sldNum" sz="quarter" idx="10"/>
          </p:nvPr>
        </p:nvSpPr>
        <p:spPr/>
        <p:txBody>
          <a:bodyPr/>
          <a:lstStyle/>
          <a:p>
            <a:pPr>
              <a:defRPr/>
            </a:pPr>
            <a:fld id="{F1102E04-C8CA-4535-B9A8-E00E6E7F4501}" type="slidenum">
              <a:rPr lang="en-ZA" smtClean="0"/>
              <a:pPr>
                <a:defRPr/>
              </a:pPr>
              <a:t>6</a:t>
            </a:fld>
            <a:endParaRPr lang="en-ZA" dirty="0"/>
          </a:p>
        </p:txBody>
      </p:sp>
    </p:spTree>
    <p:extLst>
      <p:ext uri="{BB962C8B-B14F-4D97-AF65-F5344CB8AC3E}">
        <p14:creationId xmlns:p14="http://schemas.microsoft.com/office/powerpoint/2010/main" xmlns="" val="1229965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2. Housing policy regime</a:t>
            </a:r>
            <a:endParaRPr sz="4400" cap="small" dirty="0">
              <a:solidFill>
                <a:srgbClr val="3B7150"/>
              </a:solidFill>
            </a:endParaRPr>
          </a:p>
        </p:txBody>
      </p:sp>
    </p:spTree>
    <p:extLst>
      <p:ext uri="{BB962C8B-B14F-4D97-AF65-F5344CB8AC3E}">
        <p14:creationId xmlns:p14="http://schemas.microsoft.com/office/powerpoint/2010/main" xmlns="" val="7409937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2348880"/>
            <a:ext cx="8784978" cy="2016226"/>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4400" cap="small" dirty="0" smtClean="0">
                <a:solidFill>
                  <a:srgbClr val="3B7150"/>
                </a:solidFill>
              </a:rPr>
              <a:t>3. Human Settlements and Economic Performance</a:t>
            </a:r>
            <a:endParaRPr sz="4400" cap="small" dirty="0">
              <a:solidFill>
                <a:srgbClr val="3B7150"/>
              </a:solidFill>
            </a:endParaRPr>
          </a:p>
        </p:txBody>
      </p:sp>
    </p:spTree>
    <p:extLst>
      <p:ext uri="{BB962C8B-B14F-4D97-AF65-F5344CB8AC3E}">
        <p14:creationId xmlns:p14="http://schemas.microsoft.com/office/powerpoint/2010/main" xmlns="" val="21215260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7740</TotalTime>
  <Words>2325</Words>
  <Application>Microsoft Office PowerPoint</Application>
  <PresentationFormat>On-screen Show (4:3)</PresentationFormat>
  <Paragraphs>317</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Briefing to the Portfolio Committee on Human Settlements</vt:lpstr>
      <vt:lpstr>Presentation Outline</vt:lpstr>
      <vt:lpstr>Slide 3</vt:lpstr>
      <vt:lpstr>Role and Function of the FFC</vt:lpstr>
      <vt:lpstr>Past FFC Recommendations </vt:lpstr>
      <vt:lpstr>2015/16 DOR recommendations</vt:lpstr>
      <vt:lpstr>Slide 7</vt:lpstr>
      <vt:lpstr>Slide 8</vt:lpstr>
      <vt:lpstr>Slide 9</vt:lpstr>
      <vt:lpstr>Human Settlements and Economic Performance</vt:lpstr>
      <vt:lpstr>Slide 11</vt:lpstr>
      <vt:lpstr>Human Settlements and the Economy</vt:lpstr>
      <vt:lpstr>Slide 13</vt:lpstr>
      <vt:lpstr>Increasing informal settlements</vt:lpstr>
      <vt:lpstr>Housing needs vs supply – secondary cities and metros </vt:lpstr>
      <vt:lpstr>Lack of sustainability of the current delivery model</vt:lpstr>
      <vt:lpstr>Backlog on Tittle Deeds</vt:lpstr>
      <vt:lpstr>Increasing housing gap market and challenges with FLISP</vt:lpstr>
      <vt:lpstr>Efficient land-use</vt:lpstr>
      <vt:lpstr>Population growth and new housing delivery in metros</vt:lpstr>
      <vt:lpstr>Slide 21</vt:lpstr>
      <vt:lpstr>Nominal and real growth rate of Total DHS allocation- 2008/09 – 2019/20</vt:lpstr>
      <vt:lpstr>Slide 23</vt:lpstr>
      <vt:lpstr>Departmental expenditure trends – 2009/10-2016/17</vt:lpstr>
      <vt:lpstr>Spending performance by program 2010/11– 2016/17</vt:lpstr>
      <vt:lpstr>Spending Pperformance by Program – 2016/17</vt:lpstr>
      <vt:lpstr>Outcome performance - Sites and Units Targeted, Planned and delivered 2015/16 &amp; 2016/17</vt:lpstr>
      <vt:lpstr>Outcome performance – Other targets and actual performance 2015/16</vt:lpstr>
      <vt:lpstr>Slide 29</vt:lpstr>
      <vt:lpstr>Selected Auditor-General Findings</vt:lpstr>
      <vt:lpstr>Selected Auditor-General Findings</vt:lpstr>
      <vt:lpstr>Slide 32</vt:lpstr>
      <vt:lpstr>Recommendations</vt:lpstr>
      <vt:lpstr>Conclusion</vt:lpstr>
      <vt:lpstr>FFC’s Website: www.ffc.co.za</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Western Cape Provincial Legislature</dc:title>
  <dc:creator>Ramos Mabugu</dc:creator>
  <cp:lastModifiedBy>PUMZA</cp:lastModifiedBy>
  <cp:revision>632</cp:revision>
  <dcterms:created xsi:type="dcterms:W3CDTF">2010-11-22T17:59:05Z</dcterms:created>
  <dcterms:modified xsi:type="dcterms:W3CDTF">2017-10-06T08:21:35Z</dcterms:modified>
</cp:coreProperties>
</file>