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26"/>
  </p:notesMasterIdLst>
  <p:handoutMasterIdLst>
    <p:handoutMasterId r:id="rId27"/>
  </p:handoutMasterIdLst>
  <p:sldIdLst>
    <p:sldId id="256" r:id="rId2"/>
    <p:sldId id="485" r:id="rId3"/>
    <p:sldId id="432" r:id="rId4"/>
    <p:sldId id="433" r:id="rId5"/>
    <p:sldId id="452" r:id="rId6"/>
    <p:sldId id="469" r:id="rId7"/>
    <p:sldId id="488" r:id="rId8"/>
    <p:sldId id="486" r:id="rId9"/>
    <p:sldId id="435" r:id="rId10"/>
    <p:sldId id="434" r:id="rId11"/>
    <p:sldId id="328" r:id="rId12"/>
    <p:sldId id="458" r:id="rId13"/>
    <p:sldId id="460" r:id="rId14"/>
    <p:sldId id="484" r:id="rId15"/>
    <p:sldId id="477" r:id="rId16"/>
    <p:sldId id="436" r:id="rId17"/>
    <p:sldId id="472" r:id="rId18"/>
    <p:sldId id="473" r:id="rId19"/>
    <p:sldId id="479" r:id="rId20"/>
    <p:sldId id="332" r:id="rId21"/>
    <p:sldId id="439" r:id="rId22"/>
    <p:sldId id="411" r:id="rId23"/>
    <p:sldId id="487" r:id="rId24"/>
    <p:sldId id="478" r:id="rId2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6471" autoAdjust="0"/>
    <p:restoredTop sz="99879" autoAdjust="0"/>
  </p:normalViewPr>
  <p:slideViewPr>
    <p:cSldViewPr>
      <p:cViewPr>
        <p:scale>
          <a:sx n="70" d="100"/>
          <a:sy n="70" d="100"/>
        </p:scale>
        <p:origin x="-3546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798" y="300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5771A4-A8B6-463B-B02A-CE0887F6E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8564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9A8DA2-1610-4C82-979A-2B9C8A050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4576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A9BBAE-B461-4831-A0E9-D688064F1C5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4291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5FC029-934D-4E87-8466-9299910BDEED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Kimberley Process (KP) is a joint governments, industry and civil society initiative to stem the flow of conflict diamonds – rough diamonds used by rebel movements to finance wars against legitimate governments.  Currently 54 member countries participate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 KP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356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Board as appointed does not have representation from diamond beneficiators or the jewellery manufacturing sector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E48180-906B-4E5F-879C-0E0442710E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73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dirty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dirty="0">
                <a:latin typeface="Times New Roman" pitchFamily="18" charset="0"/>
              </a:endParaRPr>
            </a:p>
          </p:txBody>
        </p:sp>
      </p:grpSp>
      <p:sp>
        <p:nvSpPr>
          <p:cNvPr id="112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49"/>
            <a:ext cx="4013200" cy="1822451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7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2329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D29D7-2BBD-4A2E-957E-C526CD42C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25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1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1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14325-C8D5-4602-9E8E-A6A8CD7776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888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F92E-61DC-4A8D-866E-499870BCCC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18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F1EE4-5EA5-4B2D-8661-C4747E8339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276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2362201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1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67671-337A-49B0-B478-8916338BF1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370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A39F7-A92E-4AC4-AD32-17BA2E813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77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8EA2B-C984-4FDC-A707-DC0352DA9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580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C1135-8EAE-4174-8F6D-C2A3426C6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483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C16A-B35C-48C4-AFA1-8AF4A9E8A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77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1A4E9-6662-4123-B29E-9EF5CEF94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546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GB" dirty="0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2" y="2362201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2" y="6248402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2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40" y="6242050"/>
            <a:ext cx="587375" cy="48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36D2A2B-4DAF-45BB-AC9A-991DB106D5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STATE DIAMOND TRADER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2016/17 ANNUAL REPORT</a:t>
            </a:r>
          </a:p>
        </p:txBody>
      </p:sp>
      <p:pic>
        <p:nvPicPr>
          <p:cNvPr id="307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42481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716464" y="3257549"/>
            <a:ext cx="388778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ZA" sz="32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Presentation to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Parliamentary Portfolio Committee on Mineral Resources</a:t>
            </a:r>
          </a:p>
          <a:p>
            <a:endParaRPr lang="en-ZA" sz="2800" b="1" dirty="0">
              <a:latin typeface="Calibri" pitchFamily="34" charset="0"/>
              <a:cs typeface="Calibri" pitchFamily="34" charset="0"/>
            </a:endParaRPr>
          </a:p>
          <a:p>
            <a:r>
              <a:rPr lang="en-ZA" sz="2800" b="1" dirty="0" smtClean="0">
                <a:latin typeface="Calibri" pitchFamily="34" charset="0"/>
                <a:cs typeface="Calibri" pitchFamily="34" charset="0"/>
              </a:rPr>
              <a:t>04  October 2017</a:t>
            </a:r>
            <a:endParaRPr lang="en-ZA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194376" cy="1143000"/>
          </a:xfrm>
        </p:spPr>
        <p:txBody>
          <a:bodyPr/>
          <a:lstStyle/>
          <a:p>
            <a:r>
              <a:rPr lang="en-ZA" dirty="0">
                <a:latin typeface="Calibri" panose="020F0502020204030204" pitchFamily="34" charset="0"/>
              </a:rPr>
              <a:t>GLOBAL OPERATING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2362201"/>
            <a:ext cx="7693025" cy="4163143"/>
          </a:xfrm>
        </p:spPr>
        <p:txBody>
          <a:bodyPr/>
          <a:lstStyle/>
          <a:p>
            <a:pPr algn="just">
              <a:lnSpc>
                <a:spcPct val="110000"/>
              </a:lnSpc>
              <a:buSzPct val="80000"/>
              <a:buFont typeface="Arial" panose="020B0604020202020204" pitchFamily="34" charset="0"/>
              <a:buChar char="•"/>
            </a:pPr>
            <a:r>
              <a:rPr lang="en-ZA" sz="2400" dirty="0" smtClean="0"/>
              <a:t>Manufacturers felt the disparity between rough and polished diamond prices resulted in profitability being squeezed</a:t>
            </a:r>
          </a:p>
          <a:p>
            <a:pPr algn="just">
              <a:lnSpc>
                <a:spcPct val="110000"/>
              </a:lnSpc>
              <a:buSzPct val="80000"/>
              <a:buFont typeface="Arial" panose="020B0604020202020204" pitchFamily="34" charset="0"/>
              <a:buChar char="•"/>
            </a:pPr>
            <a:r>
              <a:rPr lang="en-ZA" sz="2400" dirty="0" smtClean="0"/>
              <a:t>The beneficiation industry continued to look for innovative ways to survive (i.e. cutting edge technology)</a:t>
            </a:r>
          </a:p>
          <a:p>
            <a:pPr algn="just">
              <a:lnSpc>
                <a:spcPct val="110000"/>
              </a:lnSpc>
              <a:buSzPct val="80000"/>
              <a:buFont typeface="Arial" panose="020B0604020202020204" pitchFamily="34" charset="0"/>
              <a:buChar char="•"/>
            </a:pPr>
            <a:r>
              <a:rPr lang="en-GB" sz="2400" dirty="0"/>
              <a:t>Market favourable for traders and driven by speculation </a:t>
            </a:r>
          </a:p>
          <a:p>
            <a:pPr algn="just">
              <a:lnSpc>
                <a:spcPct val="110000"/>
              </a:lnSpc>
              <a:buSzPct val="80000"/>
              <a:buFont typeface="Arial" panose="020B0604020202020204" pitchFamily="34" charset="0"/>
              <a:buChar char="•"/>
            </a:pPr>
            <a:endParaRPr lang="en-ZA" sz="24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en-ZA" sz="2400" dirty="0" smtClean="0"/>
          </a:p>
          <a:p>
            <a:pPr algn="just">
              <a:lnSpc>
                <a:spcPct val="110000"/>
              </a:lnSpc>
            </a:pPr>
            <a:endParaRPr lang="en-ZA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8F92E-61DC-4A8D-866E-499870BCCC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10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05036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KEY PERFORMANCE METRICS: TRADING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20888"/>
            <a:ext cx="7472610" cy="403244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 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8F92E-61DC-4A8D-866E-499870BCCC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1541" y="1994038"/>
            <a:ext cx="6264696" cy="473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3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122368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pitchFamily="34" charset="0"/>
              </a:rPr>
              <a:t>KEY PERFORMANCE METRICS: SALES TO </a:t>
            </a:r>
            <a:r>
              <a:rPr lang="en-US" dirty="0" smtClean="0">
                <a:latin typeface="Calibri" pitchFamily="34" charset="0"/>
              </a:rPr>
              <a:t>CLIENTS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C09F1D-05D4-4FF6-AE15-726301F8C039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7932" y="6016118"/>
            <a:ext cx="667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dirty="0"/>
              <a:t>Sales to 100% black owned companies increased by 20% to R55m compared to previous financial year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3702" y="2457727"/>
            <a:ext cx="7190791" cy="32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92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120451" cy="857250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KEY PERFORMANCE METRICS: SALES TO </a:t>
            </a:r>
            <a:r>
              <a:rPr lang="en-US" dirty="0" smtClean="0">
                <a:latin typeface="Calibri" pitchFamily="34" charset="0"/>
              </a:rPr>
              <a:t>HDSA CLIENTS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4E7BB-C792-4150-AEF7-B69527FEB95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6330" y="2348422"/>
            <a:ext cx="7723292" cy="4382579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3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97865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KEY </a:t>
            </a:r>
            <a:r>
              <a:rPr lang="en-US" dirty="0">
                <a:latin typeface="Calibri" pitchFamily="34" charset="0"/>
              </a:rPr>
              <a:t>PERFORMANCE METRICS: </a:t>
            </a:r>
            <a:r>
              <a:rPr lang="en-US" dirty="0" smtClean="0">
                <a:latin typeface="Calibri" pitchFamily="34" charset="0"/>
              </a:rPr>
              <a:t>TRAINING FOR CLIENTS</a:t>
            </a:r>
            <a:endParaRPr lang="en-ZA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ZA" sz="2400" dirty="0" smtClean="0"/>
              <a:t>13 HDSA clients participated in an ABSA bank enterprise development workshop facilitated by State Diamond Trader</a:t>
            </a: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ZA" sz="2400" dirty="0" smtClean="0"/>
              <a:t>10 HDSA clients participated at a workshop with SEDA focussing on business development</a:t>
            </a: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ZA" sz="2400" dirty="0" smtClean="0"/>
              <a:t>SDT continues to invite clients, in particular HDSA clients, to participate in various promotional activities</a:t>
            </a: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8F92E-61DC-4A8D-866E-499870BCCC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07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KEY PERFORMANCE METRICS: FACILITATING MARKET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406651"/>
            <a:ext cx="3445765" cy="4506595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ZA" sz="2400" dirty="0">
                <a:latin typeface="Calibri" panose="020F0502020204030204" pitchFamily="34" charset="0"/>
              </a:rPr>
              <a:t>Continued promotion of access to international markets through </a:t>
            </a:r>
            <a:endParaRPr lang="en-ZA" sz="2400" dirty="0" smtClean="0"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Calibri" panose="020F0502020204030204" pitchFamily="34" charset="0"/>
              </a:rPr>
              <a:t>The 4</a:t>
            </a:r>
            <a:r>
              <a:rPr lang="en-ZA" sz="2400" baseline="30000" dirty="0" smtClean="0">
                <a:latin typeface="Calibri" panose="020F0502020204030204" pitchFamily="34" charset="0"/>
              </a:rPr>
              <a:t>th</a:t>
            </a:r>
            <a:r>
              <a:rPr lang="en-ZA" sz="2400" dirty="0" smtClean="0">
                <a:latin typeface="Calibri" panose="020F0502020204030204" pitchFamily="34" charset="0"/>
              </a:rPr>
              <a:t> Hong </a:t>
            </a:r>
            <a:r>
              <a:rPr lang="en-ZA" sz="2400" dirty="0">
                <a:latin typeface="Calibri" panose="020F0502020204030204" pitchFamily="34" charset="0"/>
              </a:rPr>
              <a:t>Kong National </a:t>
            </a:r>
            <a:r>
              <a:rPr lang="en-ZA" sz="2400" dirty="0" smtClean="0">
                <a:latin typeface="Calibri" panose="020F0502020204030204" pitchFamily="34" charset="0"/>
              </a:rPr>
              <a:t>Pavilion,. In total 16 companies participated, 11 of these being State Diamond Trader clients participated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ZA" sz="2400" dirty="0"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67671-337A-49B0-B478-8916338BF19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8699" y="2406651"/>
            <a:ext cx="4690864" cy="3312368"/>
          </a:xfr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59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978650" cy="1143000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KEY PERFORMANCE METRICS: </a:t>
            </a:r>
            <a:r>
              <a:rPr lang="en-US" dirty="0" smtClean="0">
                <a:latin typeface="Calibri" pitchFamily="34" charset="0"/>
              </a:rPr>
              <a:t>FACILITATING MARKET ACCESS</a:t>
            </a:r>
            <a:endParaRPr lang="en-ZA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Calibri" panose="020F0502020204030204" pitchFamily="34" charset="0"/>
              </a:rPr>
              <a:t>Japan International Jewellery Show saw 5 clients of State Diamond Trader participating</a:t>
            </a: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Calibri" panose="020F0502020204030204" pitchFamily="34" charset="0"/>
              </a:rPr>
              <a:t>Through partnership with SA Jewellery Council, implemented ideal and plan of expanding SA’s premier </a:t>
            </a:r>
            <a:r>
              <a:rPr lang="en-ZA" sz="2400" dirty="0">
                <a:latin typeface="Calibri" panose="020F0502020204030204" pitchFamily="34" charset="0"/>
              </a:rPr>
              <a:t>J</a:t>
            </a:r>
            <a:r>
              <a:rPr lang="en-ZA" sz="2400" dirty="0" smtClean="0">
                <a:latin typeface="Calibri" panose="020F0502020204030204" pitchFamily="34" charset="0"/>
              </a:rPr>
              <a:t>ewellery Show, Jewellex, over 18 clients participated</a:t>
            </a: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Calibri" panose="020F0502020204030204" pitchFamily="34" charset="0"/>
              </a:rPr>
              <a:t>Promoted diamonds and diamond industry in various provinces (NW, KZN, NC, FS) through its Provincial Promotions Activities plan</a:t>
            </a:r>
            <a:endParaRPr lang="en-ZA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8F92E-61DC-4A8D-866E-499870BCCC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52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978650" cy="1143000"/>
          </a:xfrm>
        </p:spPr>
        <p:txBody>
          <a:bodyPr/>
          <a:lstStyle/>
          <a:p>
            <a:r>
              <a:rPr lang="en-US" sz="2800" dirty="0">
                <a:latin typeface="Calibri" pitchFamily="34" charset="0"/>
              </a:rPr>
              <a:t>KEY PERFORMANCE METRICS: </a:t>
            </a:r>
            <a:r>
              <a:rPr lang="en-US" sz="2800" dirty="0" smtClean="0">
                <a:latin typeface="Calibri" pitchFamily="34" charset="0"/>
              </a:rPr>
              <a:t>ENTERPRISE DEVELOPMENT PROGRAMME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2362201"/>
            <a:ext cx="3085726" cy="3724275"/>
          </a:xfrm>
        </p:spPr>
        <p:txBody>
          <a:bodyPr/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Calibri" panose="020F0502020204030204" pitchFamily="34" charset="0"/>
              </a:rPr>
              <a:t>17 young people participating in this programme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Calibri" panose="020F0502020204030204" pitchFamily="34" charset="0"/>
              </a:rPr>
              <a:t>MQA providing </a:t>
            </a:r>
            <a:r>
              <a:rPr lang="en-ZA" sz="2400" dirty="0">
                <a:latin typeface="Calibri" panose="020F0502020204030204" pitchFamily="34" charset="0"/>
              </a:rPr>
              <a:t>financial </a:t>
            </a:r>
            <a:r>
              <a:rPr lang="en-ZA" sz="2400" dirty="0" smtClean="0">
                <a:latin typeface="Calibri" panose="020F0502020204030204" pitchFamily="34" charset="0"/>
              </a:rPr>
              <a:t>support </a:t>
            </a:r>
            <a:r>
              <a:rPr lang="en-ZA" sz="2400" dirty="0">
                <a:latin typeface="Calibri" panose="020F0502020204030204" pitchFamily="34" charset="0"/>
              </a:rPr>
              <a:t>and industry </a:t>
            </a:r>
            <a:r>
              <a:rPr lang="en-ZA" sz="2400" dirty="0" smtClean="0">
                <a:latin typeface="Calibri" panose="020F0502020204030204" pitchFamily="34" charset="0"/>
              </a:rPr>
              <a:t>partners </a:t>
            </a:r>
            <a:r>
              <a:rPr lang="en-ZA" sz="2400" dirty="0">
                <a:latin typeface="Calibri" panose="020F0502020204030204" pitchFamily="34" charset="0"/>
              </a:rPr>
              <a:t>factory based training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ZA" sz="2400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67671-337A-49B0-B478-8916338BF19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492897"/>
            <a:ext cx="4679305" cy="2988348"/>
          </a:xfr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06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978650" cy="1143000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KEY PERFORMANCE METRICS: </a:t>
            </a:r>
            <a:r>
              <a:rPr lang="en-US" dirty="0" smtClean="0">
                <a:latin typeface="Calibri" pitchFamily="34" charset="0"/>
              </a:rPr>
              <a:t>FINANCIALS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8F92E-61DC-4A8D-866E-499870BCCC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52085"/>
            <a:ext cx="6483501" cy="47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50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978650" cy="1143000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KEY PERFORMANCE METRICS: </a:t>
            </a:r>
            <a:r>
              <a:rPr lang="en-US" dirty="0" smtClean="0">
                <a:latin typeface="Calibri" pitchFamily="34" charset="0"/>
              </a:rPr>
              <a:t>AUDIT REPORT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No </a:t>
            </a:r>
            <a:r>
              <a:rPr lang="en-US" sz="2400" dirty="0">
                <a:latin typeface="Calibri" panose="020F0502020204030204" pitchFamily="34" charset="0"/>
              </a:rPr>
              <a:t>material audit findings were identified hence State Diamond Trader managed to achieve clean audit.</a:t>
            </a: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Unqualified </a:t>
            </a:r>
            <a:r>
              <a:rPr lang="en-US" sz="2400" dirty="0">
                <a:latin typeface="Calibri" panose="020F0502020204030204" pitchFamily="34" charset="0"/>
              </a:rPr>
              <a:t>audit opinion was achieved both on Financial and Predetermined </a:t>
            </a:r>
            <a:r>
              <a:rPr lang="en-US" sz="2400" dirty="0" smtClean="0">
                <a:latin typeface="Calibri" panose="020F0502020204030204" pitchFamily="34" charset="0"/>
              </a:rPr>
              <a:t>objectives.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8F92E-61DC-4A8D-866E-499870BCCC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34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Calibri" panose="020F0502020204030204" pitchFamily="34" charset="0"/>
              </a:rPr>
              <a:t>PRESENTATION OUTLINE</a:t>
            </a:r>
            <a:endParaRPr lang="en-ZA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ZA" sz="2400" dirty="0" smtClean="0"/>
              <a:t>Legislative Mandate</a:t>
            </a:r>
          </a:p>
          <a:p>
            <a:pPr>
              <a:lnSpc>
                <a:spcPct val="11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ZA" sz="2400" dirty="0" smtClean="0"/>
              <a:t>Vision, Mission and Outcomes</a:t>
            </a:r>
          </a:p>
          <a:p>
            <a:pPr>
              <a:lnSpc>
                <a:spcPct val="11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ZA" sz="2400" dirty="0"/>
              <a:t>Operating Model</a:t>
            </a:r>
          </a:p>
          <a:p>
            <a:pPr>
              <a:lnSpc>
                <a:spcPct val="11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ZA" sz="2400" dirty="0" smtClean="0"/>
              <a:t>Global Operating Environment</a:t>
            </a:r>
          </a:p>
          <a:p>
            <a:pPr>
              <a:lnSpc>
                <a:spcPct val="11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ZA" sz="2400" dirty="0" smtClean="0"/>
              <a:t>Key Performance Metrics</a:t>
            </a:r>
          </a:p>
          <a:p>
            <a:pPr>
              <a:lnSpc>
                <a:spcPct val="11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ZA" sz="2400" dirty="0" smtClean="0"/>
              <a:t>Strategic Constraints</a:t>
            </a:r>
          </a:p>
          <a:p>
            <a:pPr>
              <a:lnSpc>
                <a:spcPct val="11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ZA" sz="2400" dirty="0" smtClean="0"/>
              <a:t>The Next 10 Years – Unlocking Constraints</a:t>
            </a:r>
          </a:p>
          <a:p>
            <a:pPr>
              <a:lnSpc>
                <a:spcPct val="11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ZA" sz="2400" dirty="0" smtClean="0"/>
              <a:t>Concluding Remarks</a:t>
            </a:r>
          </a:p>
          <a:p>
            <a:pPr>
              <a:lnSpc>
                <a:spcPct val="11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ZA" sz="2400" dirty="0" smtClean="0"/>
              <a:t>Questions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8F92E-61DC-4A8D-866E-499870BCCCB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07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97865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STRATEGIC CONSTRAINTS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348880"/>
            <a:ext cx="8044954" cy="4032447"/>
          </a:xfrm>
        </p:spPr>
        <p:txBody>
          <a:bodyPr/>
          <a:lstStyle/>
          <a:p>
            <a:pPr marL="0" lvl="0" indent="0" algn="just">
              <a:lnSpc>
                <a:spcPct val="110000"/>
              </a:lnSpc>
              <a:buNone/>
            </a:pPr>
            <a:r>
              <a:rPr lang="en-GB" sz="2400" dirty="0" smtClean="0">
                <a:latin typeface="Calibri" panose="020F0502020204030204" pitchFamily="34" charset="0"/>
              </a:rPr>
              <a:t>The State Diamond Trader continues to face these challenges in its operations:</a:t>
            </a:r>
          </a:p>
          <a:p>
            <a:pPr algn="just">
              <a:lnSpc>
                <a:spcPct val="120000"/>
              </a:lnSpc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r>
              <a:rPr lang="en-ZA" sz="2400" dirty="0">
                <a:solidFill>
                  <a:srgbClr val="003366"/>
                </a:solidFill>
                <a:latin typeface="Calibri" panose="020F0502020204030204" pitchFamily="34" charset="0"/>
              </a:rPr>
              <a:t>Trading in Run of Mine means selling to clients a mix of what economically can beneficiate  and what they deem uneconomical to beneficiate locally</a:t>
            </a:r>
          </a:p>
          <a:p>
            <a:pPr algn="just">
              <a:lnSpc>
                <a:spcPct val="120000"/>
              </a:lnSpc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r>
              <a:rPr lang="en-ZA" sz="24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No </a:t>
            </a:r>
            <a:r>
              <a:rPr lang="en-ZA" sz="2400" dirty="0">
                <a:solidFill>
                  <a:srgbClr val="003366"/>
                </a:solidFill>
                <a:latin typeface="Calibri" panose="020F0502020204030204" pitchFamily="34" charset="0"/>
              </a:rPr>
              <a:t>demand for certain types of goods means the State Diamond Trader bears the risk of holding onto the goods until it is able to </a:t>
            </a:r>
            <a:r>
              <a:rPr lang="en-ZA" sz="24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sell</a:t>
            </a:r>
          </a:p>
          <a:p>
            <a:pPr lvl="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The disparity between rough and polished prices</a:t>
            </a:r>
          </a:p>
          <a:p>
            <a:pPr lvl="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</a:endParaRPr>
          </a:p>
          <a:p>
            <a:pPr lvl="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0" indent="0">
              <a:lnSpc>
                <a:spcPct val="110000"/>
              </a:lnSpc>
              <a:buNone/>
            </a:pPr>
            <a:endParaRPr lang="en-GB" sz="2400" dirty="0"/>
          </a:p>
          <a:p>
            <a:pPr>
              <a:lnSpc>
                <a:spcPct val="110000"/>
              </a:lnSpc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8F92E-61DC-4A8D-866E-499870BCCC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96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978650" cy="1143000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STRATEGIC CONSTRAINTS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011" y="2319339"/>
            <a:ext cx="7693025" cy="3724275"/>
          </a:xfrm>
        </p:spPr>
        <p:txBody>
          <a:bodyPr/>
          <a:lstStyle/>
          <a:p>
            <a:pPr algn="just">
              <a:lnSpc>
                <a:spcPct val="120000"/>
              </a:lnSpc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r>
              <a:rPr lang="en-ZA" sz="2400" dirty="0">
                <a:solidFill>
                  <a:srgbClr val="003366"/>
                </a:solidFill>
                <a:latin typeface="Calibri" panose="020F0502020204030204" pitchFamily="34" charset="0"/>
              </a:rPr>
              <a:t>Volatile Rand/Dollar exchange rate is a major challenge when selling diamonds as clients negotiate in dollars and the entity sells at the rate it purchased at.</a:t>
            </a:r>
          </a:p>
          <a:p>
            <a:pPr algn="just">
              <a:lnSpc>
                <a:spcPct val="120000"/>
              </a:lnSpc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Calibri" panose="020F0502020204030204" pitchFamily="34" charset="0"/>
              </a:rPr>
              <a:t>The  </a:t>
            </a:r>
            <a:r>
              <a:rPr lang="en-GB" sz="2400" dirty="0">
                <a:latin typeface="Calibri" panose="020F0502020204030204" pitchFamily="34" charset="0"/>
              </a:rPr>
              <a:t>“price-taker” position, in </a:t>
            </a:r>
            <a:r>
              <a:rPr lang="en-GB" sz="2400" dirty="0" smtClean="0">
                <a:latin typeface="Calibri" panose="020F0502020204030204" pitchFamily="34" charset="0"/>
              </a:rPr>
              <a:t>the </a:t>
            </a:r>
            <a:r>
              <a:rPr lang="en-GB" sz="2400" dirty="0">
                <a:latin typeface="Calibri" panose="020F0502020204030204" pitchFamily="34" charset="0"/>
              </a:rPr>
              <a:t>purchasing of diamonds from producers in terms of section 59B of the Act</a:t>
            </a:r>
            <a:r>
              <a:rPr lang="en-GB" sz="2400" dirty="0" smtClean="0">
                <a:latin typeface="Calibri" panose="020F0502020204030204" pitchFamily="34" charset="0"/>
              </a:rPr>
              <a:t>.</a:t>
            </a:r>
          </a:p>
          <a:p>
            <a:pPr algn="just">
              <a:lnSpc>
                <a:spcPct val="120000"/>
              </a:lnSpc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endParaRPr lang="en-ZA" sz="2400" dirty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8F92E-61DC-4A8D-866E-499870BCCC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43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906344" cy="1143000"/>
          </a:xfrm>
        </p:spPr>
        <p:txBody>
          <a:bodyPr/>
          <a:lstStyle/>
          <a:p>
            <a:r>
              <a:rPr lang="en-ZA" altLang="en-US" dirty="0" smtClean="0">
                <a:latin typeface="Calibri" panose="020F0502020204030204" pitchFamily="34" charset="0"/>
              </a:rPr>
              <a:t>THE NEXT 10 YEARS – UNLOCKING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373313"/>
            <a:ext cx="7693025" cy="3724275"/>
          </a:xfrm>
        </p:spPr>
        <p:txBody>
          <a:bodyPr/>
          <a:lstStyle/>
          <a:p>
            <a:pPr algn="just"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r>
              <a:rPr lang="en-ZA" sz="24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Key undertakings this financial year</a:t>
            </a:r>
          </a:p>
          <a:p>
            <a:pPr lvl="1" algn="just">
              <a:buClr>
                <a:srgbClr val="003366"/>
              </a:buClr>
              <a:defRPr/>
            </a:pPr>
            <a:r>
              <a:rPr lang="en-ZA" dirty="0" smtClean="0">
                <a:solidFill>
                  <a:srgbClr val="003366"/>
                </a:solidFill>
                <a:latin typeface="Calibri" panose="020F0502020204030204" pitchFamily="34" charset="0"/>
              </a:rPr>
              <a:t>Board has mandated Management to review SDT strategy to better achieve developmental mandate of transformation and growth of local diamond beneficiation</a:t>
            </a:r>
            <a:endParaRPr lang="en-ZA" dirty="0" smtClean="0">
              <a:latin typeface="Calibri" panose="020F0502020204030204" pitchFamily="34" charset="0"/>
            </a:endParaRPr>
          </a:p>
          <a:p>
            <a:pPr lvl="1" algn="just">
              <a:buClr>
                <a:srgbClr val="003366"/>
              </a:buClr>
              <a:defRPr/>
            </a:pPr>
            <a:r>
              <a:rPr lang="en-ZA" dirty="0" smtClean="0">
                <a:solidFill>
                  <a:srgbClr val="003366"/>
                </a:solidFill>
                <a:latin typeface="Calibri" panose="020F0502020204030204" pitchFamily="34" charset="0"/>
              </a:rPr>
              <a:t>Including exploration of alternative sources of funding that will enable achievement of developmental mandate</a:t>
            </a:r>
          </a:p>
          <a:p>
            <a:pPr algn="just"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r>
              <a:rPr lang="en-ZA" sz="24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Most importantly continued </a:t>
            </a:r>
            <a:r>
              <a:rPr lang="en-ZA" sz="2400" dirty="0" smtClean="0">
                <a:latin typeface="Calibri" panose="020F0502020204030204" pitchFamily="34" charset="0"/>
              </a:rPr>
              <a:t>implementation of sound </a:t>
            </a:r>
            <a:r>
              <a:rPr lang="en-ZA" sz="2400" dirty="0">
                <a:latin typeface="Calibri" panose="020F0502020204030204" pitchFamily="34" charset="0"/>
              </a:rPr>
              <a:t>i</a:t>
            </a:r>
            <a:r>
              <a:rPr lang="en-ZA" sz="2400" dirty="0" smtClean="0">
                <a:latin typeface="Calibri" panose="020F0502020204030204" pitchFamily="34" charset="0"/>
              </a:rPr>
              <a:t>nternal controls aimed at </a:t>
            </a:r>
            <a:r>
              <a:rPr lang="en-ZA" sz="2400" dirty="0">
                <a:latin typeface="Calibri" panose="020F0502020204030204" pitchFamily="34" charset="0"/>
              </a:rPr>
              <a:t>achieving </a:t>
            </a:r>
            <a:r>
              <a:rPr lang="en-ZA" sz="2400" dirty="0" smtClean="0">
                <a:latin typeface="Calibri" panose="020F0502020204030204" pitchFamily="34" charset="0"/>
              </a:rPr>
              <a:t>a clean audit</a:t>
            </a:r>
            <a:endParaRPr lang="en-ZA" sz="2400" dirty="0">
              <a:latin typeface="Calibri" panose="020F0502020204030204" pitchFamily="34" charset="0"/>
            </a:endParaRPr>
          </a:p>
          <a:p>
            <a:pPr marL="457200" lvl="1" indent="0">
              <a:buClr>
                <a:srgbClr val="003366"/>
              </a:buClr>
              <a:buNone/>
              <a:defRPr/>
            </a:pPr>
            <a:endParaRPr lang="en-ZA" dirty="0" smtClean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003366"/>
              </a:buClr>
              <a:defRPr/>
            </a:pPr>
            <a:endParaRPr lang="en-ZA" sz="2000" dirty="0" smtClean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ZA" sz="1400" dirty="0" smtClean="0">
              <a:latin typeface="Calibri" panose="020F050202020403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ZA" sz="1400" dirty="0" smtClean="0">
              <a:latin typeface="Calibri" panose="020F050202020403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B9EAFB-2B7E-4016-92B9-80C2A7067651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2600" dirty="0">
              <a:solidFill>
                <a:schemeClr val="bg1"/>
              </a:solidFill>
            </a:endParaRPr>
          </a:p>
        </p:txBody>
      </p:sp>
      <p:pic>
        <p:nvPicPr>
          <p:cNvPr id="38917" name="Picture 4" descr="U:\SDT PICTURES\SDT LOGO\480px-Coat_of_arms_of_South_Afric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988"/>
            <a:ext cx="13081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3176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906344" cy="1143000"/>
          </a:xfrm>
        </p:spPr>
        <p:txBody>
          <a:bodyPr/>
          <a:lstStyle/>
          <a:p>
            <a:r>
              <a:rPr lang="en-ZA" altLang="en-US" dirty="0" smtClean="0">
                <a:latin typeface="Calibri" panose="020F0502020204030204" pitchFamily="34" charset="0"/>
              </a:rPr>
              <a:t>CONCLUDING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373313"/>
            <a:ext cx="7693025" cy="3724275"/>
          </a:xfrm>
        </p:spPr>
        <p:txBody>
          <a:bodyPr/>
          <a:lstStyle/>
          <a:p>
            <a:pPr algn="just">
              <a:lnSpc>
                <a:spcPct val="130000"/>
              </a:lnSpc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r>
              <a:rPr lang="en-ZA" sz="24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SDT continues to remain a key source of rough in a highly competitive diamond beneficiation environment</a:t>
            </a:r>
          </a:p>
          <a:p>
            <a:pPr algn="just">
              <a:lnSpc>
                <a:spcPct val="130000"/>
              </a:lnSpc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r>
              <a:rPr lang="en-ZA" sz="24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Review of strategy seeks to build on previous work whilst seeking innovative means of better achieving the mandate within a challenging environment</a:t>
            </a:r>
          </a:p>
          <a:p>
            <a:pPr lvl="1" algn="just">
              <a:lnSpc>
                <a:spcPct val="130000"/>
              </a:lnSpc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Security of supply</a:t>
            </a:r>
          </a:p>
          <a:p>
            <a:pPr lvl="1" algn="just">
              <a:lnSpc>
                <a:spcPct val="130000"/>
              </a:lnSpc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3366"/>
                </a:solidFill>
                <a:latin typeface="Calibri" panose="020F0502020204030204" pitchFamily="34" charset="0"/>
              </a:rPr>
              <a:t>Transformation</a:t>
            </a:r>
            <a:endParaRPr lang="en-ZA" sz="2000" dirty="0">
              <a:latin typeface="Calibri" panose="020F0502020204030204" pitchFamily="34" charset="0"/>
            </a:endParaRPr>
          </a:p>
          <a:p>
            <a:pPr marL="457200" lvl="1" indent="0">
              <a:lnSpc>
                <a:spcPct val="130000"/>
              </a:lnSpc>
              <a:buClr>
                <a:srgbClr val="003366"/>
              </a:buClr>
              <a:buNone/>
              <a:defRPr/>
            </a:pPr>
            <a:endParaRPr lang="en-ZA" dirty="0" smtClean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  <a:buClr>
                <a:srgbClr val="003366"/>
              </a:buClr>
              <a:defRPr/>
            </a:pPr>
            <a:endParaRPr lang="en-ZA" sz="2000" dirty="0" smtClean="0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  <a:defRPr/>
            </a:pPr>
            <a:endParaRPr lang="en-ZA" sz="14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ZA" sz="1400" dirty="0" smtClean="0">
              <a:latin typeface="Calibri" panose="020F050202020403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B9EAFB-2B7E-4016-92B9-80C2A7067651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2600" dirty="0">
              <a:solidFill>
                <a:schemeClr val="bg1"/>
              </a:solidFill>
            </a:endParaRPr>
          </a:p>
        </p:txBody>
      </p:sp>
      <p:pic>
        <p:nvPicPr>
          <p:cNvPr id="38917" name="Picture 4" descr="U:\SDT PICTURES\SDT LOGO\480px-Coat_of_arms_of_South_Afric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988"/>
            <a:ext cx="13081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1742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		THANK YOU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8EA2B-C984-4FDC-A707-DC0352DA936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362" y="2420888"/>
            <a:ext cx="7153275" cy="3960440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96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Calibri" panose="020F0502020204030204" pitchFamily="34" charset="0"/>
              </a:rPr>
              <a:t>LEGISLATIVE MANDATE</a:t>
            </a:r>
            <a:endParaRPr lang="en-ZA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2362201"/>
            <a:ext cx="8034336" cy="3724275"/>
          </a:xfrm>
        </p:spPr>
        <p:txBody>
          <a:bodyPr/>
          <a:lstStyle/>
          <a:p>
            <a:pPr>
              <a:lnSpc>
                <a:spcPct val="13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GB" sz="2400" dirty="0" smtClean="0"/>
              <a:t>SDT established in terms of section 14 of the Diamonds Act, 1986 as amended</a:t>
            </a:r>
          </a:p>
          <a:p>
            <a:pPr>
              <a:lnSpc>
                <a:spcPct val="13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GB" sz="2400" dirty="0" smtClean="0"/>
              <a:t>To promote equitable access to and local beneficiation of the Republic’s diamonds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8F92E-61DC-4A8D-866E-499870BCCC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69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VISION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2362201"/>
            <a:ext cx="7693025" cy="4495799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buNone/>
            </a:pPr>
            <a:r>
              <a:rPr lang="en-GB" sz="3200" dirty="0" smtClean="0"/>
              <a:t>Be </a:t>
            </a:r>
            <a:r>
              <a:rPr lang="en-GB" sz="3200" dirty="0"/>
              <a:t>a catalyst for </a:t>
            </a:r>
            <a:endParaRPr lang="en-GB" sz="3200" dirty="0" smtClean="0"/>
          </a:p>
          <a:p>
            <a:pPr marL="0" indent="0" algn="ctr">
              <a:lnSpc>
                <a:spcPct val="130000"/>
              </a:lnSpc>
              <a:buNone/>
            </a:pPr>
            <a:r>
              <a:rPr lang="en-GB" sz="3200" dirty="0" smtClean="0"/>
              <a:t>transformation </a:t>
            </a:r>
            <a:r>
              <a:rPr lang="en-GB" sz="3200" dirty="0"/>
              <a:t>and growth </a:t>
            </a:r>
            <a:endParaRPr lang="en-GB" sz="3200" dirty="0" smtClean="0"/>
          </a:p>
          <a:p>
            <a:pPr marL="0" indent="0" algn="ctr">
              <a:lnSpc>
                <a:spcPct val="130000"/>
              </a:lnSpc>
              <a:buNone/>
            </a:pPr>
            <a:r>
              <a:rPr lang="en-GB" sz="3200" dirty="0" smtClean="0"/>
              <a:t>of </a:t>
            </a:r>
            <a:r>
              <a:rPr lang="en-GB" sz="3200" dirty="0"/>
              <a:t>the local </a:t>
            </a:r>
            <a:endParaRPr lang="en-GB" sz="3200" dirty="0" smtClean="0"/>
          </a:p>
          <a:p>
            <a:pPr marL="0" indent="0" algn="ctr">
              <a:lnSpc>
                <a:spcPct val="130000"/>
              </a:lnSpc>
              <a:buNone/>
            </a:pPr>
            <a:r>
              <a:rPr lang="en-GB" sz="3200" dirty="0" smtClean="0"/>
              <a:t>diamond </a:t>
            </a:r>
            <a:r>
              <a:rPr lang="en-GB" sz="3200" dirty="0"/>
              <a:t>beneficiation </a:t>
            </a:r>
            <a:r>
              <a:rPr lang="en-GB" sz="3200" dirty="0" smtClean="0"/>
              <a:t>industry</a:t>
            </a:r>
            <a:endParaRPr lang="en-Z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8F92E-61DC-4A8D-866E-499870BCCC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MISSION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003366"/>
              </a:buClr>
              <a:buNone/>
            </a:pPr>
            <a:endParaRPr lang="en-ZA" sz="2400" dirty="0">
              <a:solidFill>
                <a:srgbClr val="003366"/>
              </a:solidFill>
            </a:endParaRPr>
          </a:p>
          <a:p>
            <a:pPr lvl="0" algn="just">
              <a:lnSpc>
                <a:spcPct val="130000"/>
              </a:lnSpc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366"/>
                </a:solidFill>
              </a:rPr>
              <a:t>Ensure acquisition of and equitable access to rough diamonds with particular focus on HDSAs</a:t>
            </a:r>
            <a:endParaRPr lang="en-ZA" sz="2400" dirty="0">
              <a:solidFill>
                <a:srgbClr val="003366"/>
              </a:solidFill>
            </a:endParaRPr>
          </a:p>
          <a:p>
            <a:pPr lvl="0" algn="just">
              <a:lnSpc>
                <a:spcPct val="130000"/>
              </a:lnSpc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366"/>
                </a:solidFill>
              </a:rPr>
              <a:t>Promote the growth of the diamond beneficiation industry through relevant interventions</a:t>
            </a:r>
            <a:endParaRPr lang="en-ZA" sz="2400" dirty="0">
              <a:solidFill>
                <a:srgbClr val="003366"/>
              </a:solidFill>
            </a:endParaRPr>
          </a:p>
          <a:p>
            <a:pPr lvl="0" algn="just">
              <a:lnSpc>
                <a:spcPct val="130000"/>
              </a:lnSpc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366"/>
                </a:solidFill>
              </a:rPr>
              <a:t>Establish and maintain a transformed client base of local diamond beneficiators</a:t>
            </a:r>
            <a:endParaRPr lang="en-ZA" sz="2400" dirty="0">
              <a:solidFill>
                <a:srgbClr val="00336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8F92E-61DC-4A8D-866E-499870BCCC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01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STRATEGIC OUTCOMES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 sustainable, globally competitive and transformed diamond beneficiation industry</a:t>
            </a: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Diamond industry enterprise development </a:t>
            </a: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Be an efficient innovative and development orientated organisation (continuous learning environment)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8F92E-61DC-4A8D-866E-499870BCCC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15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to National </a:t>
            </a:r>
            <a:r>
              <a:rPr lang="en-US" dirty="0" smtClean="0">
                <a:latin typeface="Calibri" panose="020F0502020204030204" pitchFamily="34" charset="0"/>
              </a:rPr>
              <a:t>Outcomes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4E7BB-C792-4150-AEF7-B69527FEB95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6418734"/>
              </p:ext>
            </p:extLst>
          </p:nvPr>
        </p:nvGraphicFramePr>
        <p:xfrm>
          <a:off x="899592" y="2348880"/>
          <a:ext cx="7992887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/>
                <a:gridCol w="2063142"/>
                <a:gridCol w="304942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National Outcome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DMR Programme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SDT Strategic Objectives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53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Decent employment through inclusive economic growth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Equitable &amp; Sustainable benefit from Mineral Resources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Promote the growth of the local diamond beneficiation industry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An efficient, competitive and responsive economic infrastructure network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Implement the outcomes of the South Africa Diamond Indaba (SADI) 2016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Environmental assets and natural resources that are well protected and continually enhanced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Create a better South Africa and contribute to be a better Africa and a better world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Equitable &amp; sustainable benefit from Mineral Resources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Contribute towards youth skills development including youth from  diamond mining host communities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Ensure development and alignment of internal resources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Efficient, effective and development-orientated Public Service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10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Calibri" panose="020F0502020204030204" pitchFamily="34" charset="0"/>
              </a:rPr>
              <a:t>OPERATING MODEL</a:t>
            </a:r>
            <a:endParaRPr lang="en-ZA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2362201"/>
            <a:ext cx="8034336" cy="3724275"/>
          </a:xfrm>
        </p:spPr>
        <p:txBody>
          <a:bodyPr/>
          <a:lstStyle/>
          <a:p>
            <a:pPr>
              <a:lnSpc>
                <a:spcPct val="13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GB" sz="2400" dirty="0" smtClean="0"/>
              <a:t>SDT is a Government Business Enterprise, listed as a schedule 3B entity in terms of the PFMA, 1999 as amended</a:t>
            </a:r>
          </a:p>
          <a:p>
            <a:pPr>
              <a:lnSpc>
                <a:spcPct val="13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GB" sz="2400" dirty="0" smtClean="0"/>
              <a:t>It is not funded by Government and has to generate income from margin applied on rough diamonds sold to clients</a:t>
            </a:r>
          </a:p>
          <a:p>
            <a:pPr>
              <a:lnSpc>
                <a:spcPct val="13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GB" sz="2400" dirty="0" smtClean="0"/>
              <a:t>Margin kept at 4%  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8F92E-61DC-4A8D-866E-499870BCCC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24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978650" cy="1143000"/>
          </a:xfrm>
        </p:spPr>
        <p:txBody>
          <a:bodyPr/>
          <a:lstStyle/>
          <a:p>
            <a:r>
              <a:rPr lang="en-ZA" dirty="0" smtClean="0">
                <a:latin typeface="Calibri" panose="020F0502020204030204" pitchFamily="34" charset="0"/>
              </a:rPr>
              <a:t>GLOBAL OPERATING ENVIRONMENT</a:t>
            </a:r>
            <a:endParaRPr lang="en-ZA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2362201"/>
            <a:ext cx="7693025" cy="4495799"/>
          </a:xfrm>
        </p:spPr>
        <p:txBody>
          <a:bodyPr/>
          <a:lstStyle/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In full-year 2016, rough and polished were both up, 13.2% and 2.1%, </a:t>
            </a:r>
            <a:r>
              <a:rPr lang="en-GB" sz="2400" dirty="0" smtClean="0"/>
              <a:t>respectively, </a:t>
            </a:r>
            <a:r>
              <a:rPr lang="en-GB" sz="2400" dirty="0"/>
              <a:t>if not down in some categories and there are indications that excess polished inventory is building.</a:t>
            </a: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In U.S.A, </a:t>
            </a:r>
            <a:r>
              <a:rPr lang="en-GB" sz="2400" dirty="0"/>
              <a:t>retail diamond </a:t>
            </a:r>
            <a:r>
              <a:rPr lang="en-GB" sz="2400" dirty="0" smtClean="0"/>
              <a:t>jewellery </a:t>
            </a:r>
            <a:r>
              <a:rPr lang="en-GB" sz="2400" dirty="0"/>
              <a:t>demand </a:t>
            </a:r>
            <a:r>
              <a:rPr lang="en-GB" sz="2400" dirty="0" smtClean="0"/>
              <a:t>is </a:t>
            </a:r>
            <a:r>
              <a:rPr lang="en-GB" sz="2400" dirty="0"/>
              <a:t>underwhelming as large national retailers have </a:t>
            </a:r>
            <a:r>
              <a:rPr lang="en-GB" sz="2400" dirty="0" smtClean="0"/>
              <a:t>underperformed.</a:t>
            </a:r>
          </a:p>
          <a:p>
            <a:pPr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In </a:t>
            </a:r>
            <a:r>
              <a:rPr lang="en-GB" sz="2400" dirty="0"/>
              <a:t>China, the industry’s second largest market, demand is improving but the market is not thriving</a:t>
            </a:r>
            <a:r>
              <a:rPr lang="en-GB" sz="2400" dirty="0" smtClean="0"/>
              <a:t>.</a:t>
            </a:r>
          </a:p>
          <a:p>
            <a:pPr algn="just"/>
            <a:endParaRPr lang="en-GB" dirty="0"/>
          </a:p>
          <a:p>
            <a:pPr algn="just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8F92E-61DC-4A8D-866E-499870BCCC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49"/>
            <a:ext cx="1131888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8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4373</TotalTime>
  <Words>989</Words>
  <Application>Microsoft Office PowerPoint</Application>
  <PresentationFormat>On-screen Show (4:3)</PresentationFormat>
  <Paragraphs>141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Capsules</vt:lpstr>
      <vt:lpstr>STATE DIAMOND TRADER 2016/17 ANNUAL REPORT</vt:lpstr>
      <vt:lpstr>PRESENTATION OUTLINE</vt:lpstr>
      <vt:lpstr>LEGISLATIVE MANDATE</vt:lpstr>
      <vt:lpstr>VISION</vt:lpstr>
      <vt:lpstr>MISSION </vt:lpstr>
      <vt:lpstr>STRATEGIC OUTCOMES </vt:lpstr>
      <vt:lpstr>Alignment to National Outcomes </vt:lpstr>
      <vt:lpstr>OPERATING MODEL</vt:lpstr>
      <vt:lpstr>GLOBAL OPERATING ENVIRONMENT</vt:lpstr>
      <vt:lpstr>GLOBAL OPERATING ENVIRONMENT</vt:lpstr>
      <vt:lpstr>KEY PERFORMANCE METRICS: TRADING</vt:lpstr>
      <vt:lpstr>KEY PERFORMANCE METRICS: SALES TO CLIENTS</vt:lpstr>
      <vt:lpstr>KEY PERFORMANCE METRICS: SALES TO HDSA CLIENTS</vt:lpstr>
      <vt:lpstr>KEY PERFORMANCE METRICS: TRAINING FOR CLIENTS</vt:lpstr>
      <vt:lpstr>KEY PERFORMANCE METRICS: FACILITATING MARKET ACCESS</vt:lpstr>
      <vt:lpstr>KEY PERFORMANCE METRICS: FACILITATING MARKET ACCESS</vt:lpstr>
      <vt:lpstr>KEY PERFORMANCE METRICS: ENTERPRISE DEVELOPMENT PROGRAMME</vt:lpstr>
      <vt:lpstr>KEY PERFORMANCE METRICS: FINANCIALS</vt:lpstr>
      <vt:lpstr>KEY PERFORMANCE METRICS: AUDIT REPORT</vt:lpstr>
      <vt:lpstr>STRATEGIC CONSTRAINTS</vt:lpstr>
      <vt:lpstr>STRATEGIC CONSTRAINTS</vt:lpstr>
      <vt:lpstr>THE NEXT 10 YEARS – UNLOCKING CONSTRAINTS</vt:lpstr>
      <vt:lpstr>CONCLUDING REMARKS</vt:lpstr>
      <vt:lpstr>  THANK YOU</vt:lpstr>
    </vt:vector>
  </TitlesOfParts>
  <Company>De Beers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VDRosC</dc:creator>
  <cp:lastModifiedBy>PUMZA</cp:lastModifiedBy>
  <cp:revision>347</cp:revision>
  <cp:lastPrinted>2017-09-28T07:21:07Z</cp:lastPrinted>
  <dcterms:created xsi:type="dcterms:W3CDTF">2007-11-27T12:16:38Z</dcterms:created>
  <dcterms:modified xsi:type="dcterms:W3CDTF">2017-10-09T09:08:30Z</dcterms:modified>
</cp:coreProperties>
</file>