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2" r:id="rId1"/>
  </p:sldMasterIdLst>
  <p:notesMasterIdLst>
    <p:notesMasterId r:id="rId46"/>
  </p:notesMasterIdLst>
  <p:handoutMasterIdLst>
    <p:handoutMasterId r:id="rId47"/>
  </p:handoutMasterIdLst>
  <p:sldIdLst>
    <p:sldId id="559" r:id="rId2"/>
    <p:sldId id="1083" r:id="rId3"/>
    <p:sldId id="1183" r:id="rId4"/>
    <p:sldId id="1281" r:id="rId5"/>
    <p:sldId id="1282" r:id="rId6"/>
    <p:sldId id="1283" r:id="rId7"/>
    <p:sldId id="1284" r:id="rId8"/>
    <p:sldId id="1241" r:id="rId9"/>
    <p:sldId id="1242" r:id="rId10"/>
    <p:sldId id="1243" r:id="rId11"/>
    <p:sldId id="1230" r:id="rId12"/>
    <p:sldId id="1304" r:id="rId13"/>
    <p:sldId id="1301" r:id="rId14"/>
    <p:sldId id="1285" r:id="rId15"/>
    <p:sldId id="1286" r:id="rId16"/>
    <p:sldId id="1287" r:id="rId17"/>
    <p:sldId id="1294" r:id="rId18"/>
    <p:sldId id="1295" r:id="rId19"/>
    <p:sldId id="1298" r:id="rId20"/>
    <p:sldId id="1299" r:id="rId21"/>
    <p:sldId id="1300" r:id="rId22"/>
    <p:sldId id="1303" r:id="rId23"/>
    <p:sldId id="1244" r:id="rId24"/>
    <p:sldId id="1245" r:id="rId25"/>
    <p:sldId id="1246" r:id="rId26"/>
    <p:sldId id="1250" r:id="rId27"/>
    <p:sldId id="1249" r:id="rId28"/>
    <p:sldId id="1251" r:id="rId29"/>
    <p:sldId id="1305" r:id="rId30"/>
    <p:sldId id="1271" r:id="rId31"/>
    <p:sldId id="1274" r:id="rId32"/>
    <p:sldId id="1275" r:id="rId33"/>
    <p:sldId id="1272" r:id="rId34"/>
    <p:sldId id="1273" r:id="rId35"/>
    <p:sldId id="1259" r:id="rId36"/>
    <p:sldId id="1260" r:id="rId37"/>
    <p:sldId id="1262" r:id="rId38"/>
    <p:sldId id="1268" r:id="rId39"/>
    <p:sldId id="1276" r:id="rId40"/>
    <p:sldId id="1277" r:id="rId41"/>
    <p:sldId id="1278" r:id="rId42"/>
    <p:sldId id="1279" r:id="rId43"/>
    <p:sldId id="1280" r:id="rId44"/>
    <p:sldId id="1181" r:id="rId45"/>
  </p:sldIdLst>
  <p:sldSz cx="9144000" cy="6858000" type="screen4x3"/>
  <p:notesSz cx="6808788" cy="9940925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8339841-EBD9-4C54-BD62-1A3E98D3FD6D}">
          <p14:sldIdLst>
            <p14:sldId id="559"/>
            <p14:sldId id="1083"/>
            <p14:sldId id="1183"/>
            <p14:sldId id="1281"/>
            <p14:sldId id="1282"/>
            <p14:sldId id="1283"/>
            <p14:sldId id="1284"/>
            <p14:sldId id="1241"/>
            <p14:sldId id="1242"/>
            <p14:sldId id="1243"/>
            <p14:sldId id="1230"/>
            <p14:sldId id="1304"/>
            <p14:sldId id="1301"/>
            <p14:sldId id="1285"/>
            <p14:sldId id="1286"/>
            <p14:sldId id="1287"/>
            <p14:sldId id="1294"/>
            <p14:sldId id="1295"/>
            <p14:sldId id="1298"/>
            <p14:sldId id="1299"/>
            <p14:sldId id="1300"/>
            <p14:sldId id="1303"/>
            <p14:sldId id="1244"/>
            <p14:sldId id="1245"/>
            <p14:sldId id="1246"/>
            <p14:sldId id="1250"/>
            <p14:sldId id="1249"/>
            <p14:sldId id="1251"/>
            <p14:sldId id="1305"/>
            <p14:sldId id="1271"/>
            <p14:sldId id="1274"/>
            <p14:sldId id="1275"/>
            <p14:sldId id="1272"/>
            <p14:sldId id="1273"/>
            <p14:sldId id="1259"/>
            <p14:sldId id="1260"/>
            <p14:sldId id="1262"/>
            <p14:sldId id="1268"/>
            <p14:sldId id="1276"/>
            <p14:sldId id="1277"/>
            <p14:sldId id="1278"/>
            <p14:sldId id="1279"/>
            <p14:sldId id="1280"/>
          </p14:sldIdLst>
        </p14:section>
        <p14:section name="Untitled Section" id="{7462E968-A25D-4CC4-A0D9-CC55817654F1}">
          <p14:sldIdLst>
            <p14:sldId id="11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ma Mbhele" initials="DM" lastIdx="7" clrIdx="0"/>
  <p:cmAuthor id="1" name="Johannes Makhubela" initials="JM" lastIdx="11" clrIdx="1"/>
  <p:cmAuthor id="2" name="Rodney Milford" initials="RM" lastIdx="1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3399FF"/>
    <a:srgbClr val="00FF00"/>
    <a:srgbClr val="CC3300"/>
    <a:srgbClr val="FF9933"/>
    <a:srgbClr val="FFCC99"/>
    <a:srgbClr val="FFCC66"/>
    <a:srgbClr val="FF0000"/>
    <a:srgbClr val="EAEAEA"/>
    <a:srgbClr val="FCEE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79" autoAdjust="0"/>
    <p:restoredTop sz="5331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640"/>
    </p:cViewPr>
  </p:sorterViewPr>
  <p:notesViewPr>
    <p:cSldViewPr>
      <p:cViewPr varScale="1">
        <p:scale>
          <a:sx n="61" d="100"/>
          <a:sy n="61" d="100"/>
        </p:scale>
        <p:origin x="-3288" y="-96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78" cy="496507"/>
          </a:xfrm>
          <a:prstGeom prst="rect">
            <a:avLst/>
          </a:prstGeom>
        </p:spPr>
        <p:txBody>
          <a:bodyPr vert="horz" lIns="88353" tIns="44177" rIns="88353" bIns="44177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89" y="0"/>
            <a:ext cx="2950678" cy="496507"/>
          </a:xfrm>
          <a:prstGeom prst="rect">
            <a:avLst/>
          </a:prstGeom>
        </p:spPr>
        <p:txBody>
          <a:bodyPr vert="horz" lIns="88353" tIns="44177" rIns="88353" bIns="44177" rtlCol="0"/>
          <a:lstStyle>
            <a:lvl1pPr algn="r">
              <a:defRPr sz="1200"/>
            </a:lvl1pPr>
          </a:lstStyle>
          <a:p>
            <a:fld id="{889F9DAA-ABA0-4D8A-9655-CA70B43D5D05}" type="datetimeFigureOut">
              <a:rPr lang="en-ZA" smtClean="0"/>
              <a:pPr/>
              <a:t>2017/10/06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876"/>
            <a:ext cx="2950678" cy="496507"/>
          </a:xfrm>
          <a:prstGeom prst="rect">
            <a:avLst/>
          </a:prstGeom>
        </p:spPr>
        <p:txBody>
          <a:bodyPr vert="horz" lIns="88353" tIns="44177" rIns="88353" bIns="44177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89" y="9442876"/>
            <a:ext cx="2950678" cy="496507"/>
          </a:xfrm>
          <a:prstGeom prst="rect">
            <a:avLst/>
          </a:prstGeom>
        </p:spPr>
        <p:txBody>
          <a:bodyPr vert="horz" lIns="88353" tIns="44177" rIns="88353" bIns="44177" rtlCol="0" anchor="b"/>
          <a:lstStyle>
            <a:lvl1pPr algn="r">
              <a:defRPr sz="1200"/>
            </a:lvl1pPr>
          </a:lstStyle>
          <a:p>
            <a:fld id="{CA24F105-A2B0-499A-9669-9780D104C35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03627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Header Placeholder 4608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05" tIns="47853" rIns="95705" bIns="47853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Date Placeholder 4608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8" y="1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05" tIns="47853" rIns="95705" bIns="4785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2" name="Slide Image Placeholder 4608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Notes Placeholder 922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1940"/>
            <a:ext cx="5447030" cy="44734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705" tIns="47853" rIns="95705" bIns="47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Footer Placeholder 4608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05" tIns="47853" rIns="95705" bIns="47853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Slide Number Placeholder 922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8" y="9442154"/>
            <a:ext cx="2950475" cy="49704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705" tIns="47853" rIns="95705" bIns="4785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cs typeface="+mn-cs"/>
              </a:defRPr>
            </a:lvl1pPr>
          </a:lstStyle>
          <a:p>
            <a:pPr>
              <a:defRPr/>
            </a:pPr>
            <a:fld id="{8EBA8CA7-8F35-4652-888A-31B2866C3D5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96219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85B77D4-9D76-4120-8464-3A7881D97EC3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199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268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4242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268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0077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683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5721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7686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20892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5010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442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948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501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5010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5010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5010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5010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659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966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44243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966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871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82228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1182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916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7296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5144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859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9336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0917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9442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268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5048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2339976"/>
            <a:ext cx="4207933" cy="1046691"/>
          </a:xfrm>
        </p:spPr>
        <p:txBody>
          <a:bodyPr anchor="t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733" y="3225800"/>
            <a:ext cx="7772400" cy="92075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3375819"/>
            <a:ext cx="3568700" cy="2745581"/>
          </a:xfrm>
        </p:spPr>
        <p:txBody>
          <a:bodyPr vert="horz" wrap="none">
            <a:normAutofit/>
          </a:bodyPr>
          <a:lstStyle>
            <a:lvl1pPr>
              <a:buFontTx/>
              <a:buNone/>
              <a:defRPr sz="14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1" y="4724400"/>
            <a:ext cx="5180012" cy="1044575"/>
          </a:xfrm>
        </p:spPr>
        <p:txBody>
          <a:bodyPr anchor="t"/>
          <a:lstStyle>
            <a:lvl1pPr algn="r">
              <a:defRPr sz="2800" b="1" i="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643298"/>
            <a:ext cx="5180012" cy="530754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none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none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37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33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1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82297" y="25400"/>
            <a:ext cx="55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1DB9B0-417C-4AA1-8652-F070E1AD76A5}" type="slidenum">
              <a:rPr lang="en-US" i="1" smtClean="0"/>
              <a:pPr/>
              <a:t>‹#›</a:t>
            </a:fld>
            <a:endParaRPr lang="en-US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>
          <a:solidFill>
            <a:srgbClr val="B6030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b.org.za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48733" y="2339976"/>
            <a:ext cx="7579651" cy="3681312"/>
          </a:xfrm>
        </p:spPr>
        <p:txBody>
          <a:bodyPr/>
          <a:lstStyle/>
          <a:p>
            <a:r>
              <a:rPr lang="en-US" dirty="0"/>
              <a:t>Presentation  to the Parliamentary Portfolio Committee on Public Works –  Annual Report  </a:t>
            </a:r>
            <a:r>
              <a:rPr lang="en-US" dirty="0" smtClean="0"/>
              <a:t>2016/17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October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 Overview Performance  Achievement and Non achievement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552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Overview performance (Audited) 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1265258"/>
              </p:ext>
            </p:extLst>
          </p:nvPr>
        </p:nvGraphicFramePr>
        <p:xfrm>
          <a:off x="669985" y="2130725"/>
          <a:ext cx="6878130" cy="2154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5626"/>
                <a:gridCol w="1375626"/>
                <a:gridCol w="1375626"/>
                <a:gridCol w="1375626"/>
                <a:gridCol w="1375626"/>
              </a:tblGrid>
              <a:tr h="9658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targets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Achieved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targets 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Not Achieved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Audit query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(Unreliable POE)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achievement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589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4289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b="1" dirty="0">
                        <a:solidFill>
                          <a:srgbClr val="42890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93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 Achievement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578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Construction Registers Service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9010336"/>
              </p:ext>
            </p:extLst>
          </p:nvPr>
        </p:nvGraphicFramePr>
        <p:xfrm>
          <a:off x="353683" y="1152944"/>
          <a:ext cx="8695706" cy="4004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06"/>
                <a:gridCol w="2153243"/>
                <a:gridCol w="3096344"/>
                <a:gridCol w="2893213"/>
              </a:tblGrid>
              <a:tr h="688518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T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504487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Combating Fraud and Corruption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Internally)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CRS Fraud Prevention and Detection Plan approved by EXCO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progress report  to combat  Fraud and Corruption was  developed  and  approved by EXCO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242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and registration services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of Phase 1 of the customer satisfaction survey system for new contractor applications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of the Phase 1 of the customer satisfaction survey system continued and progressed  well from the implementation of the pilot phase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62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GB" b="1" dirty="0"/>
              <a:t>Construction Industry Performance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6762055"/>
              </p:ext>
            </p:extLst>
          </p:nvPr>
        </p:nvGraphicFramePr>
        <p:xfrm>
          <a:off x="353683" y="873702"/>
          <a:ext cx="8695706" cy="464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06"/>
                <a:gridCol w="2153243"/>
                <a:gridCol w="3096344"/>
                <a:gridCol w="2893213"/>
              </a:tblGrid>
              <a:tr h="556154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 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3165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Regulating to </a:t>
                      </a:r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minimise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construction risk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Assessment Report on state of implementation of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Best Practice Contractor Recognition Scheme submitted to Board Secretariat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Assessment Report on state of implementation of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Best Practice Contractor Recognition Scheme was submitted to Board Secretariat</a:t>
                      </a: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974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to enhance procurement reform and delivery management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Compliance Monitor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Compliance Monitor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published  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(Refer to  Annexure 1)</a:t>
                      </a:r>
                      <a:endParaRPr lang="en-GB" sz="1600" b="0" i="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18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 and implement best practice registers in support of improving the performance of the industry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for Contract Participation submitted to DPW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for Contract Participation was submitted to DPW on 1 December 2016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0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GB" b="1" dirty="0"/>
              <a:t>Construction Industry Performance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6963308"/>
              </p:ext>
            </p:extLst>
          </p:nvPr>
        </p:nvGraphicFramePr>
        <p:xfrm>
          <a:off x="457200" y="1083933"/>
          <a:ext cx="847114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76"/>
                <a:gridCol w="1978648"/>
                <a:gridCol w="2736304"/>
                <a:gridCol w="3204213"/>
              </a:tblGrid>
              <a:tr h="556154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 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08223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 and implement best practice registers in support of improving the performance of the industry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 on Pilot on </a:t>
                      </a:r>
                      <a:r>
                        <a:rPr lang="en-GB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Standard for CONQUAS SA Quality Assessments submitted to Programme Manager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 on Pilot on </a:t>
                      </a:r>
                      <a:r>
                        <a:rPr lang="en-GB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Standard for CONQUAS SA Quality Assessments was  developed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23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 and implement best practice registers in support of improving the performance of the industry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Assessment Report on state of implementation of </a:t>
                      </a:r>
                      <a:r>
                        <a:rPr lang="en-GB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Best Practice Project Assessment Scheme submitted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Assessment Report on state of implementation of </a:t>
                      </a:r>
                      <a:r>
                        <a:rPr lang="en-GB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Best Practice Project Assessment Scheme  was developed and submitted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23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development and promotion of infrastructure delivery skill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operated or facilitated SDA with a capacity to manage learners per year operational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operated or facilitated SDA with a capacity to manage learners per year operational was submitted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49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GB" b="1" dirty="0"/>
              <a:t>Construction Industry Performance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9473596"/>
              </p:ext>
            </p:extLst>
          </p:nvPr>
        </p:nvGraphicFramePr>
        <p:xfrm>
          <a:off x="457200" y="1083933"/>
          <a:ext cx="8393502" cy="483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17"/>
                <a:gridCol w="2127723"/>
                <a:gridCol w="2880320"/>
                <a:gridCol w="2838542"/>
              </a:tblGrid>
              <a:tr h="525337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 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52357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academic</a:t>
                      </a:r>
                      <a:r>
                        <a:rPr lang="en-US" sz="16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excellence and R&amp;D</a:t>
                      </a:r>
                      <a:endParaRPr 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 Conference hosted by end-March 2017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 Conference was hosted in March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158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and evaluate the performance of the construction industry</a:t>
                      </a:r>
                      <a:endParaRPr 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Construction Monitor published 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x cidb Construction Monitor - Transformation published (Refer to  Annexure 1)</a:t>
                      </a:r>
                      <a:endParaRPr lang="en-GB" sz="1600" b="0" i="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09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and evaluate the performance of the construction industry</a:t>
                      </a:r>
                      <a:endParaRPr 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SME Business Conditions Survey published 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SME Business Conditions Survey was produced and published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(Refer to  Annexure 1)</a:t>
                      </a:r>
                      <a:endParaRPr lang="en-GB" sz="16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88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income generation model</a:t>
                      </a:r>
                      <a:endParaRPr 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Regulation Amendments scoping document for </a:t>
                      </a:r>
                      <a:r>
                        <a:rPr lang="en-GB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Professional Services Providers submitted to DPW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Regulation Amendments scoping document for </a:t>
                      </a:r>
                      <a:r>
                        <a:rPr lang="en-GB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Professional Services Providers submitted to DPW</a:t>
                      </a:r>
                      <a:endParaRPr lang="en-GB" sz="16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06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ZA" b="1" dirty="0"/>
              <a:t>Procurement </a:t>
            </a:r>
            <a:r>
              <a:rPr lang="en-ZA" b="1" dirty="0" smtClean="0"/>
              <a:t>and Delivery </a:t>
            </a:r>
            <a:r>
              <a:rPr lang="en-ZA" b="1" dirty="0"/>
              <a:t>Management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8068867"/>
              </p:ext>
            </p:extLst>
          </p:nvPr>
        </p:nvGraphicFramePr>
        <p:xfrm>
          <a:off x="353683" y="1152944"/>
          <a:ext cx="8695706" cy="450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06"/>
                <a:gridCol w="2513283"/>
                <a:gridCol w="2664296"/>
                <a:gridCol w="2965221"/>
              </a:tblGrid>
              <a:tr h="556154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 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3165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Regulation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to enhance procurement reform and delivery management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 Report  on the state of implementation  of the prescripts for Prompt Payment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assessment report on the state of implementation of the prescripts for prompt payment available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65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Regulation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to enhance procurement reform and delivery management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Reviewed Regulations to the CIDB Act submitted to Minister for gazetting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Reviewed Regulations to the CIDB Act submitted to Minister for gazetting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Construction Procurement competence standard published in the government gazette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Draft framework of a Client Recognition Scheme submitted to Board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draft framework of a Client Recognition Scheme submitted to the Board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Improving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client performance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Research Report on the Contract Management challenges of the Client submitted to Board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Research Report on the Contract Management challenges of the Client submitted to Board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98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ZA" b="1" dirty="0"/>
              <a:t>Procurement </a:t>
            </a:r>
            <a:r>
              <a:rPr lang="en-ZA" b="1" dirty="0" smtClean="0"/>
              <a:t>and Delivery </a:t>
            </a:r>
            <a:r>
              <a:rPr lang="en-ZA" b="1" dirty="0"/>
              <a:t>Management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8678517"/>
              </p:ext>
            </p:extLst>
          </p:nvPr>
        </p:nvGraphicFramePr>
        <p:xfrm>
          <a:off x="353683" y="872837"/>
          <a:ext cx="8695706" cy="519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06"/>
                <a:gridCol w="2801315"/>
                <a:gridCol w="2592288"/>
                <a:gridCol w="2749197"/>
              </a:tblGrid>
              <a:tr h="562623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 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78012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Improving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compliance monitoring and enforcement to </a:t>
                      </a:r>
                      <a:r>
                        <a:rPr lang="en-ZA" sz="16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cidb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regulatory framework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x quarterly report on Compliance Strategy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Annual/ quarterly report on implementation of the Compliance Strategy available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55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Improving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compliance monitoring and enforcement to </a:t>
                      </a:r>
                      <a:r>
                        <a:rPr lang="en-ZA" sz="16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cidb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regulatory framework</a:t>
                      </a:r>
                      <a:endParaRPr lang="en-ZA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assessment Report on state of implementation Integrity Management System Standard for clients submitted to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Board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 Report on state of implementation Integrity Management System Standard submitted to Board </a:t>
                      </a: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489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Improving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client performance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Assessment Report on the roll out of an improved model for CPO Forum by end March 2017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Assessment Report on the roll out of an improved model for CPO Forum available</a:t>
                      </a: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489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Improving</a:t>
                      </a:r>
                      <a:r>
                        <a:rPr lang="en-ZA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client performance</a:t>
                      </a:r>
                      <a:endParaRPr lang="en-ZA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report on training and Capacitation of Public Sector Clients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prescripts by end March 2017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Annual/ quarterly report on training and capacitation of Public Sector Clients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prescripts available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33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ZA" b="1" dirty="0"/>
              <a:t>CEO’s </a:t>
            </a:r>
            <a:r>
              <a:rPr lang="en-ZA" b="1" dirty="0" smtClean="0"/>
              <a:t>Office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6459294"/>
              </p:ext>
            </p:extLst>
          </p:nvPr>
        </p:nvGraphicFramePr>
        <p:xfrm>
          <a:off x="353683" y="1052735"/>
          <a:ext cx="8394781" cy="479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72"/>
                <a:gridCol w="2217760"/>
                <a:gridCol w="2919675"/>
                <a:gridCol w="2723574"/>
              </a:tblGrid>
              <a:tr h="341371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64120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Transformed construction industry - contractors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86% or more of GB and CE contractors in Grades 5 &amp; 6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black-owned (50%+)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86% or more of GB and CE contractors in Grades 5 &amp; 6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black-owned (50%+)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258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Transformed construction industry - contractors</a:t>
                      </a:r>
                    </a:p>
                    <a:p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 or more of GB and CE contractors in Grades 5 &amp; 6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black-owned (50%+)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 or more of GB and CE contractors in Grades 5 &amp; 6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black-owned (50%+) (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 to  Annexure 1)</a:t>
                      </a: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781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Transformed construction industry - contractors</a:t>
                      </a:r>
                    </a:p>
                    <a:p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31% or more of GB and CE contractors in Grades 5 &amp; 6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black-owned (50%+)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31% or more of GB and CE contractors in Grades 5 &amp; 6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black-owned (50%+)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(Refer to  Annexure 1)</a:t>
                      </a: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30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Presentation overview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245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ZA" sz="2400" b="0" dirty="0" smtClean="0">
                <a:solidFill>
                  <a:schemeClr val="tx1"/>
                </a:solidFill>
                <a:latin typeface="Arial" charset="0"/>
              </a:rPr>
              <a:t>Purpose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ZA" sz="2400" b="0" dirty="0" smtClean="0">
                <a:latin typeface="Arial" charset="0"/>
              </a:rPr>
              <a:t>Legislative mandate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ZA" sz="2400" b="0" dirty="0" smtClean="0">
                <a:solidFill>
                  <a:schemeClr val="tx1"/>
                </a:solidFill>
                <a:latin typeface="Arial" charset="0"/>
              </a:rPr>
              <a:t>Strategic goals and priorities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400" b="0" dirty="0" err="1" smtClean="0">
                <a:latin typeface="Arial" charset="0"/>
              </a:rPr>
              <a:t>cidb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programmes</a:t>
            </a:r>
            <a:r>
              <a:rPr lang="en-US" sz="2400" b="0" dirty="0">
                <a:latin typeface="Arial" charset="0"/>
              </a:rPr>
              <a:t> and P</a:t>
            </a:r>
            <a:r>
              <a:rPr lang="en-US" sz="2400" b="0" dirty="0" smtClean="0">
                <a:latin typeface="Arial" charset="0"/>
              </a:rPr>
              <a:t>urpose</a:t>
            </a:r>
            <a:endParaRPr lang="en-US" sz="2400" b="0" dirty="0"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Overview </a:t>
            </a:r>
            <a:r>
              <a:rPr lang="en-US" sz="2400" b="0" dirty="0">
                <a:latin typeface="Arial" charset="0"/>
              </a:rPr>
              <a:t>performance 2016/2017 ( Audited)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Achievement &amp; Non Achievement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ZA" sz="2400" b="0" dirty="0" smtClean="0">
                <a:latin typeface="Arial" charset="0"/>
              </a:rPr>
              <a:t>Audit </a:t>
            </a:r>
            <a:r>
              <a:rPr lang="en-ZA" sz="2400" b="0" dirty="0">
                <a:latin typeface="Arial" charset="0"/>
              </a:rPr>
              <a:t>outcomes and corrective action plan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ZA" sz="2400" b="0" dirty="0" smtClean="0">
                <a:latin typeface="Arial" charset="0"/>
              </a:rPr>
              <a:t> Financial report</a:t>
            </a:r>
            <a:endParaRPr lang="en-US" sz="2400" b="0" dirty="0" smtClean="0">
              <a:latin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ZA" sz="2400" b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ZA" b="1" dirty="0"/>
              <a:t>CEO’s </a:t>
            </a:r>
            <a:r>
              <a:rPr lang="en-ZA" b="1" dirty="0" smtClean="0"/>
              <a:t>Office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6149609"/>
              </p:ext>
            </p:extLst>
          </p:nvPr>
        </p:nvGraphicFramePr>
        <p:xfrm>
          <a:off x="353683" y="1043796"/>
          <a:ext cx="8695706" cy="428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06"/>
                <a:gridCol w="2441275"/>
                <a:gridCol w="3024336"/>
                <a:gridCol w="2677189"/>
              </a:tblGrid>
              <a:tr h="385195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 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08223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Transformed construction industry - contractors</a:t>
                      </a:r>
                    </a:p>
                    <a:p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 or more of GB and CE contractors in Grade 9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women-owned (30%+), as at end-March 2017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 or more of GB and CE contractors in Grade 9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Register of Contractors are women-owned (30%+)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(Refer to  Annexure 1)</a:t>
                      </a:r>
                      <a:endParaRPr lang="en-GB" sz="1600" b="0" i="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23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Development of procurement instruments to enhance transformation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report with go/no-go assessment of procurement model for limited tender opportunities submitted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anose="05000000000000000000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report with go/no-go assessment of procurement model for limited tender opportunities submitted to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Exco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653"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Improve and maintain stakeholder relationship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x Report on pre-determine stakeholder engagement outcomes approved by Board for NSF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National Stakeholder Forum Report was approved by the Board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0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ZA" b="1" dirty="0"/>
              <a:t>Corporate Services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016004"/>
              </p:ext>
            </p:extLst>
          </p:nvPr>
        </p:nvGraphicFramePr>
        <p:xfrm>
          <a:off x="353683" y="1043796"/>
          <a:ext cx="8695706" cy="257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06"/>
                <a:gridCol w="2441275"/>
                <a:gridCol w="3096344"/>
                <a:gridCol w="2605181"/>
              </a:tblGrid>
              <a:tr h="385195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 Annual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0822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 smtClean="0">
                          <a:latin typeface="Arial" pitchFamily="34" charset="0"/>
                          <a:cs typeface="Arial" pitchFamily="34" charset="0"/>
                        </a:rPr>
                        <a:t>Promote a learning culture</a:t>
                      </a:r>
                      <a:endParaRPr lang="en-Z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 and review of the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Training &amp; Career Development Policy by March 2017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On-going monitoring of policy implementation. Bursary awards limits were reviewed effective January 2017. Bursaries for the January 2017 academic year were awarded in-line with the policy.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23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Non- Achievement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780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Construction Registers Service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327479"/>
              </p:ext>
            </p:extLst>
          </p:nvPr>
        </p:nvGraphicFramePr>
        <p:xfrm>
          <a:off x="539552" y="1196752"/>
          <a:ext cx="8280920" cy="468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71846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 non Achievement</a:t>
                      </a:r>
                      <a:endParaRPr lang="en-US" dirty="0"/>
                    </a:p>
                  </a:txBody>
                  <a:tcPr/>
                </a:tc>
              </a:tr>
              <a:tr h="4040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1.Effective and efficient registration service 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94 %  compliance with the legislated turnaround time on processing  compliant Grade 2-9 applications by end of 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were 27,043 Grade 2 to 9 applications activated in the 2016/2017 financial year of which 22,274 were processed within a period of 21 working days. This equates to </a:t>
                      </a:r>
                      <a:r>
                        <a:rPr lang="en-GB" sz="16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82%* 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 with the prescribed turnaround time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achievement of the target is attributed to a lack of adequate human resources to effectively administer the register of contractors.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5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Construction Registers Service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271304"/>
              </p:ext>
            </p:extLst>
          </p:nvPr>
        </p:nvGraphicFramePr>
        <p:xfrm>
          <a:off x="539552" y="1196752"/>
          <a:ext cx="8064896" cy="454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2.Effective and efficient registration service 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of Phase 1 of online contractor registration comprising the annual update of particulars by 31 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online contractor registration comprising the annual update of particulars was not implemented.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strategic decision was taken to reassess software solutions and platforms. Therefore, planned registration software projects were halted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10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Construction Industry Performance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143706"/>
              </p:ext>
            </p:extLst>
          </p:nvPr>
        </p:nvGraphicFramePr>
        <p:xfrm>
          <a:off x="539552" y="1196752"/>
          <a:ext cx="8280920" cy="49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Monitor and evaluate the performance of the construction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CRM enhancements implemented for automated client and contractor surveys on practical completion of projects by end-March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CRM enhancements implemented for automated client and contractor surveys on practical completion of projects was not achieved by 31st March 2017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CRM enhancements were not undertaken due to priorities set by the CRS Programme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0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Procurement </a:t>
            </a:r>
            <a:r>
              <a:rPr lang="en-ZA" dirty="0" smtClean="0"/>
              <a:t>and Delivery </a:t>
            </a:r>
            <a:r>
              <a:rPr lang="en-ZA" dirty="0"/>
              <a:t>Management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0516049"/>
              </p:ext>
            </p:extLst>
          </p:nvPr>
        </p:nvGraphicFramePr>
        <p:xfrm>
          <a:off x="539552" y="1196752"/>
          <a:ext cx="8280920" cy="468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646651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4033869">
                <a:tc>
                  <a:txBody>
                    <a:bodyPr/>
                    <a:lstStyle/>
                    <a:p>
                      <a:pPr marL="438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Regulations to enhance procurement reform and delivery management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prescripts for construction procurement competence standards submitted to Minister for gazetting by 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Prescripts for construction procurement competence standards was not submitted to Minister by end 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competence Framework is being reviewed and the competency Standard has to be developed after the framework has been finalised. With the introduction of the SIPDM, the </a:t>
                      </a:r>
                      <a:r>
                        <a:rPr lang="en-GB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be working with National Treasury towards finalisation of the Construction Procurement Competence 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88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r>
              <a:rPr lang="en-ZA" dirty="0"/>
              <a:t>CEO’s Office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053552"/>
              </p:ext>
            </p:extLst>
          </p:nvPr>
        </p:nvGraphicFramePr>
        <p:xfrm>
          <a:off x="539552" y="1196752"/>
          <a:ext cx="8280920" cy="454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Transformed construction industry; Contractors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 of GB and CE contractors; Grades 5 &amp; 6, registered on </a:t>
                      </a:r>
                      <a:r>
                        <a:rPr lang="en-GB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Register of Contractors are women-owned (30%+), as at end-March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 of GB and CE contractors in Grades 5 &amp; 6  are women-owned (30%+), as at end-March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Slower rate of industry transformation than anticipated, due to, amongst others, slow-down in economy and deteriorating business conditions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4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CEO’s Office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109460"/>
              </p:ext>
            </p:extLst>
          </p:nvPr>
        </p:nvGraphicFramePr>
        <p:xfrm>
          <a:off x="539552" y="1196752"/>
          <a:ext cx="8280920" cy="454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Transformed construction industry; Contractors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of GB and CE contractors; Grades 7 &amp; 8, registered on </a:t>
                      </a:r>
                      <a:r>
                        <a:rPr lang="en-GB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Register of Contractors are women-owned (30%+), as at end-March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39.3% of GB and CE contractors in Grades 7 &amp; 8 are women-owned (30%+), as at end-March 2017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Slower rate of industry transformation than anticipated, due to, amongst others, slow-down in economy and deteriorating business conditions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71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Unreliable POE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71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dirty="0" smtClean="0"/>
              <a:t>Purpose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US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present the highlights of the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cidb’s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annual report of its performance and audit findings.</a:t>
            </a:r>
            <a:endParaRPr lang="en-ZA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Provincial Offices and Contractor Development 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7563794"/>
              </p:ext>
            </p:extLst>
          </p:nvPr>
        </p:nvGraphicFramePr>
        <p:xfrm>
          <a:off x="539552" y="1196752"/>
          <a:ext cx="8280920" cy="454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Effective and efficient registration service 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92% of compliant Grade 1 applications processed within 48 working hours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(9520 of 9743) of compliant  Grade 1 applications processed  with 48 working hours</a:t>
                      </a:r>
                      <a:endParaRPr lang="en-GB" sz="12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Unreliable POE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auditors verified that only 52% of Grade 1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registrations activated within 48 working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hours from time of receipt, and not 95% as reported at the end of the financial year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94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/>
          <a:lstStyle/>
          <a:p>
            <a:r>
              <a:rPr lang="en-ZA" dirty="0"/>
              <a:t>Provincial  Offices and Contractor Development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524057"/>
              </p:ext>
            </p:extLst>
          </p:nvPr>
        </p:nvGraphicFramePr>
        <p:xfrm>
          <a:off x="539552" y="1196752"/>
          <a:ext cx="8280920" cy="560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Enhanced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capacitation of municipal and procurement and contract development</a:t>
                      </a: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Municipal procurement and contractor development capacitation e.g. IDMS,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-tender, Best Practices, NCDP, CDP guidelines, etc. – 1 session per province by March 2017)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session held per province by the 31 March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Unreliable POE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Sufficient and appropriate audit evidence for the reported achievement of target “Municipal procurement and contractor development capacitation e.g. IDMS,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-tender, best practices, NCDP,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CDP guidelines, etc. – 1 session per province by March 2017 was not available , for verification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90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Provincial  Offices and Contractor Development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4466672"/>
              </p:ext>
            </p:extLst>
          </p:nvPr>
        </p:nvGraphicFramePr>
        <p:xfrm>
          <a:off x="611560" y="1349836"/>
          <a:ext cx="8136904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2070"/>
                <a:gridCol w="2052070"/>
                <a:gridCol w="2052070"/>
                <a:gridCol w="1980694"/>
              </a:tblGrid>
              <a:tr h="589344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3592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Enhanced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capacitation of municipal and procurement and contract development</a:t>
                      </a: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 of Public Sector CDPs are registered on the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electronic Monitoring and evaluation system complying at a level of 90% data by march 2017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 (19 out of 21) of Public Sector CDP’s were registered on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Monitoring and Evaluation System, and compliance  is at a level of 90% data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Unreliable POE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Sufficient and appropriate audit evidence for the reported achievement of target ”90%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(19 out of 21) of Public Sector CDPs were registered on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Monitoring and Evaluation System, and compliance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at a level of 90% data Quality was not available, for verification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71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/>
          <a:p>
            <a:r>
              <a:rPr lang="en-ZA" dirty="0"/>
              <a:t>Provincial  Offices and Contractor Development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1360562"/>
              </p:ext>
            </p:extLst>
          </p:nvPr>
        </p:nvGraphicFramePr>
        <p:xfrm>
          <a:off x="539552" y="1196752"/>
          <a:ext cx="8280920" cy="454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GB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provincial offices services customer satisfaction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from Customer bi-annual survey (end Sept 2016 and end March 2017) averaged across all provinces from a minimum sample of 10% of office walk-ins and 50% PCDF stakeholders to be surveyed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Customer satisfaction level survey reflects more than 96% satisfactions (1511  of 1572) and less than 5% complaints (3.8) were recorded and further at least 70% of PCDF (Provincial Construction Development Forum) attendees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Unreliable POE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evidence provided for the processes implemented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 ensure that the target is achieved as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intended.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30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1008112"/>
          </a:xfrm>
        </p:spPr>
        <p:txBody>
          <a:bodyPr/>
          <a:lstStyle/>
          <a:p>
            <a:r>
              <a:rPr lang="en-ZA" dirty="0" smtClean="0"/>
              <a:t>Provincial  Offices and Contractor Development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2275392"/>
              </p:ext>
            </p:extLst>
          </p:nvPr>
        </p:nvGraphicFramePr>
        <p:xfrm>
          <a:off x="539552" y="1196752"/>
          <a:ext cx="8280920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634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non Achievement</a:t>
                      </a:r>
                      <a:endParaRPr lang="en-US" dirty="0"/>
                    </a:p>
                  </a:txBody>
                  <a:tcPr/>
                </a:tc>
              </a:tr>
              <a:tr h="3902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Customer relations and provincial offices efficiency and management e 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 (2) Provincial Construction Development Fora (PCDFs) per province inviting provincial clients departments, associations and professional bodies held by 31 March 2017, incorporating all 4 core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programmes capacitation issues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 (2) Provincial Construction Development Fora (PCDFs) per province inviting provincial clients departments, associations and professional bodies held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Unreliable POE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evidence provided for the   processes implemented to identify the relevant stakeholders to ensure that the target is achieved as intended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2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 Audit Outcomes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489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701"/>
            <a:ext cx="8229600" cy="1143000"/>
          </a:xfrm>
        </p:spPr>
        <p:txBody>
          <a:bodyPr/>
          <a:lstStyle/>
          <a:p>
            <a:r>
              <a:rPr lang="en-ZA" b="1" dirty="0" smtClean="0"/>
              <a:t>Auditors General Outcome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ZA" sz="1800" b="0" dirty="0" smtClean="0">
                <a:solidFill>
                  <a:schemeClr val="tx1"/>
                </a:solidFill>
              </a:rPr>
              <a:t>Unqualified Audit Opinion  with area for attention which are listed below * (Refer to Dashboard - Annexure 2)</a:t>
            </a:r>
            <a:endParaRPr lang="en-ZA" sz="1800" b="0" dirty="0"/>
          </a:p>
          <a:p>
            <a:pPr marL="0" lvl="0" indent="0" algn="just">
              <a:buNone/>
            </a:pPr>
            <a:endParaRPr lang="en-ZA" sz="2800" b="1" dirty="0" smtClean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ZA" b="0" dirty="0" smtClean="0">
                <a:solidFill>
                  <a:schemeClr val="tx1"/>
                </a:solidFill>
              </a:rPr>
              <a:t>Reliable and accuracy of the POE </a:t>
            </a:r>
            <a:endParaRPr lang="en-ZA" b="0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ZA" b="0" dirty="0" smtClean="0"/>
              <a:t>Effective </a:t>
            </a:r>
            <a:r>
              <a:rPr lang="en-ZA" b="0" dirty="0"/>
              <a:t>steps were not taken to prevent irregular expenditure amounting to R1 477 599 as disclosed in note 29 to the annual financial statements, as required by section 51(1)(b)(ii) of the </a:t>
            </a:r>
            <a:r>
              <a:rPr lang="en-ZA" b="0" dirty="0" smtClean="0"/>
              <a:t>PFMA.( Refer to Annexure 3)</a:t>
            </a:r>
          </a:p>
          <a:p>
            <a:pPr marL="0" indent="0" algn="just" fontAlgn="t">
              <a:buNone/>
            </a:pPr>
            <a:endParaRPr lang="en-US" sz="2800" dirty="0"/>
          </a:p>
          <a:p>
            <a:pPr fontAlgn="t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endParaRPr lang="en-ZA" sz="28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ZA" sz="2800" dirty="0"/>
          </a:p>
          <a:p>
            <a:pPr marL="0" lvl="0" indent="0" algn="just">
              <a:buNone/>
            </a:pP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4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Auditors General </a:t>
            </a:r>
            <a:r>
              <a:rPr lang="en-ZA" dirty="0" smtClean="0"/>
              <a:t>Outcome </a:t>
            </a:r>
            <a:r>
              <a:rPr lang="en-ZA" dirty="0" err="1" smtClean="0"/>
              <a:t>cont</a:t>
            </a:r>
            <a:r>
              <a:rPr lang="en-ZA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US" b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Management </a:t>
            </a:r>
            <a:r>
              <a:rPr lang="en-ZA" b="0" dirty="0"/>
              <a:t>of vacancies</a:t>
            </a:r>
            <a:endParaRPr lang="en-US" b="0" dirty="0"/>
          </a:p>
          <a:p>
            <a:pPr algn="just" fontAlgn="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Daily </a:t>
            </a:r>
            <a:r>
              <a:rPr lang="en-ZA" b="0" dirty="0"/>
              <a:t>and monthly processing and </a:t>
            </a:r>
            <a:r>
              <a:rPr lang="en-ZA" b="0" dirty="0" smtClean="0"/>
              <a:t> reconciling </a:t>
            </a:r>
            <a:r>
              <a:rPr lang="en-ZA" b="0" dirty="0"/>
              <a:t>of </a:t>
            </a:r>
            <a:r>
              <a:rPr lang="en-ZA" b="0" dirty="0" smtClean="0"/>
              <a:t>transactions</a:t>
            </a:r>
          </a:p>
          <a:p>
            <a:pPr algn="just" fontAlgn="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dirty="0" smtClean="0"/>
              <a:t>Non- c</a:t>
            </a:r>
            <a:r>
              <a:rPr lang="en-ZA" b="0" dirty="0" err="1" smtClean="0"/>
              <a:t>ompliance</a:t>
            </a:r>
            <a:r>
              <a:rPr lang="en-ZA" b="0" dirty="0" smtClean="0"/>
              <a:t> matters that requires monitoring</a:t>
            </a:r>
            <a:endParaRPr lang="en-US" b="0" dirty="0"/>
          </a:p>
          <a:p>
            <a:pPr fontAlgn="t">
              <a:buFont typeface="Wingdings" panose="05000000000000000000" pitchFamily="2" charset="2"/>
              <a:buChar char="q"/>
            </a:pPr>
            <a:endParaRPr lang="en-US" sz="2800" dirty="0"/>
          </a:p>
          <a:p>
            <a:pPr fontAlgn="t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1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701"/>
            <a:ext cx="8229600" cy="1143000"/>
          </a:xfrm>
        </p:spPr>
        <p:txBody>
          <a:bodyPr/>
          <a:lstStyle/>
          <a:p>
            <a:r>
              <a:rPr lang="en-ZA" b="1" dirty="0" smtClean="0"/>
              <a:t>AG – </a:t>
            </a:r>
            <a:r>
              <a:rPr lang="en-ZA" dirty="0" smtClean="0"/>
              <a:t>Corrective Action Plans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AG has developed a dashboard document which lists the key control matters that the </a:t>
            </a:r>
            <a:r>
              <a:rPr lang="en-US" b="0" dirty="0">
                <a:latin typeface="Arial" charset="0"/>
              </a:rPr>
              <a:t>cidb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 must take care of during the course of the new financial year (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2017/18) 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in order to improve on the audit outcome.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b="0" dirty="0" err="1">
                <a:latin typeface="Arial" charset="0"/>
              </a:rPr>
              <a:t>cidb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 Internal Audit unit 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to  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 up on the matters raised by the AG in the management letter report. </a:t>
            </a:r>
            <a:endParaRPr lang="en-US" b="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 Issue tracking will be used to monitor the action plans</a:t>
            </a:r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0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14701" y="4724400"/>
            <a:ext cx="5180012" cy="1325671"/>
          </a:xfrm>
        </p:spPr>
        <p:txBody>
          <a:bodyPr/>
          <a:lstStyle/>
          <a:p>
            <a:r>
              <a:rPr lang="en-ZA" b="1" dirty="0" smtClean="0"/>
              <a:t>2016/17 Financial report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534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 Legislative Mandate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96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/>
          <a:lstStyle/>
          <a:p>
            <a:r>
              <a:rPr lang="en-ZA" dirty="0"/>
              <a:t>Audited Financial Performance – </a:t>
            </a:r>
            <a:r>
              <a:rPr lang="en-ZA" dirty="0" smtClean="0"/>
              <a:t>2016/17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399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1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/>
          <a:lstStyle/>
          <a:p>
            <a:r>
              <a:rPr lang="en-ZA" dirty="0"/>
              <a:t>Audited Financial </a:t>
            </a:r>
            <a:r>
              <a:rPr lang="en-ZA" dirty="0" smtClean="0"/>
              <a:t>Position </a:t>
            </a:r>
            <a:r>
              <a:rPr lang="en-ZA" dirty="0"/>
              <a:t>– </a:t>
            </a:r>
            <a:r>
              <a:rPr lang="en-ZA" dirty="0" smtClean="0"/>
              <a:t>2016/17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Budget per programme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80" y="1196752"/>
            <a:ext cx="880071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Budget per programme - MTEF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03649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308271"/>
            <a:ext cx="5180012" cy="1258784"/>
          </a:xfrm>
        </p:spPr>
        <p:txBody>
          <a:bodyPr>
            <a:normAutofit fontScale="77500" lnSpcReduction="20000"/>
          </a:bodyPr>
          <a:lstStyle/>
          <a:p>
            <a:r>
              <a:rPr lang="en-ZA" dirty="0" err="1" smtClean="0"/>
              <a:t>cidb</a:t>
            </a:r>
            <a:endParaRPr lang="en-ZA" dirty="0" smtClean="0"/>
          </a:p>
          <a:p>
            <a:r>
              <a:rPr lang="en-ZA" dirty="0" smtClean="0"/>
              <a:t>2 Dr </a:t>
            </a:r>
            <a:r>
              <a:rPr lang="en-ZA" dirty="0" err="1" smtClean="0"/>
              <a:t>Lategan</a:t>
            </a:r>
            <a:r>
              <a:rPr lang="en-ZA" dirty="0" smtClean="0"/>
              <a:t> Road</a:t>
            </a:r>
          </a:p>
          <a:p>
            <a:r>
              <a:rPr lang="en-ZA" dirty="0" smtClean="0"/>
              <a:t>SABS Campus</a:t>
            </a:r>
          </a:p>
          <a:p>
            <a:r>
              <a:rPr lang="en-ZA" dirty="0" err="1" smtClean="0"/>
              <a:t>Groenkloof</a:t>
            </a:r>
            <a:endParaRPr lang="en-ZA" dirty="0" smtClean="0"/>
          </a:p>
          <a:p>
            <a:r>
              <a:rPr lang="en-ZA" dirty="0" smtClean="0">
                <a:hlinkClick r:id="rId3"/>
              </a:rPr>
              <a:t>www.cidb.org.za</a:t>
            </a:r>
            <a:endParaRPr lang="en-ZA" dirty="0" smtClean="0"/>
          </a:p>
          <a:p>
            <a:r>
              <a:rPr lang="en-ZA" dirty="0" smtClean="0"/>
              <a:t>012 482 7200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233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dirty="0" smtClean="0"/>
              <a:t>Legislative Mandate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GB" dirty="0"/>
              <a:t>S</a:t>
            </a:r>
            <a:r>
              <a:rPr lang="en-GB" dirty="0" smtClean="0"/>
              <a:t>trategic leadership to stimulate  sustainable growth, reform and improvement of the construction sector</a:t>
            </a:r>
            <a:endParaRPr lang="en-ZA" dirty="0" smtClean="0"/>
          </a:p>
          <a:p>
            <a:pPr lvl="0" algn="just"/>
            <a:r>
              <a:rPr lang="en-GB" dirty="0" smtClean="0"/>
              <a:t>Sustainable growth and participation of the emerging sector in the industry</a:t>
            </a:r>
            <a:endParaRPr lang="en-ZA" dirty="0" smtClean="0"/>
          </a:p>
          <a:p>
            <a:pPr lvl="0" algn="just"/>
            <a:r>
              <a:rPr lang="en-GB" dirty="0" smtClean="0"/>
              <a:t>Improved performance and best practice</a:t>
            </a:r>
            <a:endParaRPr lang="en-ZA" dirty="0" smtClean="0"/>
          </a:p>
          <a:p>
            <a:pPr lvl="0" algn="just"/>
            <a:r>
              <a:rPr lang="en-GB" dirty="0" smtClean="0"/>
              <a:t>Uniform application of policy and ethical standards, construction procurement reform, improved procurement and delivery management</a:t>
            </a:r>
            <a:endParaRPr lang="en-ZA" dirty="0" smtClean="0"/>
          </a:p>
          <a:p>
            <a:pPr lvl="0" algn="just"/>
            <a:r>
              <a:rPr lang="en-GB" dirty="0" smtClean="0"/>
              <a:t>Monitoring and regulating the performance of the industry, including the Registration of Projects and Contractors</a:t>
            </a:r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r>
              <a:rPr lang="en-ZA" sz="1600" b="0" i="1" dirty="0" smtClean="0"/>
              <a:t>Note: Simplified Mandate</a:t>
            </a:r>
            <a:endParaRPr lang="en-ZA" sz="1600" b="0" i="1" dirty="0"/>
          </a:p>
        </p:txBody>
      </p:sp>
    </p:spTree>
    <p:extLst>
      <p:ext uri="{BB962C8B-B14F-4D97-AF65-F5344CB8AC3E}">
        <p14:creationId xmlns:p14="http://schemas.microsoft.com/office/powerpoint/2010/main" xmlns="" val="15073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Strategic Goals - Priorities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6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Strategic Goals -  Priorities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4361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dirty="0"/>
              <a:t>Strengthen and </a:t>
            </a:r>
            <a:r>
              <a:rPr lang="en-US" dirty="0" smtClean="0"/>
              <a:t>enforce the </a:t>
            </a:r>
            <a:r>
              <a:rPr lang="en-US" dirty="0" err="1" smtClean="0"/>
              <a:t>cidb</a:t>
            </a:r>
            <a:r>
              <a:rPr lang="en-US" dirty="0" smtClean="0"/>
              <a:t> </a:t>
            </a:r>
            <a:r>
              <a:rPr lang="en-US" sz="2100" dirty="0">
                <a:solidFill>
                  <a:srgbClr val="C00000"/>
                </a:solidFill>
              </a:rPr>
              <a:t>regulations </a:t>
            </a:r>
            <a:r>
              <a:rPr lang="en-US" dirty="0"/>
              <a:t>to reduce construction risk, all forms </a:t>
            </a:r>
            <a:r>
              <a:rPr lang="en-US" sz="2100" dirty="0"/>
              <a:t>of fraud and corruption i</a:t>
            </a:r>
            <a:r>
              <a:rPr lang="en-US" dirty="0"/>
              <a:t>n the sector</a:t>
            </a:r>
            <a:endParaRPr lang="en-ZA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 smtClean="0"/>
              <a:t>Build and </a:t>
            </a:r>
            <a:r>
              <a:rPr lang="en-US" dirty="0"/>
              <a:t>capacitate </a:t>
            </a:r>
            <a:r>
              <a:rPr lang="en-US" dirty="0" smtClean="0"/>
              <a:t>the </a:t>
            </a:r>
            <a:r>
              <a:rPr lang="en-US" dirty="0"/>
              <a:t>industry to </a:t>
            </a:r>
            <a:r>
              <a:rPr lang="en-US" dirty="0">
                <a:solidFill>
                  <a:srgbClr val="C00000"/>
                </a:solidFill>
              </a:rPr>
              <a:t>deliver quality </a:t>
            </a:r>
            <a:r>
              <a:rPr lang="en-US" dirty="0" smtClean="0"/>
              <a:t>infrastructure</a:t>
            </a:r>
            <a:endParaRPr lang="en-ZA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 smtClean="0"/>
              <a:t>Contribute to the </a:t>
            </a:r>
            <a:r>
              <a:rPr lang="en-US" dirty="0" smtClean="0">
                <a:solidFill>
                  <a:srgbClr val="C00000"/>
                </a:solidFill>
              </a:rPr>
              <a:t>transformation</a:t>
            </a:r>
            <a:r>
              <a:rPr lang="en-US" dirty="0" smtClean="0"/>
              <a:t> </a:t>
            </a:r>
            <a:r>
              <a:rPr lang="en-US" dirty="0"/>
              <a:t>of the construction industry</a:t>
            </a:r>
            <a:endParaRPr lang="en-ZA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Position the </a:t>
            </a:r>
            <a:r>
              <a:rPr lang="en-US" dirty="0" err="1"/>
              <a:t>cidb</a:t>
            </a:r>
            <a:r>
              <a:rPr lang="en-US" dirty="0"/>
              <a:t> as a knowledge </a:t>
            </a:r>
            <a:r>
              <a:rPr lang="en-US" dirty="0" smtClean="0">
                <a:solidFill>
                  <a:srgbClr val="C00000"/>
                </a:solidFill>
              </a:rPr>
              <a:t>authority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industry</a:t>
            </a:r>
            <a:endParaRPr lang="en-ZA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Maintain financial </a:t>
            </a:r>
            <a:r>
              <a:rPr lang="en-US" sz="2100" dirty="0">
                <a:solidFill>
                  <a:srgbClr val="C00000"/>
                </a:solidFill>
              </a:rPr>
              <a:t>sustainability </a:t>
            </a:r>
            <a:r>
              <a:rPr lang="en-US" sz="2100" dirty="0" smtClean="0">
                <a:solidFill>
                  <a:srgbClr val="C00000"/>
                </a:solidFill>
              </a:rPr>
              <a:t> through </a:t>
            </a:r>
            <a:r>
              <a:rPr lang="en-US" sz="2100" dirty="0"/>
              <a:t>creating alternative revenue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dirty="0" smtClean="0"/>
              <a:t>Provide </a:t>
            </a: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excellent service </a:t>
            </a:r>
            <a:r>
              <a:rPr lang="en-US" dirty="0"/>
              <a:t>to the contractors and clients nationally</a:t>
            </a:r>
            <a:endParaRPr lang="en-ZA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 err="1" smtClean="0"/>
              <a:t>Optimise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C00000"/>
                </a:solidFill>
              </a:rPr>
              <a:t>organisational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design </a:t>
            </a:r>
            <a:r>
              <a:rPr lang="en-US" dirty="0"/>
              <a:t>that supports the effective delivery of the mandate</a:t>
            </a:r>
            <a:endParaRPr lang="en-ZA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Strengthen and maintain good relationship with stakeholders through </a:t>
            </a:r>
            <a:r>
              <a:rPr lang="en-US" dirty="0">
                <a:solidFill>
                  <a:srgbClr val="C00000"/>
                </a:solidFill>
              </a:rPr>
              <a:t>effective </a:t>
            </a:r>
            <a:r>
              <a:rPr lang="en-US" dirty="0" smtClean="0">
                <a:solidFill>
                  <a:srgbClr val="C00000"/>
                </a:solidFill>
              </a:rPr>
              <a:t>communication</a:t>
            </a:r>
            <a:endParaRPr lang="en-Z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5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9571734"/>
              </p:ext>
            </p:extLst>
          </p:nvPr>
        </p:nvGraphicFramePr>
        <p:xfrm>
          <a:off x="457200" y="364992"/>
          <a:ext cx="8229600" cy="55122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2632"/>
                <a:gridCol w="5626968"/>
              </a:tblGrid>
              <a:tr h="54025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Programmes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Programme</a:t>
                      </a:r>
                      <a:r>
                        <a:rPr lang="en-US" dirty="0" smtClean="0"/>
                        <a:t> Purpose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98768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Construction Register Services (CRS)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Implement, manage and improve national registration services covering the Register of Contractors (</a:t>
                      </a:r>
                      <a:r>
                        <a:rPr lang="en-GB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</a:t>
                      </a: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Register of Projects (</a:t>
                      </a:r>
                      <a:r>
                        <a:rPr lang="en-GB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RoP</a:t>
                      </a: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and new Registers that may be implemented in terms of the CIDB Act.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6610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Construction Industry Performance (CIP)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determine, establish and promote appropriate measures aimed at improved performance and best practice of public and private sector clients, contractors and other participants in the construction delivery process.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12218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Procurement and Delivery Management (PDM)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Develop, promote and monitor uniform application of </a:t>
                      </a:r>
                      <a:r>
                        <a:rPr lang="en-GB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prescripts throughout all organs of state and industry stakeholders including procurement standards, construction procurement reform, improved infrastructure delivery management practices and the </a:t>
                      </a:r>
                      <a:r>
                        <a:rPr lang="en-GB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</a:t>
                      </a: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Code of Conduct.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9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8267367"/>
              </p:ext>
            </p:extLst>
          </p:nvPr>
        </p:nvGraphicFramePr>
        <p:xfrm>
          <a:off x="457200" y="216968"/>
          <a:ext cx="8229600" cy="551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4680"/>
                <a:gridCol w="5194920"/>
              </a:tblGrid>
              <a:tr h="66031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Programmes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Programme</a:t>
                      </a:r>
                      <a:r>
                        <a:rPr lang="en-US" dirty="0" smtClean="0"/>
                        <a:t> Purpose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5468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Provincial Offices and Contractor Development (PCD )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offer an efficient and effective registrations service through the CRS Programme and the provincial offices.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5468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CEO’s office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strategic leadership to construction industry stakeholders to stimulate sustainable growth, reform and improvement of the construction sector.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46616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Corporate Services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an optimal organisational culture that supports the effective delivery of the mandate.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712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UBLISH_TITLE" val="dvd"/>
  <p:tag name="ARTICULATE_PUBLISH_PATH" val="C:\Temp"/>
  <p:tag name="ARTICULATE_LOGO" val="(None selected)"/>
  <p:tag name="ARTICULATE_PRESENTER" val="(None selected)"/>
  <p:tag name="ARTICULATE_LMS" val="0"/>
  <p:tag name="ARTICULATE_TEMPLATE" val="Corporate Communications"/>
  <p:tag name="LMS_PUBLISH" val="No"/>
  <p:tag name="LAUNCHINNEWWINDOW" val="0"/>
  <p:tag name="LASTPUBLISHED" val="C:\Temp\dvd\player.html"/>
</p:tagLst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29997</TotalTime>
  <Words>2855</Words>
  <Application>Microsoft Office PowerPoint</Application>
  <PresentationFormat>On-screen Show (4:3)</PresentationFormat>
  <Paragraphs>504</Paragraphs>
  <Slides>44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Powerpoint template</vt:lpstr>
      <vt:lpstr>Presentation  to the Parliamentary Portfolio Committee on Public Works –  Annual Report  2016/17    4 October 2017   </vt:lpstr>
      <vt:lpstr>Presentation overview</vt:lpstr>
      <vt:lpstr>Purpose</vt:lpstr>
      <vt:lpstr> Legislative Mandate</vt:lpstr>
      <vt:lpstr>Legislative Mandate</vt:lpstr>
      <vt:lpstr> Strategic Goals - Priorities</vt:lpstr>
      <vt:lpstr>Strategic Goals -  Priorities</vt:lpstr>
      <vt:lpstr>Slide 8</vt:lpstr>
      <vt:lpstr>Slide 9</vt:lpstr>
      <vt:lpstr> Overview Performance  Achievement and Non achievement</vt:lpstr>
      <vt:lpstr>Overview performance (Audited) </vt:lpstr>
      <vt:lpstr> Achievement </vt:lpstr>
      <vt:lpstr>Construction Registers Service</vt:lpstr>
      <vt:lpstr>Construction Industry Performance</vt:lpstr>
      <vt:lpstr>Construction Industry Performance</vt:lpstr>
      <vt:lpstr>Construction Industry Performance</vt:lpstr>
      <vt:lpstr>Procurement and Delivery Management</vt:lpstr>
      <vt:lpstr>Procurement and Delivery Management</vt:lpstr>
      <vt:lpstr>CEO’s Office</vt:lpstr>
      <vt:lpstr>CEO’s Office</vt:lpstr>
      <vt:lpstr>Corporate Services </vt:lpstr>
      <vt:lpstr>Non- Achievement </vt:lpstr>
      <vt:lpstr>Construction Registers Service</vt:lpstr>
      <vt:lpstr>Construction Registers Service</vt:lpstr>
      <vt:lpstr>Construction Industry Performance</vt:lpstr>
      <vt:lpstr>Procurement and Delivery Management</vt:lpstr>
      <vt:lpstr>CEO’s Office</vt:lpstr>
      <vt:lpstr>CEO’s Office</vt:lpstr>
      <vt:lpstr>Unreliable POE </vt:lpstr>
      <vt:lpstr>Provincial Offices and Contractor Development </vt:lpstr>
      <vt:lpstr>Provincial  Offices and Contractor Development</vt:lpstr>
      <vt:lpstr>Provincial  Offices and Contractor Development</vt:lpstr>
      <vt:lpstr>Provincial  Offices and Contractor Development</vt:lpstr>
      <vt:lpstr>Provincial  Offices and Contractor Development</vt:lpstr>
      <vt:lpstr> Audit Outcomes </vt:lpstr>
      <vt:lpstr>Auditors General Outcome</vt:lpstr>
      <vt:lpstr>Auditors General Outcome cont…</vt:lpstr>
      <vt:lpstr>AG – Corrective Action Plans </vt:lpstr>
      <vt:lpstr>2016/17 Financial report</vt:lpstr>
      <vt:lpstr>Audited Financial Performance – 2016/17 </vt:lpstr>
      <vt:lpstr>Audited Financial Position – 2016/17 </vt:lpstr>
      <vt:lpstr>Budget per programme</vt:lpstr>
      <vt:lpstr>Budget per programme - MTEF</vt:lpstr>
      <vt:lpstr>Thank You</vt:lpstr>
    </vt:vector>
  </TitlesOfParts>
  <Company>Simple Solutions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DPW</dc:creator>
  <cp:lastModifiedBy>PUMZA</cp:lastModifiedBy>
  <cp:revision>1013</cp:revision>
  <cp:lastPrinted>2017-09-29T13:08:06Z</cp:lastPrinted>
  <dcterms:created xsi:type="dcterms:W3CDTF">2006-07-20T10:36:14Z</dcterms:created>
  <dcterms:modified xsi:type="dcterms:W3CDTF">2017-10-06T08:44:11Z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dvd</vt:lpwstr>
  </property>
</Properties>
</file>