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32" r:id="rId3"/>
    <p:sldId id="325" r:id="rId4"/>
    <p:sldId id="324" r:id="rId5"/>
    <p:sldId id="326" r:id="rId6"/>
    <p:sldId id="327" r:id="rId7"/>
    <p:sldId id="328" r:id="rId8"/>
    <p:sldId id="323" r:id="rId9"/>
    <p:sldId id="297" r:id="rId10"/>
    <p:sldId id="329" r:id="rId11"/>
    <p:sldId id="330" r:id="rId12"/>
    <p:sldId id="331" r:id="rId13"/>
    <p:sldId id="315" r:id="rId14"/>
    <p:sldId id="314" r:id="rId15"/>
    <p:sldId id="33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5" autoAdjust="0"/>
    <p:restoredTop sz="94705" autoAdjust="0"/>
  </p:normalViewPr>
  <p:slideViewPr>
    <p:cSldViewPr>
      <p:cViewPr varScale="1">
        <p:scale>
          <a:sx n="110" d="100"/>
          <a:sy n="110" d="100"/>
        </p:scale>
        <p:origin x="-1830" y="-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DCBBB-6C99-41A8-9480-610F8CFC5F9C}" type="datetimeFigureOut">
              <a:rPr lang="en-ZA" smtClean="0"/>
              <a:pPr/>
              <a:t>2017/10/09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B34EC-35D8-4BBD-8392-F09BFB7968F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0406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D8E-C5A4-45BD-9212-5E5A0C9C515E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Justice logo on whit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5715000"/>
            <a:ext cx="2974721" cy="1004316"/>
          </a:xfrm>
          <a:prstGeom prst="rect">
            <a:avLst/>
          </a:prstGeom>
        </p:spPr>
      </p:pic>
      <p:pic>
        <p:nvPicPr>
          <p:cNvPr id="10" name="Picture 9" descr="DOJ&amp;CD revised footer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334000"/>
            <a:ext cx="9144000" cy="274137"/>
          </a:xfrm>
          <a:prstGeom prst="rect">
            <a:avLst/>
          </a:prstGeom>
        </p:spPr>
      </p:pic>
      <p:pic>
        <p:nvPicPr>
          <p:cNvPr id="11" name="Picture 10" descr="DOJ&amp;CD revised header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5284"/>
          </a:xfrm>
          <a:prstGeom prst="rect">
            <a:avLst/>
          </a:prstGeom>
        </p:spPr>
      </p:pic>
      <p:pic>
        <p:nvPicPr>
          <p:cNvPr id="2" name="Picture 1" descr="DOJ&amp;CD handles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5791200"/>
            <a:ext cx="2529840" cy="50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485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1FA6-C261-49F8-8D70-D5DB5139EBEA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DOJ&amp;CD revised 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96000"/>
            <a:ext cx="9144000" cy="274137"/>
          </a:xfrm>
          <a:prstGeom prst="rect">
            <a:avLst/>
          </a:prstGeom>
        </p:spPr>
      </p:pic>
      <p:pic>
        <p:nvPicPr>
          <p:cNvPr id="3" name="Picture 2" descr="DOJ&amp;CD revised header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448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A0CC-561A-40B8-AE39-C5C7C45F040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DOJ&amp;CD revised 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96000"/>
            <a:ext cx="9144000" cy="274137"/>
          </a:xfrm>
          <a:prstGeom prst="rect">
            <a:avLst/>
          </a:prstGeom>
        </p:spPr>
      </p:pic>
      <p:pic>
        <p:nvPicPr>
          <p:cNvPr id="3" name="Picture 2" descr="DOJ&amp;CD revised header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267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9909-C6BF-4BFC-AD17-36909C749617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0837-FA77-4606-8156-BAD282C06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36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752600"/>
            <a:ext cx="9067800" cy="1470025"/>
          </a:xfrm>
        </p:spPr>
        <p:txBody>
          <a:bodyPr/>
          <a:lstStyle/>
          <a:p>
            <a:r>
              <a:rPr lang="en-US" dirty="0" smtClean="0"/>
              <a:t>REPORT ON FINANCIAL PERFORMANCE AND AUDIT OUTCOME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429000"/>
            <a:ext cx="91440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Portfolio Committee</a:t>
            </a:r>
          </a:p>
          <a:p>
            <a:pPr marL="0" indent="0" algn="ctr">
              <a:buNone/>
            </a:pPr>
            <a:r>
              <a:rPr lang="en-US" dirty="0" smtClean="0"/>
              <a:t>4 October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531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525" y="1143000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EMPHASIS OF MATTER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Significant uncertainties on Contingent Liabilities of R7.1 billion claims against the Department – no provision created</a:t>
            </a:r>
          </a:p>
          <a:p>
            <a:r>
              <a:rPr lang="en-US" b="1" dirty="0" smtClean="0"/>
              <a:t>OTHER MATTERS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Material Misstatements Corrected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Contingent Liabilities and Commitments relating to SCM Contracts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Action by Management Currently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Filling of critical vacant posts currently &amp; additional training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30 Day Payments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Non-compliance increased from previous year due to the following matters outside the control of the Department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Implementation of </a:t>
            </a:r>
            <a:r>
              <a:rPr lang="en-US" dirty="0" err="1" smtClean="0"/>
              <a:t>Centralised</a:t>
            </a:r>
            <a:r>
              <a:rPr lang="en-US" dirty="0" smtClean="0"/>
              <a:t> Supplier Database (CSD) (Challenges experienced during implementation period on change in names and banking details and differences on existing orders from May 2016 until July 2017)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Upgrade of IT infrastructure at the NT impacting on interface between systems (Impacted from December 2016 until May 2017)</a:t>
            </a:r>
          </a:p>
          <a:p>
            <a:pPr lvl="1"/>
            <a:endParaRPr lang="en-US" dirty="0" smtClean="0"/>
          </a:p>
          <a:p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50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" y="11430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Procurement and Contract Management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81 Quotations awarded to bidders who did not submit declarations of whether they were employed by the state or connected to any person employed by the state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This matter to be addressed when registering on CSD at the </a:t>
            </a:r>
            <a:r>
              <a:rPr lang="en-US" dirty="0" smtClean="0"/>
              <a:t>NT</a:t>
            </a:r>
          </a:p>
          <a:p>
            <a:pPr lvl="1"/>
            <a:endParaRPr lang="en-US" dirty="0"/>
          </a:p>
          <a:p>
            <a:r>
              <a:rPr lang="en-US" b="1" dirty="0" smtClean="0"/>
              <a:t>Going Concern – Bank Overdraft and Claims against the State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R1.04 billion (SAPS and Department of Health contribute to just under half of this amount)</a:t>
            </a:r>
          </a:p>
          <a:p>
            <a:endParaRPr lang="en-US" dirty="0" smtClean="0"/>
          </a:p>
          <a:p>
            <a:r>
              <a:rPr lang="en-US" b="1" dirty="0" smtClean="0"/>
              <a:t>Consequence </a:t>
            </a:r>
            <a:r>
              <a:rPr lang="en-US" b="1" dirty="0"/>
              <a:t>management 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some instances the AG disagreed with the decision taken by the Supervisor in terms of disciplinary 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Timeliness of consequence management a challenge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Department is engaging with the AG to determine the way forward in so far as finding the right balance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6564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" y="1582341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Fruitless and Wasteful Expenditure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4 Mobile </a:t>
            </a:r>
            <a:r>
              <a:rPr lang="en-US" dirty="0"/>
              <a:t>units deployed not in operation as yet R1.1 </a:t>
            </a:r>
            <a:r>
              <a:rPr lang="en-US" dirty="0" smtClean="0"/>
              <a:t>million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Various challenges  - from clearance certificates to electricity connections</a:t>
            </a:r>
          </a:p>
          <a:p>
            <a:endParaRPr lang="en-US" dirty="0"/>
          </a:p>
          <a:p>
            <a:r>
              <a:rPr lang="en-US" b="1" dirty="0"/>
              <a:t>Irregular Expenditure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Current year R29 million added to register for </a:t>
            </a:r>
            <a:r>
              <a:rPr lang="en-US" dirty="0" smtClean="0"/>
              <a:t>investigation in relation to deviation from procurement policy and procedures. According to our subsequent investigations approximately R15 million in our opinion not irregular.  </a:t>
            </a:r>
          </a:p>
          <a:p>
            <a:r>
              <a:rPr lang="en-US" dirty="0"/>
              <a:t>	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Potential </a:t>
            </a:r>
            <a:r>
              <a:rPr lang="en-US" dirty="0"/>
              <a:t>Irregular expenditure </a:t>
            </a:r>
            <a:r>
              <a:rPr lang="en-US" dirty="0" smtClean="0"/>
              <a:t>not </a:t>
            </a:r>
            <a:r>
              <a:rPr lang="en-US" dirty="0"/>
              <a:t>on register and currently being investigated R102 Million (Interest not declared R27 million and </a:t>
            </a:r>
            <a:r>
              <a:rPr lang="en-US" dirty="0" smtClean="0"/>
              <a:t>current Service </a:t>
            </a:r>
            <a:r>
              <a:rPr lang="en-US" dirty="0"/>
              <a:t>Providers under review </a:t>
            </a:r>
            <a:r>
              <a:rPr lang="en-US" dirty="0" smtClean="0"/>
              <a:t>for non-compliance to mandatory contract requirements R63.8 </a:t>
            </a:r>
            <a:r>
              <a:rPr lang="en-US" dirty="0"/>
              <a:t>Million</a:t>
            </a:r>
            <a:r>
              <a:rPr lang="en-US" dirty="0" smtClean="0"/>
              <a:t>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5166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1430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200" b="1" dirty="0"/>
              <a:t>Possible Fraudulent </a:t>
            </a:r>
            <a:r>
              <a:rPr lang="en-US" sz="2200" b="1" dirty="0" smtClean="0"/>
              <a:t>Declaration </a:t>
            </a:r>
            <a:r>
              <a:rPr lang="en-US" sz="2200" b="1" dirty="0"/>
              <a:t>by </a:t>
            </a:r>
            <a:r>
              <a:rPr lang="en-US" sz="2200" b="1" dirty="0" smtClean="0"/>
              <a:t>Suppliers Whose Members </a:t>
            </a:r>
            <a:r>
              <a:rPr lang="en-US" sz="2200" b="1" dirty="0"/>
              <a:t>are </a:t>
            </a:r>
            <a:r>
              <a:rPr lang="en-US" sz="2200" b="1" dirty="0" smtClean="0"/>
              <a:t>Employed </a:t>
            </a:r>
            <a:r>
              <a:rPr lang="en-US" sz="2200" b="1" dirty="0"/>
              <a:t>by the </a:t>
            </a:r>
            <a:r>
              <a:rPr lang="en-US" sz="2200" b="1" dirty="0" smtClean="0"/>
              <a:t>State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1554480"/>
            <a:ext cx="8458200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ts val="2100"/>
              </a:lnSpc>
              <a:buFont typeface="Wingdings" pitchFamily="2" charset="2"/>
              <a:buChar char="v"/>
            </a:pPr>
            <a:r>
              <a:rPr lang="en-US" sz="1600" dirty="0" smtClean="0"/>
              <a:t>Department’s Response:</a:t>
            </a:r>
          </a:p>
          <a:p>
            <a:pPr marL="742950" lvl="2" indent="-285750">
              <a:lnSpc>
                <a:spcPts val="2100"/>
              </a:lnSpc>
              <a:buFont typeface="Arial" pitchFamily="34" charset="0"/>
              <a:buChar char="•"/>
            </a:pPr>
            <a:r>
              <a:rPr lang="en-US" sz="1400" dirty="0" smtClean="0"/>
              <a:t>The department cannot confirm </a:t>
            </a:r>
            <a:r>
              <a:rPr lang="en-US" sz="1400" dirty="0"/>
              <a:t>the accuracy of the information declared by a supplier </a:t>
            </a:r>
            <a:r>
              <a:rPr lang="en-US" sz="1400" dirty="0" smtClean="0"/>
              <a:t>on the </a:t>
            </a:r>
            <a:r>
              <a:rPr lang="en-US" sz="1400" dirty="0"/>
              <a:t>SBD 4 </a:t>
            </a:r>
            <a:r>
              <a:rPr lang="en-US" sz="1400" dirty="0" smtClean="0"/>
              <a:t>form.</a:t>
            </a:r>
          </a:p>
          <a:p>
            <a:pPr marL="742950" lvl="2" indent="-285750">
              <a:lnSpc>
                <a:spcPts val="2100"/>
              </a:lnSpc>
              <a:buFont typeface="Arial" pitchFamily="34" charset="0"/>
              <a:buChar char="•"/>
            </a:pPr>
            <a:r>
              <a:rPr lang="en-US" sz="1400" dirty="0" smtClean="0"/>
              <a:t>The only system available to departments is the </a:t>
            </a:r>
            <a:r>
              <a:rPr lang="en-US" sz="1400" dirty="0"/>
              <a:t>Central Supplier Database (CSD) </a:t>
            </a:r>
            <a:r>
              <a:rPr lang="en-US" sz="1400" dirty="0" smtClean="0"/>
              <a:t>which provides limited information. </a:t>
            </a:r>
          </a:p>
          <a:p>
            <a:pPr marL="742950" lvl="2" indent="-285750">
              <a:lnSpc>
                <a:spcPts val="2100"/>
              </a:lnSpc>
              <a:buFont typeface="Arial" pitchFamily="34" charset="0"/>
              <a:buChar char="•"/>
            </a:pPr>
            <a:r>
              <a:rPr lang="en-US" sz="1400" dirty="0"/>
              <a:t>The Department does not have access to the verification systems of other </a:t>
            </a:r>
            <a:r>
              <a:rPr lang="en-US" sz="1400" dirty="0" smtClean="0"/>
              <a:t>institutions </a:t>
            </a:r>
            <a:r>
              <a:rPr lang="en-US" sz="1400" dirty="0"/>
              <a:t>such as the one utilized by Auditor General to detect all state employees, including those at both national and provincial level including municipalities and public entities</a:t>
            </a:r>
            <a:r>
              <a:rPr lang="en-US" sz="1400" dirty="0" smtClean="0"/>
              <a:t>.</a:t>
            </a:r>
          </a:p>
          <a:p>
            <a:pPr marL="742950" lvl="2" indent="-285750">
              <a:lnSpc>
                <a:spcPts val="2100"/>
              </a:lnSpc>
              <a:buFont typeface="Arial" pitchFamily="34" charset="0"/>
              <a:buChar char="•"/>
            </a:pPr>
            <a:r>
              <a:rPr lang="en-US" sz="1400" dirty="0" smtClean="0"/>
              <a:t>It is the responsibility of National Treasury to ensure that information on CSD has been verified and is accurate.  The system must have controls in place to prevent such occurrences</a:t>
            </a:r>
            <a:r>
              <a:rPr lang="en-US" sz="1600" dirty="0" smtClean="0"/>
              <a:t>.</a:t>
            </a:r>
          </a:p>
          <a:p>
            <a:pPr marL="285750" lvl="1" indent="-285750">
              <a:lnSpc>
                <a:spcPts val="2100"/>
              </a:lnSpc>
              <a:buFont typeface="Wingdings" pitchFamily="2" charset="2"/>
              <a:buChar char="v"/>
            </a:pPr>
            <a:r>
              <a:rPr lang="en-US" sz="1600" dirty="0" smtClean="0"/>
              <a:t>National Treasury Central Supplier Data Base (CSD):</a:t>
            </a:r>
          </a:p>
          <a:p>
            <a:pPr marL="742950" lvl="2" indent="-285750">
              <a:lnSpc>
                <a:spcPts val="2100"/>
              </a:lnSpc>
              <a:buFont typeface="Arial" pitchFamily="34" charset="0"/>
              <a:buChar char="•"/>
            </a:pPr>
            <a:r>
              <a:rPr lang="en-US" sz="1400" dirty="0" smtClean="0"/>
              <a:t>CSD </a:t>
            </a:r>
            <a:r>
              <a:rPr lang="en-US" sz="1400" dirty="0"/>
              <a:t>does not fully support the detection and prevention of external remunerative work. </a:t>
            </a:r>
          </a:p>
          <a:p>
            <a:pPr marL="742950" lvl="2" indent="-285750">
              <a:lnSpc>
                <a:spcPts val="2100"/>
              </a:lnSpc>
              <a:buFont typeface="Arial" pitchFamily="34" charset="0"/>
              <a:buChar char="•"/>
            </a:pPr>
            <a:r>
              <a:rPr lang="en-US" sz="1400" dirty="0"/>
              <a:t>There are no preventive controls in place to block registration of government officials on CSD. </a:t>
            </a:r>
            <a:endParaRPr lang="en-US" sz="1400" dirty="0" smtClean="0"/>
          </a:p>
          <a:p>
            <a:pPr marL="742950" lvl="2" indent="-285750">
              <a:lnSpc>
                <a:spcPts val="2100"/>
              </a:lnSpc>
              <a:buFont typeface="Arial" pitchFamily="34" charset="0"/>
              <a:buChar char="•"/>
            </a:pPr>
            <a:r>
              <a:rPr lang="en-US" sz="1400" dirty="0" smtClean="0"/>
              <a:t>CSD does not detect if a supplier is related to an employee in government and indicated as such in the report.</a:t>
            </a:r>
            <a:endParaRPr lang="en-US" sz="1400" dirty="0"/>
          </a:p>
          <a:p>
            <a:pPr marL="742950" lvl="2" indent="-285750">
              <a:buFont typeface="Arial" pitchFamily="34" charset="0"/>
              <a:buChar char="•"/>
            </a:pPr>
            <a:endParaRPr lang="en-ZA" sz="1200" dirty="0"/>
          </a:p>
          <a:p>
            <a:pPr marL="285750" lvl="1" indent="-285750">
              <a:buFont typeface="Wingdings" pitchFamily="2" charset="2"/>
              <a:buChar char="v"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3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1430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200" b="1" dirty="0"/>
              <a:t>Possible Fraudulent </a:t>
            </a:r>
            <a:r>
              <a:rPr lang="en-US" sz="2200" b="1" dirty="0" smtClean="0"/>
              <a:t>Declaration </a:t>
            </a:r>
            <a:r>
              <a:rPr lang="en-US" sz="2200" b="1" dirty="0"/>
              <a:t>by </a:t>
            </a:r>
            <a:r>
              <a:rPr lang="en-US" sz="2200" b="1" dirty="0" smtClean="0"/>
              <a:t>Suppliers Whose Members </a:t>
            </a:r>
            <a:r>
              <a:rPr lang="en-US" sz="2200" b="1" dirty="0"/>
              <a:t>are </a:t>
            </a:r>
            <a:r>
              <a:rPr lang="en-US" sz="2200" b="1" dirty="0" smtClean="0"/>
              <a:t>Employed </a:t>
            </a:r>
            <a:r>
              <a:rPr lang="en-US" sz="2200" b="1" dirty="0"/>
              <a:t>by the </a:t>
            </a:r>
            <a:r>
              <a:rPr lang="en-US" sz="2200" b="1" dirty="0" smtClean="0"/>
              <a:t>State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1447800"/>
            <a:ext cx="8458200" cy="4544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ts val="2000"/>
              </a:lnSpc>
              <a:buFont typeface="Wingdings" pitchFamily="2" charset="2"/>
              <a:buChar char="v"/>
            </a:pPr>
            <a:endParaRPr lang="en-US" sz="1600" dirty="0" smtClean="0"/>
          </a:p>
          <a:p>
            <a:pPr marL="285750" lvl="1" indent="-285750">
              <a:lnSpc>
                <a:spcPts val="2000"/>
              </a:lnSpc>
              <a:buFont typeface="Wingdings" pitchFamily="2" charset="2"/>
              <a:buChar char="v"/>
            </a:pPr>
            <a:r>
              <a:rPr lang="en-US" sz="1600" dirty="0" smtClean="0"/>
              <a:t>Corrective </a:t>
            </a:r>
            <a:r>
              <a:rPr lang="en-US" sz="1600" dirty="0"/>
              <a:t>Action </a:t>
            </a:r>
            <a:r>
              <a:rPr lang="en-US" sz="1600" dirty="0" smtClean="0"/>
              <a:t>taken </a:t>
            </a:r>
            <a:r>
              <a:rPr lang="en-US" sz="1600" dirty="0"/>
              <a:t>by </a:t>
            </a:r>
            <a:r>
              <a:rPr lang="en-US" sz="1600" dirty="0" smtClean="0"/>
              <a:t> National Treasury</a:t>
            </a:r>
          </a:p>
          <a:p>
            <a:pPr marL="742950" lvl="2" indent="-285750">
              <a:lnSpc>
                <a:spcPts val="2000"/>
              </a:lnSpc>
              <a:buFont typeface="Arial" pitchFamily="34" charset="0"/>
              <a:buChar char="•"/>
            </a:pPr>
            <a:r>
              <a:rPr lang="en-US" sz="1400" dirty="0" smtClean="0"/>
              <a:t>From 1 </a:t>
            </a:r>
            <a:r>
              <a:rPr lang="en-US" sz="1400" dirty="0"/>
              <a:t>July 2016 the Central Supplier Database has made provision for directors who are State employed to be flagged (NB – this flag however is subject to limitations such as to only reflect persons paid via PERSAL</a:t>
            </a:r>
            <a:r>
              <a:rPr lang="en-US" sz="1400" dirty="0" smtClean="0"/>
              <a:t>).</a:t>
            </a:r>
          </a:p>
          <a:p>
            <a:pPr marL="285750" lvl="1" indent="-285750">
              <a:lnSpc>
                <a:spcPts val="2000"/>
              </a:lnSpc>
              <a:buFont typeface="Wingdings" pitchFamily="2" charset="2"/>
              <a:buChar char="v"/>
            </a:pPr>
            <a:endParaRPr lang="en-US" sz="1600" dirty="0" smtClean="0"/>
          </a:p>
          <a:p>
            <a:pPr marL="285750" lvl="1" indent="-285750">
              <a:lnSpc>
                <a:spcPts val="2000"/>
              </a:lnSpc>
              <a:buFont typeface="Wingdings" pitchFamily="2" charset="2"/>
              <a:buChar char="v"/>
            </a:pPr>
            <a:r>
              <a:rPr lang="en-US" sz="1600" dirty="0" smtClean="0"/>
              <a:t>Corrective Action to be taken by department (SCM):</a:t>
            </a:r>
          </a:p>
          <a:p>
            <a:pPr marL="742950" lvl="2" indent="-285750">
              <a:lnSpc>
                <a:spcPts val="2000"/>
              </a:lnSpc>
              <a:buFont typeface="Arial" pitchFamily="34" charset="0"/>
              <a:buChar char="•"/>
            </a:pPr>
            <a:r>
              <a:rPr lang="en-US" sz="1400" dirty="0" smtClean="0"/>
              <a:t>Refer all 78 cases to National Treasury  to investigate and consider restriction of suppliers.</a:t>
            </a:r>
          </a:p>
          <a:p>
            <a:pPr marL="742950" lvl="2" indent="-285750">
              <a:lnSpc>
                <a:spcPts val="2000"/>
              </a:lnSpc>
              <a:buFont typeface="Arial" pitchFamily="34" charset="0"/>
              <a:buChar char="•"/>
            </a:pPr>
            <a:r>
              <a:rPr lang="en-US" sz="1400" dirty="0" smtClean="0"/>
              <a:t>Request National </a:t>
            </a:r>
            <a:r>
              <a:rPr lang="en-US" sz="1400" dirty="0"/>
              <a:t>Treasury to </a:t>
            </a:r>
            <a:r>
              <a:rPr lang="en-US" sz="1400" dirty="0" smtClean="0"/>
              <a:t>strengthen </a:t>
            </a:r>
            <a:r>
              <a:rPr lang="en-US" sz="1400" dirty="0"/>
              <a:t>controls on </a:t>
            </a:r>
            <a:r>
              <a:rPr lang="en-US" sz="1400" dirty="0" smtClean="0"/>
              <a:t>CSD to:</a:t>
            </a:r>
          </a:p>
          <a:p>
            <a:pPr marL="1200150" lvl="3" indent="-285750">
              <a:lnSpc>
                <a:spcPts val="2000"/>
              </a:lnSpc>
              <a:buFont typeface="Arial" pitchFamily="34" charset="0"/>
              <a:buChar char="•"/>
            </a:pPr>
            <a:r>
              <a:rPr lang="en-US" sz="1400" dirty="0" smtClean="0"/>
              <a:t>Prevent government employees (currently employed) </a:t>
            </a:r>
            <a:r>
              <a:rPr lang="en-US" sz="1400" dirty="0"/>
              <a:t>to register as </a:t>
            </a:r>
            <a:r>
              <a:rPr lang="en-US" sz="1400" dirty="0" smtClean="0"/>
              <a:t>suppliers on CSD to ensure compliance to Public </a:t>
            </a:r>
            <a:r>
              <a:rPr lang="en-US" sz="1400" dirty="0"/>
              <a:t>Service Regulation (PSA) 13(c</a:t>
            </a:r>
            <a:r>
              <a:rPr lang="en-US" sz="1400" dirty="0" smtClean="0"/>
              <a:t>); and</a:t>
            </a:r>
          </a:p>
          <a:p>
            <a:pPr marL="1200150" lvl="3" indent="-285750">
              <a:lnSpc>
                <a:spcPts val="2000"/>
              </a:lnSpc>
              <a:buFont typeface="Arial" pitchFamily="34" charset="0"/>
              <a:buChar char="•"/>
            </a:pPr>
            <a:r>
              <a:rPr lang="en-US" sz="1400" dirty="0" smtClean="0"/>
              <a:t> Detect when a supplier is related or in business with a government employee and indicate as such on the CSD system.</a:t>
            </a:r>
            <a:endParaRPr lang="en-US" sz="1400" dirty="0"/>
          </a:p>
          <a:p>
            <a:pPr marL="742950" lvl="2" indent="-285750">
              <a:lnSpc>
                <a:spcPts val="2000"/>
              </a:lnSpc>
              <a:buFont typeface="Arial" pitchFamily="34" charset="0"/>
              <a:buChar char="•"/>
            </a:pPr>
            <a:endParaRPr lang="en-US" sz="1400" dirty="0"/>
          </a:p>
          <a:p>
            <a:pPr marL="457200" lvl="2"/>
            <a:endParaRPr lang="en-US" sz="1400" dirty="0"/>
          </a:p>
          <a:p>
            <a:pPr marL="742950" lvl="2" indent="-285750">
              <a:buFont typeface="Arial" pitchFamily="34" charset="0"/>
              <a:buChar char="•"/>
            </a:pPr>
            <a:endParaRPr lang="en-US" sz="1400" dirty="0"/>
          </a:p>
          <a:p>
            <a:pPr marL="742950" lvl="2" indent="-285750">
              <a:buFont typeface="Arial" pitchFamily="34" charset="0"/>
              <a:buChar char="•"/>
            </a:pPr>
            <a:endParaRPr lang="en-ZA" sz="1200" dirty="0"/>
          </a:p>
          <a:p>
            <a:pPr marL="285750" lvl="1" indent="-285750">
              <a:buFont typeface="Wingdings" pitchFamily="2" charset="2"/>
              <a:buChar char="v"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/>
              <a:t>Challenges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ZA" sz="2400" dirty="0" smtClean="0"/>
              <a:t>Budget cuts led to operational budget being reprioritised to: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ZA" sz="2400" dirty="0" smtClean="0"/>
              <a:t>Compensation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ZA" sz="2400" dirty="0" smtClean="0"/>
              <a:t>ICT &amp; IJS justice related projects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ZA" sz="2400" dirty="0" smtClean="0"/>
              <a:t>Infrastructure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ZA" sz="2400" dirty="0" smtClean="0"/>
              <a:t>Vacancies not filled since September 2016 impacted on oversight control</a:t>
            </a:r>
          </a:p>
          <a:p>
            <a:pPr marL="342900" indent="-342900">
              <a:buFont typeface="Arial" pitchFamily="34" charset="0"/>
              <a:buChar char="•"/>
            </a:pPr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53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153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/>
              <a:t>Content</a:t>
            </a:r>
          </a:p>
          <a:p>
            <a:endParaRPr lang="en-ZA" sz="2400" dirty="0"/>
          </a:p>
          <a:p>
            <a:pPr marL="457200" indent="-457200">
              <a:buAutoNum type="arabicPeriod"/>
            </a:pPr>
            <a:r>
              <a:rPr lang="en-ZA" sz="2400" dirty="0" smtClean="0"/>
              <a:t>Guardian Fund</a:t>
            </a:r>
          </a:p>
          <a:p>
            <a:pPr marL="457200" indent="-457200">
              <a:buAutoNum type="arabicPeriod"/>
            </a:pPr>
            <a:r>
              <a:rPr lang="en-ZA" sz="2400" dirty="0" smtClean="0"/>
              <a:t>President’s Fund</a:t>
            </a:r>
          </a:p>
          <a:p>
            <a:pPr marL="457200" indent="-457200">
              <a:buAutoNum type="arabicPeriod"/>
            </a:pPr>
            <a:r>
              <a:rPr lang="en-ZA" sz="2400" dirty="0" smtClean="0"/>
              <a:t>Third Party Funds / Justice Administered Funds</a:t>
            </a:r>
          </a:p>
          <a:p>
            <a:pPr marL="457200" indent="-457200">
              <a:buAutoNum type="arabicPeriod"/>
            </a:pPr>
            <a:r>
              <a:rPr lang="en-ZA" sz="2400" dirty="0" smtClean="0"/>
              <a:t>Voted Funds</a:t>
            </a:r>
          </a:p>
          <a:p>
            <a:pPr marL="457200" indent="-457200">
              <a:buAutoNum type="arabicPeriod"/>
            </a:pPr>
            <a:r>
              <a:rPr lang="en-ZA" sz="2400" dirty="0" smtClean="0"/>
              <a:t>Challenges </a:t>
            </a:r>
          </a:p>
          <a:p>
            <a:pPr marL="457200" indent="-457200">
              <a:buAutoNum type="arabicPeriod"/>
            </a:pPr>
            <a:endParaRPr lang="en-ZA" sz="2400" dirty="0" smtClean="0"/>
          </a:p>
          <a:p>
            <a:pPr marL="457200" indent="-457200">
              <a:buAutoNum type="arabicPeriod"/>
            </a:pPr>
            <a:endParaRPr lang="en-ZA" sz="2400" dirty="0" smtClean="0"/>
          </a:p>
          <a:p>
            <a:pPr marL="457200" indent="-457200">
              <a:buAutoNum type="arabicPeriod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233216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23528" y="1196752"/>
            <a:ext cx="8229600" cy="860648"/>
          </a:xfrm>
        </p:spPr>
        <p:txBody>
          <a:bodyPr>
            <a:noAutofit/>
          </a:bodyPr>
          <a:lstStyle/>
          <a:p>
            <a:r>
              <a:rPr lang="en-ZA" sz="3200" b="1" dirty="0" smtClean="0"/>
              <a:t>Guardians fund AFS – </a:t>
            </a:r>
            <a:br>
              <a:rPr lang="en-ZA" sz="3200" b="1" dirty="0" smtClean="0"/>
            </a:br>
            <a:r>
              <a:rPr lang="en-ZA" sz="3200" b="1" dirty="0" smtClean="0"/>
              <a:t>Key observations 2016/17 Financial Year</a:t>
            </a:r>
            <a:endParaRPr lang="en-ZA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229600" cy="36630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2200" b="1" dirty="0" smtClean="0"/>
              <a:t>Audit Opinion - Unqualified - Clean</a:t>
            </a:r>
          </a:p>
          <a:p>
            <a:pPr marL="0" indent="0">
              <a:buNone/>
            </a:pPr>
            <a:endParaRPr lang="en-ZA" sz="2200" b="1" dirty="0" smtClean="0"/>
          </a:p>
          <a:p>
            <a:pPr marL="0" indent="0">
              <a:buNone/>
            </a:pPr>
            <a:r>
              <a:rPr lang="en-ZA" sz="2200" b="1" dirty="0" smtClean="0"/>
              <a:t>Overall status of the fund</a:t>
            </a:r>
          </a:p>
          <a:p>
            <a:pPr>
              <a:lnSpc>
                <a:spcPct val="150000"/>
              </a:lnSpc>
            </a:pPr>
            <a:r>
              <a:rPr lang="en-ZA" sz="2200" dirty="0" smtClean="0"/>
              <a:t>Total Assets – </a:t>
            </a:r>
            <a:r>
              <a:rPr lang="en-ZA" sz="2200" dirty="0" err="1" smtClean="0"/>
              <a:t>R12.1</a:t>
            </a:r>
            <a:r>
              <a:rPr lang="en-ZA" sz="2200" dirty="0" smtClean="0"/>
              <a:t> Billion </a:t>
            </a:r>
          </a:p>
          <a:p>
            <a:pPr>
              <a:lnSpc>
                <a:spcPct val="150000"/>
              </a:lnSpc>
            </a:pPr>
            <a:r>
              <a:rPr lang="en-ZA" sz="2200" dirty="0" smtClean="0"/>
              <a:t>Total Liabilities – </a:t>
            </a:r>
            <a:r>
              <a:rPr lang="en-ZA" sz="2200" dirty="0" err="1" smtClean="0"/>
              <a:t>R11,1</a:t>
            </a:r>
            <a:r>
              <a:rPr lang="en-ZA" sz="2200" dirty="0" smtClean="0"/>
              <a:t> billion</a:t>
            </a:r>
          </a:p>
          <a:p>
            <a:pPr>
              <a:lnSpc>
                <a:spcPct val="150000"/>
              </a:lnSpc>
            </a:pPr>
            <a:r>
              <a:rPr lang="en-ZA" sz="2200" dirty="0" smtClean="0"/>
              <a:t>Accumulated surplus -  </a:t>
            </a:r>
            <a:r>
              <a:rPr lang="en-ZA" sz="2200" dirty="0" err="1" smtClean="0"/>
              <a:t>R1,061</a:t>
            </a:r>
            <a:r>
              <a:rPr lang="en-ZA" sz="2200" dirty="0" smtClean="0"/>
              <a:t> billion</a:t>
            </a:r>
          </a:p>
          <a:p>
            <a:pPr>
              <a:lnSpc>
                <a:spcPct val="150000"/>
              </a:lnSpc>
            </a:pPr>
            <a:r>
              <a:rPr lang="en-ZA" sz="2200" dirty="0" smtClean="0"/>
              <a:t>Moneys received from beneficiaries – </a:t>
            </a:r>
            <a:r>
              <a:rPr lang="en-ZA" sz="2200" dirty="0" err="1" smtClean="0"/>
              <a:t>R1,597</a:t>
            </a:r>
            <a:r>
              <a:rPr lang="en-ZA" sz="2200" dirty="0" smtClean="0"/>
              <a:t> billion</a:t>
            </a:r>
          </a:p>
          <a:p>
            <a:pPr>
              <a:lnSpc>
                <a:spcPct val="150000"/>
              </a:lnSpc>
            </a:pPr>
            <a:r>
              <a:rPr lang="en-ZA" sz="2200" dirty="0" smtClean="0"/>
              <a:t>Payments to beneficiaries – R1,414 billion</a:t>
            </a:r>
          </a:p>
          <a:p>
            <a:pPr>
              <a:lnSpc>
                <a:spcPct val="150000"/>
              </a:lnSpc>
            </a:pPr>
            <a:endParaRPr lang="en-ZA" sz="2200" dirty="0"/>
          </a:p>
          <a:p>
            <a:endParaRPr lang="en-ZA" sz="2200" dirty="0"/>
          </a:p>
          <a:p>
            <a:pPr marL="0" indent="0">
              <a:buNone/>
            </a:pPr>
            <a:endParaRPr lang="en-ZA" sz="2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6982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838200"/>
            <a:ext cx="8229600" cy="4824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en-ZA" sz="2800" b="1" dirty="0" smtClean="0"/>
              <a:t>Guardians fund Key observations 2016/17 </a:t>
            </a:r>
            <a:endParaRPr lang="en-ZA" sz="1800" b="1" dirty="0" smtClean="0"/>
          </a:p>
          <a:p>
            <a:pPr>
              <a:lnSpc>
                <a:spcPct val="150000"/>
              </a:lnSpc>
            </a:pPr>
            <a:r>
              <a:rPr lang="en-ZA" sz="1800" b="1" dirty="0" smtClean="0"/>
              <a:t>10% growth in fund value </a:t>
            </a:r>
            <a:r>
              <a:rPr lang="en-ZA" sz="1800" dirty="0" smtClean="0"/>
              <a:t>- R12,1 billion compared to  R11,06 billion in 2015/16</a:t>
            </a:r>
          </a:p>
          <a:p>
            <a:pPr>
              <a:lnSpc>
                <a:spcPct val="150000"/>
              </a:lnSpc>
            </a:pPr>
            <a:r>
              <a:rPr lang="en-ZA" sz="1800" b="1" dirty="0" smtClean="0"/>
              <a:t>26,1 % Growth in investment revenue </a:t>
            </a:r>
            <a:r>
              <a:rPr lang="en-ZA" sz="1800" dirty="0" smtClean="0"/>
              <a:t>- R 929,7 million compared to R737,1 million in 2015/16</a:t>
            </a:r>
          </a:p>
          <a:p>
            <a:pPr>
              <a:lnSpc>
                <a:spcPct val="150000"/>
              </a:lnSpc>
            </a:pPr>
            <a:r>
              <a:rPr lang="en-ZA" sz="1800" dirty="0" smtClean="0"/>
              <a:t>Interest rate  paid to beneficiaries in 2016/17 – </a:t>
            </a:r>
            <a:r>
              <a:rPr lang="en-ZA" sz="1800" b="1" dirty="0" smtClean="0"/>
              <a:t>9 %</a:t>
            </a:r>
          </a:p>
          <a:p>
            <a:pPr>
              <a:lnSpc>
                <a:spcPct val="150000"/>
              </a:lnSpc>
            </a:pPr>
            <a:r>
              <a:rPr lang="en-ZA" sz="1800" b="1" dirty="0" smtClean="0"/>
              <a:t>Interest Distribution</a:t>
            </a:r>
            <a:r>
              <a:rPr lang="en-ZA" sz="1800" dirty="0" smtClean="0"/>
              <a:t> to beneficiaries – R 825,5 million compared to R614,4 million in 2015/16</a:t>
            </a:r>
          </a:p>
          <a:p>
            <a:pPr>
              <a:lnSpc>
                <a:spcPct val="150000"/>
              </a:lnSpc>
            </a:pPr>
            <a:r>
              <a:rPr lang="en-ZA" sz="1800" b="1" dirty="0" smtClean="0"/>
              <a:t>Surplus</a:t>
            </a:r>
            <a:r>
              <a:rPr lang="en-ZA" sz="1800" dirty="0" smtClean="0"/>
              <a:t> for the year – R107,8 million</a:t>
            </a:r>
          </a:p>
          <a:p>
            <a:pPr>
              <a:lnSpc>
                <a:spcPct val="150000"/>
              </a:lnSpc>
            </a:pPr>
            <a:r>
              <a:rPr lang="en-ZA" sz="1800" dirty="0" smtClean="0"/>
              <a:t>Number of beneficiary payments – 64 162</a:t>
            </a:r>
          </a:p>
          <a:p>
            <a:pPr>
              <a:lnSpc>
                <a:spcPct val="150000"/>
              </a:lnSpc>
            </a:pPr>
            <a:r>
              <a:rPr lang="en-ZA" sz="1800" dirty="0" smtClean="0"/>
              <a:t>Unclaimed monies paid to NRF – R2,9 million</a:t>
            </a:r>
          </a:p>
        </p:txBody>
      </p:sp>
    </p:spTree>
    <p:extLst>
      <p:ext uri="{BB962C8B-B14F-4D97-AF65-F5344CB8AC3E}">
        <p14:creationId xmlns:p14="http://schemas.microsoft.com/office/powerpoint/2010/main" xmlns="" val="68119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1219200"/>
            <a:ext cx="8229600" cy="485313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en-ZA" sz="2800" b="1" dirty="0" smtClean="0"/>
              <a:t>GUARDIAN FUND INVESTMENTS</a:t>
            </a:r>
            <a:endParaRPr lang="en-ZA" sz="3600" b="1" dirty="0" smtClean="0"/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en-ZA" sz="2400" b="1" dirty="0" smtClean="0"/>
              <a:t>PIC Investments at year end: R11,8 Billion</a:t>
            </a:r>
          </a:p>
          <a:p>
            <a:pPr>
              <a:lnSpc>
                <a:spcPct val="150000"/>
              </a:lnSpc>
            </a:pPr>
            <a:r>
              <a:rPr lang="en-ZA" sz="2400" b="1" dirty="0" smtClean="0"/>
              <a:t> </a:t>
            </a:r>
            <a:r>
              <a:rPr lang="en-ZA" sz="2400" dirty="0" smtClean="0"/>
              <a:t>0 -3 months				R5,000,668,397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3-6 months				R2,424,494,527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6-9 months				R1,112,688,548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9-12 months				R3,239,005,187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Money market			                        R55,696,879</a:t>
            </a:r>
          </a:p>
          <a:p>
            <a:pPr>
              <a:lnSpc>
                <a:spcPct val="150000"/>
              </a:lnSpc>
            </a:pPr>
            <a:endParaRPr lang="en-ZA" sz="2400" dirty="0" smtClean="0"/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en-ZA" sz="2400" b="1" dirty="0" smtClean="0"/>
              <a:t>Other Financial Institutions Investments at year end: 		R126,1 million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en-ZA" sz="2400" b="1" dirty="0" smtClean="0"/>
              <a:t>PIC Trading Cash:					              R189,967 million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en-ZA" sz="2400" b="1" dirty="0" smtClean="0"/>
              <a:t>Management fees:</a:t>
            </a:r>
            <a:r>
              <a:rPr lang="en-ZA" sz="2400" dirty="0" smtClean="0"/>
              <a:t>					                       </a:t>
            </a:r>
            <a:r>
              <a:rPr lang="en-ZA" sz="2400" b="1" dirty="0" smtClean="0"/>
              <a:t>R3,2 million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en-ZA" sz="2400" b="1" dirty="0" smtClean="0"/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en-ZA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1522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2450" y="1219200"/>
            <a:ext cx="80809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President’s Fund Audit Outcome – Unqualified &amp; Clean</a:t>
            </a:r>
          </a:p>
          <a:p>
            <a:endParaRPr lang="en-ZA" sz="2400" b="1" dirty="0"/>
          </a:p>
          <a:p>
            <a:r>
              <a:rPr lang="en-ZA" sz="2400" b="1" dirty="0" smtClean="0"/>
              <a:t>Balance in Fund: R1 464 956 000  - Invested with PIC Money Market</a:t>
            </a:r>
          </a:p>
          <a:p>
            <a:endParaRPr lang="en-ZA" sz="2400" b="1" dirty="0" smtClean="0"/>
          </a:p>
          <a:p>
            <a:r>
              <a:rPr lang="en-ZA" sz="2400" b="1" dirty="0" smtClean="0"/>
              <a:t>Payments from Fund to Date:  R562 492 </a:t>
            </a:r>
            <a:r>
              <a:rPr lang="en-ZA" sz="2400" b="1" dirty="0"/>
              <a:t>4</a:t>
            </a:r>
            <a:r>
              <a:rPr lang="en-ZA" sz="2400" b="1" dirty="0" smtClean="0"/>
              <a:t>38</a:t>
            </a:r>
          </a:p>
          <a:p>
            <a:r>
              <a:rPr lang="en-ZA" sz="2400" dirty="0" smtClean="0"/>
              <a:t>Individual Reparations:        R550 137 </a:t>
            </a:r>
            <a:r>
              <a:rPr lang="en-ZA" sz="2400" dirty="0"/>
              <a:t>2</a:t>
            </a:r>
            <a:r>
              <a:rPr lang="en-ZA" sz="2400" dirty="0" smtClean="0"/>
              <a:t>41</a:t>
            </a:r>
          </a:p>
          <a:p>
            <a:r>
              <a:rPr lang="en-ZA" sz="2400" dirty="0" smtClean="0"/>
              <a:t>Exhumation and Reburial:       R1 320 202</a:t>
            </a:r>
          </a:p>
          <a:p>
            <a:r>
              <a:rPr lang="en-ZA" sz="2400" dirty="0" smtClean="0"/>
              <a:t>Higher Education (R70200):    R6 094 469 (2015: 167/ 2016:159)</a:t>
            </a:r>
          </a:p>
          <a:p>
            <a:r>
              <a:rPr lang="en-ZA" sz="2400" dirty="0" smtClean="0"/>
              <a:t>Basic Education (R44820):       R4 940 </a:t>
            </a:r>
            <a:r>
              <a:rPr lang="en-ZA" sz="2400" dirty="0"/>
              <a:t>526 (2015: </a:t>
            </a:r>
            <a:r>
              <a:rPr lang="en-ZA" sz="2400" dirty="0" smtClean="0"/>
              <a:t>272/ 2016:576)</a:t>
            </a:r>
            <a:endParaRPr lang="en-ZA" sz="2400" dirty="0"/>
          </a:p>
          <a:p>
            <a:endParaRPr lang="en-ZA" sz="2400" dirty="0" smtClean="0"/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219839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3350" y="1219200"/>
            <a:ext cx="891540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/>
              <a:t>TPF Portfolio</a:t>
            </a:r>
          </a:p>
          <a:p>
            <a:endParaRPr lang="en-ZA" sz="2000" b="1" dirty="0"/>
          </a:p>
          <a:p>
            <a:r>
              <a:rPr lang="en-ZA" sz="2400" dirty="0"/>
              <a:t>Audit Opinion </a:t>
            </a:r>
            <a:r>
              <a:rPr lang="en-ZA" sz="2400" dirty="0" smtClean="0"/>
              <a:t>– Qualified based on prior year corresponding figures</a:t>
            </a:r>
          </a:p>
          <a:p>
            <a:r>
              <a:rPr lang="en-ZA" sz="2400" dirty="0"/>
              <a:t>	</a:t>
            </a:r>
            <a:r>
              <a:rPr lang="en-ZA" sz="2400" dirty="0" smtClean="0"/>
              <a:t>	   2016/17 figures unqualified</a:t>
            </a:r>
          </a:p>
          <a:p>
            <a:endParaRPr lang="en-ZA" sz="2400" dirty="0"/>
          </a:p>
          <a:p>
            <a:r>
              <a:rPr lang="en-ZA" sz="2400" dirty="0" smtClean="0"/>
              <a:t>Performance: </a:t>
            </a:r>
          </a:p>
          <a:p>
            <a:r>
              <a:rPr lang="en-ZA" sz="2400" dirty="0" smtClean="0"/>
              <a:t>R5.3 billion payment and receipt transactions processed</a:t>
            </a:r>
          </a:p>
          <a:p>
            <a:r>
              <a:rPr lang="en-ZA" sz="2400" dirty="0" smtClean="0"/>
              <a:t> (13% State Attorney; 11% Agency Collections;76% Justice Administrated Funds)</a:t>
            </a:r>
          </a:p>
          <a:p>
            <a:endParaRPr lang="en-ZA" sz="2400" dirty="0"/>
          </a:p>
          <a:p>
            <a:r>
              <a:rPr lang="en-ZA" sz="2400" dirty="0" err="1" smtClean="0"/>
              <a:t>Ringfenced</a:t>
            </a:r>
            <a:r>
              <a:rPr lang="en-ZA" sz="2400" dirty="0" smtClean="0"/>
              <a:t> Amounts</a:t>
            </a:r>
            <a:r>
              <a:rPr lang="en-ZA" sz="2000" dirty="0" smtClean="0"/>
              <a:t>:   Reduced from R46,6million to R16,3million</a:t>
            </a:r>
            <a:endParaRPr lang="en-ZA" sz="2000" dirty="0"/>
          </a:p>
          <a:p>
            <a:endParaRPr lang="en-ZA" sz="3200" b="1" dirty="0" smtClean="0"/>
          </a:p>
          <a:p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3316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1844675"/>
            <a:ext cx="8353425" cy="41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740" y="1310759"/>
            <a:ext cx="5313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b="1" dirty="0" smtClean="0"/>
              <a:t>FINAL APPROPRIATION VOTE ACCOUNT 2016/17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0482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990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/>
              <a:t>Audit Outcome 2016/17</a:t>
            </a:r>
            <a:endParaRPr lang="en-US" sz="2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6934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Qualification: </a:t>
            </a:r>
          </a:p>
          <a:p>
            <a:r>
              <a:rPr lang="en-US" dirty="0" smtClean="0"/>
              <a:t>Non-implementation of National Treasury Guideline published in January 2017 on Modified Cash Standard on Work in Progress for Infrastructure.</a:t>
            </a:r>
          </a:p>
          <a:p>
            <a:endParaRPr lang="en-US" dirty="0"/>
          </a:p>
          <a:p>
            <a:r>
              <a:rPr lang="en-US" dirty="0" smtClean="0"/>
              <a:t>521 projects registered with DPW. Some projects started more than 10 years ago in terms of planning.  Requirement for </a:t>
            </a:r>
            <a:r>
              <a:rPr lang="en-US" dirty="0" err="1" smtClean="0"/>
              <a:t>componentisation</a:t>
            </a:r>
            <a:r>
              <a:rPr lang="en-US" dirty="0" smtClean="0"/>
              <a:t> of project costs supported by invoices. Standard process not in place between user departments and DPW.  Previous National Treasury Instructions not repealed and in contradiction. </a:t>
            </a:r>
          </a:p>
          <a:p>
            <a:endParaRPr lang="en-US" dirty="0"/>
          </a:p>
          <a:p>
            <a:r>
              <a:rPr lang="en-US" dirty="0" smtClean="0"/>
              <a:t>Inconsistency in interpretation of requirement between Accountant General, Auditor General  and Department. Meeting on 9 October </a:t>
            </a:r>
            <a:r>
              <a:rPr lang="en-US" dirty="0" smtClean="0">
                <a:solidFill>
                  <a:srgbClr val="FF0000"/>
                </a:solidFill>
              </a:rPr>
              <a:t>2017 </a:t>
            </a:r>
            <a:r>
              <a:rPr lang="en-US" dirty="0" smtClean="0"/>
              <a:t>to find way forward.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0837-FA77-4606-8156-BAD282C0647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7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4232</TotalTime>
  <Words>1023</Words>
  <Application>Microsoft Office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REPORT ON FINANCIAL PERFORMANCE AND AUDIT OUTCOME</vt:lpstr>
      <vt:lpstr>Slide 2</vt:lpstr>
      <vt:lpstr>Guardians fund AFS –  Key observations 2016/17 Financial Year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Colloquium</dc:title>
  <dc:creator>Bhaktawar Nina</dc:creator>
  <cp:lastModifiedBy>PUMZA</cp:lastModifiedBy>
  <cp:revision>150</cp:revision>
  <cp:lastPrinted>2017-09-12T07:15:40Z</cp:lastPrinted>
  <dcterms:created xsi:type="dcterms:W3CDTF">2015-10-15T09:51:46Z</dcterms:created>
  <dcterms:modified xsi:type="dcterms:W3CDTF">2017-10-09T08:08:51Z</dcterms:modified>
</cp:coreProperties>
</file>