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 id="2147483702" r:id="rId5"/>
    <p:sldMasterId id="2147483719" r:id="rId6"/>
    <p:sldMasterId id="2147483735" r:id="rId7"/>
  </p:sldMasterIdLst>
  <p:notesMasterIdLst>
    <p:notesMasterId r:id="rId39"/>
  </p:notesMasterIdLst>
  <p:sldIdLst>
    <p:sldId id="259" r:id="rId8"/>
    <p:sldId id="256" r:id="rId9"/>
    <p:sldId id="257" r:id="rId10"/>
    <p:sldId id="261" r:id="rId11"/>
    <p:sldId id="267" r:id="rId12"/>
    <p:sldId id="268" r:id="rId13"/>
    <p:sldId id="309" r:id="rId14"/>
    <p:sldId id="310" r:id="rId15"/>
    <p:sldId id="270" r:id="rId16"/>
    <p:sldId id="271" r:id="rId17"/>
    <p:sldId id="274" r:id="rId18"/>
    <p:sldId id="311" r:id="rId19"/>
    <p:sldId id="322" r:id="rId20"/>
    <p:sldId id="320" r:id="rId21"/>
    <p:sldId id="312" r:id="rId22"/>
    <p:sldId id="275" r:id="rId23"/>
    <p:sldId id="319" r:id="rId24"/>
    <p:sldId id="318" r:id="rId25"/>
    <p:sldId id="323" r:id="rId26"/>
    <p:sldId id="276" r:id="rId27"/>
    <p:sldId id="278" r:id="rId28"/>
    <p:sldId id="279" r:id="rId29"/>
    <p:sldId id="280" r:id="rId30"/>
    <p:sldId id="316" r:id="rId31"/>
    <p:sldId id="317" r:id="rId32"/>
    <p:sldId id="321" r:id="rId33"/>
    <p:sldId id="265" r:id="rId34"/>
    <p:sldId id="294" r:id="rId35"/>
    <p:sldId id="293" r:id="rId36"/>
    <p:sldId id="313" r:id="rId37"/>
    <p:sldId id="29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p:cViewPr>
        <p:scale>
          <a:sx n="100" d="100"/>
          <a:sy n="100" d="100"/>
        </p:scale>
        <p:origin x="-1944" y="-31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00D865-A4D4-4B11-9F0C-D0F0BF74FCAC}" type="datetimeFigureOut">
              <a:rPr lang="en-GB" smtClean="0"/>
              <a:pPr/>
              <a:t>06/10/2017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A66020-55FA-493F-A498-E37CCD97835B}" type="slidenum">
              <a:rPr lang="en-GB" smtClean="0"/>
              <a:pPr/>
              <a:t>‹#›</a:t>
            </a:fld>
            <a:endParaRPr lang="en-GB" dirty="0"/>
          </a:p>
        </p:txBody>
      </p:sp>
    </p:spTree>
    <p:extLst>
      <p:ext uri="{BB962C8B-B14F-4D97-AF65-F5344CB8AC3E}">
        <p14:creationId xmlns:p14="http://schemas.microsoft.com/office/powerpoint/2010/main" xmlns="" val="3979865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Policy_Governanc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Policy_Governanc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Policy_Governanc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Policy_Governanc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Our Mandate: Technical reports and certificates of “fitness for purpose” of successfully assessed and certified results of non-standardised or unconventional products, construction systems, components, materials or devices for which no South African national standard or codes of practice exists.  45 year of existence.</a:t>
            </a:r>
          </a:p>
          <a:p>
            <a:r>
              <a:rPr lang="en-ZA" dirty="0" smtClean="0"/>
              <a:t>Formulated and updated performance criteria used as guidelines in the technical assessments process. Dissemination of information on appropriate innovative construction technologies and infrastructure to promote acceptance amongst the construction fraternity.</a:t>
            </a:r>
          </a:p>
          <a:p>
            <a:r>
              <a:rPr lang="en-ZA" dirty="0" smtClean="0"/>
              <a:t>Technical assessment and certification of non-standardised innovative and non-standard building and construction products.</a:t>
            </a:r>
            <a:endParaRPr lang="en-ZA"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solidFill>
                  <a:prstClr val="black"/>
                </a:solidFill>
              </a:rPr>
              <a:pPr>
                <a:defRPr/>
              </a:pPr>
              <a:t>1</a:t>
            </a:fld>
            <a:endParaRPr lang="en-GB" dirty="0">
              <a:solidFill>
                <a:prstClr val="black"/>
              </a:solidFill>
            </a:endParaRPr>
          </a:p>
        </p:txBody>
      </p:sp>
    </p:spTree>
    <p:extLst>
      <p:ext uri="{BB962C8B-B14F-4D97-AF65-F5344CB8AC3E}">
        <p14:creationId xmlns:p14="http://schemas.microsoft.com/office/powerpoint/2010/main" xmlns="" val="2856945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dirty="0" smtClean="0">
                <a:solidFill>
                  <a:schemeClr val="tx1"/>
                </a:solidFill>
                <a:effectLst/>
                <a:latin typeface="Arial" charset="0"/>
                <a:ea typeface="+mn-ea"/>
                <a:cs typeface="+mn-cs"/>
              </a:rPr>
              <a:t> </a:t>
            </a:r>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solidFill>
                  <a:prstClr val="black"/>
                </a:solidFill>
              </a:rPr>
              <a:pPr>
                <a:defRPr/>
              </a:pPr>
              <a:t>30</a:t>
            </a:fld>
            <a:endParaRPr lang="en-GB" dirty="0">
              <a:solidFill>
                <a:prstClr val="black"/>
              </a:solidFill>
            </a:endParaRPr>
          </a:p>
        </p:txBody>
      </p:sp>
    </p:spTree>
    <p:extLst>
      <p:ext uri="{BB962C8B-B14F-4D97-AF65-F5344CB8AC3E}">
        <p14:creationId xmlns:p14="http://schemas.microsoft.com/office/powerpoint/2010/main" xmlns="" val="340585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System for organizational governance. </a:t>
            </a:r>
            <a:r>
              <a:rPr lang="en-ZA" b="1" dirty="0" smtClean="0"/>
              <a:t>Follows King 3</a:t>
            </a:r>
            <a:r>
              <a:rPr lang="en-ZA" b="1" baseline="0" dirty="0" smtClean="0"/>
              <a:t> policies of Board governance.</a:t>
            </a:r>
            <a:endParaRPr lang="en-ZA" b="1" dirty="0" smtClean="0"/>
          </a:p>
          <a:p>
            <a:r>
              <a:rPr lang="en-ZA" dirty="0" smtClean="0"/>
              <a:t>Policy Governance defines and guides appropriate relationships between Government, its board of directors, and its chief executive.</a:t>
            </a:r>
          </a:p>
          <a:p>
            <a:pPr rtl="0"/>
            <a:r>
              <a:rPr lang="en-GB" dirty="0" smtClean="0"/>
              <a:t>Principles of Policy Governance.</a:t>
            </a:r>
            <a:r>
              <a:rPr lang="en-GB" baseline="30000" dirty="0" smtClean="0">
                <a:hlinkClick r:id="rId3"/>
              </a:rPr>
              <a:t>[2]</a:t>
            </a:r>
            <a:endParaRPr lang="en-GB" dirty="0" smtClean="0"/>
          </a:p>
          <a:p>
            <a:pPr rtl="0"/>
            <a:r>
              <a:rPr lang="en-GB" dirty="0" smtClean="0"/>
              <a:t>Principles 1 </a:t>
            </a:r>
            <a:r>
              <a:rPr lang="en-GB" b="1" dirty="0" smtClean="0"/>
              <a:t>organization's ownership, </a:t>
            </a:r>
            <a:r>
              <a:rPr lang="en-GB" dirty="0" smtClean="0"/>
              <a:t>the board's </a:t>
            </a:r>
            <a:r>
              <a:rPr lang="en-GB" b="1" dirty="0" smtClean="0"/>
              <a:t>responsibility to Government and Parliament, and the board's authority. </a:t>
            </a:r>
          </a:p>
          <a:p>
            <a:pPr rtl="0"/>
            <a:r>
              <a:rPr lang="en-GB" dirty="0" smtClean="0"/>
              <a:t>Principles 2 specify that the board defines in writing </a:t>
            </a:r>
            <a:r>
              <a:rPr lang="en-GB" b="1" dirty="0" smtClean="0"/>
              <a:t>policies </a:t>
            </a:r>
            <a:r>
              <a:rPr lang="en-GB" dirty="0" smtClean="0"/>
              <a:t>identifying the benefits that should come about from the organization, how the </a:t>
            </a:r>
            <a:r>
              <a:rPr lang="en-GB" b="1" dirty="0" smtClean="0"/>
              <a:t>board should conduct itself</a:t>
            </a:r>
            <a:r>
              <a:rPr lang="en-GB" dirty="0" smtClean="0"/>
              <a:t>, and how </a:t>
            </a:r>
            <a:r>
              <a:rPr lang="en-GB" b="1" dirty="0" smtClean="0"/>
              <a:t>staff behaviour </a:t>
            </a:r>
            <a:r>
              <a:rPr lang="en-GB" dirty="0" smtClean="0"/>
              <a:t>is to be prescribed. </a:t>
            </a:r>
          </a:p>
          <a:p>
            <a:pPr rtl="0"/>
            <a:r>
              <a:rPr lang="en-GB" dirty="0" smtClean="0"/>
              <a:t>Principles 3 deals with the </a:t>
            </a:r>
            <a:r>
              <a:rPr lang="en-GB" b="1" dirty="0" smtClean="0"/>
              <a:t>board's delegation of authority and monitoring &amp; evaluation</a:t>
            </a:r>
            <a:r>
              <a:rPr lang="en-GB" dirty="0" smtClean="0"/>
              <a:t>.</a:t>
            </a:r>
          </a:p>
          <a:p>
            <a:pPr rtl="0"/>
            <a:endParaRPr lang="en-GB" dirty="0" smtClean="0"/>
          </a:p>
          <a:p>
            <a:pPr rtl="0"/>
            <a:r>
              <a:rPr lang="en-GB" dirty="0" smtClean="0"/>
              <a:t>Paradigm shift from the traditional practice of governance and that </a:t>
            </a:r>
            <a:r>
              <a:rPr lang="en-GB" b="1" dirty="0" smtClean="0"/>
              <a:t>it provides a clear differentiation between governance and management responsibilities in organizations</a:t>
            </a:r>
          </a:p>
          <a:p>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solidFill>
                  <a:prstClr val="black"/>
                </a:solidFill>
              </a:rPr>
              <a:pPr>
                <a:defRPr/>
              </a:pPr>
              <a:t>11</a:t>
            </a:fld>
            <a:endParaRPr lang="en-GB" dirty="0">
              <a:solidFill>
                <a:prstClr val="black"/>
              </a:solidFill>
            </a:endParaRPr>
          </a:p>
        </p:txBody>
      </p:sp>
    </p:spTree>
    <p:extLst>
      <p:ext uri="{BB962C8B-B14F-4D97-AF65-F5344CB8AC3E}">
        <p14:creationId xmlns:p14="http://schemas.microsoft.com/office/powerpoint/2010/main" xmlns="" val="1714724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System for organizational governance. </a:t>
            </a:r>
            <a:r>
              <a:rPr lang="en-ZA" b="1" dirty="0" smtClean="0"/>
              <a:t>Follows King 3</a:t>
            </a:r>
            <a:r>
              <a:rPr lang="en-ZA" b="1" baseline="0" dirty="0" smtClean="0"/>
              <a:t> policies of Board governance.</a:t>
            </a:r>
            <a:endParaRPr lang="en-ZA" b="1" dirty="0" smtClean="0"/>
          </a:p>
          <a:p>
            <a:r>
              <a:rPr lang="en-ZA" dirty="0" smtClean="0"/>
              <a:t>Policy Governance defines and guides appropriate relationships between Government, its board of directors, and its chief executive.</a:t>
            </a:r>
          </a:p>
          <a:p>
            <a:pPr rtl="0"/>
            <a:r>
              <a:rPr lang="en-GB" dirty="0" smtClean="0"/>
              <a:t>Principles of Policy Governance.</a:t>
            </a:r>
            <a:r>
              <a:rPr lang="en-GB" baseline="30000" dirty="0" smtClean="0">
                <a:hlinkClick r:id="rId3"/>
              </a:rPr>
              <a:t>[2]</a:t>
            </a:r>
            <a:endParaRPr lang="en-GB" dirty="0" smtClean="0"/>
          </a:p>
          <a:p>
            <a:pPr rtl="0"/>
            <a:r>
              <a:rPr lang="en-GB" dirty="0" smtClean="0"/>
              <a:t>Principles 1 </a:t>
            </a:r>
            <a:r>
              <a:rPr lang="en-GB" b="1" dirty="0" smtClean="0"/>
              <a:t>organization's ownership, </a:t>
            </a:r>
            <a:r>
              <a:rPr lang="en-GB" dirty="0" smtClean="0"/>
              <a:t>the board's </a:t>
            </a:r>
            <a:r>
              <a:rPr lang="en-GB" b="1" dirty="0" smtClean="0"/>
              <a:t>responsibility to Government and Parliament, and the board's authority. </a:t>
            </a:r>
          </a:p>
          <a:p>
            <a:pPr rtl="0"/>
            <a:r>
              <a:rPr lang="en-GB" dirty="0" smtClean="0"/>
              <a:t>Principles 2 specify that the board defines in writing </a:t>
            </a:r>
            <a:r>
              <a:rPr lang="en-GB" b="1" dirty="0" smtClean="0"/>
              <a:t>policies </a:t>
            </a:r>
            <a:r>
              <a:rPr lang="en-GB" dirty="0" smtClean="0"/>
              <a:t>identifying the benefits that should come about from the organization, how the </a:t>
            </a:r>
            <a:r>
              <a:rPr lang="en-GB" b="1" dirty="0" smtClean="0"/>
              <a:t>board should conduct itself</a:t>
            </a:r>
            <a:r>
              <a:rPr lang="en-GB" dirty="0" smtClean="0"/>
              <a:t>, and how </a:t>
            </a:r>
            <a:r>
              <a:rPr lang="en-GB" b="1" dirty="0" smtClean="0"/>
              <a:t>staff behaviour </a:t>
            </a:r>
            <a:r>
              <a:rPr lang="en-GB" dirty="0" smtClean="0"/>
              <a:t>is to be prescribed. </a:t>
            </a:r>
          </a:p>
          <a:p>
            <a:pPr rtl="0"/>
            <a:r>
              <a:rPr lang="en-GB" dirty="0" smtClean="0"/>
              <a:t>Principles 3 deals with the </a:t>
            </a:r>
            <a:r>
              <a:rPr lang="en-GB" b="1" dirty="0" smtClean="0"/>
              <a:t>board's delegation of authority and monitoring &amp; evaluation</a:t>
            </a:r>
            <a:r>
              <a:rPr lang="en-GB" dirty="0" smtClean="0"/>
              <a:t>.</a:t>
            </a:r>
          </a:p>
          <a:p>
            <a:pPr rtl="0"/>
            <a:endParaRPr lang="en-GB" dirty="0" smtClean="0"/>
          </a:p>
          <a:p>
            <a:pPr rtl="0"/>
            <a:r>
              <a:rPr lang="en-GB" dirty="0" smtClean="0"/>
              <a:t>Paradigm shift from the traditional practice of governance and that </a:t>
            </a:r>
            <a:r>
              <a:rPr lang="en-GB" b="1" dirty="0" smtClean="0"/>
              <a:t>it provides a clear differentiation between governance and management responsibilities in organizations</a:t>
            </a:r>
          </a:p>
          <a:p>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solidFill>
                  <a:prstClr val="black"/>
                </a:solidFill>
              </a:rPr>
              <a:pPr>
                <a:defRPr/>
              </a:pPr>
              <a:t>12</a:t>
            </a:fld>
            <a:endParaRPr lang="en-GB" dirty="0">
              <a:solidFill>
                <a:prstClr val="black"/>
              </a:solidFill>
            </a:endParaRPr>
          </a:p>
        </p:txBody>
      </p:sp>
    </p:spTree>
    <p:extLst>
      <p:ext uri="{BB962C8B-B14F-4D97-AF65-F5344CB8AC3E}">
        <p14:creationId xmlns:p14="http://schemas.microsoft.com/office/powerpoint/2010/main" xmlns="" val="1416401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System for organizational governance. </a:t>
            </a:r>
            <a:r>
              <a:rPr lang="en-ZA" b="1" dirty="0" smtClean="0"/>
              <a:t>Follows King 3</a:t>
            </a:r>
            <a:r>
              <a:rPr lang="en-ZA" b="1" baseline="0" dirty="0" smtClean="0"/>
              <a:t> policies of Board governance.</a:t>
            </a:r>
            <a:endParaRPr lang="en-ZA" b="1" dirty="0" smtClean="0"/>
          </a:p>
          <a:p>
            <a:r>
              <a:rPr lang="en-ZA" dirty="0" smtClean="0"/>
              <a:t>Policy Governance defines and guides appropriate relationships between Government, its board of directors, and its chief executive.</a:t>
            </a:r>
          </a:p>
          <a:p>
            <a:pPr rtl="0"/>
            <a:r>
              <a:rPr lang="en-GB" dirty="0" smtClean="0"/>
              <a:t>Principles of Policy Governance.</a:t>
            </a:r>
            <a:r>
              <a:rPr lang="en-GB" baseline="30000" dirty="0" smtClean="0">
                <a:hlinkClick r:id="rId3"/>
              </a:rPr>
              <a:t>[2]</a:t>
            </a:r>
            <a:endParaRPr lang="en-GB" dirty="0" smtClean="0"/>
          </a:p>
          <a:p>
            <a:pPr rtl="0"/>
            <a:r>
              <a:rPr lang="en-GB" dirty="0" smtClean="0"/>
              <a:t>Principles 1 </a:t>
            </a:r>
            <a:r>
              <a:rPr lang="en-GB" b="1" dirty="0" smtClean="0"/>
              <a:t>organization's ownership, </a:t>
            </a:r>
            <a:r>
              <a:rPr lang="en-GB" dirty="0" smtClean="0"/>
              <a:t>the board's </a:t>
            </a:r>
            <a:r>
              <a:rPr lang="en-GB" b="1" dirty="0" smtClean="0"/>
              <a:t>responsibility to Government and Parliament, and the board's authority. </a:t>
            </a:r>
          </a:p>
          <a:p>
            <a:pPr rtl="0"/>
            <a:r>
              <a:rPr lang="en-GB" dirty="0" smtClean="0"/>
              <a:t>Principles 2 specify that the board defines in writing </a:t>
            </a:r>
            <a:r>
              <a:rPr lang="en-GB" b="1" dirty="0" smtClean="0"/>
              <a:t>policies </a:t>
            </a:r>
            <a:r>
              <a:rPr lang="en-GB" dirty="0" smtClean="0"/>
              <a:t>identifying the benefits that should come about from the organization, how the </a:t>
            </a:r>
            <a:r>
              <a:rPr lang="en-GB" b="1" dirty="0" smtClean="0"/>
              <a:t>board should conduct itself</a:t>
            </a:r>
            <a:r>
              <a:rPr lang="en-GB" dirty="0" smtClean="0"/>
              <a:t>, and how </a:t>
            </a:r>
            <a:r>
              <a:rPr lang="en-GB" b="1" dirty="0" smtClean="0"/>
              <a:t>staff behaviour </a:t>
            </a:r>
            <a:r>
              <a:rPr lang="en-GB" dirty="0" smtClean="0"/>
              <a:t>is to be prescribed. </a:t>
            </a:r>
          </a:p>
          <a:p>
            <a:pPr rtl="0"/>
            <a:r>
              <a:rPr lang="en-GB" dirty="0" smtClean="0"/>
              <a:t>Principles 3 deals with the </a:t>
            </a:r>
            <a:r>
              <a:rPr lang="en-GB" b="1" dirty="0" smtClean="0"/>
              <a:t>board's delegation of authority and monitoring &amp; evaluation</a:t>
            </a:r>
            <a:r>
              <a:rPr lang="en-GB" dirty="0" smtClean="0"/>
              <a:t>.</a:t>
            </a:r>
          </a:p>
          <a:p>
            <a:pPr rtl="0"/>
            <a:endParaRPr lang="en-GB" dirty="0" smtClean="0"/>
          </a:p>
          <a:p>
            <a:pPr rtl="0"/>
            <a:r>
              <a:rPr lang="en-GB" dirty="0" smtClean="0"/>
              <a:t>Paradigm shift from the traditional practice of governance and that </a:t>
            </a:r>
            <a:r>
              <a:rPr lang="en-GB" b="1" dirty="0" smtClean="0"/>
              <a:t>it provides a clear differentiation between governance and management responsibilities in organizations</a:t>
            </a:r>
          </a:p>
          <a:p>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solidFill>
                  <a:prstClr val="black"/>
                </a:solidFill>
              </a:rPr>
              <a:pPr>
                <a:defRPr/>
              </a:pPr>
              <a:t>13</a:t>
            </a:fld>
            <a:endParaRPr lang="en-GB" dirty="0">
              <a:solidFill>
                <a:prstClr val="black"/>
              </a:solidFill>
            </a:endParaRPr>
          </a:p>
        </p:txBody>
      </p:sp>
    </p:spTree>
    <p:extLst>
      <p:ext uri="{BB962C8B-B14F-4D97-AF65-F5344CB8AC3E}">
        <p14:creationId xmlns:p14="http://schemas.microsoft.com/office/powerpoint/2010/main" xmlns="" val="1358446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System for organizational governance. </a:t>
            </a:r>
            <a:r>
              <a:rPr lang="en-ZA" b="1" dirty="0" smtClean="0"/>
              <a:t>Follows King 3</a:t>
            </a:r>
            <a:r>
              <a:rPr lang="en-ZA" b="1" baseline="0" dirty="0" smtClean="0"/>
              <a:t> policies of Board governance.</a:t>
            </a:r>
            <a:endParaRPr lang="en-ZA" b="1" dirty="0" smtClean="0"/>
          </a:p>
          <a:p>
            <a:r>
              <a:rPr lang="en-ZA" dirty="0" smtClean="0"/>
              <a:t>Policy Governance defines and guides appropriate relationships between Government, its board of directors, and its chief executive.</a:t>
            </a:r>
          </a:p>
          <a:p>
            <a:pPr rtl="0"/>
            <a:r>
              <a:rPr lang="en-GB" dirty="0" smtClean="0"/>
              <a:t>Principles of Policy Governance.</a:t>
            </a:r>
            <a:r>
              <a:rPr lang="en-GB" baseline="30000" dirty="0" smtClean="0">
                <a:hlinkClick r:id="rId3"/>
              </a:rPr>
              <a:t>[2]</a:t>
            </a:r>
            <a:endParaRPr lang="en-GB" dirty="0" smtClean="0"/>
          </a:p>
          <a:p>
            <a:pPr rtl="0"/>
            <a:r>
              <a:rPr lang="en-GB" dirty="0" smtClean="0"/>
              <a:t>Principles 1 </a:t>
            </a:r>
            <a:r>
              <a:rPr lang="en-GB" b="1" dirty="0" smtClean="0"/>
              <a:t>organization's ownership, </a:t>
            </a:r>
            <a:r>
              <a:rPr lang="en-GB" dirty="0" smtClean="0"/>
              <a:t>the board's </a:t>
            </a:r>
            <a:r>
              <a:rPr lang="en-GB" b="1" dirty="0" smtClean="0"/>
              <a:t>responsibility to Government and Parliament, and the board's authority. </a:t>
            </a:r>
          </a:p>
          <a:p>
            <a:pPr rtl="0"/>
            <a:r>
              <a:rPr lang="en-GB" dirty="0" smtClean="0"/>
              <a:t>Principles 2 specify that the board defines in writing </a:t>
            </a:r>
            <a:r>
              <a:rPr lang="en-GB" b="1" dirty="0" smtClean="0"/>
              <a:t>policies </a:t>
            </a:r>
            <a:r>
              <a:rPr lang="en-GB" dirty="0" smtClean="0"/>
              <a:t>identifying the benefits that should come about from the organization, how the </a:t>
            </a:r>
            <a:r>
              <a:rPr lang="en-GB" b="1" dirty="0" smtClean="0"/>
              <a:t>board should conduct itself</a:t>
            </a:r>
            <a:r>
              <a:rPr lang="en-GB" dirty="0" smtClean="0"/>
              <a:t>, and how </a:t>
            </a:r>
            <a:r>
              <a:rPr lang="en-GB" b="1" dirty="0" smtClean="0"/>
              <a:t>staff behaviour </a:t>
            </a:r>
            <a:r>
              <a:rPr lang="en-GB" dirty="0" smtClean="0"/>
              <a:t>is to be prescribed. </a:t>
            </a:r>
          </a:p>
          <a:p>
            <a:pPr rtl="0"/>
            <a:r>
              <a:rPr lang="en-GB" dirty="0" smtClean="0"/>
              <a:t>Principles 3 deals with the </a:t>
            </a:r>
            <a:r>
              <a:rPr lang="en-GB" b="1" dirty="0" smtClean="0"/>
              <a:t>board's delegation of authority and monitoring &amp; evaluation</a:t>
            </a:r>
            <a:r>
              <a:rPr lang="en-GB" dirty="0" smtClean="0"/>
              <a:t>.</a:t>
            </a:r>
          </a:p>
          <a:p>
            <a:pPr rtl="0"/>
            <a:endParaRPr lang="en-GB" dirty="0" smtClean="0"/>
          </a:p>
          <a:p>
            <a:pPr rtl="0"/>
            <a:r>
              <a:rPr lang="en-GB" dirty="0" smtClean="0"/>
              <a:t>Paradigm shift from the traditional practice of governance and that </a:t>
            </a:r>
            <a:r>
              <a:rPr lang="en-GB" b="1" dirty="0" smtClean="0"/>
              <a:t>it provides a clear differentiation between governance and management responsibilities in organizations</a:t>
            </a:r>
          </a:p>
          <a:p>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solidFill>
                  <a:prstClr val="black"/>
                </a:solidFill>
              </a:rPr>
              <a:pPr>
                <a:defRPr/>
              </a:pPr>
              <a:t>14</a:t>
            </a:fld>
            <a:endParaRPr lang="en-GB" dirty="0">
              <a:solidFill>
                <a:prstClr val="black"/>
              </a:solidFill>
            </a:endParaRPr>
          </a:p>
        </p:txBody>
      </p:sp>
    </p:spTree>
    <p:extLst>
      <p:ext uri="{BB962C8B-B14F-4D97-AF65-F5344CB8AC3E}">
        <p14:creationId xmlns:p14="http://schemas.microsoft.com/office/powerpoint/2010/main" xmlns="" val="371178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solidFill>
                  <a:prstClr val="black"/>
                </a:solidFill>
              </a:rPr>
              <a:pPr>
                <a:defRPr/>
              </a:pPr>
              <a:t>15</a:t>
            </a:fld>
            <a:endParaRPr lang="en-GB" dirty="0">
              <a:solidFill>
                <a:prstClr val="black"/>
              </a:solidFill>
            </a:endParaRPr>
          </a:p>
        </p:txBody>
      </p:sp>
    </p:spTree>
    <p:extLst>
      <p:ext uri="{BB962C8B-B14F-4D97-AF65-F5344CB8AC3E}">
        <p14:creationId xmlns:p14="http://schemas.microsoft.com/office/powerpoint/2010/main" xmlns="" val="3626657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739A0E5-D6E8-4A78-9F5B-C47048270268}" type="slidenum">
              <a:rPr lang="en-GB" smtClean="0">
                <a:solidFill>
                  <a:prstClr val="black"/>
                </a:solidFill>
              </a:rPr>
              <a:pPr>
                <a:defRPr/>
              </a:pPr>
              <a:t>20</a:t>
            </a:fld>
            <a:endParaRPr lang="en-GB" dirty="0">
              <a:solidFill>
                <a:prstClr val="black"/>
              </a:solidFill>
            </a:endParaRPr>
          </a:p>
        </p:txBody>
      </p:sp>
    </p:spTree>
    <p:extLst>
      <p:ext uri="{BB962C8B-B14F-4D97-AF65-F5344CB8AC3E}">
        <p14:creationId xmlns:p14="http://schemas.microsoft.com/office/powerpoint/2010/main" xmlns="" val="4195668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A66020-55FA-493F-A498-E37CCD97835B}" type="slidenum">
              <a:rPr lang="en-GB" smtClean="0"/>
              <a:pPr/>
              <a:t>24</a:t>
            </a:fld>
            <a:endParaRPr lang="en-GB" dirty="0"/>
          </a:p>
        </p:txBody>
      </p:sp>
    </p:spTree>
    <p:extLst>
      <p:ext uri="{BB962C8B-B14F-4D97-AF65-F5344CB8AC3E}">
        <p14:creationId xmlns:p14="http://schemas.microsoft.com/office/powerpoint/2010/main" xmlns="" val="4189923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dirty="0" smtClean="0">
                <a:solidFill>
                  <a:schemeClr val="tx1"/>
                </a:solidFill>
                <a:effectLst/>
                <a:latin typeface="Arial" charset="0"/>
                <a:ea typeface="+mn-ea"/>
                <a:cs typeface="+mn-cs"/>
              </a:rPr>
              <a:t> </a:t>
            </a:r>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solidFill>
                  <a:prstClr val="black"/>
                </a:solidFill>
              </a:rPr>
              <a:pPr>
                <a:defRPr/>
              </a:pPr>
              <a:t>28</a:t>
            </a:fld>
            <a:endParaRPr lang="en-GB" dirty="0">
              <a:solidFill>
                <a:prstClr val="black"/>
              </a:solidFill>
            </a:endParaRPr>
          </a:p>
        </p:txBody>
      </p:sp>
    </p:spTree>
    <p:extLst>
      <p:ext uri="{BB962C8B-B14F-4D97-AF65-F5344CB8AC3E}">
        <p14:creationId xmlns:p14="http://schemas.microsoft.com/office/powerpoint/2010/main" xmlns="" val="1731824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hyperlink" Target="http://www.buildnet.co.za/akani/2005/mar/05.html" TargetMode="External"/><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hyperlink" Target="http://www.buildnet.co.za/akani/2005/mar/05.html"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hyperlink" Target="http://www.buildnet.co.za/akani/2005/mar/05.html" TargetMode="External"/><Relationship Id="rId4" Type="http://schemas.openxmlformats.org/officeDocument/2006/relationships/image" Target="../media/image4.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5.jpeg"/><Relationship Id="rId4" Type="http://schemas.openxmlformats.org/officeDocument/2006/relationships/hyperlink" Target="http://www.buildnet.co.za/akani/2005/mar/05.html"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4.xml"/><Relationship Id="rId6" Type="http://schemas.openxmlformats.org/officeDocument/2006/relationships/image" Target="../media/image5.jpeg"/><Relationship Id="rId5" Type="http://schemas.openxmlformats.org/officeDocument/2006/relationships/hyperlink" Target="http://www.buildnet.co.za/akani/2005/mar/05.html" TargetMode="External"/><Relationship Id="rId4" Type="http://schemas.openxmlformats.org/officeDocument/2006/relationships/image" Target="../media/image4.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5.jpeg"/><Relationship Id="rId4" Type="http://schemas.openxmlformats.org/officeDocument/2006/relationships/hyperlink" Target="http://www.buildnet.co.za/akani/2005/mar/05.html" TargetMode="Externa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5.xml"/><Relationship Id="rId5" Type="http://schemas.openxmlformats.org/officeDocument/2006/relationships/image" Target="../media/image5.jpeg"/><Relationship Id="rId4" Type="http://schemas.openxmlformats.org/officeDocument/2006/relationships/hyperlink" Target="http://www.buildnet.co.za/akani/2005/mar/05.html" TargetMode="Externa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hyperlink" Target="http://www.buildnet.co.za/akani/2005/mar/05.html" TargetMode="External"/><Relationship Id="rId2" Type="http://schemas.openxmlformats.org/officeDocument/2006/relationships/image" Target="../media/image3.jpeg"/><Relationship Id="rId1" Type="http://schemas.openxmlformats.org/officeDocument/2006/relationships/slideMaster" Target="../slideMasters/slideMaster6.xml"/><Relationship Id="rId4" Type="http://schemas.openxmlformats.org/officeDocument/2006/relationships/image" Target="../media/image5.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7.xml"/><Relationship Id="rId5" Type="http://schemas.openxmlformats.org/officeDocument/2006/relationships/image" Target="../media/image5.jpeg"/><Relationship Id="rId4" Type="http://schemas.openxmlformats.org/officeDocument/2006/relationships/hyperlink" Target="http://www.buildnet.co.za/akani/2005/mar/05.html" TargetMode="Externa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5F2F83B-1085-439C-A26D-EB4DF3D7322F}" type="datetimeFigureOut">
              <a:rPr lang="en-GB" smtClean="0"/>
              <a:pPr/>
              <a:t>06/10/2017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2B41D5C-04AE-400F-8428-D522F90C61DB}" type="slidenum">
              <a:rPr lang="en-GB" smtClean="0"/>
              <a:pPr/>
              <a:t>‹#›</a:t>
            </a:fld>
            <a:endParaRPr lang="en-GB" dirty="0"/>
          </a:p>
        </p:txBody>
      </p:sp>
    </p:spTree>
    <p:extLst>
      <p:ext uri="{BB962C8B-B14F-4D97-AF65-F5344CB8AC3E}">
        <p14:creationId xmlns:p14="http://schemas.microsoft.com/office/powerpoint/2010/main" xmlns="" val="2668858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F2F83B-1085-439C-A26D-EB4DF3D7322F}" type="datetimeFigureOut">
              <a:rPr lang="en-GB" smtClean="0"/>
              <a:pPr/>
              <a:t>06/10/2017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2B41D5C-04AE-400F-8428-D522F90C61DB}" type="slidenum">
              <a:rPr lang="en-GB" smtClean="0"/>
              <a:pPr/>
              <a:t>‹#›</a:t>
            </a:fld>
            <a:endParaRPr lang="en-GB" dirty="0"/>
          </a:p>
        </p:txBody>
      </p:sp>
    </p:spTree>
    <p:extLst>
      <p:ext uri="{BB962C8B-B14F-4D97-AF65-F5344CB8AC3E}">
        <p14:creationId xmlns:p14="http://schemas.microsoft.com/office/powerpoint/2010/main" xmlns="" val="4114174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F2F83B-1085-439C-A26D-EB4DF3D7322F}" type="datetimeFigureOut">
              <a:rPr lang="en-GB" smtClean="0"/>
              <a:pPr/>
              <a:t>06/10/2017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2B41D5C-04AE-400F-8428-D522F90C61DB}" type="slidenum">
              <a:rPr lang="en-GB" smtClean="0"/>
              <a:pPr/>
              <a:t>‹#›</a:t>
            </a:fld>
            <a:endParaRPr lang="en-GB" dirty="0"/>
          </a:p>
        </p:txBody>
      </p:sp>
    </p:spTree>
    <p:extLst>
      <p:ext uri="{BB962C8B-B14F-4D97-AF65-F5344CB8AC3E}">
        <p14:creationId xmlns:p14="http://schemas.microsoft.com/office/powerpoint/2010/main" xmlns="" val="2587985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534B2B-CC6F-4348-92BF-4CB51EDFC83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058003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76261D-4419-4814-A372-3E8B0F382A5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79628497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grement Master">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5929313"/>
            <a:ext cx="1322388" cy="92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500188" y="5997575"/>
            <a:ext cx="2200275"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Wftao"/>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500688" y="6000750"/>
            <a:ext cx="1223962" cy="69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1" descr="thumb05">
            <a:hlinkClick r:id="rId5"/>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7513638" y="5994400"/>
            <a:ext cx="915987"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3"/>
          <p:cNvSpPr txBox="1">
            <a:spLocks noGrp="1"/>
          </p:cNvSpPr>
          <p:nvPr userDrawn="1"/>
        </p:nvSpPr>
        <p:spPr bwMode="auto">
          <a:xfrm>
            <a:off x="285750" y="142875"/>
            <a:ext cx="2286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fld id="{DE5F4614-63AA-4378-8F2A-6115E7719A16}" type="datetime2">
              <a:rPr lang="en-GB" sz="1400" smtClean="0">
                <a:solidFill>
                  <a:srgbClr val="5F5F5F"/>
                </a:solidFill>
                <a:latin typeface="Calibri" pitchFamily="34" charset="0"/>
              </a:rPr>
              <a:pPr eaLnBrk="1" fontAlgn="base" hangingPunct="1">
                <a:spcBef>
                  <a:spcPct val="0"/>
                </a:spcBef>
                <a:spcAft>
                  <a:spcPct val="0"/>
                </a:spcAft>
                <a:defRPr/>
              </a:pPr>
              <a:t>Friday, 06 October 2017</a:t>
            </a:fld>
            <a:endParaRPr lang="en-GB" sz="1400" dirty="0" smtClean="0">
              <a:solidFill>
                <a:srgbClr val="5F5F5F"/>
              </a:solidFill>
              <a:latin typeface="Calibri" pitchFamily="34" charset="0"/>
            </a:endParaRPr>
          </a:p>
          <a:p>
            <a:pPr eaLnBrk="1" fontAlgn="base" hangingPunct="1">
              <a:spcBef>
                <a:spcPct val="0"/>
              </a:spcBef>
              <a:spcAft>
                <a:spcPct val="0"/>
              </a:spcAft>
              <a:defRPr/>
            </a:pPr>
            <a:r>
              <a:rPr lang="en-ZA" sz="1400" b="1" dirty="0" smtClean="0">
                <a:solidFill>
                  <a:srgbClr val="C00000"/>
                </a:solidFill>
                <a:latin typeface="Calibri" pitchFamily="34" charset="0"/>
              </a:rPr>
              <a:t>www.agrement.co.za</a:t>
            </a:r>
          </a:p>
          <a:p>
            <a:pPr eaLnBrk="1" fontAlgn="base" hangingPunct="1">
              <a:spcBef>
                <a:spcPct val="0"/>
              </a:spcBef>
              <a:spcAft>
                <a:spcPct val="0"/>
              </a:spcAft>
              <a:defRPr/>
            </a:pPr>
            <a:endParaRPr lang="en-GB" sz="1400" dirty="0" smtClean="0">
              <a:solidFill>
                <a:srgbClr val="5F5F5F"/>
              </a:solidFill>
              <a:latin typeface="Calibri" pitchFamily="34" charset="0"/>
            </a:endParaRPr>
          </a:p>
        </p:txBody>
      </p:sp>
      <p:sp>
        <p:nvSpPr>
          <p:cNvPr id="7" name="Rectangle 11"/>
          <p:cNvSpPr>
            <a:spLocks noChangeArrowheads="1"/>
          </p:cNvSpPr>
          <p:nvPr userDrawn="1"/>
        </p:nvSpPr>
        <p:spPr bwMode="auto">
          <a:xfrm>
            <a:off x="7358063" y="142875"/>
            <a:ext cx="78579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base">
              <a:spcBef>
                <a:spcPct val="0"/>
              </a:spcBef>
              <a:spcAft>
                <a:spcPct val="0"/>
              </a:spcAft>
            </a:pPr>
            <a:r>
              <a:rPr lang="en-GB" sz="1400" dirty="0">
                <a:solidFill>
                  <a:srgbClr val="5F5F5F"/>
                </a:solidFill>
                <a:latin typeface="Calibri" pitchFamily="34" charset="0"/>
              </a:rPr>
              <a:t>Slide </a:t>
            </a:r>
            <a:fld id="{4E45F924-5416-42BE-B138-C7D767DB2BAB}" type="slidenum">
              <a:rPr lang="en-GB" sz="1400">
                <a:solidFill>
                  <a:srgbClr val="5F5F5F"/>
                </a:solidFill>
                <a:latin typeface="Calibri" pitchFamily="34" charset="0"/>
              </a:rPr>
              <a:pPr fontAlgn="base">
                <a:spcBef>
                  <a:spcPct val="0"/>
                </a:spcBef>
                <a:spcAft>
                  <a:spcPct val="0"/>
                </a:spcAft>
              </a:pPr>
              <a:t>‹#›</a:t>
            </a:fld>
            <a:endParaRPr lang="en-GB" sz="1400" dirty="0">
              <a:solidFill>
                <a:srgbClr val="5F5F5F"/>
              </a:solidFill>
              <a:latin typeface="Calibri" pitchFamily="34" charset="0"/>
            </a:endParaRPr>
          </a:p>
        </p:txBody>
      </p:sp>
    </p:spTree>
    <p:extLst>
      <p:ext uri="{BB962C8B-B14F-4D97-AF65-F5344CB8AC3E}">
        <p14:creationId xmlns:p14="http://schemas.microsoft.com/office/powerpoint/2010/main" xmlns="" val="1426729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B39E8E-FAC5-4D73-82B2-5791B4A9ED5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746049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FD2556-937C-4291-933D-9AD9BE517E5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417042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C67DEA-A82F-4746-9C57-4A2DBE92D01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483060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F1BF8EA-C43E-41E5-8034-37F43A4CB13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4122935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650A70-FF23-4A5D-8B40-0BAD562A602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55177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F2F83B-1085-439C-A26D-EB4DF3D7322F}" type="datetimeFigureOut">
              <a:rPr lang="en-GB" smtClean="0"/>
              <a:pPr/>
              <a:t>06/10/2017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2B41D5C-04AE-400F-8428-D522F90C61DB}" type="slidenum">
              <a:rPr lang="en-GB" smtClean="0"/>
              <a:pPr/>
              <a:t>‹#›</a:t>
            </a:fld>
            <a:endParaRPr lang="en-GB" dirty="0"/>
          </a:p>
        </p:txBody>
      </p:sp>
    </p:spTree>
    <p:extLst>
      <p:ext uri="{BB962C8B-B14F-4D97-AF65-F5344CB8AC3E}">
        <p14:creationId xmlns:p14="http://schemas.microsoft.com/office/powerpoint/2010/main" xmlns="" val="883589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6F5703-CF01-4C42-AC47-4E90DBB0C9C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958115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777CBD-F3CB-48C8-AE6A-807B248FCC6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784561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7F0C27-CE49-4E03-BD79-72F0ED07E57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702086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A0B14A-F641-43DA-B44D-9A02681E430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011803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grement Master">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3486" y="6000750"/>
            <a:ext cx="2200275"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Wftao"/>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851920" y="6085680"/>
            <a:ext cx="1223962" cy="69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1" descr="thumb05">
            <a:hlinkClick r:id="rId4"/>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8228013" y="6069012"/>
            <a:ext cx="915987"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3"/>
          <p:cNvSpPr txBox="1">
            <a:spLocks noGrp="1"/>
          </p:cNvSpPr>
          <p:nvPr userDrawn="1"/>
        </p:nvSpPr>
        <p:spPr bwMode="auto">
          <a:xfrm>
            <a:off x="285750" y="142875"/>
            <a:ext cx="2286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fld id="{6F12F03B-039F-4FFB-80C8-855D94634720}" type="datetime2">
              <a:rPr lang="en-GB" sz="1400" smtClean="0">
                <a:solidFill>
                  <a:srgbClr val="5F5F5F"/>
                </a:solidFill>
                <a:latin typeface="Calibri" pitchFamily="34" charset="0"/>
              </a:rPr>
              <a:pPr eaLnBrk="1" fontAlgn="base" hangingPunct="1">
                <a:spcBef>
                  <a:spcPct val="0"/>
                </a:spcBef>
                <a:spcAft>
                  <a:spcPct val="0"/>
                </a:spcAft>
                <a:defRPr/>
              </a:pPr>
              <a:t>Friday, 06 October 2017</a:t>
            </a:fld>
            <a:endParaRPr lang="en-GB" sz="1400" dirty="0" smtClean="0">
              <a:solidFill>
                <a:srgbClr val="5F5F5F"/>
              </a:solidFill>
              <a:latin typeface="Calibri" pitchFamily="34" charset="0"/>
            </a:endParaRPr>
          </a:p>
          <a:p>
            <a:pPr eaLnBrk="1" fontAlgn="base" hangingPunct="1">
              <a:spcBef>
                <a:spcPct val="0"/>
              </a:spcBef>
              <a:spcAft>
                <a:spcPct val="0"/>
              </a:spcAft>
              <a:defRPr/>
            </a:pPr>
            <a:r>
              <a:rPr lang="en-ZA" sz="1400" b="1" dirty="0" smtClean="0">
                <a:solidFill>
                  <a:srgbClr val="C00000"/>
                </a:solidFill>
                <a:latin typeface="Calibri" pitchFamily="34" charset="0"/>
              </a:rPr>
              <a:t>www.agrement.co.za</a:t>
            </a:r>
          </a:p>
          <a:p>
            <a:pPr eaLnBrk="1" fontAlgn="base" hangingPunct="1">
              <a:spcBef>
                <a:spcPct val="0"/>
              </a:spcBef>
              <a:spcAft>
                <a:spcPct val="0"/>
              </a:spcAft>
              <a:defRPr/>
            </a:pPr>
            <a:endParaRPr lang="en-GB" sz="1400" dirty="0" smtClean="0">
              <a:solidFill>
                <a:srgbClr val="5F5F5F"/>
              </a:solidFill>
              <a:latin typeface="Calibri" pitchFamily="34" charset="0"/>
            </a:endParaRPr>
          </a:p>
        </p:txBody>
      </p:sp>
      <p:sp>
        <p:nvSpPr>
          <p:cNvPr id="7" name="Rectangle 11"/>
          <p:cNvSpPr>
            <a:spLocks noChangeArrowheads="1"/>
          </p:cNvSpPr>
          <p:nvPr userDrawn="1"/>
        </p:nvSpPr>
        <p:spPr bwMode="auto">
          <a:xfrm>
            <a:off x="7358063" y="142875"/>
            <a:ext cx="78579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base">
              <a:spcBef>
                <a:spcPct val="0"/>
              </a:spcBef>
              <a:spcAft>
                <a:spcPct val="0"/>
              </a:spcAft>
            </a:pPr>
            <a:r>
              <a:rPr lang="en-GB" sz="1400" dirty="0">
                <a:solidFill>
                  <a:srgbClr val="5F5F5F"/>
                </a:solidFill>
                <a:latin typeface="Calibri" pitchFamily="34" charset="0"/>
              </a:rPr>
              <a:t>Slide </a:t>
            </a:r>
            <a:fld id="{F5595D21-E9DA-457A-B5D9-AB4281937584}" type="slidenum">
              <a:rPr lang="en-GB" sz="1400">
                <a:solidFill>
                  <a:srgbClr val="5F5F5F"/>
                </a:solidFill>
                <a:latin typeface="Calibri" pitchFamily="34" charset="0"/>
              </a:rPr>
              <a:pPr fontAlgn="base">
                <a:spcBef>
                  <a:spcPct val="0"/>
                </a:spcBef>
                <a:spcAft>
                  <a:spcPct val="0"/>
                </a:spcAft>
              </a:pPr>
              <a:t>‹#›</a:t>
            </a:fld>
            <a:endParaRPr lang="en-GB" sz="1400" dirty="0">
              <a:solidFill>
                <a:srgbClr val="5F5F5F"/>
              </a:solidFill>
              <a:latin typeface="Calibri" pitchFamily="34" charset="0"/>
            </a:endParaRPr>
          </a:p>
        </p:txBody>
      </p:sp>
    </p:spTree>
    <p:extLst>
      <p:ext uri="{BB962C8B-B14F-4D97-AF65-F5344CB8AC3E}">
        <p14:creationId xmlns:p14="http://schemas.microsoft.com/office/powerpoint/2010/main" xmlns="" val="357715551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534B2B-CC6F-4348-92BF-4CB51EDFC83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40347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76261D-4419-4814-A372-3E8B0F382A5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54620185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grement Master">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5929313"/>
            <a:ext cx="1322388" cy="92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500188" y="5997575"/>
            <a:ext cx="2200275"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Wftao"/>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500688" y="6000750"/>
            <a:ext cx="1223962" cy="69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1" descr="thumb05">
            <a:hlinkClick r:id="rId5"/>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7513638" y="5994400"/>
            <a:ext cx="915987"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3"/>
          <p:cNvSpPr txBox="1">
            <a:spLocks noGrp="1"/>
          </p:cNvSpPr>
          <p:nvPr userDrawn="1"/>
        </p:nvSpPr>
        <p:spPr bwMode="auto">
          <a:xfrm>
            <a:off x="285750" y="142875"/>
            <a:ext cx="2286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fld id="{DE5F4614-63AA-4378-8F2A-6115E7719A16}" type="datetime2">
              <a:rPr lang="en-GB" sz="1400" smtClean="0">
                <a:solidFill>
                  <a:srgbClr val="5F5F5F"/>
                </a:solidFill>
                <a:latin typeface="Calibri" pitchFamily="34" charset="0"/>
              </a:rPr>
              <a:pPr eaLnBrk="1" fontAlgn="base" hangingPunct="1">
                <a:spcBef>
                  <a:spcPct val="0"/>
                </a:spcBef>
                <a:spcAft>
                  <a:spcPct val="0"/>
                </a:spcAft>
                <a:defRPr/>
              </a:pPr>
              <a:t>Friday, 06 October 2017</a:t>
            </a:fld>
            <a:endParaRPr lang="en-GB" sz="1400" dirty="0" smtClean="0">
              <a:solidFill>
                <a:srgbClr val="5F5F5F"/>
              </a:solidFill>
              <a:latin typeface="Calibri" pitchFamily="34" charset="0"/>
            </a:endParaRPr>
          </a:p>
          <a:p>
            <a:pPr eaLnBrk="1" fontAlgn="base" hangingPunct="1">
              <a:spcBef>
                <a:spcPct val="0"/>
              </a:spcBef>
              <a:spcAft>
                <a:spcPct val="0"/>
              </a:spcAft>
              <a:defRPr/>
            </a:pPr>
            <a:r>
              <a:rPr lang="en-ZA" sz="1400" b="1" dirty="0" smtClean="0">
                <a:solidFill>
                  <a:srgbClr val="C00000"/>
                </a:solidFill>
                <a:latin typeface="Calibri" pitchFamily="34" charset="0"/>
              </a:rPr>
              <a:t>www.agrement.co.za</a:t>
            </a:r>
          </a:p>
          <a:p>
            <a:pPr eaLnBrk="1" fontAlgn="base" hangingPunct="1">
              <a:spcBef>
                <a:spcPct val="0"/>
              </a:spcBef>
              <a:spcAft>
                <a:spcPct val="0"/>
              </a:spcAft>
              <a:defRPr/>
            </a:pPr>
            <a:endParaRPr lang="en-GB" sz="1400" dirty="0" smtClean="0">
              <a:solidFill>
                <a:srgbClr val="5F5F5F"/>
              </a:solidFill>
              <a:latin typeface="Calibri" pitchFamily="34" charset="0"/>
            </a:endParaRPr>
          </a:p>
        </p:txBody>
      </p:sp>
      <p:sp>
        <p:nvSpPr>
          <p:cNvPr id="7" name="Rectangle 11"/>
          <p:cNvSpPr>
            <a:spLocks noChangeArrowheads="1"/>
          </p:cNvSpPr>
          <p:nvPr userDrawn="1"/>
        </p:nvSpPr>
        <p:spPr bwMode="auto">
          <a:xfrm>
            <a:off x="7358063" y="142875"/>
            <a:ext cx="78579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base">
              <a:spcBef>
                <a:spcPct val="0"/>
              </a:spcBef>
              <a:spcAft>
                <a:spcPct val="0"/>
              </a:spcAft>
            </a:pPr>
            <a:r>
              <a:rPr lang="en-GB" sz="1400" dirty="0">
                <a:solidFill>
                  <a:srgbClr val="5F5F5F"/>
                </a:solidFill>
                <a:latin typeface="Calibri" pitchFamily="34" charset="0"/>
              </a:rPr>
              <a:t>Slide </a:t>
            </a:r>
            <a:fld id="{4E45F924-5416-42BE-B138-C7D767DB2BAB}" type="slidenum">
              <a:rPr lang="en-GB" sz="1400" smtClean="0">
                <a:solidFill>
                  <a:srgbClr val="5F5F5F"/>
                </a:solidFill>
                <a:latin typeface="Calibri" pitchFamily="34" charset="0"/>
              </a:rPr>
              <a:pPr fontAlgn="base">
                <a:spcBef>
                  <a:spcPct val="0"/>
                </a:spcBef>
                <a:spcAft>
                  <a:spcPct val="0"/>
                </a:spcAft>
              </a:pPr>
              <a:t>‹#›</a:t>
            </a:fld>
            <a:endParaRPr lang="en-GB" sz="1400" dirty="0">
              <a:solidFill>
                <a:srgbClr val="5F5F5F"/>
              </a:solidFill>
              <a:latin typeface="Calibri" pitchFamily="34" charset="0"/>
            </a:endParaRPr>
          </a:p>
        </p:txBody>
      </p:sp>
    </p:spTree>
    <p:extLst>
      <p:ext uri="{BB962C8B-B14F-4D97-AF65-F5344CB8AC3E}">
        <p14:creationId xmlns:p14="http://schemas.microsoft.com/office/powerpoint/2010/main" xmlns="" val="2753437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B39E8E-FAC5-4D73-82B2-5791B4A9ED5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2237571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FD2556-937C-4291-933D-9AD9BE517E5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782546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F2F83B-1085-439C-A26D-EB4DF3D7322F}" type="datetimeFigureOut">
              <a:rPr lang="en-GB" smtClean="0"/>
              <a:pPr/>
              <a:t>06/10/2017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2B41D5C-04AE-400F-8428-D522F90C61DB}" type="slidenum">
              <a:rPr lang="en-GB" smtClean="0"/>
              <a:pPr/>
              <a:t>‹#›</a:t>
            </a:fld>
            <a:endParaRPr lang="en-GB" dirty="0"/>
          </a:p>
        </p:txBody>
      </p:sp>
    </p:spTree>
    <p:extLst>
      <p:ext uri="{BB962C8B-B14F-4D97-AF65-F5344CB8AC3E}">
        <p14:creationId xmlns:p14="http://schemas.microsoft.com/office/powerpoint/2010/main" xmlns="" val="36230165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C67DEA-A82F-4746-9C57-4A2DBE92D01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4180239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F1BF8EA-C43E-41E5-8034-37F43A4CB13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1312338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650A70-FF23-4A5D-8B40-0BAD562A602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902705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6F5703-CF01-4C42-AC47-4E90DBB0C9C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8671118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777CBD-F3CB-48C8-AE6A-807B248FCC6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4217067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7F0C27-CE49-4E03-BD79-72F0ED07E57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123716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A0B14A-F641-43DA-B44D-9A02681E430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111076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Agrement Master">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3486" y="6000750"/>
            <a:ext cx="2200275"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Wftao"/>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851920" y="6085680"/>
            <a:ext cx="1223962" cy="69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1" descr="thumb05">
            <a:hlinkClick r:id="rId4"/>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8228013" y="6069012"/>
            <a:ext cx="915987"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3"/>
          <p:cNvSpPr txBox="1">
            <a:spLocks noGrp="1"/>
          </p:cNvSpPr>
          <p:nvPr userDrawn="1"/>
        </p:nvSpPr>
        <p:spPr bwMode="auto">
          <a:xfrm>
            <a:off x="285750" y="142875"/>
            <a:ext cx="2286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fld id="{6F12F03B-039F-4FFB-80C8-855D94634720}" type="datetime2">
              <a:rPr lang="en-GB" sz="1400" smtClean="0">
                <a:solidFill>
                  <a:srgbClr val="5F5F5F"/>
                </a:solidFill>
                <a:latin typeface="Calibri" pitchFamily="34" charset="0"/>
              </a:rPr>
              <a:pPr eaLnBrk="1" fontAlgn="base" hangingPunct="1">
                <a:spcBef>
                  <a:spcPct val="0"/>
                </a:spcBef>
                <a:spcAft>
                  <a:spcPct val="0"/>
                </a:spcAft>
                <a:defRPr/>
              </a:pPr>
              <a:t>Friday, 06 October 2017</a:t>
            </a:fld>
            <a:endParaRPr lang="en-GB" sz="1400" dirty="0" smtClean="0">
              <a:solidFill>
                <a:srgbClr val="5F5F5F"/>
              </a:solidFill>
              <a:latin typeface="Calibri" pitchFamily="34" charset="0"/>
            </a:endParaRPr>
          </a:p>
          <a:p>
            <a:pPr eaLnBrk="1" fontAlgn="base" hangingPunct="1">
              <a:spcBef>
                <a:spcPct val="0"/>
              </a:spcBef>
              <a:spcAft>
                <a:spcPct val="0"/>
              </a:spcAft>
              <a:defRPr/>
            </a:pPr>
            <a:r>
              <a:rPr lang="en-ZA" sz="1400" b="1" dirty="0" smtClean="0">
                <a:solidFill>
                  <a:srgbClr val="C00000"/>
                </a:solidFill>
                <a:latin typeface="Calibri" pitchFamily="34" charset="0"/>
              </a:rPr>
              <a:t>www.agrement.co.za</a:t>
            </a:r>
          </a:p>
          <a:p>
            <a:pPr eaLnBrk="1" fontAlgn="base" hangingPunct="1">
              <a:spcBef>
                <a:spcPct val="0"/>
              </a:spcBef>
              <a:spcAft>
                <a:spcPct val="0"/>
              </a:spcAft>
              <a:defRPr/>
            </a:pPr>
            <a:endParaRPr lang="en-GB" sz="1400" dirty="0" smtClean="0">
              <a:solidFill>
                <a:srgbClr val="5F5F5F"/>
              </a:solidFill>
              <a:latin typeface="Calibri" pitchFamily="34" charset="0"/>
            </a:endParaRPr>
          </a:p>
        </p:txBody>
      </p:sp>
      <p:sp>
        <p:nvSpPr>
          <p:cNvPr id="7" name="Rectangle 11"/>
          <p:cNvSpPr>
            <a:spLocks noChangeArrowheads="1"/>
          </p:cNvSpPr>
          <p:nvPr userDrawn="1"/>
        </p:nvSpPr>
        <p:spPr bwMode="auto">
          <a:xfrm>
            <a:off x="7358063" y="142875"/>
            <a:ext cx="78579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base">
              <a:spcBef>
                <a:spcPct val="0"/>
              </a:spcBef>
              <a:spcAft>
                <a:spcPct val="0"/>
              </a:spcAft>
            </a:pPr>
            <a:r>
              <a:rPr lang="en-GB" sz="1400" dirty="0">
                <a:solidFill>
                  <a:srgbClr val="5F5F5F"/>
                </a:solidFill>
                <a:latin typeface="Calibri" pitchFamily="34" charset="0"/>
              </a:rPr>
              <a:t>Slide </a:t>
            </a:r>
            <a:fld id="{F5595D21-E9DA-457A-B5D9-AB4281937584}" type="slidenum">
              <a:rPr lang="en-GB" sz="1400" smtClean="0">
                <a:solidFill>
                  <a:srgbClr val="5F5F5F"/>
                </a:solidFill>
                <a:latin typeface="Calibri" pitchFamily="34" charset="0"/>
              </a:rPr>
              <a:pPr fontAlgn="base">
                <a:spcBef>
                  <a:spcPct val="0"/>
                </a:spcBef>
                <a:spcAft>
                  <a:spcPct val="0"/>
                </a:spcAft>
              </a:pPr>
              <a:t>‹#›</a:t>
            </a:fld>
            <a:endParaRPr lang="en-GB" sz="1400" dirty="0" smtClean="0">
              <a:solidFill>
                <a:srgbClr val="5F5F5F"/>
              </a:solidFill>
              <a:latin typeface="Calibri" pitchFamily="34" charset="0"/>
            </a:endParaRPr>
          </a:p>
        </p:txBody>
      </p:sp>
    </p:spTree>
    <p:extLst>
      <p:ext uri="{BB962C8B-B14F-4D97-AF65-F5344CB8AC3E}">
        <p14:creationId xmlns:p14="http://schemas.microsoft.com/office/powerpoint/2010/main" xmlns="" val="84912800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534B2B-CC6F-4348-92BF-4CB51EDFC83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9705537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76261D-4419-4814-A372-3E8B0F382A5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5661146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5F2F83B-1085-439C-A26D-EB4DF3D7322F}" type="datetimeFigureOut">
              <a:rPr lang="en-GB" smtClean="0"/>
              <a:pPr/>
              <a:t>06/10/2017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2B41D5C-04AE-400F-8428-D522F90C61DB}" type="slidenum">
              <a:rPr lang="en-GB" smtClean="0"/>
              <a:pPr/>
              <a:t>‹#›</a:t>
            </a:fld>
            <a:endParaRPr lang="en-GB" dirty="0"/>
          </a:p>
        </p:txBody>
      </p:sp>
    </p:spTree>
    <p:extLst>
      <p:ext uri="{BB962C8B-B14F-4D97-AF65-F5344CB8AC3E}">
        <p14:creationId xmlns:p14="http://schemas.microsoft.com/office/powerpoint/2010/main" xmlns="" val="28500053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Agrement Master">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5929313"/>
            <a:ext cx="1322388" cy="92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500188" y="5997575"/>
            <a:ext cx="2200275"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Wftao"/>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500688" y="6000750"/>
            <a:ext cx="1223962" cy="69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1" descr="thumb05">
            <a:hlinkClick r:id="rId5"/>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7513638" y="5994400"/>
            <a:ext cx="915987"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3"/>
          <p:cNvSpPr txBox="1">
            <a:spLocks noGrp="1"/>
          </p:cNvSpPr>
          <p:nvPr userDrawn="1"/>
        </p:nvSpPr>
        <p:spPr bwMode="auto">
          <a:xfrm>
            <a:off x="285750" y="142875"/>
            <a:ext cx="2286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fld id="{DE5F4614-63AA-4378-8F2A-6115E7719A16}" type="datetime2">
              <a:rPr lang="en-GB" sz="1400" smtClean="0">
                <a:solidFill>
                  <a:srgbClr val="5F5F5F"/>
                </a:solidFill>
                <a:latin typeface="Calibri" pitchFamily="34" charset="0"/>
              </a:rPr>
              <a:pPr eaLnBrk="1" fontAlgn="base" hangingPunct="1">
                <a:spcBef>
                  <a:spcPct val="0"/>
                </a:spcBef>
                <a:spcAft>
                  <a:spcPct val="0"/>
                </a:spcAft>
                <a:defRPr/>
              </a:pPr>
              <a:t>Friday, 06 October 2017</a:t>
            </a:fld>
            <a:endParaRPr lang="en-GB" sz="1400" dirty="0" smtClean="0">
              <a:solidFill>
                <a:srgbClr val="5F5F5F"/>
              </a:solidFill>
              <a:latin typeface="Calibri" pitchFamily="34" charset="0"/>
            </a:endParaRPr>
          </a:p>
          <a:p>
            <a:pPr eaLnBrk="1" fontAlgn="base" hangingPunct="1">
              <a:spcBef>
                <a:spcPct val="0"/>
              </a:spcBef>
              <a:spcAft>
                <a:spcPct val="0"/>
              </a:spcAft>
              <a:defRPr/>
            </a:pPr>
            <a:r>
              <a:rPr lang="en-ZA" sz="1400" b="1" dirty="0" smtClean="0">
                <a:solidFill>
                  <a:srgbClr val="C00000"/>
                </a:solidFill>
                <a:latin typeface="Calibri" pitchFamily="34" charset="0"/>
              </a:rPr>
              <a:t>www.agrement.co.za</a:t>
            </a:r>
          </a:p>
          <a:p>
            <a:pPr eaLnBrk="1" fontAlgn="base" hangingPunct="1">
              <a:spcBef>
                <a:spcPct val="0"/>
              </a:spcBef>
              <a:spcAft>
                <a:spcPct val="0"/>
              </a:spcAft>
              <a:defRPr/>
            </a:pPr>
            <a:endParaRPr lang="en-GB" sz="1400" dirty="0" smtClean="0">
              <a:solidFill>
                <a:srgbClr val="5F5F5F"/>
              </a:solidFill>
              <a:latin typeface="Calibri" pitchFamily="34" charset="0"/>
            </a:endParaRPr>
          </a:p>
        </p:txBody>
      </p:sp>
      <p:sp>
        <p:nvSpPr>
          <p:cNvPr id="7" name="Rectangle 11"/>
          <p:cNvSpPr>
            <a:spLocks noChangeArrowheads="1"/>
          </p:cNvSpPr>
          <p:nvPr userDrawn="1"/>
        </p:nvSpPr>
        <p:spPr bwMode="auto">
          <a:xfrm>
            <a:off x="7358063" y="142875"/>
            <a:ext cx="78579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base">
              <a:spcBef>
                <a:spcPct val="0"/>
              </a:spcBef>
              <a:spcAft>
                <a:spcPct val="0"/>
              </a:spcAft>
            </a:pPr>
            <a:r>
              <a:rPr lang="en-GB" sz="1400" dirty="0">
                <a:solidFill>
                  <a:srgbClr val="5F5F5F"/>
                </a:solidFill>
                <a:latin typeface="Calibri" pitchFamily="34" charset="0"/>
              </a:rPr>
              <a:t>Slide </a:t>
            </a:r>
            <a:fld id="{4E45F924-5416-42BE-B138-C7D767DB2BAB}" type="slidenum">
              <a:rPr lang="en-GB" sz="1400" smtClean="0">
                <a:solidFill>
                  <a:srgbClr val="5F5F5F"/>
                </a:solidFill>
                <a:latin typeface="Calibri" pitchFamily="34" charset="0"/>
              </a:rPr>
              <a:pPr fontAlgn="base">
                <a:spcBef>
                  <a:spcPct val="0"/>
                </a:spcBef>
                <a:spcAft>
                  <a:spcPct val="0"/>
                </a:spcAft>
              </a:pPr>
              <a:t>‹#›</a:t>
            </a:fld>
            <a:endParaRPr lang="en-GB" sz="1400" dirty="0">
              <a:solidFill>
                <a:srgbClr val="5F5F5F"/>
              </a:solidFill>
              <a:latin typeface="Calibri" pitchFamily="34" charset="0"/>
            </a:endParaRPr>
          </a:p>
        </p:txBody>
      </p:sp>
    </p:spTree>
    <p:extLst>
      <p:ext uri="{BB962C8B-B14F-4D97-AF65-F5344CB8AC3E}">
        <p14:creationId xmlns:p14="http://schemas.microsoft.com/office/powerpoint/2010/main" xmlns="" val="145825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B39E8E-FAC5-4D73-82B2-5791B4A9ED5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9804838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FD2556-937C-4291-933D-9AD9BE517E5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40264826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C67DEA-A82F-4746-9C57-4A2DBE92D01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2866437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F1BF8EA-C43E-41E5-8034-37F43A4CB13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9185814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650A70-FF23-4A5D-8B40-0BAD562A602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0494234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6F5703-CF01-4C42-AC47-4E90DBB0C9C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0457141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777CBD-F3CB-48C8-AE6A-807B248FCC6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7097453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7F0C27-CE49-4E03-BD79-72F0ED07E57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689547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A0B14A-F641-43DA-B44D-9A02681E430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719784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5F2F83B-1085-439C-A26D-EB4DF3D7322F}" type="datetimeFigureOut">
              <a:rPr lang="en-GB" smtClean="0"/>
              <a:pPr/>
              <a:t>06/10/2017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2B41D5C-04AE-400F-8428-D522F90C61DB}" type="slidenum">
              <a:rPr lang="en-GB" smtClean="0"/>
              <a:pPr/>
              <a:t>‹#›</a:t>
            </a:fld>
            <a:endParaRPr lang="en-GB" dirty="0"/>
          </a:p>
        </p:txBody>
      </p:sp>
    </p:spTree>
    <p:extLst>
      <p:ext uri="{BB962C8B-B14F-4D97-AF65-F5344CB8AC3E}">
        <p14:creationId xmlns:p14="http://schemas.microsoft.com/office/powerpoint/2010/main" xmlns="" val="11392396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Agrement Master">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3486" y="6000750"/>
            <a:ext cx="2200275"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Wftao"/>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851920" y="6085680"/>
            <a:ext cx="1223962" cy="69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1" descr="thumb05">
            <a:hlinkClick r:id="rId4"/>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8228013" y="6069012"/>
            <a:ext cx="915987"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3"/>
          <p:cNvSpPr txBox="1">
            <a:spLocks noGrp="1"/>
          </p:cNvSpPr>
          <p:nvPr userDrawn="1"/>
        </p:nvSpPr>
        <p:spPr bwMode="auto">
          <a:xfrm>
            <a:off x="285750" y="142875"/>
            <a:ext cx="2286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fld id="{6F12F03B-039F-4FFB-80C8-855D94634720}" type="datetime2">
              <a:rPr lang="en-GB" sz="1400" smtClean="0">
                <a:solidFill>
                  <a:srgbClr val="5F5F5F"/>
                </a:solidFill>
                <a:latin typeface="Calibri" pitchFamily="34" charset="0"/>
              </a:rPr>
              <a:pPr eaLnBrk="1" fontAlgn="base" hangingPunct="1">
                <a:spcBef>
                  <a:spcPct val="0"/>
                </a:spcBef>
                <a:spcAft>
                  <a:spcPct val="0"/>
                </a:spcAft>
                <a:defRPr/>
              </a:pPr>
              <a:t>Friday, 06 October 2017</a:t>
            </a:fld>
            <a:endParaRPr lang="en-GB" sz="1400" dirty="0" smtClean="0">
              <a:solidFill>
                <a:srgbClr val="5F5F5F"/>
              </a:solidFill>
              <a:latin typeface="Calibri" pitchFamily="34" charset="0"/>
            </a:endParaRPr>
          </a:p>
          <a:p>
            <a:pPr eaLnBrk="1" fontAlgn="base" hangingPunct="1">
              <a:spcBef>
                <a:spcPct val="0"/>
              </a:spcBef>
              <a:spcAft>
                <a:spcPct val="0"/>
              </a:spcAft>
              <a:defRPr/>
            </a:pPr>
            <a:r>
              <a:rPr lang="en-ZA" sz="1400" b="1" dirty="0" smtClean="0">
                <a:solidFill>
                  <a:srgbClr val="C00000"/>
                </a:solidFill>
                <a:latin typeface="Calibri" pitchFamily="34" charset="0"/>
              </a:rPr>
              <a:t>www.agrement.co.za</a:t>
            </a:r>
          </a:p>
          <a:p>
            <a:pPr eaLnBrk="1" fontAlgn="base" hangingPunct="1">
              <a:spcBef>
                <a:spcPct val="0"/>
              </a:spcBef>
              <a:spcAft>
                <a:spcPct val="0"/>
              </a:spcAft>
              <a:defRPr/>
            </a:pPr>
            <a:endParaRPr lang="en-GB" sz="1400" dirty="0" smtClean="0">
              <a:solidFill>
                <a:srgbClr val="5F5F5F"/>
              </a:solidFill>
              <a:latin typeface="Calibri" pitchFamily="34" charset="0"/>
            </a:endParaRPr>
          </a:p>
        </p:txBody>
      </p:sp>
      <p:sp>
        <p:nvSpPr>
          <p:cNvPr id="7" name="Rectangle 11"/>
          <p:cNvSpPr>
            <a:spLocks noChangeArrowheads="1"/>
          </p:cNvSpPr>
          <p:nvPr userDrawn="1"/>
        </p:nvSpPr>
        <p:spPr bwMode="auto">
          <a:xfrm>
            <a:off x="7358063" y="142875"/>
            <a:ext cx="78579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base">
              <a:spcBef>
                <a:spcPct val="0"/>
              </a:spcBef>
              <a:spcAft>
                <a:spcPct val="0"/>
              </a:spcAft>
            </a:pPr>
            <a:r>
              <a:rPr lang="en-GB" sz="1400" dirty="0">
                <a:solidFill>
                  <a:srgbClr val="5F5F5F"/>
                </a:solidFill>
                <a:latin typeface="Calibri" pitchFamily="34" charset="0"/>
              </a:rPr>
              <a:t>Slide </a:t>
            </a:r>
            <a:fld id="{F5595D21-E9DA-457A-B5D9-AB4281937584}" type="slidenum">
              <a:rPr lang="en-GB" sz="1400" smtClean="0">
                <a:solidFill>
                  <a:srgbClr val="5F5F5F"/>
                </a:solidFill>
                <a:latin typeface="Calibri" pitchFamily="34" charset="0"/>
              </a:rPr>
              <a:pPr fontAlgn="base">
                <a:spcBef>
                  <a:spcPct val="0"/>
                </a:spcBef>
                <a:spcAft>
                  <a:spcPct val="0"/>
                </a:spcAft>
              </a:pPr>
              <a:t>‹#›</a:t>
            </a:fld>
            <a:endParaRPr lang="en-GB" sz="1400" dirty="0" smtClean="0">
              <a:solidFill>
                <a:srgbClr val="5F5F5F"/>
              </a:solidFill>
              <a:latin typeface="Calibri" pitchFamily="34" charset="0"/>
            </a:endParaRPr>
          </a:p>
        </p:txBody>
      </p:sp>
    </p:spTree>
    <p:extLst>
      <p:ext uri="{BB962C8B-B14F-4D97-AF65-F5344CB8AC3E}">
        <p14:creationId xmlns:p14="http://schemas.microsoft.com/office/powerpoint/2010/main" xmlns="" val="272376877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9F66BF-6759-4776-A264-EB1186FF1C5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8765231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4B2B5A-3530-4328-BD08-7A1FA2FCB09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1500768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82D9B0-40C3-4395-BD67-1D44365C9D7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6674102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E983B4-1E95-4D51-A90B-49B56770BC1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8211935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1C9C8C9-ACD3-41BB-8C74-EE107ED3F5C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5191832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BC107D-E710-48B9-9349-1915447BD10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5691690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B7DECB-DC2A-4795-A38E-21A6C5DF915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2614317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26E36D-7DEB-4F0C-9E5D-5E2AAC24741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6244365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62B504-3BBC-434F-858C-6D90454FF5A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4254401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5F2F83B-1085-439C-A26D-EB4DF3D7322F}" type="datetimeFigureOut">
              <a:rPr lang="en-GB" smtClean="0"/>
              <a:pPr/>
              <a:t>06/10/2017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2B41D5C-04AE-400F-8428-D522F90C61DB}" type="slidenum">
              <a:rPr lang="en-GB" smtClean="0"/>
              <a:pPr/>
              <a:t>‹#›</a:t>
            </a:fld>
            <a:endParaRPr lang="en-GB" dirty="0"/>
          </a:p>
        </p:txBody>
      </p:sp>
    </p:spTree>
    <p:extLst>
      <p:ext uri="{BB962C8B-B14F-4D97-AF65-F5344CB8AC3E}">
        <p14:creationId xmlns:p14="http://schemas.microsoft.com/office/powerpoint/2010/main" xmlns="" val="30003007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246918-0A71-4657-A6D1-4DEC1F13AD0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3572523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4CBFF9-BE78-4EED-B12B-7AECD337413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9620515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Agrement Master">
    <p:spTree>
      <p:nvGrpSpPr>
        <p:cNvPr id="1" name=""/>
        <p:cNvGrpSpPr/>
        <p:nvPr/>
      </p:nvGrpSpPr>
      <p:grpSpPr>
        <a:xfrm>
          <a:off x="0" y="0"/>
          <a:ext cx="0" cy="0"/>
          <a:chOff x="0" y="0"/>
          <a:chExt cx="0" cy="0"/>
        </a:xfrm>
      </p:grpSpPr>
      <p:pic>
        <p:nvPicPr>
          <p:cNvPr id="2" name="Picture 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1750" y="6003925"/>
            <a:ext cx="2200275"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4" descr="Wftao"/>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995738" y="6142038"/>
            <a:ext cx="1223962" cy="690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91" descr="thumb05">
            <a:hlinkClick r:id="rId4"/>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8189913" y="6003925"/>
            <a:ext cx="9144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Date Placeholder 3"/>
          <p:cNvSpPr txBox="1">
            <a:spLocks noGrp="1"/>
          </p:cNvSpPr>
          <p:nvPr userDrawn="1"/>
        </p:nvSpPr>
        <p:spPr bwMode="auto">
          <a:xfrm>
            <a:off x="285750" y="142875"/>
            <a:ext cx="2286000" cy="571500"/>
          </a:xfrm>
          <a:prstGeom prst="rect">
            <a:avLst/>
          </a:prstGeom>
          <a:noFill/>
          <a:ln w="9525">
            <a:noFill/>
            <a:miter lim="800000"/>
            <a:headEnd/>
            <a:tailEnd/>
          </a:ln>
        </p:spPr>
        <p:txBody>
          <a:bodyPr/>
          <a:lstStyle/>
          <a:p>
            <a:pPr fontAlgn="base">
              <a:spcBef>
                <a:spcPct val="0"/>
              </a:spcBef>
              <a:spcAft>
                <a:spcPct val="0"/>
              </a:spcAft>
              <a:defRPr/>
            </a:pPr>
            <a:fld id="{7E8AB3E8-91B0-4322-91D9-8F0BD7517AB4}" type="datetime2">
              <a:rPr lang="en-GB" sz="1400">
                <a:solidFill>
                  <a:srgbClr val="5F5F5F"/>
                </a:solidFill>
                <a:latin typeface="Calibri" pitchFamily="34" charset="0"/>
                <a:cs typeface="Arial" pitchFamily="34" charset="0"/>
              </a:rPr>
              <a:pPr fontAlgn="base">
                <a:spcBef>
                  <a:spcPct val="0"/>
                </a:spcBef>
                <a:spcAft>
                  <a:spcPct val="0"/>
                </a:spcAft>
                <a:defRPr/>
              </a:pPr>
              <a:t>Friday, 06 October 2017</a:t>
            </a:fld>
            <a:endParaRPr lang="en-GB" sz="1400" dirty="0">
              <a:solidFill>
                <a:srgbClr val="5F5F5F"/>
              </a:solidFill>
              <a:latin typeface="Calibri" pitchFamily="34" charset="0"/>
              <a:cs typeface="Arial" pitchFamily="34" charset="0"/>
            </a:endParaRPr>
          </a:p>
          <a:p>
            <a:pPr fontAlgn="base">
              <a:spcBef>
                <a:spcPct val="0"/>
              </a:spcBef>
              <a:spcAft>
                <a:spcPct val="0"/>
              </a:spcAft>
              <a:defRPr/>
            </a:pPr>
            <a:r>
              <a:rPr lang="en-ZA" sz="1400" b="1" dirty="0">
                <a:solidFill>
                  <a:srgbClr val="C00000"/>
                </a:solidFill>
                <a:latin typeface="Calibri" pitchFamily="34" charset="0"/>
                <a:cs typeface="Arial" pitchFamily="34" charset="0"/>
              </a:rPr>
              <a:t>www.agrement.co.za</a:t>
            </a:r>
          </a:p>
          <a:p>
            <a:pPr fontAlgn="base">
              <a:spcBef>
                <a:spcPct val="0"/>
              </a:spcBef>
              <a:spcAft>
                <a:spcPct val="0"/>
              </a:spcAft>
              <a:defRPr/>
            </a:pPr>
            <a:endParaRPr lang="en-GB" sz="1400" dirty="0">
              <a:solidFill>
                <a:srgbClr val="5F5F5F"/>
              </a:solidFill>
              <a:latin typeface="Calibri" pitchFamily="34" charset="0"/>
              <a:cs typeface="Arial" pitchFamily="34" charset="0"/>
            </a:endParaRPr>
          </a:p>
        </p:txBody>
      </p:sp>
      <p:sp>
        <p:nvSpPr>
          <p:cNvPr id="6" name="Rectangle 6"/>
          <p:cNvSpPr/>
          <p:nvPr userDrawn="1"/>
        </p:nvSpPr>
        <p:spPr>
          <a:xfrm>
            <a:off x="7358063" y="142875"/>
            <a:ext cx="785793" cy="307777"/>
          </a:xfrm>
          <a:prstGeom prst="rect">
            <a:avLst/>
          </a:prstGeom>
        </p:spPr>
        <p:txBody>
          <a:bodyPr wrap="none">
            <a:spAutoFit/>
          </a:bodyPr>
          <a:lstStyle/>
          <a:p>
            <a:pPr fontAlgn="base">
              <a:spcBef>
                <a:spcPct val="0"/>
              </a:spcBef>
              <a:spcAft>
                <a:spcPct val="0"/>
              </a:spcAft>
              <a:defRPr/>
            </a:pPr>
            <a:r>
              <a:rPr lang="en-GB" sz="1400" dirty="0">
                <a:solidFill>
                  <a:srgbClr val="5F5F5F"/>
                </a:solidFill>
                <a:latin typeface="Calibri" pitchFamily="34" charset="0"/>
                <a:cs typeface="Arial" pitchFamily="34" charset="0"/>
              </a:rPr>
              <a:t>Slide </a:t>
            </a:r>
            <a:fld id="{5A756E3F-60A5-4BFE-A900-5C7E23F2C1A8}" type="slidenum">
              <a:rPr lang="en-GB" sz="1400" smtClean="0">
                <a:solidFill>
                  <a:srgbClr val="5F5F5F"/>
                </a:solidFill>
                <a:latin typeface="Calibri" pitchFamily="34" charset="0"/>
                <a:cs typeface="Arial" pitchFamily="34" charset="0"/>
              </a:rPr>
              <a:pPr fontAlgn="base">
                <a:spcBef>
                  <a:spcPct val="0"/>
                </a:spcBef>
                <a:spcAft>
                  <a:spcPct val="0"/>
                </a:spcAft>
                <a:defRPr/>
              </a:pPr>
              <a:t>‹#›</a:t>
            </a:fld>
            <a:endParaRPr lang="en-GB" sz="1400" dirty="0" smtClean="0">
              <a:solidFill>
                <a:srgbClr val="5F5F5F"/>
              </a:solidFill>
              <a:latin typeface="Calibri" pitchFamily="34" charset="0"/>
              <a:cs typeface="Arial" pitchFamily="34" charset="0"/>
            </a:endParaRPr>
          </a:p>
        </p:txBody>
      </p:sp>
    </p:spTree>
    <p:extLst>
      <p:ext uri="{BB962C8B-B14F-4D97-AF65-F5344CB8AC3E}">
        <p14:creationId xmlns:p14="http://schemas.microsoft.com/office/powerpoint/2010/main" xmlns="" val="11913142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64AD44-73B3-4651-8645-36A402E1AC9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5323615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09613" y="381000"/>
            <a:ext cx="7772400" cy="990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20725" y="1549400"/>
            <a:ext cx="3810000" cy="3667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83125" y="1549400"/>
            <a:ext cx="3810000" cy="175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83125" y="3459163"/>
            <a:ext cx="3810000" cy="1757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0"/>
          </p:nvPr>
        </p:nvSpPr>
        <p:spPr>
          <a:xfrm>
            <a:off x="3314700" y="6156325"/>
            <a:ext cx="2667000" cy="457200"/>
          </a:xfrm>
        </p:spPr>
        <p:txBody>
          <a:bodyPr/>
          <a:lstStyle>
            <a:lvl1pPr>
              <a:defRPr/>
            </a:lvl1pPr>
          </a:lstStyle>
          <a:p>
            <a:pPr>
              <a:defRPr/>
            </a:pPr>
            <a:r>
              <a:rPr lang="en-US" dirty="0">
                <a:solidFill>
                  <a:srgbClr val="000000"/>
                </a:solidFill>
              </a:rPr>
              <a:t>© CSIR  2006                        www.csir.co.za</a:t>
            </a:r>
          </a:p>
        </p:txBody>
      </p:sp>
    </p:spTree>
    <p:extLst>
      <p:ext uri="{BB962C8B-B14F-4D97-AF65-F5344CB8AC3E}">
        <p14:creationId xmlns:p14="http://schemas.microsoft.com/office/powerpoint/2010/main" xmlns="" val="15191305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609600"/>
            <a:ext cx="80010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4"/>
          <p:cNvSpPr>
            <a:spLocks noGrp="1" noChangeArrowheads="1"/>
          </p:cNvSpPr>
          <p:nvPr>
            <p:ph type="dt" sz="half" idx="10"/>
          </p:nvPr>
        </p:nvSpPr>
        <p:spPr/>
        <p:txBody>
          <a:bodyPr/>
          <a:lstStyle>
            <a:lvl1pPr>
              <a:defRPr/>
            </a:lvl1pPr>
          </a:lstStyle>
          <a:p>
            <a:pPr>
              <a:defRPr/>
            </a:pPr>
            <a:fld id="{342DA69C-8894-4976-B277-5F984D8679BB}" type="datetime2">
              <a:rPr lang="en-GB">
                <a:solidFill>
                  <a:srgbClr val="000000"/>
                </a:solidFill>
              </a:rPr>
              <a:pPr>
                <a:defRPr/>
              </a:pPr>
              <a:t>Friday, 06 October 2017</a:t>
            </a:fld>
            <a:endParaRPr lang="en-GB" dirty="0">
              <a:solidFill>
                <a:srgbClr val="000000"/>
              </a:solidFill>
            </a:endParaRPr>
          </a:p>
        </p:txBody>
      </p:sp>
      <p:sp>
        <p:nvSpPr>
          <p:cNvPr id="8" name="Rectangle 15"/>
          <p:cNvSpPr>
            <a:spLocks noGrp="1" noChangeArrowheads="1"/>
          </p:cNvSpPr>
          <p:nvPr>
            <p:ph type="sldNum" sz="quarter" idx="11"/>
          </p:nvPr>
        </p:nvSpPr>
        <p:spPr/>
        <p:txBody>
          <a:bodyPr/>
          <a:lstStyle>
            <a:lvl1pPr>
              <a:defRPr/>
            </a:lvl1pPr>
          </a:lstStyle>
          <a:p>
            <a:pPr>
              <a:defRPr/>
            </a:pPr>
            <a:fld id="{388FE16F-5025-47E6-B3FD-71A0C1271EB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480608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xfrm>
            <a:off x="457200" y="6356351"/>
            <a:ext cx="2133600" cy="365125"/>
          </a:xfrm>
          <a:prstGeom prst="rect">
            <a:avLst/>
          </a:prstGeom>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xfrm>
            <a:off x="6553200" y="6356351"/>
            <a:ext cx="2133600" cy="365125"/>
          </a:xfrm>
          <a:prstGeom prst="rect">
            <a:avLst/>
          </a:prstGeom>
          <a:ln/>
        </p:spPr>
        <p:txBody>
          <a:bodyPr/>
          <a:lstStyle>
            <a:lvl1pPr>
              <a:defRPr/>
            </a:lvl1pPr>
          </a:lstStyle>
          <a:p>
            <a:pPr>
              <a:defRPr/>
            </a:pPr>
            <a:fld id="{E034D84D-00D3-484D-8BDD-F0B3C18239EE}" type="slidenum">
              <a:rPr lang="en-US">
                <a:solidFill>
                  <a:srgbClr val="000000"/>
                </a:solidFill>
              </a:rPr>
              <a:pPr>
                <a:defRPr/>
              </a:pPr>
              <a:t>‹#›</a:t>
            </a:fld>
            <a:endParaRPr lang="en-US" dirty="0">
              <a:solidFill>
                <a:srgbClr val="000000"/>
              </a:solidFill>
            </a:endParaRPr>
          </a:p>
        </p:txBody>
      </p:sp>
      <p:pic>
        <p:nvPicPr>
          <p:cNvPr id="9" name="Picture 8" descr="cover1.jpg"/>
          <p:cNvPicPr>
            <a:picLocks noChangeAspect="1"/>
          </p:cNvPicPr>
          <p:nvPr userDrawn="1"/>
        </p:nvPicPr>
        <p:blipFill>
          <a:blip r:embed="rId2" cstate="print"/>
          <a:stretch>
            <a:fillRect/>
          </a:stretch>
        </p:blipFill>
        <p:spPr>
          <a:xfrm>
            <a:off x="0" y="4756"/>
            <a:ext cx="9144000" cy="6848488"/>
          </a:xfrm>
          <a:prstGeom prst="rect">
            <a:avLst/>
          </a:prstGeom>
        </p:spPr>
      </p:pic>
    </p:spTree>
    <p:extLst>
      <p:ext uri="{BB962C8B-B14F-4D97-AF65-F5344CB8AC3E}">
        <p14:creationId xmlns:p14="http://schemas.microsoft.com/office/powerpoint/2010/main" xmlns="" val="88472223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034EF0-A120-464F-A2A8-A799016C775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9759369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3F0E6F-6618-4FDB-962D-76C95150513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42478983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24753A-9A42-4FAF-9C7C-7D8813A3E78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03230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F2F83B-1085-439C-A26D-EB4DF3D7322F}" type="datetimeFigureOut">
              <a:rPr lang="en-GB" smtClean="0"/>
              <a:pPr/>
              <a:t>06/10/2017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2B41D5C-04AE-400F-8428-D522F90C61DB}" type="slidenum">
              <a:rPr lang="en-GB" smtClean="0"/>
              <a:pPr/>
              <a:t>‹#›</a:t>
            </a:fld>
            <a:endParaRPr lang="en-GB" dirty="0"/>
          </a:p>
        </p:txBody>
      </p:sp>
    </p:spTree>
    <p:extLst>
      <p:ext uri="{BB962C8B-B14F-4D97-AF65-F5344CB8AC3E}">
        <p14:creationId xmlns:p14="http://schemas.microsoft.com/office/powerpoint/2010/main" xmlns="" val="8210432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AFE553-8918-4023-AD8D-E517AD1E0B0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0030081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C6FAD9-4932-43E6-89D3-EC330F9A391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7915768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A0813E8-2C7D-45E2-B6FB-7B6CBB29658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706252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E1AF220-0E99-4AE1-AC47-3DA7409C672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1514434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C85473-8C12-4EA7-8A8D-0B237CCA5D5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5103408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3F11CF-6618-4BD5-B812-862313C8831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6534559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B51B67-7446-4FE3-9EE0-F6462F7F462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6447228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6CE07A-9D31-4BD9-A393-679288055AA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4692315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Agrement Master">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9157" y="5915818"/>
            <a:ext cx="2200275"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1" descr="thumb05">
            <a:hlinkClick r:id="rId3"/>
          </p:cNvPr>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889898" y="5813251"/>
            <a:ext cx="1234826" cy="10056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3"/>
          <p:cNvSpPr txBox="1">
            <a:spLocks noGrp="1"/>
          </p:cNvSpPr>
          <p:nvPr userDrawn="1"/>
        </p:nvSpPr>
        <p:spPr bwMode="auto">
          <a:xfrm>
            <a:off x="285750" y="142875"/>
            <a:ext cx="2630066" cy="571500"/>
          </a:xfrm>
          <a:prstGeom prst="rect">
            <a:avLst/>
          </a:prstGeom>
          <a:noFill/>
          <a:ln w="9525">
            <a:noFill/>
            <a:miter lim="800000"/>
            <a:headEnd/>
            <a:tailEnd/>
          </a:ln>
        </p:spPr>
        <p:txBody>
          <a:bodyPr/>
          <a:lstStyle/>
          <a:p>
            <a:pPr fontAlgn="base">
              <a:spcBef>
                <a:spcPct val="0"/>
              </a:spcBef>
              <a:spcAft>
                <a:spcPct val="0"/>
              </a:spcAft>
              <a:defRPr/>
            </a:pPr>
            <a:fld id="{7E8AB3E8-91B0-4322-91D9-8F0BD7517AB4}" type="datetime2">
              <a:rPr lang="en-GB" sz="1400">
                <a:solidFill>
                  <a:srgbClr val="5F5F5F"/>
                </a:solidFill>
                <a:latin typeface="Calibri" pitchFamily="34" charset="0"/>
                <a:cs typeface="Arial" pitchFamily="34" charset="0"/>
              </a:rPr>
              <a:pPr fontAlgn="base">
                <a:spcBef>
                  <a:spcPct val="0"/>
                </a:spcBef>
                <a:spcAft>
                  <a:spcPct val="0"/>
                </a:spcAft>
                <a:defRPr/>
              </a:pPr>
              <a:t>Friday, 06 October 2017</a:t>
            </a:fld>
            <a:endParaRPr lang="en-GB" sz="1400" dirty="0">
              <a:solidFill>
                <a:srgbClr val="5F5F5F"/>
              </a:solidFill>
              <a:latin typeface="Calibri" pitchFamily="34" charset="0"/>
              <a:cs typeface="Arial" pitchFamily="34" charset="0"/>
            </a:endParaRPr>
          </a:p>
          <a:p>
            <a:pPr fontAlgn="base">
              <a:spcBef>
                <a:spcPct val="0"/>
              </a:spcBef>
              <a:spcAft>
                <a:spcPct val="0"/>
              </a:spcAft>
              <a:defRPr/>
            </a:pPr>
            <a:r>
              <a:rPr lang="en-ZA" sz="1400" b="1" dirty="0">
                <a:solidFill>
                  <a:srgbClr val="C00000"/>
                </a:solidFill>
                <a:latin typeface="Calibri" pitchFamily="34" charset="0"/>
                <a:cs typeface="Arial" pitchFamily="34" charset="0"/>
              </a:rPr>
              <a:t>www.agrement.co.za</a:t>
            </a:r>
          </a:p>
          <a:p>
            <a:pPr fontAlgn="base">
              <a:spcBef>
                <a:spcPct val="0"/>
              </a:spcBef>
              <a:spcAft>
                <a:spcPct val="0"/>
              </a:spcAft>
              <a:defRPr/>
            </a:pPr>
            <a:endParaRPr lang="en-GB" sz="1400" dirty="0">
              <a:solidFill>
                <a:srgbClr val="5F5F5F"/>
              </a:solidFill>
              <a:latin typeface="Calibri" pitchFamily="34" charset="0"/>
              <a:cs typeface="Arial" pitchFamily="34" charset="0"/>
            </a:endParaRPr>
          </a:p>
        </p:txBody>
      </p:sp>
      <p:sp>
        <p:nvSpPr>
          <p:cNvPr id="7" name="Rectangle 6"/>
          <p:cNvSpPr/>
          <p:nvPr userDrawn="1"/>
        </p:nvSpPr>
        <p:spPr>
          <a:xfrm>
            <a:off x="7358063" y="142875"/>
            <a:ext cx="785793" cy="307777"/>
          </a:xfrm>
          <a:prstGeom prst="rect">
            <a:avLst/>
          </a:prstGeom>
        </p:spPr>
        <p:txBody>
          <a:bodyPr wrap="none">
            <a:spAutoFit/>
          </a:bodyPr>
          <a:lstStyle/>
          <a:p>
            <a:pPr fontAlgn="base">
              <a:spcBef>
                <a:spcPct val="0"/>
              </a:spcBef>
              <a:spcAft>
                <a:spcPct val="0"/>
              </a:spcAft>
              <a:defRPr/>
            </a:pPr>
            <a:r>
              <a:rPr lang="en-GB" sz="1400" dirty="0">
                <a:solidFill>
                  <a:srgbClr val="5F5F5F"/>
                </a:solidFill>
                <a:latin typeface="Calibri" pitchFamily="34" charset="0"/>
                <a:cs typeface="Arial" pitchFamily="34" charset="0"/>
              </a:rPr>
              <a:t>Slide </a:t>
            </a:r>
            <a:fld id="{818C2587-F317-4DC1-852D-29757C92FA60}" type="slidenum">
              <a:rPr lang="en-GB" sz="1400" smtClean="0">
                <a:solidFill>
                  <a:srgbClr val="5F5F5F"/>
                </a:solidFill>
                <a:latin typeface="Calibri" pitchFamily="34" charset="0"/>
                <a:cs typeface="Arial" pitchFamily="34" charset="0"/>
              </a:rPr>
              <a:pPr fontAlgn="base">
                <a:spcBef>
                  <a:spcPct val="0"/>
                </a:spcBef>
                <a:spcAft>
                  <a:spcPct val="0"/>
                </a:spcAft>
                <a:defRPr/>
              </a:pPr>
              <a:t>‹#›</a:t>
            </a:fld>
            <a:endParaRPr lang="en-GB" sz="1400" dirty="0">
              <a:solidFill>
                <a:srgbClr val="5F5F5F"/>
              </a:solidFill>
              <a:latin typeface="Calibri" pitchFamily="34" charset="0"/>
              <a:cs typeface="Arial" pitchFamily="34" charset="0"/>
            </a:endParaRPr>
          </a:p>
        </p:txBody>
      </p:sp>
    </p:spTree>
    <p:extLst>
      <p:ext uri="{BB962C8B-B14F-4D97-AF65-F5344CB8AC3E}">
        <p14:creationId xmlns:p14="http://schemas.microsoft.com/office/powerpoint/2010/main" xmlns="" val="3138377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59FF1D-5FDB-4433-9441-2D8BAB6C5DE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17948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F2F83B-1085-439C-A26D-EB4DF3D7322F}" type="datetimeFigureOut">
              <a:rPr lang="en-GB" smtClean="0"/>
              <a:pPr/>
              <a:t>06/10/2017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2B41D5C-04AE-400F-8428-D522F90C61DB}" type="slidenum">
              <a:rPr lang="en-GB" smtClean="0"/>
              <a:pPr/>
              <a:t>‹#›</a:t>
            </a:fld>
            <a:endParaRPr lang="en-GB" dirty="0"/>
          </a:p>
        </p:txBody>
      </p:sp>
    </p:spTree>
    <p:extLst>
      <p:ext uri="{BB962C8B-B14F-4D97-AF65-F5344CB8AC3E}">
        <p14:creationId xmlns:p14="http://schemas.microsoft.com/office/powerpoint/2010/main" xmlns="" val="11941824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09613" y="381000"/>
            <a:ext cx="7772400" cy="990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20725" y="1549400"/>
            <a:ext cx="3810000" cy="3667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83125" y="1549400"/>
            <a:ext cx="3810000" cy="175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83125" y="3459163"/>
            <a:ext cx="3810000" cy="1757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0"/>
          </p:nvPr>
        </p:nvSpPr>
        <p:spPr>
          <a:xfrm>
            <a:off x="3314700" y="6156325"/>
            <a:ext cx="2667000" cy="457200"/>
          </a:xfrm>
        </p:spPr>
        <p:txBody>
          <a:bodyPr/>
          <a:lstStyle>
            <a:lvl1pPr>
              <a:defRPr/>
            </a:lvl1pPr>
          </a:lstStyle>
          <a:p>
            <a:pPr>
              <a:defRPr/>
            </a:pPr>
            <a:r>
              <a:rPr lang="en-US" dirty="0">
                <a:solidFill>
                  <a:srgbClr val="000000"/>
                </a:solidFill>
              </a:rPr>
              <a:t>© CSIR  2006                        www.csir.co.za</a:t>
            </a:r>
          </a:p>
        </p:txBody>
      </p:sp>
    </p:spTree>
    <p:extLst>
      <p:ext uri="{BB962C8B-B14F-4D97-AF65-F5344CB8AC3E}">
        <p14:creationId xmlns:p14="http://schemas.microsoft.com/office/powerpoint/2010/main" xmlns="" val="20590173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609600"/>
            <a:ext cx="80010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4"/>
          <p:cNvSpPr>
            <a:spLocks noGrp="1" noChangeArrowheads="1"/>
          </p:cNvSpPr>
          <p:nvPr>
            <p:ph type="dt" sz="half" idx="10"/>
          </p:nvPr>
        </p:nvSpPr>
        <p:spPr/>
        <p:txBody>
          <a:bodyPr/>
          <a:lstStyle>
            <a:lvl1pPr>
              <a:defRPr/>
            </a:lvl1pPr>
          </a:lstStyle>
          <a:p>
            <a:pPr>
              <a:defRPr/>
            </a:pPr>
            <a:fld id="{182C8125-2956-4AB9-B422-7FBF3389E4F1}" type="datetime2">
              <a:rPr lang="en-GB">
                <a:solidFill>
                  <a:srgbClr val="000000"/>
                </a:solidFill>
              </a:rPr>
              <a:pPr>
                <a:defRPr/>
              </a:pPr>
              <a:t>Friday, 06 October 2017</a:t>
            </a:fld>
            <a:endParaRPr lang="en-GB" dirty="0">
              <a:solidFill>
                <a:srgbClr val="000000"/>
              </a:solidFill>
            </a:endParaRPr>
          </a:p>
        </p:txBody>
      </p:sp>
      <p:sp>
        <p:nvSpPr>
          <p:cNvPr id="8" name="Rectangle 15"/>
          <p:cNvSpPr>
            <a:spLocks noGrp="1" noChangeArrowheads="1"/>
          </p:cNvSpPr>
          <p:nvPr>
            <p:ph type="sldNum" sz="quarter" idx="11"/>
          </p:nvPr>
        </p:nvSpPr>
        <p:spPr/>
        <p:txBody>
          <a:bodyPr/>
          <a:lstStyle>
            <a:lvl1pPr>
              <a:defRPr/>
            </a:lvl1pPr>
          </a:lstStyle>
          <a:p>
            <a:pPr>
              <a:defRPr/>
            </a:pPr>
            <a:fld id="{BA6D2B17-8AD0-4269-9E84-EECCD4D0695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41172882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9F66BF-6759-4776-A264-EB1186FF1C5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0616475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4B2B5A-3530-4328-BD08-7A1FA2FCB09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7492433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82D9B0-40C3-4395-BD67-1D44365C9D7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7294540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E983B4-1E95-4D51-A90B-49B56770BC1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9785255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1C9C8C9-ACD3-41BB-8C74-EE107ED3F5C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6385572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BC107D-E710-48B9-9349-1915447BD10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925053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B7DECB-DC2A-4795-A38E-21A6C5DF915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7680260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26E36D-7DEB-4F0C-9E5D-5E2AAC24741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676073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F2F83B-1085-439C-A26D-EB4DF3D7322F}" type="datetimeFigureOut">
              <a:rPr lang="en-GB" smtClean="0"/>
              <a:pPr/>
              <a:t>06/10/2017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2B41D5C-04AE-400F-8428-D522F90C61DB}" type="slidenum">
              <a:rPr lang="en-GB" smtClean="0"/>
              <a:pPr/>
              <a:t>‹#›</a:t>
            </a:fld>
            <a:endParaRPr lang="en-GB" dirty="0"/>
          </a:p>
        </p:txBody>
      </p:sp>
    </p:spTree>
    <p:extLst>
      <p:ext uri="{BB962C8B-B14F-4D97-AF65-F5344CB8AC3E}">
        <p14:creationId xmlns:p14="http://schemas.microsoft.com/office/powerpoint/2010/main" xmlns="" val="7521935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62B504-3BBC-434F-858C-6D90454FF5A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41217180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246918-0A71-4657-A6D1-4DEC1F13AD0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2535989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4CBFF9-BE78-4EED-B12B-7AECD337413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6182815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Agrement Master">
    <p:spTree>
      <p:nvGrpSpPr>
        <p:cNvPr id="1" name=""/>
        <p:cNvGrpSpPr/>
        <p:nvPr/>
      </p:nvGrpSpPr>
      <p:grpSpPr>
        <a:xfrm>
          <a:off x="0" y="0"/>
          <a:ext cx="0" cy="0"/>
          <a:chOff x="0" y="0"/>
          <a:chExt cx="0" cy="0"/>
        </a:xfrm>
      </p:grpSpPr>
      <p:pic>
        <p:nvPicPr>
          <p:cNvPr id="2" name="Picture 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1750" y="6003925"/>
            <a:ext cx="2200275"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4" descr="Wftao"/>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995738" y="6142038"/>
            <a:ext cx="1223962" cy="690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91" descr="thumb05">
            <a:hlinkClick r:id="rId4"/>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8189913" y="6003925"/>
            <a:ext cx="9144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Date Placeholder 3"/>
          <p:cNvSpPr txBox="1">
            <a:spLocks noGrp="1"/>
          </p:cNvSpPr>
          <p:nvPr userDrawn="1"/>
        </p:nvSpPr>
        <p:spPr bwMode="auto">
          <a:xfrm>
            <a:off x="285750" y="142875"/>
            <a:ext cx="2286000" cy="571500"/>
          </a:xfrm>
          <a:prstGeom prst="rect">
            <a:avLst/>
          </a:prstGeom>
          <a:noFill/>
          <a:ln w="9525">
            <a:noFill/>
            <a:miter lim="800000"/>
            <a:headEnd/>
            <a:tailEnd/>
          </a:ln>
        </p:spPr>
        <p:txBody>
          <a:bodyPr/>
          <a:lstStyle/>
          <a:p>
            <a:pPr fontAlgn="base">
              <a:spcBef>
                <a:spcPct val="0"/>
              </a:spcBef>
              <a:spcAft>
                <a:spcPct val="0"/>
              </a:spcAft>
              <a:defRPr/>
            </a:pPr>
            <a:fld id="{7E8AB3E8-91B0-4322-91D9-8F0BD7517AB4}" type="datetime2">
              <a:rPr lang="en-GB" sz="1400">
                <a:solidFill>
                  <a:srgbClr val="5F5F5F"/>
                </a:solidFill>
                <a:latin typeface="Calibri" pitchFamily="34" charset="0"/>
                <a:cs typeface="Arial" pitchFamily="34" charset="0"/>
              </a:rPr>
              <a:pPr fontAlgn="base">
                <a:spcBef>
                  <a:spcPct val="0"/>
                </a:spcBef>
                <a:spcAft>
                  <a:spcPct val="0"/>
                </a:spcAft>
                <a:defRPr/>
              </a:pPr>
              <a:t>Friday, 06 October 2017</a:t>
            </a:fld>
            <a:endParaRPr lang="en-GB" sz="1400" dirty="0">
              <a:solidFill>
                <a:srgbClr val="5F5F5F"/>
              </a:solidFill>
              <a:latin typeface="Calibri" pitchFamily="34" charset="0"/>
              <a:cs typeface="Arial" pitchFamily="34" charset="0"/>
            </a:endParaRPr>
          </a:p>
          <a:p>
            <a:pPr fontAlgn="base">
              <a:spcBef>
                <a:spcPct val="0"/>
              </a:spcBef>
              <a:spcAft>
                <a:spcPct val="0"/>
              </a:spcAft>
              <a:defRPr/>
            </a:pPr>
            <a:r>
              <a:rPr lang="en-ZA" sz="1400" b="1" dirty="0">
                <a:solidFill>
                  <a:srgbClr val="C00000"/>
                </a:solidFill>
                <a:latin typeface="Calibri" pitchFamily="34" charset="0"/>
                <a:cs typeface="Arial" pitchFamily="34" charset="0"/>
              </a:rPr>
              <a:t>www.agrement.co.za</a:t>
            </a:r>
          </a:p>
          <a:p>
            <a:pPr fontAlgn="base">
              <a:spcBef>
                <a:spcPct val="0"/>
              </a:spcBef>
              <a:spcAft>
                <a:spcPct val="0"/>
              </a:spcAft>
              <a:defRPr/>
            </a:pPr>
            <a:endParaRPr lang="en-GB" sz="1400" dirty="0">
              <a:solidFill>
                <a:srgbClr val="5F5F5F"/>
              </a:solidFill>
              <a:latin typeface="Calibri" pitchFamily="34" charset="0"/>
              <a:cs typeface="Arial" pitchFamily="34" charset="0"/>
            </a:endParaRPr>
          </a:p>
        </p:txBody>
      </p:sp>
      <p:sp>
        <p:nvSpPr>
          <p:cNvPr id="6" name="Rectangle 6"/>
          <p:cNvSpPr/>
          <p:nvPr userDrawn="1"/>
        </p:nvSpPr>
        <p:spPr>
          <a:xfrm>
            <a:off x="7358063" y="142875"/>
            <a:ext cx="785793" cy="307777"/>
          </a:xfrm>
          <a:prstGeom prst="rect">
            <a:avLst/>
          </a:prstGeom>
        </p:spPr>
        <p:txBody>
          <a:bodyPr wrap="none">
            <a:spAutoFit/>
          </a:bodyPr>
          <a:lstStyle/>
          <a:p>
            <a:pPr fontAlgn="base">
              <a:spcBef>
                <a:spcPct val="0"/>
              </a:spcBef>
              <a:spcAft>
                <a:spcPct val="0"/>
              </a:spcAft>
              <a:defRPr/>
            </a:pPr>
            <a:r>
              <a:rPr lang="en-GB" sz="1400" dirty="0">
                <a:solidFill>
                  <a:srgbClr val="5F5F5F"/>
                </a:solidFill>
                <a:latin typeface="Calibri" pitchFamily="34" charset="0"/>
                <a:cs typeface="Arial" pitchFamily="34" charset="0"/>
              </a:rPr>
              <a:t>Slide </a:t>
            </a:r>
            <a:fld id="{5A756E3F-60A5-4BFE-A900-5C7E23F2C1A8}" type="slidenum">
              <a:rPr lang="en-GB" sz="1400" smtClean="0">
                <a:solidFill>
                  <a:srgbClr val="5F5F5F"/>
                </a:solidFill>
                <a:latin typeface="Calibri" pitchFamily="34" charset="0"/>
                <a:cs typeface="Arial" pitchFamily="34" charset="0"/>
              </a:rPr>
              <a:pPr fontAlgn="base">
                <a:spcBef>
                  <a:spcPct val="0"/>
                </a:spcBef>
                <a:spcAft>
                  <a:spcPct val="0"/>
                </a:spcAft>
                <a:defRPr/>
              </a:pPr>
              <a:t>‹#›</a:t>
            </a:fld>
            <a:endParaRPr lang="en-GB" sz="1400" dirty="0">
              <a:solidFill>
                <a:srgbClr val="5F5F5F"/>
              </a:solidFill>
              <a:latin typeface="Calibri" pitchFamily="34" charset="0"/>
              <a:cs typeface="Arial" pitchFamily="34" charset="0"/>
            </a:endParaRPr>
          </a:p>
        </p:txBody>
      </p:sp>
    </p:spTree>
    <p:extLst>
      <p:ext uri="{BB962C8B-B14F-4D97-AF65-F5344CB8AC3E}">
        <p14:creationId xmlns:p14="http://schemas.microsoft.com/office/powerpoint/2010/main" xmlns="" val="36538231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64AD44-73B3-4651-8645-36A402E1AC9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4407394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09613" y="381000"/>
            <a:ext cx="7772400" cy="990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20725" y="1549400"/>
            <a:ext cx="3810000" cy="3667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83125" y="1549400"/>
            <a:ext cx="3810000" cy="175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83125" y="3459163"/>
            <a:ext cx="3810000" cy="1757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0"/>
          </p:nvPr>
        </p:nvSpPr>
        <p:spPr>
          <a:xfrm>
            <a:off x="3314700" y="6156325"/>
            <a:ext cx="2667000" cy="457200"/>
          </a:xfrm>
        </p:spPr>
        <p:txBody>
          <a:bodyPr/>
          <a:lstStyle>
            <a:lvl1pPr>
              <a:defRPr/>
            </a:lvl1pPr>
          </a:lstStyle>
          <a:p>
            <a:pPr>
              <a:defRPr/>
            </a:pPr>
            <a:r>
              <a:rPr lang="en-US" dirty="0">
                <a:solidFill>
                  <a:srgbClr val="000000"/>
                </a:solidFill>
              </a:rPr>
              <a:t>© CSIR  2006                        www.csir.co.za</a:t>
            </a:r>
          </a:p>
        </p:txBody>
      </p:sp>
    </p:spTree>
    <p:extLst>
      <p:ext uri="{BB962C8B-B14F-4D97-AF65-F5344CB8AC3E}">
        <p14:creationId xmlns:p14="http://schemas.microsoft.com/office/powerpoint/2010/main" xmlns="" val="35494986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609600"/>
            <a:ext cx="80010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4"/>
          <p:cNvSpPr>
            <a:spLocks noGrp="1" noChangeArrowheads="1"/>
          </p:cNvSpPr>
          <p:nvPr>
            <p:ph type="dt" sz="half" idx="10"/>
          </p:nvPr>
        </p:nvSpPr>
        <p:spPr/>
        <p:txBody>
          <a:bodyPr/>
          <a:lstStyle>
            <a:lvl1pPr>
              <a:defRPr/>
            </a:lvl1pPr>
          </a:lstStyle>
          <a:p>
            <a:pPr>
              <a:defRPr/>
            </a:pPr>
            <a:fld id="{342DA69C-8894-4976-B277-5F984D8679BB}" type="datetime2">
              <a:rPr lang="en-GB">
                <a:solidFill>
                  <a:srgbClr val="000000"/>
                </a:solidFill>
              </a:rPr>
              <a:pPr>
                <a:defRPr/>
              </a:pPr>
              <a:t>Friday, 06 October 2017</a:t>
            </a:fld>
            <a:endParaRPr lang="en-GB" dirty="0">
              <a:solidFill>
                <a:srgbClr val="000000"/>
              </a:solidFill>
            </a:endParaRPr>
          </a:p>
        </p:txBody>
      </p:sp>
      <p:sp>
        <p:nvSpPr>
          <p:cNvPr id="8" name="Rectangle 15"/>
          <p:cNvSpPr>
            <a:spLocks noGrp="1" noChangeArrowheads="1"/>
          </p:cNvSpPr>
          <p:nvPr>
            <p:ph type="sldNum" sz="quarter" idx="11"/>
          </p:nvPr>
        </p:nvSpPr>
        <p:spPr/>
        <p:txBody>
          <a:bodyPr/>
          <a:lstStyle>
            <a:lvl1pPr>
              <a:defRPr/>
            </a:lvl1pPr>
          </a:lstStyle>
          <a:p>
            <a:pPr>
              <a:defRPr/>
            </a:pPr>
            <a:fld id="{388FE16F-5025-47E6-B3FD-71A0C1271EB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0062864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xfrm>
            <a:off x="457200" y="6356351"/>
            <a:ext cx="2133600" cy="365125"/>
          </a:xfrm>
          <a:prstGeom prst="rect">
            <a:avLst/>
          </a:prstGeom>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xfrm>
            <a:off x="6553200" y="6356351"/>
            <a:ext cx="2133600" cy="365125"/>
          </a:xfrm>
          <a:prstGeom prst="rect">
            <a:avLst/>
          </a:prstGeom>
          <a:ln/>
        </p:spPr>
        <p:txBody>
          <a:bodyPr/>
          <a:lstStyle>
            <a:lvl1pPr>
              <a:defRPr/>
            </a:lvl1pPr>
          </a:lstStyle>
          <a:p>
            <a:pPr>
              <a:defRPr/>
            </a:pPr>
            <a:fld id="{E034D84D-00D3-484D-8BDD-F0B3C18239EE}" type="slidenum">
              <a:rPr lang="en-US">
                <a:solidFill>
                  <a:srgbClr val="000000"/>
                </a:solidFill>
              </a:rPr>
              <a:pPr>
                <a:defRPr/>
              </a:pPr>
              <a:t>‹#›</a:t>
            </a:fld>
            <a:endParaRPr lang="en-US" dirty="0">
              <a:solidFill>
                <a:srgbClr val="000000"/>
              </a:solidFill>
            </a:endParaRPr>
          </a:p>
        </p:txBody>
      </p:sp>
      <p:pic>
        <p:nvPicPr>
          <p:cNvPr id="9" name="Picture 8" descr="cover1.jpg"/>
          <p:cNvPicPr>
            <a:picLocks noChangeAspect="1"/>
          </p:cNvPicPr>
          <p:nvPr userDrawn="1"/>
        </p:nvPicPr>
        <p:blipFill>
          <a:blip r:embed="rId2" cstate="print"/>
          <a:stretch>
            <a:fillRect/>
          </a:stretch>
        </p:blipFill>
        <p:spPr>
          <a:xfrm>
            <a:off x="0" y="4756"/>
            <a:ext cx="9144000" cy="6848488"/>
          </a:xfrm>
          <a:prstGeom prst="rect">
            <a:avLst/>
          </a:prstGeom>
        </p:spPr>
      </p:pic>
    </p:spTree>
    <p:extLst>
      <p:ext uri="{BB962C8B-B14F-4D97-AF65-F5344CB8AC3E}">
        <p14:creationId xmlns:p14="http://schemas.microsoft.com/office/powerpoint/2010/main" xmlns="" val="39771427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image" Target="../media/image1.jpe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image" Target="../media/image1.jpeg"/><Relationship Id="rId2" Type="http://schemas.openxmlformats.org/officeDocument/2006/relationships/slideLayout" Target="../slideLayouts/slideLayout68.xml"/><Relationship Id="rId16" Type="http://schemas.openxmlformats.org/officeDocument/2006/relationships/theme" Target="../theme/theme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image" Target="../media/image1.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theme" Target="../theme/theme7.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2F83B-1085-439C-A26D-EB4DF3D7322F}" type="datetimeFigureOut">
              <a:rPr lang="en-GB" smtClean="0"/>
              <a:pPr/>
              <a:t>06/10/2017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41D5C-04AE-400F-8428-D522F90C61DB}" type="slidenum">
              <a:rPr lang="en-GB" smtClean="0"/>
              <a:pPr/>
              <a:t>‹#›</a:t>
            </a:fld>
            <a:endParaRPr lang="en-GB" dirty="0"/>
          </a:p>
        </p:txBody>
      </p:sp>
    </p:spTree>
    <p:extLst>
      <p:ext uri="{BB962C8B-B14F-4D97-AF65-F5344CB8AC3E}">
        <p14:creationId xmlns:p14="http://schemas.microsoft.com/office/powerpoint/2010/main" xmlns="" val="2541309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02498152-091B-4601-9100-5127B8EB5152}"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xmlns="" val="1392043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02498152-091B-4601-9100-5127B8EB5152}"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xmlns="" val="220748048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02498152-091B-4601-9100-5127B8EB5152}"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xmlns="" val="192337590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fontAlgn="base">
              <a:spcBef>
                <a:spcPct val="0"/>
              </a:spcBef>
              <a:spcAft>
                <a:spcPct val="0"/>
              </a:spcAft>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fontAlgn="base">
              <a:spcBef>
                <a:spcPct val="0"/>
              </a:spcBef>
              <a:spcAft>
                <a:spcPct val="0"/>
              </a:spcAft>
              <a:defRPr/>
            </a:pPr>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fontAlgn="base">
              <a:spcBef>
                <a:spcPct val="0"/>
              </a:spcBef>
              <a:spcAft>
                <a:spcPct val="0"/>
              </a:spcAft>
              <a:defRPr/>
            </a:pPr>
            <a:fld id="{FACEAD0C-EC99-4DF8-A60F-219EC5C690AC}"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xmlns="" val="120854178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GB" dirty="0">
              <a:solidFill>
                <a:srgbClr val="000000"/>
              </a:solidFill>
              <a:cs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GB" dirty="0">
              <a:solidFill>
                <a:srgbClr val="000000"/>
              </a:solidFill>
              <a:cs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7EA1B24B-96E1-483A-962D-FBDDEADA279F}" type="slidenum">
              <a:rPr lang="en-GB">
                <a:solidFill>
                  <a:srgbClr val="000000"/>
                </a:solidFill>
                <a:cs typeface="Arial" pitchFamily="34" charset="0"/>
              </a:rPr>
              <a:pPr fontAlgn="base">
                <a:spcBef>
                  <a:spcPct val="0"/>
                </a:spcBef>
                <a:spcAft>
                  <a:spcPct val="0"/>
                </a:spcAft>
                <a:defRPr/>
              </a:pPr>
              <a:t>‹#›</a:t>
            </a:fld>
            <a:endParaRPr lang="en-GB" dirty="0">
              <a:solidFill>
                <a:srgbClr val="000000"/>
              </a:solidFill>
              <a:cs typeface="Arial" pitchFamily="34" charset="0"/>
            </a:endParaRPr>
          </a:p>
        </p:txBody>
      </p:sp>
    </p:spTree>
    <p:extLst>
      <p:ext uri="{BB962C8B-B14F-4D97-AF65-F5344CB8AC3E}">
        <p14:creationId xmlns:p14="http://schemas.microsoft.com/office/powerpoint/2010/main" xmlns="" val="1649056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fontAlgn="base">
              <a:spcBef>
                <a:spcPct val="0"/>
              </a:spcBef>
              <a:spcAft>
                <a:spcPct val="0"/>
              </a:spcAft>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fontAlgn="base">
              <a:spcBef>
                <a:spcPct val="0"/>
              </a:spcBef>
              <a:spcAft>
                <a:spcPct val="0"/>
              </a:spcAft>
              <a:defRPr/>
            </a:pPr>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fontAlgn="base">
              <a:spcBef>
                <a:spcPct val="0"/>
              </a:spcBef>
              <a:spcAft>
                <a:spcPct val="0"/>
              </a:spcAft>
              <a:defRPr/>
            </a:pPr>
            <a:fld id="{FACEAD0C-EC99-4DF8-A60F-219EC5C690AC}"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xmlns="" val="30099040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dhiambo@csir.co.za"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http://www.buildnet.co.za/akani/2005/mar/05.html"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620688"/>
            <a:ext cx="8229600" cy="796950"/>
          </a:xfrm>
        </p:spPr>
        <p:txBody>
          <a:bodyPr/>
          <a:lstStyle/>
          <a:p>
            <a:pPr eaLnBrk="1" hangingPunct="1"/>
            <a:r>
              <a:rPr lang="en-US" b="1" dirty="0" smtClean="0">
                <a:solidFill>
                  <a:srgbClr val="669900"/>
                </a:solidFill>
                <a:latin typeface="Calibri" pitchFamily="34" charset="0"/>
                <a:cs typeface="Calibri" pitchFamily="34" charset="0"/>
              </a:rPr>
              <a:t>Agrément South Africa</a:t>
            </a:r>
            <a:endParaRPr lang="fr-FR" b="1" dirty="0" smtClean="0">
              <a:solidFill>
                <a:srgbClr val="669900"/>
              </a:solidFill>
              <a:latin typeface="Calibri" pitchFamily="34" charset="0"/>
              <a:cs typeface="Calibri" pitchFamily="34" charset="0"/>
            </a:endParaRPr>
          </a:p>
        </p:txBody>
      </p:sp>
      <p:sp>
        <p:nvSpPr>
          <p:cNvPr id="67587" name="Espace réservé du contenu 2"/>
          <p:cNvSpPr>
            <a:spLocks noGrp="1"/>
          </p:cNvSpPr>
          <p:nvPr>
            <p:ph type="body" idx="1"/>
          </p:nvPr>
        </p:nvSpPr>
        <p:spPr>
          <a:xfrm>
            <a:off x="323850" y="1600200"/>
            <a:ext cx="8640763" cy="4276725"/>
          </a:xfrm>
        </p:spPr>
        <p:txBody>
          <a:bodyPr/>
          <a:lstStyle/>
          <a:p>
            <a:pPr algn="ctr">
              <a:buFontTx/>
              <a:buNone/>
            </a:pPr>
            <a:r>
              <a:rPr lang="en-ZA" sz="1800" b="1" dirty="0">
                <a:latin typeface="Calibri" pitchFamily="34" charset="0"/>
                <a:cs typeface="Calibri" pitchFamily="34" charset="0"/>
              </a:rPr>
              <a:t> </a:t>
            </a:r>
            <a:r>
              <a:rPr lang="en-ZA" sz="2000" b="1" dirty="0">
                <a:latin typeface="Calibri" pitchFamily="34" charset="0"/>
                <a:cs typeface="Calibri" pitchFamily="34" charset="0"/>
              </a:rPr>
              <a:t>PRESENTATION OF 2016/17 ANNUAL </a:t>
            </a:r>
            <a:r>
              <a:rPr lang="en-ZA" sz="2000" b="1" dirty="0" smtClean="0">
                <a:latin typeface="Calibri" pitchFamily="34" charset="0"/>
                <a:cs typeface="Calibri" pitchFamily="34" charset="0"/>
              </a:rPr>
              <a:t>REPORT  </a:t>
            </a:r>
            <a:r>
              <a:rPr lang="en-ZA" sz="2000" b="1" dirty="0">
                <a:latin typeface="Calibri" pitchFamily="34" charset="0"/>
                <a:cs typeface="Calibri" pitchFamily="34" charset="0"/>
              </a:rPr>
              <a:t>TO </a:t>
            </a:r>
            <a:r>
              <a:rPr lang="en-ZA" sz="2000" b="1" dirty="0" smtClean="0">
                <a:latin typeface="Calibri" pitchFamily="34" charset="0"/>
                <a:cs typeface="Calibri" pitchFamily="34" charset="0"/>
              </a:rPr>
              <a:t>THE PARLIAMENTARY PORTFOLIO COMMITTEE ON PUBLIC WORKS</a:t>
            </a:r>
            <a:endParaRPr lang="en-ZA" sz="2000" dirty="0">
              <a:latin typeface="Calibri" panose="020F0502020204030204" pitchFamily="34" charset="0"/>
            </a:endParaRPr>
          </a:p>
          <a:p>
            <a:pPr marL="0" indent="0" algn="ctr">
              <a:buNone/>
            </a:pPr>
            <a:r>
              <a:rPr lang="en-ZA" sz="2000" b="1" dirty="0">
                <a:latin typeface="Calibri" panose="020F0502020204030204" pitchFamily="34" charset="0"/>
              </a:rPr>
              <a:t>Date</a:t>
            </a:r>
            <a:r>
              <a:rPr lang="en-ZA" sz="2000" dirty="0">
                <a:latin typeface="Calibri" panose="020F0502020204030204" pitchFamily="34" charset="0"/>
              </a:rPr>
              <a:t>: </a:t>
            </a:r>
            <a:r>
              <a:rPr lang="en-ZA" sz="2000" b="1" dirty="0" smtClean="0">
                <a:latin typeface="Calibri" panose="020F0502020204030204" pitchFamily="34" charset="0"/>
              </a:rPr>
              <a:t>Wednesday, 4 October 2017</a:t>
            </a:r>
            <a:endParaRPr lang="en-ZA" sz="2000" dirty="0">
              <a:latin typeface="Calibri" panose="020F0502020204030204" pitchFamily="34" charset="0"/>
            </a:endParaRPr>
          </a:p>
          <a:p>
            <a:pPr marL="0" indent="0" algn="ctr">
              <a:buNone/>
            </a:pPr>
            <a:r>
              <a:rPr lang="en-GB" sz="2000" b="1" dirty="0" smtClean="0">
                <a:latin typeface="Calibri" panose="020F0502020204030204" pitchFamily="34" charset="0"/>
              </a:rPr>
              <a:t>Parliament, Cape Town </a:t>
            </a:r>
            <a:endParaRPr lang="en-ZA" sz="2000" b="1" dirty="0" smtClean="0">
              <a:latin typeface="Calibri" panose="020F0502020204030204" pitchFamily="34" charset="0"/>
            </a:endParaRPr>
          </a:p>
          <a:p>
            <a:pPr marL="0" indent="0" algn="ctr">
              <a:buNone/>
            </a:pPr>
            <a:endParaRPr lang="en-ZA" sz="2000" dirty="0">
              <a:latin typeface="Calibri" panose="020F0502020204030204" pitchFamily="34" charset="0"/>
            </a:endParaRPr>
          </a:p>
          <a:p>
            <a:pPr marL="0" indent="0" algn="ctr">
              <a:buNone/>
            </a:pPr>
            <a:endParaRPr lang="en-ZA" sz="2000" dirty="0" smtClean="0">
              <a:latin typeface="Calibri" panose="020F0502020204030204" pitchFamily="34" charset="0"/>
            </a:endParaRPr>
          </a:p>
          <a:p>
            <a:pPr marL="0" indent="0" algn="ctr">
              <a:buNone/>
            </a:pPr>
            <a:r>
              <a:rPr lang="en-ZA" sz="2000" b="1" dirty="0" err="1">
                <a:latin typeface="Calibri" panose="020F0502020204030204" pitchFamily="34" charset="0"/>
              </a:rPr>
              <a:t>Dr.</a:t>
            </a:r>
            <a:r>
              <a:rPr lang="en-ZA" sz="2000" b="1" dirty="0">
                <a:latin typeface="Calibri" panose="020F0502020204030204" pitchFamily="34" charset="0"/>
              </a:rPr>
              <a:t> Jeffrey Mahachi: Acting </a:t>
            </a:r>
            <a:r>
              <a:rPr lang="en-ZA" sz="2000" b="1" dirty="0" smtClean="0">
                <a:latin typeface="Calibri" panose="020F0502020204030204" pitchFamily="34" charset="0"/>
              </a:rPr>
              <a:t>Chairman Agrement South Africa</a:t>
            </a:r>
            <a:endParaRPr lang="en-ZA" sz="2000" b="1" dirty="0">
              <a:latin typeface="Calibri" panose="020F0502020204030204" pitchFamily="34" charset="0"/>
            </a:endParaRPr>
          </a:p>
          <a:p>
            <a:pPr marL="0" indent="0" algn="ctr">
              <a:buNone/>
            </a:pPr>
            <a:r>
              <a:rPr lang="en-ZA" sz="2000" b="1" dirty="0" smtClean="0">
                <a:latin typeface="Calibri" panose="020F0502020204030204" pitchFamily="34" charset="0"/>
              </a:rPr>
              <a:t>Mr. Joe Odhiambo: CEO Agrément South Africa</a:t>
            </a:r>
            <a:r>
              <a:rPr lang="en-ZA" sz="2000" b="1" dirty="0">
                <a:latin typeface="Calibri" panose="020F0502020204030204" pitchFamily="34" charset="0"/>
              </a:rPr>
              <a:t> </a:t>
            </a:r>
          </a:p>
          <a:p>
            <a:pPr algn="ctr">
              <a:buFontTx/>
              <a:buNone/>
            </a:pPr>
            <a:r>
              <a:rPr lang="en-ZA" sz="1800" b="1" dirty="0" smtClean="0">
                <a:latin typeface="Calibri" pitchFamily="34" charset="0"/>
                <a:cs typeface="Calibri" pitchFamily="34" charset="0"/>
              </a:rPr>
              <a:t>Tel: 012 841 4075</a:t>
            </a:r>
            <a:endParaRPr lang="en-GB" sz="1800" b="1" dirty="0" smtClean="0">
              <a:latin typeface="Calibri" pitchFamily="34" charset="0"/>
              <a:cs typeface="Calibri" pitchFamily="34" charset="0"/>
            </a:endParaRPr>
          </a:p>
          <a:p>
            <a:pPr algn="ctr">
              <a:buFontTx/>
              <a:buNone/>
            </a:pPr>
            <a:r>
              <a:rPr lang="en-ZA" sz="1400" b="1" dirty="0" smtClean="0">
                <a:latin typeface="Calibri" pitchFamily="34" charset="0"/>
                <a:cs typeface="Calibri" pitchFamily="34" charset="0"/>
                <a:hlinkClick r:id="rId3"/>
              </a:rPr>
              <a:t>jodhiambo@csir.co.za</a:t>
            </a:r>
            <a:endParaRPr lang="en-ZA" sz="1400" b="1" dirty="0" smtClean="0">
              <a:latin typeface="Calibri" pitchFamily="34" charset="0"/>
              <a:cs typeface="Calibri" pitchFamily="34" charset="0"/>
            </a:endParaRPr>
          </a:p>
        </p:txBody>
      </p:sp>
      <p:pic>
        <p:nvPicPr>
          <p:cNvPr id="6758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5994400"/>
            <a:ext cx="2200275"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590" name="Picture 4" descr="Wftao"/>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923928" y="5993508"/>
            <a:ext cx="1223962" cy="69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591" name="Picture 91" descr="thumb05">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186860" y="6027983"/>
            <a:ext cx="915987"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92" name="Date Placeholder 3"/>
          <p:cNvSpPr txBox="1">
            <a:spLocks noGrp="1"/>
          </p:cNvSpPr>
          <p:nvPr/>
        </p:nvSpPr>
        <p:spPr bwMode="auto">
          <a:xfrm>
            <a:off x="285750" y="142875"/>
            <a:ext cx="2286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57B3CB2D-ED30-45AA-9CA3-BF7CFA0784E0}" type="datetime2">
              <a:rPr lang="en-GB" sz="1400">
                <a:solidFill>
                  <a:srgbClr val="5F5F5F"/>
                </a:solidFill>
                <a:latin typeface="Calibri" pitchFamily="34" charset="0"/>
              </a:rPr>
              <a:pPr eaLnBrk="1" fontAlgn="base" hangingPunct="1">
                <a:spcBef>
                  <a:spcPct val="0"/>
                </a:spcBef>
                <a:spcAft>
                  <a:spcPct val="0"/>
                </a:spcAft>
              </a:pPr>
              <a:t>Friday, 06 October 2017</a:t>
            </a:fld>
            <a:endParaRPr lang="en-GB" sz="1400" dirty="0">
              <a:solidFill>
                <a:srgbClr val="5F5F5F"/>
              </a:solidFill>
              <a:latin typeface="Calibri" pitchFamily="34" charset="0"/>
            </a:endParaRPr>
          </a:p>
          <a:p>
            <a:pPr eaLnBrk="1" fontAlgn="base" hangingPunct="1">
              <a:spcBef>
                <a:spcPct val="0"/>
              </a:spcBef>
              <a:spcAft>
                <a:spcPct val="0"/>
              </a:spcAft>
            </a:pPr>
            <a:r>
              <a:rPr lang="en-ZA" sz="1400" b="1" dirty="0">
                <a:solidFill>
                  <a:srgbClr val="C00000"/>
                </a:solidFill>
                <a:latin typeface="Calibri" pitchFamily="34" charset="0"/>
              </a:rPr>
              <a:t>www.agrement.co.za</a:t>
            </a:r>
          </a:p>
          <a:p>
            <a:pPr eaLnBrk="1" fontAlgn="base" hangingPunct="1">
              <a:spcBef>
                <a:spcPct val="0"/>
              </a:spcBef>
              <a:spcAft>
                <a:spcPct val="0"/>
              </a:spcAft>
            </a:pPr>
            <a:endParaRPr lang="en-GB" sz="1400" dirty="0">
              <a:solidFill>
                <a:srgbClr val="5F5F5F"/>
              </a:solidFill>
              <a:latin typeface="Calibri" pitchFamily="34" charset="0"/>
            </a:endParaRPr>
          </a:p>
        </p:txBody>
      </p:sp>
      <p:sp>
        <p:nvSpPr>
          <p:cNvPr id="67593" name="Rectangle 11"/>
          <p:cNvSpPr>
            <a:spLocks noChangeArrowheads="1"/>
          </p:cNvSpPr>
          <p:nvPr/>
        </p:nvSpPr>
        <p:spPr bwMode="auto">
          <a:xfrm>
            <a:off x="7358063" y="142875"/>
            <a:ext cx="66556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base">
              <a:spcBef>
                <a:spcPct val="0"/>
              </a:spcBef>
              <a:spcAft>
                <a:spcPct val="0"/>
              </a:spcAft>
            </a:pPr>
            <a:r>
              <a:rPr lang="en-GB" sz="1400" dirty="0">
                <a:solidFill>
                  <a:srgbClr val="5F5F5F"/>
                </a:solidFill>
                <a:latin typeface="Calibri" pitchFamily="34" charset="0"/>
              </a:rPr>
              <a:t>Slide </a:t>
            </a:r>
            <a:fld id="{A1E4DE43-175D-40DF-A305-E62B19A68DB8}" type="slidenum">
              <a:rPr lang="en-GB" sz="1400">
                <a:solidFill>
                  <a:srgbClr val="5F5F5F"/>
                </a:solidFill>
                <a:latin typeface="Calibri" pitchFamily="34" charset="0"/>
              </a:rPr>
              <a:pPr fontAlgn="base">
                <a:spcBef>
                  <a:spcPct val="0"/>
                </a:spcBef>
                <a:spcAft>
                  <a:spcPct val="0"/>
                </a:spcAft>
              </a:pPr>
              <a:t>1</a:t>
            </a:fld>
            <a:endParaRPr lang="en-GB" sz="1400" dirty="0">
              <a:solidFill>
                <a:srgbClr val="5F5F5F"/>
              </a:solidFill>
              <a:latin typeface="Calibri" pitchFamily="34" charset="0"/>
            </a:endParaRPr>
          </a:p>
        </p:txBody>
      </p:sp>
    </p:spTree>
    <p:extLst>
      <p:ext uri="{BB962C8B-B14F-4D97-AF65-F5344CB8AC3E}">
        <p14:creationId xmlns:p14="http://schemas.microsoft.com/office/powerpoint/2010/main" xmlns="" val="11448106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800" decel="100000"/>
                                        <p:tgtEl>
                                          <p:spTgt spid="4098"/>
                                        </p:tgtEl>
                                      </p:cBhvr>
                                    </p:animEffect>
                                    <p:anim calcmode="lin" valueType="num">
                                      <p:cBhvr>
                                        <p:cTn id="8" dur="800" decel="100000" fill="hold"/>
                                        <p:tgtEl>
                                          <p:spTgt spid="4098"/>
                                        </p:tgtEl>
                                        <p:attrNameLst>
                                          <p:attrName>style.rotation</p:attrName>
                                        </p:attrNameLst>
                                      </p:cBhvr>
                                      <p:tavLst>
                                        <p:tav tm="0">
                                          <p:val>
                                            <p:fltVal val="-90"/>
                                          </p:val>
                                        </p:tav>
                                        <p:tav tm="100000">
                                          <p:val>
                                            <p:fltVal val="0"/>
                                          </p:val>
                                        </p:tav>
                                      </p:tavLst>
                                    </p:anim>
                                    <p:anim calcmode="lin" valueType="num">
                                      <p:cBhvr>
                                        <p:cTn id="9" dur="800" decel="100000" fill="hold"/>
                                        <p:tgtEl>
                                          <p:spTgt spid="4098"/>
                                        </p:tgtEl>
                                        <p:attrNameLst>
                                          <p:attrName>ppt_x</p:attrName>
                                        </p:attrNameLst>
                                      </p:cBhvr>
                                      <p:tavLst>
                                        <p:tav tm="0">
                                          <p:val>
                                            <p:strVal val="#ppt_x+0.4"/>
                                          </p:val>
                                        </p:tav>
                                        <p:tav tm="100000">
                                          <p:val>
                                            <p:strVal val="#ppt_x-0.05"/>
                                          </p:val>
                                        </p:tav>
                                      </p:tavLst>
                                    </p:anim>
                                    <p:anim calcmode="lin" valueType="num">
                                      <p:cBhvr>
                                        <p:cTn id="10" dur="800" decel="100000" fill="hold"/>
                                        <p:tgtEl>
                                          <p:spTgt spid="409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09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09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51620" y="418753"/>
            <a:ext cx="6984776" cy="561975"/>
          </a:xfrm>
        </p:spPr>
        <p:txBody>
          <a:bodyPr>
            <a:noAutofit/>
          </a:bodyPr>
          <a:lstStyle/>
          <a:p>
            <a:r>
              <a:rPr lang="en-ZA" sz="2800" dirty="0" smtClean="0">
                <a:solidFill>
                  <a:srgbClr val="669900"/>
                </a:solidFill>
                <a:latin typeface="Calibri" panose="020F0502020204030204" pitchFamily="34" charset="0"/>
              </a:rPr>
              <a:t>Chairman’s review</a:t>
            </a:r>
            <a:endParaRPr lang="en-ZA" sz="2800" dirty="0">
              <a:solidFill>
                <a:srgbClr val="669900"/>
              </a:solidFill>
              <a:latin typeface="Calibri" panose="020F0502020204030204" pitchFamily="34" charset="0"/>
            </a:endParaRPr>
          </a:p>
        </p:txBody>
      </p:sp>
      <p:sp>
        <p:nvSpPr>
          <p:cNvPr id="3" name="Content Placeholder 2"/>
          <p:cNvSpPr>
            <a:spLocks noGrp="1"/>
          </p:cNvSpPr>
          <p:nvPr>
            <p:ph idx="4294967295"/>
          </p:nvPr>
        </p:nvSpPr>
        <p:spPr>
          <a:xfrm>
            <a:off x="395536" y="980728"/>
            <a:ext cx="8496944" cy="5256212"/>
          </a:xfrm>
        </p:spPr>
        <p:txBody>
          <a:bodyPr>
            <a:normAutofit/>
          </a:bodyPr>
          <a:lstStyle/>
          <a:p>
            <a:pPr>
              <a:buFont typeface="Wingdings" panose="05000000000000000000" pitchFamily="2" charset="2"/>
              <a:buChar char="Ø"/>
            </a:pPr>
            <a:r>
              <a:rPr lang="en-ZA" sz="2400" dirty="0" smtClean="0">
                <a:latin typeface="Calibri" panose="020F0502020204030204" pitchFamily="34" charset="0"/>
              </a:rPr>
              <a:t>Standard </a:t>
            </a:r>
            <a:r>
              <a:rPr lang="en-ZA" sz="2400" dirty="0">
                <a:latin typeface="Calibri" panose="020F0502020204030204" pitchFamily="34" charset="0"/>
              </a:rPr>
              <a:t>building regulations have been in existence for many years in many parts of the </a:t>
            </a:r>
            <a:r>
              <a:rPr lang="en-ZA" sz="2400" dirty="0" smtClean="0">
                <a:latin typeface="Calibri" panose="020F0502020204030204" pitchFamily="34" charset="0"/>
              </a:rPr>
              <a:t>world;</a:t>
            </a:r>
          </a:p>
          <a:p>
            <a:pPr>
              <a:buFont typeface="Wingdings" panose="05000000000000000000" pitchFamily="2" charset="2"/>
              <a:buChar char="Ø"/>
            </a:pPr>
            <a:r>
              <a:rPr lang="en-ZA" sz="2400" dirty="0" smtClean="0">
                <a:latin typeface="Calibri" panose="020F0502020204030204" pitchFamily="34" charset="0"/>
              </a:rPr>
              <a:t>Globally</a:t>
            </a:r>
            <a:r>
              <a:rPr lang="en-ZA" sz="2400" dirty="0">
                <a:latin typeface="Calibri" panose="020F0502020204030204" pitchFamily="34" charset="0"/>
              </a:rPr>
              <a:t>, </a:t>
            </a:r>
            <a:r>
              <a:rPr lang="en-ZA" sz="2400" dirty="0" smtClean="0">
                <a:latin typeface="Calibri" panose="020F0502020204030204" pitchFamily="34" charset="0"/>
              </a:rPr>
              <a:t>the Agrément </a:t>
            </a:r>
            <a:r>
              <a:rPr lang="en-ZA" sz="2400" dirty="0">
                <a:latin typeface="Calibri" panose="020F0502020204030204" pitchFamily="34" charset="0"/>
              </a:rPr>
              <a:t>system </a:t>
            </a:r>
            <a:r>
              <a:rPr lang="en-ZA" sz="2400" dirty="0" smtClean="0">
                <a:latin typeface="Calibri" panose="020F0502020204030204" pitchFamily="34" charset="0"/>
              </a:rPr>
              <a:t>accommodates systems </a:t>
            </a:r>
            <a:r>
              <a:rPr lang="en-ZA" sz="2400" dirty="0">
                <a:latin typeface="Calibri" panose="020F0502020204030204" pitchFamily="34" charset="0"/>
              </a:rPr>
              <a:t>and products falling outside the scope of National </a:t>
            </a:r>
            <a:r>
              <a:rPr lang="en-ZA" sz="2400" dirty="0" smtClean="0">
                <a:latin typeface="Calibri" panose="020F0502020204030204" pitchFamily="34" charset="0"/>
              </a:rPr>
              <a:t>standards; 	</a:t>
            </a:r>
          </a:p>
          <a:p>
            <a:pPr>
              <a:buFont typeface="Wingdings" panose="05000000000000000000" pitchFamily="2" charset="2"/>
              <a:buChar char="Ø"/>
            </a:pPr>
            <a:r>
              <a:rPr lang="en-ZA" sz="2400" dirty="0" smtClean="0">
                <a:latin typeface="Calibri" panose="020F0502020204030204" pitchFamily="34" charset="0"/>
              </a:rPr>
              <a:t>The </a:t>
            </a:r>
            <a:r>
              <a:rPr lang="en-ZA" sz="2400" dirty="0">
                <a:latin typeface="Calibri" panose="020F0502020204030204" pitchFamily="34" charset="0"/>
              </a:rPr>
              <a:t>rigorous technical assessment process of Agrément South Africa ensures that once a certificate is issued the public can use the product or system with confidence as it has undergone rigorous scientific assessment and has been proven </a:t>
            </a:r>
            <a:r>
              <a:rPr lang="en-ZA" sz="2400" dirty="0" smtClean="0">
                <a:latin typeface="Calibri" panose="020F0502020204030204" pitchFamily="34" charset="0"/>
              </a:rPr>
              <a:t>fit-for-purpose;</a:t>
            </a:r>
          </a:p>
          <a:p>
            <a:pPr>
              <a:buFont typeface="Wingdings" panose="05000000000000000000" pitchFamily="2" charset="2"/>
              <a:buChar char="Ø"/>
            </a:pPr>
            <a:r>
              <a:rPr lang="en-ZA" sz="2400" dirty="0" smtClean="0">
                <a:latin typeface="Calibri" panose="020F0502020204030204" pitchFamily="34" charset="0"/>
              </a:rPr>
              <a:t>Today’s </a:t>
            </a:r>
            <a:r>
              <a:rPr lang="en-ZA" sz="2400" dirty="0">
                <a:latin typeface="Calibri" panose="020F0502020204030204" pitchFamily="34" charset="0"/>
              </a:rPr>
              <a:t>innovations may be tomorrow’s familiar practices and many innovations currently certificated, may </a:t>
            </a:r>
            <a:r>
              <a:rPr lang="en-ZA" sz="2400" dirty="0" smtClean="0">
                <a:latin typeface="Calibri" panose="020F0502020204030204" pitchFamily="34" charset="0"/>
              </a:rPr>
              <a:t>be considered </a:t>
            </a:r>
            <a:r>
              <a:rPr lang="en-ZA" sz="2400" dirty="0">
                <a:latin typeface="Calibri" panose="020F0502020204030204" pitchFamily="34" charset="0"/>
              </a:rPr>
              <a:t>as conventional in later years.</a:t>
            </a:r>
          </a:p>
          <a:p>
            <a:pPr algn="just">
              <a:lnSpc>
                <a:spcPct val="150000"/>
              </a:lnSpc>
              <a:spcAft>
                <a:spcPts val="1000"/>
              </a:spcAft>
            </a:pPr>
            <a:endParaRPr lang="en-GB" sz="2400" dirty="0" smtClean="0"/>
          </a:p>
          <a:p>
            <a:pPr algn="just">
              <a:lnSpc>
                <a:spcPct val="150000"/>
              </a:lnSpc>
              <a:spcAft>
                <a:spcPts val="1000"/>
              </a:spcAft>
            </a:pPr>
            <a:endParaRPr lang="en-GB" sz="2400" dirty="0" smtClean="0">
              <a:ea typeface="Calibri"/>
              <a:cs typeface="Calibri"/>
            </a:endParaRPr>
          </a:p>
          <a:p>
            <a:pPr algn="just">
              <a:lnSpc>
                <a:spcPct val="150000"/>
              </a:lnSpc>
              <a:spcAft>
                <a:spcPts val="1000"/>
              </a:spcAft>
            </a:pPr>
            <a:endParaRPr lang="en-GB" sz="2400" dirty="0" smtClean="0">
              <a:ea typeface="Calibri"/>
              <a:cs typeface="Times New Roman"/>
            </a:endParaRPr>
          </a:p>
          <a:p>
            <a:endParaRPr lang="en-GB" dirty="0"/>
          </a:p>
        </p:txBody>
      </p:sp>
    </p:spTree>
    <p:extLst>
      <p:ext uri="{BB962C8B-B14F-4D97-AF65-F5344CB8AC3E}">
        <p14:creationId xmlns:p14="http://schemas.microsoft.com/office/powerpoint/2010/main" xmlns="" val="1405200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2127150" y="404664"/>
            <a:ext cx="4784725" cy="576486"/>
          </a:xfrm>
        </p:spPr>
        <p:txBody>
          <a:bodyPr/>
          <a:lstStyle/>
          <a:p>
            <a:pPr eaLnBrk="1" hangingPunct="1"/>
            <a:r>
              <a:rPr lang="en-US" sz="2800" dirty="0">
                <a:solidFill>
                  <a:srgbClr val="669900"/>
                </a:solidFill>
                <a:latin typeface="Calibri" panose="020F0502020204030204" pitchFamily="34" charset="0"/>
              </a:rPr>
              <a:t>Board</a:t>
            </a:r>
            <a:r>
              <a:rPr lang="en-US" dirty="0" smtClean="0">
                <a:solidFill>
                  <a:srgbClr val="669900"/>
                </a:solidFill>
                <a:latin typeface="Calibri" pitchFamily="34" charset="0"/>
              </a:rPr>
              <a:t> </a:t>
            </a:r>
            <a:r>
              <a:rPr lang="en-US" sz="2800" dirty="0">
                <a:solidFill>
                  <a:srgbClr val="669900"/>
                </a:solidFill>
                <a:latin typeface="Calibri" panose="020F0502020204030204" pitchFamily="34" charset="0"/>
              </a:rPr>
              <a:t>Governance</a:t>
            </a:r>
            <a:r>
              <a:rPr lang="en-US" dirty="0" smtClean="0">
                <a:solidFill>
                  <a:srgbClr val="669900"/>
                </a:solidFill>
              </a:rPr>
              <a:t>	</a:t>
            </a:r>
          </a:p>
        </p:txBody>
      </p:sp>
      <p:sp>
        <p:nvSpPr>
          <p:cNvPr id="80899" name="Rectangle 3"/>
          <p:cNvSpPr>
            <a:spLocks noGrp="1" noChangeArrowheads="1"/>
          </p:cNvSpPr>
          <p:nvPr>
            <p:ph type="body" idx="4294967295"/>
          </p:nvPr>
        </p:nvSpPr>
        <p:spPr>
          <a:xfrm>
            <a:off x="251520" y="1196752"/>
            <a:ext cx="8535987" cy="4248472"/>
          </a:xfrm>
        </p:spPr>
        <p:txBody>
          <a:bodyPr/>
          <a:lstStyle/>
          <a:p>
            <a:pPr eaLnBrk="1" hangingPunct="1">
              <a:lnSpc>
                <a:spcPct val="90000"/>
              </a:lnSpc>
              <a:buFont typeface="Wingdings" pitchFamily="2" charset="2"/>
              <a:buChar char="Ø"/>
            </a:pPr>
            <a:r>
              <a:rPr lang="en-GB" sz="2400" dirty="0" smtClean="0">
                <a:solidFill>
                  <a:srgbClr val="0000FF"/>
                </a:solidFill>
                <a:latin typeface="Calibri" pitchFamily="34" charset="0"/>
              </a:rPr>
              <a:t>8</a:t>
            </a:r>
            <a:r>
              <a:rPr lang="en-GB" sz="2400" b="1" dirty="0" smtClean="0">
                <a:solidFill>
                  <a:schemeClr val="accent2"/>
                </a:solidFill>
                <a:latin typeface="Calibri" pitchFamily="34" charset="0"/>
              </a:rPr>
              <a:t> </a:t>
            </a:r>
            <a:r>
              <a:rPr lang="en-GB" sz="2400" dirty="0" smtClean="0">
                <a:latin typeface="Calibri" pitchFamily="34" charset="0"/>
              </a:rPr>
              <a:t>Board members;</a:t>
            </a:r>
          </a:p>
          <a:p>
            <a:pPr eaLnBrk="1" hangingPunct="1">
              <a:lnSpc>
                <a:spcPct val="90000"/>
              </a:lnSpc>
              <a:buFont typeface="Wingdings" pitchFamily="2" charset="2"/>
              <a:buChar char="Ø"/>
            </a:pPr>
            <a:r>
              <a:rPr lang="en-GB" sz="2400" dirty="0" smtClean="0">
                <a:latin typeface="Calibri" pitchFamily="34" charset="0"/>
              </a:rPr>
              <a:t>Current Chairperson is Mr. Pepi Silinga;</a:t>
            </a:r>
          </a:p>
          <a:p>
            <a:pPr eaLnBrk="1" hangingPunct="1">
              <a:lnSpc>
                <a:spcPct val="90000"/>
              </a:lnSpc>
              <a:buFont typeface="Wingdings" pitchFamily="2" charset="2"/>
              <a:buChar char="Ø"/>
            </a:pPr>
            <a:r>
              <a:rPr lang="en-US" sz="2400" dirty="0" smtClean="0">
                <a:solidFill>
                  <a:srgbClr val="0000FF"/>
                </a:solidFill>
                <a:latin typeface="Calibri" pitchFamily="34" charset="0"/>
              </a:rPr>
              <a:t>Strategic planning session </a:t>
            </a:r>
            <a:r>
              <a:rPr lang="en-US" sz="2400" dirty="0" smtClean="0">
                <a:latin typeface="Calibri" pitchFamily="34" charset="0"/>
              </a:rPr>
              <a:t>held annually;</a:t>
            </a:r>
          </a:p>
          <a:p>
            <a:pPr eaLnBrk="1" hangingPunct="1">
              <a:lnSpc>
                <a:spcPct val="90000"/>
              </a:lnSpc>
              <a:buFont typeface="Wingdings" pitchFamily="2" charset="2"/>
              <a:buChar char="Ø"/>
            </a:pPr>
            <a:r>
              <a:rPr lang="en-ZA" sz="2400" dirty="0" smtClean="0">
                <a:latin typeface="Calibri" panose="020F0502020204030204" pitchFamily="34" charset="0"/>
              </a:rPr>
              <a:t>The </a:t>
            </a:r>
            <a:r>
              <a:rPr lang="en-ZA" sz="2400" dirty="0">
                <a:latin typeface="Calibri" panose="020F0502020204030204" pitchFamily="34" charset="0"/>
              </a:rPr>
              <a:t>technical committee of the Board has the key responsibility to review evaluation reports and draft certificates and if satisfied approve them for </a:t>
            </a:r>
            <a:r>
              <a:rPr lang="en-ZA" sz="2400" dirty="0" smtClean="0">
                <a:latin typeface="Calibri" panose="020F0502020204030204" pitchFamily="34" charset="0"/>
              </a:rPr>
              <a:t>certification;</a:t>
            </a:r>
          </a:p>
          <a:p>
            <a:pPr eaLnBrk="1" hangingPunct="1">
              <a:lnSpc>
                <a:spcPct val="90000"/>
              </a:lnSpc>
              <a:buFont typeface="Wingdings" pitchFamily="2" charset="2"/>
              <a:buChar char="Ø"/>
            </a:pPr>
            <a:r>
              <a:rPr lang="en-ZA" sz="2400" dirty="0" smtClean="0">
                <a:latin typeface="Calibri" panose="020F0502020204030204" pitchFamily="34" charset="0"/>
              </a:rPr>
              <a:t>The </a:t>
            </a:r>
            <a:r>
              <a:rPr lang="en-ZA" sz="2400" dirty="0">
                <a:latin typeface="Calibri" panose="020F0502020204030204" pitchFamily="34" charset="0"/>
              </a:rPr>
              <a:t>technical committee relies heavily on external technical experts for their independent technical opinions. This is extremely vital for the credibility and independence of the expert </a:t>
            </a:r>
            <a:r>
              <a:rPr lang="en-ZA" sz="2400" dirty="0" smtClean="0">
                <a:latin typeface="Calibri" panose="020F0502020204030204" pitchFamily="34" charset="0"/>
              </a:rPr>
              <a:t>opinion;</a:t>
            </a:r>
          </a:p>
        </p:txBody>
      </p:sp>
    </p:spTree>
    <p:extLst>
      <p:ext uri="{BB962C8B-B14F-4D97-AF65-F5344CB8AC3E}">
        <p14:creationId xmlns:p14="http://schemas.microsoft.com/office/powerpoint/2010/main" xmlns="" val="1431586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2127150" y="466353"/>
            <a:ext cx="4784725" cy="703263"/>
          </a:xfrm>
        </p:spPr>
        <p:txBody>
          <a:bodyPr/>
          <a:lstStyle/>
          <a:p>
            <a:pPr eaLnBrk="1" hangingPunct="1"/>
            <a:r>
              <a:rPr lang="en-US" sz="2800" dirty="0" smtClean="0">
                <a:solidFill>
                  <a:srgbClr val="669900"/>
                </a:solidFill>
                <a:latin typeface="Calibri" panose="020F0502020204030204" pitchFamily="34" charset="0"/>
              </a:rPr>
              <a:t>Board Governance</a:t>
            </a:r>
            <a:r>
              <a:rPr lang="en-US" sz="2800" dirty="0" smtClean="0">
                <a:latin typeface="Calibri" panose="020F0502020204030204" pitchFamily="34" charset="0"/>
              </a:rPr>
              <a:t>	</a:t>
            </a:r>
          </a:p>
        </p:txBody>
      </p:sp>
      <p:sp>
        <p:nvSpPr>
          <p:cNvPr id="80899" name="Rectangle 3"/>
          <p:cNvSpPr>
            <a:spLocks noGrp="1" noChangeArrowheads="1"/>
          </p:cNvSpPr>
          <p:nvPr>
            <p:ph type="body" idx="4294967295"/>
          </p:nvPr>
        </p:nvSpPr>
        <p:spPr>
          <a:xfrm>
            <a:off x="251520" y="1196752"/>
            <a:ext cx="8535987" cy="4824412"/>
          </a:xfrm>
        </p:spPr>
        <p:txBody>
          <a:bodyPr/>
          <a:lstStyle/>
          <a:p>
            <a:pPr eaLnBrk="1" hangingPunct="1">
              <a:lnSpc>
                <a:spcPct val="90000"/>
              </a:lnSpc>
              <a:buFont typeface="Wingdings" pitchFamily="2" charset="2"/>
              <a:buChar char="Ø"/>
            </a:pPr>
            <a:r>
              <a:rPr lang="en-ZA" sz="2400" dirty="0" smtClean="0">
                <a:latin typeface="Calibri" panose="020F0502020204030204" pitchFamily="34" charset="0"/>
              </a:rPr>
              <a:t>A </a:t>
            </a:r>
            <a:r>
              <a:rPr lang="en-ZA" sz="2400" dirty="0">
                <a:latin typeface="Calibri" panose="020F0502020204030204" pitchFamily="34" charset="0"/>
              </a:rPr>
              <a:t>technical expert is an individual who has the expert knowledge, experience, training or skill to provide an expert professional opinion on the fitness for purpose of a product or construction system intended for use in the construction of a building or infrastructure within the built </a:t>
            </a:r>
            <a:r>
              <a:rPr lang="en-ZA" sz="2400" dirty="0" smtClean="0">
                <a:latin typeface="Calibri" panose="020F0502020204030204" pitchFamily="34" charset="0"/>
              </a:rPr>
              <a:t>environment;</a:t>
            </a:r>
          </a:p>
          <a:p>
            <a:pPr eaLnBrk="1" hangingPunct="1">
              <a:lnSpc>
                <a:spcPct val="90000"/>
              </a:lnSpc>
              <a:buFont typeface="Wingdings" pitchFamily="2" charset="2"/>
              <a:buChar char="Ø"/>
            </a:pPr>
            <a:r>
              <a:rPr lang="en-ZA" sz="2400" dirty="0" smtClean="0">
                <a:latin typeface="Calibri" panose="020F0502020204030204" pitchFamily="34" charset="0"/>
              </a:rPr>
              <a:t>Agrément </a:t>
            </a:r>
            <a:r>
              <a:rPr lang="en-ZA" sz="2400" dirty="0">
                <a:latin typeface="Calibri" panose="020F0502020204030204" pitchFamily="34" charset="0"/>
              </a:rPr>
              <a:t>South Africa selects technical experts who are recognised as industry leaders within their </a:t>
            </a:r>
            <a:r>
              <a:rPr lang="en-ZA" sz="2400" dirty="0" smtClean="0">
                <a:latin typeface="Calibri" panose="020F0502020204030204" pitchFamily="34" charset="0"/>
              </a:rPr>
              <a:t>profession;</a:t>
            </a:r>
          </a:p>
          <a:p>
            <a:pPr eaLnBrk="1" hangingPunct="1">
              <a:lnSpc>
                <a:spcPct val="90000"/>
              </a:lnSpc>
              <a:buFont typeface="Wingdings" pitchFamily="2" charset="2"/>
              <a:buChar char="Ø"/>
            </a:pPr>
            <a:r>
              <a:rPr lang="en-ZA" sz="2400" dirty="0" smtClean="0">
                <a:latin typeface="Calibri" panose="020F0502020204030204" pitchFamily="34" charset="0"/>
              </a:rPr>
              <a:t>This </a:t>
            </a:r>
            <a:r>
              <a:rPr lang="en-ZA" sz="2400" dirty="0">
                <a:latin typeface="Calibri" panose="020F0502020204030204" pitchFamily="34" charset="0"/>
              </a:rPr>
              <a:t>enables their professional technical expert opinions to be accepted and respected within the construction </a:t>
            </a:r>
            <a:r>
              <a:rPr lang="en-ZA" sz="2400" dirty="0" smtClean="0">
                <a:latin typeface="Calibri" panose="020F0502020204030204" pitchFamily="34" charset="0"/>
              </a:rPr>
              <a:t>industry;</a:t>
            </a:r>
          </a:p>
          <a:p>
            <a:pPr eaLnBrk="1" hangingPunct="1">
              <a:lnSpc>
                <a:spcPct val="90000"/>
              </a:lnSpc>
              <a:buFont typeface="Wingdings" pitchFamily="2" charset="2"/>
              <a:buChar char="Ø"/>
            </a:pPr>
            <a:r>
              <a:rPr lang="en-ZA" sz="2400" dirty="0" smtClean="0">
                <a:latin typeface="Calibri" panose="020F0502020204030204" pitchFamily="34" charset="0"/>
              </a:rPr>
              <a:t>The </a:t>
            </a:r>
            <a:r>
              <a:rPr lang="en-ZA" sz="2400" dirty="0">
                <a:latin typeface="Calibri" panose="020F0502020204030204" pitchFamily="34" charset="0"/>
              </a:rPr>
              <a:t>Board ensured Agrément South Africa was </a:t>
            </a:r>
            <a:r>
              <a:rPr lang="en-ZA" sz="2400" dirty="0" smtClean="0">
                <a:latin typeface="Calibri" panose="020F0502020204030204" pitchFamily="34" charset="0"/>
              </a:rPr>
              <a:t>well governed;</a:t>
            </a:r>
          </a:p>
        </p:txBody>
      </p:sp>
    </p:spTree>
    <p:extLst>
      <p:ext uri="{BB962C8B-B14F-4D97-AF65-F5344CB8AC3E}">
        <p14:creationId xmlns:p14="http://schemas.microsoft.com/office/powerpoint/2010/main" xmlns="" val="3776705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2127150" y="466353"/>
            <a:ext cx="4784725" cy="703263"/>
          </a:xfrm>
        </p:spPr>
        <p:txBody>
          <a:bodyPr/>
          <a:lstStyle/>
          <a:p>
            <a:pPr eaLnBrk="1" hangingPunct="1"/>
            <a:r>
              <a:rPr lang="en-US" sz="2800" dirty="0" smtClean="0">
                <a:solidFill>
                  <a:srgbClr val="669900"/>
                </a:solidFill>
                <a:latin typeface="Calibri" panose="020F0502020204030204" pitchFamily="34" charset="0"/>
              </a:rPr>
              <a:t>Board Governance</a:t>
            </a:r>
            <a:r>
              <a:rPr lang="en-US" sz="2800" dirty="0" smtClean="0">
                <a:latin typeface="Calibri" panose="020F0502020204030204" pitchFamily="34" charset="0"/>
              </a:rPr>
              <a:t>	</a:t>
            </a:r>
          </a:p>
        </p:txBody>
      </p:sp>
      <p:pic>
        <p:nvPicPr>
          <p:cNvPr id="2" name="Picture 1"/>
          <p:cNvPicPr>
            <a:picLocks noChangeAspect="1"/>
          </p:cNvPicPr>
          <p:nvPr/>
        </p:nvPicPr>
        <p:blipFill>
          <a:blip r:embed="rId3" cstate="print"/>
          <a:stretch>
            <a:fillRect/>
          </a:stretch>
        </p:blipFill>
        <p:spPr>
          <a:xfrm>
            <a:off x="355341" y="1916832"/>
            <a:ext cx="8321116" cy="3147521"/>
          </a:xfrm>
          <a:prstGeom prst="rect">
            <a:avLst/>
          </a:prstGeom>
        </p:spPr>
      </p:pic>
    </p:spTree>
    <p:extLst>
      <p:ext uri="{BB962C8B-B14F-4D97-AF65-F5344CB8AC3E}">
        <p14:creationId xmlns:p14="http://schemas.microsoft.com/office/powerpoint/2010/main" xmlns="" val="1274560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259528" y="980728"/>
            <a:ext cx="8280920" cy="703263"/>
          </a:xfrm>
        </p:spPr>
        <p:txBody>
          <a:bodyPr/>
          <a:lstStyle/>
          <a:p>
            <a:pPr eaLnBrk="1" hangingPunct="1"/>
            <a:r>
              <a:rPr lang="en-ZA" sz="2800" dirty="0" smtClean="0">
                <a:solidFill>
                  <a:srgbClr val="669900"/>
                </a:solidFill>
                <a:latin typeface="Calibri" panose="020F0502020204030204" pitchFamily="34" charset="0"/>
              </a:rPr>
              <a:t>Audit </a:t>
            </a:r>
            <a:r>
              <a:rPr lang="en-ZA" sz="2800" dirty="0">
                <a:solidFill>
                  <a:srgbClr val="669900"/>
                </a:solidFill>
                <a:latin typeface="Calibri" panose="020F0502020204030204" pitchFamily="34" charset="0"/>
              </a:rPr>
              <a:t>opinion and items that lead to qualification including emphasis of </a:t>
            </a:r>
            <a:r>
              <a:rPr lang="en-ZA" sz="2800" dirty="0" smtClean="0">
                <a:solidFill>
                  <a:srgbClr val="669900"/>
                </a:solidFill>
                <a:latin typeface="Calibri" panose="020F0502020204030204" pitchFamily="34" charset="0"/>
              </a:rPr>
              <a:t>matter</a:t>
            </a:r>
            <a:endParaRPr lang="en-US" sz="2800" dirty="0" smtClean="0">
              <a:latin typeface="Calibri" panose="020F0502020204030204" pitchFamily="34" charset="0"/>
            </a:endParaRPr>
          </a:p>
        </p:txBody>
      </p:sp>
      <p:sp>
        <p:nvSpPr>
          <p:cNvPr id="80899" name="Rectangle 3"/>
          <p:cNvSpPr>
            <a:spLocks noGrp="1" noChangeArrowheads="1"/>
          </p:cNvSpPr>
          <p:nvPr>
            <p:ph type="body" idx="4294967295"/>
          </p:nvPr>
        </p:nvSpPr>
        <p:spPr>
          <a:xfrm>
            <a:off x="251520" y="2060848"/>
            <a:ext cx="8535987" cy="2808312"/>
          </a:xfrm>
        </p:spPr>
        <p:txBody>
          <a:bodyPr/>
          <a:lstStyle/>
          <a:p>
            <a:pPr eaLnBrk="1" hangingPunct="1">
              <a:lnSpc>
                <a:spcPct val="90000"/>
              </a:lnSpc>
              <a:buFont typeface="Wingdings" pitchFamily="2" charset="2"/>
              <a:buChar char="Ø"/>
            </a:pPr>
            <a:r>
              <a:rPr lang="en-ZA" sz="2400" dirty="0" smtClean="0">
                <a:latin typeface="Calibri" panose="020F0502020204030204" pitchFamily="34" charset="0"/>
              </a:rPr>
              <a:t>Financial </a:t>
            </a:r>
            <a:r>
              <a:rPr lang="en-ZA" sz="2400" dirty="0">
                <a:latin typeface="Calibri" panose="020F0502020204030204" pitchFamily="34" charset="0"/>
              </a:rPr>
              <a:t>statements </a:t>
            </a:r>
            <a:r>
              <a:rPr lang="en-ZA" sz="2400" dirty="0" smtClean="0">
                <a:latin typeface="Calibri" panose="020F0502020204030204" pitchFamily="34" charset="0"/>
              </a:rPr>
              <a:t>were </a:t>
            </a:r>
            <a:r>
              <a:rPr lang="en-ZA" sz="2400" dirty="0">
                <a:latin typeface="Calibri" panose="020F0502020204030204" pitchFamily="34" charset="0"/>
              </a:rPr>
              <a:t>audited and received a clean audit </a:t>
            </a:r>
            <a:r>
              <a:rPr lang="en-ZA" sz="2400" dirty="0" smtClean="0">
                <a:latin typeface="Calibri" panose="020F0502020204030204" pitchFamily="34" charset="0"/>
              </a:rPr>
              <a:t>report;</a:t>
            </a:r>
          </a:p>
          <a:p>
            <a:pPr eaLnBrk="1" hangingPunct="1">
              <a:lnSpc>
                <a:spcPct val="90000"/>
              </a:lnSpc>
              <a:buFont typeface="Wingdings" pitchFamily="2" charset="2"/>
              <a:buChar char="Ø"/>
            </a:pPr>
            <a:r>
              <a:rPr lang="en-ZA" sz="2400" dirty="0" smtClean="0">
                <a:latin typeface="Calibri" panose="020F0502020204030204" pitchFamily="34" charset="0"/>
              </a:rPr>
              <a:t>There is no qualification or</a:t>
            </a:r>
          </a:p>
          <a:p>
            <a:pPr eaLnBrk="1" hangingPunct="1">
              <a:lnSpc>
                <a:spcPct val="90000"/>
              </a:lnSpc>
              <a:buFont typeface="Wingdings" pitchFamily="2" charset="2"/>
              <a:buChar char="Ø"/>
            </a:pPr>
            <a:r>
              <a:rPr lang="en-ZA" sz="2400" dirty="0" smtClean="0">
                <a:latin typeface="Calibri" panose="020F0502020204030204" pitchFamily="34" charset="0"/>
              </a:rPr>
              <a:t>Emphasis of matters to report.</a:t>
            </a:r>
          </a:p>
        </p:txBody>
      </p:sp>
    </p:spTree>
    <p:extLst>
      <p:ext uri="{BB962C8B-B14F-4D97-AF65-F5344CB8AC3E}">
        <p14:creationId xmlns:p14="http://schemas.microsoft.com/office/powerpoint/2010/main" xmlns="" val="4183559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9" name="Rectangle 11"/>
          <p:cNvSpPr>
            <a:spLocks noChangeArrowheads="1"/>
          </p:cNvSpPr>
          <p:nvPr/>
        </p:nvSpPr>
        <p:spPr bwMode="auto">
          <a:xfrm>
            <a:off x="7812088" y="142875"/>
            <a:ext cx="7569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base">
              <a:spcBef>
                <a:spcPct val="0"/>
              </a:spcBef>
              <a:spcAft>
                <a:spcPct val="0"/>
              </a:spcAft>
            </a:pPr>
            <a:r>
              <a:rPr lang="en-GB" sz="1400" dirty="0" smtClean="0">
                <a:solidFill>
                  <a:srgbClr val="5F5F5F"/>
                </a:solidFill>
                <a:latin typeface="Calibri" pitchFamily="34" charset="0"/>
              </a:rPr>
              <a:t>Slide 14</a:t>
            </a:r>
            <a:endParaRPr lang="en-GB" sz="1400" dirty="0">
              <a:solidFill>
                <a:srgbClr val="5F5F5F"/>
              </a:solidFill>
              <a:latin typeface="Calibri" pitchFamily="34" charset="0"/>
            </a:endParaRPr>
          </a:p>
        </p:txBody>
      </p:sp>
      <p:pic>
        <p:nvPicPr>
          <p:cNvPr id="5" name="Picture 4"/>
          <p:cNvPicPr>
            <a:picLocks noChangeAspect="1"/>
          </p:cNvPicPr>
          <p:nvPr/>
        </p:nvPicPr>
        <p:blipFill>
          <a:blip r:embed="rId3" cstate="print"/>
          <a:stretch>
            <a:fillRect/>
          </a:stretch>
        </p:blipFill>
        <p:spPr>
          <a:xfrm>
            <a:off x="1259632" y="692696"/>
            <a:ext cx="6452860" cy="5735058"/>
          </a:xfrm>
          <a:prstGeom prst="rect">
            <a:avLst/>
          </a:prstGeom>
        </p:spPr>
      </p:pic>
      <p:sp>
        <p:nvSpPr>
          <p:cNvPr id="14" name="Rectangle 2"/>
          <p:cNvSpPr txBox="1">
            <a:spLocks noChangeArrowheads="1"/>
          </p:cNvSpPr>
          <p:nvPr/>
        </p:nvSpPr>
        <p:spPr bwMode="auto">
          <a:xfrm>
            <a:off x="2433834" y="252685"/>
            <a:ext cx="4104455" cy="3959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800" kern="0" dirty="0" smtClean="0">
                <a:solidFill>
                  <a:srgbClr val="669900"/>
                </a:solidFill>
                <a:latin typeface="Calibri" pitchFamily="34" charset="0"/>
              </a:rPr>
              <a:t>Board Members	</a:t>
            </a:r>
          </a:p>
        </p:txBody>
      </p:sp>
    </p:spTree>
    <p:extLst>
      <p:ext uri="{BB962C8B-B14F-4D97-AF65-F5344CB8AC3E}">
        <p14:creationId xmlns:p14="http://schemas.microsoft.com/office/powerpoint/2010/main" xmlns="" val="3466974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Date Placeholder 3"/>
          <p:cNvSpPr txBox="1">
            <a:spLocks noGrp="1"/>
          </p:cNvSpPr>
          <p:nvPr/>
        </p:nvSpPr>
        <p:spPr bwMode="auto">
          <a:xfrm>
            <a:off x="3779838" y="6165850"/>
            <a:ext cx="1368425"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72890FBA-112A-4736-A787-F3607A9A4E9A}" type="datetime2">
              <a:rPr lang="en-GB" sz="1200">
                <a:solidFill>
                  <a:srgbClr val="5F5F5F"/>
                </a:solidFill>
              </a:rPr>
              <a:pPr fontAlgn="base">
                <a:spcBef>
                  <a:spcPct val="0"/>
                </a:spcBef>
                <a:spcAft>
                  <a:spcPct val="0"/>
                </a:spcAft>
              </a:pPr>
              <a:t>Friday, 06 October 2017</a:t>
            </a:fld>
            <a:endParaRPr lang="en-GB" sz="1200" dirty="0">
              <a:solidFill>
                <a:srgbClr val="5F5F5F"/>
              </a:solidFill>
            </a:endParaRPr>
          </a:p>
        </p:txBody>
      </p:sp>
      <p:sp>
        <p:nvSpPr>
          <p:cNvPr id="30722" name="Rectangle 4"/>
          <p:cNvSpPr>
            <a:spLocks noGrp="1" noChangeArrowheads="1"/>
          </p:cNvSpPr>
          <p:nvPr>
            <p:ph type="body" idx="4294967295"/>
          </p:nvPr>
        </p:nvSpPr>
        <p:spPr>
          <a:xfrm>
            <a:off x="467544" y="1484784"/>
            <a:ext cx="5040560" cy="4104456"/>
          </a:xfrm>
        </p:spPr>
        <p:txBody>
          <a:bodyPr/>
          <a:lstStyle/>
          <a:p>
            <a:r>
              <a:rPr lang="en-ZA" sz="2400" b="1" dirty="0">
                <a:latin typeface="Calibri" panose="020F0502020204030204" pitchFamily="34" charset="0"/>
              </a:rPr>
              <a:t>Vision</a:t>
            </a:r>
            <a:r>
              <a:rPr lang="en-ZA" sz="2400" dirty="0">
                <a:latin typeface="Calibri" panose="020F0502020204030204" pitchFamily="34" charset="0"/>
              </a:rPr>
              <a:t>: To be a world-class technical assessment agency</a:t>
            </a:r>
          </a:p>
          <a:p>
            <a:r>
              <a:rPr lang="en-ZA" sz="2400" b="1" dirty="0" smtClean="0">
                <a:latin typeface="Calibri" panose="020F0502020204030204" pitchFamily="34" charset="0"/>
              </a:rPr>
              <a:t>Objective: </a:t>
            </a:r>
            <a:r>
              <a:rPr lang="en-ZA" sz="2400" dirty="0">
                <a:latin typeface="Calibri" panose="020F0502020204030204" pitchFamily="34" charset="0"/>
              </a:rPr>
              <a:t>South African centre for the assessment and certification of innovative non-standardised construction products, systems, materials, components and processes, which are not fully covered by a South African Bureau of Standard </a:t>
            </a:r>
            <a:r>
              <a:rPr lang="en-ZA" sz="2400" dirty="0" smtClean="0">
                <a:latin typeface="Calibri" panose="020F0502020204030204" pitchFamily="34" charset="0"/>
              </a:rPr>
              <a:t>national standard </a:t>
            </a:r>
            <a:r>
              <a:rPr lang="en-ZA" sz="2400" dirty="0">
                <a:latin typeface="Calibri" panose="020F0502020204030204" pitchFamily="34" charset="0"/>
              </a:rPr>
              <a:t>or code of practice.</a:t>
            </a:r>
            <a:endParaRPr lang="en-GB" sz="2400" dirty="0" smtClean="0">
              <a:latin typeface="Calibri" pitchFamily="34" charset="0"/>
            </a:endParaRPr>
          </a:p>
        </p:txBody>
      </p:sp>
      <p:sp>
        <p:nvSpPr>
          <p:cNvPr id="30723" name="Rectangle 5"/>
          <p:cNvSpPr>
            <a:spLocks noGrp="1" noChangeArrowheads="1"/>
          </p:cNvSpPr>
          <p:nvPr>
            <p:ph type="title" idx="4294967295"/>
          </p:nvPr>
        </p:nvSpPr>
        <p:spPr>
          <a:xfrm>
            <a:off x="387784" y="687834"/>
            <a:ext cx="8389119" cy="796950"/>
          </a:xfrm>
        </p:spPr>
        <p:txBody>
          <a:bodyPr/>
          <a:lstStyle/>
          <a:p>
            <a:pPr eaLnBrk="1" hangingPunct="1"/>
            <a:r>
              <a:rPr lang="en-ZA" sz="2800" dirty="0" smtClean="0">
                <a:solidFill>
                  <a:srgbClr val="669900"/>
                </a:solidFill>
                <a:latin typeface="Calibri" pitchFamily="34" charset="0"/>
              </a:rPr>
              <a:t>Core Business</a:t>
            </a:r>
            <a:endParaRPr lang="en-GB" sz="2800" baseline="30000" dirty="0" smtClean="0">
              <a:solidFill>
                <a:srgbClr val="669900"/>
              </a:solidFill>
              <a:latin typeface="Calibri" pitchFamily="34" charset="0"/>
            </a:endParaRPr>
          </a:p>
        </p:txBody>
      </p:sp>
      <p:pic>
        <p:nvPicPr>
          <p:cNvPr id="2" name="Picture 1"/>
          <p:cNvPicPr>
            <a:picLocks noChangeAspect="1"/>
          </p:cNvPicPr>
          <p:nvPr/>
        </p:nvPicPr>
        <p:blipFill>
          <a:blip r:embed="rId2" cstate="print"/>
          <a:stretch>
            <a:fillRect/>
          </a:stretch>
        </p:blipFill>
        <p:spPr>
          <a:xfrm>
            <a:off x="5868144" y="2204864"/>
            <a:ext cx="2995725" cy="2743200"/>
          </a:xfrm>
          <a:prstGeom prst="rect">
            <a:avLst/>
          </a:prstGeom>
          <a:ln>
            <a:solidFill>
              <a:srgbClr val="669900"/>
            </a:solidFill>
          </a:ln>
        </p:spPr>
      </p:pic>
    </p:spTree>
    <p:extLst>
      <p:ext uri="{BB962C8B-B14F-4D97-AF65-F5344CB8AC3E}">
        <p14:creationId xmlns:p14="http://schemas.microsoft.com/office/powerpoint/2010/main" xmlns="" val="352911219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Date Placeholder 3"/>
          <p:cNvSpPr txBox="1">
            <a:spLocks noGrp="1"/>
          </p:cNvSpPr>
          <p:nvPr/>
        </p:nvSpPr>
        <p:spPr bwMode="auto">
          <a:xfrm>
            <a:off x="3779838" y="6165850"/>
            <a:ext cx="1368425"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72890FBA-112A-4736-A787-F3607A9A4E9A}" type="datetime2">
              <a:rPr lang="en-GB" sz="1200">
                <a:solidFill>
                  <a:srgbClr val="5F5F5F"/>
                </a:solidFill>
              </a:rPr>
              <a:pPr fontAlgn="base">
                <a:spcBef>
                  <a:spcPct val="0"/>
                </a:spcBef>
                <a:spcAft>
                  <a:spcPct val="0"/>
                </a:spcAft>
              </a:pPr>
              <a:t>Friday, 06 October 2017</a:t>
            </a:fld>
            <a:endParaRPr lang="en-GB" sz="1200" dirty="0">
              <a:solidFill>
                <a:srgbClr val="5F5F5F"/>
              </a:solidFill>
            </a:endParaRPr>
          </a:p>
        </p:txBody>
      </p:sp>
      <p:sp>
        <p:nvSpPr>
          <p:cNvPr id="30723" name="Rectangle 5"/>
          <p:cNvSpPr>
            <a:spLocks noGrp="1" noChangeArrowheads="1"/>
          </p:cNvSpPr>
          <p:nvPr>
            <p:ph type="title" idx="4294967295"/>
          </p:nvPr>
        </p:nvSpPr>
        <p:spPr>
          <a:xfrm>
            <a:off x="387784" y="687834"/>
            <a:ext cx="8389119" cy="796950"/>
          </a:xfrm>
        </p:spPr>
        <p:txBody>
          <a:bodyPr/>
          <a:lstStyle/>
          <a:p>
            <a:pPr eaLnBrk="1" hangingPunct="1"/>
            <a:r>
              <a:rPr lang="en-ZA" sz="2800" dirty="0">
                <a:solidFill>
                  <a:srgbClr val="669900"/>
                </a:solidFill>
                <a:latin typeface="Calibri" pitchFamily="34" charset="0"/>
              </a:rPr>
              <a:t>Product Development Cycle</a:t>
            </a:r>
            <a:endParaRPr lang="en-GB" sz="2800" baseline="30000" dirty="0" smtClean="0">
              <a:solidFill>
                <a:srgbClr val="669900"/>
              </a:solidFill>
              <a:latin typeface="Calibri" pitchFamily="34" charset="0"/>
            </a:endParaRPr>
          </a:p>
        </p:txBody>
      </p:sp>
      <p:pic>
        <p:nvPicPr>
          <p:cNvPr id="3" name="Picture 2"/>
          <p:cNvPicPr>
            <a:picLocks noChangeAspect="1"/>
          </p:cNvPicPr>
          <p:nvPr/>
        </p:nvPicPr>
        <p:blipFill>
          <a:blip r:embed="rId2" cstate="print"/>
          <a:stretch>
            <a:fillRect/>
          </a:stretch>
        </p:blipFill>
        <p:spPr>
          <a:xfrm>
            <a:off x="387784" y="1386569"/>
            <a:ext cx="7712608" cy="3756931"/>
          </a:xfrm>
          <a:prstGeom prst="rect">
            <a:avLst/>
          </a:prstGeom>
        </p:spPr>
      </p:pic>
      <p:sp>
        <p:nvSpPr>
          <p:cNvPr id="4" name="TextBox 3"/>
          <p:cNvSpPr txBox="1"/>
          <p:nvPr/>
        </p:nvSpPr>
        <p:spPr>
          <a:xfrm>
            <a:off x="2229252" y="5143500"/>
            <a:ext cx="4706181" cy="369332"/>
          </a:xfrm>
          <a:prstGeom prst="rect">
            <a:avLst/>
          </a:prstGeom>
          <a:noFill/>
          <a:ln w="38100">
            <a:solidFill>
              <a:srgbClr val="669900"/>
            </a:solidFill>
          </a:ln>
        </p:spPr>
        <p:txBody>
          <a:bodyPr wrap="square" rtlCol="0">
            <a:spAutoFit/>
          </a:bodyPr>
          <a:lstStyle/>
          <a:p>
            <a:r>
              <a:rPr lang="en-ZA" dirty="0">
                <a:solidFill>
                  <a:srgbClr val="000000"/>
                </a:solidFill>
                <a:latin typeface="Times New Roman" panose="02020603050405020304" pitchFamily="18" charset="0"/>
              </a:rPr>
              <a:t>BUILT </a:t>
            </a:r>
            <a:r>
              <a:rPr lang="en-ZA" dirty="0" smtClean="0">
                <a:solidFill>
                  <a:srgbClr val="000000"/>
                </a:solidFill>
                <a:latin typeface="Times New Roman" panose="02020603050405020304" pitchFamily="18" charset="0"/>
              </a:rPr>
              <a:t>ENVIRONMENT  </a:t>
            </a:r>
            <a:r>
              <a:rPr lang="en-ZA" dirty="0">
                <a:solidFill>
                  <a:srgbClr val="000000"/>
                </a:solidFill>
                <a:latin typeface="Times New Roman" panose="02020603050405020304" pitchFamily="18" charset="0"/>
              </a:rPr>
              <a:t>PROFESSIONALS </a:t>
            </a:r>
            <a:endParaRPr lang="en-ZA" dirty="0"/>
          </a:p>
        </p:txBody>
      </p:sp>
    </p:spTree>
    <p:extLst>
      <p:ext uri="{BB962C8B-B14F-4D97-AF65-F5344CB8AC3E}">
        <p14:creationId xmlns:p14="http://schemas.microsoft.com/office/powerpoint/2010/main" xmlns="" val="216664212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Date Placeholder 3"/>
          <p:cNvSpPr txBox="1">
            <a:spLocks noGrp="1"/>
          </p:cNvSpPr>
          <p:nvPr/>
        </p:nvSpPr>
        <p:spPr bwMode="auto">
          <a:xfrm>
            <a:off x="3779838" y="6165850"/>
            <a:ext cx="1368425"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72890FBA-112A-4736-A787-F3607A9A4E9A}" type="datetime2">
              <a:rPr lang="en-GB" sz="1200">
                <a:solidFill>
                  <a:srgbClr val="5F5F5F"/>
                </a:solidFill>
              </a:rPr>
              <a:pPr fontAlgn="base">
                <a:spcBef>
                  <a:spcPct val="0"/>
                </a:spcBef>
                <a:spcAft>
                  <a:spcPct val="0"/>
                </a:spcAft>
              </a:pPr>
              <a:t>Friday, 06 October 2017</a:t>
            </a:fld>
            <a:endParaRPr lang="en-GB" sz="1200" dirty="0">
              <a:solidFill>
                <a:srgbClr val="5F5F5F"/>
              </a:solidFill>
            </a:endParaRPr>
          </a:p>
        </p:txBody>
      </p:sp>
      <p:sp>
        <p:nvSpPr>
          <p:cNvPr id="30722" name="Rectangle 4"/>
          <p:cNvSpPr>
            <a:spLocks noGrp="1" noChangeArrowheads="1"/>
          </p:cNvSpPr>
          <p:nvPr>
            <p:ph type="body" idx="4294967295"/>
          </p:nvPr>
        </p:nvSpPr>
        <p:spPr>
          <a:xfrm>
            <a:off x="467544" y="1484784"/>
            <a:ext cx="8229600" cy="2876435"/>
          </a:xfrm>
        </p:spPr>
        <p:txBody>
          <a:bodyPr/>
          <a:lstStyle/>
          <a:p>
            <a:pPr eaLnBrk="1" hangingPunct="1">
              <a:buFontTx/>
              <a:buNone/>
            </a:pPr>
            <a:r>
              <a:rPr lang="en-ZA" sz="2400" dirty="0" smtClean="0">
                <a:solidFill>
                  <a:srgbClr val="0000FF"/>
                </a:solidFill>
                <a:latin typeface="Calibri" pitchFamily="34" charset="0"/>
              </a:rPr>
              <a:t>	Technical conduit to new and improved  standardized building materials.</a:t>
            </a:r>
            <a:r>
              <a:rPr lang="en-GB" sz="2400" dirty="0" smtClean="0">
                <a:latin typeface="Calibri" pitchFamily="34" charset="0"/>
              </a:rPr>
              <a:t>		</a:t>
            </a:r>
            <a:endParaRPr lang="en-ZA" sz="2400" dirty="0" smtClean="0">
              <a:latin typeface="Calibri" pitchFamily="34" charset="0"/>
            </a:endParaRPr>
          </a:p>
          <a:p>
            <a:pPr algn="just" eaLnBrk="1" hangingPunct="1">
              <a:buFont typeface="Wingdings" pitchFamily="2" charset="2"/>
              <a:buChar char="Ø"/>
            </a:pPr>
            <a:r>
              <a:rPr lang="en-ZA" sz="2400" dirty="0" smtClean="0">
                <a:latin typeface="Calibri" pitchFamily="34" charset="0"/>
              </a:rPr>
              <a:t>Improved performance of </a:t>
            </a:r>
            <a:r>
              <a:rPr lang="en-GB" sz="2400" dirty="0" smtClean="0">
                <a:latin typeface="Calibri" pitchFamily="34" charset="0"/>
              </a:rPr>
              <a:t>infrastructure development </a:t>
            </a:r>
            <a:r>
              <a:rPr lang="en-ZA" sz="2400" dirty="0" smtClean="0">
                <a:latin typeface="Calibri" pitchFamily="34" charset="0"/>
              </a:rPr>
              <a:t>due to advancements in products &amp; building systems;</a:t>
            </a:r>
          </a:p>
          <a:p>
            <a:pPr algn="just" eaLnBrk="1" hangingPunct="1">
              <a:buFont typeface="Wingdings" pitchFamily="2" charset="2"/>
              <a:buChar char="Ø"/>
            </a:pPr>
            <a:r>
              <a:rPr lang="en-ZA" sz="2400" dirty="0" smtClean="0">
                <a:latin typeface="Calibri" pitchFamily="34" charset="0"/>
              </a:rPr>
              <a:t>Can lead towards </a:t>
            </a:r>
            <a:r>
              <a:rPr lang="en-GB" sz="2400" dirty="0" smtClean="0">
                <a:latin typeface="Calibri" pitchFamily="34" charset="0"/>
              </a:rPr>
              <a:t>improvement of existing products;</a:t>
            </a:r>
          </a:p>
          <a:p>
            <a:pPr algn="just" eaLnBrk="1" hangingPunct="1">
              <a:buFont typeface="Wingdings" pitchFamily="2" charset="2"/>
              <a:buChar char="Ø"/>
            </a:pPr>
            <a:r>
              <a:rPr lang="en-GB" sz="2400" dirty="0" smtClean="0">
                <a:latin typeface="Calibri" pitchFamily="34" charset="0"/>
              </a:rPr>
              <a:t>Can lead to doing more with less.</a:t>
            </a:r>
          </a:p>
        </p:txBody>
      </p:sp>
      <p:sp>
        <p:nvSpPr>
          <p:cNvPr id="30723" name="Rectangle 5"/>
          <p:cNvSpPr>
            <a:spLocks noGrp="1" noChangeArrowheads="1"/>
          </p:cNvSpPr>
          <p:nvPr>
            <p:ph type="title" idx="4294967295"/>
          </p:nvPr>
        </p:nvSpPr>
        <p:spPr>
          <a:xfrm>
            <a:off x="387784" y="687834"/>
            <a:ext cx="8389119" cy="796950"/>
          </a:xfrm>
        </p:spPr>
        <p:txBody>
          <a:bodyPr/>
          <a:lstStyle/>
          <a:p>
            <a:pPr eaLnBrk="1" hangingPunct="1"/>
            <a:r>
              <a:rPr lang="en-ZA" sz="2800" dirty="0" smtClean="0">
                <a:solidFill>
                  <a:srgbClr val="669900"/>
                </a:solidFill>
                <a:latin typeface="Calibri" pitchFamily="34" charset="0"/>
              </a:rPr>
              <a:t> Benefits of Agrément certification</a:t>
            </a:r>
            <a:r>
              <a:rPr lang="en-ZA" sz="2800" baseline="30000" dirty="0" smtClean="0">
                <a:solidFill>
                  <a:srgbClr val="669900"/>
                </a:solidFill>
                <a:latin typeface="Calibri" pitchFamily="34" charset="0"/>
              </a:rPr>
              <a:t>1</a:t>
            </a:r>
            <a:endParaRPr lang="en-GB" sz="2800" baseline="30000" dirty="0" smtClean="0">
              <a:solidFill>
                <a:srgbClr val="669900"/>
              </a:solidFill>
              <a:latin typeface="Calibri" pitchFamily="34" charset="0"/>
            </a:endParaRPr>
          </a:p>
        </p:txBody>
      </p:sp>
    </p:spTree>
    <p:extLst>
      <p:ext uri="{BB962C8B-B14F-4D97-AF65-F5344CB8AC3E}">
        <p14:creationId xmlns:p14="http://schemas.microsoft.com/office/powerpoint/2010/main" xmlns="" val="9208254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Date Placeholder 3"/>
          <p:cNvSpPr txBox="1">
            <a:spLocks noGrp="1"/>
          </p:cNvSpPr>
          <p:nvPr/>
        </p:nvSpPr>
        <p:spPr bwMode="auto">
          <a:xfrm>
            <a:off x="3779838" y="6165850"/>
            <a:ext cx="1368425"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en-GB" sz="1200" dirty="0">
              <a:solidFill>
                <a:srgbClr val="5F5F5F"/>
              </a:solidFill>
            </a:endParaRPr>
          </a:p>
        </p:txBody>
      </p:sp>
      <p:sp>
        <p:nvSpPr>
          <p:cNvPr id="30722" name="Rectangle 4"/>
          <p:cNvSpPr>
            <a:spLocks noGrp="1" noChangeArrowheads="1"/>
          </p:cNvSpPr>
          <p:nvPr>
            <p:ph type="body" idx="4294967295"/>
          </p:nvPr>
        </p:nvSpPr>
        <p:spPr>
          <a:xfrm>
            <a:off x="467544" y="1484784"/>
            <a:ext cx="8229600" cy="2876435"/>
          </a:xfrm>
        </p:spPr>
        <p:txBody>
          <a:bodyPr/>
          <a:lstStyle/>
          <a:p>
            <a:pPr eaLnBrk="1" hangingPunct="1">
              <a:buFontTx/>
              <a:buNone/>
            </a:pPr>
            <a:r>
              <a:rPr lang="en-ZA" sz="2400" dirty="0" smtClean="0">
                <a:solidFill>
                  <a:srgbClr val="0000FF"/>
                </a:solidFill>
                <a:latin typeface="Calibri" pitchFamily="34" charset="0"/>
              </a:rPr>
              <a:t>	.</a:t>
            </a:r>
            <a:endParaRPr lang="en-GB" sz="2400" dirty="0" smtClean="0">
              <a:latin typeface="Calibri" pitchFamily="34" charset="0"/>
            </a:endParaRPr>
          </a:p>
        </p:txBody>
      </p:sp>
      <p:sp>
        <p:nvSpPr>
          <p:cNvPr id="30723" name="Rectangle 5"/>
          <p:cNvSpPr>
            <a:spLocks noGrp="1" noChangeArrowheads="1"/>
          </p:cNvSpPr>
          <p:nvPr>
            <p:ph type="title" idx="4294967295"/>
          </p:nvPr>
        </p:nvSpPr>
        <p:spPr>
          <a:xfrm>
            <a:off x="387784" y="687834"/>
            <a:ext cx="8389119" cy="796950"/>
          </a:xfrm>
        </p:spPr>
        <p:txBody>
          <a:bodyPr/>
          <a:lstStyle/>
          <a:p>
            <a:pPr eaLnBrk="1" hangingPunct="1"/>
            <a:r>
              <a:rPr lang="en-ZA" sz="2800" dirty="0" smtClean="0">
                <a:solidFill>
                  <a:srgbClr val="669900"/>
                </a:solidFill>
                <a:latin typeface="Calibri" pitchFamily="34" charset="0"/>
              </a:rPr>
              <a:t> </a:t>
            </a:r>
            <a:r>
              <a:rPr lang="en-ZA" sz="2800" dirty="0">
                <a:solidFill>
                  <a:srgbClr val="669900"/>
                </a:solidFill>
                <a:latin typeface="Calibri" pitchFamily="34" charset="0"/>
              </a:rPr>
              <a:t>Organisational Structure</a:t>
            </a:r>
            <a:endParaRPr lang="en-GB" sz="2800" baseline="30000" dirty="0" smtClean="0">
              <a:solidFill>
                <a:srgbClr val="669900"/>
              </a:solidFill>
              <a:latin typeface="Calibri" pitchFamily="34" charset="0"/>
            </a:endParaRPr>
          </a:p>
        </p:txBody>
      </p:sp>
      <p:pic>
        <p:nvPicPr>
          <p:cNvPr id="2" name="Picture 1"/>
          <p:cNvPicPr>
            <a:picLocks noChangeAspect="1"/>
          </p:cNvPicPr>
          <p:nvPr/>
        </p:nvPicPr>
        <p:blipFill>
          <a:blip r:embed="rId2" cstate="print"/>
          <a:stretch>
            <a:fillRect/>
          </a:stretch>
        </p:blipFill>
        <p:spPr>
          <a:xfrm>
            <a:off x="899592" y="1520224"/>
            <a:ext cx="7535448" cy="4382136"/>
          </a:xfrm>
          <a:prstGeom prst="rect">
            <a:avLst/>
          </a:prstGeom>
        </p:spPr>
      </p:pic>
    </p:spTree>
    <p:extLst>
      <p:ext uri="{BB962C8B-B14F-4D97-AF65-F5344CB8AC3E}">
        <p14:creationId xmlns:p14="http://schemas.microsoft.com/office/powerpoint/2010/main" xmlns="" val="130056420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157792" y="0"/>
            <a:ext cx="4828415" cy="6858000"/>
          </a:xfrm>
          <a:prstGeom prst="rect">
            <a:avLst/>
          </a:prstGeom>
        </p:spPr>
      </p:pic>
    </p:spTree>
    <p:extLst>
      <p:ext uri="{BB962C8B-B14F-4D97-AF65-F5344CB8AC3E}">
        <p14:creationId xmlns:p14="http://schemas.microsoft.com/office/powerpoint/2010/main" xmlns="" val="35056403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4"/>
          <p:cNvSpPr>
            <a:spLocks noGrp="1" noChangeArrowheads="1"/>
          </p:cNvSpPr>
          <p:nvPr>
            <p:ph type="body" idx="4294967295"/>
          </p:nvPr>
        </p:nvSpPr>
        <p:spPr>
          <a:xfrm>
            <a:off x="395536" y="1196752"/>
            <a:ext cx="8229600" cy="4786313"/>
          </a:xfrm>
        </p:spPr>
        <p:txBody>
          <a:bodyPr/>
          <a:lstStyle/>
          <a:p>
            <a:pPr lvl="1" algn="just" eaLnBrk="1" hangingPunct="1">
              <a:buFont typeface="Wingdings" pitchFamily="2" charset="2"/>
              <a:buChar char="Ø"/>
            </a:pPr>
            <a:r>
              <a:rPr lang="en-GB" sz="2400" dirty="0">
                <a:solidFill>
                  <a:srgbClr val="00B050"/>
                </a:solidFill>
                <a:latin typeface="Calibri" pitchFamily="34" charset="0"/>
              </a:rPr>
              <a:t>C</a:t>
            </a:r>
            <a:r>
              <a:rPr lang="en-GB" sz="2400" dirty="0" smtClean="0">
                <a:solidFill>
                  <a:srgbClr val="00B050"/>
                </a:solidFill>
                <a:latin typeface="Calibri" pitchFamily="34" charset="0"/>
              </a:rPr>
              <a:t>ontribute to accelerated infrastructure development;</a:t>
            </a:r>
          </a:p>
          <a:p>
            <a:pPr lvl="1" algn="just" eaLnBrk="1" hangingPunct="1">
              <a:buFont typeface="Wingdings" pitchFamily="2" charset="2"/>
              <a:buChar char="Ø"/>
            </a:pPr>
            <a:r>
              <a:rPr lang="en-GB" sz="2400" dirty="0" smtClean="0">
                <a:latin typeface="Calibri" pitchFamily="34" charset="0"/>
              </a:rPr>
              <a:t>Reassurance of </a:t>
            </a:r>
            <a:r>
              <a:rPr lang="en-GB" sz="2400" dirty="0" smtClean="0">
                <a:solidFill>
                  <a:srgbClr val="00B050"/>
                </a:solidFill>
                <a:latin typeface="Calibri" pitchFamily="34" charset="0"/>
              </a:rPr>
              <a:t>fitness for purpose;</a:t>
            </a:r>
          </a:p>
          <a:p>
            <a:pPr lvl="1" algn="just" eaLnBrk="1" hangingPunct="1">
              <a:buFont typeface="Wingdings" pitchFamily="2" charset="2"/>
              <a:buChar char="Ø"/>
            </a:pPr>
            <a:r>
              <a:rPr lang="en-GB" sz="2400" dirty="0" smtClean="0">
                <a:solidFill>
                  <a:srgbClr val="00B050"/>
                </a:solidFill>
                <a:latin typeface="Calibri" pitchFamily="34" charset="0"/>
              </a:rPr>
              <a:t>Authoritative assessment </a:t>
            </a:r>
            <a:r>
              <a:rPr lang="en-GB" sz="2400" dirty="0" smtClean="0">
                <a:latin typeface="Calibri" pitchFamily="34" charset="0"/>
              </a:rPr>
              <a:t>of system performance;</a:t>
            </a:r>
          </a:p>
          <a:p>
            <a:pPr lvl="1" algn="just" eaLnBrk="1" hangingPunct="1">
              <a:buFont typeface="Wingdings" pitchFamily="2" charset="2"/>
              <a:buChar char="Ø"/>
            </a:pPr>
            <a:r>
              <a:rPr lang="en-GB" sz="2400" dirty="0" smtClean="0">
                <a:latin typeface="Calibri" pitchFamily="34" charset="0"/>
              </a:rPr>
              <a:t>Can help effectively addressing infrastructure backlogs.</a:t>
            </a:r>
            <a:endParaRPr lang="en-GB" sz="2400" dirty="0">
              <a:latin typeface="Calibri" pitchFamily="34" charset="0"/>
            </a:endParaRPr>
          </a:p>
          <a:p>
            <a:pPr marL="457200" lvl="1" indent="0" algn="just" eaLnBrk="1" hangingPunct="1">
              <a:buNone/>
            </a:pPr>
            <a:r>
              <a:rPr lang="en-GB" sz="2400" dirty="0" smtClean="0">
                <a:latin typeface="Calibri" pitchFamily="34" charset="0"/>
              </a:rPr>
              <a:t> </a:t>
            </a:r>
            <a:endParaRPr lang="en-ZA" sz="2400" dirty="0" smtClean="0">
              <a:latin typeface="Calibri" pitchFamily="34" charset="0"/>
            </a:endParaRPr>
          </a:p>
        </p:txBody>
      </p:sp>
      <p:sp>
        <p:nvSpPr>
          <p:cNvPr id="31746" name="Rectangle 5"/>
          <p:cNvSpPr>
            <a:spLocks noGrp="1" noChangeArrowheads="1"/>
          </p:cNvSpPr>
          <p:nvPr>
            <p:ph type="title" idx="4294967295"/>
          </p:nvPr>
        </p:nvSpPr>
        <p:spPr>
          <a:xfrm>
            <a:off x="209871" y="553790"/>
            <a:ext cx="8600929" cy="654050"/>
          </a:xfrm>
        </p:spPr>
        <p:txBody>
          <a:bodyPr/>
          <a:lstStyle/>
          <a:p>
            <a:pPr eaLnBrk="1" hangingPunct="1"/>
            <a:r>
              <a:rPr lang="en-ZA" sz="2800" dirty="0" smtClean="0">
                <a:solidFill>
                  <a:srgbClr val="669900"/>
                </a:solidFill>
                <a:latin typeface="Calibri" pitchFamily="34" charset="0"/>
              </a:rPr>
              <a:t>Benefits of Agrément certification</a:t>
            </a:r>
            <a:r>
              <a:rPr lang="en-ZA" sz="2800" baseline="30000" dirty="0" smtClean="0">
                <a:solidFill>
                  <a:srgbClr val="669900"/>
                </a:solidFill>
                <a:latin typeface="Calibri" pitchFamily="34" charset="0"/>
              </a:rPr>
              <a:t>2</a:t>
            </a:r>
            <a:endParaRPr lang="en-GB" sz="2800" baseline="30000" dirty="0" smtClean="0">
              <a:solidFill>
                <a:srgbClr val="669900"/>
              </a:solidFill>
              <a:latin typeface="Calibri" pitchFamily="34" charset="0"/>
            </a:endParaRPr>
          </a:p>
        </p:txBody>
      </p:sp>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11760" y="3171470"/>
            <a:ext cx="4441693" cy="28452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9972151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655" y="1340769"/>
            <a:ext cx="8362817" cy="4154984"/>
          </a:xfrm>
          <a:prstGeom prst="rect">
            <a:avLst/>
          </a:prstGeom>
        </p:spPr>
        <p:txBody>
          <a:bodyPr wrap="square">
            <a:spAutoFit/>
          </a:bodyPr>
          <a:lstStyle/>
          <a:p>
            <a:endParaRPr lang="en-ZA" sz="2400" dirty="0">
              <a:latin typeface="Calibri" panose="020F0502020204030204" pitchFamily="34" charset="0"/>
            </a:endParaRPr>
          </a:p>
          <a:p>
            <a:pPr marL="342900" indent="-342900">
              <a:buFont typeface="Wingdings" panose="05000000000000000000" pitchFamily="2" charset="2"/>
              <a:buChar char="Ø"/>
            </a:pPr>
            <a:r>
              <a:rPr lang="en-ZA" sz="2400" dirty="0" smtClean="0">
                <a:latin typeface="Calibri" panose="020F0502020204030204" pitchFamily="34" charset="0"/>
              </a:rPr>
              <a:t>Agrément </a:t>
            </a:r>
            <a:r>
              <a:rPr lang="en-ZA" sz="2400" dirty="0">
                <a:latin typeface="Calibri" panose="020F0502020204030204" pitchFamily="34" charset="0"/>
              </a:rPr>
              <a:t>South Africa receives from members of the public, innovative construction systems </a:t>
            </a:r>
            <a:r>
              <a:rPr lang="en-ZA" sz="2400" dirty="0" smtClean="0">
                <a:latin typeface="Calibri" panose="020F0502020204030204" pitchFamily="34" charset="0"/>
              </a:rPr>
              <a:t>and </a:t>
            </a:r>
            <a:r>
              <a:rPr lang="en-ZA" sz="2400" dirty="0">
                <a:latin typeface="Calibri" panose="020F0502020204030204" pitchFamily="34" charset="0"/>
              </a:rPr>
              <a:t>products, for which there are no national standards or codes of </a:t>
            </a:r>
            <a:r>
              <a:rPr lang="en-ZA" sz="2400" dirty="0" smtClean="0">
                <a:latin typeface="Calibri" panose="020F0502020204030204" pitchFamily="34" charset="0"/>
              </a:rPr>
              <a:t>practice;</a:t>
            </a:r>
          </a:p>
          <a:p>
            <a:pPr marL="342900" indent="-342900">
              <a:buFont typeface="Wingdings" panose="05000000000000000000" pitchFamily="2" charset="2"/>
              <a:buChar char="Ø"/>
            </a:pPr>
            <a:r>
              <a:rPr lang="en-ZA" sz="2400" dirty="0" smtClean="0">
                <a:latin typeface="Calibri" panose="020F0502020204030204" pitchFamily="34" charset="0"/>
              </a:rPr>
              <a:t>Agrément South Africa </a:t>
            </a:r>
            <a:r>
              <a:rPr lang="en-ZA" sz="2400" dirty="0">
                <a:latin typeface="Calibri" panose="020F0502020204030204" pitchFamily="34" charset="0"/>
              </a:rPr>
              <a:t>carries out holistic </a:t>
            </a:r>
            <a:r>
              <a:rPr lang="en-ZA" sz="2400" dirty="0" smtClean="0">
                <a:latin typeface="Calibri" panose="020F0502020204030204" pitchFamily="34" charset="0"/>
              </a:rPr>
              <a:t>and </a:t>
            </a:r>
            <a:r>
              <a:rPr lang="en-ZA" sz="2400" dirty="0">
                <a:latin typeface="Calibri" panose="020F0502020204030204" pitchFamily="34" charset="0"/>
              </a:rPr>
              <a:t>comprehensive technical assessments to </a:t>
            </a:r>
            <a:r>
              <a:rPr lang="en-ZA" sz="2400" dirty="0" smtClean="0">
                <a:latin typeface="Calibri" panose="020F0502020204030204" pitchFamily="34" charset="0"/>
              </a:rPr>
              <a:t>evaluate the </a:t>
            </a:r>
            <a:r>
              <a:rPr lang="en-ZA" sz="2400" dirty="0">
                <a:latin typeface="Calibri" panose="020F0502020204030204" pitchFamily="34" charset="0"/>
              </a:rPr>
              <a:t>suitability of the product or systems as being “fit for purpose” or </a:t>
            </a:r>
            <a:r>
              <a:rPr lang="en-ZA" sz="2400" dirty="0" smtClean="0">
                <a:latin typeface="Calibri" panose="020F0502020204030204" pitchFamily="34" charset="0"/>
              </a:rPr>
              <a:t>not;</a:t>
            </a:r>
          </a:p>
          <a:p>
            <a:pPr marL="342900" indent="-342900">
              <a:buFont typeface="Wingdings" panose="05000000000000000000" pitchFamily="2" charset="2"/>
              <a:buChar char="Ø"/>
            </a:pPr>
            <a:r>
              <a:rPr lang="en-ZA" sz="2400" dirty="0" smtClean="0">
                <a:latin typeface="Calibri" panose="020F0502020204030204" pitchFamily="34" charset="0"/>
              </a:rPr>
              <a:t>Independent and </a:t>
            </a:r>
            <a:r>
              <a:rPr lang="en-ZA" sz="2400" dirty="0">
                <a:latin typeface="Calibri" panose="020F0502020204030204" pitchFamily="34" charset="0"/>
              </a:rPr>
              <a:t>authoritative based on actual tests carried </a:t>
            </a:r>
            <a:r>
              <a:rPr lang="en-ZA" sz="2400" dirty="0" smtClean="0">
                <a:latin typeface="Calibri" panose="020F0502020204030204" pitchFamily="34" charset="0"/>
              </a:rPr>
              <a:t>out;</a:t>
            </a:r>
          </a:p>
          <a:p>
            <a:pPr marL="342900" indent="-342900">
              <a:buFont typeface="Wingdings" panose="05000000000000000000" pitchFamily="2" charset="2"/>
              <a:buChar char="Ø"/>
            </a:pPr>
            <a:r>
              <a:rPr lang="en-ZA" sz="2400" dirty="0" smtClean="0">
                <a:latin typeface="Calibri" panose="020F0502020204030204" pitchFamily="34" charset="0"/>
              </a:rPr>
              <a:t>Define </a:t>
            </a:r>
            <a:r>
              <a:rPr lang="en-ZA" sz="2400" dirty="0">
                <a:latin typeface="Calibri" panose="020F0502020204030204" pitchFamily="34" charset="0"/>
              </a:rPr>
              <a:t>performance in use without specifying how the performance will </a:t>
            </a:r>
            <a:r>
              <a:rPr lang="en-ZA" sz="2400" dirty="0" smtClean="0">
                <a:latin typeface="Calibri" panose="020F0502020204030204" pitchFamily="34" charset="0"/>
              </a:rPr>
              <a:t>be attained.</a:t>
            </a:r>
            <a:endParaRPr lang="en-ZA" sz="2400" dirty="0">
              <a:solidFill>
                <a:srgbClr val="000000"/>
              </a:solidFill>
              <a:latin typeface="Calibri"/>
              <a:cs typeface="Arial" pitchFamily="34" charset="0"/>
            </a:endParaRPr>
          </a:p>
        </p:txBody>
      </p:sp>
      <p:sp>
        <p:nvSpPr>
          <p:cNvPr id="3" name="Titre 1"/>
          <p:cNvSpPr txBox="1">
            <a:spLocks/>
          </p:cNvSpPr>
          <p:nvPr/>
        </p:nvSpPr>
        <p:spPr bwMode="auto">
          <a:xfrm>
            <a:off x="323528" y="837532"/>
            <a:ext cx="8445376" cy="503237"/>
          </a:xfrm>
          <a:prstGeom prst="rect">
            <a:avLst/>
          </a:prstGeom>
          <a:noFill/>
          <a:ln w="9525">
            <a:noFill/>
            <a:miter lim="800000"/>
            <a:headEnd/>
            <a:tailEnd/>
          </a:ln>
        </p:spPr>
        <p:txBody>
          <a:bodyPr anchor="ctr"/>
          <a:lstStyle/>
          <a:p>
            <a:pPr algn="ctr" fontAlgn="base">
              <a:spcBef>
                <a:spcPct val="0"/>
              </a:spcBef>
              <a:spcAft>
                <a:spcPct val="0"/>
              </a:spcAft>
              <a:defRPr/>
            </a:pPr>
            <a:r>
              <a:rPr lang="en-ZA" sz="2800" kern="0" dirty="0" smtClean="0">
                <a:solidFill>
                  <a:srgbClr val="669900"/>
                </a:solidFill>
                <a:latin typeface="Calibri" pitchFamily="34" charset="0"/>
                <a:cs typeface="Arial" pitchFamily="34" charset="0"/>
              </a:rPr>
              <a:t>“Modus Operandi”:  The Performance Concept </a:t>
            </a:r>
            <a:endParaRPr lang="fr-FR" sz="2800" kern="0" dirty="0">
              <a:solidFill>
                <a:srgbClr val="669900"/>
              </a:solidFill>
              <a:latin typeface="Calibri" pitchFamily="34" charset="0"/>
              <a:cs typeface="Arial" pitchFamily="34" charset="0"/>
            </a:endParaRPr>
          </a:p>
        </p:txBody>
      </p:sp>
    </p:spTree>
    <p:extLst>
      <p:ext uri="{BB962C8B-B14F-4D97-AF65-F5344CB8AC3E}">
        <p14:creationId xmlns:p14="http://schemas.microsoft.com/office/powerpoint/2010/main" xmlns="" val="270935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556792"/>
            <a:ext cx="8362817" cy="3231654"/>
          </a:xfrm>
          <a:prstGeom prst="rect">
            <a:avLst/>
          </a:prstGeom>
        </p:spPr>
        <p:txBody>
          <a:bodyPr wrap="square">
            <a:spAutoFit/>
          </a:bodyPr>
          <a:lstStyle/>
          <a:p>
            <a:pPr marL="342900" indent="-342900" fontAlgn="base">
              <a:lnSpc>
                <a:spcPct val="150000"/>
              </a:lnSpc>
              <a:spcBef>
                <a:spcPct val="0"/>
              </a:spcBef>
              <a:spcAft>
                <a:spcPct val="0"/>
              </a:spcAft>
              <a:buFont typeface="Wingdings" pitchFamily="2" charset="2"/>
              <a:buChar char="Ø"/>
            </a:pPr>
            <a:r>
              <a:rPr lang="en-ZA" sz="2400" dirty="0" smtClean="0">
                <a:solidFill>
                  <a:srgbClr val="000000"/>
                </a:solidFill>
                <a:latin typeface="Calibri"/>
                <a:cs typeface="Arial" pitchFamily="34" charset="0"/>
              </a:rPr>
              <a:t>Develop </a:t>
            </a:r>
            <a:r>
              <a:rPr lang="en-ZA" sz="2400" dirty="0">
                <a:solidFill>
                  <a:srgbClr val="000000"/>
                </a:solidFill>
                <a:latin typeface="Calibri"/>
                <a:cs typeface="Arial" pitchFamily="34" charset="0"/>
              </a:rPr>
              <a:t>performance </a:t>
            </a:r>
            <a:r>
              <a:rPr lang="en-ZA" sz="2400" dirty="0" smtClean="0">
                <a:solidFill>
                  <a:srgbClr val="000000"/>
                </a:solidFill>
                <a:latin typeface="Calibri"/>
                <a:cs typeface="Arial" pitchFamily="34" charset="0"/>
              </a:rPr>
              <a:t>criteria (Criteria for local conditions developed by Experts team);</a:t>
            </a:r>
          </a:p>
          <a:p>
            <a:pPr marL="342900" indent="-342900" fontAlgn="base">
              <a:lnSpc>
                <a:spcPct val="150000"/>
              </a:lnSpc>
              <a:spcBef>
                <a:spcPct val="0"/>
              </a:spcBef>
              <a:spcAft>
                <a:spcPct val="0"/>
              </a:spcAft>
              <a:buFont typeface="Wingdings" pitchFamily="2" charset="2"/>
              <a:buChar char="Ø"/>
            </a:pPr>
            <a:r>
              <a:rPr lang="en-ZA" sz="2400" dirty="0" smtClean="0">
                <a:solidFill>
                  <a:srgbClr val="000000"/>
                </a:solidFill>
                <a:latin typeface="Calibri"/>
                <a:cs typeface="Arial" pitchFamily="34" charset="0"/>
              </a:rPr>
              <a:t>Develop </a:t>
            </a:r>
            <a:r>
              <a:rPr lang="en-ZA" sz="2400" dirty="0">
                <a:solidFill>
                  <a:srgbClr val="000000"/>
                </a:solidFill>
                <a:latin typeface="Calibri"/>
                <a:cs typeface="Arial" pitchFamily="34" charset="0"/>
              </a:rPr>
              <a:t>suitable test </a:t>
            </a:r>
            <a:r>
              <a:rPr lang="en-ZA" sz="2400" dirty="0" smtClean="0">
                <a:solidFill>
                  <a:srgbClr val="000000"/>
                </a:solidFill>
                <a:latin typeface="Calibri"/>
                <a:cs typeface="Arial" pitchFamily="34" charset="0"/>
              </a:rPr>
              <a:t>methods;</a:t>
            </a:r>
            <a:endParaRPr lang="en-ZA" sz="2400" dirty="0">
              <a:solidFill>
                <a:srgbClr val="000000"/>
              </a:solidFill>
              <a:latin typeface="Calibri"/>
              <a:cs typeface="Arial" pitchFamily="34" charset="0"/>
            </a:endParaRPr>
          </a:p>
          <a:p>
            <a:pPr marL="342900" indent="-342900" fontAlgn="base">
              <a:lnSpc>
                <a:spcPct val="150000"/>
              </a:lnSpc>
              <a:spcBef>
                <a:spcPct val="0"/>
              </a:spcBef>
              <a:spcAft>
                <a:spcPct val="0"/>
              </a:spcAft>
              <a:buFont typeface="Wingdings" pitchFamily="2" charset="2"/>
              <a:buChar char="Ø"/>
            </a:pPr>
            <a:r>
              <a:rPr lang="en-ZA" sz="2400" dirty="0">
                <a:solidFill>
                  <a:srgbClr val="000000"/>
                </a:solidFill>
                <a:latin typeface="Calibri"/>
                <a:cs typeface="Arial" pitchFamily="34" charset="0"/>
              </a:rPr>
              <a:t>Measure actual </a:t>
            </a:r>
            <a:r>
              <a:rPr lang="en-ZA" sz="2400" dirty="0" smtClean="0">
                <a:solidFill>
                  <a:srgbClr val="000000"/>
                </a:solidFill>
                <a:latin typeface="Calibri"/>
                <a:cs typeface="Arial" pitchFamily="34" charset="0"/>
              </a:rPr>
              <a:t>performance;</a:t>
            </a:r>
            <a:endParaRPr lang="en-ZA" sz="2400" dirty="0">
              <a:solidFill>
                <a:srgbClr val="000000"/>
              </a:solidFill>
              <a:latin typeface="Calibri"/>
              <a:cs typeface="Arial" pitchFamily="34" charset="0"/>
            </a:endParaRPr>
          </a:p>
          <a:p>
            <a:pPr marL="342900" indent="-342900" fontAlgn="base">
              <a:lnSpc>
                <a:spcPct val="150000"/>
              </a:lnSpc>
              <a:spcBef>
                <a:spcPct val="0"/>
              </a:spcBef>
              <a:spcAft>
                <a:spcPct val="0"/>
              </a:spcAft>
              <a:buFont typeface="Wingdings" pitchFamily="2" charset="2"/>
              <a:buChar char="Ø"/>
            </a:pPr>
            <a:r>
              <a:rPr lang="en-ZA" sz="2400" dirty="0">
                <a:solidFill>
                  <a:srgbClr val="000000"/>
                </a:solidFill>
                <a:latin typeface="Calibri"/>
                <a:cs typeface="Arial" pitchFamily="34" charset="0"/>
              </a:rPr>
              <a:t>Judgement of acceptability in light of actual </a:t>
            </a:r>
            <a:r>
              <a:rPr lang="en-ZA" sz="2400" dirty="0" smtClean="0">
                <a:solidFill>
                  <a:srgbClr val="000000"/>
                </a:solidFill>
                <a:latin typeface="Calibri"/>
                <a:cs typeface="Arial" pitchFamily="34" charset="0"/>
              </a:rPr>
              <a:t>performance.</a:t>
            </a:r>
            <a:endParaRPr lang="en-ZA" sz="2400" dirty="0">
              <a:solidFill>
                <a:srgbClr val="000000"/>
              </a:solidFill>
              <a:latin typeface="Calibri"/>
              <a:cs typeface="Arial" pitchFamily="34" charset="0"/>
            </a:endParaRPr>
          </a:p>
          <a:p>
            <a:pPr marL="342900" indent="-342900" fontAlgn="base">
              <a:spcBef>
                <a:spcPct val="0"/>
              </a:spcBef>
              <a:spcAft>
                <a:spcPct val="0"/>
              </a:spcAft>
              <a:buFont typeface="Wingdings" pitchFamily="2" charset="2"/>
              <a:buChar char="Ø"/>
            </a:pPr>
            <a:endParaRPr lang="en-ZA" sz="2400" dirty="0">
              <a:solidFill>
                <a:srgbClr val="000000"/>
              </a:solidFill>
              <a:latin typeface="Calibri"/>
              <a:cs typeface="Arial" pitchFamily="34" charset="0"/>
            </a:endParaRPr>
          </a:p>
        </p:txBody>
      </p:sp>
      <p:sp>
        <p:nvSpPr>
          <p:cNvPr id="3" name="Titre 1"/>
          <p:cNvSpPr txBox="1">
            <a:spLocks/>
          </p:cNvSpPr>
          <p:nvPr/>
        </p:nvSpPr>
        <p:spPr bwMode="auto">
          <a:xfrm>
            <a:off x="251520" y="836712"/>
            <a:ext cx="8445376" cy="503237"/>
          </a:xfrm>
          <a:prstGeom prst="rect">
            <a:avLst/>
          </a:prstGeom>
          <a:noFill/>
          <a:ln w="9525">
            <a:noFill/>
            <a:miter lim="800000"/>
            <a:headEnd/>
            <a:tailEnd/>
          </a:ln>
        </p:spPr>
        <p:txBody>
          <a:bodyPr anchor="ctr"/>
          <a:lstStyle/>
          <a:p>
            <a:pPr algn="ctr" fontAlgn="base">
              <a:spcBef>
                <a:spcPct val="0"/>
              </a:spcBef>
              <a:spcAft>
                <a:spcPct val="0"/>
              </a:spcAft>
              <a:defRPr/>
            </a:pPr>
            <a:r>
              <a:rPr lang="en-ZA" sz="2800" kern="0" dirty="0" smtClean="0">
                <a:solidFill>
                  <a:srgbClr val="669900"/>
                </a:solidFill>
                <a:latin typeface="Calibri" pitchFamily="34" charset="0"/>
                <a:cs typeface="Arial" pitchFamily="34" charset="0"/>
              </a:rPr>
              <a:t>“Modus Operandi”:  The Performance Concept </a:t>
            </a:r>
            <a:endParaRPr lang="fr-FR" sz="2800" kern="0" dirty="0">
              <a:solidFill>
                <a:srgbClr val="669900"/>
              </a:solidFill>
              <a:latin typeface="Calibri" pitchFamily="34" charset="0"/>
              <a:cs typeface="Arial" pitchFamily="34" charset="0"/>
            </a:endParaRPr>
          </a:p>
        </p:txBody>
      </p:sp>
    </p:spTree>
    <p:extLst>
      <p:ext uri="{BB962C8B-B14F-4D97-AF65-F5344CB8AC3E}">
        <p14:creationId xmlns:p14="http://schemas.microsoft.com/office/powerpoint/2010/main" xmlns="" val="963890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4"/>
          <p:cNvSpPr txBox="1">
            <a:spLocks noGrp="1"/>
          </p:cNvSpPr>
          <p:nvPr/>
        </p:nvSpPr>
        <p:spPr bwMode="auto">
          <a:xfrm>
            <a:off x="6300788" y="115888"/>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sz="1400" dirty="0" smtClean="0">
                <a:solidFill>
                  <a:srgbClr val="000000"/>
                </a:solidFill>
                <a:latin typeface="Times New Roman" pitchFamily="18" charset="0"/>
              </a:rPr>
              <a:t>c</a:t>
            </a:r>
            <a:endParaRPr lang="en-GB" sz="1400" dirty="0">
              <a:solidFill>
                <a:srgbClr val="000000"/>
              </a:solidFill>
              <a:latin typeface="Times New Roman" pitchFamily="18" charset="0"/>
            </a:endParaRPr>
          </a:p>
        </p:txBody>
      </p:sp>
      <p:sp>
        <p:nvSpPr>
          <p:cNvPr id="34818" name="Rectangle 2" descr="Dark horizontal"/>
          <p:cNvSpPr>
            <a:spLocks noGrp="1" noChangeArrowheads="1"/>
          </p:cNvSpPr>
          <p:nvPr>
            <p:ph type="title" idx="4294967295"/>
          </p:nvPr>
        </p:nvSpPr>
        <p:spPr>
          <a:xfrm>
            <a:off x="755576" y="620713"/>
            <a:ext cx="7474024" cy="576262"/>
          </a:xfrm>
        </p:spPr>
        <p:txBody>
          <a:bodyPr/>
          <a:lstStyle/>
          <a:p>
            <a:pPr eaLnBrk="1" hangingPunct="1"/>
            <a:r>
              <a:rPr lang="en-GB" sz="2800" dirty="0" smtClean="0">
                <a:solidFill>
                  <a:srgbClr val="669900"/>
                </a:solidFill>
                <a:latin typeface="Calibri" pitchFamily="34" charset="0"/>
              </a:rPr>
              <a:t>Typical Scope of Evaluation </a:t>
            </a:r>
          </a:p>
        </p:txBody>
      </p:sp>
      <p:sp>
        <p:nvSpPr>
          <p:cNvPr id="34819" name="Rectangle 3"/>
          <p:cNvSpPr>
            <a:spLocks noGrp="1" noChangeArrowheads="1"/>
          </p:cNvSpPr>
          <p:nvPr>
            <p:ph type="body" idx="4294967295"/>
          </p:nvPr>
        </p:nvSpPr>
        <p:spPr>
          <a:xfrm>
            <a:off x="1835696" y="1268760"/>
            <a:ext cx="5976664" cy="4660900"/>
          </a:xfrm>
        </p:spPr>
        <p:txBody>
          <a:bodyPr/>
          <a:lstStyle/>
          <a:p>
            <a:pPr eaLnBrk="1" hangingPunct="1">
              <a:buFont typeface="Wingdings" pitchFamily="2" charset="2"/>
              <a:buChar char="Ø"/>
            </a:pPr>
            <a:r>
              <a:rPr lang="en-GB" sz="2400" dirty="0">
                <a:solidFill>
                  <a:srgbClr val="0000FF"/>
                </a:solidFill>
                <a:latin typeface="Calibri" pitchFamily="34" charset="0"/>
              </a:rPr>
              <a:t>structural strength &amp; stability</a:t>
            </a:r>
          </a:p>
          <a:p>
            <a:pPr eaLnBrk="1" hangingPunct="1">
              <a:buFont typeface="Wingdings" pitchFamily="2" charset="2"/>
              <a:buChar char="Ø"/>
            </a:pPr>
            <a:r>
              <a:rPr lang="en-GB" sz="2400" dirty="0" smtClean="0">
                <a:solidFill>
                  <a:srgbClr val="0000FF"/>
                </a:solidFill>
                <a:latin typeface="Calibri" pitchFamily="34" charset="0"/>
              </a:rPr>
              <a:t>water </a:t>
            </a:r>
            <a:r>
              <a:rPr lang="en-GB" sz="2400" dirty="0">
                <a:solidFill>
                  <a:srgbClr val="0000FF"/>
                </a:solidFill>
                <a:latin typeface="Calibri" pitchFamily="34" charset="0"/>
              </a:rPr>
              <a:t>penetration and rising damp </a:t>
            </a:r>
          </a:p>
          <a:p>
            <a:pPr eaLnBrk="1" hangingPunct="1">
              <a:buFont typeface="Wingdings" pitchFamily="2" charset="2"/>
              <a:buChar char="Ø"/>
            </a:pPr>
            <a:r>
              <a:rPr lang="en-GB" sz="2400" dirty="0" smtClean="0">
                <a:solidFill>
                  <a:srgbClr val="0000FF"/>
                </a:solidFill>
                <a:latin typeface="Calibri" pitchFamily="34" charset="0"/>
              </a:rPr>
              <a:t>thermal </a:t>
            </a:r>
            <a:r>
              <a:rPr lang="en-GB" sz="2400" dirty="0">
                <a:solidFill>
                  <a:srgbClr val="0000FF"/>
                </a:solidFill>
                <a:latin typeface="Calibri" pitchFamily="34" charset="0"/>
              </a:rPr>
              <a:t>&amp; energy performance</a:t>
            </a:r>
          </a:p>
          <a:p>
            <a:pPr eaLnBrk="1" hangingPunct="1">
              <a:buFont typeface="Wingdings" pitchFamily="2" charset="2"/>
              <a:buChar char="Ø"/>
            </a:pPr>
            <a:r>
              <a:rPr lang="en-GB" sz="2400" dirty="0">
                <a:solidFill>
                  <a:srgbClr val="0000FF"/>
                </a:solidFill>
                <a:latin typeface="Calibri" pitchFamily="34" charset="0"/>
              </a:rPr>
              <a:t>performance in </a:t>
            </a:r>
            <a:r>
              <a:rPr lang="en-GB" sz="2400" dirty="0" smtClean="0">
                <a:solidFill>
                  <a:srgbClr val="0000FF"/>
                </a:solidFill>
                <a:latin typeface="Calibri" pitchFamily="34" charset="0"/>
              </a:rPr>
              <a:t>fire</a:t>
            </a:r>
            <a:endParaRPr lang="en-GB" sz="2400" dirty="0">
              <a:solidFill>
                <a:srgbClr val="0000FF"/>
              </a:solidFill>
              <a:latin typeface="Calibri" pitchFamily="34" charset="0"/>
            </a:endParaRPr>
          </a:p>
          <a:p>
            <a:pPr eaLnBrk="1" hangingPunct="1">
              <a:buFont typeface="Wingdings" pitchFamily="2" charset="2"/>
              <a:buChar char="Ø"/>
            </a:pPr>
            <a:r>
              <a:rPr lang="en-GB" sz="2400" dirty="0" smtClean="0">
                <a:solidFill>
                  <a:srgbClr val="0000FF"/>
                </a:solidFill>
                <a:latin typeface="Calibri" pitchFamily="34" charset="0"/>
              </a:rPr>
              <a:t>quality </a:t>
            </a:r>
            <a:r>
              <a:rPr lang="en-GB" sz="2400" dirty="0">
                <a:solidFill>
                  <a:srgbClr val="0000FF"/>
                </a:solidFill>
                <a:latin typeface="Calibri" pitchFamily="34" charset="0"/>
              </a:rPr>
              <a:t>management system</a:t>
            </a:r>
          </a:p>
          <a:p>
            <a:pPr eaLnBrk="1" hangingPunct="1">
              <a:buFont typeface="Wingdings" pitchFamily="2" charset="2"/>
              <a:buChar char="Ø"/>
            </a:pPr>
            <a:r>
              <a:rPr lang="en-GB" sz="2400" dirty="0" smtClean="0">
                <a:solidFill>
                  <a:srgbClr val="0000FF"/>
                </a:solidFill>
                <a:latin typeface="Calibri" pitchFamily="34" charset="0"/>
              </a:rPr>
              <a:t>conformity </a:t>
            </a:r>
            <a:r>
              <a:rPr lang="en-GB" sz="2400" dirty="0">
                <a:solidFill>
                  <a:srgbClr val="0000FF"/>
                </a:solidFill>
                <a:latin typeface="Calibri" pitchFamily="34" charset="0"/>
              </a:rPr>
              <a:t>to National </a:t>
            </a:r>
            <a:r>
              <a:rPr lang="en-GB" sz="2400" dirty="0" smtClean="0">
                <a:solidFill>
                  <a:srgbClr val="0000FF"/>
                </a:solidFill>
                <a:latin typeface="Calibri" pitchFamily="34" charset="0"/>
              </a:rPr>
              <a:t>Building Regulations</a:t>
            </a:r>
          </a:p>
          <a:p>
            <a:pPr eaLnBrk="1" hangingPunct="1">
              <a:buFont typeface="Wingdings" pitchFamily="2" charset="2"/>
              <a:buChar char="Ø"/>
            </a:pPr>
            <a:r>
              <a:rPr lang="en-GB" sz="2400" dirty="0" smtClean="0">
                <a:solidFill>
                  <a:srgbClr val="0000FF"/>
                </a:solidFill>
                <a:latin typeface="Calibri" pitchFamily="34" charset="0"/>
              </a:rPr>
              <a:t>condensation</a:t>
            </a:r>
          </a:p>
          <a:p>
            <a:pPr eaLnBrk="1" hangingPunct="1">
              <a:buFont typeface="Wingdings" pitchFamily="2" charset="2"/>
              <a:buChar char="Ø"/>
            </a:pPr>
            <a:r>
              <a:rPr lang="en-GB" sz="2400" dirty="0" smtClean="0">
                <a:solidFill>
                  <a:srgbClr val="0000FF"/>
                </a:solidFill>
                <a:latin typeface="Calibri" pitchFamily="34" charset="0"/>
              </a:rPr>
              <a:t>acoustic performance</a:t>
            </a:r>
          </a:p>
          <a:p>
            <a:pPr eaLnBrk="1" hangingPunct="1">
              <a:buFont typeface="Wingdings" pitchFamily="2" charset="2"/>
              <a:buChar char="Ø"/>
            </a:pPr>
            <a:r>
              <a:rPr lang="en-GB" sz="2400" dirty="0" smtClean="0">
                <a:solidFill>
                  <a:srgbClr val="0000FF"/>
                </a:solidFill>
                <a:latin typeface="Calibri" pitchFamily="34" charset="0"/>
              </a:rPr>
              <a:t>accuracy in building</a:t>
            </a:r>
          </a:p>
          <a:p>
            <a:pPr eaLnBrk="1" hangingPunct="1">
              <a:buFont typeface="Wingdings" pitchFamily="2" charset="2"/>
              <a:buChar char="Ø"/>
            </a:pPr>
            <a:r>
              <a:rPr lang="en-GB" sz="2400" dirty="0" smtClean="0">
                <a:solidFill>
                  <a:srgbClr val="0000FF"/>
                </a:solidFill>
                <a:latin typeface="Calibri" pitchFamily="34" charset="0"/>
              </a:rPr>
              <a:t>durability</a:t>
            </a:r>
          </a:p>
        </p:txBody>
      </p:sp>
    </p:spTree>
    <p:extLst>
      <p:ext uri="{BB962C8B-B14F-4D97-AF65-F5344CB8AC3E}">
        <p14:creationId xmlns:p14="http://schemas.microsoft.com/office/powerpoint/2010/main" xmlns="" val="969925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4"/>
          <p:cNvSpPr txBox="1">
            <a:spLocks noGrp="1"/>
          </p:cNvSpPr>
          <p:nvPr/>
        </p:nvSpPr>
        <p:spPr bwMode="auto">
          <a:xfrm>
            <a:off x="6300788" y="115888"/>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sz="1400" dirty="0" smtClean="0">
                <a:solidFill>
                  <a:srgbClr val="000000"/>
                </a:solidFill>
                <a:latin typeface="Times New Roman" pitchFamily="18" charset="0"/>
              </a:rPr>
              <a:t>c</a:t>
            </a:r>
            <a:endParaRPr lang="en-GB" sz="1400" dirty="0">
              <a:solidFill>
                <a:srgbClr val="000000"/>
              </a:solidFill>
              <a:latin typeface="Times New Roman" pitchFamily="18" charset="0"/>
            </a:endParaRPr>
          </a:p>
        </p:txBody>
      </p:sp>
      <p:sp>
        <p:nvSpPr>
          <p:cNvPr id="5" name="Rectangle 2" descr="Dark horizontal"/>
          <p:cNvSpPr txBox="1">
            <a:spLocks noChangeArrowheads="1"/>
          </p:cNvSpPr>
          <p:nvPr/>
        </p:nvSpPr>
        <p:spPr bwMode="auto">
          <a:xfrm>
            <a:off x="755576" y="620713"/>
            <a:ext cx="7474024"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GB" sz="2800" kern="0" dirty="0">
                <a:solidFill>
                  <a:srgbClr val="669900"/>
                </a:solidFill>
                <a:latin typeface="Calibri" pitchFamily="34" charset="0"/>
              </a:rPr>
              <a:t>Achievements measured </a:t>
            </a:r>
            <a:r>
              <a:rPr lang="en-GB" sz="2800" kern="0" dirty="0" smtClean="0">
                <a:solidFill>
                  <a:srgbClr val="669900"/>
                </a:solidFill>
                <a:latin typeface="Calibri" pitchFamily="34" charset="0"/>
              </a:rPr>
              <a:t>against mandate</a:t>
            </a:r>
          </a:p>
        </p:txBody>
      </p:sp>
      <p:sp>
        <p:nvSpPr>
          <p:cNvPr id="6" name="Content Placeholder 3"/>
          <p:cNvSpPr txBox="1">
            <a:spLocks/>
          </p:cNvSpPr>
          <p:nvPr/>
        </p:nvSpPr>
        <p:spPr>
          <a:xfrm>
            <a:off x="377788" y="125415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anose="05000000000000000000" pitchFamily="2" charset="2"/>
              <a:buChar char="Ø"/>
            </a:pPr>
            <a:r>
              <a:rPr lang="en-ZA" sz="2200" kern="0" dirty="0" smtClean="0">
                <a:latin typeface="Calibri" panose="020F0502020204030204" pitchFamily="34" charset="0"/>
              </a:rPr>
              <a:t>Agrément South Africa serves the consumer interest by providing assurance of fitness-for-purpose of innovative, non-standard construction products as well as on-going quality assurance;</a:t>
            </a:r>
          </a:p>
          <a:p>
            <a:pPr>
              <a:buFont typeface="Wingdings" panose="05000000000000000000" pitchFamily="2" charset="2"/>
              <a:buChar char="Ø"/>
            </a:pPr>
            <a:r>
              <a:rPr lang="en-ZA" sz="2200" kern="0" dirty="0" smtClean="0">
                <a:latin typeface="Calibri" panose="020F0502020204030204" pitchFamily="34" charset="0"/>
              </a:rPr>
              <a:t>Agrément South Africa works with the construction industry in the development of cost-effective, innovative and non-standardised construction technology;</a:t>
            </a:r>
          </a:p>
          <a:p>
            <a:pPr>
              <a:buFont typeface="Wingdings" panose="05000000000000000000" pitchFamily="2" charset="2"/>
              <a:buChar char="Ø"/>
            </a:pPr>
            <a:r>
              <a:rPr lang="en-ZA" sz="2200" kern="0" dirty="0" smtClean="0">
                <a:latin typeface="Calibri" panose="020F0502020204030204" pitchFamily="34" charset="0"/>
              </a:rPr>
              <a:t>Agrément South Africa disseminates correct, objective and relevant information to all concerned in respect of the technical, socio-economic and regulatory aspects of innovative and non-standard construction technologies;</a:t>
            </a:r>
          </a:p>
          <a:p>
            <a:pPr>
              <a:buFont typeface="Wingdings" panose="05000000000000000000" pitchFamily="2" charset="2"/>
              <a:buChar char="Ø"/>
            </a:pPr>
            <a:r>
              <a:rPr lang="en-ZA" sz="2200" kern="0" dirty="0">
                <a:latin typeface="Calibri" panose="020F0502020204030204" pitchFamily="34" charset="0"/>
              </a:rPr>
              <a:t>Agrément South Africa supports the application of the National Building Regulations;</a:t>
            </a:r>
          </a:p>
          <a:p>
            <a:pPr>
              <a:buFont typeface="Wingdings" panose="05000000000000000000" pitchFamily="2" charset="2"/>
              <a:buChar char="Ø"/>
            </a:pPr>
            <a:endParaRPr lang="en-ZA" sz="2200" kern="0" dirty="0" smtClean="0">
              <a:latin typeface="Calibri" panose="020F0502020204030204" pitchFamily="34" charset="0"/>
            </a:endParaRPr>
          </a:p>
          <a:p>
            <a:pPr>
              <a:buFont typeface="Wingdings" panose="05000000000000000000" pitchFamily="2" charset="2"/>
              <a:buChar char="Ø"/>
            </a:pPr>
            <a:endParaRPr lang="en-ZA" sz="2200" kern="0" dirty="0" smtClean="0">
              <a:latin typeface="Calibri" panose="020F0502020204030204" pitchFamily="34" charset="0"/>
            </a:endParaRPr>
          </a:p>
          <a:p>
            <a:endParaRPr lang="en-ZA" sz="2200" kern="0" dirty="0"/>
          </a:p>
        </p:txBody>
      </p:sp>
    </p:spTree>
    <p:extLst>
      <p:ext uri="{BB962C8B-B14F-4D97-AF65-F5344CB8AC3E}">
        <p14:creationId xmlns:p14="http://schemas.microsoft.com/office/powerpoint/2010/main" xmlns="" val="3765696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4"/>
          <p:cNvSpPr txBox="1">
            <a:spLocks noGrp="1"/>
          </p:cNvSpPr>
          <p:nvPr/>
        </p:nvSpPr>
        <p:spPr bwMode="auto">
          <a:xfrm>
            <a:off x="6300788" y="115888"/>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sz="1400" dirty="0" smtClean="0">
                <a:solidFill>
                  <a:srgbClr val="000000"/>
                </a:solidFill>
                <a:latin typeface="Times New Roman" pitchFamily="18" charset="0"/>
              </a:rPr>
              <a:t>c</a:t>
            </a:r>
            <a:endParaRPr lang="en-GB" sz="1400" dirty="0">
              <a:solidFill>
                <a:srgbClr val="000000"/>
              </a:solidFill>
              <a:latin typeface="Times New Roman" pitchFamily="18" charset="0"/>
            </a:endParaRPr>
          </a:p>
        </p:txBody>
      </p:sp>
      <p:sp>
        <p:nvSpPr>
          <p:cNvPr id="5" name="Rectangle 2" descr="Dark horizontal"/>
          <p:cNvSpPr txBox="1">
            <a:spLocks noChangeArrowheads="1"/>
          </p:cNvSpPr>
          <p:nvPr/>
        </p:nvSpPr>
        <p:spPr bwMode="auto">
          <a:xfrm>
            <a:off x="755576" y="620713"/>
            <a:ext cx="7474024"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GB" sz="2800" kern="0" dirty="0">
                <a:solidFill>
                  <a:srgbClr val="669900"/>
                </a:solidFill>
                <a:latin typeface="Calibri" pitchFamily="34" charset="0"/>
              </a:rPr>
              <a:t>Achievements measured </a:t>
            </a:r>
            <a:r>
              <a:rPr lang="en-GB" sz="2800" kern="0" dirty="0" smtClean="0">
                <a:solidFill>
                  <a:srgbClr val="669900"/>
                </a:solidFill>
                <a:latin typeface="Calibri" pitchFamily="34" charset="0"/>
              </a:rPr>
              <a:t>against mandate</a:t>
            </a:r>
          </a:p>
        </p:txBody>
      </p:sp>
      <p:sp>
        <p:nvSpPr>
          <p:cNvPr id="7" name="Content Placeholder 3"/>
          <p:cNvSpPr txBox="1">
            <a:spLocks/>
          </p:cNvSpPr>
          <p:nvPr/>
        </p:nvSpPr>
        <p:spPr>
          <a:xfrm>
            <a:off x="467544" y="122555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anose="05000000000000000000" pitchFamily="2" charset="2"/>
              <a:buChar char="Ø"/>
            </a:pPr>
            <a:r>
              <a:rPr lang="en-ZA" sz="2200" kern="0" dirty="0" smtClean="0">
                <a:latin typeface="Calibri" panose="020F0502020204030204" pitchFamily="34" charset="0"/>
              </a:rPr>
              <a:t>Agrément South Africa continues to support policy makers at all levels to minimise the risks associated with the use of innovative technologies. The entity’s staff members are actively involved in the SABS’s standards generation committee and various other technical committees;</a:t>
            </a:r>
          </a:p>
          <a:p>
            <a:pPr>
              <a:buFont typeface="Wingdings" panose="05000000000000000000" pitchFamily="2" charset="2"/>
              <a:buChar char="Ø"/>
            </a:pPr>
            <a:r>
              <a:rPr lang="en-ZA" sz="2200" kern="0" dirty="0" smtClean="0">
                <a:latin typeface="Calibri" panose="020F0502020204030204" pitchFamily="34" charset="0"/>
              </a:rPr>
              <a:t>Agrément South Africa actively maintains international links with peer organisations and continues to support the South African construction industry in its export activities by facilitating the approval of South African innovative construction products to countries abroad;</a:t>
            </a:r>
            <a:endParaRPr lang="en-ZA" sz="2200" dirty="0">
              <a:latin typeface="Calibri" panose="020F0502020204030204" pitchFamily="34" charset="0"/>
            </a:endParaRPr>
          </a:p>
          <a:p>
            <a:r>
              <a:rPr lang="en-ZA" sz="2200" dirty="0" smtClean="0">
                <a:latin typeface="Calibri" panose="020F0502020204030204" pitchFamily="34" charset="0"/>
              </a:rPr>
              <a:t>Agrément South Africa continues to facilitate the acceptance of innovative products within the context of the government’s new </a:t>
            </a:r>
            <a:r>
              <a:rPr lang="en-ZA" sz="2200" dirty="0">
                <a:latin typeface="Calibri" panose="020F0502020204030204" pitchFamily="34" charset="0"/>
              </a:rPr>
              <a:t>priorities </a:t>
            </a:r>
            <a:r>
              <a:rPr lang="en-ZA" sz="2200" dirty="0" smtClean="0">
                <a:latin typeface="Calibri" panose="020F0502020204030204" pitchFamily="34" charset="0"/>
              </a:rPr>
              <a:t>and policies</a:t>
            </a:r>
            <a:r>
              <a:rPr lang="en-ZA" sz="2200" dirty="0">
                <a:latin typeface="Calibri" panose="020F0502020204030204" pitchFamily="34" charset="0"/>
              </a:rPr>
              <a:t>.</a:t>
            </a:r>
            <a:endParaRPr lang="en-ZA" sz="2200" kern="0" dirty="0" smtClean="0">
              <a:latin typeface="Calibri" panose="020F0502020204030204" pitchFamily="34" charset="0"/>
            </a:endParaRPr>
          </a:p>
          <a:p>
            <a:endParaRPr lang="en-ZA" sz="2200" kern="0" dirty="0">
              <a:latin typeface="Calibri" panose="020F0502020204030204" pitchFamily="34" charset="0"/>
            </a:endParaRPr>
          </a:p>
        </p:txBody>
      </p:sp>
    </p:spTree>
    <p:extLst>
      <p:ext uri="{BB962C8B-B14F-4D97-AF65-F5344CB8AC3E}">
        <p14:creationId xmlns:p14="http://schemas.microsoft.com/office/powerpoint/2010/main" xmlns="" val="2811804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4"/>
          <p:cNvSpPr txBox="1">
            <a:spLocks noGrp="1"/>
          </p:cNvSpPr>
          <p:nvPr/>
        </p:nvSpPr>
        <p:spPr bwMode="auto">
          <a:xfrm>
            <a:off x="6300788" y="115888"/>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endParaRPr lang="en-GB" sz="1400" dirty="0">
              <a:solidFill>
                <a:srgbClr val="000000"/>
              </a:solidFill>
              <a:latin typeface="Times New Roman" pitchFamily="18" charset="0"/>
            </a:endParaRPr>
          </a:p>
        </p:txBody>
      </p:sp>
      <p:sp>
        <p:nvSpPr>
          <p:cNvPr id="5" name="Rectangle 2" descr="Dark horizontal"/>
          <p:cNvSpPr txBox="1">
            <a:spLocks noChangeArrowheads="1"/>
          </p:cNvSpPr>
          <p:nvPr/>
        </p:nvSpPr>
        <p:spPr bwMode="auto">
          <a:xfrm>
            <a:off x="845332" y="764704"/>
            <a:ext cx="7474024" cy="1080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ZA" sz="2800" kern="0" dirty="0">
                <a:solidFill>
                  <a:srgbClr val="669900"/>
                </a:solidFill>
                <a:latin typeface="Calibri" pitchFamily="34" charset="0"/>
              </a:rPr>
              <a:t>Any other strategic matters of interest to the Minister</a:t>
            </a:r>
            <a:endParaRPr lang="en-GB" sz="2800" kern="0" dirty="0" smtClean="0">
              <a:solidFill>
                <a:srgbClr val="669900"/>
              </a:solidFill>
              <a:latin typeface="Calibri" pitchFamily="34" charset="0"/>
            </a:endParaRPr>
          </a:p>
        </p:txBody>
      </p:sp>
      <p:sp>
        <p:nvSpPr>
          <p:cNvPr id="7" name="Content Placeholder 3"/>
          <p:cNvSpPr txBox="1">
            <a:spLocks/>
          </p:cNvSpPr>
          <p:nvPr/>
        </p:nvSpPr>
        <p:spPr>
          <a:xfrm>
            <a:off x="467544" y="122555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ZA" sz="2200" kern="0" dirty="0">
              <a:latin typeface="Calibri" panose="020F0502020204030204" pitchFamily="34" charset="0"/>
            </a:endParaRPr>
          </a:p>
        </p:txBody>
      </p:sp>
      <p:sp>
        <p:nvSpPr>
          <p:cNvPr id="8" name="Content Placeholder 3"/>
          <p:cNvSpPr txBox="1">
            <a:spLocks/>
          </p:cNvSpPr>
          <p:nvPr/>
        </p:nvSpPr>
        <p:spPr>
          <a:xfrm>
            <a:off x="619944" y="2017391"/>
            <a:ext cx="8229600" cy="342783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ZA" sz="2200" kern="0" dirty="0">
              <a:latin typeface="Calibri" panose="020F0502020204030204" pitchFamily="34" charset="0"/>
            </a:endParaRPr>
          </a:p>
        </p:txBody>
      </p:sp>
      <p:sp>
        <p:nvSpPr>
          <p:cNvPr id="9" name="Content Placeholder 3"/>
          <p:cNvSpPr txBox="1">
            <a:spLocks/>
          </p:cNvSpPr>
          <p:nvPr/>
        </p:nvSpPr>
        <p:spPr>
          <a:xfrm>
            <a:off x="619944" y="1772816"/>
            <a:ext cx="8229600" cy="367240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anose="05000000000000000000" pitchFamily="2" charset="2"/>
              <a:buChar char="Ø"/>
            </a:pPr>
            <a:endParaRPr lang="en-ZA" sz="2200" kern="0" dirty="0">
              <a:latin typeface="Calibri" panose="020F0502020204030204" pitchFamily="34" charset="0"/>
            </a:endParaRPr>
          </a:p>
        </p:txBody>
      </p:sp>
      <p:sp>
        <p:nvSpPr>
          <p:cNvPr id="10" name="Content Placeholder 3"/>
          <p:cNvSpPr txBox="1">
            <a:spLocks/>
          </p:cNvSpPr>
          <p:nvPr/>
        </p:nvSpPr>
        <p:spPr>
          <a:xfrm>
            <a:off x="619944" y="1844824"/>
            <a:ext cx="8229600" cy="405908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anose="05000000000000000000" pitchFamily="2" charset="2"/>
              <a:buChar char="Ø"/>
            </a:pPr>
            <a:r>
              <a:rPr lang="en-ZA" sz="2400" dirty="0">
                <a:latin typeface="Calibri" panose="020F0502020204030204" pitchFamily="34" charset="0"/>
              </a:rPr>
              <a:t>The Agrément South Africa Act was accented to by the Honourable President of the Republic of South Africa as Act No 11 of 2015;</a:t>
            </a:r>
          </a:p>
          <a:p>
            <a:pPr>
              <a:buFont typeface="Wingdings" panose="05000000000000000000" pitchFamily="2" charset="2"/>
              <a:buChar char="Ø"/>
            </a:pPr>
            <a:r>
              <a:rPr lang="en-ZA" sz="2400" kern="0" dirty="0" smtClean="0">
                <a:latin typeface="Calibri" panose="020F0502020204030204" pitchFamily="34" charset="0"/>
              </a:rPr>
              <a:t>The organisation is now in the transitional phase to be a fully operational going concern on 1 April 2018;</a:t>
            </a:r>
          </a:p>
          <a:p>
            <a:pPr>
              <a:buFont typeface="Wingdings" panose="05000000000000000000" pitchFamily="2" charset="2"/>
              <a:buChar char="Ø"/>
            </a:pPr>
            <a:r>
              <a:rPr lang="en-ZA" sz="2400" dirty="0">
                <a:latin typeface="Calibri" panose="020F0502020204030204" pitchFamily="34" charset="0"/>
              </a:rPr>
              <a:t>The National Department of Public Works in leading the Transitional Task Team that oversaw the formation of the newly formed public entity has handed over to management the operational tasks of human capital, finance, legal, communications and facilities </a:t>
            </a:r>
            <a:r>
              <a:rPr lang="en-ZA" sz="2400" dirty="0" smtClean="0">
                <a:latin typeface="Calibri" panose="020F0502020204030204" pitchFamily="34" charset="0"/>
              </a:rPr>
              <a:t>management.</a:t>
            </a:r>
            <a:endParaRPr lang="en-ZA" sz="2400" kern="0" dirty="0" smtClean="0">
              <a:latin typeface="Calibri" panose="020F0502020204030204" pitchFamily="34" charset="0"/>
            </a:endParaRPr>
          </a:p>
          <a:p>
            <a:endParaRPr lang="en-ZA" sz="2200" kern="0" dirty="0">
              <a:latin typeface="Calibri" panose="020F0502020204030204" pitchFamily="34" charset="0"/>
            </a:endParaRPr>
          </a:p>
        </p:txBody>
      </p:sp>
    </p:spTree>
    <p:extLst>
      <p:ext uri="{BB962C8B-B14F-4D97-AF65-F5344CB8AC3E}">
        <p14:creationId xmlns:p14="http://schemas.microsoft.com/office/powerpoint/2010/main" xmlns="" val="1121460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18373" y="836712"/>
            <a:ext cx="6985000" cy="561975"/>
          </a:xfrm>
        </p:spPr>
        <p:txBody>
          <a:bodyPr>
            <a:noAutofit/>
          </a:bodyPr>
          <a:lstStyle/>
          <a:p>
            <a:r>
              <a:rPr lang="en-ZA" sz="2800" dirty="0" smtClean="0">
                <a:solidFill>
                  <a:srgbClr val="669900"/>
                </a:solidFill>
                <a:latin typeface="Calibri" panose="020F0502020204030204" pitchFamily="34" charset="0"/>
              </a:rPr>
              <a:t>Performance Outputs</a:t>
            </a:r>
            <a:endParaRPr lang="en-GB" sz="2800" dirty="0">
              <a:solidFill>
                <a:srgbClr val="669900"/>
              </a:solidFill>
              <a:latin typeface="Calibri" panose="020F0502020204030204" pitchFamily="34" charset="0"/>
            </a:endParaRPr>
          </a:p>
        </p:txBody>
      </p:sp>
      <p:sp>
        <p:nvSpPr>
          <p:cNvPr id="3" name="Content Placeholder 2"/>
          <p:cNvSpPr>
            <a:spLocks noGrp="1"/>
          </p:cNvSpPr>
          <p:nvPr>
            <p:ph idx="4294967295"/>
          </p:nvPr>
        </p:nvSpPr>
        <p:spPr>
          <a:xfrm>
            <a:off x="827584" y="1772815"/>
            <a:ext cx="7113984" cy="3672409"/>
          </a:xfrm>
        </p:spPr>
        <p:txBody>
          <a:bodyPr>
            <a:normAutofit/>
          </a:bodyPr>
          <a:lstStyle/>
          <a:p>
            <a:pPr algn="just">
              <a:lnSpc>
                <a:spcPct val="120000"/>
              </a:lnSpc>
              <a:spcAft>
                <a:spcPts val="1000"/>
              </a:spcAft>
              <a:buFont typeface="Wingdings" panose="05000000000000000000" pitchFamily="2" charset="2"/>
              <a:buChar char="Ø"/>
            </a:pPr>
            <a:r>
              <a:rPr lang="en-ZA" sz="2400" dirty="0" smtClean="0">
                <a:latin typeface="Calibri" panose="020F0502020204030204" pitchFamily="34" charset="0"/>
              </a:rPr>
              <a:t>Total certificates granted in 2016/2017 – 38</a:t>
            </a:r>
          </a:p>
          <a:p>
            <a:pPr algn="just">
              <a:lnSpc>
                <a:spcPct val="120000"/>
              </a:lnSpc>
              <a:spcAft>
                <a:spcPts val="1000"/>
              </a:spcAft>
              <a:buFont typeface="Wingdings" panose="05000000000000000000" pitchFamily="2" charset="2"/>
              <a:buChar char="Ø"/>
            </a:pPr>
            <a:r>
              <a:rPr lang="en-ZA" sz="2400" dirty="0" smtClean="0">
                <a:latin typeface="Calibri" panose="020F0502020204030204" pitchFamily="34" charset="0"/>
                <a:ea typeface="Times New Roman"/>
                <a:cs typeface="Times New Roman"/>
              </a:rPr>
              <a:t>Total active certificates -  185</a:t>
            </a:r>
          </a:p>
          <a:p>
            <a:pPr algn="just">
              <a:lnSpc>
                <a:spcPct val="120000"/>
              </a:lnSpc>
              <a:spcAft>
                <a:spcPts val="1000"/>
              </a:spcAft>
              <a:buFont typeface="Wingdings" panose="05000000000000000000" pitchFamily="2" charset="2"/>
              <a:buChar char="Ø"/>
            </a:pPr>
            <a:r>
              <a:rPr lang="en-ZA" sz="2400" dirty="0" smtClean="0">
                <a:latin typeface="Calibri" panose="020F0502020204030204" pitchFamily="34" charset="0"/>
                <a:ea typeface="Times New Roman"/>
                <a:cs typeface="Times New Roman"/>
              </a:rPr>
              <a:t>Total inactive certificates</a:t>
            </a:r>
            <a:r>
              <a:rPr lang="en-ZA" sz="2400" dirty="0">
                <a:latin typeface="Calibri" panose="020F0502020204030204" pitchFamily="34" charset="0"/>
                <a:ea typeface="Times New Roman"/>
                <a:cs typeface="Times New Roman"/>
              </a:rPr>
              <a:t> </a:t>
            </a:r>
            <a:r>
              <a:rPr lang="en-ZA" sz="2400" dirty="0" smtClean="0">
                <a:latin typeface="Calibri" panose="020F0502020204030204" pitchFamily="34" charset="0"/>
                <a:ea typeface="Times New Roman"/>
                <a:cs typeface="Times New Roman"/>
              </a:rPr>
              <a:t>- 32</a:t>
            </a:r>
            <a:endParaRPr lang="en-GB" sz="2400" dirty="0" smtClean="0">
              <a:ea typeface="Calibri"/>
              <a:cs typeface="Times New Roman"/>
            </a:endParaRPr>
          </a:p>
          <a:p>
            <a:endParaRPr lang="en-GB" dirty="0"/>
          </a:p>
        </p:txBody>
      </p:sp>
    </p:spTree>
    <p:extLst>
      <p:ext uri="{BB962C8B-B14F-4D97-AF65-F5344CB8AC3E}">
        <p14:creationId xmlns:p14="http://schemas.microsoft.com/office/powerpoint/2010/main" xmlns="" val="26472817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57687284"/>
              </p:ext>
            </p:extLst>
          </p:nvPr>
        </p:nvGraphicFramePr>
        <p:xfrm>
          <a:off x="179514" y="1124744"/>
          <a:ext cx="8785796" cy="4104455"/>
        </p:xfrm>
        <a:graphic>
          <a:graphicData uri="http://schemas.openxmlformats.org/drawingml/2006/table">
            <a:tbl>
              <a:tblPr/>
              <a:tblGrid>
                <a:gridCol w="2592286"/>
                <a:gridCol w="844018"/>
                <a:gridCol w="891582"/>
                <a:gridCol w="891582"/>
                <a:gridCol w="891582"/>
                <a:gridCol w="891582"/>
                <a:gridCol w="891582"/>
                <a:gridCol w="891582"/>
              </a:tblGrid>
              <a:tr h="720789">
                <a:tc>
                  <a:txBody>
                    <a:bodyPr/>
                    <a:lstStyle/>
                    <a:p>
                      <a:pPr algn="ctr" fontAlgn="b"/>
                      <a:r>
                        <a:rPr lang="en-GB" sz="1800" b="0" i="0" u="none" strike="noStrike" dirty="0">
                          <a:solidFill>
                            <a:sysClr val="windowText" lastClr="000000"/>
                          </a:solidFill>
                          <a:effectLst/>
                          <a:latin typeface="Calibri"/>
                        </a:rPr>
                        <a:t> </a:t>
                      </a:r>
                    </a:p>
                  </a:txBody>
                  <a:tcPr marL="9526" marR="9526"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1400" b="1" i="0" u="none" strike="noStrike" dirty="0" smtClean="0">
                          <a:solidFill>
                            <a:sysClr val="windowText" lastClr="000000"/>
                          </a:solidFill>
                          <a:effectLst/>
                          <a:latin typeface="Calibri"/>
                        </a:rPr>
                        <a:t>Actual</a:t>
                      </a:r>
                    </a:p>
                    <a:p>
                      <a:pPr algn="ctr" fontAlgn="b"/>
                      <a:r>
                        <a:rPr lang="en-GB" sz="1400" b="1" i="0" u="none" strike="noStrike" dirty="0" smtClean="0">
                          <a:solidFill>
                            <a:sysClr val="windowText" lastClr="000000"/>
                          </a:solidFill>
                          <a:effectLst/>
                          <a:latin typeface="Calibri"/>
                        </a:rPr>
                        <a:t>2016/17 </a:t>
                      </a:r>
                      <a:endParaRPr lang="en-GB" sz="1400" b="1" i="0" u="none" strike="noStrike" dirty="0">
                        <a:solidFill>
                          <a:sysClr val="windowText" lastClr="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1600" b="1" i="0" u="none" strike="noStrike" dirty="0" smtClean="0">
                          <a:solidFill>
                            <a:sysClr val="windowText" lastClr="000000"/>
                          </a:solidFill>
                          <a:effectLst/>
                          <a:latin typeface="Calibri"/>
                        </a:rPr>
                        <a:t>2010/11</a:t>
                      </a:r>
                      <a:endParaRPr lang="en-GB" sz="1600" b="1" i="0" u="none" strike="noStrike" dirty="0">
                        <a:solidFill>
                          <a:sysClr val="windowText" lastClr="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1600" b="1" i="0" u="none" strike="noStrike" dirty="0" smtClean="0">
                          <a:solidFill>
                            <a:sysClr val="windowText" lastClr="000000"/>
                          </a:solidFill>
                          <a:effectLst/>
                          <a:latin typeface="Calibri"/>
                        </a:rPr>
                        <a:t>2011/12</a:t>
                      </a:r>
                      <a:endParaRPr lang="en-GB" sz="1600" b="1" i="0" u="none" strike="noStrike" dirty="0">
                        <a:solidFill>
                          <a:sysClr val="windowText" lastClr="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GB" sz="1600" b="1" i="0" u="none" strike="noStrike" dirty="0" smtClean="0">
                          <a:solidFill>
                            <a:sysClr val="windowText" lastClr="000000"/>
                          </a:solidFill>
                          <a:effectLst/>
                          <a:latin typeface="Calibri"/>
                        </a:rPr>
                        <a:t>2012/13</a:t>
                      </a:r>
                      <a:endParaRPr lang="en-GB" sz="1600" b="1" i="0" u="none" strike="noStrike" dirty="0">
                        <a:solidFill>
                          <a:sysClr val="windowText" lastClr="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ZA" sz="1600" b="1" i="0" u="none" strike="noStrike" dirty="0" smtClean="0">
                          <a:solidFill>
                            <a:sysClr val="windowText" lastClr="000000"/>
                          </a:solidFill>
                          <a:effectLst/>
                          <a:latin typeface="Calibri"/>
                        </a:rPr>
                        <a:t>2013/14</a:t>
                      </a:r>
                      <a:endParaRPr lang="en-GB" sz="1600" b="1" i="0" u="none" strike="noStrike" dirty="0">
                        <a:solidFill>
                          <a:sysClr val="windowText" lastClr="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ZA" sz="1600" b="1" i="0" u="none" strike="noStrike" dirty="0" smtClean="0">
                          <a:solidFill>
                            <a:sysClr val="windowText" lastClr="000000"/>
                          </a:solidFill>
                          <a:effectLst/>
                          <a:latin typeface="Calibri"/>
                        </a:rPr>
                        <a:t>2014/15</a:t>
                      </a:r>
                      <a:endParaRPr lang="en-GB" sz="1600" b="1" i="0" u="none" strike="noStrike" dirty="0">
                        <a:solidFill>
                          <a:sysClr val="windowText" lastClr="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ctr" fontAlgn="b"/>
                      <a:r>
                        <a:rPr lang="en-ZA" sz="1600" b="1" i="0" u="none" strike="noStrike" dirty="0" smtClean="0">
                          <a:solidFill>
                            <a:sysClr val="windowText" lastClr="000000"/>
                          </a:solidFill>
                          <a:effectLst/>
                          <a:latin typeface="Calibri"/>
                        </a:rPr>
                        <a:t>2015/16</a:t>
                      </a:r>
                      <a:endParaRPr lang="en-GB" sz="1600" b="1" i="0" u="none" strike="noStrike" dirty="0">
                        <a:solidFill>
                          <a:sysClr val="windowText" lastClr="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r>
              <a:tr h="615960">
                <a:tc>
                  <a:txBody>
                    <a:bodyPr/>
                    <a:lstStyle/>
                    <a:p>
                      <a:pPr algn="l" fontAlgn="b"/>
                      <a:r>
                        <a:rPr lang="en-GB" sz="1800" b="0" i="0" u="none" strike="noStrike" dirty="0">
                          <a:solidFill>
                            <a:srgbClr val="000000"/>
                          </a:solidFill>
                          <a:effectLst/>
                          <a:latin typeface="Calibri"/>
                        </a:rPr>
                        <a:t>Applications received:</a:t>
                      </a:r>
                    </a:p>
                  </a:txBody>
                  <a:tcPr marL="9526" marR="9526"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rgbClr val="000000"/>
                          </a:solidFill>
                          <a:effectLst/>
                          <a:latin typeface="Calibri"/>
                        </a:rPr>
                        <a:t>35</a:t>
                      </a:r>
                      <a:endParaRPr lang="en-GB" sz="1800" b="0" i="0" u="none" strike="noStrike" dirty="0">
                        <a:solidFill>
                          <a:srgbClr val="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Calibri"/>
                        </a:rPr>
                        <a:t>29</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Calibri"/>
                        </a:rPr>
                        <a:t>36</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33</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33</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rgbClr val="000000"/>
                          </a:solidFill>
                          <a:effectLst/>
                          <a:latin typeface="Calibri"/>
                        </a:rPr>
                        <a:t>33</a:t>
                      </a:r>
                      <a:endParaRPr lang="en-GB" sz="1800" b="0" i="0" u="none" strike="noStrike" dirty="0">
                        <a:solidFill>
                          <a:srgbClr val="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rgbClr val="000000"/>
                          </a:solidFill>
                          <a:effectLst/>
                          <a:latin typeface="Calibri"/>
                        </a:rPr>
                        <a:t>28</a:t>
                      </a:r>
                      <a:endParaRPr lang="en-GB" sz="1800" b="0" i="0" u="none" strike="noStrike" dirty="0">
                        <a:solidFill>
                          <a:srgbClr val="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2727">
                <a:tc>
                  <a:txBody>
                    <a:bodyPr/>
                    <a:lstStyle/>
                    <a:p>
                      <a:pPr algn="l" fontAlgn="b"/>
                      <a:r>
                        <a:rPr lang="en-GB" sz="1800" b="0" i="0" u="none" strike="noStrike" dirty="0">
                          <a:solidFill>
                            <a:srgbClr val="000000"/>
                          </a:solidFill>
                          <a:effectLst/>
                          <a:latin typeface="Calibri"/>
                        </a:rPr>
                        <a:t>Evaluation offers made:</a:t>
                      </a:r>
                    </a:p>
                  </a:txBody>
                  <a:tcPr marL="9526" marR="9526"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rgbClr val="000000"/>
                          </a:solidFill>
                          <a:effectLst/>
                          <a:latin typeface="Calibri"/>
                        </a:rPr>
                        <a:t>32</a:t>
                      </a:r>
                      <a:endParaRPr lang="en-GB" sz="1800" b="0" i="0" u="none" strike="noStrike" dirty="0">
                        <a:solidFill>
                          <a:srgbClr val="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Calibri"/>
                        </a:rPr>
                        <a:t>24</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Calibri"/>
                        </a:rPr>
                        <a:t>33</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30</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30</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rgbClr val="000000"/>
                          </a:solidFill>
                          <a:effectLst/>
                          <a:latin typeface="Calibri"/>
                        </a:rPr>
                        <a:t>33</a:t>
                      </a:r>
                      <a:endParaRPr lang="en-GB" sz="1800" b="0" i="0" u="none" strike="noStrike" dirty="0">
                        <a:solidFill>
                          <a:srgbClr val="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rgbClr val="000000"/>
                          </a:solidFill>
                          <a:effectLst/>
                          <a:latin typeface="Calibri"/>
                        </a:rPr>
                        <a:t>22</a:t>
                      </a:r>
                      <a:endParaRPr lang="en-GB" sz="1800" b="0" i="0" u="none" strike="noStrike" dirty="0">
                        <a:solidFill>
                          <a:srgbClr val="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2727">
                <a:tc>
                  <a:txBody>
                    <a:bodyPr/>
                    <a:lstStyle/>
                    <a:p>
                      <a:pPr algn="l" fontAlgn="b"/>
                      <a:r>
                        <a:rPr lang="en-GB" sz="1800" b="0" i="0" u="none" strike="noStrike" dirty="0">
                          <a:solidFill>
                            <a:srgbClr val="000000"/>
                          </a:solidFill>
                          <a:effectLst/>
                          <a:latin typeface="Calibri"/>
                        </a:rPr>
                        <a:t>Evaluation offers accepted:</a:t>
                      </a:r>
                    </a:p>
                  </a:txBody>
                  <a:tcPr marL="9526" marR="9526"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rgbClr val="000000"/>
                          </a:solidFill>
                          <a:effectLst/>
                          <a:latin typeface="Calibri"/>
                        </a:rPr>
                        <a:t>32</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Calibri"/>
                        </a:rPr>
                        <a:t>19</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Calibri"/>
                        </a:rPr>
                        <a:t>16</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24</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24</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rgbClr val="000000"/>
                          </a:solidFill>
                          <a:effectLst/>
                          <a:latin typeface="Calibri"/>
                        </a:rPr>
                        <a:t>25</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rgbClr val="000000"/>
                          </a:solidFill>
                          <a:effectLst/>
                          <a:latin typeface="Calibri"/>
                        </a:rPr>
                        <a:t>20</a:t>
                      </a:r>
                    </a:p>
                  </a:txBody>
                  <a:tcPr marL="9526" marR="9526"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5960">
                <a:tc>
                  <a:txBody>
                    <a:bodyPr/>
                    <a:lstStyle/>
                    <a:p>
                      <a:pPr algn="l" fontAlgn="b"/>
                      <a:r>
                        <a:rPr lang="en-GB" sz="1800" b="0" i="0" u="none" strike="noStrike" dirty="0">
                          <a:solidFill>
                            <a:srgbClr val="000000"/>
                          </a:solidFill>
                          <a:effectLst/>
                          <a:latin typeface="Calibri"/>
                        </a:rPr>
                        <a:t>Certificates </a:t>
                      </a:r>
                      <a:r>
                        <a:rPr lang="en-GB" sz="1800" b="0" i="0" u="none" strike="noStrike" dirty="0" smtClean="0">
                          <a:solidFill>
                            <a:srgbClr val="000000"/>
                          </a:solidFill>
                          <a:effectLst/>
                          <a:latin typeface="Calibri"/>
                        </a:rPr>
                        <a:t>issued</a:t>
                      </a:r>
                      <a:endParaRPr lang="en-GB" sz="1800" b="0" i="0" u="none" strike="noStrike" dirty="0">
                        <a:solidFill>
                          <a:srgbClr val="000000"/>
                        </a:solidFill>
                        <a:effectLst/>
                        <a:latin typeface="Calibri"/>
                      </a:endParaRPr>
                    </a:p>
                  </a:txBody>
                  <a:tcPr marL="9526" marR="9526"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rgbClr val="000000"/>
                          </a:solidFill>
                          <a:effectLst/>
                          <a:latin typeface="Calibri"/>
                        </a:rPr>
                        <a:t>29</a:t>
                      </a:r>
                      <a:endParaRPr lang="en-GB" sz="1800" b="0" i="0" u="none" strike="noStrike" dirty="0">
                        <a:solidFill>
                          <a:srgbClr val="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Calibri"/>
                        </a:rPr>
                        <a:t>15</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Calibri"/>
                        </a:rPr>
                        <a:t>20</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31</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31</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rgbClr val="000000"/>
                          </a:solidFill>
                          <a:effectLst/>
                          <a:latin typeface="Calibri"/>
                        </a:rPr>
                        <a:t>23</a:t>
                      </a:r>
                      <a:endParaRPr lang="en-GB" sz="1800" b="0" i="0" u="none" strike="noStrike" dirty="0">
                        <a:solidFill>
                          <a:srgbClr val="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rgbClr val="000000"/>
                          </a:solidFill>
                          <a:effectLst/>
                          <a:latin typeface="Calibri"/>
                        </a:rPr>
                        <a:t>38</a:t>
                      </a:r>
                      <a:endParaRPr lang="en-GB" sz="1800" b="0" i="0" u="none" strike="noStrike" dirty="0">
                        <a:solidFill>
                          <a:srgbClr val="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292">
                <a:tc>
                  <a:txBody>
                    <a:bodyPr/>
                    <a:lstStyle/>
                    <a:p>
                      <a:pPr algn="l" fontAlgn="b"/>
                      <a:r>
                        <a:rPr lang="en-GB" sz="1800" b="0" i="0" u="none" strike="noStrike" dirty="0" smtClean="0">
                          <a:solidFill>
                            <a:srgbClr val="000000"/>
                          </a:solidFill>
                          <a:effectLst/>
                          <a:latin typeface="Calibri"/>
                        </a:rPr>
                        <a:t>No. of Board meetings</a:t>
                      </a:r>
                      <a:endParaRPr lang="en-GB" sz="1800" b="0" i="0" u="none" strike="noStrike" dirty="0">
                        <a:solidFill>
                          <a:srgbClr val="000000"/>
                        </a:solidFill>
                        <a:effectLst/>
                        <a:latin typeface="Calibri"/>
                      </a:endParaRPr>
                    </a:p>
                  </a:txBody>
                  <a:tcPr marL="9526" marR="9526"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rgbClr val="000000"/>
                          </a:solidFill>
                          <a:effectLst/>
                          <a:latin typeface="Calibri"/>
                        </a:rPr>
                        <a:t>4</a:t>
                      </a:r>
                      <a:endParaRPr lang="en-GB" sz="1800" b="0" i="0" u="none" strike="noStrike" dirty="0">
                        <a:solidFill>
                          <a:srgbClr val="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Calibri"/>
                        </a:rPr>
                        <a:t>3</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rgbClr val="000000"/>
                          </a:solidFill>
                          <a:effectLst/>
                          <a:latin typeface="Calibri"/>
                        </a:rPr>
                        <a:t>4</a:t>
                      </a:r>
                      <a:endParaRPr lang="en-GB" sz="1800" b="0" i="0" u="none" strike="noStrike" dirty="0">
                        <a:solidFill>
                          <a:srgbClr val="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4</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chemeClr val="tx1"/>
                          </a:solidFill>
                          <a:effectLst/>
                          <a:latin typeface="Calibri"/>
                        </a:rPr>
                        <a:t>4</a:t>
                      </a:r>
                      <a:endParaRPr lang="en-GB" sz="1800" b="0" i="0" u="none" strike="noStrike" dirty="0">
                        <a:solidFill>
                          <a:schemeClr val="tx1"/>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rgbClr val="000000"/>
                          </a:solidFill>
                          <a:effectLst/>
                          <a:latin typeface="Calibri"/>
                        </a:rPr>
                        <a:t>4</a:t>
                      </a:r>
                      <a:endParaRPr lang="en-GB" sz="1800" b="0" i="0" u="none" strike="noStrike" dirty="0">
                        <a:solidFill>
                          <a:srgbClr val="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rgbClr val="000000"/>
                          </a:solidFill>
                          <a:effectLst/>
                          <a:latin typeface="Calibri"/>
                        </a:rPr>
                        <a:t>4</a:t>
                      </a:r>
                      <a:endParaRPr lang="en-GB" sz="1800" b="0" i="0" u="none" strike="noStrike" dirty="0">
                        <a:solidFill>
                          <a:srgbClr val="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Rectangle 1"/>
          <p:cNvSpPr/>
          <p:nvPr/>
        </p:nvSpPr>
        <p:spPr>
          <a:xfrm>
            <a:off x="2051720" y="476672"/>
            <a:ext cx="6264696" cy="523220"/>
          </a:xfrm>
          <a:prstGeom prst="rect">
            <a:avLst/>
          </a:prstGeom>
        </p:spPr>
        <p:txBody>
          <a:bodyPr wrap="square">
            <a:spAutoFit/>
          </a:bodyPr>
          <a:lstStyle/>
          <a:p>
            <a:pPr fontAlgn="base">
              <a:spcBef>
                <a:spcPct val="0"/>
              </a:spcBef>
              <a:spcAft>
                <a:spcPct val="0"/>
              </a:spcAft>
            </a:pPr>
            <a:r>
              <a:rPr lang="en-ZA" sz="2800" dirty="0">
                <a:solidFill>
                  <a:srgbClr val="669900"/>
                </a:solidFill>
                <a:latin typeface="Calibri"/>
              </a:rPr>
              <a:t>Technical Outputs (Certificates Approved)</a:t>
            </a:r>
            <a:endParaRPr lang="en-GB" sz="2800" dirty="0">
              <a:solidFill>
                <a:srgbClr val="669900"/>
              </a:solidFill>
            </a:endParaRPr>
          </a:p>
        </p:txBody>
      </p:sp>
    </p:spTree>
    <p:extLst>
      <p:ext uri="{BB962C8B-B14F-4D97-AF65-F5344CB8AC3E}">
        <p14:creationId xmlns:p14="http://schemas.microsoft.com/office/powerpoint/2010/main" xmlns="" val="17714351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5400" dirty="0" smtClean="0">
                <a:solidFill>
                  <a:srgbClr val="669900"/>
                </a:solidFill>
                <a:latin typeface="Calibri" panose="020F0502020204030204" pitchFamily="34" charset="0"/>
              </a:rPr>
              <a:t>Financial performance</a:t>
            </a:r>
            <a:endParaRPr lang="en-GB" sz="5400" dirty="0">
              <a:solidFill>
                <a:srgbClr val="669900"/>
              </a:solidFill>
              <a:latin typeface="Calibri" panose="020F0502020204030204" pitchFamily="34" charset="0"/>
            </a:endParaRPr>
          </a:p>
        </p:txBody>
      </p:sp>
      <p:sp>
        <p:nvSpPr>
          <p:cNvPr id="3" name="Content Placeholder 2"/>
          <p:cNvSpPr>
            <a:spLocks noGrp="1"/>
          </p:cNvSpPr>
          <p:nvPr>
            <p:ph idx="1"/>
          </p:nvPr>
        </p:nvSpPr>
        <p:spPr>
          <a:xfrm>
            <a:off x="1331640" y="1600201"/>
            <a:ext cx="6840760" cy="604663"/>
          </a:xfrm>
        </p:spPr>
        <p:txBody>
          <a:bodyPr/>
          <a:lstStyle/>
          <a:p>
            <a:pPr marL="0" indent="0">
              <a:buNone/>
            </a:pPr>
            <a:r>
              <a:rPr lang="en-ZA" sz="2400" dirty="0">
                <a:solidFill>
                  <a:srgbClr val="669900"/>
                </a:solidFill>
                <a:latin typeface="Calibri" panose="020F0502020204030204" pitchFamily="34" charset="0"/>
                <a:ea typeface="+mj-ea"/>
                <a:cs typeface="+mj-cs"/>
              </a:rPr>
              <a:t>Highlights of non - financial performance information</a:t>
            </a:r>
          </a:p>
        </p:txBody>
      </p:sp>
      <p:sp>
        <p:nvSpPr>
          <p:cNvPr id="4" name="Content Placeholder 2"/>
          <p:cNvSpPr txBox="1">
            <a:spLocks/>
          </p:cNvSpPr>
          <p:nvPr/>
        </p:nvSpPr>
        <p:spPr bwMode="auto">
          <a:xfrm>
            <a:off x="457200" y="2564905"/>
            <a:ext cx="8229600" cy="964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anose="05000000000000000000" pitchFamily="2" charset="2"/>
              <a:buChar char="Ø"/>
            </a:pPr>
            <a:r>
              <a:rPr lang="en-ZA" sz="2400" kern="0" dirty="0" smtClean="0">
                <a:latin typeface="Calibri" panose="020F0502020204030204" pitchFamily="34" charset="0"/>
              </a:rPr>
              <a:t>None to report</a:t>
            </a:r>
            <a:endParaRPr lang="en-ZA" sz="2400" kern="0" dirty="0">
              <a:latin typeface="Calibri" panose="020F0502020204030204" pitchFamily="34" charset="0"/>
            </a:endParaRPr>
          </a:p>
        </p:txBody>
      </p:sp>
    </p:spTree>
    <p:extLst>
      <p:ext uri="{BB962C8B-B14F-4D97-AF65-F5344CB8AC3E}">
        <p14:creationId xmlns:p14="http://schemas.microsoft.com/office/powerpoint/2010/main" xmlns="" val="2553931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172881" y="0"/>
            <a:ext cx="4798238" cy="6858000"/>
          </a:xfrm>
          <a:prstGeom prst="rect">
            <a:avLst/>
          </a:prstGeom>
        </p:spPr>
      </p:pic>
    </p:spTree>
    <p:extLst>
      <p:ext uri="{BB962C8B-B14F-4D97-AF65-F5344CB8AC3E}">
        <p14:creationId xmlns:p14="http://schemas.microsoft.com/office/powerpoint/2010/main" xmlns="" val="39459346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976" y="980728"/>
            <a:ext cx="8568952" cy="400110"/>
          </a:xfrm>
          <a:prstGeom prst="rect">
            <a:avLst/>
          </a:prstGeom>
        </p:spPr>
        <p:txBody>
          <a:bodyPr wrap="square">
            <a:spAutoFit/>
          </a:bodyPr>
          <a:lstStyle/>
          <a:p>
            <a:pPr fontAlgn="base">
              <a:spcBef>
                <a:spcPct val="0"/>
              </a:spcBef>
              <a:spcAft>
                <a:spcPct val="0"/>
              </a:spcAft>
            </a:pPr>
            <a:r>
              <a:rPr lang="en-ZA" sz="2000" dirty="0">
                <a:solidFill>
                  <a:srgbClr val="669900"/>
                </a:solidFill>
                <a:latin typeface="Calibri"/>
              </a:rPr>
              <a:t>Comparison of Actual Audited Annual Financial Performance With Previous Years</a:t>
            </a:r>
            <a:endParaRPr lang="en-GB" sz="2000" dirty="0">
              <a:solidFill>
                <a:srgbClr val="669900"/>
              </a:solidFill>
            </a:endParaRPr>
          </a:p>
        </p:txBody>
      </p:sp>
      <p:pic>
        <p:nvPicPr>
          <p:cNvPr id="6" name="Picture 5"/>
          <p:cNvPicPr>
            <a:picLocks noChangeAspect="1"/>
          </p:cNvPicPr>
          <p:nvPr/>
        </p:nvPicPr>
        <p:blipFill>
          <a:blip r:embed="rId3" cstate="print"/>
          <a:stretch>
            <a:fillRect/>
          </a:stretch>
        </p:blipFill>
        <p:spPr>
          <a:xfrm>
            <a:off x="395536" y="1484784"/>
            <a:ext cx="8388424" cy="3564507"/>
          </a:xfrm>
          <a:prstGeom prst="rect">
            <a:avLst/>
          </a:prstGeom>
        </p:spPr>
      </p:pic>
    </p:spTree>
    <p:extLst>
      <p:ext uri="{BB962C8B-B14F-4D97-AF65-F5344CB8AC3E}">
        <p14:creationId xmlns:p14="http://schemas.microsoft.com/office/powerpoint/2010/main" xmlns="" val="2870025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71600" y="836712"/>
            <a:ext cx="7704856" cy="3539430"/>
          </a:xfrm>
          <a:prstGeom prst="rect">
            <a:avLst/>
          </a:prstGeom>
        </p:spPr>
        <p:txBody>
          <a:bodyPr wrap="square">
            <a:spAutoFit/>
          </a:bodyPr>
          <a:lstStyle/>
          <a:p>
            <a:pPr algn="ctr"/>
            <a:r>
              <a:rPr lang="en-US" sz="3200" kern="0" dirty="0">
                <a:solidFill>
                  <a:srgbClr val="00B050"/>
                </a:solidFill>
                <a:latin typeface="Calibri" pitchFamily="34" charset="0"/>
                <a:ea typeface="+mj-ea"/>
                <a:cs typeface="+mj-cs"/>
              </a:rPr>
              <a:t>Thank </a:t>
            </a:r>
            <a:r>
              <a:rPr lang="en-US" sz="3200" kern="0" dirty="0" smtClean="0">
                <a:solidFill>
                  <a:srgbClr val="00B050"/>
                </a:solidFill>
                <a:latin typeface="Calibri" pitchFamily="34" charset="0"/>
                <a:ea typeface="+mj-ea"/>
                <a:cs typeface="+mj-cs"/>
              </a:rPr>
              <a:t>you </a:t>
            </a:r>
          </a:p>
          <a:p>
            <a:pPr algn="ctr"/>
            <a:endParaRPr lang="en-US" sz="3200" kern="0" dirty="0">
              <a:solidFill>
                <a:srgbClr val="00B050"/>
              </a:solidFill>
              <a:latin typeface="Calibri" pitchFamily="34" charset="0"/>
              <a:ea typeface="+mj-ea"/>
              <a:cs typeface="+mj-cs"/>
            </a:endParaRPr>
          </a:p>
          <a:p>
            <a:pPr algn="ctr"/>
            <a:endParaRPr lang="en-US" sz="3200" kern="0" dirty="0" smtClean="0">
              <a:solidFill>
                <a:srgbClr val="00B050"/>
              </a:solidFill>
              <a:latin typeface="Calibri" pitchFamily="34" charset="0"/>
              <a:ea typeface="+mj-ea"/>
              <a:cs typeface="+mj-cs"/>
            </a:endParaRPr>
          </a:p>
          <a:p>
            <a:pPr algn="ctr"/>
            <a:r>
              <a:rPr lang="en-US" sz="3200" kern="0" dirty="0" smtClean="0">
                <a:solidFill>
                  <a:srgbClr val="00B050"/>
                </a:solidFill>
                <a:latin typeface="Calibri" pitchFamily="34" charset="0"/>
                <a:ea typeface="+mj-ea"/>
                <a:cs typeface="+mj-cs"/>
              </a:rPr>
              <a:t>for </a:t>
            </a:r>
            <a:r>
              <a:rPr lang="en-US" sz="3200" kern="0" dirty="0">
                <a:solidFill>
                  <a:srgbClr val="00B050"/>
                </a:solidFill>
                <a:latin typeface="Calibri" pitchFamily="34" charset="0"/>
                <a:ea typeface="+mj-ea"/>
                <a:cs typeface="+mj-cs"/>
              </a:rPr>
              <a:t>Achieving excellent </a:t>
            </a:r>
            <a:r>
              <a:rPr lang="en-US" sz="3200" kern="0" dirty="0" smtClean="0">
                <a:solidFill>
                  <a:srgbClr val="00B050"/>
                </a:solidFill>
                <a:latin typeface="Calibri" pitchFamily="34" charset="0"/>
                <a:ea typeface="+mj-ea"/>
                <a:cs typeface="+mj-cs"/>
              </a:rPr>
              <a:t>results</a:t>
            </a:r>
          </a:p>
          <a:p>
            <a:pPr algn="ctr"/>
            <a:endParaRPr lang="en-US" sz="3200" kern="0" dirty="0">
              <a:solidFill>
                <a:srgbClr val="00B050"/>
              </a:solidFill>
              <a:latin typeface="Calibri" pitchFamily="34" charset="0"/>
              <a:ea typeface="+mj-ea"/>
              <a:cs typeface="+mj-cs"/>
            </a:endParaRPr>
          </a:p>
          <a:p>
            <a:pPr algn="ctr"/>
            <a:r>
              <a:rPr lang="en-US" sz="3200" kern="0" dirty="0">
                <a:solidFill>
                  <a:srgbClr val="00B050"/>
                </a:solidFill>
                <a:latin typeface="Calibri" pitchFamily="34" charset="0"/>
                <a:ea typeface="+mj-ea"/>
                <a:cs typeface="+mj-cs"/>
              </a:rPr>
              <a:t/>
            </a:r>
            <a:br>
              <a:rPr lang="en-US" sz="3200" kern="0" dirty="0">
                <a:solidFill>
                  <a:srgbClr val="00B050"/>
                </a:solidFill>
                <a:latin typeface="Calibri" pitchFamily="34" charset="0"/>
                <a:ea typeface="+mj-ea"/>
                <a:cs typeface="+mj-cs"/>
              </a:rPr>
            </a:br>
            <a:r>
              <a:rPr lang="en-US" sz="3200" kern="0" dirty="0">
                <a:solidFill>
                  <a:srgbClr val="00B050"/>
                </a:solidFill>
                <a:latin typeface="Calibri" pitchFamily="34" charset="0"/>
                <a:ea typeface="+mj-ea"/>
                <a:cs typeface="+mj-cs"/>
              </a:rPr>
              <a:t>TEAM</a:t>
            </a:r>
            <a:r>
              <a:rPr lang="en-US" sz="3200" kern="0" dirty="0">
                <a:solidFill>
                  <a:srgbClr val="0070C0"/>
                </a:solidFill>
                <a:latin typeface="Calibri" pitchFamily="34" charset="0"/>
                <a:ea typeface="+mj-ea"/>
                <a:cs typeface="+mj-cs"/>
              </a:rPr>
              <a:t>: </a:t>
            </a:r>
            <a:r>
              <a:rPr lang="en-US" sz="3200" kern="0" dirty="0">
                <a:solidFill>
                  <a:srgbClr val="00B050"/>
                </a:solidFill>
                <a:latin typeface="Calibri" pitchFamily="34" charset="0"/>
                <a:ea typeface="+mj-ea"/>
                <a:cs typeface="+mj-cs"/>
              </a:rPr>
              <a:t>T</a:t>
            </a:r>
            <a:r>
              <a:rPr lang="en-US" sz="3200" kern="0" dirty="0">
                <a:solidFill>
                  <a:srgbClr val="0070C0"/>
                </a:solidFill>
                <a:latin typeface="Calibri" pitchFamily="34" charset="0"/>
                <a:ea typeface="+mj-ea"/>
                <a:cs typeface="+mj-cs"/>
              </a:rPr>
              <a:t>ogether </a:t>
            </a:r>
            <a:r>
              <a:rPr lang="en-US" sz="3200" kern="0" dirty="0">
                <a:solidFill>
                  <a:srgbClr val="00B050"/>
                </a:solidFill>
                <a:latin typeface="Calibri" pitchFamily="34" charset="0"/>
                <a:ea typeface="+mj-ea"/>
                <a:cs typeface="+mj-cs"/>
              </a:rPr>
              <a:t>E</a:t>
            </a:r>
            <a:r>
              <a:rPr lang="en-US" sz="3200" kern="0" dirty="0">
                <a:solidFill>
                  <a:srgbClr val="0070C0"/>
                </a:solidFill>
                <a:latin typeface="Calibri" pitchFamily="34" charset="0"/>
                <a:ea typeface="+mj-ea"/>
                <a:cs typeface="+mj-cs"/>
              </a:rPr>
              <a:t>veryone </a:t>
            </a:r>
            <a:r>
              <a:rPr lang="en-US" sz="3200" kern="0" dirty="0">
                <a:solidFill>
                  <a:srgbClr val="00B050"/>
                </a:solidFill>
                <a:latin typeface="Calibri" pitchFamily="34" charset="0"/>
                <a:ea typeface="+mj-ea"/>
                <a:cs typeface="+mj-cs"/>
              </a:rPr>
              <a:t>A</a:t>
            </a:r>
            <a:r>
              <a:rPr lang="en-US" sz="3200" kern="0" dirty="0">
                <a:solidFill>
                  <a:srgbClr val="0070C0"/>
                </a:solidFill>
                <a:latin typeface="Calibri" pitchFamily="34" charset="0"/>
                <a:ea typeface="+mj-ea"/>
                <a:cs typeface="+mj-cs"/>
              </a:rPr>
              <a:t>chieves </a:t>
            </a:r>
            <a:r>
              <a:rPr lang="en-US" sz="3200" kern="0" dirty="0">
                <a:solidFill>
                  <a:srgbClr val="00B050"/>
                </a:solidFill>
                <a:latin typeface="Calibri" pitchFamily="34" charset="0"/>
                <a:ea typeface="+mj-ea"/>
                <a:cs typeface="+mj-cs"/>
              </a:rPr>
              <a:t>M</a:t>
            </a:r>
            <a:r>
              <a:rPr lang="en-US" sz="3200" kern="0" dirty="0">
                <a:solidFill>
                  <a:srgbClr val="0070C0"/>
                </a:solidFill>
                <a:latin typeface="Calibri" pitchFamily="34" charset="0"/>
                <a:ea typeface="+mj-ea"/>
                <a:cs typeface="+mj-cs"/>
              </a:rPr>
              <a:t>ore</a:t>
            </a:r>
            <a:endParaRPr lang="en-GB" dirty="0"/>
          </a:p>
        </p:txBody>
      </p:sp>
    </p:spTree>
    <p:extLst>
      <p:ext uri="{BB962C8B-B14F-4D97-AF65-F5344CB8AC3E}">
        <p14:creationId xmlns:p14="http://schemas.microsoft.com/office/powerpoint/2010/main" xmlns="" val="2417879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99592" y="416934"/>
            <a:ext cx="6984776" cy="561975"/>
          </a:xfrm>
        </p:spPr>
        <p:txBody>
          <a:bodyPr>
            <a:noAutofit/>
          </a:bodyPr>
          <a:lstStyle/>
          <a:p>
            <a:r>
              <a:rPr lang="en-ZA" sz="2800" dirty="0" smtClean="0">
                <a:solidFill>
                  <a:srgbClr val="669900"/>
                </a:solidFill>
                <a:latin typeface="Calibri" panose="020F0502020204030204" pitchFamily="34" charset="0"/>
              </a:rPr>
              <a:t>Background</a:t>
            </a:r>
            <a:endParaRPr lang="en-GB" sz="2800" dirty="0">
              <a:solidFill>
                <a:srgbClr val="669900"/>
              </a:solidFill>
              <a:latin typeface="Calibri" panose="020F0502020204030204" pitchFamily="34" charset="0"/>
            </a:endParaRPr>
          </a:p>
        </p:txBody>
      </p:sp>
      <p:sp>
        <p:nvSpPr>
          <p:cNvPr id="3" name="Content Placeholder 2"/>
          <p:cNvSpPr>
            <a:spLocks noGrp="1"/>
          </p:cNvSpPr>
          <p:nvPr>
            <p:ph idx="4294967295"/>
          </p:nvPr>
        </p:nvSpPr>
        <p:spPr>
          <a:xfrm>
            <a:off x="539552" y="980728"/>
            <a:ext cx="8229600" cy="5256212"/>
          </a:xfrm>
        </p:spPr>
        <p:txBody>
          <a:bodyPr>
            <a:normAutofit/>
          </a:bodyPr>
          <a:lstStyle/>
          <a:p>
            <a:pPr>
              <a:buFont typeface="Wingdings" panose="05000000000000000000" pitchFamily="2" charset="2"/>
              <a:buChar char="Ø"/>
            </a:pPr>
            <a:r>
              <a:rPr lang="en-GB" sz="2400" dirty="0">
                <a:latin typeface="Calibri" panose="020F0502020204030204" pitchFamily="34" charset="0"/>
              </a:rPr>
              <a:t>Agrément South Africa was established by the then Minister of Public works in </a:t>
            </a:r>
            <a:r>
              <a:rPr lang="en-GB" sz="2400" dirty="0" smtClean="0">
                <a:latin typeface="Calibri" panose="020F0502020204030204" pitchFamily="34" charset="0"/>
              </a:rPr>
              <a:t>1969; </a:t>
            </a:r>
            <a:endParaRPr lang="en-GB" sz="2400" dirty="0">
              <a:latin typeface="Calibri" panose="020F0502020204030204" pitchFamily="34" charset="0"/>
            </a:endParaRPr>
          </a:p>
          <a:p>
            <a:pPr>
              <a:buFont typeface="Wingdings" panose="05000000000000000000" pitchFamily="2" charset="2"/>
              <a:buChar char="Ø"/>
            </a:pPr>
            <a:r>
              <a:rPr lang="en-ZA" sz="2400" dirty="0" smtClean="0">
                <a:latin typeface="Calibri" panose="020F0502020204030204" pitchFamily="34" charset="0"/>
              </a:rPr>
              <a:t>It </a:t>
            </a:r>
            <a:r>
              <a:rPr lang="en-ZA" sz="2400" dirty="0">
                <a:latin typeface="Calibri" panose="020F0502020204030204" pitchFamily="34" charset="0"/>
              </a:rPr>
              <a:t>serves the construction and building industry by providing valuable specialised testing of new and innovative </a:t>
            </a:r>
            <a:r>
              <a:rPr lang="en-ZA" sz="2400" dirty="0" smtClean="0">
                <a:latin typeface="Calibri" panose="020F0502020204030204" pitchFamily="34" charset="0"/>
              </a:rPr>
              <a:t>systems;</a:t>
            </a:r>
            <a:endParaRPr lang="en-ZA" sz="2400" dirty="0">
              <a:latin typeface="Calibri" panose="020F0502020204030204" pitchFamily="34" charset="0"/>
            </a:endParaRPr>
          </a:p>
          <a:p>
            <a:pPr>
              <a:buFont typeface="Wingdings" panose="05000000000000000000" pitchFamily="2" charset="2"/>
              <a:buChar char="Ø"/>
            </a:pPr>
            <a:r>
              <a:rPr lang="en-ZA" sz="2400" dirty="0" smtClean="0">
                <a:latin typeface="Calibri" panose="020F0502020204030204" pitchFamily="34" charset="0"/>
              </a:rPr>
              <a:t>The </a:t>
            </a:r>
            <a:r>
              <a:rPr lang="en-ZA" sz="2400" dirty="0">
                <a:latin typeface="Calibri" panose="020F0502020204030204" pitchFamily="34" charset="0"/>
              </a:rPr>
              <a:t>technical </a:t>
            </a:r>
            <a:r>
              <a:rPr lang="en-ZA" sz="2400" dirty="0" smtClean="0">
                <a:latin typeface="Calibri" panose="020F0502020204030204" pitchFamily="34" charset="0"/>
              </a:rPr>
              <a:t>assessment serves </a:t>
            </a:r>
            <a:r>
              <a:rPr lang="en-ZA" sz="2400" dirty="0">
                <a:latin typeface="Calibri" panose="020F0502020204030204" pitchFamily="34" charset="0"/>
              </a:rPr>
              <a:t>the construction and building control officials with an authoritative technical scientific assessment of system </a:t>
            </a:r>
            <a:r>
              <a:rPr lang="en-ZA" sz="2400" dirty="0" smtClean="0">
                <a:latin typeface="Calibri" panose="020F0502020204030204" pitchFamily="34" charset="0"/>
              </a:rPr>
              <a:t>performance; </a:t>
            </a:r>
            <a:endParaRPr lang="en-ZA" sz="2400" dirty="0">
              <a:latin typeface="Calibri" panose="020F0502020204030204" pitchFamily="34" charset="0"/>
            </a:endParaRPr>
          </a:p>
          <a:p>
            <a:pPr>
              <a:buFont typeface="Wingdings" panose="05000000000000000000" pitchFamily="2" charset="2"/>
              <a:buChar char="Ø"/>
            </a:pPr>
            <a:r>
              <a:rPr lang="en-ZA" sz="2400" dirty="0" smtClean="0">
                <a:latin typeface="Calibri" panose="020F0502020204030204" pitchFamily="34" charset="0"/>
              </a:rPr>
              <a:t>This </a:t>
            </a:r>
            <a:r>
              <a:rPr lang="en-ZA" sz="2400" dirty="0">
                <a:latin typeface="Calibri" panose="020F0502020204030204" pitchFamily="34" charset="0"/>
              </a:rPr>
              <a:t>enables them to be able to make expert judgement on the suitability or otherwise of a particular product in their areas of </a:t>
            </a:r>
            <a:r>
              <a:rPr lang="en-ZA" sz="2400" dirty="0" smtClean="0">
                <a:latin typeface="Calibri" panose="020F0502020204030204" pitchFamily="34" charset="0"/>
              </a:rPr>
              <a:t>jurisdiction;</a:t>
            </a:r>
            <a:endParaRPr lang="en-ZA" sz="2400" dirty="0">
              <a:latin typeface="Calibri" panose="020F0502020204030204" pitchFamily="34" charset="0"/>
            </a:endParaRPr>
          </a:p>
          <a:p>
            <a:pPr>
              <a:buFont typeface="Wingdings" panose="05000000000000000000" pitchFamily="2" charset="2"/>
              <a:buChar char="Ø"/>
            </a:pPr>
            <a:r>
              <a:rPr lang="en-ZA" sz="2400" dirty="0" smtClean="0">
                <a:latin typeface="Calibri" panose="020F0502020204030204" pitchFamily="34" charset="0"/>
              </a:rPr>
              <a:t>This </a:t>
            </a:r>
            <a:r>
              <a:rPr lang="en-ZA" sz="2400" dirty="0">
                <a:latin typeface="Calibri" panose="020F0502020204030204" pitchFamily="34" charset="0"/>
              </a:rPr>
              <a:t>strategic assistance provides valuable information and thereby enables modern construction method come to the fore.</a:t>
            </a:r>
          </a:p>
          <a:p>
            <a:pPr algn="just">
              <a:lnSpc>
                <a:spcPct val="150000"/>
              </a:lnSpc>
              <a:spcAft>
                <a:spcPts val="1000"/>
              </a:spcAft>
            </a:pPr>
            <a:endParaRPr lang="en-GB" sz="2400" dirty="0" smtClean="0"/>
          </a:p>
          <a:p>
            <a:pPr algn="just">
              <a:lnSpc>
                <a:spcPct val="150000"/>
              </a:lnSpc>
              <a:spcAft>
                <a:spcPts val="1000"/>
              </a:spcAft>
            </a:pPr>
            <a:endParaRPr lang="en-GB" sz="2400" dirty="0" smtClean="0">
              <a:ea typeface="Calibri"/>
              <a:cs typeface="Calibri"/>
            </a:endParaRPr>
          </a:p>
          <a:p>
            <a:pPr algn="just">
              <a:lnSpc>
                <a:spcPct val="150000"/>
              </a:lnSpc>
              <a:spcAft>
                <a:spcPts val="1000"/>
              </a:spcAft>
            </a:pPr>
            <a:endParaRPr lang="en-GB" sz="2400" dirty="0" smtClean="0">
              <a:ea typeface="Calibri"/>
              <a:cs typeface="Times New Roman"/>
            </a:endParaRPr>
          </a:p>
          <a:p>
            <a:endParaRPr lang="en-GB" dirty="0"/>
          </a:p>
        </p:txBody>
      </p:sp>
    </p:spTree>
    <p:extLst>
      <p:ext uri="{BB962C8B-B14F-4D97-AF65-F5344CB8AC3E}">
        <p14:creationId xmlns:p14="http://schemas.microsoft.com/office/powerpoint/2010/main" xmlns="" val="4210168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9184" y="433868"/>
            <a:ext cx="7344816" cy="561975"/>
          </a:xfrm>
        </p:spPr>
        <p:txBody>
          <a:bodyPr>
            <a:noAutofit/>
          </a:bodyPr>
          <a:lstStyle/>
          <a:p>
            <a:r>
              <a:rPr lang="en-ZA" sz="2800" dirty="0" smtClean="0">
                <a:solidFill>
                  <a:srgbClr val="669900"/>
                </a:solidFill>
                <a:latin typeface="Calibri" panose="020F0502020204030204" pitchFamily="34" charset="0"/>
              </a:rPr>
              <a:t>Agrément South Africa’s Board oversight role</a:t>
            </a:r>
            <a:endParaRPr lang="en-ZA" sz="2800" dirty="0">
              <a:solidFill>
                <a:srgbClr val="669900"/>
              </a:solidFill>
              <a:latin typeface="Calibri" panose="020F0502020204030204" pitchFamily="34" charset="0"/>
            </a:endParaRPr>
          </a:p>
        </p:txBody>
      </p:sp>
      <p:sp>
        <p:nvSpPr>
          <p:cNvPr id="3" name="Content Placeholder 2"/>
          <p:cNvSpPr>
            <a:spLocks noGrp="1"/>
          </p:cNvSpPr>
          <p:nvPr>
            <p:ph idx="4294967295"/>
          </p:nvPr>
        </p:nvSpPr>
        <p:spPr>
          <a:xfrm>
            <a:off x="539552" y="980728"/>
            <a:ext cx="8229600" cy="5256212"/>
          </a:xfrm>
        </p:spPr>
        <p:txBody>
          <a:bodyPr>
            <a:normAutofit/>
          </a:bodyPr>
          <a:lstStyle/>
          <a:p>
            <a:pPr>
              <a:buFont typeface="Wingdings" panose="05000000000000000000" pitchFamily="2" charset="2"/>
              <a:buChar char="Ø"/>
            </a:pPr>
            <a:r>
              <a:rPr lang="en-ZA" sz="2400" dirty="0" smtClean="0">
                <a:latin typeface="Calibri" panose="020F0502020204030204" pitchFamily="34" charset="0"/>
              </a:rPr>
              <a:t>The National Department </a:t>
            </a:r>
            <a:r>
              <a:rPr lang="en-ZA" sz="2400" dirty="0">
                <a:latin typeface="Calibri" panose="020F0502020204030204" pitchFamily="34" charset="0"/>
              </a:rPr>
              <a:t>of Public Works and the Board of Agrément South Africa continued to play an oversight role over the </a:t>
            </a:r>
            <a:r>
              <a:rPr lang="en-ZA" sz="2400" dirty="0" smtClean="0">
                <a:latin typeface="Calibri" panose="020F0502020204030204" pitchFamily="34" charset="0"/>
              </a:rPr>
              <a:t>entity;</a:t>
            </a:r>
          </a:p>
          <a:p>
            <a:pPr>
              <a:buFont typeface="Wingdings" panose="05000000000000000000" pitchFamily="2" charset="2"/>
              <a:buChar char="Ø"/>
            </a:pPr>
            <a:r>
              <a:rPr lang="en-ZA" sz="2400" dirty="0" smtClean="0">
                <a:latin typeface="Calibri" panose="020F0502020204030204" pitchFamily="34" charset="0"/>
              </a:rPr>
              <a:t>This </a:t>
            </a:r>
            <a:r>
              <a:rPr lang="en-ZA" sz="2400" dirty="0">
                <a:latin typeface="Calibri" panose="020F0502020204030204" pitchFamily="34" charset="0"/>
              </a:rPr>
              <a:t>is to ensure that </a:t>
            </a:r>
            <a:r>
              <a:rPr lang="en-ZA" sz="2400" dirty="0" smtClean="0">
                <a:latin typeface="Calibri" panose="020F0502020204030204" pitchFamily="34" charset="0"/>
              </a:rPr>
              <a:t>the entity’s mandate </a:t>
            </a:r>
            <a:r>
              <a:rPr lang="en-ZA" sz="2400" dirty="0">
                <a:latin typeface="Calibri" panose="020F0502020204030204" pitchFamily="34" charset="0"/>
              </a:rPr>
              <a:t>is fulfilled whilst also providing guidance under applicable </a:t>
            </a:r>
            <a:r>
              <a:rPr lang="en-ZA" sz="2400" dirty="0" smtClean="0">
                <a:latin typeface="Calibri" panose="020F0502020204030204" pitchFamily="34" charset="0"/>
              </a:rPr>
              <a:t>circumstances;</a:t>
            </a:r>
          </a:p>
          <a:p>
            <a:pPr>
              <a:buFont typeface="Wingdings" panose="05000000000000000000" pitchFamily="2" charset="2"/>
              <a:buChar char="Ø"/>
            </a:pPr>
            <a:r>
              <a:rPr lang="en-ZA" sz="2400" dirty="0" smtClean="0">
                <a:latin typeface="Calibri" panose="020F0502020204030204" pitchFamily="34" charset="0"/>
              </a:rPr>
              <a:t>In </a:t>
            </a:r>
            <a:r>
              <a:rPr lang="en-ZA" sz="2400" dirty="0">
                <a:latin typeface="Calibri" panose="020F0502020204030204" pitchFamily="34" charset="0"/>
              </a:rPr>
              <a:t>this regard regular meetings, feedback sessions were held with the </a:t>
            </a:r>
            <a:r>
              <a:rPr lang="en-ZA" sz="2400" dirty="0" smtClean="0">
                <a:latin typeface="Calibri" panose="020F0502020204030204" pitchFamily="34" charset="0"/>
              </a:rPr>
              <a:t>National Department </a:t>
            </a:r>
            <a:r>
              <a:rPr lang="en-ZA" sz="2400" dirty="0">
                <a:latin typeface="Calibri" panose="020F0502020204030204" pitchFamily="34" charset="0"/>
              </a:rPr>
              <a:t>of Public </a:t>
            </a:r>
            <a:r>
              <a:rPr lang="en-ZA" sz="2400" dirty="0" smtClean="0">
                <a:latin typeface="Calibri" panose="020F0502020204030204" pitchFamily="34" charset="0"/>
              </a:rPr>
              <a:t>works;</a:t>
            </a:r>
          </a:p>
          <a:p>
            <a:pPr>
              <a:buFont typeface="Wingdings" panose="05000000000000000000" pitchFamily="2" charset="2"/>
              <a:buChar char="Ø"/>
            </a:pPr>
            <a:r>
              <a:rPr lang="en-ZA" sz="2400" dirty="0" smtClean="0">
                <a:latin typeface="Calibri" panose="020F0502020204030204" pitchFamily="34" charset="0"/>
              </a:rPr>
              <a:t>Regular Board meetings were </a:t>
            </a:r>
            <a:r>
              <a:rPr lang="en-ZA" sz="2400" dirty="0">
                <a:latin typeface="Calibri" panose="020F0502020204030204" pitchFamily="34" charset="0"/>
              </a:rPr>
              <a:t>also </a:t>
            </a:r>
            <a:r>
              <a:rPr lang="en-ZA" sz="2400" dirty="0" smtClean="0">
                <a:latin typeface="Calibri" panose="020F0502020204030204" pitchFamily="34" charset="0"/>
              </a:rPr>
              <a:t>held;</a:t>
            </a:r>
          </a:p>
          <a:p>
            <a:pPr>
              <a:buFont typeface="Wingdings" panose="05000000000000000000" pitchFamily="2" charset="2"/>
              <a:buChar char="Ø"/>
            </a:pPr>
            <a:r>
              <a:rPr lang="en-ZA" sz="2400" dirty="0" smtClean="0">
                <a:latin typeface="Calibri" panose="020F0502020204030204" pitchFamily="34" charset="0"/>
              </a:rPr>
              <a:t>This </a:t>
            </a:r>
            <a:r>
              <a:rPr lang="en-ZA" sz="2400" dirty="0">
                <a:latin typeface="Calibri" panose="020F0502020204030204" pitchFamily="34" charset="0"/>
              </a:rPr>
              <a:t>enabled the </a:t>
            </a:r>
            <a:r>
              <a:rPr lang="en-ZA" sz="2400" dirty="0" smtClean="0">
                <a:latin typeface="Calibri" panose="020F0502020204030204" pitchFamily="34" charset="0"/>
              </a:rPr>
              <a:t>entity </a:t>
            </a:r>
            <a:r>
              <a:rPr lang="en-ZA" sz="2400" dirty="0">
                <a:latin typeface="Calibri" panose="020F0502020204030204" pitchFamily="34" charset="0"/>
              </a:rPr>
              <a:t>to deliver on its mandate and </a:t>
            </a:r>
            <a:r>
              <a:rPr lang="en-ZA" sz="2400" dirty="0" smtClean="0">
                <a:latin typeface="Calibri" panose="020F0502020204030204" pitchFamily="34" charset="0"/>
              </a:rPr>
              <a:t>fulfil its </a:t>
            </a:r>
            <a:r>
              <a:rPr lang="en-ZA" sz="2400" dirty="0">
                <a:latin typeface="Calibri" panose="020F0502020204030204" pitchFamily="34" charset="0"/>
              </a:rPr>
              <a:t>regulatory </a:t>
            </a:r>
            <a:r>
              <a:rPr lang="en-ZA" sz="2400" dirty="0" smtClean="0">
                <a:latin typeface="Calibri" panose="020F0502020204030204" pitchFamily="34" charset="0"/>
              </a:rPr>
              <a:t>reporting requirements</a:t>
            </a:r>
            <a:r>
              <a:rPr lang="en-ZA" sz="2400" dirty="0">
                <a:latin typeface="Calibri" panose="020F0502020204030204" pitchFamily="34" charset="0"/>
              </a:rPr>
              <a:t>.</a:t>
            </a:r>
          </a:p>
          <a:p>
            <a:pPr algn="just">
              <a:lnSpc>
                <a:spcPct val="150000"/>
              </a:lnSpc>
              <a:spcAft>
                <a:spcPts val="1000"/>
              </a:spcAft>
            </a:pPr>
            <a:endParaRPr lang="en-GB" sz="2400" dirty="0" smtClean="0"/>
          </a:p>
          <a:p>
            <a:pPr algn="just">
              <a:lnSpc>
                <a:spcPct val="150000"/>
              </a:lnSpc>
              <a:spcAft>
                <a:spcPts val="1000"/>
              </a:spcAft>
            </a:pPr>
            <a:endParaRPr lang="en-GB" sz="2400" dirty="0" smtClean="0">
              <a:ea typeface="Calibri"/>
              <a:cs typeface="Calibri"/>
            </a:endParaRPr>
          </a:p>
          <a:p>
            <a:pPr algn="just">
              <a:lnSpc>
                <a:spcPct val="150000"/>
              </a:lnSpc>
              <a:spcAft>
                <a:spcPts val="1000"/>
              </a:spcAft>
            </a:pPr>
            <a:endParaRPr lang="en-GB" sz="2400" dirty="0" smtClean="0">
              <a:ea typeface="Calibri"/>
              <a:cs typeface="Times New Roman"/>
            </a:endParaRPr>
          </a:p>
          <a:p>
            <a:endParaRPr lang="en-GB" dirty="0"/>
          </a:p>
        </p:txBody>
      </p:sp>
    </p:spTree>
    <p:extLst>
      <p:ext uri="{BB962C8B-B14F-4D97-AF65-F5344CB8AC3E}">
        <p14:creationId xmlns:p14="http://schemas.microsoft.com/office/powerpoint/2010/main" xmlns="" val="3530856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61964" y="418753"/>
            <a:ext cx="6984776" cy="561975"/>
          </a:xfrm>
        </p:spPr>
        <p:txBody>
          <a:bodyPr>
            <a:noAutofit/>
          </a:bodyPr>
          <a:lstStyle/>
          <a:p>
            <a:r>
              <a:rPr lang="en-ZA" sz="2800" dirty="0">
                <a:solidFill>
                  <a:srgbClr val="669900"/>
                </a:solidFill>
                <a:latin typeface="Calibri" panose="020F0502020204030204" pitchFamily="34" charset="0"/>
              </a:rPr>
              <a:t>Minister’s </a:t>
            </a:r>
            <a:r>
              <a:rPr lang="en-ZA" sz="2800" dirty="0" smtClean="0">
                <a:solidFill>
                  <a:srgbClr val="669900"/>
                </a:solidFill>
                <a:latin typeface="Calibri" panose="020F0502020204030204" pitchFamily="34" charset="0"/>
              </a:rPr>
              <a:t>foreword</a:t>
            </a:r>
            <a:endParaRPr lang="en-ZA" sz="2800" dirty="0">
              <a:solidFill>
                <a:srgbClr val="669900"/>
              </a:solidFill>
              <a:latin typeface="Calibri" panose="020F0502020204030204" pitchFamily="34" charset="0"/>
            </a:endParaRPr>
          </a:p>
        </p:txBody>
      </p:sp>
      <p:sp>
        <p:nvSpPr>
          <p:cNvPr id="3" name="Content Placeholder 2"/>
          <p:cNvSpPr>
            <a:spLocks noGrp="1"/>
          </p:cNvSpPr>
          <p:nvPr>
            <p:ph idx="4294967295"/>
          </p:nvPr>
        </p:nvSpPr>
        <p:spPr>
          <a:xfrm>
            <a:off x="539552" y="980728"/>
            <a:ext cx="8229600" cy="5256212"/>
          </a:xfrm>
        </p:spPr>
        <p:txBody>
          <a:bodyPr>
            <a:noAutofit/>
          </a:bodyPr>
          <a:lstStyle/>
          <a:p>
            <a:pPr>
              <a:buFont typeface="Wingdings" panose="05000000000000000000" pitchFamily="2" charset="2"/>
              <a:buChar char="Ø"/>
            </a:pPr>
            <a:r>
              <a:rPr lang="en-ZA" sz="2400" dirty="0" smtClean="0">
                <a:latin typeface="Calibri" panose="020F0502020204030204" pitchFamily="34" charset="0"/>
              </a:rPr>
              <a:t>Executive </a:t>
            </a:r>
            <a:r>
              <a:rPr lang="en-ZA" sz="2400" dirty="0">
                <a:latin typeface="Calibri" panose="020F0502020204030204" pitchFamily="34" charset="0"/>
              </a:rPr>
              <a:t>authority overseeing the activities of Agrément South </a:t>
            </a:r>
            <a:r>
              <a:rPr lang="en-ZA" sz="2400" dirty="0" smtClean="0">
                <a:latin typeface="Calibri" panose="020F0502020204030204" pitchFamily="34" charset="0"/>
              </a:rPr>
              <a:t>Africa;</a:t>
            </a:r>
          </a:p>
          <a:p>
            <a:pPr>
              <a:buFont typeface="Wingdings" panose="05000000000000000000" pitchFamily="2" charset="2"/>
              <a:buChar char="Ø"/>
            </a:pPr>
            <a:r>
              <a:rPr lang="en-ZA" sz="2400" dirty="0" smtClean="0">
                <a:latin typeface="Calibri" panose="020F0502020204030204" pitchFamily="34" charset="0"/>
              </a:rPr>
              <a:t>The </a:t>
            </a:r>
            <a:r>
              <a:rPr lang="en-ZA" sz="2400" dirty="0">
                <a:latin typeface="Calibri" panose="020F0502020204030204" pitchFamily="34" charset="0"/>
              </a:rPr>
              <a:t>Agrément South Africa Bill was tabled before the National Council of Provinces and the National Assembly in Parliament and passed. </a:t>
            </a:r>
            <a:endParaRPr lang="en-ZA" sz="2400" dirty="0" smtClean="0">
              <a:latin typeface="Calibri" panose="020F0502020204030204" pitchFamily="34" charset="0"/>
            </a:endParaRPr>
          </a:p>
          <a:p>
            <a:pPr>
              <a:buFont typeface="Wingdings" panose="05000000000000000000" pitchFamily="2" charset="2"/>
              <a:buChar char="Ø"/>
            </a:pPr>
            <a:r>
              <a:rPr lang="en-ZA" sz="2400" dirty="0" smtClean="0">
                <a:latin typeface="Calibri" panose="020F0502020204030204" pitchFamily="34" charset="0"/>
              </a:rPr>
              <a:t>The </a:t>
            </a:r>
            <a:r>
              <a:rPr lang="en-ZA" sz="2400" dirty="0">
                <a:latin typeface="Calibri" panose="020F0502020204030204" pitchFamily="34" charset="0"/>
              </a:rPr>
              <a:t>Agrément South Africa Act was accented to by the Honourable President of the Republic of South Africa as Act No 11 of </a:t>
            </a:r>
            <a:r>
              <a:rPr lang="en-ZA" sz="2400" dirty="0" smtClean="0">
                <a:latin typeface="Calibri" panose="020F0502020204030204" pitchFamily="34" charset="0"/>
              </a:rPr>
              <a:t>2015;</a:t>
            </a:r>
          </a:p>
          <a:p>
            <a:pPr>
              <a:buFont typeface="Wingdings" panose="05000000000000000000" pitchFamily="2" charset="2"/>
              <a:buChar char="Ø"/>
            </a:pPr>
            <a:r>
              <a:rPr lang="en-ZA" sz="2400" dirty="0" smtClean="0">
                <a:latin typeface="Calibri" panose="020F0502020204030204" pitchFamily="34" charset="0"/>
              </a:rPr>
              <a:t>The </a:t>
            </a:r>
            <a:r>
              <a:rPr lang="en-ZA" sz="2400" dirty="0">
                <a:latin typeface="Calibri" panose="020F0502020204030204" pitchFamily="34" charset="0"/>
              </a:rPr>
              <a:t>enactment of the Bill paves the way for Agrément South Africa as a juristic persona and this will eliminate the previous challenge faced by the Department of Public Works with regard to the funding mechanism applied to the </a:t>
            </a:r>
            <a:r>
              <a:rPr lang="en-ZA" sz="2400" dirty="0" smtClean="0">
                <a:latin typeface="Calibri" panose="020F0502020204030204" pitchFamily="34" charset="0"/>
              </a:rPr>
              <a:t>entity</a:t>
            </a:r>
            <a:r>
              <a:rPr lang="en-ZA" sz="2400" dirty="0">
                <a:latin typeface="Calibri" panose="020F0502020204030204" pitchFamily="34" charset="0"/>
              </a:rPr>
              <a:t>;</a:t>
            </a:r>
            <a:endParaRPr lang="en-ZA" sz="2400" dirty="0" smtClean="0">
              <a:latin typeface="Calibri" panose="020F0502020204030204" pitchFamily="34" charset="0"/>
            </a:endParaRPr>
          </a:p>
        </p:txBody>
      </p:sp>
    </p:spTree>
    <p:extLst>
      <p:ext uri="{BB962C8B-B14F-4D97-AF65-F5344CB8AC3E}">
        <p14:creationId xmlns:p14="http://schemas.microsoft.com/office/powerpoint/2010/main" xmlns="" val="2077033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61964" y="391534"/>
            <a:ext cx="6984776" cy="561975"/>
          </a:xfrm>
        </p:spPr>
        <p:txBody>
          <a:bodyPr>
            <a:noAutofit/>
          </a:bodyPr>
          <a:lstStyle/>
          <a:p>
            <a:r>
              <a:rPr lang="en-ZA" sz="2800" dirty="0">
                <a:solidFill>
                  <a:srgbClr val="669900"/>
                </a:solidFill>
                <a:latin typeface="Calibri" panose="020F0502020204030204" pitchFamily="34" charset="0"/>
              </a:rPr>
              <a:t>Minister’s </a:t>
            </a:r>
            <a:r>
              <a:rPr lang="en-ZA" sz="2800" dirty="0" smtClean="0">
                <a:solidFill>
                  <a:srgbClr val="669900"/>
                </a:solidFill>
                <a:latin typeface="Calibri" panose="020F0502020204030204" pitchFamily="34" charset="0"/>
              </a:rPr>
              <a:t>foreword</a:t>
            </a:r>
            <a:endParaRPr lang="en-ZA" sz="2800" dirty="0">
              <a:solidFill>
                <a:srgbClr val="669900"/>
              </a:solidFill>
              <a:latin typeface="Calibri" panose="020F0502020204030204" pitchFamily="34" charset="0"/>
            </a:endParaRPr>
          </a:p>
        </p:txBody>
      </p:sp>
      <p:sp>
        <p:nvSpPr>
          <p:cNvPr id="3" name="Content Placeholder 2"/>
          <p:cNvSpPr>
            <a:spLocks noGrp="1"/>
          </p:cNvSpPr>
          <p:nvPr>
            <p:ph idx="4294967295"/>
          </p:nvPr>
        </p:nvSpPr>
        <p:spPr>
          <a:xfrm>
            <a:off x="539552" y="980728"/>
            <a:ext cx="8229600" cy="5256212"/>
          </a:xfrm>
        </p:spPr>
        <p:txBody>
          <a:bodyPr>
            <a:normAutofit/>
          </a:bodyPr>
          <a:lstStyle/>
          <a:p>
            <a:pPr>
              <a:buFont typeface="Wingdings" panose="05000000000000000000" pitchFamily="2" charset="2"/>
              <a:buChar char="Ø"/>
            </a:pPr>
            <a:r>
              <a:rPr lang="en-ZA" sz="2400" dirty="0">
                <a:latin typeface="Calibri" panose="020F0502020204030204" pitchFamily="34" charset="0"/>
              </a:rPr>
              <a:t>The National Department of Public Works in leading the Transitional Task Team that oversaw the formation of the newly formed public entity has handed over </a:t>
            </a:r>
            <a:r>
              <a:rPr lang="en-ZA" sz="2400" dirty="0" smtClean="0">
                <a:latin typeface="Calibri" panose="020F0502020204030204" pitchFamily="34" charset="0"/>
              </a:rPr>
              <a:t>to management the operational tasks </a:t>
            </a:r>
            <a:r>
              <a:rPr lang="en-ZA" sz="2400" dirty="0">
                <a:latin typeface="Calibri" panose="020F0502020204030204" pitchFamily="34" charset="0"/>
              </a:rPr>
              <a:t>of human capital, </a:t>
            </a:r>
            <a:r>
              <a:rPr lang="en-ZA" sz="2400" dirty="0" smtClean="0">
                <a:latin typeface="Calibri" panose="020F0502020204030204" pitchFamily="34" charset="0"/>
              </a:rPr>
              <a:t>finance, </a:t>
            </a:r>
            <a:r>
              <a:rPr lang="en-ZA" sz="2400" dirty="0">
                <a:latin typeface="Calibri" panose="020F0502020204030204" pitchFamily="34" charset="0"/>
              </a:rPr>
              <a:t>legal, communications and facilities management;</a:t>
            </a:r>
            <a:endParaRPr lang="en-ZA" sz="2400" dirty="0" smtClean="0">
              <a:latin typeface="Calibri" panose="020F0502020204030204" pitchFamily="34" charset="0"/>
              <a:ea typeface="Calibri"/>
              <a:cs typeface="Calibri"/>
            </a:endParaRPr>
          </a:p>
          <a:p>
            <a:pPr>
              <a:buFont typeface="Wingdings" panose="05000000000000000000" pitchFamily="2" charset="2"/>
              <a:buChar char="Ø"/>
            </a:pPr>
            <a:r>
              <a:rPr lang="en-ZA" sz="2400" dirty="0" smtClean="0">
                <a:latin typeface="Calibri" panose="020F0502020204030204" pitchFamily="34" charset="0"/>
                <a:ea typeface="Calibri"/>
                <a:cs typeface="Calibri"/>
              </a:rPr>
              <a:t>The </a:t>
            </a:r>
            <a:r>
              <a:rPr lang="en-ZA" sz="2400" dirty="0">
                <a:latin typeface="Calibri" panose="020F0502020204030204" pitchFamily="34" charset="0"/>
                <a:ea typeface="Calibri"/>
                <a:cs typeface="Calibri"/>
              </a:rPr>
              <a:t>task team </a:t>
            </a:r>
            <a:r>
              <a:rPr lang="en-ZA" sz="2400" dirty="0" smtClean="0">
                <a:latin typeface="Calibri" panose="020F0502020204030204" pitchFamily="34" charset="0"/>
                <a:ea typeface="Calibri"/>
                <a:cs typeface="Calibri"/>
              </a:rPr>
              <a:t>assisted in managing the </a:t>
            </a:r>
            <a:r>
              <a:rPr lang="en-ZA" sz="2400" dirty="0">
                <a:latin typeface="Calibri" panose="020F0502020204030204" pitchFamily="34" charset="0"/>
                <a:ea typeface="Calibri"/>
                <a:cs typeface="Calibri"/>
              </a:rPr>
              <a:t>transitional arrangements to ensure Agrément South Africa continues to operate as a going </a:t>
            </a:r>
            <a:r>
              <a:rPr lang="en-ZA" sz="2400" dirty="0" smtClean="0">
                <a:latin typeface="Calibri" panose="020F0502020204030204" pitchFamily="34" charset="0"/>
                <a:ea typeface="Calibri"/>
                <a:cs typeface="Calibri"/>
              </a:rPr>
              <a:t>concern</a:t>
            </a:r>
            <a:r>
              <a:rPr lang="en-ZA" sz="2400" dirty="0">
                <a:latin typeface="Calibri" panose="020F0502020204030204" pitchFamily="34" charset="0"/>
                <a:ea typeface="Calibri"/>
                <a:cs typeface="Calibri"/>
              </a:rPr>
              <a:t>;</a:t>
            </a:r>
            <a:endParaRPr lang="en-ZA" sz="2400" dirty="0" smtClean="0">
              <a:latin typeface="Calibri" panose="020F0502020204030204" pitchFamily="34" charset="0"/>
              <a:ea typeface="Calibri"/>
              <a:cs typeface="Calibri"/>
            </a:endParaRPr>
          </a:p>
          <a:p>
            <a:pPr>
              <a:buFont typeface="Wingdings" panose="05000000000000000000" pitchFamily="2" charset="2"/>
              <a:buChar char="Ø"/>
            </a:pPr>
            <a:r>
              <a:rPr lang="en-ZA" sz="2400" dirty="0">
                <a:latin typeface="Calibri" panose="020F0502020204030204" pitchFamily="34" charset="0"/>
                <a:ea typeface="Calibri"/>
                <a:cs typeface="Calibri"/>
              </a:rPr>
              <a:t>The Transitional Task Team </a:t>
            </a:r>
            <a:r>
              <a:rPr lang="en-ZA" sz="2400" dirty="0" smtClean="0">
                <a:latin typeface="Calibri" panose="020F0502020204030204" pitchFamily="34" charset="0"/>
                <a:ea typeface="Calibri"/>
                <a:cs typeface="Calibri"/>
              </a:rPr>
              <a:t>comprised of </a:t>
            </a:r>
            <a:r>
              <a:rPr lang="en-ZA" sz="2400" dirty="0">
                <a:latin typeface="Calibri" panose="020F0502020204030204" pitchFamily="34" charset="0"/>
                <a:ea typeface="Calibri"/>
                <a:cs typeface="Calibri"/>
              </a:rPr>
              <a:t>representatives from the Board and management of Agrément South Africa, the </a:t>
            </a:r>
            <a:r>
              <a:rPr lang="en-ZA" sz="2400" dirty="0" smtClean="0">
                <a:latin typeface="Calibri" panose="020F0502020204030204" pitchFamily="34" charset="0"/>
                <a:ea typeface="Calibri"/>
                <a:cs typeface="Calibri"/>
              </a:rPr>
              <a:t>National Departments </a:t>
            </a:r>
            <a:r>
              <a:rPr lang="en-ZA" sz="2400" dirty="0">
                <a:latin typeface="Calibri" panose="020F0502020204030204" pitchFamily="34" charset="0"/>
                <a:ea typeface="Calibri"/>
                <a:cs typeface="Calibri"/>
              </a:rPr>
              <a:t>of Public Works and Science and Technology as well as the CSIR.</a:t>
            </a:r>
            <a:endParaRPr lang="en-GB" sz="2400" dirty="0" smtClean="0">
              <a:latin typeface="Calibri" panose="020F0502020204030204" pitchFamily="34" charset="0"/>
              <a:ea typeface="Calibri"/>
              <a:cs typeface="Calibri"/>
            </a:endParaRPr>
          </a:p>
        </p:txBody>
      </p:sp>
    </p:spTree>
    <p:extLst>
      <p:ext uri="{BB962C8B-B14F-4D97-AF65-F5344CB8AC3E}">
        <p14:creationId xmlns:p14="http://schemas.microsoft.com/office/powerpoint/2010/main" xmlns="" val="892130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61964" y="416934"/>
            <a:ext cx="6984776" cy="561975"/>
          </a:xfrm>
        </p:spPr>
        <p:txBody>
          <a:bodyPr>
            <a:noAutofit/>
          </a:bodyPr>
          <a:lstStyle/>
          <a:p>
            <a:r>
              <a:rPr lang="en-ZA" sz="2800" dirty="0">
                <a:solidFill>
                  <a:srgbClr val="669900"/>
                </a:solidFill>
                <a:latin typeface="Calibri" panose="020F0502020204030204" pitchFamily="34" charset="0"/>
              </a:rPr>
              <a:t>Minister’s </a:t>
            </a:r>
            <a:r>
              <a:rPr lang="en-ZA" sz="2800" dirty="0" smtClean="0">
                <a:solidFill>
                  <a:srgbClr val="669900"/>
                </a:solidFill>
                <a:latin typeface="Calibri" panose="020F0502020204030204" pitchFamily="34" charset="0"/>
              </a:rPr>
              <a:t>foreword</a:t>
            </a:r>
            <a:endParaRPr lang="en-ZA" sz="2800" dirty="0">
              <a:solidFill>
                <a:srgbClr val="669900"/>
              </a:solidFill>
              <a:latin typeface="Calibri" panose="020F0502020204030204" pitchFamily="34" charset="0"/>
            </a:endParaRPr>
          </a:p>
        </p:txBody>
      </p:sp>
      <p:sp>
        <p:nvSpPr>
          <p:cNvPr id="3" name="Content Placeholder 2"/>
          <p:cNvSpPr>
            <a:spLocks noGrp="1"/>
          </p:cNvSpPr>
          <p:nvPr>
            <p:ph idx="4294967295"/>
          </p:nvPr>
        </p:nvSpPr>
        <p:spPr>
          <a:xfrm>
            <a:off x="539552" y="980728"/>
            <a:ext cx="8229600" cy="5256212"/>
          </a:xfrm>
        </p:spPr>
        <p:txBody>
          <a:bodyPr>
            <a:normAutofit fontScale="85000" lnSpcReduction="10000"/>
          </a:bodyPr>
          <a:lstStyle/>
          <a:p>
            <a:pPr>
              <a:buFont typeface="Wingdings" panose="05000000000000000000" pitchFamily="2" charset="2"/>
              <a:buChar char="Ø"/>
            </a:pPr>
            <a:r>
              <a:rPr lang="en-ZA" sz="2600" dirty="0" smtClean="0">
                <a:latin typeface="Calibri" panose="020F0502020204030204" pitchFamily="34" charset="0"/>
              </a:rPr>
              <a:t>The National Department </a:t>
            </a:r>
            <a:r>
              <a:rPr lang="en-ZA" sz="2600" dirty="0">
                <a:latin typeface="Calibri" panose="020F0502020204030204" pitchFamily="34" charset="0"/>
              </a:rPr>
              <a:t>of Public Works believes some of innovative construction technologies can play a key role in fast tracking much needed infrastructure development in rural areas. </a:t>
            </a:r>
          </a:p>
          <a:p>
            <a:pPr>
              <a:buFont typeface="Wingdings" panose="05000000000000000000" pitchFamily="2" charset="2"/>
              <a:buChar char="Ø"/>
            </a:pPr>
            <a:r>
              <a:rPr lang="en-ZA" sz="2600" dirty="0">
                <a:latin typeface="Calibri" panose="020F0502020204030204" pitchFamily="34" charset="0"/>
              </a:rPr>
              <a:t>Agrément South Africa’s rigorous assessment system facilitates the export of South African innovative products and construction systems to the rest of the global economy on the strength of the Agrément South Africa certification. </a:t>
            </a:r>
          </a:p>
          <a:p>
            <a:pPr>
              <a:buFont typeface="Wingdings" panose="05000000000000000000" pitchFamily="2" charset="2"/>
              <a:buChar char="Ø"/>
            </a:pPr>
            <a:r>
              <a:rPr lang="en-ZA" sz="2600" dirty="0" smtClean="0">
                <a:latin typeface="Calibri" panose="020F0502020204030204" pitchFamily="34" charset="0"/>
              </a:rPr>
              <a:t>Agrément </a:t>
            </a:r>
            <a:r>
              <a:rPr lang="en-ZA" sz="2600" dirty="0">
                <a:latin typeface="Calibri" panose="020F0502020204030204" pitchFamily="34" charset="0"/>
              </a:rPr>
              <a:t>South </a:t>
            </a:r>
            <a:r>
              <a:rPr lang="en-ZA" sz="2600" dirty="0" smtClean="0">
                <a:latin typeface="Calibri" panose="020F0502020204030204" pitchFamily="34" charset="0"/>
              </a:rPr>
              <a:t>Africa’s </a:t>
            </a:r>
            <a:r>
              <a:rPr lang="en-ZA" sz="2600" dirty="0">
                <a:latin typeface="Calibri" panose="020F0502020204030204" pitchFamily="34" charset="0"/>
              </a:rPr>
              <a:t>assessment procedure allows for advances in national legislation to be incorporated as part and parcel of its technical assessment criteria thus allowing the </a:t>
            </a:r>
            <a:r>
              <a:rPr lang="en-ZA" sz="2600" dirty="0" smtClean="0">
                <a:latin typeface="Calibri" panose="020F0502020204030204" pitchFamily="34" charset="0"/>
              </a:rPr>
              <a:t>Agrément South Africa </a:t>
            </a:r>
            <a:r>
              <a:rPr lang="en-ZA" sz="2600" dirty="0">
                <a:latin typeface="Calibri" panose="020F0502020204030204" pitchFamily="34" charset="0"/>
              </a:rPr>
              <a:t>to keep up with current amendments and changes in the global technical trends.</a:t>
            </a:r>
          </a:p>
          <a:p>
            <a:pPr>
              <a:buFont typeface="Wingdings" panose="05000000000000000000" pitchFamily="2" charset="2"/>
              <a:buChar char="Ø"/>
            </a:pPr>
            <a:r>
              <a:rPr lang="en-ZA" sz="2600" dirty="0" smtClean="0">
                <a:latin typeface="Calibri" panose="020F0502020204030204" pitchFamily="34" charset="0"/>
              </a:rPr>
              <a:t>Agrément </a:t>
            </a:r>
            <a:r>
              <a:rPr lang="en-ZA" sz="2600" dirty="0">
                <a:latin typeface="Calibri" panose="020F0502020204030204" pitchFamily="34" charset="0"/>
              </a:rPr>
              <a:t>South Africa is an important player within the </a:t>
            </a:r>
            <a:r>
              <a:rPr lang="en-ZA" sz="2600" dirty="0" smtClean="0">
                <a:latin typeface="Calibri" panose="020F0502020204030204" pitchFamily="34" charset="0"/>
              </a:rPr>
              <a:t>National Department </a:t>
            </a:r>
            <a:r>
              <a:rPr lang="en-ZA" sz="2600" dirty="0">
                <a:latin typeface="Calibri" panose="020F0502020204030204" pitchFamily="34" charset="0"/>
              </a:rPr>
              <a:t>of Public Works family and contributes to </a:t>
            </a:r>
            <a:r>
              <a:rPr lang="en-ZA" sz="2600" dirty="0" smtClean="0">
                <a:latin typeface="Calibri" panose="020F0502020204030204" pitchFamily="34" charset="0"/>
              </a:rPr>
              <a:t>the entire Government’s role </a:t>
            </a:r>
            <a:r>
              <a:rPr lang="en-ZA" sz="2600" dirty="0">
                <a:latin typeface="Calibri" panose="020F0502020204030204" pitchFamily="34" charset="0"/>
              </a:rPr>
              <a:t>of improving service delivery to the </a:t>
            </a:r>
            <a:r>
              <a:rPr lang="en-ZA" sz="2600" dirty="0" smtClean="0">
                <a:latin typeface="Calibri" panose="020F0502020204030204" pitchFamily="34" charset="0"/>
              </a:rPr>
              <a:t>complete </a:t>
            </a:r>
            <a:r>
              <a:rPr lang="en-ZA" sz="2600" dirty="0">
                <a:latin typeface="Calibri" panose="020F0502020204030204" pitchFamily="34" charset="0"/>
              </a:rPr>
              <a:t>economy by executing its strategic mandate</a:t>
            </a:r>
            <a:r>
              <a:rPr lang="en-ZA" sz="2600" dirty="0" smtClean="0">
                <a:latin typeface="Calibri" panose="020F0502020204030204" pitchFamily="34" charset="0"/>
              </a:rPr>
              <a:t>.</a:t>
            </a:r>
            <a:endParaRPr lang="en-GB" sz="2400" dirty="0" smtClean="0">
              <a:latin typeface="Calibri" panose="020F0502020204030204" pitchFamily="34" charset="0"/>
              <a:ea typeface="Calibri"/>
              <a:cs typeface="Calibri"/>
            </a:endParaRPr>
          </a:p>
        </p:txBody>
      </p:sp>
    </p:spTree>
    <p:extLst>
      <p:ext uri="{BB962C8B-B14F-4D97-AF65-F5344CB8AC3E}">
        <p14:creationId xmlns:p14="http://schemas.microsoft.com/office/powerpoint/2010/main" xmlns="" val="953664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51620" y="332656"/>
            <a:ext cx="6984776" cy="561975"/>
          </a:xfrm>
        </p:spPr>
        <p:txBody>
          <a:bodyPr>
            <a:noAutofit/>
          </a:bodyPr>
          <a:lstStyle/>
          <a:p>
            <a:r>
              <a:rPr lang="en-ZA" sz="2800" dirty="0" smtClean="0">
                <a:solidFill>
                  <a:srgbClr val="669900"/>
                </a:solidFill>
                <a:latin typeface="Calibri" panose="020F0502020204030204" pitchFamily="34" charset="0"/>
              </a:rPr>
              <a:t>Chairman’s review</a:t>
            </a:r>
            <a:endParaRPr lang="en-ZA" sz="2800" dirty="0">
              <a:solidFill>
                <a:srgbClr val="669900"/>
              </a:solidFill>
              <a:latin typeface="Calibri" panose="020F0502020204030204" pitchFamily="34" charset="0"/>
            </a:endParaRPr>
          </a:p>
        </p:txBody>
      </p:sp>
      <p:sp>
        <p:nvSpPr>
          <p:cNvPr id="3" name="Content Placeholder 2"/>
          <p:cNvSpPr>
            <a:spLocks noGrp="1"/>
          </p:cNvSpPr>
          <p:nvPr>
            <p:ph idx="4294967295"/>
          </p:nvPr>
        </p:nvSpPr>
        <p:spPr>
          <a:xfrm>
            <a:off x="395536" y="980728"/>
            <a:ext cx="8496944" cy="5256212"/>
          </a:xfrm>
        </p:spPr>
        <p:txBody>
          <a:bodyPr>
            <a:normAutofit fontScale="92500" lnSpcReduction="20000"/>
          </a:bodyPr>
          <a:lstStyle/>
          <a:p>
            <a:pPr>
              <a:buFont typeface="Wingdings" panose="05000000000000000000" pitchFamily="2" charset="2"/>
              <a:buChar char="Ø"/>
            </a:pPr>
            <a:r>
              <a:rPr lang="en-ZA" sz="2400" dirty="0" smtClean="0">
                <a:latin typeface="Calibri" panose="020F0502020204030204" pitchFamily="34" charset="0"/>
              </a:rPr>
              <a:t>The Board continued to exercise its </a:t>
            </a:r>
            <a:r>
              <a:rPr lang="en-ZA" sz="2400" dirty="0">
                <a:latin typeface="Calibri" panose="020F0502020204030204" pitchFamily="34" charset="0"/>
              </a:rPr>
              <a:t>oversight role </a:t>
            </a:r>
            <a:r>
              <a:rPr lang="en-ZA" sz="2400" dirty="0" smtClean="0">
                <a:latin typeface="Calibri" panose="020F0502020204030204" pitchFamily="34" charset="0"/>
              </a:rPr>
              <a:t>and </a:t>
            </a:r>
            <a:r>
              <a:rPr lang="en-ZA" sz="2400" dirty="0">
                <a:latin typeface="Calibri" panose="020F0502020204030204" pitchFamily="34" charset="0"/>
              </a:rPr>
              <a:t>well as interacted with the National Department of Public Works to ensure Agrément South Africa was adequately </a:t>
            </a:r>
            <a:r>
              <a:rPr lang="en-ZA" sz="2400" dirty="0" smtClean="0">
                <a:latin typeface="Calibri" panose="020F0502020204030204" pitchFamily="34" charset="0"/>
              </a:rPr>
              <a:t>managed;  </a:t>
            </a:r>
          </a:p>
          <a:p>
            <a:pPr>
              <a:buFont typeface="Wingdings" panose="05000000000000000000" pitchFamily="2" charset="2"/>
              <a:buChar char="Ø"/>
            </a:pPr>
            <a:r>
              <a:rPr lang="en-ZA" sz="2400" dirty="0" smtClean="0">
                <a:latin typeface="Calibri" panose="020F0502020204030204" pitchFamily="34" charset="0"/>
              </a:rPr>
              <a:t>This ensured </a:t>
            </a:r>
            <a:r>
              <a:rPr lang="en-ZA" sz="2400" dirty="0">
                <a:latin typeface="Calibri" panose="020F0502020204030204" pitchFamily="34" charset="0"/>
              </a:rPr>
              <a:t>the efficient and sustainable management of public funds transferred from the </a:t>
            </a:r>
            <a:r>
              <a:rPr lang="en-ZA" sz="2400" dirty="0" smtClean="0">
                <a:latin typeface="Calibri" panose="020F0502020204030204" pitchFamily="34" charset="0"/>
              </a:rPr>
              <a:t>National Department </a:t>
            </a:r>
            <a:r>
              <a:rPr lang="en-ZA" sz="2400" dirty="0">
                <a:latin typeface="Calibri" panose="020F0502020204030204" pitchFamily="34" charset="0"/>
              </a:rPr>
              <a:t>of Public Works as well as the fees paid in by applicants’ in the form of technical assessment and annual </a:t>
            </a:r>
            <a:r>
              <a:rPr lang="en-ZA" sz="2400" dirty="0" smtClean="0">
                <a:latin typeface="Calibri" panose="020F0502020204030204" pitchFamily="34" charset="0"/>
              </a:rPr>
              <a:t>fees</a:t>
            </a:r>
            <a:r>
              <a:rPr lang="en-ZA" sz="2400" dirty="0">
                <a:latin typeface="Calibri" panose="020F0502020204030204" pitchFamily="34" charset="0"/>
              </a:rPr>
              <a:t>;</a:t>
            </a:r>
          </a:p>
          <a:p>
            <a:pPr>
              <a:buFont typeface="Wingdings" panose="05000000000000000000" pitchFamily="2" charset="2"/>
              <a:buChar char="Ø"/>
            </a:pPr>
            <a:r>
              <a:rPr lang="en-ZA" sz="2400" dirty="0" smtClean="0">
                <a:latin typeface="Calibri" panose="020F0502020204030204" pitchFamily="34" charset="0"/>
              </a:rPr>
              <a:t>This </a:t>
            </a:r>
            <a:r>
              <a:rPr lang="en-ZA" sz="2400" dirty="0">
                <a:latin typeface="Calibri" panose="020F0502020204030204" pitchFamily="34" charset="0"/>
              </a:rPr>
              <a:t>is vital for successful corporate governance of Agrément South </a:t>
            </a:r>
            <a:r>
              <a:rPr lang="en-ZA" sz="2400" dirty="0" smtClean="0">
                <a:latin typeface="Calibri" panose="020F0502020204030204" pitchFamily="34" charset="0"/>
              </a:rPr>
              <a:t>Africa;</a:t>
            </a:r>
          </a:p>
          <a:p>
            <a:pPr>
              <a:buFont typeface="Wingdings" panose="05000000000000000000" pitchFamily="2" charset="2"/>
              <a:buChar char="Ø"/>
            </a:pPr>
            <a:r>
              <a:rPr lang="en-ZA" sz="2400" dirty="0" smtClean="0">
                <a:latin typeface="Calibri" panose="020F0502020204030204" pitchFamily="34" charset="0"/>
              </a:rPr>
              <a:t>The </a:t>
            </a:r>
            <a:r>
              <a:rPr lang="en-ZA" sz="2400" dirty="0">
                <a:latin typeface="Calibri" panose="020F0502020204030204" pitchFamily="34" charset="0"/>
              </a:rPr>
              <a:t>term of the current Board of Agrément South Africa was extended by the Minister of the </a:t>
            </a:r>
            <a:r>
              <a:rPr lang="en-ZA" sz="2400" dirty="0" smtClean="0">
                <a:latin typeface="Calibri" panose="020F0502020204030204" pitchFamily="34" charset="0"/>
              </a:rPr>
              <a:t>National Department </a:t>
            </a:r>
            <a:r>
              <a:rPr lang="en-ZA" sz="2400" dirty="0">
                <a:latin typeface="Calibri" panose="020F0502020204030204" pitchFamily="34" charset="0"/>
              </a:rPr>
              <a:t>of Public Works until such time as the new members of the Board take </a:t>
            </a:r>
            <a:r>
              <a:rPr lang="en-ZA" sz="2400" dirty="0" smtClean="0">
                <a:latin typeface="Calibri" panose="020F0502020204030204" pitchFamily="34" charset="0"/>
              </a:rPr>
              <a:t>office;</a:t>
            </a:r>
          </a:p>
          <a:p>
            <a:pPr>
              <a:buFont typeface="Wingdings" panose="05000000000000000000" pitchFamily="2" charset="2"/>
              <a:buChar char="Ø"/>
            </a:pPr>
            <a:r>
              <a:rPr lang="en-ZA" sz="2400" dirty="0" smtClean="0">
                <a:latin typeface="Calibri" panose="020F0502020204030204" pitchFamily="34" charset="0"/>
              </a:rPr>
              <a:t>The </a:t>
            </a:r>
            <a:r>
              <a:rPr lang="en-ZA" sz="2400" dirty="0">
                <a:latin typeface="Calibri" panose="020F0502020204030204" pitchFamily="34" charset="0"/>
              </a:rPr>
              <a:t>extension of tenure of the current Board was to enable the smooth transition of the e</a:t>
            </a:r>
            <a:r>
              <a:rPr lang="en-ZA" sz="2400" dirty="0" smtClean="0">
                <a:latin typeface="Calibri" panose="020F0502020204030204" pitchFamily="34" charset="0"/>
              </a:rPr>
              <a:t>ntity </a:t>
            </a:r>
            <a:r>
              <a:rPr lang="en-ZA" sz="2400" dirty="0">
                <a:latin typeface="Calibri" panose="020F0502020204030204" pitchFamily="34" charset="0"/>
              </a:rPr>
              <a:t>to a juristic </a:t>
            </a:r>
            <a:r>
              <a:rPr lang="en-ZA" sz="2400" dirty="0" smtClean="0">
                <a:latin typeface="Calibri" panose="020F0502020204030204" pitchFamily="34" charset="0"/>
              </a:rPr>
              <a:t>persona;</a:t>
            </a:r>
          </a:p>
          <a:p>
            <a:pPr>
              <a:buFont typeface="Wingdings" panose="05000000000000000000" pitchFamily="2" charset="2"/>
              <a:buChar char="Ø"/>
            </a:pPr>
            <a:r>
              <a:rPr lang="en-ZA" sz="2400" dirty="0" smtClean="0">
                <a:latin typeface="Calibri" panose="020F0502020204030204" pitchFamily="34" charset="0"/>
              </a:rPr>
              <a:t>It </a:t>
            </a:r>
            <a:r>
              <a:rPr lang="en-ZA" sz="2400" dirty="0">
                <a:latin typeface="Calibri" panose="020F0502020204030204" pitchFamily="34" charset="0"/>
              </a:rPr>
              <a:t>is viewed as a critical that the e</a:t>
            </a:r>
            <a:r>
              <a:rPr lang="en-ZA" sz="2400" dirty="0" smtClean="0">
                <a:latin typeface="Calibri" panose="020F0502020204030204" pitchFamily="34" charset="0"/>
              </a:rPr>
              <a:t>ntity </a:t>
            </a:r>
            <a:r>
              <a:rPr lang="en-ZA" sz="2400" dirty="0">
                <a:latin typeface="Calibri" panose="020F0502020204030204" pitchFamily="34" charset="0"/>
              </a:rPr>
              <a:t>continue as a going concern without any disruptions in the execution of its important strategic mandate</a:t>
            </a:r>
            <a:r>
              <a:rPr lang="en-ZA" sz="2400" dirty="0" smtClean="0">
                <a:latin typeface="Calibri" panose="020F0502020204030204" pitchFamily="34" charset="0"/>
              </a:rPr>
              <a:t>.</a:t>
            </a:r>
            <a:endParaRPr lang="en-GB" sz="2400" dirty="0" smtClean="0"/>
          </a:p>
          <a:p>
            <a:pPr algn="just">
              <a:lnSpc>
                <a:spcPct val="150000"/>
              </a:lnSpc>
              <a:spcAft>
                <a:spcPts val="1000"/>
              </a:spcAft>
            </a:pPr>
            <a:endParaRPr lang="en-GB" sz="2400" dirty="0" smtClean="0">
              <a:ea typeface="Calibri"/>
              <a:cs typeface="Calibri"/>
            </a:endParaRPr>
          </a:p>
          <a:p>
            <a:pPr algn="just">
              <a:lnSpc>
                <a:spcPct val="150000"/>
              </a:lnSpc>
              <a:spcAft>
                <a:spcPts val="1000"/>
              </a:spcAft>
            </a:pPr>
            <a:endParaRPr lang="en-GB" sz="2400" dirty="0" smtClean="0">
              <a:ea typeface="Calibri"/>
              <a:cs typeface="Times New Roman"/>
            </a:endParaRPr>
          </a:p>
          <a:p>
            <a:endParaRPr lang="en-GB" dirty="0"/>
          </a:p>
        </p:txBody>
      </p:sp>
    </p:spTree>
    <p:extLst>
      <p:ext uri="{BB962C8B-B14F-4D97-AF65-F5344CB8AC3E}">
        <p14:creationId xmlns:p14="http://schemas.microsoft.com/office/powerpoint/2010/main" xmlns="" val="3467628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TotalTime>
  <Words>2288</Words>
  <Application>Microsoft Office PowerPoint</Application>
  <PresentationFormat>On-screen Show (4:3)</PresentationFormat>
  <Paragraphs>247</Paragraphs>
  <Slides>31</Slides>
  <Notes>10</Notes>
  <HiddenSlides>0</HiddenSlides>
  <MMClips>0</MMClips>
  <ScaleCrop>false</ScaleCrop>
  <HeadingPairs>
    <vt:vector size="4" baseType="variant">
      <vt:variant>
        <vt:lpstr>Theme</vt:lpstr>
      </vt:variant>
      <vt:variant>
        <vt:i4>7</vt:i4>
      </vt:variant>
      <vt:variant>
        <vt:lpstr>Slide Titles</vt:lpstr>
      </vt:variant>
      <vt:variant>
        <vt:i4>31</vt:i4>
      </vt:variant>
    </vt:vector>
  </HeadingPairs>
  <TitlesOfParts>
    <vt:vector size="38" baseType="lpstr">
      <vt:lpstr>Office Theme</vt:lpstr>
      <vt:lpstr>Default Design</vt:lpstr>
      <vt:lpstr>1_Default Design</vt:lpstr>
      <vt:lpstr>2_Default Design</vt:lpstr>
      <vt:lpstr>3_Default Design</vt:lpstr>
      <vt:lpstr>5_Default Design</vt:lpstr>
      <vt:lpstr>4_Default Design</vt:lpstr>
      <vt:lpstr>Agrément South Africa</vt:lpstr>
      <vt:lpstr>Slide 2</vt:lpstr>
      <vt:lpstr>Slide 3</vt:lpstr>
      <vt:lpstr>Background</vt:lpstr>
      <vt:lpstr>Agrément South Africa’s Board oversight role</vt:lpstr>
      <vt:lpstr>Minister’s foreword</vt:lpstr>
      <vt:lpstr>Minister’s foreword</vt:lpstr>
      <vt:lpstr>Minister’s foreword</vt:lpstr>
      <vt:lpstr>Chairman’s review</vt:lpstr>
      <vt:lpstr>Chairman’s review</vt:lpstr>
      <vt:lpstr>Board Governance </vt:lpstr>
      <vt:lpstr>Board Governance </vt:lpstr>
      <vt:lpstr>Board Governance </vt:lpstr>
      <vt:lpstr>Audit opinion and items that lead to qualification including emphasis of matter</vt:lpstr>
      <vt:lpstr>Slide 15</vt:lpstr>
      <vt:lpstr>Core Business</vt:lpstr>
      <vt:lpstr>Product Development Cycle</vt:lpstr>
      <vt:lpstr> Benefits of Agrément certification1</vt:lpstr>
      <vt:lpstr> Organisational Structure</vt:lpstr>
      <vt:lpstr>Benefits of Agrément certification2</vt:lpstr>
      <vt:lpstr>Slide 21</vt:lpstr>
      <vt:lpstr>Slide 22</vt:lpstr>
      <vt:lpstr>Typical Scope of Evaluation </vt:lpstr>
      <vt:lpstr>Slide 24</vt:lpstr>
      <vt:lpstr>Slide 25</vt:lpstr>
      <vt:lpstr>Slide 26</vt:lpstr>
      <vt:lpstr>Performance Outputs</vt:lpstr>
      <vt:lpstr>Slide 28</vt:lpstr>
      <vt:lpstr>Financial performance</vt:lpstr>
      <vt:lpstr>Slide 30</vt:lpstr>
      <vt:lpstr>Slide 31</vt:lpstr>
    </vt:vector>
  </TitlesOfParts>
  <Company>CSIR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JOdhiambo</dc:creator>
  <cp:lastModifiedBy>PUMZA</cp:lastModifiedBy>
  <cp:revision>61</cp:revision>
  <dcterms:created xsi:type="dcterms:W3CDTF">2015-09-16T07:04:16Z</dcterms:created>
  <dcterms:modified xsi:type="dcterms:W3CDTF">2017-10-06T08:46:27Z</dcterms:modified>
</cp:coreProperties>
</file>