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Lst>
  <p:notesMasterIdLst>
    <p:notesMasterId r:id="rId30"/>
  </p:notesMasterIdLst>
  <p:handoutMasterIdLst>
    <p:handoutMasterId r:id="rId31"/>
  </p:handoutMasterIdLst>
  <p:sldIdLst>
    <p:sldId id="257" r:id="rId6"/>
    <p:sldId id="258" r:id="rId7"/>
    <p:sldId id="319" r:id="rId8"/>
    <p:sldId id="371" r:id="rId9"/>
    <p:sldId id="372" r:id="rId10"/>
    <p:sldId id="382" r:id="rId11"/>
    <p:sldId id="383" r:id="rId12"/>
    <p:sldId id="384" r:id="rId13"/>
    <p:sldId id="385" r:id="rId14"/>
    <p:sldId id="386" r:id="rId15"/>
    <p:sldId id="387" r:id="rId16"/>
    <p:sldId id="388" r:id="rId17"/>
    <p:sldId id="389" r:id="rId18"/>
    <p:sldId id="390" r:id="rId19"/>
    <p:sldId id="373" r:id="rId20"/>
    <p:sldId id="411" r:id="rId21"/>
    <p:sldId id="412" r:id="rId22"/>
    <p:sldId id="413" r:id="rId23"/>
    <p:sldId id="403" r:id="rId24"/>
    <p:sldId id="406" r:id="rId25"/>
    <p:sldId id="407" r:id="rId26"/>
    <p:sldId id="408" r:id="rId27"/>
    <p:sldId id="409" r:id="rId28"/>
    <p:sldId id="410" r:id="rId29"/>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B90400"/>
    <a:srgbClr val="9A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03" autoAdjust="0"/>
    <p:restoredTop sz="98705" autoAdjust="0"/>
  </p:normalViewPr>
  <p:slideViewPr>
    <p:cSldViewPr>
      <p:cViewPr varScale="1">
        <p:scale>
          <a:sx n="67" d="100"/>
          <a:sy n="67" d="100"/>
        </p:scale>
        <p:origin x="9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5251\Desktop\Strategy\2016-17\2016-17%20Q4\Final\SPME%20Quarterly%20Statistics_20170929%20Final%20(Audited).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5555551030869194E-2"/>
          <c:w val="1"/>
          <c:h val="0.92888889793826157"/>
        </c:manualLayout>
      </c:layout>
      <c:barChart>
        <c:barDir val="col"/>
        <c:grouping val="stacked"/>
        <c:varyColors val="0"/>
        <c:ser>
          <c:idx val="0"/>
          <c:order val="0"/>
          <c:tx>
            <c:strRef>
              <c:f>Sheet1!$B$6</c:f>
              <c:strCache>
                <c:ptCount val="1"/>
                <c:pt idx="0">
                  <c:v>Not Achieved</c:v>
                </c:pt>
              </c:strCache>
            </c:strRef>
          </c:tx>
          <c:spPr>
            <a:solidFill>
              <a:srgbClr val="FF0000"/>
            </a:solidFill>
          </c:spPr>
          <c:invertIfNegative val="0"/>
          <c:dPt>
            <c:idx val="0"/>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E80-4ED2-B4E3-EAA2DAADD5AA}"/>
              </c:ext>
            </c:extLst>
          </c:dPt>
          <c:val>
            <c:numRef>
              <c:f>Sheet1!$C$6</c:f>
              <c:numCache>
                <c:formatCode>0.00%</c:formatCode>
                <c:ptCount val="1"/>
                <c:pt idx="0">
                  <c:v>0.26666666666666666</c:v>
                </c:pt>
              </c:numCache>
            </c:numRef>
          </c:val>
          <c:extLst>
            <c:ext xmlns:c16="http://schemas.microsoft.com/office/drawing/2014/chart" uri="{C3380CC4-5D6E-409C-BE32-E72D297353CC}">
              <c16:uniqueId val="{00000002-BE80-4ED2-B4E3-EAA2DAADD5AA}"/>
            </c:ext>
          </c:extLst>
        </c:ser>
        <c:ser>
          <c:idx val="1"/>
          <c:order val="1"/>
          <c:tx>
            <c:strRef>
              <c:f>Sheet1!$B$7</c:f>
              <c:strCache>
                <c:ptCount val="1"/>
                <c:pt idx="0">
                  <c:v>Achieved</c:v>
                </c:pt>
              </c:strCache>
            </c:strRef>
          </c:tx>
          <c:spPr>
            <a:solidFill>
              <a:srgbClr val="00B050"/>
            </a:solidFill>
          </c:spPr>
          <c:invertIfNegative val="0"/>
          <c:dPt>
            <c:idx val="0"/>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BE80-4ED2-B4E3-EAA2DAADD5AA}"/>
              </c:ext>
            </c:extLst>
          </c:dPt>
          <c:val>
            <c:numRef>
              <c:f>Sheet1!$C$7</c:f>
              <c:numCache>
                <c:formatCode>0.00%</c:formatCode>
                <c:ptCount val="1"/>
                <c:pt idx="0">
                  <c:v>0.73333333333333328</c:v>
                </c:pt>
              </c:numCache>
            </c:numRef>
          </c:val>
          <c:extLst>
            <c:ext xmlns:c16="http://schemas.microsoft.com/office/drawing/2014/chart" uri="{C3380CC4-5D6E-409C-BE32-E72D297353CC}">
              <c16:uniqueId val="{00000005-BE80-4ED2-B4E3-EAA2DAADD5AA}"/>
            </c:ext>
          </c:extLst>
        </c:ser>
        <c:dLbls>
          <c:showLegendKey val="0"/>
          <c:showVal val="0"/>
          <c:showCatName val="0"/>
          <c:showSerName val="0"/>
          <c:showPercent val="0"/>
          <c:showBubbleSize val="0"/>
        </c:dLbls>
        <c:gapWidth val="150"/>
        <c:overlap val="100"/>
        <c:axId val="-1061995168"/>
        <c:axId val="-1061992448"/>
      </c:barChart>
      <c:catAx>
        <c:axId val="-1061995168"/>
        <c:scaling>
          <c:orientation val="minMax"/>
        </c:scaling>
        <c:delete val="1"/>
        <c:axPos val="b"/>
        <c:majorTickMark val="out"/>
        <c:minorTickMark val="none"/>
        <c:tickLblPos val="nextTo"/>
        <c:crossAx val="-1061992448"/>
        <c:crosses val="autoZero"/>
        <c:auto val="1"/>
        <c:lblAlgn val="ctr"/>
        <c:lblOffset val="100"/>
        <c:noMultiLvlLbl val="0"/>
      </c:catAx>
      <c:valAx>
        <c:axId val="-1061992448"/>
        <c:scaling>
          <c:orientation val="minMax"/>
        </c:scaling>
        <c:delete val="1"/>
        <c:axPos val="l"/>
        <c:numFmt formatCode="0.00%" sourceLinked="1"/>
        <c:majorTickMark val="out"/>
        <c:minorTickMark val="none"/>
        <c:tickLblPos val="nextTo"/>
        <c:crossAx val="-10619951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solidFill>
                  <a:sysClr val="windowText" lastClr="000000"/>
                </a:solidFill>
              </a:rPr>
              <a:t>Actual Outcome 2016/17</a:t>
            </a:r>
          </a:p>
        </c:rich>
      </c:tx>
      <c:layout>
        <c:manualLayout>
          <c:xMode val="edge"/>
          <c:yMode val="edge"/>
          <c:x val="0.34689566929133858"/>
          <c:y val="1.8518518518518517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6231815006726855"/>
          <c:y val="0.19378962275503175"/>
          <c:w val="0.58732699037620295"/>
          <c:h val="0.58187187788673245"/>
        </c:manualLayout>
      </c:layout>
      <c:pieChart>
        <c:varyColors val="1"/>
        <c:ser>
          <c:idx val="0"/>
          <c:order val="0"/>
          <c:explosion val="26"/>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077-4AC5-A799-89EE3E4D8E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077-4AC5-A799-89EE3E4D8E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077-4AC5-A799-89EE3E4D8E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077-4AC5-A799-89EE3E4D8E1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6077-4AC5-A799-89EE3E4D8E1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6077-4AC5-A799-89EE3E4D8E17}"/>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6077-4AC5-A799-89EE3E4D8E17}"/>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6077-4AC5-A799-89EE3E4D8E17}"/>
              </c:ext>
            </c:extLst>
          </c:dPt>
          <c:dPt>
            <c:idx val="8"/>
            <c:bubble3D val="0"/>
            <c:explosion val="23"/>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6077-4AC5-A799-89EE3E4D8E17}"/>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6077-4AC5-A799-89EE3E4D8E17}"/>
              </c:ext>
            </c:extLst>
          </c:dPt>
          <c:dLbls>
            <c:dLbl>
              <c:idx val="0"/>
              <c:layout>
                <c:manualLayout>
                  <c:x val="-6.1320647419072616E-2"/>
                  <c:y val="-1.14404262921781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77-4AC5-A799-89EE3E4D8E17}"/>
                </c:ext>
              </c:extLst>
            </c:dLbl>
            <c:dLbl>
              <c:idx val="1"/>
              <c:layout>
                <c:manualLayout>
                  <c:x val="-3.3601487314085736E-2"/>
                  <c:y val="-7.60258755243655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77-4AC5-A799-89EE3E4D8E17}"/>
                </c:ext>
              </c:extLst>
            </c:dLbl>
            <c:dLbl>
              <c:idx val="2"/>
              <c:layout>
                <c:manualLayout>
                  <c:x val="1.7216754155730481E-2"/>
                  <c:y val="-6.63215787770947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77-4AC5-A799-89EE3E4D8E17}"/>
                </c:ext>
              </c:extLst>
            </c:dLbl>
            <c:dLbl>
              <c:idx val="3"/>
              <c:layout>
                <c:manualLayout>
                  <c:x val="4.6772090988626419E-2"/>
                  <c:y val="-1.82222094133672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77-4AC5-A799-89EE3E4D8E17}"/>
                </c:ext>
              </c:extLst>
            </c:dLbl>
            <c:dLbl>
              <c:idx val="4"/>
              <c:layout>
                <c:manualLayout>
                  <c:x val="1.3123578302712161E-2"/>
                  <c:y val="1.92265729231832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77-4AC5-A799-89EE3E4D8E1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Sheet1!$A$29:$A$38</c:f>
              <c:strCache>
                <c:ptCount val="10"/>
                <c:pt idx="0">
                  <c:v> Administration</c:v>
                </c:pt>
                <c:pt idx="1">
                  <c:v>Eco Pol, Tax  Fin Reg and Res</c:v>
                </c:pt>
                <c:pt idx="2">
                  <c:v>Public Finance and Budget Man</c:v>
                </c:pt>
                <c:pt idx="3">
                  <c:v>Asset and Liability Management</c:v>
                </c:pt>
                <c:pt idx="4">
                  <c:v>Fin Acc and Sup Chain Man Systems</c:v>
                </c:pt>
                <c:pt idx="5">
                  <c:v>International Financial Relations</c:v>
                </c:pt>
                <c:pt idx="6">
                  <c:v>Civ and Mil Pen,  Cont to Funds </c:v>
                </c:pt>
                <c:pt idx="7">
                  <c:v>Tech Sup and Dev Finance</c:v>
                </c:pt>
                <c:pt idx="8">
                  <c:v>Revenue Administration</c:v>
                </c:pt>
                <c:pt idx="9">
                  <c:v>Fin Intel and State Security</c:v>
                </c:pt>
              </c:strCache>
            </c:strRef>
          </c:cat>
          <c:val>
            <c:numRef>
              <c:f>Sheet1!$B$29:$B$38</c:f>
              <c:numCache>
                <c:formatCode>0.0%</c:formatCode>
                <c:ptCount val="10"/>
                <c:pt idx="0">
                  <c:v>1.5472211257795849E-2</c:v>
                </c:pt>
                <c:pt idx="1">
                  <c:v>5.3611050836809629E-3</c:v>
                </c:pt>
                <c:pt idx="2">
                  <c:v>9.9922045499428128E-3</c:v>
                </c:pt>
                <c:pt idx="3">
                  <c:v>3.9059165809892933E-3</c:v>
                </c:pt>
                <c:pt idx="4">
                  <c:v>4.2903096098292674E-2</c:v>
                </c:pt>
                <c:pt idx="5">
                  <c:v>0.17573727429037309</c:v>
                </c:pt>
                <c:pt idx="6">
                  <c:v>0.15603520778865568</c:v>
                </c:pt>
                <c:pt idx="7">
                  <c:v>8.7888335878329282E-2</c:v>
                </c:pt>
                <c:pt idx="8">
                  <c:v>0.33204780334657186</c:v>
                </c:pt>
                <c:pt idx="9">
                  <c:v>0.17065688058663431</c:v>
                </c:pt>
              </c:numCache>
            </c:numRef>
          </c:val>
          <c:extLst>
            <c:ext xmlns:c16="http://schemas.microsoft.com/office/drawing/2014/chart" uri="{C3380CC4-5D6E-409C-BE32-E72D297353CC}">
              <c16:uniqueId val="{00000014-6077-4AC5-A799-89EE3E4D8E17}"/>
            </c:ext>
          </c:extLst>
        </c:ser>
        <c:dLbls>
          <c:dLblPos val="ctr"/>
          <c:showLegendKey val="0"/>
          <c:showVal val="0"/>
          <c:showCatName val="0"/>
          <c:showSerName val="0"/>
          <c:showPercent val="1"/>
          <c:showBubbleSize val="0"/>
          <c:showLeaderLines val="1"/>
        </c:dLbls>
        <c:firstSliceAng val="4"/>
      </c:pieChart>
      <c:spPr>
        <a:noFill/>
        <a:ln>
          <a:noFill/>
        </a:ln>
        <a:effectLst/>
      </c:spPr>
    </c:plotArea>
    <c:legend>
      <c:legendPos val="b"/>
      <c:layout>
        <c:manualLayout>
          <c:xMode val="edge"/>
          <c:yMode val="edge"/>
          <c:x val="2.1068834680720031E-2"/>
          <c:y val="0.7440323176595236"/>
          <c:w val="0.96217723677588451"/>
          <c:h val="0.239707400991935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solidFill>
                  <a:sysClr val="windowText" lastClr="000000"/>
                </a:solidFill>
              </a:rPr>
              <a:t>Final Budget 2016/17</a:t>
            </a:r>
          </a:p>
        </c:rich>
      </c:tx>
      <c:layout>
        <c:manualLayout>
          <c:xMode val="edge"/>
          <c:yMode val="edge"/>
          <c:x val="0.34689566929133858"/>
          <c:y val="1.8518518518518517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8216962750609583"/>
          <c:y val="0.16185771671558977"/>
          <c:w val="0.58732699037620295"/>
          <c:h val="0.58187187788673245"/>
        </c:manualLayout>
      </c:layout>
      <c:pieChart>
        <c:varyColors val="1"/>
        <c:ser>
          <c:idx val="0"/>
          <c:order val="0"/>
          <c:explosion val="2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804-42C7-ADD9-D98786C3DD8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804-42C7-ADD9-D98786C3DD8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804-42C7-ADD9-D98786C3DD8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804-42C7-ADD9-D98786C3DD8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804-42C7-ADD9-D98786C3DD8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2804-42C7-ADD9-D98786C3DD82}"/>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2804-42C7-ADD9-D98786C3DD82}"/>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2804-42C7-ADD9-D98786C3DD82}"/>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2804-42C7-ADD9-D98786C3DD82}"/>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2804-42C7-ADD9-D98786C3DD82}"/>
              </c:ext>
            </c:extLst>
          </c:dPt>
          <c:dLbls>
            <c:dLbl>
              <c:idx val="0"/>
              <c:layout>
                <c:manualLayout>
                  <c:x val="-6.7508530183727086E-2"/>
                  <c:y val="-1.14870148907996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04-42C7-ADD9-D98786C3DD82}"/>
                </c:ext>
              </c:extLst>
            </c:dLbl>
            <c:dLbl>
              <c:idx val="1"/>
              <c:layout>
                <c:manualLayout>
                  <c:x val="-3.4809273840769907E-2"/>
                  <c:y val="-7.065951903664315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804-42C7-ADD9-D98786C3DD82}"/>
                </c:ext>
              </c:extLst>
            </c:dLbl>
            <c:dLbl>
              <c:idx val="2"/>
              <c:layout>
                <c:manualLayout>
                  <c:x val="2.1385389326334207E-2"/>
                  <c:y val="-7.20238065572044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804-42C7-ADD9-D98786C3DD82}"/>
                </c:ext>
              </c:extLst>
            </c:dLbl>
            <c:dLbl>
              <c:idx val="3"/>
              <c:layout>
                <c:manualLayout>
                  <c:x val="4.7879483814523137E-2"/>
                  <c:y val="-2.12563189849839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804-42C7-ADD9-D98786C3DD82}"/>
                </c:ext>
              </c:extLst>
            </c:dLbl>
            <c:dLbl>
              <c:idx val="4"/>
              <c:layout>
                <c:manualLayout>
                  <c:x val="4.8315179352580929E-2"/>
                  <c:y val="1.33167550152626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804-42C7-ADD9-D98786C3DD8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Sheet1!$A$17:$A$26</c:f>
              <c:strCache>
                <c:ptCount val="10"/>
                <c:pt idx="0">
                  <c:v> Administration</c:v>
                </c:pt>
                <c:pt idx="1">
                  <c:v>Eco Pol, Tax  Fin Reg and Res</c:v>
                </c:pt>
                <c:pt idx="2">
                  <c:v>Public Finance and Budget Man</c:v>
                </c:pt>
                <c:pt idx="3">
                  <c:v>Asset and Liability Management</c:v>
                </c:pt>
                <c:pt idx="4">
                  <c:v>Fin Acc and Sup Chain Man Systems</c:v>
                </c:pt>
                <c:pt idx="5">
                  <c:v>International Financial Relations</c:v>
                </c:pt>
                <c:pt idx="6">
                  <c:v>Civ and Mil Pen,  Cont to Funds </c:v>
                </c:pt>
                <c:pt idx="7">
                  <c:v>Tech Sup and Dev Finance</c:v>
                </c:pt>
                <c:pt idx="8">
                  <c:v>Revenue Administration</c:v>
                </c:pt>
                <c:pt idx="9">
                  <c:v>Fin Intel and State Security</c:v>
                </c:pt>
              </c:strCache>
            </c:strRef>
          </c:cat>
          <c:val>
            <c:numRef>
              <c:f>Sheet1!$B$17:$B$26</c:f>
              <c:numCache>
                <c:formatCode>0.0%</c:formatCode>
                <c:ptCount val="10"/>
                <c:pt idx="0">
                  <c:v>1.6417026240738212E-2</c:v>
                </c:pt>
                <c:pt idx="1">
                  <c:v>5.2740964736669059E-3</c:v>
                </c:pt>
                <c:pt idx="2">
                  <c:v>1.0343110074219349E-2</c:v>
                </c:pt>
                <c:pt idx="3">
                  <c:v>3.9734235918078824E-3</c:v>
                </c:pt>
                <c:pt idx="4">
                  <c:v>4.2736123741224402E-2</c:v>
                </c:pt>
                <c:pt idx="5">
                  <c:v>0.17484121004585054</c:v>
                </c:pt>
                <c:pt idx="6">
                  <c:v>0.15674112742614812</c:v>
                </c:pt>
                <c:pt idx="7">
                  <c:v>9.1765295699894389E-2</c:v>
                </c:pt>
                <c:pt idx="8">
                  <c:v>0.32887987275097691</c:v>
                </c:pt>
                <c:pt idx="9">
                  <c:v>0.16902871395547331</c:v>
                </c:pt>
              </c:numCache>
            </c:numRef>
          </c:val>
          <c:extLst>
            <c:ext xmlns:c16="http://schemas.microsoft.com/office/drawing/2014/chart" uri="{C3380CC4-5D6E-409C-BE32-E72D297353CC}">
              <c16:uniqueId val="{00000014-2804-42C7-ADD9-D98786C3DD82}"/>
            </c:ext>
          </c:extLst>
        </c:ser>
        <c:dLbls>
          <c:dLblPos val="ctr"/>
          <c:showLegendKey val="0"/>
          <c:showVal val="0"/>
          <c:showCatName val="0"/>
          <c:showSerName val="0"/>
          <c:showPercent val="1"/>
          <c:showBubbleSize val="0"/>
          <c:showLeaderLines val="1"/>
        </c:dLbls>
        <c:firstSliceAng val="4"/>
      </c:pieChart>
      <c:spPr>
        <a:noFill/>
        <a:ln>
          <a:noFill/>
        </a:ln>
        <a:effectLst/>
      </c:spPr>
    </c:plotArea>
    <c:legend>
      <c:legendPos val="b"/>
      <c:layout>
        <c:manualLayout>
          <c:xMode val="edge"/>
          <c:yMode val="edge"/>
          <c:x val="2.2487337964127177E-2"/>
          <c:y val="0.73034957769296716"/>
          <c:w val="0.9483059229827826"/>
          <c:h val="0.23793061658879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Actual Outcome 2016/17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CA7-4820-BCD6-3602A10F70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CA7-4820-BCD6-3602A10F70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CA7-4820-BCD6-3602A10F703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CA7-4820-BCD6-3602A10F7036}"/>
              </c:ext>
            </c:extLst>
          </c:dPt>
          <c:dPt>
            <c:idx val="4"/>
            <c:bubble3D val="0"/>
            <c:spPr>
              <a:solidFill>
                <a:schemeClr val="accent6">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6CA7-4820-BCD6-3602A10F7036}"/>
              </c:ext>
            </c:extLst>
          </c:dPt>
          <c:dLbls>
            <c:dLbl>
              <c:idx val="3"/>
              <c:layout>
                <c:manualLayout>
                  <c:x val="-0.13332156756267544"/>
                  <c:y val="-0.1972143145442141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CA7-4820-BCD6-3602A10F70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Sheet2!$A$29:$A$33</c:f>
              <c:strCache>
                <c:ptCount val="5"/>
                <c:pt idx="0">
                  <c:v>Compensation of employees</c:v>
                </c:pt>
                <c:pt idx="1">
                  <c:v>Goods and services</c:v>
                </c:pt>
                <c:pt idx="2">
                  <c:v>Payments for capital assets</c:v>
                </c:pt>
                <c:pt idx="3">
                  <c:v>Transfers and subsidies </c:v>
                </c:pt>
                <c:pt idx="4">
                  <c:v>Payments for financial assets</c:v>
                </c:pt>
              </c:strCache>
            </c:strRef>
          </c:cat>
          <c:val>
            <c:numRef>
              <c:f>Sheet2!$B$29:$B$33</c:f>
              <c:numCache>
                <c:formatCode>0.0%</c:formatCode>
                <c:ptCount val="5"/>
                <c:pt idx="0">
                  <c:v>2.7887873183709493E-2</c:v>
                </c:pt>
                <c:pt idx="1">
                  <c:v>4.1099038205399022E-2</c:v>
                </c:pt>
                <c:pt idx="2">
                  <c:v>1.6399877389131776E-2</c:v>
                </c:pt>
                <c:pt idx="3">
                  <c:v>0.77272460668493059</c:v>
                </c:pt>
                <c:pt idx="4">
                  <c:v>0.14188860453682908</c:v>
                </c:pt>
              </c:numCache>
            </c:numRef>
          </c:val>
          <c:extLst>
            <c:ext xmlns:c16="http://schemas.microsoft.com/office/drawing/2014/chart" uri="{C3380CC4-5D6E-409C-BE32-E72D297353CC}">
              <c16:uniqueId val="{0000000A-6CA7-4820-BCD6-3602A10F7036}"/>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Final Budget 2016/17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962-4E7F-B400-42C737170F8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962-4E7F-B400-42C737170F8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962-4E7F-B400-42C737170F8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962-4E7F-B400-42C737170F8F}"/>
              </c:ext>
            </c:extLst>
          </c:dPt>
          <c:dPt>
            <c:idx val="4"/>
            <c:bubble3D val="0"/>
            <c:spPr>
              <a:solidFill>
                <a:srgbClr val="70AD47">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D962-4E7F-B400-42C737170F8F}"/>
              </c:ext>
            </c:extLst>
          </c:dPt>
          <c:dLbls>
            <c:dLbl>
              <c:idx val="3"/>
              <c:layout>
                <c:manualLayout>
                  <c:x val="-0.12147735843364407"/>
                  <c:y val="-0.1865095563289077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962-4E7F-B400-42C737170F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Sheet2!$A$22:$A$26</c:f>
              <c:strCache>
                <c:ptCount val="5"/>
                <c:pt idx="0">
                  <c:v>Compensation of employees</c:v>
                </c:pt>
                <c:pt idx="1">
                  <c:v>Goods and services</c:v>
                </c:pt>
                <c:pt idx="2">
                  <c:v>Payments for capital assets</c:v>
                </c:pt>
                <c:pt idx="3">
                  <c:v>Transfers and subsidies </c:v>
                </c:pt>
                <c:pt idx="4">
                  <c:v>Payments for financial assets</c:v>
                </c:pt>
              </c:strCache>
            </c:strRef>
          </c:cat>
          <c:val>
            <c:numRef>
              <c:f>Sheet2!$B$22:$B$26</c:f>
              <c:numCache>
                <c:formatCode>0.0%</c:formatCode>
                <c:ptCount val="5"/>
                <c:pt idx="0">
                  <c:v>2.8581893201873303E-2</c:v>
                </c:pt>
                <c:pt idx="1">
                  <c:v>5.8177539951734754E-2</c:v>
                </c:pt>
                <c:pt idx="2">
                  <c:v>1.9982496831822596E-3</c:v>
                </c:pt>
                <c:pt idx="3">
                  <c:v>0.77070716220411506</c:v>
                </c:pt>
                <c:pt idx="4">
                  <c:v>0.14053515495909458</c:v>
                </c:pt>
              </c:numCache>
            </c:numRef>
          </c:val>
          <c:extLst>
            <c:ext xmlns:c16="http://schemas.microsoft.com/office/drawing/2014/chart" uri="{C3380CC4-5D6E-409C-BE32-E72D297353CC}">
              <c16:uniqueId val="{0000000A-D962-4E7F-B400-42C737170F8F}"/>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BAA5C-0FAC-4F19-AF52-5AD6C4FF356A}"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ZA"/>
        </a:p>
      </dgm:t>
    </dgm:pt>
    <dgm:pt modelId="{C4BC17F8-88C8-4444-A23A-7CF35A9F0986}">
      <dgm:prSet phldrT="[Text]"/>
      <dgm:spPr>
        <a:solidFill>
          <a:srgbClr val="9A0400"/>
        </a:solidFill>
      </dgm:spPr>
      <dgm:t>
        <a:bodyPr/>
        <a:lstStyle/>
        <a:p>
          <a:r>
            <a:rPr lang="en-ZA" dirty="0" smtClean="0"/>
            <a:t>REPORT OF THE ACCOUNTING OFFICER</a:t>
          </a:r>
          <a:endParaRPr lang="en-ZA" dirty="0"/>
        </a:p>
      </dgm:t>
    </dgm:pt>
    <dgm:pt modelId="{C7381AD5-7B7D-40B0-8529-5CB38D3554B1}" type="parTrans" cxnId="{926BD7C2-1D8E-4A5B-9082-E3B45AEFAAD6}">
      <dgm:prSet/>
      <dgm:spPr/>
      <dgm:t>
        <a:bodyPr/>
        <a:lstStyle/>
        <a:p>
          <a:endParaRPr lang="en-ZA"/>
        </a:p>
      </dgm:t>
    </dgm:pt>
    <dgm:pt modelId="{5156AB5F-A0D8-45D9-A64B-37F4475A1937}" type="sibTrans" cxnId="{926BD7C2-1D8E-4A5B-9082-E3B45AEFAAD6}">
      <dgm:prSet/>
      <dgm:spPr/>
      <dgm:t>
        <a:bodyPr/>
        <a:lstStyle/>
        <a:p>
          <a:endParaRPr lang="en-ZA"/>
        </a:p>
      </dgm:t>
    </dgm:pt>
    <dgm:pt modelId="{230FF9AC-4D22-423D-BB19-D7D8DF9676C0}">
      <dgm:prSet phldrT="[Text]"/>
      <dgm:spPr>
        <a:solidFill>
          <a:srgbClr val="9A0400"/>
        </a:solidFill>
      </dgm:spPr>
      <dgm:t>
        <a:bodyPr/>
        <a:lstStyle/>
        <a:p>
          <a:r>
            <a:rPr lang="en-ZA" dirty="0" smtClean="0"/>
            <a:t>PERFORMANCE INFORMATION: NOTABLE HIGHLIGHTS BY PROGRAMME</a:t>
          </a:r>
          <a:endParaRPr lang="en-ZA" dirty="0"/>
        </a:p>
      </dgm:t>
    </dgm:pt>
    <dgm:pt modelId="{21E95C54-1400-4ED6-A5FA-D25296C5A781}" type="parTrans" cxnId="{F0BEC930-337E-42DA-853B-0898CF5A2D6A}">
      <dgm:prSet/>
      <dgm:spPr/>
      <dgm:t>
        <a:bodyPr/>
        <a:lstStyle/>
        <a:p>
          <a:endParaRPr lang="en-ZA"/>
        </a:p>
      </dgm:t>
    </dgm:pt>
    <dgm:pt modelId="{16F27F24-2365-4C46-A598-0D08D864BF20}" type="sibTrans" cxnId="{F0BEC930-337E-42DA-853B-0898CF5A2D6A}">
      <dgm:prSet/>
      <dgm:spPr/>
      <dgm:t>
        <a:bodyPr/>
        <a:lstStyle/>
        <a:p>
          <a:endParaRPr lang="en-ZA"/>
        </a:p>
      </dgm:t>
    </dgm:pt>
    <dgm:pt modelId="{03C219D5-9565-46FA-AA9B-A2F7F5625E98}">
      <dgm:prSet phldrT="[Text]"/>
      <dgm:spPr>
        <a:solidFill>
          <a:srgbClr val="9A0400"/>
        </a:solidFill>
      </dgm:spPr>
      <dgm:t>
        <a:bodyPr/>
        <a:lstStyle/>
        <a:p>
          <a:r>
            <a:rPr lang="en-ZA" dirty="0" smtClean="0"/>
            <a:t>EXPENDITURE  </a:t>
          </a:r>
          <a:endParaRPr lang="en-ZA" dirty="0"/>
        </a:p>
      </dgm:t>
    </dgm:pt>
    <dgm:pt modelId="{4AB5389B-0FE0-46EE-84C3-583C5B6BDF7E}" type="parTrans" cxnId="{55101CAE-0042-451F-B479-16FD5CE71445}">
      <dgm:prSet/>
      <dgm:spPr/>
      <dgm:t>
        <a:bodyPr/>
        <a:lstStyle/>
        <a:p>
          <a:endParaRPr lang="en-ZA"/>
        </a:p>
      </dgm:t>
    </dgm:pt>
    <dgm:pt modelId="{5CB55459-CA6E-41C0-8800-55130B44EF06}" type="sibTrans" cxnId="{55101CAE-0042-451F-B479-16FD5CE71445}">
      <dgm:prSet/>
      <dgm:spPr/>
      <dgm:t>
        <a:bodyPr/>
        <a:lstStyle/>
        <a:p>
          <a:endParaRPr lang="en-ZA"/>
        </a:p>
      </dgm:t>
    </dgm:pt>
    <dgm:pt modelId="{02DDCCB7-94D4-4C96-9475-6BC53B2EB322}">
      <dgm:prSet phldrT="[Text]"/>
      <dgm:spPr>
        <a:solidFill>
          <a:srgbClr val="9A0400"/>
        </a:solidFill>
      </dgm:spPr>
      <dgm:t>
        <a:bodyPr/>
        <a:lstStyle/>
        <a:p>
          <a:r>
            <a:rPr lang="en-ZA" dirty="0" smtClean="0"/>
            <a:t>OUTCOME OF THE AG’s AUDIT REPORT AND REMEDIAL ACTION TO BE TAKEN  </a:t>
          </a:r>
          <a:endParaRPr lang="en-ZA" dirty="0"/>
        </a:p>
      </dgm:t>
    </dgm:pt>
    <dgm:pt modelId="{49221166-E9E6-43A7-A369-2CED37DAD9C9}" type="parTrans" cxnId="{6E7FD25C-5E99-4D53-B671-0351DB86779D}">
      <dgm:prSet/>
      <dgm:spPr/>
      <dgm:t>
        <a:bodyPr/>
        <a:lstStyle/>
        <a:p>
          <a:endParaRPr lang="en-ZA"/>
        </a:p>
      </dgm:t>
    </dgm:pt>
    <dgm:pt modelId="{39B34AC2-BA09-4A1D-9844-52D83C81077C}" type="sibTrans" cxnId="{6E7FD25C-5E99-4D53-B671-0351DB86779D}">
      <dgm:prSet/>
      <dgm:spPr/>
      <dgm:t>
        <a:bodyPr/>
        <a:lstStyle/>
        <a:p>
          <a:endParaRPr lang="en-ZA"/>
        </a:p>
      </dgm:t>
    </dgm:pt>
    <dgm:pt modelId="{3AEBB3A1-A4ED-43D4-8A5D-82B671C18DA6}">
      <dgm:prSet phldrT="[Text]"/>
      <dgm:spPr>
        <a:solidFill>
          <a:srgbClr val="9A0400"/>
        </a:solidFill>
      </dgm:spPr>
      <dgm:t>
        <a:bodyPr/>
        <a:lstStyle/>
        <a:p>
          <a:r>
            <a:rPr lang="en-ZA" dirty="0" smtClean="0"/>
            <a:t>NT MANADATE AND PROGRAMMES CONTRIBUTING TO OUTCOMES</a:t>
          </a:r>
          <a:endParaRPr lang="en-ZA" dirty="0"/>
        </a:p>
      </dgm:t>
    </dgm:pt>
    <dgm:pt modelId="{D43FC46A-F90C-4CAD-B8A0-E78992C05B24}" type="parTrans" cxnId="{D5D8C067-AA36-4FA1-97D1-E19A3ACC37D7}">
      <dgm:prSet/>
      <dgm:spPr/>
      <dgm:t>
        <a:bodyPr/>
        <a:lstStyle/>
        <a:p>
          <a:endParaRPr lang="en-ZA"/>
        </a:p>
      </dgm:t>
    </dgm:pt>
    <dgm:pt modelId="{B9BE8FAD-D210-4C00-BB5F-220DFFFD77FE}" type="sibTrans" cxnId="{D5D8C067-AA36-4FA1-97D1-E19A3ACC37D7}">
      <dgm:prSet/>
      <dgm:spPr/>
      <dgm:t>
        <a:bodyPr/>
        <a:lstStyle/>
        <a:p>
          <a:endParaRPr lang="en-ZA"/>
        </a:p>
      </dgm:t>
    </dgm:pt>
    <dgm:pt modelId="{A1D17F62-C63C-429C-8E87-2AB8B3344A63}">
      <dgm:prSet phldrT="[Text]"/>
      <dgm:spPr>
        <a:solidFill>
          <a:srgbClr val="9A0400"/>
        </a:solidFill>
      </dgm:spPr>
      <dgm:t>
        <a:bodyPr/>
        <a:lstStyle/>
        <a:p>
          <a:r>
            <a:rPr lang="en-ZA" dirty="0" smtClean="0"/>
            <a:t>HUMAN CAPITAL </a:t>
          </a:r>
          <a:endParaRPr lang="en-ZA" dirty="0"/>
        </a:p>
      </dgm:t>
    </dgm:pt>
    <dgm:pt modelId="{0784BAC6-14C1-4335-BD91-0675DCA4DD78}" type="parTrans" cxnId="{3EA6EDCC-1F26-4AB2-81B9-020F75489B2B}">
      <dgm:prSet/>
      <dgm:spPr/>
      <dgm:t>
        <a:bodyPr/>
        <a:lstStyle/>
        <a:p>
          <a:endParaRPr lang="en-US"/>
        </a:p>
      </dgm:t>
    </dgm:pt>
    <dgm:pt modelId="{1B23869C-0B10-481C-BDD0-45FB4B3E859F}" type="sibTrans" cxnId="{3EA6EDCC-1F26-4AB2-81B9-020F75489B2B}">
      <dgm:prSet/>
      <dgm:spPr/>
      <dgm:t>
        <a:bodyPr/>
        <a:lstStyle/>
        <a:p>
          <a:endParaRPr lang="en-US"/>
        </a:p>
      </dgm:t>
    </dgm:pt>
    <dgm:pt modelId="{8589A57B-9D7B-4116-AB04-6E0BCBE8F114}" type="pres">
      <dgm:prSet presAssocID="{37DBAA5C-0FAC-4F19-AF52-5AD6C4FF356A}" presName="Name0" presStyleCnt="0">
        <dgm:presLayoutVars>
          <dgm:chMax val="7"/>
          <dgm:chPref val="7"/>
          <dgm:dir/>
        </dgm:presLayoutVars>
      </dgm:prSet>
      <dgm:spPr/>
      <dgm:t>
        <a:bodyPr/>
        <a:lstStyle/>
        <a:p>
          <a:endParaRPr lang="en-ZA"/>
        </a:p>
      </dgm:t>
    </dgm:pt>
    <dgm:pt modelId="{5B52B7D6-4E98-4F1D-821C-556FA354C5DF}" type="pres">
      <dgm:prSet presAssocID="{37DBAA5C-0FAC-4F19-AF52-5AD6C4FF356A}" presName="Name1" presStyleCnt="0"/>
      <dgm:spPr/>
    </dgm:pt>
    <dgm:pt modelId="{CAA2923E-3CF7-4E1F-BBDC-9313A59A7064}" type="pres">
      <dgm:prSet presAssocID="{37DBAA5C-0FAC-4F19-AF52-5AD6C4FF356A}" presName="cycle" presStyleCnt="0"/>
      <dgm:spPr/>
    </dgm:pt>
    <dgm:pt modelId="{8503B948-ECCA-4297-9D50-B48134FC3074}" type="pres">
      <dgm:prSet presAssocID="{37DBAA5C-0FAC-4F19-AF52-5AD6C4FF356A}" presName="srcNode" presStyleLbl="node1" presStyleIdx="0" presStyleCnt="6"/>
      <dgm:spPr/>
    </dgm:pt>
    <dgm:pt modelId="{51DB739C-5BB2-4E61-A009-4F99B91CCB9B}" type="pres">
      <dgm:prSet presAssocID="{37DBAA5C-0FAC-4F19-AF52-5AD6C4FF356A}" presName="conn" presStyleLbl="parChTrans1D2" presStyleIdx="0" presStyleCnt="1"/>
      <dgm:spPr/>
      <dgm:t>
        <a:bodyPr/>
        <a:lstStyle/>
        <a:p>
          <a:endParaRPr lang="en-ZA"/>
        </a:p>
      </dgm:t>
    </dgm:pt>
    <dgm:pt modelId="{8D563C71-FA6C-40AB-940B-AD93C62F9739}" type="pres">
      <dgm:prSet presAssocID="{37DBAA5C-0FAC-4F19-AF52-5AD6C4FF356A}" presName="extraNode" presStyleLbl="node1" presStyleIdx="0" presStyleCnt="6"/>
      <dgm:spPr/>
    </dgm:pt>
    <dgm:pt modelId="{800E1D57-0D38-403D-83BA-AF1B3DC74063}" type="pres">
      <dgm:prSet presAssocID="{37DBAA5C-0FAC-4F19-AF52-5AD6C4FF356A}" presName="dstNode" presStyleLbl="node1" presStyleIdx="0" presStyleCnt="6"/>
      <dgm:spPr/>
    </dgm:pt>
    <dgm:pt modelId="{1AB3119B-F226-46E7-A630-B7DEA0A63892}" type="pres">
      <dgm:prSet presAssocID="{3AEBB3A1-A4ED-43D4-8A5D-82B671C18DA6}" presName="text_1" presStyleLbl="node1" presStyleIdx="0" presStyleCnt="6">
        <dgm:presLayoutVars>
          <dgm:bulletEnabled val="1"/>
        </dgm:presLayoutVars>
      </dgm:prSet>
      <dgm:spPr/>
      <dgm:t>
        <a:bodyPr/>
        <a:lstStyle/>
        <a:p>
          <a:endParaRPr lang="en-ZA"/>
        </a:p>
      </dgm:t>
    </dgm:pt>
    <dgm:pt modelId="{FE2A82B1-748F-4808-BEF1-30CBBE4C9AD4}" type="pres">
      <dgm:prSet presAssocID="{3AEBB3A1-A4ED-43D4-8A5D-82B671C18DA6}" presName="accent_1" presStyleCnt="0"/>
      <dgm:spPr/>
    </dgm:pt>
    <dgm:pt modelId="{95D600D6-E2EB-4576-9735-00766B292A8D}" type="pres">
      <dgm:prSet presAssocID="{3AEBB3A1-A4ED-43D4-8A5D-82B671C18DA6}" presName="accentRepeatNode" presStyleLbl="solidFgAcc1" presStyleIdx="0" presStyleCnt="6" custScaleX="99859" custScaleY="59490" custLinFactNeighborX="10800" custLinFactNeighborY="348"/>
      <dgm:spPr>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7F790688-CC83-428F-A681-AE00085BA289}" type="pres">
      <dgm:prSet presAssocID="{C4BC17F8-88C8-4444-A23A-7CF35A9F0986}" presName="text_2" presStyleLbl="node1" presStyleIdx="1" presStyleCnt="6">
        <dgm:presLayoutVars>
          <dgm:bulletEnabled val="1"/>
        </dgm:presLayoutVars>
      </dgm:prSet>
      <dgm:spPr/>
      <dgm:t>
        <a:bodyPr/>
        <a:lstStyle/>
        <a:p>
          <a:endParaRPr lang="en-ZA"/>
        </a:p>
      </dgm:t>
    </dgm:pt>
    <dgm:pt modelId="{FCC2428A-1D70-443C-8D61-C0759AD5C094}" type="pres">
      <dgm:prSet presAssocID="{C4BC17F8-88C8-4444-A23A-7CF35A9F0986}" presName="accent_2" presStyleCnt="0"/>
      <dgm:spPr/>
    </dgm:pt>
    <dgm:pt modelId="{22AA1FE9-724F-4AD9-B72B-816CAB177833}" type="pres">
      <dgm:prSet presAssocID="{C4BC17F8-88C8-4444-A23A-7CF35A9F0986}" presName="accentRepeatNode" presStyleLbl="solidFgAcc1" presStyleIdx="1" presStyleCnt="6" custScaleY="59394" custLinFactNeighborX="-4028" custLinFactNeighborY="2080">
        <dgm:style>
          <a:lnRef idx="3">
            <a:schemeClr val="lt1"/>
          </a:lnRef>
          <a:fillRef idx="1">
            <a:schemeClr val="accent3"/>
          </a:fillRef>
          <a:effectRef idx="1">
            <a:schemeClr val="accent3"/>
          </a:effectRef>
          <a:fontRef idx="minor">
            <a:schemeClr val="lt1"/>
          </a:fontRef>
        </dgm:style>
      </dgm:prSet>
      <dgm:spPr>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7F966176-16F5-4931-AD6D-9365B1B2796D}" type="pres">
      <dgm:prSet presAssocID="{230FF9AC-4D22-423D-BB19-D7D8DF9676C0}" presName="text_3" presStyleLbl="node1" presStyleIdx="2" presStyleCnt="6" custLinFactNeighborX="80" custLinFactNeighborY="-1667">
        <dgm:presLayoutVars>
          <dgm:bulletEnabled val="1"/>
        </dgm:presLayoutVars>
      </dgm:prSet>
      <dgm:spPr/>
      <dgm:t>
        <a:bodyPr/>
        <a:lstStyle/>
        <a:p>
          <a:endParaRPr lang="en-ZA"/>
        </a:p>
      </dgm:t>
    </dgm:pt>
    <dgm:pt modelId="{6388695E-25D3-42F7-A2BB-8E6FA84158E5}" type="pres">
      <dgm:prSet presAssocID="{230FF9AC-4D22-423D-BB19-D7D8DF9676C0}" presName="accent_3" presStyleCnt="0"/>
      <dgm:spPr/>
    </dgm:pt>
    <dgm:pt modelId="{EE20AAC0-0F25-4047-8231-4F012476E14E}" type="pres">
      <dgm:prSet presAssocID="{230FF9AC-4D22-423D-BB19-D7D8DF9676C0}" presName="accentRepeatNode" presStyleLbl="solidFgAcc1" presStyleIdx="2" presStyleCnt="6" custScaleX="99859" custScaleY="59490" custLinFactNeighborX="-373" custLinFactNeighborY="-139">
        <dgm:style>
          <a:lnRef idx="3">
            <a:schemeClr val="lt1"/>
          </a:lnRef>
          <a:fillRef idx="1">
            <a:schemeClr val="accent3"/>
          </a:fillRef>
          <a:effectRef idx="1">
            <a:schemeClr val="accent3"/>
          </a:effectRef>
          <a:fontRef idx="minor">
            <a:schemeClr val="lt1"/>
          </a:fontRef>
        </dgm:style>
      </dgm:prSet>
      <dgm:spPr>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06499DFB-085A-4537-9955-37F6A755BBE0}" type="pres">
      <dgm:prSet presAssocID="{A1D17F62-C63C-429C-8E87-2AB8B3344A63}" presName="text_4" presStyleLbl="node1" presStyleIdx="3" presStyleCnt="6">
        <dgm:presLayoutVars>
          <dgm:bulletEnabled val="1"/>
        </dgm:presLayoutVars>
      </dgm:prSet>
      <dgm:spPr/>
      <dgm:t>
        <a:bodyPr/>
        <a:lstStyle/>
        <a:p>
          <a:endParaRPr lang="en-US"/>
        </a:p>
      </dgm:t>
    </dgm:pt>
    <dgm:pt modelId="{FFD93B65-3034-4AE6-8E66-B81C9EA2A8EF}" type="pres">
      <dgm:prSet presAssocID="{A1D17F62-C63C-429C-8E87-2AB8B3344A63}" presName="accent_4" presStyleCnt="0"/>
      <dgm:spPr/>
    </dgm:pt>
    <dgm:pt modelId="{7CBEAE5C-6B88-4A91-B8B5-CEA0E3579058}" type="pres">
      <dgm:prSet presAssocID="{A1D17F62-C63C-429C-8E87-2AB8B3344A63}" presName="accentRepeatNode" presStyleLbl="solidFgAcc1" presStyleIdx="3" presStyleCnt="6" custScaleX="100306" custScaleY="59301"/>
      <dgm:spPr>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0D8C9D03-3B75-4E9D-B45D-484287321BDC}" type="pres">
      <dgm:prSet presAssocID="{03C219D5-9565-46FA-AA9B-A2F7F5625E98}" presName="text_5" presStyleLbl="node1" presStyleIdx="4" presStyleCnt="6">
        <dgm:presLayoutVars>
          <dgm:bulletEnabled val="1"/>
        </dgm:presLayoutVars>
      </dgm:prSet>
      <dgm:spPr/>
      <dgm:t>
        <a:bodyPr/>
        <a:lstStyle/>
        <a:p>
          <a:endParaRPr lang="en-US"/>
        </a:p>
      </dgm:t>
    </dgm:pt>
    <dgm:pt modelId="{BDCD34E5-310F-4559-8D50-D1B21EB87188}" type="pres">
      <dgm:prSet presAssocID="{03C219D5-9565-46FA-AA9B-A2F7F5625E98}" presName="accent_5" presStyleCnt="0"/>
      <dgm:spPr/>
    </dgm:pt>
    <dgm:pt modelId="{83517C96-6D3D-4C2A-BFF9-70345DFEDE2F}" type="pres">
      <dgm:prSet presAssocID="{03C219D5-9565-46FA-AA9B-A2F7F5625E98}" presName="accentRepeatNode" presStyleLbl="solidFgAcc1" presStyleIdx="4" presStyleCnt="6" custScaleX="99859" custScaleY="59490" custLinFactNeighborX="-12435" custLinFactNeighborY="2079">
        <dgm:style>
          <a:lnRef idx="3">
            <a:schemeClr val="lt1"/>
          </a:lnRef>
          <a:fillRef idx="1">
            <a:schemeClr val="accent3"/>
          </a:fillRef>
          <a:effectRef idx="1">
            <a:schemeClr val="accent3"/>
          </a:effectRef>
          <a:fontRef idx="minor">
            <a:schemeClr val="lt1"/>
          </a:fontRef>
        </dgm:style>
      </dgm:prSet>
      <dgm:spPr>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 modelId="{2D1788C2-F9F3-4826-AAD5-DC6CFF5B6647}" type="pres">
      <dgm:prSet presAssocID="{02DDCCB7-94D4-4C96-9475-6BC53B2EB322}" presName="text_6" presStyleLbl="node1" presStyleIdx="5" presStyleCnt="6">
        <dgm:presLayoutVars>
          <dgm:bulletEnabled val="1"/>
        </dgm:presLayoutVars>
      </dgm:prSet>
      <dgm:spPr/>
      <dgm:t>
        <a:bodyPr/>
        <a:lstStyle/>
        <a:p>
          <a:endParaRPr lang="en-US"/>
        </a:p>
      </dgm:t>
    </dgm:pt>
    <dgm:pt modelId="{DC8F691D-CCAB-4C4B-A1FC-70311C2B90D3}" type="pres">
      <dgm:prSet presAssocID="{02DDCCB7-94D4-4C96-9475-6BC53B2EB322}" presName="accent_6" presStyleCnt="0"/>
      <dgm:spPr/>
    </dgm:pt>
    <dgm:pt modelId="{A6F5D68E-2BC4-450E-A8D6-2C6C8A5AC0F4}" type="pres">
      <dgm:prSet presAssocID="{02DDCCB7-94D4-4C96-9475-6BC53B2EB322}" presName="accentRepeatNode" presStyleLbl="solidFgAcc1" presStyleIdx="5" presStyleCnt="6" custScaleX="99859" custScaleY="59490">
        <dgm:style>
          <a:lnRef idx="3">
            <a:schemeClr val="lt1"/>
          </a:lnRef>
          <a:fillRef idx="1">
            <a:schemeClr val="accent3"/>
          </a:fillRef>
          <a:effectRef idx="1">
            <a:schemeClr val="accent3"/>
          </a:effectRef>
          <a:fontRef idx="minor">
            <a:schemeClr val="lt1"/>
          </a:fontRef>
        </dgm:style>
      </dgm:prSet>
      <dgm:spPr>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a:p>
      </dgm:t>
    </dgm:pt>
  </dgm:ptLst>
  <dgm:cxnLst>
    <dgm:cxn modelId="{F0BEC930-337E-42DA-853B-0898CF5A2D6A}" srcId="{37DBAA5C-0FAC-4F19-AF52-5AD6C4FF356A}" destId="{230FF9AC-4D22-423D-BB19-D7D8DF9676C0}" srcOrd="2" destOrd="0" parTransId="{21E95C54-1400-4ED6-A5FA-D25296C5A781}" sibTransId="{16F27F24-2365-4C46-A598-0D08D864BF20}"/>
    <dgm:cxn modelId="{CE97F22C-7244-42B8-BC29-A13861E707F8}" type="presOf" srcId="{02DDCCB7-94D4-4C96-9475-6BC53B2EB322}" destId="{2D1788C2-F9F3-4826-AAD5-DC6CFF5B6647}" srcOrd="0" destOrd="0" presId="urn:microsoft.com/office/officeart/2008/layout/VerticalCurvedList"/>
    <dgm:cxn modelId="{8E3D3C0A-3065-4845-AC62-4C1395E546DC}" type="presOf" srcId="{37DBAA5C-0FAC-4F19-AF52-5AD6C4FF356A}" destId="{8589A57B-9D7B-4116-AB04-6E0BCBE8F114}" srcOrd="0" destOrd="0" presId="urn:microsoft.com/office/officeart/2008/layout/VerticalCurvedList"/>
    <dgm:cxn modelId="{6E7FD25C-5E99-4D53-B671-0351DB86779D}" srcId="{37DBAA5C-0FAC-4F19-AF52-5AD6C4FF356A}" destId="{02DDCCB7-94D4-4C96-9475-6BC53B2EB322}" srcOrd="5" destOrd="0" parTransId="{49221166-E9E6-43A7-A369-2CED37DAD9C9}" sibTransId="{39B34AC2-BA09-4A1D-9844-52D83C81077C}"/>
    <dgm:cxn modelId="{8759D5E4-37CA-45E6-9A08-B0496557F526}" type="presOf" srcId="{B9BE8FAD-D210-4C00-BB5F-220DFFFD77FE}" destId="{51DB739C-5BB2-4E61-A009-4F99B91CCB9B}" srcOrd="0" destOrd="0" presId="urn:microsoft.com/office/officeart/2008/layout/VerticalCurvedList"/>
    <dgm:cxn modelId="{68CBB96A-9251-4C37-8B8A-A0285243CC31}" type="presOf" srcId="{3AEBB3A1-A4ED-43D4-8A5D-82B671C18DA6}" destId="{1AB3119B-F226-46E7-A630-B7DEA0A63892}" srcOrd="0" destOrd="0" presId="urn:microsoft.com/office/officeart/2008/layout/VerticalCurvedList"/>
    <dgm:cxn modelId="{926BD7C2-1D8E-4A5B-9082-E3B45AEFAAD6}" srcId="{37DBAA5C-0FAC-4F19-AF52-5AD6C4FF356A}" destId="{C4BC17F8-88C8-4444-A23A-7CF35A9F0986}" srcOrd="1" destOrd="0" parTransId="{C7381AD5-7B7D-40B0-8529-5CB38D3554B1}" sibTransId="{5156AB5F-A0D8-45D9-A64B-37F4475A1937}"/>
    <dgm:cxn modelId="{36CA73D7-8184-49B2-8E00-E06D62669121}" type="presOf" srcId="{C4BC17F8-88C8-4444-A23A-7CF35A9F0986}" destId="{7F790688-CC83-428F-A681-AE00085BA289}" srcOrd="0" destOrd="0" presId="urn:microsoft.com/office/officeart/2008/layout/VerticalCurvedList"/>
    <dgm:cxn modelId="{3EA6EDCC-1F26-4AB2-81B9-020F75489B2B}" srcId="{37DBAA5C-0FAC-4F19-AF52-5AD6C4FF356A}" destId="{A1D17F62-C63C-429C-8E87-2AB8B3344A63}" srcOrd="3" destOrd="0" parTransId="{0784BAC6-14C1-4335-BD91-0675DCA4DD78}" sibTransId="{1B23869C-0B10-481C-BDD0-45FB4B3E859F}"/>
    <dgm:cxn modelId="{D5D8C067-AA36-4FA1-97D1-E19A3ACC37D7}" srcId="{37DBAA5C-0FAC-4F19-AF52-5AD6C4FF356A}" destId="{3AEBB3A1-A4ED-43D4-8A5D-82B671C18DA6}" srcOrd="0" destOrd="0" parTransId="{D43FC46A-F90C-4CAD-B8A0-E78992C05B24}" sibTransId="{B9BE8FAD-D210-4C00-BB5F-220DFFFD77FE}"/>
    <dgm:cxn modelId="{B0D66661-7EDA-4D04-8218-DD2693D69F80}" type="presOf" srcId="{A1D17F62-C63C-429C-8E87-2AB8B3344A63}" destId="{06499DFB-085A-4537-9955-37F6A755BBE0}" srcOrd="0" destOrd="0" presId="urn:microsoft.com/office/officeart/2008/layout/VerticalCurvedList"/>
    <dgm:cxn modelId="{55101CAE-0042-451F-B479-16FD5CE71445}" srcId="{37DBAA5C-0FAC-4F19-AF52-5AD6C4FF356A}" destId="{03C219D5-9565-46FA-AA9B-A2F7F5625E98}" srcOrd="4" destOrd="0" parTransId="{4AB5389B-0FE0-46EE-84C3-583C5B6BDF7E}" sibTransId="{5CB55459-CA6E-41C0-8800-55130B44EF06}"/>
    <dgm:cxn modelId="{188F598A-BB15-4AE9-9F79-5235E7BAC454}" type="presOf" srcId="{03C219D5-9565-46FA-AA9B-A2F7F5625E98}" destId="{0D8C9D03-3B75-4E9D-B45D-484287321BDC}" srcOrd="0" destOrd="0" presId="urn:microsoft.com/office/officeart/2008/layout/VerticalCurvedList"/>
    <dgm:cxn modelId="{4CA7434E-7839-47E6-95B5-3872FCE7DEC1}" type="presOf" srcId="{230FF9AC-4D22-423D-BB19-D7D8DF9676C0}" destId="{7F966176-16F5-4931-AD6D-9365B1B2796D}" srcOrd="0" destOrd="0" presId="urn:microsoft.com/office/officeart/2008/layout/VerticalCurvedList"/>
    <dgm:cxn modelId="{13684EAA-C9B4-4EE9-A9AB-1D79F7057E48}" type="presParOf" srcId="{8589A57B-9D7B-4116-AB04-6E0BCBE8F114}" destId="{5B52B7D6-4E98-4F1D-821C-556FA354C5DF}" srcOrd="0" destOrd="0" presId="urn:microsoft.com/office/officeart/2008/layout/VerticalCurvedList"/>
    <dgm:cxn modelId="{B450884B-2B2A-46D5-82A8-6D9C425898B9}" type="presParOf" srcId="{5B52B7D6-4E98-4F1D-821C-556FA354C5DF}" destId="{CAA2923E-3CF7-4E1F-BBDC-9313A59A7064}" srcOrd="0" destOrd="0" presId="urn:microsoft.com/office/officeart/2008/layout/VerticalCurvedList"/>
    <dgm:cxn modelId="{03EA9732-C8F8-4049-8293-BE1E07243CD1}" type="presParOf" srcId="{CAA2923E-3CF7-4E1F-BBDC-9313A59A7064}" destId="{8503B948-ECCA-4297-9D50-B48134FC3074}" srcOrd="0" destOrd="0" presId="urn:microsoft.com/office/officeart/2008/layout/VerticalCurvedList"/>
    <dgm:cxn modelId="{FF3D7803-3ED6-47B7-8360-6D25F46159BF}" type="presParOf" srcId="{CAA2923E-3CF7-4E1F-BBDC-9313A59A7064}" destId="{51DB739C-5BB2-4E61-A009-4F99B91CCB9B}" srcOrd="1" destOrd="0" presId="urn:microsoft.com/office/officeart/2008/layout/VerticalCurvedList"/>
    <dgm:cxn modelId="{EB4B1262-23A7-44F4-A2C6-AF92507807E0}" type="presParOf" srcId="{CAA2923E-3CF7-4E1F-BBDC-9313A59A7064}" destId="{8D563C71-FA6C-40AB-940B-AD93C62F9739}" srcOrd="2" destOrd="0" presId="urn:microsoft.com/office/officeart/2008/layout/VerticalCurvedList"/>
    <dgm:cxn modelId="{9496CD98-A770-405C-AC0A-BDEF0C0D8CC3}" type="presParOf" srcId="{CAA2923E-3CF7-4E1F-BBDC-9313A59A7064}" destId="{800E1D57-0D38-403D-83BA-AF1B3DC74063}" srcOrd="3" destOrd="0" presId="urn:microsoft.com/office/officeart/2008/layout/VerticalCurvedList"/>
    <dgm:cxn modelId="{65FC87A9-B090-4DD6-97C8-FFFD6AE3BC98}" type="presParOf" srcId="{5B52B7D6-4E98-4F1D-821C-556FA354C5DF}" destId="{1AB3119B-F226-46E7-A630-B7DEA0A63892}" srcOrd="1" destOrd="0" presId="urn:microsoft.com/office/officeart/2008/layout/VerticalCurvedList"/>
    <dgm:cxn modelId="{CD6A826E-94DA-4F82-B2AA-49020F83E7AB}" type="presParOf" srcId="{5B52B7D6-4E98-4F1D-821C-556FA354C5DF}" destId="{FE2A82B1-748F-4808-BEF1-30CBBE4C9AD4}" srcOrd="2" destOrd="0" presId="urn:microsoft.com/office/officeart/2008/layout/VerticalCurvedList"/>
    <dgm:cxn modelId="{DDCB8AF9-833A-4701-96AE-FC973B847ECB}" type="presParOf" srcId="{FE2A82B1-748F-4808-BEF1-30CBBE4C9AD4}" destId="{95D600D6-E2EB-4576-9735-00766B292A8D}" srcOrd="0" destOrd="0" presId="urn:microsoft.com/office/officeart/2008/layout/VerticalCurvedList"/>
    <dgm:cxn modelId="{528F5CD9-7480-458F-AF3D-F913BB2819DC}" type="presParOf" srcId="{5B52B7D6-4E98-4F1D-821C-556FA354C5DF}" destId="{7F790688-CC83-428F-A681-AE00085BA289}" srcOrd="3" destOrd="0" presId="urn:microsoft.com/office/officeart/2008/layout/VerticalCurvedList"/>
    <dgm:cxn modelId="{A532149F-F7B5-4406-B6A6-D50B308250D5}" type="presParOf" srcId="{5B52B7D6-4E98-4F1D-821C-556FA354C5DF}" destId="{FCC2428A-1D70-443C-8D61-C0759AD5C094}" srcOrd="4" destOrd="0" presId="urn:microsoft.com/office/officeart/2008/layout/VerticalCurvedList"/>
    <dgm:cxn modelId="{14F76FD1-2EE4-418C-89D7-A7C927B5FCC2}" type="presParOf" srcId="{FCC2428A-1D70-443C-8D61-C0759AD5C094}" destId="{22AA1FE9-724F-4AD9-B72B-816CAB177833}" srcOrd="0" destOrd="0" presId="urn:microsoft.com/office/officeart/2008/layout/VerticalCurvedList"/>
    <dgm:cxn modelId="{5B457C99-2C5D-4637-AB8A-B0B662B36F55}" type="presParOf" srcId="{5B52B7D6-4E98-4F1D-821C-556FA354C5DF}" destId="{7F966176-16F5-4931-AD6D-9365B1B2796D}" srcOrd="5" destOrd="0" presId="urn:microsoft.com/office/officeart/2008/layout/VerticalCurvedList"/>
    <dgm:cxn modelId="{569BBABF-3FC7-4C87-A7F3-18ABAC43D16C}" type="presParOf" srcId="{5B52B7D6-4E98-4F1D-821C-556FA354C5DF}" destId="{6388695E-25D3-42F7-A2BB-8E6FA84158E5}" srcOrd="6" destOrd="0" presId="urn:microsoft.com/office/officeart/2008/layout/VerticalCurvedList"/>
    <dgm:cxn modelId="{5A1B79D0-D54C-4045-952F-07F639C3873B}" type="presParOf" srcId="{6388695E-25D3-42F7-A2BB-8E6FA84158E5}" destId="{EE20AAC0-0F25-4047-8231-4F012476E14E}" srcOrd="0" destOrd="0" presId="urn:microsoft.com/office/officeart/2008/layout/VerticalCurvedList"/>
    <dgm:cxn modelId="{69633743-14D3-4A30-8020-C3E2788ABE68}" type="presParOf" srcId="{5B52B7D6-4E98-4F1D-821C-556FA354C5DF}" destId="{06499DFB-085A-4537-9955-37F6A755BBE0}" srcOrd="7" destOrd="0" presId="urn:microsoft.com/office/officeart/2008/layout/VerticalCurvedList"/>
    <dgm:cxn modelId="{03DAB399-DE87-46C0-98C3-C7A927396719}" type="presParOf" srcId="{5B52B7D6-4E98-4F1D-821C-556FA354C5DF}" destId="{FFD93B65-3034-4AE6-8E66-B81C9EA2A8EF}" srcOrd="8" destOrd="0" presId="urn:microsoft.com/office/officeart/2008/layout/VerticalCurvedList"/>
    <dgm:cxn modelId="{14174757-CC13-4366-B11B-DDE8AC6FB6CC}" type="presParOf" srcId="{FFD93B65-3034-4AE6-8E66-B81C9EA2A8EF}" destId="{7CBEAE5C-6B88-4A91-B8B5-CEA0E3579058}" srcOrd="0" destOrd="0" presId="urn:microsoft.com/office/officeart/2008/layout/VerticalCurvedList"/>
    <dgm:cxn modelId="{86FCE54B-3E23-4D2C-9B47-B7F18079BD87}" type="presParOf" srcId="{5B52B7D6-4E98-4F1D-821C-556FA354C5DF}" destId="{0D8C9D03-3B75-4E9D-B45D-484287321BDC}" srcOrd="9" destOrd="0" presId="urn:microsoft.com/office/officeart/2008/layout/VerticalCurvedList"/>
    <dgm:cxn modelId="{4C197566-349F-4715-8F40-CB1BA33E08CD}" type="presParOf" srcId="{5B52B7D6-4E98-4F1D-821C-556FA354C5DF}" destId="{BDCD34E5-310F-4559-8D50-D1B21EB87188}" srcOrd="10" destOrd="0" presId="urn:microsoft.com/office/officeart/2008/layout/VerticalCurvedList"/>
    <dgm:cxn modelId="{DE6B64BC-AEFE-4BEE-822D-F7B161307E9A}" type="presParOf" srcId="{BDCD34E5-310F-4559-8D50-D1B21EB87188}" destId="{83517C96-6D3D-4C2A-BFF9-70345DFEDE2F}" srcOrd="0" destOrd="0" presId="urn:microsoft.com/office/officeart/2008/layout/VerticalCurvedList"/>
    <dgm:cxn modelId="{56E1FB92-1656-4D3D-BBE0-44E6A181F99D}" type="presParOf" srcId="{5B52B7D6-4E98-4F1D-821C-556FA354C5DF}" destId="{2D1788C2-F9F3-4826-AAD5-DC6CFF5B6647}" srcOrd="11" destOrd="0" presId="urn:microsoft.com/office/officeart/2008/layout/VerticalCurvedList"/>
    <dgm:cxn modelId="{0990E3F5-A187-42B9-8355-4C972AC14DE6}" type="presParOf" srcId="{5B52B7D6-4E98-4F1D-821C-556FA354C5DF}" destId="{DC8F691D-CCAB-4C4B-A1FC-70311C2B90D3}" srcOrd="12" destOrd="0" presId="urn:microsoft.com/office/officeart/2008/layout/VerticalCurvedList"/>
    <dgm:cxn modelId="{27EE262A-E53F-4EC6-9399-26A9558AA78E}" type="presParOf" srcId="{DC8F691D-CCAB-4C4B-A1FC-70311C2B90D3}" destId="{A6F5D68E-2BC4-450E-A8D6-2C6C8A5AC0F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Achieved</a:t>
          </a:r>
          <a:endParaRPr lang="en-ZA"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Not Achieved</a:t>
          </a:r>
          <a:endParaRPr lang="en-ZA"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dgm:spPr>
        <a:solidFill>
          <a:srgbClr val="F7F7F7">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Measures are being implemented to address late submission of documents by approved clients resulting in benefits being paid outside of the liable date </a:t>
          </a:r>
          <a:endParaRPr lang="en-ZA"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6698DD60-C7BF-41D8-B7D3-D718AB9E0845}">
      <dgm:prSet/>
      <dgm:spPr/>
      <dgm:t>
        <a:bodyPr/>
        <a:lstStyle/>
        <a:p>
          <a:r>
            <a:rPr lang="en-ZA" smtClean="0"/>
            <a:t>On average 95% of benefits paid within 45 days</a:t>
          </a:r>
          <a:endParaRPr lang="en-GB"/>
        </a:p>
      </dgm:t>
    </dgm:pt>
    <dgm:pt modelId="{616B92B0-DA9B-48F6-8D09-B9EB314AD6D0}" type="parTrans" cxnId="{07B072E7-04A9-4E03-9963-5D8702AC97A5}">
      <dgm:prSet/>
      <dgm:spPr/>
      <dgm:t>
        <a:bodyPr/>
        <a:lstStyle/>
        <a:p>
          <a:endParaRPr lang="en-US"/>
        </a:p>
      </dgm:t>
    </dgm:pt>
    <dgm:pt modelId="{9916D800-98FA-49E2-9A13-972A8C2213E4}" type="sibTrans" cxnId="{07B072E7-04A9-4E03-9963-5D8702AC97A5}">
      <dgm:prSet/>
      <dgm:spPr/>
      <dgm:t>
        <a:bodyPr/>
        <a:lstStyle/>
        <a:p>
          <a:endParaRPr lang="en-US"/>
        </a:p>
      </dgm:t>
    </dgm:pt>
    <dgm:pt modelId="{6A322139-FC8A-4961-9A10-77A9C20918E9}">
      <dgm:prSet/>
      <dgm:spPr/>
      <dgm:t>
        <a:bodyPr/>
        <a:lstStyle/>
        <a:p>
          <a:r>
            <a:rPr lang="en-GB" smtClean="0"/>
            <a:t>118 900 pensioners and beneficiaries were provided with services, a year on year increase of 7%</a:t>
          </a:r>
          <a:endParaRPr lang="en-GB"/>
        </a:p>
      </dgm:t>
    </dgm:pt>
    <dgm:pt modelId="{4C0AEB99-F976-4D84-B250-081F85DD870C}" type="parTrans" cxnId="{A2A779B0-F59D-4903-9EE9-48F5C56FCACD}">
      <dgm:prSet/>
      <dgm:spPr/>
      <dgm:t>
        <a:bodyPr/>
        <a:lstStyle/>
        <a:p>
          <a:endParaRPr lang="en-US"/>
        </a:p>
      </dgm:t>
    </dgm:pt>
    <dgm:pt modelId="{80CB1F3B-0D7B-4E9E-966B-9E1218F863BB}" type="sibTrans" cxnId="{A2A779B0-F59D-4903-9EE9-48F5C56FCACD}">
      <dgm:prSet/>
      <dgm:spPr/>
      <dgm:t>
        <a:bodyPr/>
        <a:lstStyle/>
        <a:p>
          <a:endParaRPr lang="en-US"/>
        </a:p>
      </dgm:t>
    </dgm:pt>
    <dgm:pt modelId="{935DFB1D-5808-4ABC-8FCF-7620728A5734}">
      <dgm:prSet/>
      <dgm:spPr/>
      <dgm:t>
        <a:bodyPr/>
        <a:lstStyle/>
        <a:p>
          <a:r>
            <a:rPr lang="en-ZA" dirty="0" smtClean="0"/>
            <a:t>On average 100% client data integrity </a:t>
          </a:r>
          <a:r>
            <a:rPr lang="en-ZA" dirty="0" smtClean="0"/>
            <a:t>achieved, significantly </a:t>
          </a:r>
          <a:r>
            <a:rPr lang="en-ZA" dirty="0" smtClean="0"/>
            <a:t>above the 55% </a:t>
          </a:r>
          <a:r>
            <a:rPr lang="en-ZA" dirty="0" smtClean="0"/>
            <a:t>target</a:t>
          </a:r>
          <a:endParaRPr lang="en-GB" dirty="0"/>
        </a:p>
      </dgm:t>
    </dgm:pt>
    <dgm:pt modelId="{12335FBC-BEDC-4801-BC6E-907C45514A40}" type="parTrans" cxnId="{BC128B2D-C581-469A-A753-ECC462984984}">
      <dgm:prSet/>
      <dgm:spPr/>
      <dgm:t>
        <a:bodyPr/>
        <a:lstStyle/>
        <a:p>
          <a:endParaRPr lang="en-US"/>
        </a:p>
      </dgm:t>
    </dgm:pt>
    <dgm:pt modelId="{C91BC016-30E6-4151-9687-D608DECB7F90}" type="sibTrans" cxnId="{BC128B2D-C581-469A-A753-ECC462984984}">
      <dgm:prSet/>
      <dgm:spPr/>
      <dgm:t>
        <a:bodyPr/>
        <a:lstStyle/>
        <a:p>
          <a:endParaRPr lang="en-US"/>
        </a:p>
      </dgm:t>
    </dgm:pt>
    <dgm:pt modelId="{10C83618-ABF5-4586-85C6-AC4A14CF568C}">
      <dgm:prSet/>
      <dgm:spPr/>
      <dgm:t>
        <a:bodyPr/>
        <a:lstStyle/>
        <a:p>
          <a:r>
            <a:rPr lang="en-ZA" dirty="0" smtClean="0"/>
            <a:t>100% of complaints resolved within 7 days</a:t>
          </a:r>
          <a:endParaRPr lang="en-GB" dirty="0"/>
        </a:p>
      </dgm:t>
    </dgm:pt>
    <dgm:pt modelId="{A756408E-F9A8-40A3-B58B-5E2181E64AF2}" type="parTrans" cxnId="{1E6658E1-F177-4681-B716-85E78CB73636}">
      <dgm:prSet/>
      <dgm:spPr/>
      <dgm:t>
        <a:bodyPr/>
        <a:lstStyle/>
        <a:p>
          <a:endParaRPr lang="en-US"/>
        </a:p>
      </dgm:t>
    </dgm:pt>
    <dgm:pt modelId="{D52AA06F-981C-4C17-8990-06A3E90699FE}" type="sibTrans" cxnId="{1E6658E1-F177-4681-B716-85E78CB73636}">
      <dgm:prSet/>
      <dgm:spPr/>
      <dgm:t>
        <a:bodyPr/>
        <a:lstStyle/>
        <a:p>
          <a:endParaRPr lang="en-US"/>
        </a:p>
      </dgm:t>
    </dgm:pt>
    <dgm:pt modelId="{B45A47C5-2722-49FA-A7C2-028995EEFEF1}">
      <dgm:prSet/>
      <dgm:spPr>
        <a:solidFill>
          <a:srgbClr val="F7F7F7">
            <a:alpha val="90000"/>
          </a:srgbClr>
        </a:solidFill>
      </dgm:spPr>
      <dgm:t>
        <a:bodyPr/>
        <a:lstStyle/>
        <a:p>
          <a:r>
            <a:rPr lang="en-GB" dirty="0" smtClean="0"/>
            <a:t>97.5% compliant with NT </a:t>
          </a:r>
          <a:r>
            <a:rPr lang="en-GB" dirty="0" smtClean="0"/>
            <a:t>SLA, </a:t>
          </a:r>
          <a:r>
            <a:rPr lang="en-GB" dirty="0" smtClean="0"/>
            <a:t>with 3 audit findings still to be resolved</a:t>
          </a:r>
          <a:endParaRPr lang="en-GB" dirty="0"/>
        </a:p>
      </dgm:t>
    </dgm:pt>
    <dgm:pt modelId="{C78235FC-C1B0-4AC9-9F59-94B64AB7225D}" type="parTrans" cxnId="{948B0197-ECF3-49A1-B570-B6FAF99E30BF}">
      <dgm:prSet/>
      <dgm:spPr/>
      <dgm:t>
        <a:bodyPr/>
        <a:lstStyle/>
        <a:p>
          <a:endParaRPr lang="en-US"/>
        </a:p>
      </dgm:t>
    </dgm:pt>
    <dgm:pt modelId="{C4632DE4-5B7C-4A1A-9497-3D3B146A9564}" type="sibTrans" cxnId="{948B0197-ECF3-49A1-B570-B6FAF99E30BF}">
      <dgm:prSet/>
      <dgm:spPr/>
      <dgm:t>
        <a:bodyPr/>
        <a:lstStyle/>
        <a:p>
          <a:endParaRPr lang="en-US"/>
        </a:p>
      </dgm:t>
    </dgm:pt>
    <dgm:pt modelId="{73308203-8C33-4506-9844-4AA8C7DCD0FF}" type="pres">
      <dgm:prSet presAssocID="{FF402CF5-B1C8-4578-A85C-8E21983E9BD0}" presName="linear" presStyleCnt="0">
        <dgm:presLayoutVars>
          <dgm:dir/>
          <dgm:animLvl val="lvl"/>
          <dgm:resizeHandles val="exact"/>
        </dgm:presLayoutVars>
      </dgm:prSet>
      <dgm:spPr/>
      <dgm:t>
        <a:bodyPr/>
        <a:lstStyle/>
        <a:p>
          <a:endParaRPr lang="en-US"/>
        </a:p>
      </dgm:t>
    </dgm:pt>
    <dgm:pt modelId="{1F66ADFF-166B-404E-8228-5B11D7735331}" type="pres">
      <dgm:prSet presAssocID="{EF041AB6-03A7-4031-956E-EFDBA0B7ABE0}" presName="parentLin" presStyleCnt="0"/>
      <dgm:spPr/>
    </dgm:pt>
    <dgm:pt modelId="{E7F83BAE-914D-44D3-8B81-6537FEDBF32A}" type="pres">
      <dgm:prSet presAssocID="{EF041AB6-03A7-4031-956E-EFDBA0B7ABE0}" presName="parentLeftMargin" presStyleLbl="node1" presStyleIdx="0" presStyleCnt="2"/>
      <dgm:spPr/>
      <dgm:t>
        <a:bodyPr/>
        <a:lstStyle/>
        <a:p>
          <a:endParaRPr lang="en-US"/>
        </a:p>
      </dgm:t>
    </dgm:pt>
    <dgm:pt modelId="{33F7675B-C084-45A8-895B-C1DFA856B11C}" type="pres">
      <dgm:prSet presAssocID="{EF041AB6-03A7-4031-956E-EFDBA0B7ABE0}" presName="parentText" presStyleLbl="node1" presStyleIdx="0" presStyleCnt="2">
        <dgm:presLayoutVars>
          <dgm:chMax val="0"/>
          <dgm:bulletEnabled val="1"/>
        </dgm:presLayoutVars>
      </dgm:prSet>
      <dgm:spPr/>
      <dgm:t>
        <a:bodyPr/>
        <a:lstStyle/>
        <a:p>
          <a:endParaRPr lang="en-US"/>
        </a:p>
      </dgm:t>
    </dgm:pt>
    <dgm:pt modelId="{958F0B97-2FAF-4216-A71E-40B4F62ADED0}" type="pres">
      <dgm:prSet presAssocID="{EF041AB6-03A7-4031-956E-EFDBA0B7ABE0}" presName="negativeSpace" presStyleCnt="0"/>
      <dgm:spPr/>
    </dgm:pt>
    <dgm:pt modelId="{C61BE4D4-D09F-419B-BB77-31E36A50E0EC}" type="pres">
      <dgm:prSet presAssocID="{EF041AB6-03A7-4031-956E-EFDBA0B7ABE0}" presName="childText" presStyleLbl="conFgAcc1" presStyleIdx="0" presStyleCnt="2">
        <dgm:presLayoutVars>
          <dgm:bulletEnabled val="1"/>
        </dgm:presLayoutVars>
      </dgm:prSet>
      <dgm:spPr/>
      <dgm:t>
        <a:bodyPr/>
        <a:lstStyle/>
        <a:p>
          <a:endParaRPr lang="en-US"/>
        </a:p>
      </dgm:t>
    </dgm:pt>
    <dgm:pt modelId="{FB9461F3-22AB-4743-9408-D7862C0768D7}" type="pres">
      <dgm:prSet presAssocID="{3E2D44B3-ACB1-42AD-B506-1782187A21F5}" presName="spaceBetweenRectangles" presStyleCnt="0"/>
      <dgm:spPr/>
    </dgm:pt>
    <dgm:pt modelId="{F9BE4330-941A-4BA9-8FE5-5A315994F6F3}" type="pres">
      <dgm:prSet presAssocID="{BBDB9F62-3A61-43A3-8BED-88A288D0EF2A}" presName="parentLin" presStyleCnt="0"/>
      <dgm:spPr/>
    </dgm:pt>
    <dgm:pt modelId="{5266EA51-DBFC-4D3D-9ADC-FC2E080A69D8}" type="pres">
      <dgm:prSet presAssocID="{BBDB9F62-3A61-43A3-8BED-88A288D0EF2A}" presName="parentLeftMargin" presStyleLbl="node1" presStyleIdx="0" presStyleCnt="2"/>
      <dgm:spPr/>
      <dgm:t>
        <a:bodyPr/>
        <a:lstStyle/>
        <a:p>
          <a:endParaRPr lang="en-US"/>
        </a:p>
      </dgm:t>
    </dgm:pt>
    <dgm:pt modelId="{284AA645-D6E1-4F0A-8BAC-53362E6D6E1D}"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16AF4FDA-D7D3-499B-8F62-0E8A57116FC5}" type="pres">
      <dgm:prSet presAssocID="{BBDB9F62-3A61-43A3-8BED-88A288D0EF2A}" presName="negativeSpace" presStyleCnt="0"/>
      <dgm:spPr/>
    </dgm:pt>
    <dgm:pt modelId="{0D26A140-4E27-4542-B06E-D5CE39D9008E}" type="pres">
      <dgm:prSet presAssocID="{BBDB9F62-3A61-43A3-8BED-88A288D0EF2A}" presName="childText" presStyleLbl="conFgAcc1" presStyleIdx="1" presStyleCnt="2">
        <dgm:presLayoutVars>
          <dgm:bulletEnabled val="1"/>
        </dgm:presLayoutVars>
      </dgm:prSet>
      <dgm:spPr/>
      <dgm:t>
        <a:bodyPr/>
        <a:lstStyle/>
        <a:p>
          <a:endParaRPr lang="en-US"/>
        </a:p>
      </dgm:t>
    </dgm:pt>
  </dgm:ptLst>
  <dgm:cxnLst>
    <dgm:cxn modelId="{DF02CBA1-8B57-413E-B516-08E53F79BBF5}" type="presOf" srcId="{6A322139-FC8A-4961-9A10-77A9C20918E9}" destId="{C61BE4D4-D09F-419B-BB77-31E36A50E0EC}" srcOrd="0" destOrd="2" presId="urn:microsoft.com/office/officeart/2005/8/layout/list1"/>
    <dgm:cxn modelId="{6B07351F-717B-44EA-B171-169E18A39205}" type="presOf" srcId="{1A9EC2D9-B3A6-405F-8D69-C141D37530ED}" destId="{0D26A140-4E27-4542-B06E-D5CE39D9008E}" srcOrd="0" destOrd="0" presId="urn:microsoft.com/office/officeart/2005/8/layout/list1"/>
    <dgm:cxn modelId="{1E6658E1-F177-4681-B716-85E78CB73636}" srcId="{EF041AB6-03A7-4031-956E-EFDBA0B7ABE0}" destId="{10C83618-ABF5-4586-85C6-AC4A14CF568C}" srcOrd="4" destOrd="0" parTransId="{A756408E-F9A8-40A3-B58B-5E2181E64AF2}" sibTransId="{D52AA06F-981C-4C17-8990-06A3E90699FE}"/>
    <dgm:cxn modelId="{5C3AF588-5BED-45E4-8F3F-694182BDFF2B}" type="presOf" srcId="{EF041AB6-03A7-4031-956E-EFDBA0B7ABE0}" destId="{33F7675B-C084-45A8-895B-C1DFA856B11C}" srcOrd="1" destOrd="0" presId="urn:microsoft.com/office/officeart/2005/8/layout/list1"/>
    <dgm:cxn modelId="{C13828F1-AA80-4C18-870F-A2012B2C509F}" srcId="{BBDB9F62-3A61-43A3-8BED-88A288D0EF2A}" destId="{1A9EC2D9-B3A6-405F-8D69-C141D37530ED}" srcOrd="0" destOrd="0" parTransId="{92A3C288-2648-4052-A458-5EBE12B0E560}" sibTransId="{F8984A3E-9272-476C-A85A-D1A7B5E9F44B}"/>
    <dgm:cxn modelId="{8F54DFE4-1364-4B24-B864-D9CF4D4DE459}" type="presOf" srcId="{10C83618-ABF5-4586-85C6-AC4A14CF568C}" destId="{C61BE4D4-D09F-419B-BB77-31E36A50E0EC}" srcOrd="0" destOrd="4" presId="urn:microsoft.com/office/officeart/2005/8/layout/list1"/>
    <dgm:cxn modelId="{07B072E7-04A9-4E03-9963-5D8702AC97A5}" srcId="{EF041AB6-03A7-4031-956E-EFDBA0B7ABE0}" destId="{6698DD60-C7BF-41D8-B7D3-D718AB9E0845}" srcOrd="1" destOrd="0" parTransId="{616B92B0-DA9B-48F6-8D09-B9EB314AD6D0}" sibTransId="{9916D800-98FA-49E2-9A13-972A8C2213E4}"/>
    <dgm:cxn modelId="{1DC0536E-7EB2-42A6-9644-775C041A67DF}" type="presOf" srcId="{BBDB9F62-3A61-43A3-8BED-88A288D0EF2A}" destId="{5266EA51-DBFC-4D3D-9ADC-FC2E080A69D8}" srcOrd="0" destOrd="0" presId="urn:microsoft.com/office/officeart/2005/8/layout/list1"/>
    <dgm:cxn modelId="{FAF3E87D-DAED-4865-82A0-15AD97C1625D}" type="presOf" srcId="{FF402CF5-B1C8-4578-A85C-8E21983E9BD0}" destId="{73308203-8C33-4506-9844-4AA8C7DCD0FF}" srcOrd="0" destOrd="0" presId="urn:microsoft.com/office/officeart/2005/8/layout/list1"/>
    <dgm:cxn modelId="{856B7A20-DCE8-4AF1-947D-DED03D8AEF9D}" type="presOf" srcId="{6698DD60-C7BF-41D8-B7D3-D718AB9E0845}" destId="{C61BE4D4-D09F-419B-BB77-31E36A50E0EC}" srcOrd="0" destOrd="1" presId="urn:microsoft.com/office/officeart/2005/8/layout/list1"/>
    <dgm:cxn modelId="{BC128B2D-C581-469A-A753-ECC462984984}" srcId="{EF041AB6-03A7-4031-956E-EFDBA0B7ABE0}" destId="{935DFB1D-5808-4ABC-8FCF-7620728A5734}" srcOrd="3" destOrd="0" parTransId="{12335FBC-BEDC-4801-BC6E-907C45514A40}" sibTransId="{C91BC016-30E6-4151-9687-D608DECB7F90}"/>
    <dgm:cxn modelId="{421DA11B-2526-47F4-881A-F752CC280481}" srcId="{EF041AB6-03A7-4031-956E-EFDBA0B7ABE0}" destId="{D704E927-F3E1-4CE0-B76E-CCED4E64835F}" srcOrd="0" destOrd="0" parTransId="{D38DC70C-75B2-4AD3-AAA9-696EF55997F8}" sibTransId="{07E404CC-5E12-456C-990E-FA37EF85C2D4}"/>
    <dgm:cxn modelId="{55BA9E3D-81D1-44DD-99DD-D92424DF5EEE}" type="presOf" srcId="{BBDB9F62-3A61-43A3-8BED-88A288D0EF2A}" destId="{284AA645-D6E1-4F0A-8BAC-53362E6D6E1D}" srcOrd="1" destOrd="0" presId="urn:microsoft.com/office/officeart/2005/8/layout/list1"/>
    <dgm:cxn modelId="{6024D1CF-C91E-49E5-B29A-40C2FADC215F}" srcId="{FF402CF5-B1C8-4578-A85C-8E21983E9BD0}" destId="{BBDB9F62-3A61-43A3-8BED-88A288D0EF2A}" srcOrd="1" destOrd="0" parTransId="{04B798A6-F3F1-4544-8C58-EF407D3A29CC}" sibTransId="{3C659354-8665-4AC9-AFA2-AC802CB649D1}"/>
    <dgm:cxn modelId="{98954B16-75A3-4AF1-AD9E-F99094B2F0E4}" type="presOf" srcId="{EF041AB6-03A7-4031-956E-EFDBA0B7ABE0}" destId="{E7F83BAE-914D-44D3-8B81-6537FEDBF32A}" srcOrd="0" destOrd="0" presId="urn:microsoft.com/office/officeart/2005/8/layout/list1"/>
    <dgm:cxn modelId="{2B7BD65B-57D1-4DCD-9555-61195E3CC96A}" type="presOf" srcId="{935DFB1D-5808-4ABC-8FCF-7620728A5734}" destId="{C61BE4D4-D09F-419B-BB77-31E36A50E0EC}" srcOrd="0" destOrd="3" presId="urn:microsoft.com/office/officeart/2005/8/layout/list1"/>
    <dgm:cxn modelId="{8D1F93A4-0440-4CDB-B0E2-C7D0E238F309}" srcId="{FF402CF5-B1C8-4578-A85C-8E21983E9BD0}" destId="{EF041AB6-03A7-4031-956E-EFDBA0B7ABE0}" srcOrd="0" destOrd="0" parTransId="{D92A31F9-0F1A-4F58-B4B0-AA3095E8C75E}" sibTransId="{3E2D44B3-ACB1-42AD-B506-1782187A21F5}"/>
    <dgm:cxn modelId="{A92C51F8-0A18-4F91-8830-73D6A7CAED94}" type="presOf" srcId="{D704E927-F3E1-4CE0-B76E-CCED4E64835F}" destId="{C61BE4D4-D09F-419B-BB77-31E36A50E0EC}" srcOrd="0" destOrd="0" presId="urn:microsoft.com/office/officeart/2005/8/layout/list1"/>
    <dgm:cxn modelId="{52F6A520-1026-4EF3-9398-EF4A3612639C}" type="presOf" srcId="{B45A47C5-2722-49FA-A7C2-028995EEFEF1}" destId="{0D26A140-4E27-4542-B06E-D5CE39D9008E}" srcOrd="0" destOrd="1" presId="urn:microsoft.com/office/officeart/2005/8/layout/list1"/>
    <dgm:cxn modelId="{948B0197-ECF3-49A1-B570-B6FAF99E30BF}" srcId="{BBDB9F62-3A61-43A3-8BED-88A288D0EF2A}" destId="{B45A47C5-2722-49FA-A7C2-028995EEFEF1}" srcOrd="1" destOrd="0" parTransId="{C78235FC-C1B0-4AC9-9F59-94B64AB7225D}" sibTransId="{C4632DE4-5B7C-4A1A-9497-3D3B146A9564}"/>
    <dgm:cxn modelId="{A2A779B0-F59D-4903-9EE9-48F5C56FCACD}" srcId="{EF041AB6-03A7-4031-956E-EFDBA0B7ABE0}" destId="{6A322139-FC8A-4961-9A10-77A9C20918E9}" srcOrd="2" destOrd="0" parTransId="{4C0AEB99-F976-4D84-B250-081F85DD870C}" sibTransId="{80CB1F3B-0D7B-4E9E-966B-9E1218F863BB}"/>
    <dgm:cxn modelId="{389CFC84-C6F2-4E11-B527-323F9D19E5DA}" type="presParOf" srcId="{73308203-8C33-4506-9844-4AA8C7DCD0FF}" destId="{1F66ADFF-166B-404E-8228-5B11D7735331}" srcOrd="0" destOrd="0" presId="urn:microsoft.com/office/officeart/2005/8/layout/list1"/>
    <dgm:cxn modelId="{0412E1D2-DEC7-40D9-91B7-E9B1EA076252}" type="presParOf" srcId="{1F66ADFF-166B-404E-8228-5B11D7735331}" destId="{E7F83BAE-914D-44D3-8B81-6537FEDBF32A}" srcOrd="0" destOrd="0" presId="urn:microsoft.com/office/officeart/2005/8/layout/list1"/>
    <dgm:cxn modelId="{DD014E4D-839D-4623-8C4B-50C8D5427411}" type="presParOf" srcId="{1F66ADFF-166B-404E-8228-5B11D7735331}" destId="{33F7675B-C084-45A8-895B-C1DFA856B11C}" srcOrd="1" destOrd="0" presId="urn:microsoft.com/office/officeart/2005/8/layout/list1"/>
    <dgm:cxn modelId="{4F92E8AC-412C-4004-AAA8-5232E57DEAFF}" type="presParOf" srcId="{73308203-8C33-4506-9844-4AA8C7DCD0FF}" destId="{958F0B97-2FAF-4216-A71E-40B4F62ADED0}" srcOrd="1" destOrd="0" presId="urn:microsoft.com/office/officeart/2005/8/layout/list1"/>
    <dgm:cxn modelId="{8D535539-D9ED-4B45-B6EC-CFCAE1E6778C}" type="presParOf" srcId="{73308203-8C33-4506-9844-4AA8C7DCD0FF}" destId="{C61BE4D4-D09F-419B-BB77-31E36A50E0EC}" srcOrd="2" destOrd="0" presId="urn:microsoft.com/office/officeart/2005/8/layout/list1"/>
    <dgm:cxn modelId="{64A76912-1D0C-4D58-965B-D50664F35E88}" type="presParOf" srcId="{73308203-8C33-4506-9844-4AA8C7DCD0FF}" destId="{FB9461F3-22AB-4743-9408-D7862C0768D7}" srcOrd="3" destOrd="0" presId="urn:microsoft.com/office/officeart/2005/8/layout/list1"/>
    <dgm:cxn modelId="{C6B0B640-B3BD-4274-B889-B93F5632A431}" type="presParOf" srcId="{73308203-8C33-4506-9844-4AA8C7DCD0FF}" destId="{F9BE4330-941A-4BA9-8FE5-5A315994F6F3}" srcOrd="4" destOrd="0" presId="urn:microsoft.com/office/officeart/2005/8/layout/list1"/>
    <dgm:cxn modelId="{12101ABF-72FC-47A9-9750-D67BF099EF73}" type="presParOf" srcId="{F9BE4330-941A-4BA9-8FE5-5A315994F6F3}" destId="{5266EA51-DBFC-4D3D-9ADC-FC2E080A69D8}" srcOrd="0" destOrd="0" presId="urn:microsoft.com/office/officeart/2005/8/layout/list1"/>
    <dgm:cxn modelId="{225F3C02-F573-4DB3-887C-D653065FC23B}" type="presParOf" srcId="{F9BE4330-941A-4BA9-8FE5-5A315994F6F3}" destId="{284AA645-D6E1-4F0A-8BAC-53362E6D6E1D}" srcOrd="1" destOrd="0" presId="urn:microsoft.com/office/officeart/2005/8/layout/list1"/>
    <dgm:cxn modelId="{A972E1A8-31D5-4427-9368-370C238EC5AC}" type="presParOf" srcId="{73308203-8C33-4506-9844-4AA8C7DCD0FF}" destId="{16AF4FDA-D7D3-499B-8F62-0E8A57116FC5}" srcOrd="5" destOrd="0" presId="urn:microsoft.com/office/officeart/2005/8/layout/list1"/>
    <dgm:cxn modelId="{14A8C412-1975-4978-B196-ADF2A715FFD9}" type="presParOf" srcId="{73308203-8C33-4506-9844-4AA8C7DCD0FF}" destId="{0D26A140-4E27-4542-B06E-D5CE39D9008E}"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Achieved</a:t>
          </a:r>
          <a:endParaRPr lang="en-ZA"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Not Achieved</a:t>
          </a:r>
          <a:endParaRPr lang="en-ZA"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dgm:spPr>
        <a:solidFill>
          <a:srgbClr val="F7F7F7">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Due to lower user demand fewer technical advisory projects were supported, treasuries assisted through MFIP II and infrastructure development technical assistants </a:t>
          </a:r>
          <a:r>
            <a:rPr lang="en-GB" dirty="0" smtClean="0"/>
            <a:t>deployed </a:t>
          </a:r>
          <a:endParaRPr lang="en-ZA"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96E70B89-D28F-4CA4-B8A0-009FC8962BFC}">
      <dgm:prSet/>
      <dgm:spPr/>
      <dgm:t>
        <a:bodyPr/>
        <a:lstStyle/>
        <a:p>
          <a:r>
            <a:rPr lang="en-GB" dirty="0" smtClean="0"/>
            <a:t>84 projects supported developing </a:t>
          </a:r>
          <a:r>
            <a:rPr lang="en-GB" dirty="0" smtClean="0"/>
            <a:t>capacity </a:t>
          </a:r>
          <a:r>
            <a:rPr lang="en-GB" dirty="0" smtClean="0"/>
            <a:t>of client departments</a:t>
          </a:r>
          <a:endParaRPr lang="en-GB" dirty="0"/>
        </a:p>
      </dgm:t>
    </dgm:pt>
    <dgm:pt modelId="{9208CD35-FCF0-4DEE-97C9-8C718CA501A5}" type="parTrans" cxnId="{E677FE85-145D-492B-B94E-CBA76B1A4741}">
      <dgm:prSet/>
      <dgm:spPr/>
      <dgm:t>
        <a:bodyPr/>
        <a:lstStyle/>
        <a:p>
          <a:endParaRPr lang="en-US"/>
        </a:p>
      </dgm:t>
    </dgm:pt>
    <dgm:pt modelId="{D02E7B54-02BA-4972-B068-4A9573630118}" type="sibTrans" cxnId="{E677FE85-145D-492B-B94E-CBA76B1A4741}">
      <dgm:prSet/>
      <dgm:spPr/>
      <dgm:t>
        <a:bodyPr/>
        <a:lstStyle/>
        <a:p>
          <a:endParaRPr lang="en-US"/>
        </a:p>
      </dgm:t>
    </dgm:pt>
    <dgm:pt modelId="{6521F756-A25C-47F6-8150-0AD08DE3D19E}">
      <dgm:prSet/>
      <dgm:spPr/>
      <dgm:t>
        <a:bodyPr/>
        <a:lstStyle/>
        <a:p>
          <a:r>
            <a:rPr lang="en-GB" dirty="0" smtClean="0"/>
            <a:t>Expenditure reviews conducted in key sectors</a:t>
          </a:r>
          <a:endParaRPr lang="en-GB" dirty="0"/>
        </a:p>
      </dgm:t>
    </dgm:pt>
    <dgm:pt modelId="{FF367330-663E-4C24-8BAC-8DE8578D410D}" type="parTrans" cxnId="{0878F099-F707-4B87-8A69-32338EDC7C2C}">
      <dgm:prSet/>
      <dgm:spPr/>
      <dgm:t>
        <a:bodyPr/>
        <a:lstStyle/>
        <a:p>
          <a:endParaRPr lang="en-US"/>
        </a:p>
      </dgm:t>
    </dgm:pt>
    <dgm:pt modelId="{E93C398D-EA58-4508-8BB5-C34E8E5B1B6A}" type="sibTrans" cxnId="{0878F099-F707-4B87-8A69-32338EDC7C2C}">
      <dgm:prSet/>
      <dgm:spPr/>
      <dgm:t>
        <a:bodyPr/>
        <a:lstStyle/>
        <a:p>
          <a:endParaRPr lang="en-US"/>
        </a:p>
      </dgm:t>
    </dgm:pt>
    <dgm:pt modelId="{FB52D811-D80D-4C81-93A4-2322936B2895}">
      <dgm:prSet/>
      <dgm:spPr/>
      <dgm:t>
        <a:bodyPr/>
        <a:lstStyle/>
        <a:p>
          <a:r>
            <a:rPr lang="en-GB" dirty="0" smtClean="0"/>
            <a:t>MFIP phase II provided; financial management support to 38 municipalities, improved 4 provincial treasuries </a:t>
          </a:r>
          <a:r>
            <a:rPr lang="en-GB" dirty="0" smtClean="0"/>
            <a:t>monitoring </a:t>
          </a:r>
          <a:r>
            <a:rPr lang="en-GB" dirty="0" smtClean="0"/>
            <a:t>local </a:t>
          </a:r>
          <a:r>
            <a:rPr lang="en-GB" dirty="0" smtClean="0"/>
            <a:t>government capacity, </a:t>
          </a:r>
          <a:r>
            <a:rPr lang="en-GB" dirty="0" smtClean="0"/>
            <a:t>integrated infrastructure and asset management systems for 20 municipalities, implementation of </a:t>
          </a:r>
          <a:r>
            <a:rPr lang="en-GB" dirty="0" err="1" smtClean="0"/>
            <a:t>mSCOA</a:t>
          </a:r>
          <a:r>
            <a:rPr lang="en-GB" dirty="0" smtClean="0"/>
            <a:t> regulations supported 6 provincial treasuries,  provided 5 specialist resources to support financial management in local </a:t>
          </a:r>
          <a:r>
            <a:rPr lang="en-GB" dirty="0" smtClean="0"/>
            <a:t>government, conducted </a:t>
          </a:r>
          <a:r>
            <a:rPr lang="en-GB" dirty="0" smtClean="0"/>
            <a:t>7378 training sessions with 1063 officials and 43 municipalities with contract management support</a:t>
          </a:r>
          <a:endParaRPr lang="en-GB" dirty="0"/>
        </a:p>
      </dgm:t>
    </dgm:pt>
    <dgm:pt modelId="{CB204D70-668A-45D5-80F8-967592DF7BF8}" type="parTrans" cxnId="{1F26E437-E01B-4FF7-A262-C4BD36505C0E}">
      <dgm:prSet/>
      <dgm:spPr/>
      <dgm:t>
        <a:bodyPr/>
        <a:lstStyle/>
        <a:p>
          <a:endParaRPr lang="en-US"/>
        </a:p>
      </dgm:t>
    </dgm:pt>
    <dgm:pt modelId="{9A51766A-E633-4E4E-AC0D-3B5111699656}" type="sibTrans" cxnId="{1F26E437-E01B-4FF7-A262-C4BD36505C0E}">
      <dgm:prSet/>
      <dgm:spPr/>
      <dgm:t>
        <a:bodyPr/>
        <a:lstStyle/>
        <a:p>
          <a:endParaRPr lang="en-US"/>
        </a:p>
      </dgm:t>
    </dgm:pt>
    <dgm:pt modelId="{E22CFEA3-FC54-4B65-8878-8D150967A51B}">
      <dgm:prSet/>
      <dgm:spPr/>
      <dgm:t>
        <a:bodyPr/>
        <a:lstStyle/>
        <a:p>
          <a:r>
            <a:rPr lang="en-GB" dirty="0" smtClean="0"/>
            <a:t>In this reporting year the Jobs Fund approved 21 projects focusing on catalysing innovative job creation models and will create 20 108 new permanent positions and 9 928 placements in vacant </a:t>
          </a:r>
          <a:r>
            <a:rPr lang="en-GB" dirty="0" smtClean="0"/>
            <a:t>positions</a:t>
          </a:r>
          <a:endParaRPr lang="en-GB" dirty="0"/>
        </a:p>
      </dgm:t>
    </dgm:pt>
    <dgm:pt modelId="{720BA16E-B37D-4F86-9A22-352054D7726B}" type="parTrans" cxnId="{E2FCC3CD-2E46-4305-BA9D-A7EB61AD1470}">
      <dgm:prSet/>
      <dgm:spPr/>
      <dgm:t>
        <a:bodyPr/>
        <a:lstStyle/>
        <a:p>
          <a:endParaRPr lang="en-US"/>
        </a:p>
      </dgm:t>
    </dgm:pt>
    <dgm:pt modelId="{89071496-7F0E-41AE-8A8E-70C0BFB4B3C6}" type="sibTrans" cxnId="{E2FCC3CD-2E46-4305-BA9D-A7EB61AD1470}">
      <dgm:prSet/>
      <dgm:spPr/>
      <dgm:t>
        <a:bodyPr/>
        <a:lstStyle/>
        <a:p>
          <a:endParaRPr lang="en-US"/>
        </a:p>
      </dgm:t>
    </dgm:pt>
    <dgm:pt modelId="{7BD463C8-A218-42BF-9EFB-EC13101909CC}">
      <dgm:prSet/>
      <dgm:spPr>
        <a:solidFill>
          <a:srgbClr val="F7F7F7">
            <a:alpha val="90000"/>
          </a:srgbClr>
        </a:solidFill>
      </dgm:spPr>
      <dgm:t>
        <a:bodyPr/>
        <a:lstStyle/>
        <a:p>
          <a:r>
            <a:rPr lang="en-GB" dirty="0" smtClean="0"/>
            <a:t>Negative environmental conditions hampered the Jobs Fund agricultural funding round response</a:t>
          </a:r>
          <a:endParaRPr lang="en-GB" dirty="0"/>
        </a:p>
      </dgm:t>
    </dgm:pt>
    <dgm:pt modelId="{94933552-02E5-4CE0-BF38-2F4A4F05499A}" type="parTrans" cxnId="{CA80358A-88CA-43A0-976B-C10D6039DD90}">
      <dgm:prSet/>
      <dgm:spPr/>
      <dgm:t>
        <a:bodyPr/>
        <a:lstStyle/>
        <a:p>
          <a:endParaRPr lang="en-US"/>
        </a:p>
      </dgm:t>
    </dgm:pt>
    <dgm:pt modelId="{03DE2136-200E-4062-8CF1-5E007374920D}" type="sibTrans" cxnId="{CA80358A-88CA-43A0-976B-C10D6039DD90}">
      <dgm:prSet/>
      <dgm:spPr/>
      <dgm:t>
        <a:bodyPr/>
        <a:lstStyle/>
        <a:p>
          <a:endParaRPr lang="en-US"/>
        </a:p>
      </dgm:t>
    </dgm:pt>
    <dgm:pt modelId="{86CA7B3F-C353-47BC-B2A1-8253B85DEF25}">
      <dgm:prSet/>
      <dgm:spPr/>
      <dgm:t>
        <a:bodyPr/>
        <a:lstStyle/>
        <a:p>
          <a:r>
            <a:rPr lang="en-GB" dirty="0" smtClean="0"/>
            <a:t>FMG supports training of 7062 municipal officials for minimum competency training, 125 municipalities in preparing  2015/16 AFS timeously, </a:t>
          </a:r>
          <a:r>
            <a:rPr lang="en-GB" dirty="0" err="1" smtClean="0"/>
            <a:t>mSCOA</a:t>
          </a:r>
          <a:r>
            <a:rPr lang="en-GB" dirty="0" smtClean="0"/>
            <a:t> compliant financial management systems purchased/upgraded by 162 municipalities and 1198 interns serving across </a:t>
          </a:r>
          <a:r>
            <a:rPr lang="en-GB" dirty="0" smtClean="0"/>
            <a:t>9 provinces</a:t>
          </a:r>
          <a:endParaRPr lang="en-GB" dirty="0"/>
        </a:p>
      </dgm:t>
    </dgm:pt>
    <dgm:pt modelId="{3C5725AD-8180-46C4-B2EA-578B9C83FDCF}" type="parTrans" cxnId="{1EEB2FA3-4D06-4E80-8C24-DDCE78E5E4B2}">
      <dgm:prSet/>
      <dgm:spPr/>
      <dgm:t>
        <a:bodyPr/>
        <a:lstStyle/>
        <a:p>
          <a:endParaRPr lang="en-US"/>
        </a:p>
      </dgm:t>
    </dgm:pt>
    <dgm:pt modelId="{5AA04161-C367-42E0-80A0-251CCB0446E9}" type="sibTrans" cxnId="{1EEB2FA3-4D06-4E80-8C24-DDCE78E5E4B2}">
      <dgm:prSet/>
      <dgm:spPr/>
      <dgm:t>
        <a:bodyPr/>
        <a:lstStyle/>
        <a:p>
          <a:endParaRPr lang="en-US"/>
        </a:p>
      </dgm:t>
    </dgm:pt>
    <dgm:pt modelId="{45330251-3FCE-4062-BEC9-A240E9EBC063}" type="pres">
      <dgm:prSet presAssocID="{FF402CF5-B1C8-4578-A85C-8E21983E9BD0}" presName="linear" presStyleCnt="0">
        <dgm:presLayoutVars>
          <dgm:dir/>
          <dgm:animLvl val="lvl"/>
          <dgm:resizeHandles val="exact"/>
        </dgm:presLayoutVars>
      </dgm:prSet>
      <dgm:spPr/>
      <dgm:t>
        <a:bodyPr/>
        <a:lstStyle/>
        <a:p>
          <a:endParaRPr lang="en-US"/>
        </a:p>
      </dgm:t>
    </dgm:pt>
    <dgm:pt modelId="{8D94AE01-EE26-43BB-9F32-B606742B51BA}" type="pres">
      <dgm:prSet presAssocID="{EF041AB6-03A7-4031-956E-EFDBA0B7ABE0}" presName="parentLin" presStyleCnt="0"/>
      <dgm:spPr/>
    </dgm:pt>
    <dgm:pt modelId="{7435211D-4D8F-4276-8D18-E07B8C2C7E09}" type="pres">
      <dgm:prSet presAssocID="{EF041AB6-03A7-4031-956E-EFDBA0B7ABE0}" presName="parentLeftMargin" presStyleLbl="node1" presStyleIdx="0" presStyleCnt="2"/>
      <dgm:spPr/>
      <dgm:t>
        <a:bodyPr/>
        <a:lstStyle/>
        <a:p>
          <a:endParaRPr lang="en-US"/>
        </a:p>
      </dgm:t>
    </dgm:pt>
    <dgm:pt modelId="{88BE0A69-27F3-453E-94F4-11FBD36B7CC7}" type="pres">
      <dgm:prSet presAssocID="{EF041AB6-03A7-4031-956E-EFDBA0B7ABE0}" presName="parentText" presStyleLbl="node1" presStyleIdx="0" presStyleCnt="2" custLinFactNeighborX="17045" custLinFactNeighborY="46349">
        <dgm:presLayoutVars>
          <dgm:chMax val="0"/>
          <dgm:bulletEnabled val="1"/>
        </dgm:presLayoutVars>
      </dgm:prSet>
      <dgm:spPr/>
      <dgm:t>
        <a:bodyPr/>
        <a:lstStyle/>
        <a:p>
          <a:endParaRPr lang="en-US"/>
        </a:p>
      </dgm:t>
    </dgm:pt>
    <dgm:pt modelId="{BE5632E9-D6A1-401E-881C-C2F9A64AA53B}" type="pres">
      <dgm:prSet presAssocID="{EF041AB6-03A7-4031-956E-EFDBA0B7ABE0}" presName="negativeSpace" presStyleCnt="0"/>
      <dgm:spPr/>
    </dgm:pt>
    <dgm:pt modelId="{7DCBA891-B651-410F-92F3-8EF8C561EB55}" type="pres">
      <dgm:prSet presAssocID="{EF041AB6-03A7-4031-956E-EFDBA0B7ABE0}" presName="childText" presStyleLbl="conFgAcc1" presStyleIdx="0" presStyleCnt="2" custScaleY="104946">
        <dgm:presLayoutVars>
          <dgm:bulletEnabled val="1"/>
        </dgm:presLayoutVars>
      </dgm:prSet>
      <dgm:spPr/>
      <dgm:t>
        <a:bodyPr/>
        <a:lstStyle/>
        <a:p>
          <a:endParaRPr lang="en-US"/>
        </a:p>
      </dgm:t>
    </dgm:pt>
    <dgm:pt modelId="{21F54931-AB01-4F43-B38C-05861EA217B4}" type="pres">
      <dgm:prSet presAssocID="{3E2D44B3-ACB1-42AD-B506-1782187A21F5}" presName="spaceBetweenRectangles" presStyleCnt="0"/>
      <dgm:spPr/>
    </dgm:pt>
    <dgm:pt modelId="{4CA9F5E2-4806-4247-AF17-A85EAB7A5429}" type="pres">
      <dgm:prSet presAssocID="{BBDB9F62-3A61-43A3-8BED-88A288D0EF2A}" presName="parentLin" presStyleCnt="0"/>
      <dgm:spPr/>
    </dgm:pt>
    <dgm:pt modelId="{AD29CC02-D407-4EC8-8A0A-AE29E008153B}" type="pres">
      <dgm:prSet presAssocID="{BBDB9F62-3A61-43A3-8BED-88A288D0EF2A}" presName="parentLeftMargin" presStyleLbl="node1" presStyleIdx="0" presStyleCnt="2"/>
      <dgm:spPr/>
      <dgm:t>
        <a:bodyPr/>
        <a:lstStyle/>
        <a:p>
          <a:endParaRPr lang="en-US"/>
        </a:p>
      </dgm:t>
    </dgm:pt>
    <dgm:pt modelId="{41A46A65-4890-49E4-BB90-E05B02C6EC49}"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A06EA5F3-C486-4592-94F2-1CD54F05FED9}" type="pres">
      <dgm:prSet presAssocID="{BBDB9F62-3A61-43A3-8BED-88A288D0EF2A}" presName="negativeSpace" presStyleCnt="0"/>
      <dgm:spPr/>
    </dgm:pt>
    <dgm:pt modelId="{97949006-F84A-4AD8-B13B-64369FD1CB40}" type="pres">
      <dgm:prSet presAssocID="{BBDB9F62-3A61-43A3-8BED-88A288D0EF2A}" presName="childText" presStyleLbl="conFgAcc1" presStyleIdx="1" presStyleCnt="2">
        <dgm:presLayoutVars>
          <dgm:bulletEnabled val="1"/>
        </dgm:presLayoutVars>
      </dgm:prSet>
      <dgm:spPr/>
      <dgm:t>
        <a:bodyPr/>
        <a:lstStyle/>
        <a:p>
          <a:endParaRPr lang="en-US"/>
        </a:p>
      </dgm:t>
    </dgm:pt>
  </dgm:ptLst>
  <dgm:cxnLst>
    <dgm:cxn modelId="{7E7442CC-6AA1-456B-92A6-8BDE6261B25C}" type="presOf" srcId="{D704E927-F3E1-4CE0-B76E-CCED4E64835F}" destId="{7DCBA891-B651-410F-92F3-8EF8C561EB55}" srcOrd="0" destOrd="0" presId="urn:microsoft.com/office/officeart/2005/8/layout/list1"/>
    <dgm:cxn modelId="{C13828F1-AA80-4C18-870F-A2012B2C509F}" srcId="{BBDB9F62-3A61-43A3-8BED-88A288D0EF2A}" destId="{1A9EC2D9-B3A6-405F-8D69-C141D37530ED}" srcOrd="0" destOrd="0" parTransId="{92A3C288-2648-4052-A458-5EBE12B0E560}" sibTransId="{F8984A3E-9272-476C-A85A-D1A7B5E9F44B}"/>
    <dgm:cxn modelId="{0878F099-F707-4B87-8A69-32338EDC7C2C}" srcId="{EF041AB6-03A7-4031-956E-EFDBA0B7ABE0}" destId="{6521F756-A25C-47F6-8150-0AD08DE3D19E}" srcOrd="2" destOrd="0" parTransId="{FF367330-663E-4C24-8BAC-8DE8578D410D}" sibTransId="{E93C398D-EA58-4508-8BB5-C34E8E5B1B6A}"/>
    <dgm:cxn modelId="{CA80358A-88CA-43A0-976B-C10D6039DD90}" srcId="{BBDB9F62-3A61-43A3-8BED-88A288D0EF2A}" destId="{7BD463C8-A218-42BF-9EFB-EC13101909CC}" srcOrd="1" destOrd="0" parTransId="{94933552-02E5-4CE0-BF38-2F4A4F05499A}" sibTransId="{03DE2136-200E-4062-8CF1-5E007374920D}"/>
    <dgm:cxn modelId="{E2FCC3CD-2E46-4305-BA9D-A7EB61AD1470}" srcId="{EF041AB6-03A7-4031-956E-EFDBA0B7ABE0}" destId="{E22CFEA3-FC54-4B65-8878-8D150967A51B}" srcOrd="5" destOrd="0" parTransId="{720BA16E-B37D-4F86-9A22-352054D7726B}" sibTransId="{89071496-7F0E-41AE-8A8E-70C0BFB4B3C6}"/>
    <dgm:cxn modelId="{5B284113-5F26-4901-AE77-1D3592694BC7}" type="presOf" srcId="{86CA7B3F-C353-47BC-B2A1-8253B85DEF25}" destId="{7DCBA891-B651-410F-92F3-8EF8C561EB55}" srcOrd="0" destOrd="3" presId="urn:microsoft.com/office/officeart/2005/8/layout/list1"/>
    <dgm:cxn modelId="{1F7D7019-DED5-4EE4-B73A-243BEFD17070}" type="presOf" srcId="{6521F756-A25C-47F6-8150-0AD08DE3D19E}" destId="{7DCBA891-B651-410F-92F3-8EF8C561EB55}" srcOrd="0" destOrd="2" presId="urn:microsoft.com/office/officeart/2005/8/layout/list1"/>
    <dgm:cxn modelId="{AB86523D-1CC4-4FCF-AE41-A1FC9D799B5D}" type="presOf" srcId="{7BD463C8-A218-42BF-9EFB-EC13101909CC}" destId="{97949006-F84A-4AD8-B13B-64369FD1CB40}" srcOrd="0" destOrd="1" presId="urn:microsoft.com/office/officeart/2005/8/layout/list1"/>
    <dgm:cxn modelId="{BEE9F897-C3B7-4E77-8CC1-87DD31478E3E}" type="presOf" srcId="{E22CFEA3-FC54-4B65-8878-8D150967A51B}" destId="{7DCBA891-B651-410F-92F3-8EF8C561EB55}" srcOrd="0" destOrd="5" presId="urn:microsoft.com/office/officeart/2005/8/layout/list1"/>
    <dgm:cxn modelId="{082A71DD-C1EF-42F5-A914-4697A8886F96}" type="presOf" srcId="{1A9EC2D9-B3A6-405F-8D69-C141D37530ED}" destId="{97949006-F84A-4AD8-B13B-64369FD1CB40}" srcOrd="0" destOrd="0" presId="urn:microsoft.com/office/officeart/2005/8/layout/list1"/>
    <dgm:cxn modelId="{8F66C61F-93C3-4F3B-96D4-C06D2F204F79}" type="presOf" srcId="{EF041AB6-03A7-4031-956E-EFDBA0B7ABE0}" destId="{88BE0A69-27F3-453E-94F4-11FBD36B7CC7}" srcOrd="1" destOrd="0" presId="urn:microsoft.com/office/officeart/2005/8/layout/list1"/>
    <dgm:cxn modelId="{1F26E437-E01B-4FF7-A262-C4BD36505C0E}" srcId="{EF041AB6-03A7-4031-956E-EFDBA0B7ABE0}" destId="{FB52D811-D80D-4C81-93A4-2322936B2895}" srcOrd="4" destOrd="0" parTransId="{CB204D70-668A-45D5-80F8-967592DF7BF8}" sibTransId="{9A51766A-E633-4E4E-AC0D-3B5111699656}"/>
    <dgm:cxn modelId="{140E9D08-1C06-41F2-AD2D-46772C299C5C}" type="presOf" srcId="{BBDB9F62-3A61-43A3-8BED-88A288D0EF2A}" destId="{AD29CC02-D407-4EC8-8A0A-AE29E008153B}" srcOrd="0" destOrd="0" presId="urn:microsoft.com/office/officeart/2005/8/layout/list1"/>
    <dgm:cxn modelId="{1ED1926A-27C7-4603-AFA1-824F5D27532C}" type="presOf" srcId="{EF041AB6-03A7-4031-956E-EFDBA0B7ABE0}" destId="{7435211D-4D8F-4276-8D18-E07B8C2C7E09}" srcOrd="0" destOrd="0" presId="urn:microsoft.com/office/officeart/2005/8/layout/list1"/>
    <dgm:cxn modelId="{E677FE85-145D-492B-B94E-CBA76B1A4741}" srcId="{EF041AB6-03A7-4031-956E-EFDBA0B7ABE0}" destId="{96E70B89-D28F-4CA4-B8A0-009FC8962BFC}" srcOrd="1" destOrd="0" parTransId="{9208CD35-FCF0-4DEE-97C9-8C718CA501A5}" sibTransId="{D02E7B54-02BA-4972-B068-4A9573630118}"/>
    <dgm:cxn modelId="{421DA11B-2526-47F4-881A-F752CC280481}" srcId="{EF041AB6-03A7-4031-956E-EFDBA0B7ABE0}" destId="{D704E927-F3E1-4CE0-B76E-CCED4E64835F}" srcOrd="0" destOrd="0" parTransId="{D38DC70C-75B2-4AD3-AAA9-696EF55997F8}" sibTransId="{07E404CC-5E12-456C-990E-FA37EF85C2D4}"/>
    <dgm:cxn modelId="{20754CB4-CDC4-4376-9AE2-BBB3CCD76AA8}" type="presOf" srcId="{FB52D811-D80D-4C81-93A4-2322936B2895}" destId="{7DCBA891-B651-410F-92F3-8EF8C561EB55}" srcOrd="0" destOrd="4" presId="urn:microsoft.com/office/officeart/2005/8/layout/list1"/>
    <dgm:cxn modelId="{6024D1CF-C91E-49E5-B29A-40C2FADC215F}" srcId="{FF402CF5-B1C8-4578-A85C-8E21983E9BD0}" destId="{BBDB9F62-3A61-43A3-8BED-88A288D0EF2A}" srcOrd="1" destOrd="0" parTransId="{04B798A6-F3F1-4544-8C58-EF407D3A29CC}" sibTransId="{3C659354-8665-4AC9-AFA2-AC802CB649D1}"/>
    <dgm:cxn modelId="{8D1F93A4-0440-4CDB-B0E2-C7D0E238F309}" srcId="{FF402CF5-B1C8-4578-A85C-8E21983E9BD0}" destId="{EF041AB6-03A7-4031-956E-EFDBA0B7ABE0}" srcOrd="0" destOrd="0" parTransId="{D92A31F9-0F1A-4F58-B4B0-AA3095E8C75E}" sibTransId="{3E2D44B3-ACB1-42AD-B506-1782187A21F5}"/>
    <dgm:cxn modelId="{869D3340-7DDB-4BB0-B40A-1C2EBED8A0F5}" type="presOf" srcId="{FF402CF5-B1C8-4578-A85C-8E21983E9BD0}" destId="{45330251-3FCE-4062-BEC9-A240E9EBC063}" srcOrd="0" destOrd="0" presId="urn:microsoft.com/office/officeart/2005/8/layout/list1"/>
    <dgm:cxn modelId="{0A82F17A-54BD-466C-9F14-F1ADE124579A}" type="presOf" srcId="{BBDB9F62-3A61-43A3-8BED-88A288D0EF2A}" destId="{41A46A65-4890-49E4-BB90-E05B02C6EC49}" srcOrd="1" destOrd="0" presId="urn:microsoft.com/office/officeart/2005/8/layout/list1"/>
    <dgm:cxn modelId="{1EEB2FA3-4D06-4E80-8C24-DDCE78E5E4B2}" srcId="{EF041AB6-03A7-4031-956E-EFDBA0B7ABE0}" destId="{86CA7B3F-C353-47BC-B2A1-8253B85DEF25}" srcOrd="3" destOrd="0" parTransId="{3C5725AD-8180-46C4-B2EA-578B9C83FDCF}" sibTransId="{5AA04161-C367-42E0-80A0-251CCB0446E9}"/>
    <dgm:cxn modelId="{E3395272-468B-479F-83FF-A234777910BF}" type="presOf" srcId="{96E70B89-D28F-4CA4-B8A0-009FC8962BFC}" destId="{7DCBA891-B651-410F-92F3-8EF8C561EB55}" srcOrd="0" destOrd="1" presId="urn:microsoft.com/office/officeart/2005/8/layout/list1"/>
    <dgm:cxn modelId="{E16D33B4-7139-47FA-9045-976213C2AF9F}" type="presParOf" srcId="{45330251-3FCE-4062-BEC9-A240E9EBC063}" destId="{8D94AE01-EE26-43BB-9F32-B606742B51BA}" srcOrd="0" destOrd="0" presId="urn:microsoft.com/office/officeart/2005/8/layout/list1"/>
    <dgm:cxn modelId="{E67230F8-5B33-4247-B265-ACF8CEF807E0}" type="presParOf" srcId="{8D94AE01-EE26-43BB-9F32-B606742B51BA}" destId="{7435211D-4D8F-4276-8D18-E07B8C2C7E09}" srcOrd="0" destOrd="0" presId="urn:microsoft.com/office/officeart/2005/8/layout/list1"/>
    <dgm:cxn modelId="{A75021CF-ADB4-4011-B69B-7B2FDF44C95D}" type="presParOf" srcId="{8D94AE01-EE26-43BB-9F32-B606742B51BA}" destId="{88BE0A69-27F3-453E-94F4-11FBD36B7CC7}" srcOrd="1" destOrd="0" presId="urn:microsoft.com/office/officeart/2005/8/layout/list1"/>
    <dgm:cxn modelId="{868C790C-275F-488A-B79A-CBED522CDCAC}" type="presParOf" srcId="{45330251-3FCE-4062-BEC9-A240E9EBC063}" destId="{BE5632E9-D6A1-401E-881C-C2F9A64AA53B}" srcOrd="1" destOrd="0" presId="urn:microsoft.com/office/officeart/2005/8/layout/list1"/>
    <dgm:cxn modelId="{A6894F9A-2277-4641-B017-AEC460527CC9}" type="presParOf" srcId="{45330251-3FCE-4062-BEC9-A240E9EBC063}" destId="{7DCBA891-B651-410F-92F3-8EF8C561EB55}" srcOrd="2" destOrd="0" presId="urn:microsoft.com/office/officeart/2005/8/layout/list1"/>
    <dgm:cxn modelId="{BC274F00-F6D6-463A-8767-EF3072EA40F5}" type="presParOf" srcId="{45330251-3FCE-4062-BEC9-A240E9EBC063}" destId="{21F54931-AB01-4F43-B38C-05861EA217B4}" srcOrd="3" destOrd="0" presId="urn:microsoft.com/office/officeart/2005/8/layout/list1"/>
    <dgm:cxn modelId="{433C6CC7-B0A9-458E-8B0A-DA3FBD237879}" type="presParOf" srcId="{45330251-3FCE-4062-BEC9-A240E9EBC063}" destId="{4CA9F5E2-4806-4247-AF17-A85EAB7A5429}" srcOrd="4" destOrd="0" presId="urn:microsoft.com/office/officeart/2005/8/layout/list1"/>
    <dgm:cxn modelId="{DFFC12E1-1BC6-435E-BED6-F864F4E847F8}" type="presParOf" srcId="{4CA9F5E2-4806-4247-AF17-A85EAB7A5429}" destId="{AD29CC02-D407-4EC8-8A0A-AE29E008153B}" srcOrd="0" destOrd="0" presId="urn:microsoft.com/office/officeart/2005/8/layout/list1"/>
    <dgm:cxn modelId="{549B4A43-057F-4D4A-A76F-5EE4A507B201}" type="presParOf" srcId="{4CA9F5E2-4806-4247-AF17-A85EAB7A5429}" destId="{41A46A65-4890-49E4-BB90-E05B02C6EC49}" srcOrd="1" destOrd="0" presId="urn:microsoft.com/office/officeart/2005/8/layout/list1"/>
    <dgm:cxn modelId="{DDB29868-845F-4F76-8DC9-719CED907144}" type="presParOf" srcId="{45330251-3FCE-4062-BEC9-A240E9EBC063}" destId="{A06EA5F3-C486-4592-94F2-1CD54F05FED9}" srcOrd="5" destOrd="0" presId="urn:microsoft.com/office/officeart/2005/8/layout/list1"/>
    <dgm:cxn modelId="{D6AD397A-4669-483E-BA8F-274A1CDE19A4}" type="presParOf" srcId="{45330251-3FCE-4062-BEC9-A240E9EBC063}" destId="{97949006-F84A-4AD8-B13B-64369FD1CB40}"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Achieved</a:t>
          </a:r>
          <a:endParaRPr lang="en-ZA"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57 internal audits conducted during this reporting period</a:t>
          </a:r>
          <a:endParaRPr lang="en-ZA"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Not Achieved</a:t>
          </a:r>
          <a:endParaRPr lang="en-ZA"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dgm:spPr>
        <a:solidFill>
          <a:srgbClr val="F7F7F7">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A saving of R4 925 306.40 against expenditure of R657 212 685.63 was achieved, equalling a savings of 0.7% less than the targeted 5%</a:t>
          </a:r>
          <a:endParaRPr lang="en-ZA"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925349C0-8D17-4B3F-B813-32A772729B77}">
      <dgm:prSet/>
      <dgm:spPr/>
      <dgm:t>
        <a:bodyPr/>
        <a:lstStyle/>
        <a:p>
          <a:r>
            <a:rPr lang="en-GB" dirty="0" smtClean="0"/>
            <a:t>Oversight over entities reporting to the Minister of Finance was strengthened with regular onsite visits being introduced</a:t>
          </a:r>
          <a:endParaRPr lang="en-ZA" dirty="0"/>
        </a:p>
      </dgm:t>
    </dgm:pt>
    <dgm:pt modelId="{CCA6E54D-8514-44A9-9635-08C627F96CCA}" type="parTrans" cxnId="{6BCE1872-982F-4CDF-8373-02679ECA0EF7}">
      <dgm:prSet/>
      <dgm:spPr/>
      <dgm:t>
        <a:bodyPr/>
        <a:lstStyle/>
        <a:p>
          <a:endParaRPr lang="en-ZA"/>
        </a:p>
      </dgm:t>
    </dgm:pt>
    <dgm:pt modelId="{82F795DF-7CBE-45E0-9409-7F6704EC8F67}" type="sibTrans" cxnId="{6BCE1872-982F-4CDF-8373-02679ECA0EF7}">
      <dgm:prSet/>
      <dgm:spPr/>
      <dgm:t>
        <a:bodyPr/>
        <a:lstStyle/>
        <a:p>
          <a:endParaRPr lang="en-ZA"/>
        </a:p>
      </dgm:t>
    </dgm:pt>
    <dgm:pt modelId="{03BEE76E-6E53-4C7A-83CF-19085EA796F4}">
      <dgm:prSet/>
      <dgm:spPr/>
      <dgm:t>
        <a:bodyPr/>
        <a:lstStyle/>
        <a:p>
          <a:r>
            <a:rPr lang="en-GB" dirty="0" smtClean="0"/>
            <a:t>ICT provided support to strategic initiatives impacting on government including optimising the budget process and improving cyber security </a:t>
          </a:r>
          <a:endParaRPr lang="en-ZA" dirty="0"/>
        </a:p>
      </dgm:t>
    </dgm:pt>
    <dgm:pt modelId="{8E65D4AD-F5AF-4F63-821A-875F00D45B50}" type="parTrans" cxnId="{956658AA-292E-4A12-902F-36696F2B3BCD}">
      <dgm:prSet/>
      <dgm:spPr/>
      <dgm:t>
        <a:bodyPr/>
        <a:lstStyle/>
        <a:p>
          <a:endParaRPr lang="en-ZA"/>
        </a:p>
      </dgm:t>
    </dgm:pt>
    <dgm:pt modelId="{C2C11BAB-8883-402B-AC15-EFB356654E93}" type="sibTrans" cxnId="{956658AA-292E-4A12-902F-36696F2B3BCD}">
      <dgm:prSet/>
      <dgm:spPr/>
      <dgm:t>
        <a:bodyPr/>
        <a:lstStyle/>
        <a:p>
          <a:endParaRPr lang="en-ZA"/>
        </a:p>
      </dgm:t>
    </dgm:pt>
    <dgm:pt modelId="{75D7DB00-5B92-4B6D-9FCB-2C05530B379F}">
      <dgm:prSet/>
      <dgm:spPr/>
      <dgm:t>
        <a:bodyPr/>
        <a:lstStyle/>
        <a:p>
          <a:r>
            <a:rPr lang="en-GB" dirty="0" smtClean="0"/>
            <a:t>98.9% of funded positions filled</a:t>
          </a:r>
          <a:endParaRPr lang="en-ZA" dirty="0"/>
        </a:p>
      </dgm:t>
    </dgm:pt>
    <dgm:pt modelId="{68995C72-236C-4364-B98E-697FF4F4E350}" type="parTrans" cxnId="{E5D994F3-F54F-48F5-A859-99031B4BA528}">
      <dgm:prSet/>
      <dgm:spPr/>
      <dgm:t>
        <a:bodyPr/>
        <a:lstStyle/>
        <a:p>
          <a:endParaRPr lang="en-ZA"/>
        </a:p>
      </dgm:t>
    </dgm:pt>
    <dgm:pt modelId="{2434305C-F47D-44AA-8AF1-F9766EBC77E1}" type="sibTrans" cxnId="{E5D994F3-F54F-48F5-A859-99031B4BA528}">
      <dgm:prSet/>
      <dgm:spPr/>
      <dgm:t>
        <a:bodyPr/>
        <a:lstStyle/>
        <a:p>
          <a:endParaRPr lang="en-ZA"/>
        </a:p>
      </dgm:t>
    </dgm:pt>
    <dgm:pt modelId="{6DB8C596-9A34-43CC-8379-A2B67D9CA8D8}">
      <dgm:prSet/>
      <dgm:spPr/>
      <dgm:t>
        <a:bodyPr/>
        <a:lstStyle/>
        <a:p>
          <a:r>
            <a:rPr lang="en-GB" dirty="0" smtClean="0"/>
            <a:t>98% of supplier payments made within 10 days of receipt of invoice</a:t>
          </a:r>
          <a:endParaRPr lang="en-ZA" dirty="0"/>
        </a:p>
      </dgm:t>
    </dgm:pt>
    <dgm:pt modelId="{CDCD3C14-8626-4DA6-AF92-EFF7EAA163DA}" type="parTrans" cxnId="{51BDEE50-CFC0-4934-AC3F-E6530240676B}">
      <dgm:prSet/>
      <dgm:spPr/>
      <dgm:t>
        <a:bodyPr/>
        <a:lstStyle/>
        <a:p>
          <a:endParaRPr lang="en-ZA"/>
        </a:p>
      </dgm:t>
    </dgm:pt>
    <dgm:pt modelId="{8A9E7AA8-ADD4-4F61-AB67-F3D782C9F8BB}" type="sibTrans" cxnId="{51BDEE50-CFC0-4934-AC3F-E6530240676B}">
      <dgm:prSet/>
      <dgm:spPr/>
      <dgm:t>
        <a:bodyPr/>
        <a:lstStyle/>
        <a:p>
          <a:endParaRPr lang="en-ZA"/>
        </a:p>
      </dgm:t>
    </dgm:pt>
    <dgm:pt modelId="{7A2B1F65-16F3-4731-9D65-5842901C7510}">
      <dgm:prSet/>
      <dgm:spPr>
        <a:solidFill>
          <a:srgbClr val="F7F7F7">
            <a:alpha val="90000"/>
          </a:srgbClr>
        </a:solidFill>
      </dgm:spPr>
      <dgm:t>
        <a:bodyPr/>
        <a:lstStyle/>
        <a:p>
          <a:r>
            <a:rPr lang="en-GB" dirty="0" smtClean="0"/>
            <a:t>80% of the ERM annual plan was implemented</a:t>
          </a:r>
          <a:endParaRPr lang="en-ZA" dirty="0"/>
        </a:p>
      </dgm:t>
    </dgm:pt>
    <dgm:pt modelId="{9523C73B-1F54-40C5-971C-0F2BF7F0145D}" type="parTrans" cxnId="{12CC7E1E-0A7B-4E0F-9185-450B14DFED35}">
      <dgm:prSet/>
      <dgm:spPr/>
      <dgm:t>
        <a:bodyPr/>
        <a:lstStyle/>
        <a:p>
          <a:endParaRPr lang="en-ZA"/>
        </a:p>
      </dgm:t>
    </dgm:pt>
    <dgm:pt modelId="{C2E73A71-9DF6-4190-ABDE-6A4B2D15424E}" type="sibTrans" cxnId="{12CC7E1E-0A7B-4E0F-9185-450B14DFED35}">
      <dgm:prSet/>
      <dgm:spPr/>
      <dgm:t>
        <a:bodyPr/>
        <a:lstStyle/>
        <a:p>
          <a:endParaRPr lang="en-ZA"/>
        </a:p>
      </dgm:t>
    </dgm:pt>
    <dgm:pt modelId="{0DA6ACB6-5A5E-428C-AC0D-D0F17AE223B9}" type="pres">
      <dgm:prSet presAssocID="{FF402CF5-B1C8-4578-A85C-8E21983E9BD0}" presName="linear" presStyleCnt="0">
        <dgm:presLayoutVars>
          <dgm:dir/>
          <dgm:animLvl val="lvl"/>
          <dgm:resizeHandles val="exact"/>
        </dgm:presLayoutVars>
      </dgm:prSet>
      <dgm:spPr/>
      <dgm:t>
        <a:bodyPr/>
        <a:lstStyle/>
        <a:p>
          <a:endParaRPr lang="en-US"/>
        </a:p>
      </dgm:t>
    </dgm:pt>
    <dgm:pt modelId="{92B57972-2776-4CFB-B206-A8C0BACB79E5}" type="pres">
      <dgm:prSet presAssocID="{EF041AB6-03A7-4031-956E-EFDBA0B7ABE0}" presName="parentLin" presStyleCnt="0"/>
      <dgm:spPr/>
    </dgm:pt>
    <dgm:pt modelId="{B1509696-3DC6-4296-AA74-2621514E11BA}" type="pres">
      <dgm:prSet presAssocID="{EF041AB6-03A7-4031-956E-EFDBA0B7ABE0}" presName="parentLeftMargin" presStyleLbl="node1" presStyleIdx="0" presStyleCnt="2"/>
      <dgm:spPr/>
      <dgm:t>
        <a:bodyPr/>
        <a:lstStyle/>
        <a:p>
          <a:endParaRPr lang="en-US"/>
        </a:p>
      </dgm:t>
    </dgm:pt>
    <dgm:pt modelId="{6E94DCC2-8125-4306-9F9B-CB0B66571D79}" type="pres">
      <dgm:prSet presAssocID="{EF041AB6-03A7-4031-956E-EFDBA0B7ABE0}" presName="parentText" presStyleLbl="node1" presStyleIdx="0" presStyleCnt="2">
        <dgm:presLayoutVars>
          <dgm:chMax val="0"/>
          <dgm:bulletEnabled val="1"/>
        </dgm:presLayoutVars>
      </dgm:prSet>
      <dgm:spPr/>
      <dgm:t>
        <a:bodyPr/>
        <a:lstStyle/>
        <a:p>
          <a:endParaRPr lang="en-US"/>
        </a:p>
      </dgm:t>
    </dgm:pt>
    <dgm:pt modelId="{00B09677-297E-4FE4-BCF8-5F7B9143E6D1}" type="pres">
      <dgm:prSet presAssocID="{EF041AB6-03A7-4031-956E-EFDBA0B7ABE0}" presName="negativeSpace" presStyleCnt="0"/>
      <dgm:spPr/>
    </dgm:pt>
    <dgm:pt modelId="{DF5B2FCA-AA5E-49B5-9E28-DEE8F13297BC}" type="pres">
      <dgm:prSet presAssocID="{EF041AB6-03A7-4031-956E-EFDBA0B7ABE0}" presName="childText" presStyleLbl="conFgAcc1" presStyleIdx="0" presStyleCnt="2">
        <dgm:presLayoutVars>
          <dgm:bulletEnabled val="1"/>
        </dgm:presLayoutVars>
      </dgm:prSet>
      <dgm:spPr/>
      <dgm:t>
        <a:bodyPr/>
        <a:lstStyle/>
        <a:p>
          <a:endParaRPr lang="en-US"/>
        </a:p>
      </dgm:t>
    </dgm:pt>
    <dgm:pt modelId="{03E5D52E-27A8-41A8-B154-C186016FC5BF}" type="pres">
      <dgm:prSet presAssocID="{3E2D44B3-ACB1-42AD-B506-1782187A21F5}" presName="spaceBetweenRectangles" presStyleCnt="0"/>
      <dgm:spPr/>
    </dgm:pt>
    <dgm:pt modelId="{35AA6521-D9F2-4A60-B035-1549CFA0FB61}" type="pres">
      <dgm:prSet presAssocID="{BBDB9F62-3A61-43A3-8BED-88A288D0EF2A}" presName="parentLin" presStyleCnt="0"/>
      <dgm:spPr/>
    </dgm:pt>
    <dgm:pt modelId="{99824D27-222D-48BE-AC7B-A6F70AA326BB}" type="pres">
      <dgm:prSet presAssocID="{BBDB9F62-3A61-43A3-8BED-88A288D0EF2A}" presName="parentLeftMargin" presStyleLbl="node1" presStyleIdx="0" presStyleCnt="2"/>
      <dgm:spPr/>
      <dgm:t>
        <a:bodyPr/>
        <a:lstStyle/>
        <a:p>
          <a:endParaRPr lang="en-US"/>
        </a:p>
      </dgm:t>
    </dgm:pt>
    <dgm:pt modelId="{E1EE3AE9-30F9-45FD-9E6D-9A08CABE8331}"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0578E92A-2D36-49DF-9E2C-D4E49EC571EA}" type="pres">
      <dgm:prSet presAssocID="{BBDB9F62-3A61-43A3-8BED-88A288D0EF2A}" presName="negativeSpace" presStyleCnt="0"/>
      <dgm:spPr/>
    </dgm:pt>
    <dgm:pt modelId="{3C3D5603-D9CB-4200-9090-219686FA9FB1}" type="pres">
      <dgm:prSet presAssocID="{BBDB9F62-3A61-43A3-8BED-88A288D0EF2A}" presName="childText" presStyleLbl="conFgAcc1" presStyleIdx="1" presStyleCnt="2">
        <dgm:presLayoutVars>
          <dgm:bulletEnabled val="1"/>
        </dgm:presLayoutVars>
      </dgm:prSet>
      <dgm:spPr/>
      <dgm:t>
        <a:bodyPr/>
        <a:lstStyle/>
        <a:p>
          <a:endParaRPr lang="en-US"/>
        </a:p>
      </dgm:t>
    </dgm:pt>
  </dgm:ptLst>
  <dgm:cxnLst>
    <dgm:cxn modelId="{C2077D8E-84A6-4C1C-8000-0A403C1DEC13}" type="presOf" srcId="{1A9EC2D9-B3A6-405F-8D69-C141D37530ED}" destId="{3C3D5603-D9CB-4200-9090-219686FA9FB1}" srcOrd="0" destOrd="0" presId="urn:microsoft.com/office/officeart/2005/8/layout/list1"/>
    <dgm:cxn modelId="{C13828F1-AA80-4C18-870F-A2012B2C509F}" srcId="{BBDB9F62-3A61-43A3-8BED-88A288D0EF2A}" destId="{1A9EC2D9-B3A6-405F-8D69-C141D37530ED}" srcOrd="0" destOrd="0" parTransId="{92A3C288-2648-4052-A458-5EBE12B0E560}" sibTransId="{F8984A3E-9272-476C-A85A-D1A7B5E9F44B}"/>
    <dgm:cxn modelId="{7EEE4D2A-CEDF-47EE-9136-BCE629B5F846}" type="presOf" srcId="{03BEE76E-6E53-4C7A-83CF-19085EA796F4}" destId="{DF5B2FCA-AA5E-49B5-9E28-DEE8F13297BC}" srcOrd="0" destOrd="2" presId="urn:microsoft.com/office/officeart/2005/8/layout/list1"/>
    <dgm:cxn modelId="{44994E8B-8B68-454A-AE98-0CEEAFFC9492}" type="presOf" srcId="{925349C0-8D17-4B3F-B813-32A772729B77}" destId="{DF5B2FCA-AA5E-49B5-9E28-DEE8F13297BC}" srcOrd="0" destOrd="1" presId="urn:microsoft.com/office/officeart/2005/8/layout/list1"/>
    <dgm:cxn modelId="{097D89C7-3222-47C9-991A-24936C3D57FE}" type="presOf" srcId="{EF041AB6-03A7-4031-956E-EFDBA0B7ABE0}" destId="{B1509696-3DC6-4296-AA74-2621514E11BA}" srcOrd="0" destOrd="0" presId="urn:microsoft.com/office/officeart/2005/8/layout/list1"/>
    <dgm:cxn modelId="{E97C18B4-D24B-47B0-93ED-5FC14CD8869F}" type="presOf" srcId="{7A2B1F65-16F3-4731-9D65-5842901C7510}" destId="{3C3D5603-D9CB-4200-9090-219686FA9FB1}" srcOrd="0" destOrd="1" presId="urn:microsoft.com/office/officeart/2005/8/layout/list1"/>
    <dgm:cxn modelId="{51BDEE50-CFC0-4934-AC3F-E6530240676B}" srcId="{EF041AB6-03A7-4031-956E-EFDBA0B7ABE0}" destId="{6DB8C596-9A34-43CC-8379-A2B67D9CA8D8}" srcOrd="4" destOrd="0" parTransId="{CDCD3C14-8626-4DA6-AF92-EFF7EAA163DA}" sibTransId="{8A9E7AA8-ADD4-4F61-AB67-F3D782C9F8BB}"/>
    <dgm:cxn modelId="{E5D994F3-F54F-48F5-A859-99031B4BA528}" srcId="{EF041AB6-03A7-4031-956E-EFDBA0B7ABE0}" destId="{75D7DB00-5B92-4B6D-9FCB-2C05530B379F}" srcOrd="3" destOrd="0" parTransId="{68995C72-236C-4364-B98E-697FF4F4E350}" sibTransId="{2434305C-F47D-44AA-8AF1-F9766EBC77E1}"/>
    <dgm:cxn modelId="{22EA8D6B-70D4-4F59-ADBF-0FA06A1A6957}" type="presOf" srcId="{EF041AB6-03A7-4031-956E-EFDBA0B7ABE0}" destId="{6E94DCC2-8125-4306-9F9B-CB0B66571D79}" srcOrd="1" destOrd="0" presId="urn:microsoft.com/office/officeart/2005/8/layout/list1"/>
    <dgm:cxn modelId="{F20E4AF1-8C31-44FB-80CB-FA77FA1D90F3}" type="presOf" srcId="{D704E927-F3E1-4CE0-B76E-CCED4E64835F}" destId="{DF5B2FCA-AA5E-49B5-9E28-DEE8F13297BC}" srcOrd="0" destOrd="0" presId="urn:microsoft.com/office/officeart/2005/8/layout/list1"/>
    <dgm:cxn modelId="{12CC7E1E-0A7B-4E0F-9185-450B14DFED35}" srcId="{BBDB9F62-3A61-43A3-8BED-88A288D0EF2A}" destId="{7A2B1F65-16F3-4731-9D65-5842901C7510}" srcOrd="1" destOrd="0" parTransId="{9523C73B-1F54-40C5-971C-0F2BF7F0145D}" sibTransId="{C2E73A71-9DF6-4190-ABDE-6A4B2D15424E}"/>
    <dgm:cxn modelId="{3492D2BB-5D59-4C85-955F-027EB94ABEE2}" type="presOf" srcId="{FF402CF5-B1C8-4578-A85C-8E21983E9BD0}" destId="{0DA6ACB6-5A5E-428C-AC0D-D0F17AE223B9}" srcOrd="0" destOrd="0" presId="urn:microsoft.com/office/officeart/2005/8/layout/list1"/>
    <dgm:cxn modelId="{421DA11B-2526-47F4-881A-F752CC280481}" srcId="{EF041AB6-03A7-4031-956E-EFDBA0B7ABE0}" destId="{D704E927-F3E1-4CE0-B76E-CCED4E64835F}" srcOrd="0" destOrd="0" parTransId="{D38DC70C-75B2-4AD3-AAA9-696EF55997F8}" sibTransId="{07E404CC-5E12-456C-990E-FA37EF85C2D4}"/>
    <dgm:cxn modelId="{6024D1CF-C91E-49E5-B29A-40C2FADC215F}" srcId="{FF402CF5-B1C8-4578-A85C-8E21983E9BD0}" destId="{BBDB9F62-3A61-43A3-8BED-88A288D0EF2A}" srcOrd="1" destOrd="0" parTransId="{04B798A6-F3F1-4544-8C58-EF407D3A29CC}" sibTransId="{3C659354-8665-4AC9-AFA2-AC802CB649D1}"/>
    <dgm:cxn modelId="{8D1F93A4-0440-4CDB-B0E2-C7D0E238F309}" srcId="{FF402CF5-B1C8-4578-A85C-8E21983E9BD0}" destId="{EF041AB6-03A7-4031-956E-EFDBA0B7ABE0}" srcOrd="0" destOrd="0" parTransId="{D92A31F9-0F1A-4F58-B4B0-AA3095E8C75E}" sibTransId="{3E2D44B3-ACB1-42AD-B506-1782187A21F5}"/>
    <dgm:cxn modelId="{956658AA-292E-4A12-902F-36696F2B3BCD}" srcId="{EF041AB6-03A7-4031-956E-EFDBA0B7ABE0}" destId="{03BEE76E-6E53-4C7A-83CF-19085EA796F4}" srcOrd="2" destOrd="0" parTransId="{8E65D4AD-F5AF-4F63-821A-875F00D45B50}" sibTransId="{C2C11BAB-8883-402B-AC15-EFB356654E93}"/>
    <dgm:cxn modelId="{6BCE1872-982F-4CDF-8373-02679ECA0EF7}" srcId="{EF041AB6-03A7-4031-956E-EFDBA0B7ABE0}" destId="{925349C0-8D17-4B3F-B813-32A772729B77}" srcOrd="1" destOrd="0" parTransId="{CCA6E54D-8514-44A9-9635-08C627F96CCA}" sibTransId="{82F795DF-7CBE-45E0-9409-7F6704EC8F67}"/>
    <dgm:cxn modelId="{C4B436AE-51EB-4683-8AA8-89564B484F57}" type="presOf" srcId="{6DB8C596-9A34-43CC-8379-A2B67D9CA8D8}" destId="{DF5B2FCA-AA5E-49B5-9E28-DEE8F13297BC}" srcOrd="0" destOrd="4" presId="urn:microsoft.com/office/officeart/2005/8/layout/list1"/>
    <dgm:cxn modelId="{4A02CEAD-1A70-4477-B94A-C570C2C90948}" type="presOf" srcId="{BBDB9F62-3A61-43A3-8BED-88A288D0EF2A}" destId="{E1EE3AE9-30F9-45FD-9E6D-9A08CABE8331}" srcOrd="1" destOrd="0" presId="urn:microsoft.com/office/officeart/2005/8/layout/list1"/>
    <dgm:cxn modelId="{9B264493-E6F6-4AAE-A965-868CD68B7C08}" type="presOf" srcId="{75D7DB00-5B92-4B6D-9FCB-2C05530B379F}" destId="{DF5B2FCA-AA5E-49B5-9E28-DEE8F13297BC}" srcOrd="0" destOrd="3" presId="urn:microsoft.com/office/officeart/2005/8/layout/list1"/>
    <dgm:cxn modelId="{390DF4CA-E6AF-4C09-9237-805051A7D9D8}" type="presOf" srcId="{BBDB9F62-3A61-43A3-8BED-88A288D0EF2A}" destId="{99824D27-222D-48BE-AC7B-A6F70AA326BB}" srcOrd="0" destOrd="0" presId="urn:microsoft.com/office/officeart/2005/8/layout/list1"/>
    <dgm:cxn modelId="{38D6EC97-3707-499F-9308-05C97261DA4A}" type="presParOf" srcId="{0DA6ACB6-5A5E-428C-AC0D-D0F17AE223B9}" destId="{92B57972-2776-4CFB-B206-A8C0BACB79E5}" srcOrd="0" destOrd="0" presId="urn:microsoft.com/office/officeart/2005/8/layout/list1"/>
    <dgm:cxn modelId="{6C1774E8-C89C-4B45-B948-6B3FE87F20DC}" type="presParOf" srcId="{92B57972-2776-4CFB-B206-A8C0BACB79E5}" destId="{B1509696-3DC6-4296-AA74-2621514E11BA}" srcOrd="0" destOrd="0" presId="urn:microsoft.com/office/officeart/2005/8/layout/list1"/>
    <dgm:cxn modelId="{FD3740DE-40B1-4EA2-9D16-6E7DE110F289}" type="presParOf" srcId="{92B57972-2776-4CFB-B206-A8C0BACB79E5}" destId="{6E94DCC2-8125-4306-9F9B-CB0B66571D79}" srcOrd="1" destOrd="0" presId="urn:microsoft.com/office/officeart/2005/8/layout/list1"/>
    <dgm:cxn modelId="{02436CDE-987C-499C-AEDD-2440D04B69ED}" type="presParOf" srcId="{0DA6ACB6-5A5E-428C-AC0D-D0F17AE223B9}" destId="{00B09677-297E-4FE4-BCF8-5F7B9143E6D1}" srcOrd="1" destOrd="0" presId="urn:microsoft.com/office/officeart/2005/8/layout/list1"/>
    <dgm:cxn modelId="{94AE8C23-1EC8-4448-AC83-FADFAD7A3ADF}" type="presParOf" srcId="{0DA6ACB6-5A5E-428C-AC0D-D0F17AE223B9}" destId="{DF5B2FCA-AA5E-49B5-9E28-DEE8F13297BC}" srcOrd="2" destOrd="0" presId="urn:microsoft.com/office/officeart/2005/8/layout/list1"/>
    <dgm:cxn modelId="{877CD81B-6C26-4A9F-86B6-D52992B28815}" type="presParOf" srcId="{0DA6ACB6-5A5E-428C-AC0D-D0F17AE223B9}" destId="{03E5D52E-27A8-41A8-B154-C186016FC5BF}" srcOrd="3" destOrd="0" presId="urn:microsoft.com/office/officeart/2005/8/layout/list1"/>
    <dgm:cxn modelId="{3EF54427-EC42-4792-9CE2-8DD389801F8C}" type="presParOf" srcId="{0DA6ACB6-5A5E-428C-AC0D-D0F17AE223B9}" destId="{35AA6521-D9F2-4A60-B035-1549CFA0FB61}" srcOrd="4" destOrd="0" presId="urn:microsoft.com/office/officeart/2005/8/layout/list1"/>
    <dgm:cxn modelId="{7D48B47B-9A76-4271-BB9C-1FE6B2D38623}" type="presParOf" srcId="{35AA6521-D9F2-4A60-B035-1549CFA0FB61}" destId="{99824D27-222D-48BE-AC7B-A6F70AA326BB}" srcOrd="0" destOrd="0" presId="urn:microsoft.com/office/officeart/2005/8/layout/list1"/>
    <dgm:cxn modelId="{83F874D5-C3AC-42A3-A72C-4CA04E7F124E}" type="presParOf" srcId="{35AA6521-D9F2-4A60-B035-1549CFA0FB61}" destId="{E1EE3AE9-30F9-45FD-9E6D-9A08CABE8331}" srcOrd="1" destOrd="0" presId="urn:microsoft.com/office/officeart/2005/8/layout/list1"/>
    <dgm:cxn modelId="{7A27F183-5DD3-4B76-9C50-7EEFB4B2B664}" type="presParOf" srcId="{0DA6ACB6-5A5E-428C-AC0D-D0F17AE223B9}" destId="{0578E92A-2D36-49DF-9E2C-D4E49EC571EA}" srcOrd="5" destOrd="0" presId="urn:microsoft.com/office/officeart/2005/8/layout/list1"/>
    <dgm:cxn modelId="{63BF5F9D-50D1-49E1-934A-BBCDD53C119C}" type="presParOf" srcId="{0DA6ACB6-5A5E-428C-AC0D-D0F17AE223B9}" destId="{3C3D5603-D9CB-4200-9090-219686FA9FB1}"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88E811-26EC-4AA4-A876-3A39D61E7D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E841EA19-9330-42FD-B5E2-474C5B1CB904}" type="pres">
      <dgm:prSet presAssocID="{4A88E811-26EC-4AA4-A876-3A39D61E7DA3}" presName="diagram" presStyleCnt="0">
        <dgm:presLayoutVars>
          <dgm:dir/>
          <dgm:resizeHandles val="exact"/>
        </dgm:presLayoutVars>
      </dgm:prSet>
      <dgm:spPr/>
      <dgm:t>
        <a:bodyPr/>
        <a:lstStyle/>
        <a:p>
          <a:endParaRPr lang="en-ZA"/>
        </a:p>
      </dgm:t>
    </dgm:pt>
  </dgm:ptLst>
  <dgm:cxnLst>
    <dgm:cxn modelId="{AF6FE88D-0824-4CB1-BACD-F6836EA3D4A0}" type="presOf" srcId="{4A88E811-26EC-4AA4-A876-3A39D61E7DA3}" destId="{E841EA19-9330-42FD-B5E2-474C5B1CB90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F77BE-1D29-405A-9964-80DBD643F960}"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ZA"/>
        </a:p>
      </dgm:t>
    </dgm:pt>
    <dgm:pt modelId="{1C6230ED-55B5-417A-B6A0-6CAC355F83FA}">
      <dgm:prSet phldrT="[Text]" custT="1"/>
      <dgm:spPr>
        <a:solidFill>
          <a:srgbClr val="B90400"/>
        </a:solidFill>
      </dgm:spPr>
      <dgm:t>
        <a:bodyPr/>
        <a:lstStyle/>
        <a:p>
          <a:r>
            <a:rPr lang="en-ZA" sz="1000" dirty="0" smtClean="0">
              <a:solidFill>
                <a:schemeClr val="bg1"/>
              </a:solidFill>
              <a:latin typeface="Arial Narrow" pitchFamily="34" charset="0"/>
              <a:cs typeface="Tahoma" pitchFamily="34" charset="0"/>
            </a:rPr>
            <a:t>Support economic growth and development, good governance, social progress and rising living standards through the accountable, economical, efficient, equitable and sustainable management of public finances, maintenance of macroeconomic and financial sector stability, and effective financial regulation of the economy by</a:t>
          </a:r>
          <a:r>
            <a:rPr lang="en-ZA" sz="1000" dirty="0" smtClean="0">
              <a:latin typeface="Arial Narrow" pitchFamily="34" charset="0"/>
            </a:rPr>
            <a:t> </a:t>
          </a:r>
          <a:endParaRPr lang="en-ZA" sz="1000" dirty="0">
            <a:latin typeface="Arial Narrow" pitchFamily="34" charset="0"/>
          </a:endParaRPr>
        </a:p>
      </dgm:t>
    </dgm:pt>
    <dgm:pt modelId="{5465B092-7E32-43ED-BAA5-A81844693AC7}" type="parTrans" cxnId="{4BC3A251-1839-4592-B991-4F09310BCC36}">
      <dgm:prSet/>
      <dgm:spPr/>
      <dgm:t>
        <a:bodyPr/>
        <a:lstStyle/>
        <a:p>
          <a:endParaRPr lang="en-ZA" sz="1000"/>
        </a:p>
      </dgm:t>
    </dgm:pt>
    <dgm:pt modelId="{E7A3E4B6-8F85-4E25-8409-A81BE812C9E0}" type="sibTrans" cxnId="{4BC3A251-1839-4592-B991-4F09310BCC36}">
      <dgm:prSet/>
      <dgm:spPr/>
      <dgm:t>
        <a:bodyPr/>
        <a:lstStyle/>
        <a:p>
          <a:endParaRPr lang="en-ZA" sz="1000"/>
        </a:p>
      </dgm:t>
    </dgm:pt>
    <dgm:pt modelId="{70F62DDD-BBC0-42DA-84F3-FEF1439E57B7}">
      <dgm:prSet phldrT="[Text]" custT="1"/>
      <dgm:spPr>
        <a:solidFill>
          <a:schemeClr val="bg1">
            <a:lumMod val="75000"/>
          </a:schemeClr>
        </a:solidFill>
      </dgm:spPr>
      <dgm:t>
        <a:bodyPr/>
        <a:lstStyle/>
        <a:p>
          <a:r>
            <a:rPr lang="en-ZA" sz="1000" dirty="0" smtClean="0">
              <a:solidFill>
                <a:schemeClr val="tx1"/>
              </a:solidFill>
              <a:latin typeface="Arial Narrow" pitchFamily="34" charset="0"/>
            </a:rPr>
            <a:t>enforcing transparency and effective management in respect of revenue and expenditure, assets and liabilities, public entities, and constitutional institutions</a:t>
          </a:r>
          <a:endParaRPr lang="en-ZA" sz="1000" dirty="0">
            <a:solidFill>
              <a:schemeClr val="tx1"/>
            </a:solidFill>
            <a:latin typeface="Arial Narrow" pitchFamily="34" charset="0"/>
          </a:endParaRPr>
        </a:p>
      </dgm:t>
    </dgm:pt>
    <dgm:pt modelId="{92E0D73F-96E6-46DE-9A08-A9249DCCDFE1}" type="parTrans" cxnId="{ACE2CDD8-2998-40CE-9438-687BCC3E5D2F}">
      <dgm:prSet/>
      <dgm:spPr/>
      <dgm:t>
        <a:bodyPr/>
        <a:lstStyle/>
        <a:p>
          <a:endParaRPr lang="en-ZA" sz="1000"/>
        </a:p>
      </dgm:t>
    </dgm:pt>
    <dgm:pt modelId="{7B02675E-A284-43E7-BA02-0E483DED909D}" type="sibTrans" cxnId="{ACE2CDD8-2998-40CE-9438-687BCC3E5D2F}">
      <dgm:prSet/>
      <dgm:spPr/>
      <dgm:t>
        <a:bodyPr/>
        <a:lstStyle/>
        <a:p>
          <a:endParaRPr lang="en-ZA" sz="1000"/>
        </a:p>
      </dgm:t>
    </dgm:pt>
    <dgm:pt modelId="{4F3D6D73-BF70-478D-BB06-581841790D62}">
      <dgm:prSet phldrT="[Text]" custT="1"/>
      <dgm:spPr>
        <a:solidFill>
          <a:schemeClr val="bg1">
            <a:lumMod val="75000"/>
          </a:schemeClr>
        </a:solidFill>
      </dgm:spPr>
      <dgm:t>
        <a:bodyPr/>
        <a:lstStyle/>
        <a:p>
          <a:r>
            <a:rPr lang="en-ZA" sz="1000" dirty="0" smtClean="0">
              <a:solidFill>
                <a:schemeClr val="tx1"/>
              </a:solidFill>
              <a:latin typeface="Arial Narrow" pitchFamily="34" charset="0"/>
            </a:rPr>
            <a:t>managing the budget preparation process</a:t>
          </a:r>
          <a:endParaRPr lang="en-ZA" sz="1000" dirty="0">
            <a:solidFill>
              <a:schemeClr val="tx1"/>
            </a:solidFill>
            <a:latin typeface="Arial Narrow" pitchFamily="34" charset="0"/>
          </a:endParaRPr>
        </a:p>
      </dgm:t>
    </dgm:pt>
    <dgm:pt modelId="{CC83B793-9032-487D-AADC-C5F00D0E19CC}" type="parTrans" cxnId="{A2692549-1065-44B5-B0F5-FD839D97EA70}">
      <dgm:prSet/>
      <dgm:spPr/>
      <dgm:t>
        <a:bodyPr/>
        <a:lstStyle/>
        <a:p>
          <a:endParaRPr lang="en-ZA" sz="1000"/>
        </a:p>
      </dgm:t>
    </dgm:pt>
    <dgm:pt modelId="{6D26AB9C-FDB9-474C-B307-DE1657580999}" type="sibTrans" cxnId="{A2692549-1065-44B5-B0F5-FD839D97EA70}">
      <dgm:prSet/>
      <dgm:spPr/>
      <dgm:t>
        <a:bodyPr/>
        <a:lstStyle/>
        <a:p>
          <a:endParaRPr lang="en-ZA" sz="1000"/>
        </a:p>
      </dgm:t>
    </dgm:pt>
    <dgm:pt modelId="{91DC645F-F74E-424A-94BF-9D3FF154732A}">
      <dgm:prSet phldrT="[Text]" custT="1"/>
      <dgm:spPr>
        <a:solidFill>
          <a:schemeClr val="bg1">
            <a:lumMod val="75000"/>
          </a:schemeClr>
        </a:solidFill>
      </dgm:spPr>
      <dgm:t>
        <a:bodyPr/>
        <a:lstStyle/>
        <a:p>
          <a:r>
            <a:rPr lang="en-ZA" sz="1000" dirty="0" smtClean="0">
              <a:solidFill>
                <a:schemeClr val="tx1"/>
              </a:solidFill>
              <a:latin typeface="Arial Narrow" pitchFamily="34" charset="0"/>
            </a:rPr>
            <a:t>coordinating intergovernmental financial and fiscal relations</a:t>
          </a:r>
          <a:endParaRPr lang="en-ZA" sz="1000" dirty="0">
            <a:solidFill>
              <a:schemeClr val="tx1"/>
            </a:solidFill>
            <a:latin typeface="Arial Narrow" pitchFamily="34" charset="0"/>
          </a:endParaRPr>
        </a:p>
      </dgm:t>
    </dgm:pt>
    <dgm:pt modelId="{1D0ECC9A-73AB-4690-9AB6-18311DE87CEB}" type="parTrans" cxnId="{4E768B17-7BCD-46E8-A101-63DCABD68E11}">
      <dgm:prSet/>
      <dgm:spPr/>
      <dgm:t>
        <a:bodyPr/>
        <a:lstStyle/>
        <a:p>
          <a:endParaRPr lang="en-ZA" sz="1000"/>
        </a:p>
      </dgm:t>
    </dgm:pt>
    <dgm:pt modelId="{33D6CCEB-2A7B-4329-9DC8-B3C868C4F870}" type="sibTrans" cxnId="{4E768B17-7BCD-46E8-A101-63DCABD68E11}">
      <dgm:prSet/>
      <dgm:spPr/>
      <dgm:t>
        <a:bodyPr/>
        <a:lstStyle/>
        <a:p>
          <a:endParaRPr lang="en-ZA" sz="1000"/>
        </a:p>
      </dgm:t>
    </dgm:pt>
    <dgm:pt modelId="{62D8CDBC-F6CC-4000-89FC-13A35D193709}">
      <dgm:prSet phldrT="[Text]" custT="1"/>
      <dgm:spPr>
        <a:solidFill>
          <a:schemeClr val="bg1">
            <a:lumMod val="75000"/>
          </a:schemeClr>
        </a:solidFill>
      </dgm:spPr>
      <dgm:t>
        <a:bodyPr/>
        <a:lstStyle/>
        <a:p>
          <a:r>
            <a:rPr lang="en-ZA" sz="1000" dirty="0" smtClean="0">
              <a:solidFill>
                <a:schemeClr val="tx1"/>
              </a:solidFill>
              <a:latin typeface="Arial Narrow" pitchFamily="34" charset="0"/>
            </a:rPr>
            <a:t>ensuring the stability and soundness of the financial system and financial services</a:t>
          </a:r>
          <a:endParaRPr lang="en-ZA" sz="1000" dirty="0">
            <a:solidFill>
              <a:schemeClr val="tx1"/>
            </a:solidFill>
            <a:latin typeface="Arial Narrow" pitchFamily="34" charset="0"/>
          </a:endParaRPr>
        </a:p>
      </dgm:t>
    </dgm:pt>
    <dgm:pt modelId="{10265EDB-9D16-4CD2-8F00-F106F16101D3}" type="parTrans" cxnId="{2C9AA6B4-6244-456B-848C-233EF3B716A6}">
      <dgm:prSet/>
      <dgm:spPr/>
      <dgm:t>
        <a:bodyPr/>
        <a:lstStyle/>
        <a:p>
          <a:endParaRPr lang="en-ZA" sz="1000"/>
        </a:p>
      </dgm:t>
    </dgm:pt>
    <dgm:pt modelId="{66049180-1C44-491B-808A-7310DFC6DD90}" type="sibTrans" cxnId="{2C9AA6B4-6244-456B-848C-233EF3B716A6}">
      <dgm:prSet/>
      <dgm:spPr/>
      <dgm:t>
        <a:bodyPr/>
        <a:lstStyle/>
        <a:p>
          <a:endParaRPr lang="en-ZA" sz="1000"/>
        </a:p>
      </dgm:t>
    </dgm:pt>
    <dgm:pt modelId="{579EB451-984E-4FAF-836A-D58C53840E8A}">
      <dgm:prSet phldrT="[Text]" custT="1"/>
      <dgm:spPr>
        <a:solidFill>
          <a:schemeClr val="bg1">
            <a:lumMod val="75000"/>
          </a:schemeClr>
        </a:solidFill>
      </dgm:spPr>
      <dgm:t>
        <a:bodyPr/>
        <a:lstStyle/>
        <a:p>
          <a:r>
            <a:rPr lang="en-ZA" sz="1000" dirty="0" smtClean="0">
              <a:solidFill>
                <a:schemeClr val="tx1"/>
              </a:solidFill>
              <a:latin typeface="Arial Narrow" pitchFamily="34" charset="0"/>
            </a:rPr>
            <a:t>promoting national government’s fiscal policy and the coordination of its macroeconomic policy</a:t>
          </a:r>
          <a:endParaRPr lang="en-ZA" sz="1000" dirty="0">
            <a:solidFill>
              <a:schemeClr val="tx1"/>
            </a:solidFill>
            <a:latin typeface="Arial Narrow" pitchFamily="34" charset="0"/>
          </a:endParaRPr>
        </a:p>
      </dgm:t>
    </dgm:pt>
    <dgm:pt modelId="{263B1CA0-4AD4-4065-A76C-85E8E06F991F}" type="parTrans" cxnId="{0044BD2B-177F-4F43-B2FE-BAFAF34324B8}">
      <dgm:prSet/>
      <dgm:spPr/>
      <dgm:t>
        <a:bodyPr/>
        <a:lstStyle/>
        <a:p>
          <a:endParaRPr lang="en-ZA" sz="1000"/>
        </a:p>
      </dgm:t>
    </dgm:pt>
    <dgm:pt modelId="{866F8391-646B-474F-A2E7-5529A157B2A3}" type="sibTrans" cxnId="{0044BD2B-177F-4F43-B2FE-BAFAF34324B8}">
      <dgm:prSet/>
      <dgm:spPr/>
      <dgm:t>
        <a:bodyPr/>
        <a:lstStyle/>
        <a:p>
          <a:endParaRPr lang="en-ZA" sz="1000"/>
        </a:p>
      </dgm:t>
    </dgm:pt>
    <dgm:pt modelId="{D5E45972-9A8B-4792-9500-68F3FC5909A0}" type="pres">
      <dgm:prSet presAssocID="{7AEF77BE-1D29-405A-9964-80DBD643F960}" presName="theList" presStyleCnt="0">
        <dgm:presLayoutVars>
          <dgm:dir/>
          <dgm:animLvl val="lvl"/>
          <dgm:resizeHandles val="exact"/>
        </dgm:presLayoutVars>
      </dgm:prSet>
      <dgm:spPr/>
      <dgm:t>
        <a:bodyPr/>
        <a:lstStyle/>
        <a:p>
          <a:endParaRPr lang="en-ZA"/>
        </a:p>
      </dgm:t>
    </dgm:pt>
    <dgm:pt modelId="{9F11ACAC-9064-44DE-B6EC-E654AE0BF76D}" type="pres">
      <dgm:prSet presAssocID="{1C6230ED-55B5-417A-B6A0-6CAC355F83FA}" presName="compNode" presStyleCnt="0"/>
      <dgm:spPr/>
    </dgm:pt>
    <dgm:pt modelId="{47A0E913-4DCA-41D8-B13B-DC1D285B80E8}" type="pres">
      <dgm:prSet presAssocID="{1C6230ED-55B5-417A-B6A0-6CAC355F83FA}" presName="aNode" presStyleLbl="bgShp" presStyleIdx="0" presStyleCnt="1" custLinFactNeighborX="-3102"/>
      <dgm:spPr>
        <a:prstGeom prst="rect">
          <a:avLst/>
        </a:prstGeom>
      </dgm:spPr>
      <dgm:t>
        <a:bodyPr/>
        <a:lstStyle/>
        <a:p>
          <a:endParaRPr lang="en-ZA"/>
        </a:p>
      </dgm:t>
    </dgm:pt>
    <dgm:pt modelId="{60AC0FBA-D43A-444B-8248-17154A5C5425}" type="pres">
      <dgm:prSet presAssocID="{1C6230ED-55B5-417A-B6A0-6CAC355F83FA}" presName="textNode" presStyleLbl="bgShp" presStyleIdx="0" presStyleCnt="1"/>
      <dgm:spPr>
        <a:prstGeom prst="rect">
          <a:avLst/>
        </a:prstGeom>
      </dgm:spPr>
      <dgm:t>
        <a:bodyPr/>
        <a:lstStyle/>
        <a:p>
          <a:endParaRPr lang="en-ZA"/>
        </a:p>
      </dgm:t>
    </dgm:pt>
    <dgm:pt modelId="{DDBC519D-B8BE-4CD9-AF0B-90CF3E47DD6A}" type="pres">
      <dgm:prSet presAssocID="{1C6230ED-55B5-417A-B6A0-6CAC355F83FA}" presName="compChildNode" presStyleCnt="0"/>
      <dgm:spPr/>
    </dgm:pt>
    <dgm:pt modelId="{48FBB111-52D9-4F50-96C9-298D5A1D63CC}" type="pres">
      <dgm:prSet presAssocID="{1C6230ED-55B5-417A-B6A0-6CAC355F83FA}" presName="theInnerList" presStyleCnt="0"/>
      <dgm:spPr/>
    </dgm:pt>
    <dgm:pt modelId="{D366AD58-C280-45DF-83E0-BEB0F91FB338}" type="pres">
      <dgm:prSet presAssocID="{70F62DDD-BBC0-42DA-84F3-FEF1439E57B7}" presName="childNode" presStyleLbl="node1" presStyleIdx="0" presStyleCnt="5" custScaleY="124995">
        <dgm:presLayoutVars>
          <dgm:bulletEnabled val="1"/>
        </dgm:presLayoutVars>
      </dgm:prSet>
      <dgm:spPr/>
      <dgm:t>
        <a:bodyPr/>
        <a:lstStyle/>
        <a:p>
          <a:endParaRPr lang="en-ZA"/>
        </a:p>
      </dgm:t>
    </dgm:pt>
    <dgm:pt modelId="{C73B88A9-05A0-4AF6-8F82-644376AE264D}" type="pres">
      <dgm:prSet presAssocID="{70F62DDD-BBC0-42DA-84F3-FEF1439E57B7}" presName="aSpace2" presStyleCnt="0"/>
      <dgm:spPr/>
    </dgm:pt>
    <dgm:pt modelId="{BEBEF790-C670-432F-9DAE-F8480EB0D684}" type="pres">
      <dgm:prSet presAssocID="{4F3D6D73-BF70-478D-BB06-581841790D62}" presName="childNode" presStyleLbl="node1" presStyleIdx="1" presStyleCnt="5">
        <dgm:presLayoutVars>
          <dgm:bulletEnabled val="1"/>
        </dgm:presLayoutVars>
      </dgm:prSet>
      <dgm:spPr/>
      <dgm:t>
        <a:bodyPr/>
        <a:lstStyle/>
        <a:p>
          <a:endParaRPr lang="en-ZA"/>
        </a:p>
      </dgm:t>
    </dgm:pt>
    <dgm:pt modelId="{29231A0D-2A2B-4631-BCE8-CA34752F58AF}" type="pres">
      <dgm:prSet presAssocID="{4F3D6D73-BF70-478D-BB06-581841790D62}" presName="aSpace2" presStyleCnt="0"/>
      <dgm:spPr/>
    </dgm:pt>
    <dgm:pt modelId="{B6812393-FE4A-4E98-AE5B-772E5F2CE307}" type="pres">
      <dgm:prSet presAssocID="{91DC645F-F74E-424A-94BF-9D3FF154732A}" presName="childNode" presStyleLbl="node1" presStyleIdx="2" presStyleCnt="5">
        <dgm:presLayoutVars>
          <dgm:bulletEnabled val="1"/>
        </dgm:presLayoutVars>
      </dgm:prSet>
      <dgm:spPr/>
      <dgm:t>
        <a:bodyPr/>
        <a:lstStyle/>
        <a:p>
          <a:endParaRPr lang="en-ZA"/>
        </a:p>
      </dgm:t>
    </dgm:pt>
    <dgm:pt modelId="{BA503E17-D01C-4B0A-8293-4AAA364F6905}" type="pres">
      <dgm:prSet presAssocID="{91DC645F-F74E-424A-94BF-9D3FF154732A}" presName="aSpace2" presStyleCnt="0"/>
      <dgm:spPr/>
    </dgm:pt>
    <dgm:pt modelId="{7E958F0D-3238-4191-A296-7A90FB32CFF2}" type="pres">
      <dgm:prSet presAssocID="{62D8CDBC-F6CC-4000-89FC-13A35D193709}" presName="childNode" presStyleLbl="node1" presStyleIdx="3" presStyleCnt="5">
        <dgm:presLayoutVars>
          <dgm:bulletEnabled val="1"/>
        </dgm:presLayoutVars>
      </dgm:prSet>
      <dgm:spPr/>
      <dgm:t>
        <a:bodyPr/>
        <a:lstStyle/>
        <a:p>
          <a:endParaRPr lang="en-ZA"/>
        </a:p>
      </dgm:t>
    </dgm:pt>
    <dgm:pt modelId="{66D906B5-7AE3-483D-B286-6BDDB76DE98D}" type="pres">
      <dgm:prSet presAssocID="{62D8CDBC-F6CC-4000-89FC-13A35D193709}" presName="aSpace2" presStyleCnt="0"/>
      <dgm:spPr/>
    </dgm:pt>
    <dgm:pt modelId="{CD64B1DA-2FB8-4062-AFC3-D858C136A840}" type="pres">
      <dgm:prSet presAssocID="{579EB451-984E-4FAF-836A-D58C53840E8A}" presName="childNode" presStyleLbl="node1" presStyleIdx="4" presStyleCnt="5">
        <dgm:presLayoutVars>
          <dgm:bulletEnabled val="1"/>
        </dgm:presLayoutVars>
      </dgm:prSet>
      <dgm:spPr/>
      <dgm:t>
        <a:bodyPr/>
        <a:lstStyle/>
        <a:p>
          <a:endParaRPr lang="en-ZA"/>
        </a:p>
      </dgm:t>
    </dgm:pt>
  </dgm:ptLst>
  <dgm:cxnLst>
    <dgm:cxn modelId="{E462ADC3-429D-46C4-BE51-99F2D0CE8022}" type="presOf" srcId="{70F62DDD-BBC0-42DA-84F3-FEF1439E57B7}" destId="{D366AD58-C280-45DF-83E0-BEB0F91FB338}" srcOrd="0" destOrd="0" presId="urn:microsoft.com/office/officeart/2005/8/layout/lProcess2"/>
    <dgm:cxn modelId="{82EF5A3E-DCFF-42E5-AA29-31769E678AE8}" type="presOf" srcId="{7AEF77BE-1D29-405A-9964-80DBD643F960}" destId="{D5E45972-9A8B-4792-9500-68F3FC5909A0}" srcOrd="0" destOrd="0" presId="urn:microsoft.com/office/officeart/2005/8/layout/lProcess2"/>
    <dgm:cxn modelId="{4E768B17-7BCD-46E8-A101-63DCABD68E11}" srcId="{1C6230ED-55B5-417A-B6A0-6CAC355F83FA}" destId="{91DC645F-F74E-424A-94BF-9D3FF154732A}" srcOrd="2" destOrd="0" parTransId="{1D0ECC9A-73AB-4690-9AB6-18311DE87CEB}" sibTransId="{33D6CCEB-2A7B-4329-9DC8-B3C868C4F870}"/>
    <dgm:cxn modelId="{A2692549-1065-44B5-B0F5-FD839D97EA70}" srcId="{1C6230ED-55B5-417A-B6A0-6CAC355F83FA}" destId="{4F3D6D73-BF70-478D-BB06-581841790D62}" srcOrd="1" destOrd="0" parTransId="{CC83B793-9032-487D-AADC-C5F00D0E19CC}" sibTransId="{6D26AB9C-FDB9-474C-B307-DE1657580999}"/>
    <dgm:cxn modelId="{2C9AA6B4-6244-456B-848C-233EF3B716A6}" srcId="{1C6230ED-55B5-417A-B6A0-6CAC355F83FA}" destId="{62D8CDBC-F6CC-4000-89FC-13A35D193709}" srcOrd="3" destOrd="0" parTransId="{10265EDB-9D16-4CD2-8F00-F106F16101D3}" sibTransId="{66049180-1C44-491B-808A-7310DFC6DD90}"/>
    <dgm:cxn modelId="{3B167A35-E361-4722-9AF0-DD8D1212DE12}" type="presOf" srcId="{1C6230ED-55B5-417A-B6A0-6CAC355F83FA}" destId="{60AC0FBA-D43A-444B-8248-17154A5C5425}" srcOrd="1" destOrd="0" presId="urn:microsoft.com/office/officeart/2005/8/layout/lProcess2"/>
    <dgm:cxn modelId="{4BC3A251-1839-4592-B991-4F09310BCC36}" srcId="{7AEF77BE-1D29-405A-9964-80DBD643F960}" destId="{1C6230ED-55B5-417A-B6A0-6CAC355F83FA}" srcOrd="0" destOrd="0" parTransId="{5465B092-7E32-43ED-BAA5-A81844693AC7}" sibTransId="{E7A3E4B6-8F85-4E25-8409-A81BE812C9E0}"/>
    <dgm:cxn modelId="{C3B3DD8D-9279-432F-83A7-68139433C6DC}" type="presOf" srcId="{91DC645F-F74E-424A-94BF-9D3FF154732A}" destId="{B6812393-FE4A-4E98-AE5B-772E5F2CE307}" srcOrd="0" destOrd="0" presId="urn:microsoft.com/office/officeart/2005/8/layout/lProcess2"/>
    <dgm:cxn modelId="{0044BD2B-177F-4F43-B2FE-BAFAF34324B8}" srcId="{1C6230ED-55B5-417A-B6A0-6CAC355F83FA}" destId="{579EB451-984E-4FAF-836A-D58C53840E8A}" srcOrd="4" destOrd="0" parTransId="{263B1CA0-4AD4-4065-A76C-85E8E06F991F}" sibTransId="{866F8391-646B-474F-A2E7-5529A157B2A3}"/>
    <dgm:cxn modelId="{607AE44C-C32F-43A4-9BB0-B192D9A2722F}" type="presOf" srcId="{62D8CDBC-F6CC-4000-89FC-13A35D193709}" destId="{7E958F0D-3238-4191-A296-7A90FB32CFF2}" srcOrd="0" destOrd="0" presId="urn:microsoft.com/office/officeart/2005/8/layout/lProcess2"/>
    <dgm:cxn modelId="{D5701A60-FC3D-46A4-B519-A28764AAC46D}" type="presOf" srcId="{1C6230ED-55B5-417A-B6A0-6CAC355F83FA}" destId="{47A0E913-4DCA-41D8-B13B-DC1D285B80E8}" srcOrd="0" destOrd="0" presId="urn:microsoft.com/office/officeart/2005/8/layout/lProcess2"/>
    <dgm:cxn modelId="{ACE2CDD8-2998-40CE-9438-687BCC3E5D2F}" srcId="{1C6230ED-55B5-417A-B6A0-6CAC355F83FA}" destId="{70F62DDD-BBC0-42DA-84F3-FEF1439E57B7}" srcOrd="0" destOrd="0" parTransId="{92E0D73F-96E6-46DE-9A08-A9249DCCDFE1}" sibTransId="{7B02675E-A284-43E7-BA02-0E483DED909D}"/>
    <dgm:cxn modelId="{A9216C46-1980-4A02-B34F-7B754FDE84F4}" type="presOf" srcId="{579EB451-984E-4FAF-836A-D58C53840E8A}" destId="{CD64B1DA-2FB8-4062-AFC3-D858C136A840}" srcOrd="0" destOrd="0" presId="urn:microsoft.com/office/officeart/2005/8/layout/lProcess2"/>
    <dgm:cxn modelId="{379281AA-F433-4350-824B-933D24315447}" type="presOf" srcId="{4F3D6D73-BF70-478D-BB06-581841790D62}" destId="{BEBEF790-C670-432F-9DAE-F8480EB0D684}" srcOrd="0" destOrd="0" presId="urn:microsoft.com/office/officeart/2005/8/layout/lProcess2"/>
    <dgm:cxn modelId="{05920519-2B01-4629-A9F9-563E5AB9BB45}" type="presParOf" srcId="{D5E45972-9A8B-4792-9500-68F3FC5909A0}" destId="{9F11ACAC-9064-44DE-B6EC-E654AE0BF76D}" srcOrd="0" destOrd="0" presId="urn:microsoft.com/office/officeart/2005/8/layout/lProcess2"/>
    <dgm:cxn modelId="{3FBD9EA0-119F-4366-9965-90B3512AC5FA}" type="presParOf" srcId="{9F11ACAC-9064-44DE-B6EC-E654AE0BF76D}" destId="{47A0E913-4DCA-41D8-B13B-DC1D285B80E8}" srcOrd="0" destOrd="0" presId="urn:microsoft.com/office/officeart/2005/8/layout/lProcess2"/>
    <dgm:cxn modelId="{64B04DFC-AD58-4DB5-A4BD-E8596AE93600}" type="presParOf" srcId="{9F11ACAC-9064-44DE-B6EC-E654AE0BF76D}" destId="{60AC0FBA-D43A-444B-8248-17154A5C5425}" srcOrd="1" destOrd="0" presId="urn:microsoft.com/office/officeart/2005/8/layout/lProcess2"/>
    <dgm:cxn modelId="{7A5BF629-5401-4051-A654-17AD8BCD1D73}" type="presParOf" srcId="{9F11ACAC-9064-44DE-B6EC-E654AE0BF76D}" destId="{DDBC519D-B8BE-4CD9-AF0B-90CF3E47DD6A}" srcOrd="2" destOrd="0" presId="urn:microsoft.com/office/officeart/2005/8/layout/lProcess2"/>
    <dgm:cxn modelId="{8D6FCE07-90FF-4FBA-B209-49EA8C3DFE16}" type="presParOf" srcId="{DDBC519D-B8BE-4CD9-AF0B-90CF3E47DD6A}" destId="{48FBB111-52D9-4F50-96C9-298D5A1D63CC}" srcOrd="0" destOrd="0" presId="urn:microsoft.com/office/officeart/2005/8/layout/lProcess2"/>
    <dgm:cxn modelId="{967CE514-A612-48FC-8545-815E2332BF58}" type="presParOf" srcId="{48FBB111-52D9-4F50-96C9-298D5A1D63CC}" destId="{D366AD58-C280-45DF-83E0-BEB0F91FB338}" srcOrd="0" destOrd="0" presId="urn:microsoft.com/office/officeart/2005/8/layout/lProcess2"/>
    <dgm:cxn modelId="{8CEEDBED-4DB2-49C7-9C1A-38D1FBD6106A}" type="presParOf" srcId="{48FBB111-52D9-4F50-96C9-298D5A1D63CC}" destId="{C73B88A9-05A0-4AF6-8F82-644376AE264D}" srcOrd="1" destOrd="0" presId="urn:microsoft.com/office/officeart/2005/8/layout/lProcess2"/>
    <dgm:cxn modelId="{04A5A638-8A24-4E01-A977-6F69AE42C7D1}" type="presParOf" srcId="{48FBB111-52D9-4F50-96C9-298D5A1D63CC}" destId="{BEBEF790-C670-432F-9DAE-F8480EB0D684}" srcOrd="2" destOrd="0" presId="urn:microsoft.com/office/officeart/2005/8/layout/lProcess2"/>
    <dgm:cxn modelId="{43C1F5A3-013E-4166-BA3F-46771B07FCEB}" type="presParOf" srcId="{48FBB111-52D9-4F50-96C9-298D5A1D63CC}" destId="{29231A0D-2A2B-4631-BCE8-CA34752F58AF}" srcOrd="3" destOrd="0" presId="urn:microsoft.com/office/officeart/2005/8/layout/lProcess2"/>
    <dgm:cxn modelId="{E478CBB6-7D22-43B6-A0EB-C07991946107}" type="presParOf" srcId="{48FBB111-52D9-4F50-96C9-298D5A1D63CC}" destId="{B6812393-FE4A-4E98-AE5B-772E5F2CE307}" srcOrd="4" destOrd="0" presId="urn:microsoft.com/office/officeart/2005/8/layout/lProcess2"/>
    <dgm:cxn modelId="{6D90413E-F915-4C2F-8BE5-FFA6C1F5FB70}" type="presParOf" srcId="{48FBB111-52D9-4F50-96C9-298D5A1D63CC}" destId="{BA503E17-D01C-4B0A-8293-4AAA364F6905}" srcOrd="5" destOrd="0" presId="urn:microsoft.com/office/officeart/2005/8/layout/lProcess2"/>
    <dgm:cxn modelId="{B9E0DE51-2A0C-43E9-B2FF-51BA27881F44}" type="presParOf" srcId="{48FBB111-52D9-4F50-96C9-298D5A1D63CC}" destId="{7E958F0D-3238-4191-A296-7A90FB32CFF2}" srcOrd="6" destOrd="0" presId="urn:microsoft.com/office/officeart/2005/8/layout/lProcess2"/>
    <dgm:cxn modelId="{3154EAC4-1AFF-44AD-A804-7EA405BAB1F4}" type="presParOf" srcId="{48FBB111-52D9-4F50-96C9-298D5A1D63CC}" destId="{66D906B5-7AE3-483D-B286-6BDDB76DE98D}" srcOrd="7" destOrd="0" presId="urn:microsoft.com/office/officeart/2005/8/layout/lProcess2"/>
    <dgm:cxn modelId="{291169C4-BFD2-442A-8CA1-CF8459225FD9}" type="presParOf" srcId="{48FBB111-52D9-4F50-96C9-298D5A1D63CC}" destId="{CD64B1DA-2FB8-4062-AFC3-D858C136A840}"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827398B-34E2-411D-BACE-12D6CFA6F9A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DE5268A4-E16C-44A0-8C23-2977B56EEDE1}">
      <dgm:prSet phldrT="[Tex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1: Administration     </a:t>
          </a:r>
          <a:endParaRPr lang="en-ZA" dirty="0"/>
        </a:p>
      </dgm:t>
    </dgm:pt>
    <dgm:pt modelId="{A7D0CDFD-7042-4452-8F50-36643DB24D55}" type="parTrans" cxnId="{4874E956-C9F8-4B20-B7C7-E3FD24DBE03C}">
      <dgm:prSet/>
      <dgm:spPr/>
      <dgm:t>
        <a:bodyPr/>
        <a:lstStyle/>
        <a:p>
          <a:endParaRPr lang="en-ZA"/>
        </a:p>
      </dgm:t>
    </dgm:pt>
    <dgm:pt modelId="{EA477F23-48EE-4CBC-A83E-6CAA1D55F115}" type="sibTrans" cxnId="{4874E956-C9F8-4B20-B7C7-E3FD24DBE03C}">
      <dgm:prSet/>
      <dgm:spPr/>
      <dgm:t>
        <a:bodyPr/>
        <a:lstStyle/>
        <a:p>
          <a:endParaRPr lang="en-ZA"/>
        </a:p>
      </dgm:t>
    </dgm:pt>
    <dgm:pt modelId="{45D240DD-E641-4E4E-8B2E-92E6EFB87E81}">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2: Economic Policy, Tax, Financial Regulation and Research</a:t>
          </a:r>
          <a:endParaRPr lang="en-ZA" dirty="0">
            <a:solidFill>
              <a:schemeClr val="bg1"/>
            </a:solidFill>
          </a:endParaRPr>
        </a:p>
      </dgm:t>
    </dgm:pt>
    <dgm:pt modelId="{4A904DC9-DDC0-43F3-ACB8-DA46386A303E}" type="parTrans" cxnId="{CBA7B361-F59A-4668-8562-0398FFBBFEA9}">
      <dgm:prSet/>
      <dgm:spPr/>
      <dgm:t>
        <a:bodyPr/>
        <a:lstStyle/>
        <a:p>
          <a:endParaRPr lang="en-ZA"/>
        </a:p>
      </dgm:t>
    </dgm:pt>
    <dgm:pt modelId="{1399BAE9-BC83-4316-ACC0-4BC659B7DC49}" type="sibTrans" cxnId="{CBA7B361-F59A-4668-8562-0398FFBBFEA9}">
      <dgm:prSet/>
      <dgm:spPr/>
      <dgm:t>
        <a:bodyPr/>
        <a:lstStyle/>
        <a:p>
          <a:endParaRPr lang="en-ZA"/>
        </a:p>
      </dgm:t>
    </dgm:pt>
    <dgm:pt modelId="{27951671-DEB0-43C1-9B9D-F1E8BE9552AB}">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3: Public Finance and Budget Management</a:t>
          </a:r>
          <a:endParaRPr lang="en-ZA" dirty="0">
            <a:solidFill>
              <a:schemeClr val="bg1"/>
            </a:solidFill>
          </a:endParaRPr>
        </a:p>
      </dgm:t>
    </dgm:pt>
    <dgm:pt modelId="{69CBD1F6-B307-412A-9CAF-2DD93D55CE61}" type="parTrans" cxnId="{6E94B69F-3A6D-4FF3-9FBF-E75136977C44}">
      <dgm:prSet/>
      <dgm:spPr/>
      <dgm:t>
        <a:bodyPr/>
        <a:lstStyle/>
        <a:p>
          <a:endParaRPr lang="en-ZA"/>
        </a:p>
      </dgm:t>
    </dgm:pt>
    <dgm:pt modelId="{021030BA-F76E-438E-8593-847E74F3C869}" type="sibTrans" cxnId="{6E94B69F-3A6D-4FF3-9FBF-E75136977C44}">
      <dgm:prSet/>
      <dgm:spPr/>
      <dgm:t>
        <a:bodyPr/>
        <a:lstStyle/>
        <a:p>
          <a:endParaRPr lang="en-ZA"/>
        </a:p>
      </dgm:t>
    </dgm:pt>
    <dgm:pt modelId="{2FFFE87C-46B9-40A4-8EA1-CED795D11C14}">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4: </a:t>
          </a:r>
        </a:p>
        <a:p>
          <a:r>
            <a:rPr lang="en-ZA" dirty="0" smtClean="0">
              <a:solidFill>
                <a:schemeClr val="bg1"/>
              </a:solidFill>
            </a:rPr>
            <a:t>Asset &amp; Liability Management</a:t>
          </a:r>
          <a:endParaRPr lang="en-ZA" dirty="0">
            <a:solidFill>
              <a:schemeClr val="bg1"/>
            </a:solidFill>
          </a:endParaRPr>
        </a:p>
      </dgm:t>
    </dgm:pt>
    <dgm:pt modelId="{8121087F-07AD-462C-991E-FA1FC7210005}" type="parTrans" cxnId="{07557C56-C44F-4841-8545-A3483D3DFAEB}">
      <dgm:prSet/>
      <dgm:spPr/>
      <dgm:t>
        <a:bodyPr/>
        <a:lstStyle/>
        <a:p>
          <a:endParaRPr lang="en-ZA"/>
        </a:p>
      </dgm:t>
    </dgm:pt>
    <dgm:pt modelId="{1DD0194E-0FE9-4859-9ED2-8459B9E3B4A1}" type="sibTrans" cxnId="{07557C56-C44F-4841-8545-A3483D3DFAEB}">
      <dgm:prSet/>
      <dgm:spPr/>
      <dgm:t>
        <a:bodyPr/>
        <a:lstStyle/>
        <a:p>
          <a:endParaRPr lang="en-ZA"/>
        </a:p>
      </dgm:t>
    </dgm:pt>
    <dgm:pt modelId="{FA053AEF-526F-4CE9-A937-D1D4214B0FA4}">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6: International Financial Relations</a:t>
          </a:r>
          <a:endParaRPr lang="en-ZA" dirty="0">
            <a:solidFill>
              <a:schemeClr val="bg1"/>
            </a:solidFill>
          </a:endParaRPr>
        </a:p>
      </dgm:t>
    </dgm:pt>
    <dgm:pt modelId="{DB753D22-EC04-4CD3-B50C-CEFF51E53FEB}" type="parTrans" cxnId="{05956B88-07E9-4642-8991-20E0C96ED426}">
      <dgm:prSet/>
      <dgm:spPr/>
      <dgm:t>
        <a:bodyPr/>
        <a:lstStyle/>
        <a:p>
          <a:endParaRPr lang="en-ZA"/>
        </a:p>
      </dgm:t>
    </dgm:pt>
    <dgm:pt modelId="{B6BAA3DD-EB4B-4221-BB9A-6D59B2AF577E}" type="sibTrans" cxnId="{05956B88-07E9-4642-8991-20E0C96ED426}">
      <dgm:prSet/>
      <dgm:spPr/>
      <dgm:t>
        <a:bodyPr/>
        <a:lstStyle/>
        <a:p>
          <a:endParaRPr lang="en-ZA"/>
        </a:p>
      </dgm:t>
    </dgm:pt>
    <dgm:pt modelId="{3CA6838A-17C2-426F-A2A6-CB98F2F2CA68}">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7: Civil and Military Pensions, Contributions to Funds and other Benefits</a:t>
          </a:r>
          <a:endParaRPr lang="en-ZA" dirty="0">
            <a:solidFill>
              <a:schemeClr val="bg1"/>
            </a:solidFill>
          </a:endParaRPr>
        </a:p>
      </dgm:t>
    </dgm:pt>
    <dgm:pt modelId="{17B735FE-82A4-437A-BCE7-517AAA4B871E}" type="parTrans" cxnId="{C2C3452C-4434-41AD-84EA-C61D282A5753}">
      <dgm:prSet/>
      <dgm:spPr/>
      <dgm:t>
        <a:bodyPr/>
        <a:lstStyle/>
        <a:p>
          <a:endParaRPr lang="en-ZA"/>
        </a:p>
      </dgm:t>
    </dgm:pt>
    <dgm:pt modelId="{B4A4294E-2170-4EC2-B36F-FB1D40D594AB}" type="sibTrans" cxnId="{C2C3452C-4434-41AD-84EA-C61D282A5753}">
      <dgm:prSet/>
      <dgm:spPr/>
      <dgm:t>
        <a:bodyPr/>
        <a:lstStyle/>
        <a:p>
          <a:endParaRPr lang="en-ZA"/>
        </a:p>
      </dgm:t>
    </dgm:pt>
    <dgm:pt modelId="{63A0B2AB-B9BE-46B3-A047-A2259FB7B03A}">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8: Technical and Management Support and Development Finance</a:t>
          </a:r>
          <a:endParaRPr lang="en-ZA" dirty="0">
            <a:solidFill>
              <a:schemeClr val="bg1"/>
            </a:solidFill>
          </a:endParaRPr>
        </a:p>
      </dgm:t>
    </dgm:pt>
    <dgm:pt modelId="{5DB4C357-9AD7-4E97-8350-5994E6304AFD}" type="parTrans" cxnId="{F3DAA255-3F43-4B54-9F8A-D24BD0A0D9CC}">
      <dgm:prSet/>
      <dgm:spPr/>
      <dgm:t>
        <a:bodyPr/>
        <a:lstStyle/>
        <a:p>
          <a:endParaRPr lang="en-ZA"/>
        </a:p>
      </dgm:t>
    </dgm:pt>
    <dgm:pt modelId="{02F5FF83-83B3-403F-925D-3A8FBC457D77}" type="sibTrans" cxnId="{F3DAA255-3F43-4B54-9F8A-D24BD0A0D9CC}">
      <dgm:prSet/>
      <dgm:spPr/>
      <dgm:t>
        <a:bodyPr/>
        <a:lstStyle/>
        <a:p>
          <a:endParaRPr lang="en-ZA"/>
        </a:p>
      </dgm:t>
    </dgm:pt>
    <dgm:pt modelId="{93625046-7A4E-4ABC-BEC0-CF1EDB7AE4E5}">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9: Revenue Administration</a:t>
          </a:r>
          <a:endParaRPr lang="en-ZA" dirty="0">
            <a:solidFill>
              <a:schemeClr val="bg1"/>
            </a:solidFill>
          </a:endParaRPr>
        </a:p>
      </dgm:t>
    </dgm:pt>
    <dgm:pt modelId="{94F10BDD-02C1-485F-BB98-B4F569C9852E}" type="parTrans" cxnId="{0FF4DA09-2B23-438F-8CD0-F5B7FCBFCAA3}">
      <dgm:prSet/>
      <dgm:spPr/>
      <dgm:t>
        <a:bodyPr/>
        <a:lstStyle/>
        <a:p>
          <a:endParaRPr lang="en-ZA"/>
        </a:p>
      </dgm:t>
    </dgm:pt>
    <dgm:pt modelId="{57DD01B9-CBAB-4CF7-9056-E960C10D54FA}" type="sibTrans" cxnId="{0FF4DA09-2B23-438F-8CD0-F5B7FCBFCAA3}">
      <dgm:prSet/>
      <dgm:spPr/>
      <dgm:t>
        <a:bodyPr/>
        <a:lstStyle/>
        <a:p>
          <a:endParaRPr lang="en-ZA"/>
        </a:p>
      </dgm:t>
    </dgm:pt>
    <dgm:pt modelId="{8B91894C-3962-4064-B075-4D8A33BDE443}">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10 : Financial Intelligence and State Security</a:t>
          </a:r>
          <a:endParaRPr lang="en-ZA" dirty="0">
            <a:solidFill>
              <a:schemeClr val="bg1"/>
            </a:solidFill>
          </a:endParaRPr>
        </a:p>
      </dgm:t>
    </dgm:pt>
    <dgm:pt modelId="{D927A274-2A31-409E-857D-C8401C1716D5}" type="parTrans" cxnId="{D8C224DA-07A7-490A-B15B-DDE4CF0F90A8}">
      <dgm:prSet/>
      <dgm:spPr/>
      <dgm:t>
        <a:bodyPr/>
        <a:lstStyle/>
        <a:p>
          <a:endParaRPr lang="en-ZA"/>
        </a:p>
      </dgm:t>
    </dgm:pt>
    <dgm:pt modelId="{07EB6CA2-FF88-4630-AF6D-DBC2BF7A0263}" type="sibTrans" cxnId="{D8C224DA-07A7-490A-B15B-DDE4CF0F90A8}">
      <dgm:prSet/>
      <dgm:spPr/>
      <dgm:t>
        <a:bodyPr/>
        <a:lstStyle/>
        <a:p>
          <a:endParaRPr lang="en-ZA"/>
        </a:p>
      </dgm:t>
    </dgm:pt>
    <dgm:pt modelId="{F3A90918-5BD6-4520-8B0A-7CA4EE7DD601}">
      <dgm:prSet/>
      <dgm:spPr>
        <a:solidFill>
          <a:srgbClr val="9A04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horz"/>
        <a:lstStyle/>
        <a:p>
          <a:r>
            <a:rPr lang="en-ZA" dirty="0" smtClean="0">
              <a:solidFill>
                <a:schemeClr val="bg1"/>
              </a:solidFill>
            </a:rPr>
            <a:t>Programme 5 : Financial Accounting and Supply Chain Systems</a:t>
          </a:r>
          <a:endParaRPr lang="en-ZA" dirty="0">
            <a:solidFill>
              <a:schemeClr val="bg1"/>
            </a:solidFill>
          </a:endParaRPr>
        </a:p>
      </dgm:t>
    </dgm:pt>
    <dgm:pt modelId="{482E3FCB-C7F7-4A53-8C4F-AF4ED482EF77}" type="parTrans" cxnId="{C3101846-16E2-48EF-9B6E-9A4DD09A9B4B}">
      <dgm:prSet/>
      <dgm:spPr/>
      <dgm:t>
        <a:bodyPr/>
        <a:lstStyle/>
        <a:p>
          <a:endParaRPr lang="en-US"/>
        </a:p>
      </dgm:t>
    </dgm:pt>
    <dgm:pt modelId="{4C40A73D-5244-4C9F-8FF2-C9434B64F069}" type="sibTrans" cxnId="{C3101846-16E2-48EF-9B6E-9A4DD09A9B4B}">
      <dgm:prSet/>
      <dgm:spPr/>
      <dgm:t>
        <a:bodyPr/>
        <a:lstStyle/>
        <a:p>
          <a:endParaRPr lang="en-US"/>
        </a:p>
      </dgm:t>
    </dgm:pt>
    <dgm:pt modelId="{0CCAD0CC-F4D8-4B6C-B0A9-80EBF06B9FB7}" type="pres">
      <dgm:prSet presAssocID="{6827398B-34E2-411D-BACE-12D6CFA6F9A7}" presName="diagram" presStyleCnt="0">
        <dgm:presLayoutVars>
          <dgm:dir/>
          <dgm:resizeHandles val="exact"/>
        </dgm:presLayoutVars>
      </dgm:prSet>
      <dgm:spPr/>
      <dgm:t>
        <a:bodyPr/>
        <a:lstStyle/>
        <a:p>
          <a:endParaRPr lang="en-ZA"/>
        </a:p>
      </dgm:t>
    </dgm:pt>
    <dgm:pt modelId="{AC8BA660-2DAD-44B8-863B-52AC366CB0BD}" type="pres">
      <dgm:prSet presAssocID="{DE5268A4-E16C-44A0-8C23-2977B56EEDE1}" presName="node" presStyleLbl="node1" presStyleIdx="0" presStyleCnt="10" custAng="0" custScaleX="330508" custScaleY="774629" custLinFactNeighborY="482">
        <dgm:presLayoutVars>
          <dgm:bulletEnabled val="1"/>
        </dgm:presLayoutVars>
      </dgm:prSet>
      <dgm:spPr>
        <a:prstGeom prst="rect">
          <a:avLst/>
        </a:prstGeom>
      </dgm:spPr>
      <dgm:t>
        <a:bodyPr/>
        <a:lstStyle/>
        <a:p>
          <a:endParaRPr lang="en-ZA"/>
        </a:p>
      </dgm:t>
    </dgm:pt>
    <dgm:pt modelId="{0DC012AF-7BEA-4B27-93BD-BAAD82206C11}" type="pres">
      <dgm:prSet presAssocID="{EA477F23-48EE-4CBC-A83E-6CAA1D55F115}" presName="sibTrans" presStyleCnt="0"/>
      <dgm:spPr/>
    </dgm:pt>
    <dgm:pt modelId="{F2132D2F-0EA7-4459-A94D-7215C84BF59B}" type="pres">
      <dgm:prSet presAssocID="{45D240DD-E641-4E4E-8B2E-92E6EFB87E81}" presName="node" presStyleLbl="node1" presStyleIdx="1" presStyleCnt="10" custAng="0" custScaleX="330508" custScaleY="774629" custLinFactNeighborY="482">
        <dgm:presLayoutVars>
          <dgm:bulletEnabled val="1"/>
        </dgm:presLayoutVars>
      </dgm:prSet>
      <dgm:spPr>
        <a:prstGeom prst="rect">
          <a:avLst/>
        </a:prstGeom>
      </dgm:spPr>
      <dgm:t>
        <a:bodyPr/>
        <a:lstStyle/>
        <a:p>
          <a:endParaRPr lang="en-ZA"/>
        </a:p>
      </dgm:t>
    </dgm:pt>
    <dgm:pt modelId="{5A89C6D2-6A7C-45AA-B9FA-52C46E2850B3}" type="pres">
      <dgm:prSet presAssocID="{1399BAE9-BC83-4316-ACC0-4BC659B7DC49}" presName="sibTrans" presStyleCnt="0"/>
      <dgm:spPr/>
    </dgm:pt>
    <dgm:pt modelId="{A0F47AF3-3159-4753-8CD2-2117BAE6BD7A}" type="pres">
      <dgm:prSet presAssocID="{27951671-DEB0-43C1-9B9D-F1E8BE9552AB}" presName="node" presStyleLbl="node1" presStyleIdx="2" presStyleCnt="10" custAng="0" custScaleX="330508" custScaleY="774629" custLinFactNeighborY="482">
        <dgm:presLayoutVars>
          <dgm:bulletEnabled val="1"/>
        </dgm:presLayoutVars>
      </dgm:prSet>
      <dgm:spPr>
        <a:prstGeom prst="rect">
          <a:avLst/>
        </a:prstGeom>
      </dgm:spPr>
      <dgm:t>
        <a:bodyPr/>
        <a:lstStyle/>
        <a:p>
          <a:endParaRPr lang="en-ZA"/>
        </a:p>
      </dgm:t>
    </dgm:pt>
    <dgm:pt modelId="{C302FD12-02C6-44C2-A994-C39D7B5C9B90}" type="pres">
      <dgm:prSet presAssocID="{021030BA-F76E-438E-8593-847E74F3C869}" presName="sibTrans" presStyleCnt="0"/>
      <dgm:spPr/>
    </dgm:pt>
    <dgm:pt modelId="{A05F87CD-B014-45DE-9070-6618C9574D60}" type="pres">
      <dgm:prSet presAssocID="{2FFFE87C-46B9-40A4-8EA1-CED795D11C14}" presName="node" presStyleLbl="node1" presStyleIdx="3" presStyleCnt="10" custAng="0" custScaleX="330508" custScaleY="774629" custLinFactNeighborY="482">
        <dgm:presLayoutVars>
          <dgm:bulletEnabled val="1"/>
        </dgm:presLayoutVars>
      </dgm:prSet>
      <dgm:spPr>
        <a:prstGeom prst="rect">
          <a:avLst/>
        </a:prstGeom>
      </dgm:spPr>
      <dgm:t>
        <a:bodyPr/>
        <a:lstStyle/>
        <a:p>
          <a:endParaRPr lang="en-ZA"/>
        </a:p>
      </dgm:t>
    </dgm:pt>
    <dgm:pt modelId="{6EFEBAA2-A216-4605-9741-7B0906E14CCA}" type="pres">
      <dgm:prSet presAssocID="{1DD0194E-0FE9-4859-9ED2-8459B9E3B4A1}" presName="sibTrans" presStyleCnt="0"/>
      <dgm:spPr/>
    </dgm:pt>
    <dgm:pt modelId="{E73AB445-E13F-419D-910B-BA3FFAC5D1E4}" type="pres">
      <dgm:prSet presAssocID="{F3A90918-5BD6-4520-8B0A-7CA4EE7DD601}" presName="node" presStyleLbl="node1" presStyleIdx="4" presStyleCnt="10" custScaleX="328296" custScaleY="766796" custLinFactNeighborX="-3728" custLinFactNeighborY="3870">
        <dgm:presLayoutVars>
          <dgm:bulletEnabled val="1"/>
        </dgm:presLayoutVars>
      </dgm:prSet>
      <dgm:spPr/>
      <dgm:t>
        <a:bodyPr/>
        <a:lstStyle/>
        <a:p>
          <a:endParaRPr lang="en-US"/>
        </a:p>
      </dgm:t>
    </dgm:pt>
    <dgm:pt modelId="{F8926723-9935-483A-A13B-71CECA2A8D8F}" type="pres">
      <dgm:prSet presAssocID="{4C40A73D-5244-4C9F-8FF2-C9434B64F069}" presName="sibTrans" presStyleCnt="0"/>
      <dgm:spPr/>
    </dgm:pt>
    <dgm:pt modelId="{1C20421B-2B96-4BE9-A162-78031AA3E159}" type="pres">
      <dgm:prSet presAssocID="{FA053AEF-526F-4CE9-A937-D1D4214B0FA4}" presName="node" presStyleLbl="node1" presStyleIdx="5" presStyleCnt="10" custAng="0" custScaleX="330508" custScaleY="753189" custLinFactNeighborY="482">
        <dgm:presLayoutVars>
          <dgm:bulletEnabled val="1"/>
        </dgm:presLayoutVars>
      </dgm:prSet>
      <dgm:spPr>
        <a:prstGeom prst="rect">
          <a:avLst/>
        </a:prstGeom>
      </dgm:spPr>
      <dgm:t>
        <a:bodyPr/>
        <a:lstStyle/>
        <a:p>
          <a:endParaRPr lang="en-ZA"/>
        </a:p>
      </dgm:t>
    </dgm:pt>
    <dgm:pt modelId="{A994AD40-BE12-479A-8EE2-344B951C1A3C}" type="pres">
      <dgm:prSet presAssocID="{B6BAA3DD-EB4B-4221-BB9A-6D59B2AF577E}" presName="sibTrans" presStyleCnt="0"/>
      <dgm:spPr/>
    </dgm:pt>
    <dgm:pt modelId="{4FEFD7E2-0861-42F9-8B19-1749E41A5122}" type="pres">
      <dgm:prSet presAssocID="{3CA6838A-17C2-426F-A2A6-CB98F2F2CA68}" presName="node" presStyleLbl="node1" presStyleIdx="6" presStyleCnt="10" custAng="0" custScaleX="330508" custScaleY="753189" custLinFactNeighborY="482">
        <dgm:presLayoutVars>
          <dgm:bulletEnabled val="1"/>
        </dgm:presLayoutVars>
      </dgm:prSet>
      <dgm:spPr>
        <a:prstGeom prst="rect">
          <a:avLst/>
        </a:prstGeom>
      </dgm:spPr>
      <dgm:t>
        <a:bodyPr/>
        <a:lstStyle/>
        <a:p>
          <a:endParaRPr lang="en-ZA"/>
        </a:p>
      </dgm:t>
    </dgm:pt>
    <dgm:pt modelId="{8309256C-AB45-456A-A396-99858907FD2F}" type="pres">
      <dgm:prSet presAssocID="{B4A4294E-2170-4EC2-B36F-FB1D40D594AB}" presName="sibTrans" presStyleCnt="0"/>
      <dgm:spPr/>
    </dgm:pt>
    <dgm:pt modelId="{76EA0D45-F3FC-4E8F-835B-19BC0217B1D2}" type="pres">
      <dgm:prSet presAssocID="{63A0B2AB-B9BE-46B3-A047-A2259FB7B03A}" presName="node" presStyleLbl="node1" presStyleIdx="7" presStyleCnt="10" custAng="0" custScaleX="330508" custScaleY="753189" custLinFactNeighborY="482">
        <dgm:presLayoutVars>
          <dgm:bulletEnabled val="1"/>
        </dgm:presLayoutVars>
      </dgm:prSet>
      <dgm:spPr>
        <a:prstGeom prst="rect">
          <a:avLst/>
        </a:prstGeom>
      </dgm:spPr>
      <dgm:t>
        <a:bodyPr/>
        <a:lstStyle/>
        <a:p>
          <a:endParaRPr lang="en-ZA"/>
        </a:p>
      </dgm:t>
    </dgm:pt>
    <dgm:pt modelId="{19D346FF-684E-4A30-B8A3-B4E8B08864EA}" type="pres">
      <dgm:prSet presAssocID="{02F5FF83-83B3-403F-925D-3A8FBC457D77}" presName="sibTrans" presStyleCnt="0"/>
      <dgm:spPr/>
    </dgm:pt>
    <dgm:pt modelId="{C8D42A1C-2110-4718-AA15-855833DD532B}" type="pres">
      <dgm:prSet presAssocID="{93625046-7A4E-4ABC-BEC0-CF1EDB7AE4E5}" presName="node" presStyleLbl="node1" presStyleIdx="8" presStyleCnt="10" custAng="0" custScaleX="330508" custScaleY="753189" custLinFactNeighborY="482">
        <dgm:presLayoutVars>
          <dgm:bulletEnabled val="1"/>
        </dgm:presLayoutVars>
      </dgm:prSet>
      <dgm:spPr>
        <a:prstGeom prst="rect">
          <a:avLst/>
        </a:prstGeom>
      </dgm:spPr>
      <dgm:t>
        <a:bodyPr/>
        <a:lstStyle/>
        <a:p>
          <a:endParaRPr lang="en-ZA"/>
        </a:p>
      </dgm:t>
    </dgm:pt>
    <dgm:pt modelId="{6774E73E-A713-45B0-ABDF-5C0DC8477775}" type="pres">
      <dgm:prSet presAssocID="{57DD01B9-CBAB-4CF7-9056-E960C10D54FA}" presName="sibTrans" presStyleCnt="0"/>
      <dgm:spPr/>
    </dgm:pt>
    <dgm:pt modelId="{D6978EAC-88D8-48F6-9BA0-388B41A2EA52}" type="pres">
      <dgm:prSet presAssocID="{8B91894C-3962-4064-B075-4D8A33BDE443}" presName="node" presStyleLbl="node1" presStyleIdx="9" presStyleCnt="10" custAng="0" custScaleX="330508" custScaleY="753189">
        <dgm:presLayoutVars>
          <dgm:bulletEnabled val="1"/>
        </dgm:presLayoutVars>
      </dgm:prSet>
      <dgm:spPr>
        <a:prstGeom prst="rect">
          <a:avLst/>
        </a:prstGeom>
      </dgm:spPr>
      <dgm:t>
        <a:bodyPr/>
        <a:lstStyle/>
        <a:p>
          <a:endParaRPr lang="en-ZA"/>
        </a:p>
      </dgm:t>
    </dgm:pt>
  </dgm:ptLst>
  <dgm:cxnLst>
    <dgm:cxn modelId="{CF5B6B30-8FCD-4C89-8B42-6CCBC2C51612}" type="presOf" srcId="{8B91894C-3962-4064-B075-4D8A33BDE443}" destId="{D6978EAC-88D8-48F6-9BA0-388B41A2EA52}" srcOrd="0" destOrd="0" presId="urn:microsoft.com/office/officeart/2005/8/layout/default"/>
    <dgm:cxn modelId="{05956B88-07E9-4642-8991-20E0C96ED426}" srcId="{6827398B-34E2-411D-BACE-12D6CFA6F9A7}" destId="{FA053AEF-526F-4CE9-A937-D1D4214B0FA4}" srcOrd="5" destOrd="0" parTransId="{DB753D22-EC04-4CD3-B50C-CEFF51E53FEB}" sibTransId="{B6BAA3DD-EB4B-4221-BB9A-6D59B2AF577E}"/>
    <dgm:cxn modelId="{D8C224DA-07A7-490A-B15B-DDE4CF0F90A8}" srcId="{6827398B-34E2-411D-BACE-12D6CFA6F9A7}" destId="{8B91894C-3962-4064-B075-4D8A33BDE443}" srcOrd="9" destOrd="0" parTransId="{D927A274-2A31-409E-857D-C8401C1716D5}" sibTransId="{07EB6CA2-FF88-4630-AF6D-DBC2BF7A0263}"/>
    <dgm:cxn modelId="{01881F60-CF80-410C-90A4-5149659A7A51}" type="presOf" srcId="{93625046-7A4E-4ABC-BEC0-CF1EDB7AE4E5}" destId="{C8D42A1C-2110-4718-AA15-855833DD532B}" srcOrd="0" destOrd="0" presId="urn:microsoft.com/office/officeart/2005/8/layout/default"/>
    <dgm:cxn modelId="{241BD05F-1CF2-4412-BCF3-7229925F69FD}" type="presOf" srcId="{27951671-DEB0-43C1-9B9D-F1E8BE9552AB}" destId="{A0F47AF3-3159-4753-8CD2-2117BAE6BD7A}" srcOrd="0" destOrd="0" presId="urn:microsoft.com/office/officeart/2005/8/layout/default"/>
    <dgm:cxn modelId="{F20F4BEE-6EB9-4876-AB7C-A37146AE91F3}" type="presOf" srcId="{63A0B2AB-B9BE-46B3-A047-A2259FB7B03A}" destId="{76EA0D45-F3FC-4E8F-835B-19BC0217B1D2}" srcOrd="0" destOrd="0" presId="urn:microsoft.com/office/officeart/2005/8/layout/default"/>
    <dgm:cxn modelId="{EED8923F-F363-488D-8A28-E53A0B6B234D}" type="presOf" srcId="{2FFFE87C-46B9-40A4-8EA1-CED795D11C14}" destId="{A05F87CD-B014-45DE-9070-6618C9574D60}" srcOrd="0" destOrd="0" presId="urn:microsoft.com/office/officeart/2005/8/layout/default"/>
    <dgm:cxn modelId="{C50E5CDC-40D2-4178-BBE0-8335F26EE3D7}" type="presOf" srcId="{3CA6838A-17C2-426F-A2A6-CB98F2F2CA68}" destId="{4FEFD7E2-0861-42F9-8B19-1749E41A5122}" srcOrd="0" destOrd="0" presId="urn:microsoft.com/office/officeart/2005/8/layout/default"/>
    <dgm:cxn modelId="{F3DAA255-3F43-4B54-9F8A-D24BD0A0D9CC}" srcId="{6827398B-34E2-411D-BACE-12D6CFA6F9A7}" destId="{63A0B2AB-B9BE-46B3-A047-A2259FB7B03A}" srcOrd="7" destOrd="0" parTransId="{5DB4C357-9AD7-4E97-8350-5994E6304AFD}" sibTransId="{02F5FF83-83B3-403F-925D-3A8FBC457D77}"/>
    <dgm:cxn modelId="{6E94B69F-3A6D-4FF3-9FBF-E75136977C44}" srcId="{6827398B-34E2-411D-BACE-12D6CFA6F9A7}" destId="{27951671-DEB0-43C1-9B9D-F1E8BE9552AB}" srcOrd="2" destOrd="0" parTransId="{69CBD1F6-B307-412A-9CAF-2DD93D55CE61}" sibTransId="{021030BA-F76E-438E-8593-847E74F3C869}"/>
    <dgm:cxn modelId="{4874E956-C9F8-4B20-B7C7-E3FD24DBE03C}" srcId="{6827398B-34E2-411D-BACE-12D6CFA6F9A7}" destId="{DE5268A4-E16C-44A0-8C23-2977B56EEDE1}" srcOrd="0" destOrd="0" parTransId="{A7D0CDFD-7042-4452-8F50-36643DB24D55}" sibTransId="{EA477F23-48EE-4CBC-A83E-6CAA1D55F115}"/>
    <dgm:cxn modelId="{3DB3A1A3-9E59-4C34-81F8-94BF1AFFF3C3}" type="presOf" srcId="{DE5268A4-E16C-44A0-8C23-2977B56EEDE1}" destId="{AC8BA660-2DAD-44B8-863B-52AC366CB0BD}" srcOrd="0" destOrd="0" presId="urn:microsoft.com/office/officeart/2005/8/layout/default"/>
    <dgm:cxn modelId="{022D141F-33D4-425D-8B5E-27A50381DC2B}" type="presOf" srcId="{45D240DD-E641-4E4E-8B2E-92E6EFB87E81}" destId="{F2132D2F-0EA7-4459-A94D-7215C84BF59B}" srcOrd="0" destOrd="0" presId="urn:microsoft.com/office/officeart/2005/8/layout/default"/>
    <dgm:cxn modelId="{CBA7B361-F59A-4668-8562-0398FFBBFEA9}" srcId="{6827398B-34E2-411D-BACE-12D6CFA6F9A7}" destId="{45D240DD-E641-4E4E-8B2E-92E6EFB87E81}" srcOrd="1" destOrd="0" parTransId="{4A904DC9-DDC0-43F3-ACB8-DA46386A303E}" sibTransId="{1399BAE9-BC83-4316-ACC0-4BC659B7DC49}"/>
    <dgm:cxn modelId="{C3101846-16E2-48EF-9B6E-9A4DD09A9B4B}" srcId="{6827398B-34E2-411D-BACE-12D6CFA6F9A7}" destId="{F3A90918-5BD6-4520-8B0A-7CA4EE7DD601}" srcOrd="4" destOrd="0" parTransId="{482E3FCB-C7F7-4A53-8C4F-AF4ED482EF77}" sibTransId="{4C40A73D-5244-4C9F-8FF2-C9434B64F069}"/>
    <dgm:cxn modelId="{1642F0FF-5A36-4E76-B6C4-E485BF1F4867}" type="presOf" srcId="{F3A90918-5BD6-4520-8B0A-7CA4EE7DD601}" destId="{E73AB445-E13F-419D-910B-BA3FFAC5D1E4}" srcOrd="0" destOrd="0" presId="urn:microsoft.com/office/officeart/2005/8/layout/default"/>
    <dgm:cxn modelId="{AE4BF84B-76B0-4F4F-865B-D5803FBCAAC4}" type="presOf" srcId="{FA053AEF-526F-4CE9-A937-D1D4214B0FA4}" destId="{1C20421B-2B96-4BE9-A162-78031AA3E159}" srcOrd="0" destOrd="0" presId="urn:microsoft.com/office/officeart/2005/8/layout/default"/>
    <dgm:cxn modelId="{07557C56-C44F-4841-8545-A3483D3DFAEB}" srcId="{6827398B-34E2-411D-BACE-12D6CFA6F9A7}" destId="{2FFFE87C-46B9-40A4-8EA1-CED795D11C14}" srcOrd="3" destOrd="0" parTransId="{8121087F-07AD-462C-991E-FA1FC7210005}" sibTransId="{1DD0194E-0FE9-4859-9ED2-8459B9E3B4A1}"/>
    <dgm:cxn modelId="{C2C3452C-4434-41AD-84EA-C61D282A5753}" srcId="{6827398B-34E2-411D-BACE-12D6CFA6F9A7}" destId="{3CA6838A-17C2-426F-A2A6-CB98F2F2CA68}" srcOrd="6" destOrd="0" parTransId="{17B735FE-82A4-437A-BCE7-517AAA4B871E}" sibTransId="{B4A4294E-2170-4EC2-B36F-FB1D40D594AB}"/>
    <dgm:cxn modelId="{E1FCEAE0-04E9-48F0-854B-9BCE9F05AC7A}" type="presOf" srcId="{6827398B-34E2-411D-BACE-12D6CFA6F9A7}" destId="{0CCAD0CC-F4D8-4B6C-B0A9-80EBF06B9FB7}" srcOrd="0" destOrd="0" presId="urn:microsoft.com/office/officeart/2005/8/layout/default"/>
    <dgm:cxn modelId="{0FF4DA09-2B23-438F-8CD0-F5B7FCBFCAA3}" srcId="{6827398B-34E2-411D-BACE-12D6CFA6F9A7}" destId="{93625046-7A4E-4ABC-BEC0-CF1EDB7AE4E5}" srcOrd="8" destOrd="0" parTransId="{94F10BDD-02C1-485F-BB98-B4F569C9852E}" sibTransId="{57DD01B9-CBAB-4CF7-9056-E960C10D54FA}"/>
    <dgm:cxn modelId="{D55426C0-3253-4F01-A1F3-7ACD8495EBCB}" type="presParOf" srcId="{0CCAD0CC-F4D8-4B6C-B0A9-80EBF06B9FB7}" destId="{AC8BA660-2DAD-44B8-863B-52AC366CB0BD}" srcOrd="0" destOrd="0" presId="urn:microsoft.com/office/officeart/2005/8/layout/default"/>
    <dgm:cxn modelId="{7E25A8B0-8979-41D0-94EA-561DB8261B44}" type="presParOf" srcId="{0CCAD0CC-F4D8-4B6C-B0A9-80EBF06B9FB7}" destId="{0DC012AF-7BEA-4B27-93BD-BAAD82206C11}" srcOrd="1" destOrd="0" presId="urn:microsoft.com/office/officeart/2005/8/layout/default"/>
    <dgm:cxn modelId="{C3A3226E-9EE4-4049-86E2-6F0B775E8A6B}" type="presParOf" srcId="{0CCAD0CC-F4D8-4B6C-B0A9-80EBF06B9FB7}" destId="{F2132D2F-0EA7-4459-A94D-7215C84BF59B}" srcOrd="2" destOrd="0" presId="urn:microsoft.com/office/officeart/2005/8/layout/default"/>
    <dgm:cxn modelId="{3CBD74FF-F159-4DFD-9792-BBEB6221F340}" type="presParOf" srcId="{0CCAD0CC-F4D8-4B6C-B0A9-80EBF06B9FB7}" destId="{5A89C6D2-6A7C-45AA-B9FA-52C46E2850B3}" srcOrd="3" destOrd="0" presId="urn:microsoft.com/office/officeart/2005/8/layout/default"/>
    <dgm:cxn modelId="{390AF992-B1D6-4817-A795-05B8C9FFB859}" type="presParOf" srcId="{0CCAD0CC-F4D8-4B6C-B0A9-80EBF06B9FB7}" destId="{A0F47AF3-3159-4753-8CD2-2117BAE6BD7A}" srcOrd="4" destOrd="0" presId="urn:microsoft.com/office/officeart/2005/8/layout/default"/>
    <dgm:cxn modelId="{84D036B8-E849-4431-879F-049297DC65CB}" type="presParOf" srcId="{0CCAD0CC-F4D8-4B6C-B0A9-80EBF06B9FB7}" destId="{C302FD12-02C6-44C2-A994-C39D7B5C9B90}" srcOrd="5" destOrd="0" presId="urn:microsoft.com/office/officeart/2005/8/layout/default"/>
    <dgm:cxn modelId="{D9907E92-E438-4083-8994-4064878742D2}" type="presParOf" srcId="{0CCAD0CC-F4D8-4B6C-B0A9-80EBF06B9FB7}" destId="{A05F87CD-B014-45DE-9070-6618C9574D60}" srcOrd="6" destOrd="0" presId="urn:microsoft.com/office/officeart/2005/8/layout/default"/>
    <dgm:cxn modelId="{B97F12D6-41C1-4D95-81BA-2E576F3417DE}" type="presParOf" srcId="{0CCAD0CC-F4D8-4B6C-B0A9-80EBF06B9FB7}" destId="{6EFEBAA2-A216-4605-9741-7B0906E14CCA}" srcOrd="7" destOrd="0" presId="urn:microsoft.com/office/officeart/2005/8/layout/default"/>
    <dgm:cxn modelId="{C92AB2BB-0595-424B-AF90-29EBE7354951}" type="presParOf" srcId="{0CCAD0CC-F4D8-4B6C-B0A9-80EBF06B9FB7}" destId="{E73AB445-E13F-419D-910B-BA3FFAC5D1E4}" srcOrd="8" destOrd="0" presId="urn:microsoft.com/office/officeart/2005/8/layout/default"/>
    <dgm:cxn modelId="{1F48BB35-CB5E-42E7-8BC6-202A94DDF15E}" type="presParOf" srcId="{0CCAD0CC-F4D8-4B6C-B0A9-80EBF06B9FB7}" destId="{F8926723-9935-483A-A13B-71CECA2A8D8F}" srcOrd="9" destOrd="0" presId="urn:microsoft.com/office/officeart/2005/8/layout/default"/>
    <dgm:cxn modelId="{5B409F9E-A5CA-4255-BF26-F0E6DB88A994}" type="presParOf" srcId="{0CCAD0CC-F4D8-4B6C-B0A9-80EBF06B9FB7}" destId="{1C20421B-2B96-4BE9-A162-78031AA3E159}" srcOrd="10" destOrd="0" presId="urn:microsoft.com/office/officeart/2005/8/layout/default"/>
    <dgm:cxn modelId="{117E91BB-B950-416E-8CE7-5A11B95C264C}" type="presParOf" srcId="{0CCAD0CC-F4D8-4B6C-B0A9-80EBF06B9FB7}" destId="{A994AD40-BE12-479A-8EE2-344B951C1A3C}" srcOrd="11" destOrd="0" presId="urn:microsoft.com/office/officeart/2005/8/layout/default"/>
    <dgm:cxn modelId="{E9E4B400-3592-4C2F-B32C-45EBD758A66C}" type="presParOf" srcId="{0CCAD0CC-F4D8-4B6C-B0A9-80EBF06B9FB7}" destId="{4FEFD7E2-0861-42F9-8B19-1749E41A5122}" srcOrd="12" destOrd="0" presId="urn:microsoft.com/office/officeart/2005/8/layout/default"/>
    <dgm:cxn modelId="{2F710D71-883B-4E4B-8F3E-EFB0C3ADBE53}" type="presParOf" srcId="{0CCAD0CC-F4D8-4B6C-B0A9-80EBF06B9FB7}" destId="{8309256C-AB45-456A-A396-99858907FD2F}" srcOrd="13" destOrd="0" presId="urn:microsoft.com/office/officeart/2005/8/layout/default"/>
    <dgm:cxn modelId="{A6EF0EF2-184A-464A-805D-417CF2D96AE8}" type="presParOf" srcId="{0CCAD0CC-F4D8-4B6C-B0A9-80EBF06B9FB7}" destId="{76EA0D45-F3FC-4E8F-835B-19BC0217B1D2}" srcOrd="14" destOrd="0" presId="urn:microsoft.com/office/officeart/2005/8/layout/default"/>
    <dgm:cxn modelId="{15BE37EC-D879-4891-A9DC-80AAD071D3CC}" type="presParOf" srcId="{0CCAD0CC-F4D8-4B6C-B0A9-80EBF06B9FB7}" destId="{19D346FF-684E-4A30-B8A3-B4E8B08864EA}" srcOrd="15" destOrd="0" presId="urn:microsoft.com/office/officeart/2005/8/layout/default"/>
    <dgm:cxn modelId="{68BFF93B-E2B6-492A-A9EF-85DCE4D20AB4}" type="presParOf" srcId="{0CCAD0CC-F4D8-4B6C-B0A9-80EBF06B9FB7}" destId="{C8D42A1C-2110-4718-AA15-855833DD532B}" srcOrd="16" destOrd="0" presId="urn:microsoft.com/office/officeart/2005/8/layout/default"/>
    <dgm:cxn modelId="{93E3214E-CC26-489B-B915-12A175B304B4}" type="presParOf" srcId="{0CCAD0CC-F4D8-4B6C-B0A9-80EBF06B9FB7}" destId="{6774E73E-A713-45B0-ABDF-5C0DC8477775}" srcOrd="17" destOrd="0" presId="urn:microsoft.com/office/officeart/2005/8/layout/default"/>
    <dgm:cxn modelId="{D36AA380-EDC9-46C6-BBC7-1B19A2C4342C}" type="presParOf" srcId="{0CCAD0CC-F4D8-4B6C-B0A9-80EBF06B9FB7}" destId="{D6978EAC-88D8-48F6-9BA0-388B41A2EA52}"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E4268-074F-470E-B3F7-1862C8AAD74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ZA"/>
        </a:p>
      </dgm:t>
    </dgm:pt>
    <dgm:pt modelId="{F95FEE4B-6D23-4DA2-BEBB-66E3A2C01ACB}">
      <dgm:prSet phldrT="[Tex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solidFill>
                <a:sysClr val="windowText" lastClr="000000"/>
              </a:solidFill>
            </a:rPr>
            <a:t>Outcomes 4 - Decent employment through inclusive economic growth</a:t>
          </a:r>
          <a:endParaRPr lang="en-ZA" dirty="0">
            <a:solidFill>
              <a:sysClr val="windowText" lastClr="000000"/>
            </a:solidFill>
          </a:endParaRPr>
        </a:p>
      </dgm:t>
    </dgm:pt>
    <dgm:pt modelId="{FB8941DF-7532-436C-8246-92D63B76632A}" type="parTrans" cxnId="{5B965BC4-B09F-4B12-A26B-D0F2777AB83D}">
      <dgm:prSet/>
      <dgm:spPr/>
      <dgm:t>
        <a:bodyPr/>
        <a:lstStyle/>
        <a:p>
          <a:endParaRPr lang="en-ZA"/>
        </a:p>
      </dgm:t>
    </dgm:pt>
    <dgm:pt modelId="{05184626-9F63-49A2-99E7-C7295779D36F}" type="sibTrans" cxnId="{5B965BC4-B09F-4B12-A26B-D0F2777AB83D}">
      <dgm:prSet/>
      <dgm:spPr/>
      <dgm:t>
        <a:bodyPr/>
        <a:lstStyle/>
        <a:p>
          <a:endParaRPr lang="en-ZA"/>
        </a:p>
      </dgm:t>
    </dgm:pt>
    <dgm:pt modelId="{88972B1E-FC53-4EAD-AFE5-87A420828C07}">
      <dgm:prSet phldrT="[Tex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solidFill>
                <a:sysClr val="windowText" lastClr="000000"/>
              </a:solidFill>
            </a:rPr>
            <a:t>Outcomes 6 – An efficient, competitive and responsive economic infrastructure network</a:t>
          </a:r>
          <a:endParaRPr lang="en-ZA" dirty="0">
            <a:solidFill>
              <a:sysClr val="windowText" lastClr="000000"/>
            </a:solidFill>
          </a:endParaRPr>
        </a:p>
      </dgm:t>
    </dgm:pt>
    <dgm:pt modelId="{E43DDA7E-F6F7-427F-9261-F80B8C3390EC}" type="parTrans" cxnId="{A18E242C-B96A-4ACA-841B-08E19C394972}">
      <dgm:prSet/>
      <dgm:spPr/>
      <dgm:t>
        <a:bodyPr/>
        <a:lstStyle/>
        <a:p>
          <a:endParaRPr lang="en-ZA"/>
        </a:p>
      </dgm:t>
    </dgm:pt>
    <dgm:pt modelId="{7C44FA6B-2810-4857-86AC-2397830766D9}" type="sibTrans" cxnId="{A18E242C-B96A-4ACA-841B-08E19C394972}">
      <dgm:prSet/>
      <dgm:spPr/>
      <dgm:t>
        <a:bodyPr/>
        <a:lstStyle/>
        <a:p>
          <a:endParaRPr lang="en-ZA"/>
        </a:p>
      </dgm:t>
    </dgm:pt>
    <dgm:pt modelId="{7EC1D1F1-50D0-4251-ACD0-B15972C51C89}">
      <dgm:prSet phldrT="[Tex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solidFill>
                <a:sysClr val="windowText" lastClr="000000"/>
              </a:solidFill>
            </a:rPr>
            <a:t>Outcomes 8- Sustainable Human Settlements and</a:t>
          </a:r>
        </a:p>
        <a:p>
          <a:r>
            <a:rPr lang="en-ZA" dirty="0" smtClean="0">
              <a:solidFill>
                <a:sysClr val="windowText" lastClr="000000"/>
              </a:solidFill>
            </a:rPr>
            <a:t>Improved Quality of Household Life</a:t>
          </a:r>
          <a:endParaRPr lang="en-ZA" dirty="0">
            <a:solidFill>
              <a:sysClr val="windowText" lastClr="000000"/>
            </a:solidFill>
          </a:endParaRPr>
        </a:p>
      </dgm:t>
    </dgm:pt>
    <dgm:pt modelId="{6F1A8494-A7D4-45DB-AFFE-661B1BDAC7E3}" type="parTrans" cxnId="{DB7B3A27-2648-4535-9C53-9B188C1DDEBC}">
      <dgm:prSet/>
      <dgm:spPr/>
      <dgm:t>
        <a:bodyPr/>
        <a:lstStyle/>
        <a:p>
          <a:endParaRPr lang="en-ZA"/>
        </a:p>
      </dgm:t>
    </dgm:pt>
    <dgm:pt modelId="{91684CA5-4FFC-4209-91C7-456DE2D1EBA9}" type="sibTrans" cxnId="{DB7B3A27-2648-4535-9C53-9B188C1DDEBC}">
      <dgm:prSet/>
      <dgm:spPr/>
      <dgm:t>
        <a:bodyPr/>
        <a:lstStyle/>
        <a:p>
          <a:endParaRPr lang="en-ZA"/>
        </a:p>
      </dgm:t>
    </dgm:pt>
    <dgm:pt modelId="{60A1C465-F4C7-42A4-8411-E708B95920C9}">
      <dgm:prSet phldrT="[Tex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solidFill>
                <a:sysClr val="windowText" lastClr="000000"/>
              </a:solidFill>
            </a:rPr>
            <a:t>Outcomes 11 </a:t>
          </a:r>
          <a:r>
            <a:rPr lang="en-ZA" smtClean="0">
              <a:solidFill>
                <a:sysClr val="windowText" lastClr="000000"/>
              </a:solidFill>
            </a:rPr>
            <a:t>- Creating a better South Africa and contributing to a better and safer Africa and a better World</a:t>
          </a:r>
          <a:endParaRPr lang="en-ZA" dirty="0">
            <a:solidFill>
              <a:sysClr val="windowText" lastClr="000000"/>
            </a:solidFill>
          </a:endParaRPr>
        </a:p>
      </dgm:t>
    </dgm:pt>
    <dgm:pt modelId="{2408F08B-3AB3-430B-A79E-2B9327DF7DC9}" type="parTrans" cxnId="{C22A49A9-E58C-4F1C-B60A-7E903EE51C6E}">
      <dgm:prSet/>
      <dgm:spPr/>
      <dgm:t>
        <a:bodyPr/>
        <a:lstStyle/>
        <a:p>
          <a:endParaRPr lang="en-ZA"/>
        </a:p>
      </dgm:t>
    </dgm:pt>
    <dgm:pt modelId="{2B8C6792-9A29-4D4C-9DA0-8C141D7D419B}" type="sibTrans" cxnId="{C22A49A9-E58C-4F1C-B60A-7E903EE51C6E}">
      <dgm:prSet/>
      <dgm:spPr/>
      <dgm:t>
        <a:bodyPr/>
        <a:lstStyle/>
        <a:p>
          <a:endParaRPr lang="en-ZA"/>
        </a:p>
      </dgm:t>
    </dgm:pt>
    <dgm:pt modelId="{2E3C7908-131B-4BA9-807C-DA3FA0A9E6E9}">
      <dgm:prSet phldrT="[Tex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solidFill>
                <a:sysClr val="windowText" lastClr="000000"/>
              </a:solidFill>
            </a:rPr>
            <a:t>Outcomes 12 - An efficient, effective and development oriented public service and an empowered, fair and inclusive citizenship.</a:t>
          </a:r>
          <a:endParaRPr lang="en-ZA" dirty="0">
            <a:solidFill>
              <a:sysClr val="windowText" lastClr="000000"/>
            </a:solidFill>
          </a:endParaRPr>
        </a:p>
      </dgm:t>
    </dgm:pt>
    <dgm:pt modelId="{E572481B-808E-49B2-98ED-30728AB3A0A5}" type="parTrans" cxnId="{89CE1655-B1CD-4C15-A6A9-C04C60D63E43}">
      <dgm:prSet/>
      <dgm:spPr/>
      <dgm:t>
        <a:bodyPr/>
        <a:lstStyle/>
        <a:p>
          <a:endParaRPr lang="en-ZA"/>
        </a:p>
      </dgm:t>
    </dgm:pt>
    <dgm:pt modelId="{446A7681-AE18-49BF-85DF-AD4C31BD7259}" type="sibTrans" cxnId="{89CE1655-B1CD-4C15-A6A9-C04C60D63E43}">
      <dgm:prSet/>
      <dgm:spPr/>
      <dgm:t>
        <a:bodyPr/>
        <a:lstStyle/>
        <a:p>
          <a:endParaRPr lang="en-ZA"/>
        </a:p>
      </dgm:t>
    </dgm:pt>
    <dgm:pt modelId="{BF423197-9722-430D-BF4A-5843981D1CE0}">
      <dgm:prSet phldrT="[Tex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solidFill>
                <a:sysClr val="windowText" lastClr="000000"/>
              </a:solidFill>
            </a:rPr>
            <a:t>Outcomes 9 - A responsive, accountable, effective and efficient local government system</a:t>
          </a:r>
          <a:endParaRPr lang="en-ZA" dirty="0">
            <a:solidFill>
              <a:sysClr val="windowText" lastClr="000000"/>
            </a:solidFill>
          </a:endParaRPr>
        </a:p>
      </dgm:t>
    </dgm:pt>
    <dgm:pt modelId="{62C2C734-C743-47B5-8254-4E4B978CA540}" type="sibTrans" cxnId="{36264097-0BC5-47F8-905F-D6DD86AD816C}">
      <dgm:prSet/>
      <dgm:spPr/>
      <dgm:t>
        <a:bodyPr/>
        <a:lstStyle/>
        <a:p>
          <a:endParaRPr lang="en-ZA"/>
        </a:p>
      </dgm:t>
    </dgm:pt>
    <dgm:pt modelId="{EE3AD040-E0EA-4213-8431-78FBCA7A9E06}" type="parTrans" cxnId="{36264097-0BC5-47F8-905F-D6DD86AD816C}">
      <dgm:prSet/>
      <dgm:spPr/>
      <dgm:t>
        <a:bodyPr/>
        <a:lstStyle/>
        <a:p>
          <a:endParaRPr lang="en-ZA"/>
        </a:p>
      </dgm:t>
    </dgm:pt>
    <dgm:pt modelId="{412FCE47-1A4A-4429-B8B3-14C6FA7E6959}" type="pres">
      <dgm:prSet presAssocID="{4D5E4268-074F-470E-B3F7-1862C8AAD74E}" presName="Name0" presStyleCnt="0">
        <dgm:presLayoutVars>
          <dgm:chPref val="1"/>
          <dgm:dir/>
          <dgm:animOne val="branch"/>
          <dgm:animLvl val="lvl"/>
          <dgm:resizeHandles/>
        </dgm:presLayoutVars>
      </dgm:prSet>
      <dgm:spPr/>
      <dgm:t>
        <a:bodyPr/>
        <a:lstStyle/>
        <a:p>
          <a:endParaRPr lang="en-US"/>
        </a:p>
      </dgm:t>
    </dgm:pt>
    <dgm:pt modelId="{65914EFC-5C12-438C-8AC1-50272913E10B}" type="pres">
      <dgm:prSet presAssocID="{F95FEE4B-6D23-4DA2-BEBB-66E3A2C01ACB}" presName="vertOne" presStyleCnt="0"/>
      <dgm:spPr/>
    </dgm:pt>
    <dgm:pt modelId="{13C68CEC-078A-4F99-BAA1-C2D9A205E161}" type="pres">
      <dgm:prSet presAssocID="{F95FEE4B-6D23-4DA2-BEBB-66E3A2C01ACB}" presName="txOne" presStyleLbl="node0" presStyleIdx="0" presStyleCnt="6">
        <dgm:presLayoutVars>
          <dgm:chPref val="3"/>
        </dgm:presLayoutVars>
      </dgm:prSet>
      <dgm:spPr/>
      <dgm:t>
        <a:bodyPr/>
        <a:lstStyle/>
        <a:p>
          <a:endParaRPr lang="en-US"/>
        </a:p>
      </dgm:t>
    </dgm:pt>
    <dgm:pt modelId="{076BA184-4080-40B4-86C1-FE7C0F58DF4E}" type="pres">
      <dgm:prSet presAssocID="{F95FEE4B-6D23-4DA2-BEBB-66E3A2C01ACB}" presName="horzOne" presStyleCnt="0"/>
      <dgm:spPr/>
    </dgm:pt>
    <dgm:pt modelId="{519168E1-C2A7-44F2-B150-842C62B8F348}" type="pres">
      <dgm:prSet presAssocID="{05184626-9F63-49A2-99E7-C7295779D36F}" presName="sibSpaceOne" presStyleCnt="0"/>
      <dgm:spPr/>
    </dgm:pt>
    <dgm:pt modelId="{851E0240-B470-4642-BBC4-0BAAC986965A}" type="pres">
      <dgm:prSet presAssocID="{88972B1E-FC53-4EAD-AFE5-87A420828C07}" presName="vertOne" presStyleCnt="0"/>
      <dgm:spPr/>
    </dgm:pt>
    <dgm:pt modelId="{D31360D2-78DC-46FB-9170-8C14F2B0348F}" type="pres">
      <dgm:prSet presAssocID="{88972B1E-FC53-4EAD-AFE5-87A420828C07}" presName="txOne" presStyleLbl="node0" presStyleIdx="1" presStyleCnt="6">
        <dgm:presLayoutVars>
          <dgm:chPref val="3"/>
        </dgm:presLayoutVars>
      </dgm:prSet>
      <dgm:spPr/>
      <dgm:t>
        <a:bodyPr/>
        <a:lstStyle/>
        <a:p>
          <a:endParaRPr lang="en-US"/>
        </a:p>
      </dgm:t>
    </dgm:pt>
    <dgm:pt modelId="{86715474-DEEA-4CB3-8FEB-8B4B441C4315}" type="pres">
      <dgm:prSet presAssocID="{88972B1E-FC53-4EAD-AFE5-87A420828C07}" presName="horzOne" presStyleCnt="0"/>
      <dgm:spPr/>
    </dgm:pt>
    <dgm:pt modelId="{E52DAD2C-2E4C-4AF5-A863-2866BDCB36AA}" type="pres">
      <dgm:prSet presAssocID="{7C44FA6B-2810-4857-86AC-2397830766D9}" presName="sibSpaceOne" presStyleCnt="0"/>
      <dgm:spPr/>
    </dgm:pt>
    <dgm:pt modelId="{14880037-432A-492E-BB50-912F3E849674}" type="pres">
      <dgm:prSet presAssocID="{7EC1D1F1-50D0-4251-ACD0-B15972C51C89}" presName="vertOne" presStyleCnt="0"/>
      <dgm:spPr/>
    </dgm:pt>
    <dgm:pt modelId="{351A699F-48C1-4C08-AA1D-2A8867017D4B}" type="pres">
      <dgm:prSet presAssocID="{7EC1D1F1-50D0-4251-ACD0-B15972C51C89}" presName="txOne" presStyleLbl="node0" presStyleIdx="2" presStyleCnt="6">
        <dgm:presLayoutVars>
          <dgm:chPref val="3"/>
        </dgm:presLayoutVars>
      </dgm:prSet>
      <dgm:spPr/>
      <dgm:t>
        <a:bodyPr/>
        <a:lstStyle/>
        <a:p>
          <a:endParaRPr lang="en-US"/>
        </a:p>
      </dgm:t>
    </dgm:pt>
    <dgm:pt modelId="{EE27C3D9-894B-4FA6-A42B-4159343821A8}" type="pres">
      <dgm:prSet presAssocID="{7EC1D1F1-50D0-4251-ACD0-B15972C51C89}" presName="horzOne" presStyleCnt="0"/>
      <dgm:spPr/>
    </dgm:pt>
    <dgm:pt modelId="{624F06C6-F761-4482-A5CD-219AA3A853F9}" type="pres">
      <dgm:prSet presAssocID="{91684CA5-4FFC-4209-91C7-456DE2D1EBA9}" presName="sibSpaceOne" presStyleCnt="0"/>
      <dgm:spPr/>
    </dgm:pt>
    <dgm:pt modelId="{B0BEC022-A517-44EE-9541-91078AF0540A}" type="pres">
      <dgm:prSet presAssocID="{BF423197-9722-430D-BF4A-5843981D1CE0}" presName="vertOne" presStyleCnt="0"/>
      <dgm:spPr/>
    </dgm:pt>
    <dgm:pt modelId="{6ECD9873-6E15-4F1A-8C59-2B28DD84C1E8}" type="pres">
      <dgm:prSet presAssocID="{BF423197-9722-430D-BF4A-5843981D1CE0}" presName="txOne" presStyleLbl="node0" presStyleIdx="3" presStyleCnt="6">
        <dgm:presLayoutVars>
          <dgm:chPref val="3"/>
        </dgm:presLayoutVars>
      </dgm:prSet>
      <dgm:spPr/>
      <dgm:t>
        <a:bodyPr/>
        <a:lstStyle/>
        <a:p>
          <a:endParaRPr lang="en-US"/>
        </a:p>
      </dgm:t>
    </dgm:pt>
    <dgm:pt modelId="{2E24193E-F5DE-4DC6-9CD3-9B21B867B194}" type="pres">
      <dgm:prSet presAssocID="{BF423197-9722-430D-BF4A-5843981D1CE0}" presName="horzOne" presStyleCnt="0"/>
      <dgm:spPr/>
    </dgm:pt>
    <dgm:pt modelId="{F29E3FFA-BC78-4DB1-BE10-B2A893333CBE}" type="pres">
      <dgm:prSet presAssocID="{62C2C734-C743-47B5-8254-4E4B978CA540}" presName="sibSpaceOne" presStyleCnt="0"/>
      <dgm:spPr/>
    </dgm:pt>
    <dgm:pt modelId="{E72588E4-D17D-4A62-9AF9-ED52D25A901A}" type="pres">
      <dgm:prSet presAssocID="{60A1C465-F4C7-42A4-8411-E708B95920C9}" presName="vertOne" presStyleCnt="0"/>
      <dgm:spPr/>
    </dgm:pt>
    <dgm:pt modelId="{DD963D28-3527-49CE-8AC9-C717A098FA27}" type="pres">
      <dgm:prSet presAssocID="{60A1C465-F4C7-42A4-8411-E708B95920C9}" presName="txOne" presStyleLbl="node0" presStyleIdx="4" presStyleCnt="6">
        <dgm:presLayoutVars>
          <dgm:chPref val="3"/>
        </dgm:presLayoutVars>
      </dgm:prSet>
      <dgm:spPr/>
      <dgm:t>
        <a:bodyPr/>
        <a:lstStyle/>
        <a:p>
          <a:endParaRPr lang="en-ZA"/>
        </a:p>
      </dgm:t>
    </dgm:pt>
    <dgm:pt modelId="{1121D05C-A89B-4B8D-AF64-2A4B3BE984DC}" type="pres">
      <dgm:prSet presAssocID="{60A1C465-F4C7-42A4-8411-E708B95920C9}" presName="horzOne" presStyleCnt="0"/>
      <dgm:spPr/>
    </dgm:pt>
    <dgm:pt modelId="{106486BC-006E-40F6-9214-0DBF2119EEAD}" type="pres">
      <dgm:prSet presAssocID="{2B8C6792-9A29-4D4C-9DA0-8C141D7D419B}" presName="sibSpaceOne" presStyleCnt="0"/>
      <dgm:spPr/>
    </dgm:pt>
    <dgm:pt modelId="{34B0621A-7C64-4A98-8541-8858F22CF81B}" type="pres">
      <dgm:prSet presAssocID="{2E3C7908-131B-4BA9-807C-DA3FA0A9E6E9}" presName="vertOne" presStyleCnt="0"/>
      <dgm:spPr/>
    </dgm:pt>
    <dgm:pt modelId="{0F21D862-0A3A-48AE-9EA5-EF67D0BAED7F}" type="pres">
      <dgm:prSet presAssocID="{2E3C7908-131B-4BA9-807C-DA3FA0A9E6E9}" presName="txOne" presStyleLbl="node0" presStyleIdx="5" presStyleCnt="6">
        <dgm:presLayoutVars>
          <dgm:chPref val="3"/>
        </dgm:presLayoutVars>
      </dgm:prSet>
      <dgm:spPr/>
      <dgm:t>
        <a:bodyPr/>
        <a:lstStyle/>
        <a:p>
          <a:endParaRPr lang="en-ZA"/>
        </a:p>
      </dgm:t>
    </dgm:pt>
    <dgm:pt modelId="{9B548C8B-E448-4B51-AB07-04F9EC82770C}" type="pres">
      <dgm:prSet presAssocID="{2E3C7908-131B-4BA9-807C-DA3FA0A9E6E9}" presName="horzOne" presStyleCnt="0"/>
      <dgm:spPr/>
    </dgm:pt>
  </dgm:ptLst>
  <dgm:cxnLst>
    <dgm:cxn modelId="{36264097-0BC5-47F8-905F-D6DD86AD816C}" srcId="{4D5E4268-074F-470E-B3F7-1862C8AAD74E}" destId="{BF423197-9722-430D-BF4A-5843981D1CE0}" srcOrd="3" destOrd="0" parTransId="{EE3AD040-E0EA-4213-8431-78FBCA7A9E06}" sibTransId="{62C2C734-C743-47B5-8254-4E4B978CA540}"/>
    <dgm:cxn modelId="{DC2F49DA-E26D-4C37-A22D-3CF54860CF3A}" type="presOf" srcId="{60A1C465-F4C7-42A4-8411-E708B95920C9}" destId="{DD963D28-3527-49CE-8AC9-C717A098FA27}" srcOrd="0" destOrd="0" presId="urn:microsoft.com/office/officeart/2005/8/layout/hierarchy4"/>
    <dgm:cxn modelId="{9C2E33BB-0D49-45F3-B516-C3CD1EB7DA14}" type="presOf" srcId="{4D5E4268-074F-470E-B3F7-1862C8AAD74E}" destId="{412FCE47-1A4A-4429-B8B3-14C6FA7E6959}" srcOrd="0" destOrd="0" presId="urn:microsoft.com/office/officeart/2005/8/layout/hierarchy4"/>
    <dgm:cxn modelId="{887C12FE-1E7B-407F-A0DF-4CA5F7FCA843}" type="presOf" srcId="{88972B1E-FC53-4EAD-AFE5-87A420828C07}" destId="{D31360D2-78DC-46FB-9170-8C14F2B0348F}" srcOrd="0" destOrd="0" presId="urn:microsoft.com/office/officeart/2005/8/layout/hierarchy4"/>
    <dgm:cxn modelId="{5B965BC4-B09F-4B12-A26B-D0F2777AB83D}" srcId="{4D5E4268-074F-470E-B3F7-1862C8AAD74E}" destId="{F95FEE4B-6D23-4DA2-BEBB-66E3A2C01ACB}" srcOrd="0" destOrd="0" parTransId="{FB8941DF-7532-436C-8246-92D63B76632A}" sibTransId="{05184626-9F63-49A2-99E7-C7295779D36F}"/>
    <dgm:cxn modelId="{4D874A6E-B927-4B74-B838-431A9F4AB52B}" type="presOf" srcId="{BF423197-9722-430D-BF4A-5843981D1CE0}" destId="{6ECD9873-6E15-4F1A-8C59-2B28DD84C1E8}" srcOrd="0" destOrd="0" presId="urn:microsoft.com/office/officeart/2005/8/layout/hierarchy4"/>
    <dgm:cxn modelId="{C22A49A9-E58C-4F1C-B60A-7E903EE51C6E}" srcId="{4D5E4268-074F-470E-B3F7-1862C8AAD74E}" destId="{60A1C465-F4C7-42A4-8411-E708B95920C9}" srcOrd="4" destOrd="0" parTransId="{2408F08B-3AB3-430B-A79E-2B9327DF7DC9}" sibTransId="{2B8C6792-9A29-4D4C-9DA0-8C141D7D419B}"/>
    <dgm:cxn modelId="{457AE8A1-8822-4A10-AC89-C6A2316C31D7}" type="presOf" srcId="{2E3C7908-131B-4BA9-807C-DA3FA0A9E6E9}" destId="{0F21D862-0A3A-48AE-9EA5-EF67D0BAED7F}" srcOrd="0" destOrd="0" presId="urn:microsoft.com/office/officeart/2005/8/layout/hierarchy4"/>
    <dgm:cxn modelId="{A18E242C-B96A-4ACA-841B-08E19C394972}" srcId="{4D5E4268-074F-470E-B3F7-1862C8AAD74E}" destId="{88972B1E-FC53-4EAD-AFE5-87A420828C07}" srcOrd="1" destOrd="0" parTransId="{E43DDA7E-F6F7-427F-9261-F80B8C3390EC}" sibTransId="{7C44FA6B-2810-4857-86AC-2397830766D9}"/>
    <dgm:cxn modelId="{89CE1655-B1CD-4C15-A6A9-C04C60D63E43}" srcId="{4D5E4268-074F-470E-B3F7-1862C8AAD74E}" destId="{2E3C7908-131B-4BA9-807C-DA3FA0A9E6E9}" srcOrd="5" destOrd="0" parTransId="{E572481B-808E-49B2-98ED-30728AB3A0A5}" sibTransId="{446A7681-AE18-49BF-85DF-AD4C31BD7259}"/>
    <dgm:cxn modelId="{DB7B3A27-2648-4535-9C53-9B188C1DDEBC}" srcId="{4D5E4268-074F-470E-B3F7-1862C8AAD74E}" destId="{7EC1D1F1-50D0-4251-ACD0-B15972C51C89}" srcOrd="2" destOrd="0" parTransId="{6F1A8494-A7D4-45DB-AFFE-661B1BDAC7E3}" sibTransId="{91684CA5-4FFC-4209-91C7-456DE2D1EBA9}"/>
    <dgm:cxn modelId="{FBBF0AE6-5C1E-45DA-9464-F89A31709520}" type="presOf" srcId="{7EC1D1F1-50D0-4251-ACD0-B15972C51C89}" destId="{351A699F-48C1-4C08-AA1D-2A8867017D4B}" srcOrd="0" destOrd="0" presId="urn:microsoft.com/office/officeart/2005/8/layout/hierarchy4"/>
    <dgm:cxn modelId="{49485DDF-1ACC-4A71-AF3A-E6F4E4B0D00B}" type="presOf" srcId="{F95FEE4B-6D23-4DA2-BEBB-66E3A2C01ACB}" destId="{13C68CEC-078A-4F99-BAA1-C2D9A205E161}" srcOrd="0" destOrd="0" presId="urn:microsoft.com/office/officeart/2005/8/layout/hierarchy4"/>
    <dgm:cxn modelId="{02C6DF64-9725-499B-B552-E9F0F54440C0}" type="presParOf" srcId="{412FCE47-1A4A-4429-B8B3-14C6FA7E6959}" destId="{65914EFC-5C12-438C-8AC1-50272913E10B}" srcOrd="0" destOrd="0" presId="urn:microsoft.com/office/officeart/2005/8/layout/hierarchy4"/>
    <dgm:cxn modelId="{AB999EB8-FDD2-4206-A52E-9AE43F84FB45}" type="presParOf" srcId="{65914EFC-5C12-438C-8AC1-50272913E10B}" destId="{13C68CEC-078A-4F99-BAA1-C2D9A205E161}" srcOrd="0" destOrd="0" presId="urn:microsoft.com/office/officeart/2005/8/layout/hierarchy4"/>
    <dgm:cxn modelId="{2FB3E806-4C1B-409D-93E8-4106B890561B}" type="presParOf" srcId="{65914EFC-5C12-438C-8AC1-50272913E10B}" destId="{076BA184-4080-40B4-86C1-FE7C0F58DF4E}" srcOrd="1" destOrd="0" presId="urn:microsoft.com/office/officeart/2005/8/layout/hierarchy4"/>
    <dgm:cxn modelId="{188D87ED-27CF-49AC-A5CC-9988B1405574}" type="presParOf" srcId="{412FCE47-1A4A-4429-B8B3-14C6FA7E6959}" destId="{519168E1-C2A7-44F2-B150-842C62B8F348}" srcOrd="1" destOrd="0" presId="urn:microsoft.com/office/officeart/2005/8/layout/hierarchy4"/>
    <dgm:cxn modelId="{4B4107E3-E820-4DC5-8797-C54A40391833}" type="presParOf" srcId="{412FCE47-1A4A-4429-B8B3-14C6FA7E6959}" destId="{851E0240-B470-4642-BBC4-0BAAC986965A}" srcOrd="2" destOrd="0" presId="urn:microsoft.com/office/officeart/2005/8/layout/hierarchy4"/>
    <dgm:cxn modelId="{19A93A5D-BDD1-4C6E-9F37-ED26A967F92B}" type="presParOf" srcId="{851E0240-B470-4642-BBC4-0BAAC986965A}" destId="{D31360D2-78DC-46FB-9170-8C14F2B0348F}" srcOrd="0" destOrd="0" presId="urn:microsoft.com/office/officeart/2005/8/layout/hierarchy4"/>
    <dgm:cxn modelId="{198B4B6A-784F-43F8-867A-9A2AD975DE92}" type="presParOf" srcId="{851E0240-B470-4642-BBC4-0BAAC986965A}" destId="{86715474-DEEA-4CB3-8FEB-8B4B441C4315}" srcOrd="1" destOrd="0" presId="urn:microsoft.com/office/officeart/2005/8/layout/hierarchy4"/>
    <dgm:cxn modelId="{57ECEEEE-DACD-476A-8F35-7ED7C4B10BE4}" type="presParOf" srcId="{412FCE47-1A4A-4429-B8B3-14C6FA7E6959}" destId="{E52DAD2C-2E4C-4AF5-A863-2866BDCB36AA}" srcOrd="3" destOrd="0" presId="urn:microsoft.com/office/officeart/2005/8/layout/hierarchy4"/>
    <dgm:cxn modelId="{A3C16A59-764E-4345-BA0D-194651572BA8}" type="presParOf" srcId="{412FCE47-1A4A-4429-B8B3-14C6FA7E6959}" destId="{14880037-432A-492E-BB50-912F3E849674}" srcOrd="4" destOrd="0" presId="urn:microsoft.com/office/officeart/2005/8/layout/hierarchy4"/>
    <dgm:cxn modelId="{32E2AA46-2E77-4311-934F-636D6C94CFB3}" type="presParOf" srcId="{14880037-432A-492E-BB50-912F3E849674}" destId="{351A699F-48C1-4C08-AA1D-2A8867017D4B}" srcOrd="0" destOrd="0" presId="urn:microsoft.com/office/officeart/2005/8/layout/hierarchy4"/>
    <dgm:cxn modelId="{75825AC0-6D10-4D9C-B162-623465CCF210}" type="presParOf" srcId="{14880037-432A-492E-BB50-912F3E849674}" destId="{EE27C3D9-894B-4FA6-A42B-4159343821A8}" srcOrd="1" destOrd="0" presId="urn:microsoft.com/office/officeart/2005/8/layout/hierarchy4"/>
    <dgm:cxn modelId="{58EAE49B-A1EC-40A7-A42B-B0E6B1BEDD84}" type="presParOf" srcId="{412FCE47-1A4A-4429-B8B3-14C6FA7E6959}" destId="{624F06C6-F761-4482-A5CD-219AA3A853F9}" srcOrd="5" destOrd="0" presId="urn:microsoft.com/office/officeart/2005/8/layout/hierarchy4"/>
    <dgm:cxn modelId="{33806B5E-D5C1-4EB5-9564-BA7CB1028F12}" type="presParOf" srcId="{412FCE47-1A4A-4429-B8B3-14C6FA7E6959}" destId="{B0BEC022-A517-44EE-9541-91078AF0540A}" srcOrd="6" destOrd="0" presId="urn:microsoft.com/office/officeart/2005/8/layout/hierarchy4"/>
    <dgm:cxn modelId="{F97A7F50-8988-42AB-AC97-AF862804EF6E}" type="presParOf" srcId="{B0BEC022-A517-44EE-9541-91078AF0540A}" destId="{6ECD9873-6E15-4F1A-8C59-2B28DD84C1E8}" srcOrd="0" destOrd="0" presId="urn:microsoft.com/office/officeart/2005/8/layout/hierarchy4"/>
    <dgm:cxn modelId="{6B49FDCA-0C98-4F46-82BC-8ADC7DD39C24}" type="presParOf" srcId="{B0BEC022-A517-44EE-9541-91078AF0540A}" destId="{2E24193E-F5DE-4DC6-9CD3-9B21B867B194}" srcOrd="1" destOrd="0" presId="urn:microsoft.com/office/officeart/2005/8/layout/hierarchy4"/>
    <dgm:cxn modelId="{F6EE09D3-6780-4D7B-9F58-BB6D4830C4E1}" type="presParOf" srcId="{412FCE47-1A4A-4429-B8B3-14C6FA7E6959}" destId="{F29E3FFA-BC78-4DB1-BE10-B2A893333CBE}" srcOrd="7" destOrd="0" presId="urn:microsoft.com/office/officeart/2005/8/layout/hierarchy4"/>
    <dgm:cxn modelId="{3E82583A-0FDE-4FFC-81CB-68483F931C3B}" type="presParOf" srcId="{412FCE47-1A4A-4429-B8B3-14C6FA7E6959}" destId="{E72588E4-D17D-4A62-9AF9-ED52D25A901A}" srcOrd="8" destOrd="0" presId="urn:microsoft.com/office/officeart/2005/8/layout/hierarchy4"/>
    <dgm:cxn modelId="{A4FA2A06-14B9-49D4-8E26-DD41BC04D2CD}" type="presParOf" srcId="{E72588E4-D17D-4A62-9AF9-ED52D25A901A}" destId="{DD963D28-3527-49CE-8AC9-C717A098FA27}" srcOrd="0" destOrd="0" presId="urn:microsoft.com/office/officeart/2005/8/layout/hierarchy4"/>
    <dgm:cxn modelId="{B2087046-FD22-48E9-8747-08A0F12A4CCF}" type="presParOf" srcId="{E72588E4-D17D-4A62-9AF9-ED52D25A901A}" destId="{1121D05C-A89B-4B8D-AF64-2A4B3BE984DC}" srcOrd="1" destOrd="0" presId="urn:microsoft.com/office/officeart/2005/8/layout/hierarchy4"/>
    <dgm:cxn modelId="{78EF0645-0525-40D2-9148-A7B2292DF40A}" type="presParOf" srcId="{412FCE47-1A4A-4429-B8B3-14C6FA7E6959}" destId="{106486BC-006E-40F6-9214-0DBF2119EEAD}" srcOrd="9" destOrd="0" presId="urn:microsoft.com/office/officeart/2005/8/layout/hierarchy4"/>
    <dgm:cxn modelId="{97F9A91C-A489-4DDD-B0F8-C7C16BE61035}" type="presParOf" srcId="{412FCE47-1A4A-4429-B8B3-14C6FA7E6959}" destId="{34B0621A-7C64-4A98-8541-8858F22CF81B}" srcOrd="10" destOrd="0" presId="urn:microsoft.com/office/officeart/2005/8/layout/hierarchy4"/>
    <dgm:cxn modelId="{B81FCFB4-F19B-477A-AF46-50BD35E50CB9}" type="presParOf" srcId="{34B0621A-7C64-4A98-8541-8858F22CF81B}" destId="{0F21D862-0A3A-48AE-9EA5-EF67D0BAED7F}" srcOrd="0" destOrd="0" presId="urn:microsoft.com/office/officeart/2005/8/layout/hierarchy4"/>
    <dgm:cxn modelId="{5CDE2DCE-BB1E-4285-9DBA-21D4B042DE4E}" type="presParOf" srcId="{34B0621A-7C64-4A98-8541-8858F22CF81B}" destId="{9B548C8B-E448-4B51-AB07-04F9EC82770C}"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BBDB9F62-3A61-43A3-8BED-88A288D0EF2A}">
      <dgm:prSet phldrT="[Tex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smtClean="0"/>
            <a:t>Not Achieved</a:t>
          </a:r>
          <a:endParaRPr lang="en-ZA" sz="1600"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dgm:spPr>
        <a:solidFill>
          <a:srgbClr val="F7F7F7"/>
        </a:solidFill>
        <a:ln>
          <a:noFill/>
        </a:ln>
      </dgm:spPr>
      <dgm:t>
        <a:bodyPr/>
        <a:lstStyle/>
        <a:p>
          <a:r>
            <a:rPr lang="en-GB" dirty="0" smtClean="0"/>
            <a:t>The process to pass the Financial Sector Regulations Bill was supported through Parliament, however, the NCOP went beyond its initial indication to pass the bill after the March hearings due to technical reasons</a:t>
          </a:r>
          <a:endParaRPr lang="en-ZA" dirty="0"/>
        </a:p>
      </dgm:t>
    </dgm:pt>
    <dgm:pt modelId="{F8984A3E-9272-476C-A85A-D1A7B5E9F44B}" type="sibTrans" cxnId="{C13828F1-AA80-4C18-870F-A2012B2C509F}">
      <dgm:prSet/>
      <dgm:spPr/>
      <dgm:t>
        <a:bodyPr/>
        <a:lstStyle/>
        <a:p>
          <a:endParaRPr lang="en-ZA"/>
        </a:p>
      </dgm:t>
    </dgm:pt>
    <dgm:pt modelId="{92A3C288-2648-4052-A458-5EBE12B0E560}" type="parTrans" cxnId="{C13828F1-AA80-4C18-870F-A2012B2C509F}">
      <dgm:prSet/>
      <dgm:spPr/>
      <dgm:t>
        <a:bodyPr/>
        <a:lstStyle/>
        <a:p>
          <a:endParaRPr lang="en-ZA"/>
        </a:p>
      </dgm:t>
    </dgm:pt>
    <dgm:pt modelId="{0FAD3296-F604-496D-A51A-0D4E698D1C14}">
      <dgm:prSet phldrT="[Tex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smtClean="0"/>
            <a:t>Achieved</a:t>
          </a:r>
          <a:endParaRPr lang="en-ZA" sz="1600" dirty="0"/>
        </a:p>
      </dgm:t>
    </dgm:pt>
    <dgm:pt modelId="{C2F893FB-B9EF-4369-94B6-888574B9DF0F}" type="parTrans" cxnId="{35F8C9C1-2E3E-4532-9A2B-1C2270606900}">
      <dgm:prSet/>
      <dgm:spPr/>
      <dgm:t>
        <a:bodyPr/>
        <a:lstStyle/>
        <a:p>
          <a:endParaRPr lang="en-US"/>
        </a:p>
      </dgm:t>
    </dgm:pt>
    <dgm:pt modelId="{42D09B7F-32B4-4553-AB3A-7F7BB0958124}" type="sibTrans" cxnId="{35F8C9C1-2E3E-4532-9A2B-1C2270606900}">
      <dgm:prSet/>
      <dgm:spPr/>
      <dgm:t>
        <a:bodyPr/>
        <a:lstStyle/>
        <a:p>
          <a:endParaRPr lang="en-US"/>
        </a:p>
      </dgm:t>
    </dgm:pt>
    <dgm:pt modelId="{D704E927-F3E1-4CE0-B76E-CCED4E64835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dirty="0" smtClean="0"/>
            <a:t>Special voluntary disclosure programme for  taxpayers to regularise their affairs introduced</a:t>
          </a:r>
          <a:endParaRPr lang="en-ZA" sz="1600" dirty="0"/>
        </a:p>
      </dgm:t>
    </dgm:pt>
    <dgm:pt modelId="{07E404CC-5E12-456C-990E-FA37EF85C2D4}" type="sibTrans" cxnId="{421DA11B-2526-47F4-881A-F752CC280481}">
      <dgm:prSet/>
      <dgm:spPr/>
      <dgm:t>
        <a:bodyPr/>
        <a:lstStyle/>
        <a:p>
          <a:endParaRPr lang="en-ZA"/>
        </a:p>
      </dgm:t>
    </dgm:pt>
    <dgm:pt modelId="{D38DC70C-75B2-4AD3-AAA9-696EF55997F8}" type="parTrans" cxnId="{421DA11B-2526-47F4-881A-F752CC280481}">
      <dgm:prSet/>
      <dgm:spPr/>
      <dgm:t>
        <a:bodyPr/>
        <a:lstStyle/>
        <a:p>
          <a:endParaRPr lang="en-ZA"/>
        </a:p>
      </dgm:t>
    </dgm:pt>
    <dgm:pt modelId="{CB1DB916-4CF3-4694-B64E-064B7DBC8493}">
      <dgm:prSet custT="1"/>
      <dgm:spPr/>
      <dgm:t>
        <a:bodyPr/>
        <a:lstStyle/>
        <a:p>
          <a:r>
            <a:rPr lang="en-GB" sz="1600" dirty="0" smtClean="0"/>
            <a:t>A </a:t>
          </a:r>
          <a:r>
            <a:rPr lang="en-GB" sz="1600" dirty="0" smtClean="0"/>
            <a:t>clamp down </a:t>
          </a:r>
          <a:r>
            <a:rPr lang="en-GB" sz="1600" dirty="0" smtClean="0"/>
            <a:t>on the use of interest free loans to trusts to avoid estate </a:t>
          </a:r>
          <a:r>
            <a:rPr lang="en-GB" sz="1600" dirty="0" smtClean="0"/>
            <a:t>duty </a:t>
          </a:r>
          <a:endParaRPr lang="en-ZA" sz="1600" dirty="0"/>
        </a:p>
      </dgm:t>
    </dgm:pt>
    <dgm:pt modelId="{8993D58E-5BF0-4CA6-BFA9-029ED1F22575}" type="sibTrans" cxnId="{976179AC-E739-432A-B098-8F6A0B33D3CC}">
      <dgm:prSet/>
      <dgm:spPr/>
      <dgm:t>
        <a:bodyPr/>
        <a:lstStyle/>
        <a:p>
          <a:endParaRPr lang="en-ZA"/>
        </a:p>
      </dgm:t>
    </dgm:pt>
    <dgm:pt modelId="{446DFE10-1B02-43E2-906A-31B9E48AB6C9}" type="parTrans" cxnId="{976179AC-E739-432A-B098-8F6A0B33D3CC}">
      <dgm:prSet/>
      <dgm:spPr/>
      <dgm:t>
        <a:bodyPr/>
        <a:lstStyle/>
        <a:p>
          <a:endParaRPr lang="en-ZA"/>
        </a:p>
      </dgm:t>
    </dgm:pt>
    <dgm:pt modelId="{2671A66A-9FFD-4F0F-AFA0-F9B10C8B188B}">
      <dgm:prSet custT="1"/>
      <dgm:spPr/>
      <dgm:t>
        <a:bodyPr/>
        <a:lstStyle/>
        <a:p>
          <a:r>
            <a:rPr lang="en-GB" sz="1600" dirty="0" smtClean="0"/>
            <a:t>Measures to curb the use of employees share schemes to avoid personal income tax</a:t>
          </a:r>
          <a:endParaRPr lang="en-ZA" sz="1600" dirty="0"/>
        </a:p>
      </dgm:t>
    </dgm:pt>
    <dgm:pt modelId="{C87F2DC9-9B34-4136-AA26-0D80A2F0960C}" type="sibTrans" cxnId="{14C19F1B-FB77-4E90-BD2A-A4D698E289E2}">
      <dgm:prSet/>
      <dgm:spPr/>
      <dgm:t>
        <a:bodyPr/>
        <a:lstStyle/>
        <a:p>
          <a:endParaRPr lang="en-ZA"/>
        </a:p>
      </dgm:t>
    </dgm:pt>
    <dgm:pt modelId="{38AECA55-4C5D-4BFD-A9F6-A94DBEB34012}" type="parTrans" cxnId="{14C19F1B-FB77-4E90-BD2A-A4D698E289E2}">
      <dgm:prSet/>
      <dgm:spPr/>
      <dgm:t>
        <a:bodyPr/>
        <a:lstStyle/>
        <a:p>
          <a:endParaRPr lang="en-ZA"/>
        </a:p>
      </dgm:t>
    </dgm:pt>
    <dgm:pt modelId="{121B4F63-E603-4533-A008-BE58164D020F}">
      <dgm:prSet custT="1"/>
      <dgm:spPr/>
      <dgm:t>
        <a:bodyPr/>
        <a:lstStyle/>
        <a:p>
          <a:r>
            <a:rPr lang="en-GB" sz="1600" dirty="0" smtClean="0"/>
            <a:t>Introduction of a tyre levy</a:t>
          </a:r>
          <a:endParaRPr lang="en-ZA" sz="1600" dirty="0"/>
        </a:p>
      </dgm:t>
    </dgm:pt>
    <dgm:pt modelId="{1A23F749-0B57-44E4-9964-34289129C48A}" type="sibTrans" cxnId="{6D67703C-166F-4E54-B708-9100E8709224}">
      <dgm:prSet/>
      <dgm:spPr/>
      <dgm:t>
        <a:bodyPr/>
        <a:lstStyle/>
        <a:p>
          <a:endParaRPr lang="en-ZA"/>
        </a:p>
      </dgm:t>
    </dgm:pt>
    <dgm:pt modelId="{ABF4AC3B-8548-4B6C-8458-B75CA25B7DEF}" type="parTrans" cxnId="{6D67703C-166F-4E54-B708-9100E8709224}">
      <dgm:prSet/>
      <dgm:spPr/>
      <dgm:t>
        <a:bodyPr/>
        <a:lstStyle/>
        <a:p>
          <a:endParaRPr lang="en-ZA"/>
        </a:p>
      </dgm:t>
    </dgm:pt>
    <dgm:pt modelId="{6A33B17F-0EB3-4F51-AF61-16895A39D3DA}">
      <dgm:prSet custT="1"/>
      <dgm:spPr/>
      <dgm:t>
        <a:bodyPr/>
        <a:lstStyle/>
        <a:p>
          <a:r>
            <a:rPr lang="en-GB" sz="1600" dirty="0" smtClean="0"/>
            <a:t>Options for tax policy proposals and to increase tax revenue by R28b for the 2017/18 financial year developed</a:t>
          </a:r>
          <a:endParaRPr lang="en-ZA" sz="1600" dirty="0"/>
        </a:p>
      </dgm:t>
    </dgm:pt>
    <dgm:pt modelId="{BC51EDB3-DEC1-43C6-AB9E-90B27DCF3A6B}" type="sibTrans" cxnId="{768DC048-A085-4D10-B621-0847945EEA36}">
      <dgm:prSet/>
      <dgm:spPr/>
      <dgm:t>
        <a:bodyPr/>
        <a:lstStyle/>
        <a:p>
          <a:endParaRPr lang="en-ZA"/>
        </a:p>
      </dgm:t>
    </dgm:pt>
    <dgm:pt modelId="{B632DE31-0AF7-4A35-97F1-F2DE5DAFAE45}" type="parTrans" cxnId="{768DC048-A085-4D10-B621-0847945EEA36}">
      <dgm:prSet/>
      <dgm:spPr/>
      <dgm:t>
        <a:bodyPr/>
        <a:lstStyle/>
        <a:p>
          <a:endParaRPr lang="en-ZA"/>
        </a:p>
      </dgm:t>
    </dgm:pt>
    <dgm:pt modelId="{9B061ED9-FB48-4920-BBAB-A332136A913E}">
      <dgm:prSet custT="1"/>
      <dgm:spPr/>
      <dgm:t>
        <a:bodyPr/>
        <a:lstStyle/>
        <a:p>
          <a:r>
            <a:rPr lang="en-GB" sz="1600" dirty="0" smtClean="0"/>
            <a:t>Audited Emolument Attachment Orders issued against government </a:t>
          </a:r>
          <a:r>
            <a:rPr lang="en-GB" sz="1600" dirty="0" smtClean="0"/>
            <a:t>officials with a decrease </a:t>
          </a:r>
          <a:r>
            <a:rPr lang="en-GB" sz="1600" dirty="0" smtClean="0"/>
            <a:t>of 26% of deductions made in a 9 month </a:t>
          </a:r>
          <a:r>
            <a:rPr lang="en-GB" sz="1600" dirty="0" smtClean="0"/>
            <a:t>period</a:t>
          </a:r>
          <a:endParaRPr lang="en-ZA" sz="1600" dirty="0"/>
        </a:p>
      </dgm:t>
    </dgm:pt>
    <dgm:pt modelId="{132F4359-1B2E-4C9E-8609-C512512E57E3}" type="sibTrans" cxnId="{AF64AD7C-CC17-4756-891F-92CA4AFE52F0}">
      <dgm:prSet/>
      <dgm:spPr/>
      <dgm:t>
        <a:bodyPr/>
        <a:lstStyle/>
        <a:p>
          <a:endParaRPr lang="en-ZA"/>
        </a:p>
      </dgm:t>
    </dgm:pt>
    <dgm:pt modelId="{E2DC46FB-B5A8-4C52-9AA6-E4B03835DF4B}" type="parTrans" cxnId="{AF64AD7C-CC17-4756-891F-92CA4AFE52F0}">
      <dgm:prSet/>
      <dgm:spPr/>
      <dgm:t>
        <a:bodyPr/>
        <a:lstStyle/>
        <a:p>
          <a:endParaRPr lang="en-ZA"/>
        </a:p>
      </dgm:t>
    </dgm:pt>
    <dgm:pt modelId="{4510D51B-4960-4CBE-929E-618B2AC10680}">
      <dgm:prSet custT="1"/>
      <dgm:spPr/>
      <dgm:t>
        <a:bodyPr/>
        <a:lstStyle/>
        <a:p>
          <a:r>
            <a:rPr lang="en-GB" sz="1600" dirty="0" smtClean="0"/>
            <a:t>Supported process to pass the Financial Intelligence Centre Amendment Bill</a:t>
          </a:r>
          <a:endParaRPr lang="en-ZA" sz="1600" dirty="0"/>
        </a:p>
      </dgm:t>
    </dgm:pt>
    <dgm:pt modelId="{7E93E1FF-3091-4343-B858-00355A291FE8}" type="sibTrans" cxnId="{21C9618F-71FB-4348-9E79-E16B47E1F2F7}">
      <dgm:prSet/>
      <dgm:spPr/>
      <dgm:t>
        <a:bodyPr/>
        <a:lstStyle/>
        <a:p>
          <a:endParaRPr lang="en-ZA"/>
        </a:p>
      </dgm:t>
    </dgm:pt>
    <dgm:pt modelId="{4DFA1E62-F36C-4DB5-8882-0C9B3647207D}" type="parTrans" cxnId="{21C9618F-71FB-4348-9E79-E16B47E1F2F7}">
      <dgm:prSet/>
      <dgm:spPr/>
      <dgm:t>
        <a:bodyPr/>
        <a:lstStyle/>
        <a:p>
          <a:endParaRPr lang="en-ZA"/>
        </a:p>
      </dgm:t>
    </dgm:pt>
    <dgm:pt modelId="{E742440C-73B8-4370-AA89-C0A48968EFEF}">
      <dgm:prSet custT="1"/>
      <dgm:spPr/>
      <dgm:t>
        <a:bodyPr/>
        <a:lstStyle/>
        <a:p>
          <a:r>
            <a:rPr lang="en-GB" sz="1600" dirty="0" smtClean="0"/>
            <a:t>Work in partnership with </a:t>
          </a:r>
          <a:r>
            <a:rPr lang="en-GB" sz="1600" dirty="0" err="1" smtClean="0"/>
            <a:t>dti</a:t>
          </a:r>
          <a:r>
            <a:rPr lang="en-GB" sz="1600" dirty="0" smtClean="0"/>
            <a:t> in launching the </a:t>
          </a:r>
          <a:r>
            <a:rPr lang="en-GB" sz="1600" dirty="0" err="1" smtClean="0"/>
            <a:t>InvestSA</a:t>
          </a:r>
          <a:r>
            <a:rPr lang="en-GB" sz="1600" dirty="0" smtClean="0"/>
            <a:t>/One Stop Shop</a:t>
          </a:r>
          <a:endParaRPr lang="en-ZA" sz="1600" dirty="0"/>
        </a:p>
      </dgm:t>
    </dgm:pt>
    <dgm:pt modelId="{8FA515EA-23B2-498B-A928-0C012C91F501}" type="sibTrans" cxnId="{EEBB51F0-D53D-45BB-A1B3-91D3395D16B9}">
      <dgm:prSet/>
      <dgm:spPr/>
      <dgm:t>
        <a:bodyPr/>
        <a:lstStyle/>
        <a:p>
          <a:endParaRPr lang="en-ZA"/>
        </a:p>
      </dgm:t>
    </dgm:pt>
    <dgm:pt modelId="{EC196424-C825-4BEC-952A-503F12D4D4CE}" type="parTrans" cxnId="{EEBB51F0-D53D-45BB-A1B3-91D3395D16B9}">
      <dgm:prSet/>
      <dgm:spPr/>
      <dgm:t>
        <a:bodyPr/>
        <a:lstStyle/>
        <a:p>
          <a:endParaRPr lang="en-ZA"/>
        </a:p>
      </dgm:t>
    </dgm:pt>
    <dgm:pt modelId="{F7B05030-9455-4BCF-BB51-78609A2916C7}" type="pres">
      <dgm:prSet presAssocID="{FF402CF5-B1C8-4578-A85C-8E21983E9BD0}" presName="linear" presStyleCnt="0">
        <dgm:presLayoutVars>
          <dgm:dir/>
          <dgm:animLvl val="lvl"/>
          <dgm:resizeHandles val="exact"/>
        </dgm:presLayoutVars>
      </dgm:prSet>
      <dgm:spPr/>
      <dgm:t>
        <a:bodyPr/>
        <a:lstStyle/>
        <a:p>
          <a:endParaRPr lang="en-US"/>
        </a:p>
      </dgm:t>
    </dgm:pt>
    <dgm:pt modelId="{FFDBA7A6-C4EA-4816-B44C-D767EBB56FDF}" type="pres">
      <dgm:prSet presAssocID="{0FAD3296-F604-496D-A51A-0D4E698D1C14}" presName="parentLin" presStyleCnt="0"/>
      <dgm:spPr/>
    </dgm:pt>
    <dgm:pt modelId="{4F4D5AFA-0D93-483F-BA67-4F5C6E038068}" type="pres">
      <dgm:prSet presAssocID="{0FAD3296-F604-496D-A51A-0D4E698D1C14}" presName="parentLeftMargin" presStyleLbl="node1" presStyleIdx="0" presStyleCnt="2"/>
      <dgm:spPr/>
      <dgm:t>
        <a:bodyPr/>
        <a:lstStyle/>
        <a:p>
          <a:endParaRPr lang="en-US"/>
        </a:p>
      </dgm:t>
    </dgm:pt>
    <dgm:pt modelId="{E24DDACD-4BAD-4694-B586-1D359D6DFB2F}" type="pres">
      <dgm:prSet presAssocID="{0FAD3296-F604-496D-A51A-0D4E698D1C14}" presName="parentText" presStyleLbl="node1" presStyleIdx="0" presStyleCnt="2" custLinFactNeighborX="2263" custLinFactNeighborY="3791">
        <dgm:presLayoutVars>
          <dgm:chMax val="0"/>
          <dgm:bulletEnabled val="1"/>
        </dgm:presLayoutVars>
      </dgm:prSet>
      <dgm:spPr/>
      <dgm:t>
        <a:bodyPr/>
        <a:lstStyle/>
        <a:p>
          <a:endParaRPr lang="en-US"/>
        </a:p>
      </dgm:t>
    </dgm:pt>
    <dgm:pt modelId="{9831B614-19F4-4BB2-9FE7-6381ACFEFDE3}" type="pres">
      <dgm:prSet presAssocID="{0FAD3296-F604-496D-A51A-0D4E698D1C14}" presName="negativeSpace" presStyleCnt="0"/>
      <dgm:spPr/>
    </dgm:pt>
    <dgm:pt modelId="{C675C92F-8AC9-4B90-BDFD-1E88686A2176}" type="pres">
      <dgm:prSet presAssocID="{0FAD3296-F604-496D-A51A-0D4E698D1C14}" presName="childText" presStyleLbl="conFgAcc1" presStyleIdx="0" presStyleCnt="2" custLinFactNeighborX="-132" custLinFactNeighborY="33137">
        <dgm:presLayoutVars>
          <dgm:bulletEnabled val="1"/>
        </dgm:presLayoutVars>
      </dgm:prSet>
      <dgm:spPr/>
      <dgm:t>
        <a:bodyPr/>
        <a:lstStyle/>
        <a:p>
          <a:endParaRPr lang="en-US"/>
        </a:p>
      </dgm:t>
    </dgm:pt>
    <dgm:pt modelId="{F7C39B2C-E391-4BEF-993D-11E741DB418C}" type="pres">
      <dgm:prSet presAssocID="{42D09B7F-32B4-4553-AB3A-7F7BB0958124}" presName="spaceBetweenRectangles" presStyleCnt="0"/>
      <dgm:spPr/>
    </dgm:pt>
    <dgm:pt modelId="{379BDD65-EDED-4BD6-8419-58E411622B14}" type="pres">
      <dgm:prSet presAssocID="{BBDB9F62-3A61-43A3-8BED-88A288D0EF2A}" presName="parentLin" presStyleCnt="0"/>
      <dgm:spPr/>
    </dgm:pt>
    <dgm:pt modelId="{B84A186A-F360-4898-B968-8832EB2058C1}" type="pres">
      <dgm:prSet presAssocID="{BBDB9F62-3A61-43A3-8BED-88A288D0EF2A}" presName="parentLeftMargin" presStyleLbl="node1" presStyleIdx="0" presStyleCnt="2"/>
      <dgm:spPr/>
      <dgm:t>
        <a:bodyPr/>
        <a:lstStyle/>
        <a:p>
          <a:endParaRPr lang="en-US"/>
        </a:p>
      </dgm:t>
    </dgm:pt>
    <dgm:pt modelId="{09F138E3-A0A5-40D6-83D4-45DE6C8EA6ED}"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51CE805E-6652-41A5-B995-9BFC10944070}" type="pres">
      <dgm:prSet presAssocID="{BBDB9F62-3A61-43A3-8BED-88A288D0EF2A}" presName="negativeSpace" presStyleCnt="0"/>
      <dgm:spPr/>
    </dgm:pt>
    <dgm:pt modelId="{BE673723-AD0F-4CA0-95F8-41755969DCBB}" type="pres">
      <dgm:prSet presAssocID="{BBDB9F62-3A61-43A3-8BED-88A288D0EF2A}" presName="childText" presStyleLbl="conFgAcc1" presStyleIdx="1" presStyleCnt="2">
        <dgm:presLayoutVars>
          <dgm:bulletEnabled val="1"/>
        </dgm:presLayoutVars>
      </dgm:prSet>
      <dgm:spPr/>
      <dgm:t>
        <a:bodyPr/>
        <a:lstStyle/>
        <a:p>
          <a:endParaRPr lang="en-US"/>
        </a:p>
      </dgm:t>
    </dgm:pt>
  </dgm:ptLst>
  <dgm:cxnLst>
    <dgm:cxn modelId="{C13828F1-AA80-4C18-870F-A2012B2C509F}" srcId="{BBDB9F62-3A61-43A3-8BED-88A288D0EF2A}" destId="{1A9EC2D9-B3A6-405F-8D69-C141D37530ED}" srcOrd="0" destOrd="0" parTransId="{92A3C288-2648-4052-A458-5EBE12B0E560}" sibTransId="{F8984A3E-9272-476C-A85A-D1A7B5E9F44B}"/>
    <dgm:cxn modelId="{5463B92E-990C-4DCE-88C6-DC1B79ED2575}" type="presOf" srcId="{121B4F63-E603-4533-A008-BE58164D020F}" destId="{C675C92F-8AC9-4B90-BDFD-1E88686A2176}" srcOrd="0" destOrd="3" presId="urn:microsoft.com/office/officeart/2005/8/layout/list1"/>
    <dgm:cxn modelId="{58D404D3-AC90-46FB-9D7C-8A65445211D8}" type="presOf" srcId="{FF402CF5-B1C8-4578-A85C-8E21983E9BD0}" destId="{F7B05030-9455-4BCF-BB51-78609A2916C7}" srcOrd="0" destOrd="0" presId="urn:microsoft.com/office/officeart/2005/8/layout/list1"/>
    <dgm:cxn modelId="{E06EFA08-983D-4563-AC02-76FE0CC2A089}" type="presOf" srcId="{BBDB9F62-3A61-43A3-8BED-88A288D0EF2A}" destId="{09F138E3-A0A5-40D6-83D4-45DE6C8EA6ED}" srcOrd="1" destOrd="0" presId="urn:microsoft.com/office/officeart/2005/8/layout/list1"/>
    <dgm:cxn modelId="{976179AC-E739-432A-B098-8F6A0B33D3CC}" srcId="{0FAD3296-F604-496D-A51A-0D4E698D1C14}" destId="{CB1DB916-4CF3-4694-B64E-064B7DBC8493}" srcOrd="1" destOrd="0" parTransId="{446DFE10-1B02-43E2-906A-31B9E48AB6C9}" sibTransId="{8993D58E-5BF0-4CA6-BFA9-029ED1F22575}"/>
    <dgm:cxn modelId="{35F8C9C1-2E3E-4532-9A2B-1C2270606900}" srcId="{FF402CF5-B1C8-4578-A85C-8E21983E9BD0}" destId="{0FAD3296-F604-496D-A51A-0D4E698D1C14}" srcOrd="0" destOrd="0" parTransId="{C2F893FB-B9EF-4369-94B6-888574B9DF0F}" sibTransId="{42D09B7F-32B4-4553-AB3A-7F7BB0958124}"/>
    <dgm:cxn modelId="{21C9618F-71FB-4348-9E79-E16B47E1F2F7}" srcId="{0FAD3296-F604-496D-A51A-0D4E698D1C14}" destId="{4510D51B-4960-4CBE-929E-618B2AC10680}" srcOrd="6" destOrd="0" parTransId="{4DFA1E62-F36C-4DB5-8882-0C9B3647207D}" sibTransId="{7E93E1FF-3091-4343-B858-00355A291FE8}"/>
    <dgm:cxn modelId="{53B9DCD2-CDC4-420E-8C69-11D6C422CCF2}" type="presOf" srcId="{D704E927-F3E1-4CE0-B76E-CCED4E64835F}" destId="{C675C92F-8AC9-4B90-BDFD-1E88686A2176}" srcOrd="0" destOrd="0" presId="urn:microsoft.com/office/officeart/2005/8/layout/list1"/>
    <dgm:cxn modelId="{B0979EC0-E981-4342-8FDF-FD2B381399DB}" type="presOf" srcId="{1A9EC2D9-B3A6-405F-8D69-C141D37530ED}" destId="{BE673723-AD0F-4CA0-95F8-41755969DCBB}" srcOrd="0" destOrd="0" presId="urn:microsoft.com/office/officeart/2005/8/layout/list1"/>
    <dgm:cxn modelId="{A9FAC7D2-7285-4D9E-B238-ED7771188483}" type="presOf" srcId="{2671A66A-9FFD-4F0F-AFA0-F9B10C8B188B}" destId="{C675C92F-8AC9-4B90-BDFD-1E88686A2176}" srcOrd="0" destOrd="2" presId="urn:microsoft.com/office/officeart/2005/8/layout/list1"/>
    <dgm:cxn modelId="{E34D7E92-FF29-4132-A8CA-D28FCE768FB0}" type="presOf" srcId="{9B061ED9-FB48-4920-BBAB-A332136A913E}" destId="{C675C92F-8AC9-4B90-BDFD-1E88686A2176}" srcOrd="0" destOrd="5" presId="urn:microsoft.com/office/officeart/2005/8/layout/list1"/>
    <dgm:cxn modelId="{14C19F1B-FB77-4E90-BD2A-A4D698E289E2}" srcId="{0FAD3296-F604-496D-A51A-0D4E698D1C14}" destId="{2671A66A-9FFD-4F0F-AFA0-F9B10C8B188B}" srcOrd="2" destOrd="0" parTransId="{38AECA55-4C5D-4BFD-A9F6-A94DBEB34012}" sibTransId="{C87F2DC9-9B34-4136-AA26-0D80A2F0960C}"/>
    <dgm:cxn modelId="{6D67703C-166F-4E54-B708-9100E8709224}" srcId="{0FAD3296-F604-496D-A51A-0D4E698D1C14}" destId="{121B4F63-E603-4533-A008-BE58164D020F}" srcOrd="3" destOrd="0" parTransId="{ABF4AC3B-8548-4B6C-8458-B75CA25B7DEF}" sibTransId="{1A23F749-0B57-44E4-9964-34289129C48A}"/>
    <dgm:cxn modelId="{AF31FFBC-1C71-4201-81F5-70EA7C8EDC42}" type="presOf" srcId="{BBDB9F62-3A61-43A3-8BED-88A288D0EF2A}" destId="{B84A186A-F360-4898-B968-8832EB2058C1}" srcOrd="0" destOrd="0" presId="urn:microsoft.com/office/officeart/2005/8/layout/list1"/>
    <dgm:cxn modelId="{C38F6F1C-C4D0-484A-9AF2-A6819AD5FE93}" type="presOf" srcId="{6A33B17F-0EB3-4F51-AF61-16895A39D3DA}" destId="{C675C92F-8AC9-4B90-BDFD-1E88686A2176}" srcOrd="0" destOrd="4" presId="urn:microsoft.com/office/officeart/2005/8/layout/list1"/>
    <dgm:cxn modelId="{910B7804-A886-4791-8062-8A8C0A58208A}" type="presOf" srcId="{CB1DB916-4CF3-4694-B64E-064B7DBC8493}" destId="{C675C92F-8AC9-4B90-BDFD-1E88686A2176}" srcOrd="0" destOrd="1" presId="urn:microsoft.com/office/officeart/2005/8/layout/list1"/>
    <dgm:cxn modelId="{421DA11B-2526-47F4-881A-F752CC280481}" srcId="{0FAD3296-F604-496D-A51A-0D4E698D1C14}" destId="{D704E927-F3E1-4CE0-B76E-CCED4E64835F}" srcOrd="0" destOrd="0" parTransId="{D38DC70C-75B2-4AD3-AAA9-696EF55997F8}" sibTransId="{07E404CC-5E12-456C-990E-FA37EF85C2D4}"/>
    <dgm:cxn modelId="{6024D1CF-C91E-49E5-B29A-40C2FADC215F}" srcId="{FF402CF5-B1C8-4578-A85C-8E21983E9BD0}" destId="{BBDB9F62-3A61-43A3-8BED-88A288D0EF2A}" srcOrd="1" destOrd="0" parTransId="{04B798A6-F3F1-4544-8C58-EF407D3A29CC}" sibTransId="{3C659354-8665-4AC9-AFA2-AC802CB649D1}"/>
    <dgm:cxn modelId="{84D13405-A401-417F-B5D4-9785C5E9E82D}" type="presOf" srcId="{0FAD3296-F604-496D-A51A-0D4E698D1C14}" destId="{4F4D5AFA-0D93-483F-BA67-4F5C6E038068}" srcOrd="0" destOrd="0" presId="urn:microsoft.com/office/officeart/2005/8/layout/list1"/>
    <dgm:cxn modelId="{AF64AD7C-CC17-4756-891F-92CA4AFE52F0}" srcId="{0FAD3296-F604-496D-A51A-0D4E698D1C14}" destId="{9B061ED9-FB48-4920-BBAB-A332136A913E}" srcOrd="5" destOrd="0" parTransId="{E2DC46FB-B5A8-4C52-9AA6-E4B03835DF4B}" sibTransId="{132F4359-1B2E-4C9E-8609-C512512E57E3}"/>
    <dgm:cxn modelId="{498E9EE6-8554-433D-BA47-490661F3F3AE}" type="presOf" srcId="{4510D51B-4960-4CBE-929E-618B2AC10680}" destId="{C675C92F-8AC9-4B90-BDFD-1E88686A2176}" srcOrd="0" destOrd="6" presId="urn:microsoft.com/office/officeart/2005/8/layout/list1"/>
    <dgm:cxn modelId="{D291FBD5-265F-4A4D-9C65-92308891E2EB}" type="presOf" srcId="{0FAD3296-F604-496D-A51A-0D4E698D1C14}" destId="{E24DDACD-4BAD-4694-B586-1D359D6DFB2F}" srcOrd="1" destOrd="0" presId="urn:microsoft.com/office/officeart/2005/8/layout/list1"/>
    <dgm:cxn modelId="{A56258C4-8FEF-4C2E-AB29-B4EC105B1A57}" type="presOf" srcId="{E742440C-73B8-4370-AA89-C0A48968EFEF}" destId="{C675C92F-8AC9-4B90-BDFD-1E88686A2176}" srcOrd="0" destOrd="7" presId="urn:microsoft.com/office/officeart/2005/8/layout/list1"/>
    <dgm:cxn modelId="{768DC048-A085-4D10-B621-0847945EEA36}" srcId="{0FAD3296-F604-496D-A51A-0D4E698D1C14}" destId="{6A33B17F-0EB3-4F51-AF61-16895A39D3DA}" srcOrd="4" destOrd="0" parTransId="{B632DE31-0AF7-4A35-97F1-F2DE5DAFAE45}" sibTransId="{BC51EDB3-DEC1-43C6-AB9E-90B27DCF3A6B}"/>
    <dgm:cxn modelId="{EEBB51F0-D53D-45BB-A1B3-91D3395D16B9}" srcId="{0FAD3296-F604-496D-A51A-0D4E698D1C14}" destId="{E742440C-73B8-4370-AA89-C0A48968EFEF}" srcOrd="7" destOrd="0" parTransId="{EC196424-C825-4BEC-952A-503F12D4D4CE}" sibTransId="{8FA515EA-23B2-498B-A928-0C012C91F501}"/>
    <dgm:cxn modelId="{5A73666C-953A-4DBA-A6C3-D0798B36AD57}" type="presParOf" srcId="{F7B05030-9455-4BCF-BB51-78609A2916C7}" destId="{FFDBA7A6-C4EA-4816-B44C-D767EBB56FDF}" srcOrd="0" destOrd="0" presId="urn:microsoft.com/office/officeart/2005/8/layout/list1"/>
    <dgm:cxn modelId="{5495B1D7-04B4-47F2-BA79-A58B42F99250}" type="presParOf" srcId="{FFDBA7A6-C4EA-4816-B44C-D767EBB56FDF}" destId="{4F4D5AFA-0D93-483F-BA67-4F5C6E038068}" srcOrd="0" destOrd="0" presId="urn:microsoft.com/office/officeart/2005/8/layout/list1"/>
    <dgm:cxn modelId="{7DB158C9-E436-497C-80EF-9790A38765C4}" type="presParOf" srcId="{FFDBA7A6-C4EA-4816-B44C-D767EBB56FDF}" destId="{E24DDACD-4BAD-4694-B586-1D359D6DFB2F}" srcOrd="1" destOrd="0" presId="urn:microsoft.com/office/officeart/2005/8/layout/list1"/>
    <dgm:cxn modelId="{245665FB-D589-4030-BE0C-505798927C86}" type="presParOf" srcId="{F7B05030-9455-4BCF-BB51-78609A2916C7}" destId="{9831B614-19F4-4BB2-9FE7-6381ACFEFDE3}" srcOrd="1" destOrd="0" presId="urn:microsoft.com/office/officeart/2005/8/layout/list1"/>
    <dgm:cxn modelId="{D44BBD26-F06C-4E4E-9251-DC72AF613CFE}" type="presParOf" srcId="{F7B05030-9455-4BCF-BB51-78609A2916C7}" destId="{C675C92F-8AC9-4B90-BDFD-1E88686A2176}" srcOrd="2" destOrd="0" presId="urn:microsoft.com/office/officeart/2005/8/layout/list1"/>
    <dgm:cxn modelId="{94D2EF07-EE5E-448D-B829-BD46C4D537C6}" type="presParOf" srcId="{F7B05030-9455-4BCF-BB51-78609A2916C7}" destId="{F7C39B2C-E391-4BEF-993D-11E741DB418C}" srcOrd="3" destOrd="0" presId="urn:microsoft.com/office/officeart/2005/8/layout/list1"/>
    <dgm:cxn modelId="{3F5D2F4C-8E08-40AC-8830-B3D3C96CCF4F}" type="presParOf" srcId="{F7B05030-9455-4BCF-BB51-78609A2916C7}" destId="{379BDD65-EDED-4BD6-8419-58E411622B14}" srcOrd="4" destOrd="0" presId="urn:microsoft.com/office/officeart/2005/8/layout/list1"/>
    <dgm:cxn modelId="{7BAECD19-7111-4820-BE96-DCEE01BE1D3F}" type="presParOf" srcId="{379BDD65-EDED-4BD6-8419-58E411622B14}" destId="{B84A186A-F360-4898-B968-8832EB2058C1}" srcOrd="0" destOrd="0" presId="urn:microsoft.com/office/officeart/2005/8/layout/list1"/>
    <dgm:cxn modelId="{8580782E-AB36-44D0-9805-E17E88A83E08}" type="presParOf" srcId="{379BDD65-EDED-4BD6-8419-58E411622B14}" destId="{09F138E3-A0A5-40D6-83D4-45DE6C8EA6ED}" srcOrd="1" destOrd="0" presId="urn:microsoft.com/office/officeart/2005/8/layout/list1"/>
    <dgm:cxn modelId="{A9E53240-C41B-4DB9-B926-DBC6F261DC56}" type="presParOf" srcId="{F7B05030-9455-4BCF-BB51-78609A2916C7}" destId="{51CE805E-6652-41A5-B995-9BFC10944070}" srcOrd="5" destOrd="0" presId="urn:microsoft.com/office/officeart/2005/8/layout/list1"/>
    <dgm:cxn modelId="{E26C6DA1-471A-44C8-AAAC-F24F977EC1BB}" type="presParOf" srcId="{F7B05030-9455-4BCF-BB51-78609A2916C7}" destId="{BE673723-AD0F-4CA0-95F8-41755969DCBB}" srcOrd="6" destOrd="0" presId="urn:microsoft.com/office/officeart/2005/8/layout/list1"/>
  </dgm:cxnLst>
  <dgm:bg>
    <a:noFill/>
  </dgm:bg>
  <dgm:whole>
    <a:ln>
      <a:solidFill>
        <a:srgbClr val="00B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smtClean="0"/>
            <a:t>Achieved</a:t>
          </a:r>
          <a:endParaRPr lang="en-ZA" sz="1600"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400" dirty="0" smtClean="0"/>
            <a:t>A number of bilateral financing agreements were concluded</a:t>
          </a:r>
          <a:endParaRPr lang="en-ZA" sz="1400"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smtClean="0"/>
            <a:t>Not Achieved</a:t>
          </a:r>
          <a:endParaRPr lang="en-ZA" sz="1600"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custT="1"/>
      <dgm:spPr>
        <a:solidFill>
          <a:srgbClr val="F7F7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400" dirty="0" smtClean="0"/>
            <a:t>Improvements to the cost of living adjustment cost model are in progress with challenges relating largely to data accessibility and limited resource availability</a:t>
          </a:r>
          <a:endParaRPr lang="en-ZA" sz="1400"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A42F81CE-7BA1-49FE-B01E-6627F7B5EC86}">
      <dgm:prSet custT="1"/>
      <dgm:spPr/>
      <dgm:t>
        <a:bodyPr/>
        <a:lstStyle/>
        <a:p>
          <a:r>
            <a:rPr lang="en-GB" sz="1400" dirty="0" smtClean="0"/>
            <a:t>Human Resource Budget Planning was developed to assist national departments to comply with approved compensation ceiling </a:t>
          </a:r>
          <a:endParaRPr lang="en-ZA" sz="1400" dirty="0"/>
        </a:p>
      </dgm:t>
    </dgm:pt>
    <dgm:pt modelId="{D74046BA-5488-4F62-BCA5-0F3F3744F1F1}" type="parTrans" cxnId="{35A66843-91CB-4642-9470-61E4C0F9D27A}">
      <dgm:prSet/>
      <dgm:spPr/>
      <dgm:t>
        <a:bodyPr/>
        <a:lstStyle/>
        <a:p>
          <a:endParaRPr lang="en-ZA"/>
        </a:p>
      </dgm:t>
    </dgm:pt>
    <dgm:pt modelId="{BF10F5CB-3523-4F15-AA28-00A0B66E68B6}" type="sibTrans" cxnId="{35A66843-91CB-4642-9470-61E4C0F9D27A}">
      <dgm:prSet/>
      <dgm:spPr/>
      <dgm:t>
        <a:bodyPr/>
        <a:lstStyle/>
        <a:p>
          <a:endParaRPr lang="en-ZA"/>
        </a:p>
      </dgm:t>
    </dgm:pt>
    <dgm:pt modelId="{7F1D0343-637E-4CCD-A4A2-6D845647D3FB}">
      <dgm:prSet custT="1"/>
      <dgm:spPr/>
      <dgm:t>
        <a:bodyPr/>
        <a:lstStyle/>
        <a:p>
          <a:r>
            <a:rPr lang="en-GB" sz="1400" dirty="0" smtClean="0"/>
            <a:t>Research undertaken to review the municipal borrowing policy framework and to advise on reforms to enhance local government own revenue source</a:t>
          </a:r>
          <a:endParaRPr lang="en-ZA" sz="1400" dirty="0"/>
        </a:p>
      </dgm:t>
    </dgm:pt>
    <dgm:pt modelId="{373EE069-19DD-453E-BF2E-24764FDEE5BE}" type="parTrans" cxnId="{E3728B07-54A1-4B21-86EB-6BC2EC765E28}">
      <dgm:prSet/>
      <dgm:spPr/>
      <dgm:t>
        <a:bodyPr/>
        <a:lstStyle/>
        <a:p>
          <a:endParaRPr lang="en-ZA"/>
        </a:p>
      </dgm:t>
    </dgm:pt>
    <dgm:pt modelId="{C6CDA5E9-C422-4D83-B8C5-AC22BAD8654F}" type="sibTrans" cxnId="{E3728B07-54A1-4B21-86EB-6BC2EC765E28}">
      <dgm:prSet/>
      <dgm:spPr/>
      <dgm:t>
        <a:bodyPr/>
        <a:lstStyle/>
        <a:p>
          <a:endParaRPr lang="en-ZA"/>
        </a:p>
      </dgm:t>
    </dgm:pt>
    <dgm:pt modelId="{919A973E-C16E-48DB-8809-EB227B00001E}">
      <dgm:prSet custT="1"/>
      <dgm:spPr/>
      <dgm:t>
        <a:bodyPr/>
        <a:lstStyle/>
        <a:p>
          <a:r>
            <a:rPr lang="en-GB" sz="1400" dirty="0" smtClean="0"/>
            <a:t>25 integration zones were funded in the 8 metros as part of the Integrated City Development Grant</a:t>
          </a:r>
          <a:endParaRPr lang="en-ZA" sz="1400" dirty="0"/>
        </a:p>
      </dgm:t>
    </dgm:pt>
    <dgm:pt modelId="{B5E14E07-97A7-454D-9EF5-27DE677424FB}" type="parTrans" cxnId="{73CCC2E5-44E5-45D7-8D02-529607437516}">
      <dgm:prSet/>
      <dgm:spPr/>
      <dgm:t>
        <a:bodyPr/>
        <a:lstStyle/>
        <a:p>
          <a:endParaRPr lang="en-ZA"/>
        </a:p>
      </dgm:t>
    </dgm:pt>
    <dgm:pt modelId="{B7B49F3C-0941-4F50-8CF8-229D16EB6DF4}" type="sibTrans" cxnId="{73CCC2E5-44E5-45D7-8D02-529607437516}">
      <dgm:prSet/>
      <dgm:spPr/>
      <dgm:t>
        <a:bodyPr/>
        <a:lstStyle/>
        <a:p>
          <a:endParaRPr lang="en-ZA"/>
        </a:p>
      </dgm:t>
    </dgm:pt>
    <dgm:pt modelId="{F253A236-BD4E-4D22-9489-73C00FB399A5}">
      <dgm:prSet custT="1"/>
      <dgm:spPr/>
      <dgm:t>
        <a:bodyPr/>
        <a:lstStyle/>
        <a:p>
          <a:r>
            <a:rPr lang="en-GB" sz="1400" dirty="0" smtClean="0"/>
            <a:t>As part of the Infrastructure Skills Development Grant 435 graduates have enrolled in the programme across 16 municipalities</a:t>
          </a:r>
          <a:endParaRPr lang="en-ZA" sz="1400" dirty="0"/>
        </a:p>
      </dgm:t>
    </dgm:pt>
    <dgm:pt modelId="{B8AB6167-6859-44E3-A44A-6937B344DADC}" type="parTrans" cxnId="{F1CF00B5-667C-4B01-8899-1EE9D766E9F1}">
      <dgm:prSet/>
      <dgm:spPr/>
      <dgm:t>
        <a:bodyPr/>
        <a:lstStyle/>
        <a:p>
          <a:endParaRPr lang="en-ZA"/>
        </a:p>
      </dgm:t>
    </dgm:pt>
    <dgm:pt modelId="{7ACD3EFE-64FE-41C9-BA90-47E8D142DFA4}" type="sibTrans" cxnId="{F1CF00B5-667C-4B01-8899-1EE9D766E9F1}">
      <dgm:prSet/>
      <dgm:spPr/>
      <dgm:t>
        <a:bodyPr/>
        <a:lstStyle/>
        <a:p>
          <a:endParaRPr lang="en-ZA"/>
        </a:p>
      </dgm:t>
    </dgm:pt>
    <dgm:pt modelId="{E963B1B6-BC55-4F98-B531-5D17ABD3FDAB}">
      <dgm:prSet custT="1"/>
      <dgm:spPr>
        <a:solidFill>
          <a:srgbClr val="F7F7F7"/>
        </a:solidFill>
      </dgm:spPr>
      <dgm:t>
        <a:bodyPr/>
        <a:lstStyle/>
        <a:p>
          <a:r>
            <a:rPr lang="en-GB" sz="1400" dirty="0" smtClean="0"/>
            <a:t>Local Government Budgets and Expenditure Review publication delayed due to budget constraints and not securing technical support for chapter analysis</a:t>
          </a:r>
          <a:endParaRPr lang="en-ZA" sz="1400" dirty="0"/>
        </a:p>
      </dgm:t>
    </dgm:pt>
    <dgm:pt modelId="{0B0EBA71-7B6F-4E5A-89D3-AB41DA3A49A1}" type="parTrans" cxnId="{C98BBC15-2FEE-4B2D-9F3C-9C214AC08A9F}">
      <dgm:prSet/>
      <dgm:spPr/>
      <dgm:t>
        <a:bodyPr/>
        <a:lstStyle/>
        <a:p>
          <a:endParaRPr lang="en-ZA"/>
        </a:p>
      </dgm:t>
    </dgm:pt>
    <dgm:pt modelId="{EE7931D0-3CCD-4720-842D-ACE6909D3A16}" type="sibTrans" cxnId="{C98BBC15-2FEE-4B2D-9F3C-9C214AC08A9F}">
      <dgm:prSet/>
      <dgm:spPr/>
      <dgm:t>
        <a:bodyPr/>
        <a:lstStyle/>
        <a:p>
          <a:endParaRPr lang="en-ZA"/>
        </a:p>
      </dgm:t>
    </dgm:pt>
    <dgm:pt modelId="{74973ED6-0E49-4BBA-BCBC-6EB8496EB91D}">
      <dgm:prSet custT="1"/>
      <dgm:spPr/>
      <dgm:t>
        <a:bodyPr/>
        <a:lstStyle/>
        <a:p>
          <a:r>
            <a:rPr lang="en-GB" sz="1400" dirty="0" smtClean="0"/>
            <a:t>Municipal Money launched</a:t>
          </a:r>
          <a:endParaRPr lang="en-ZA" sz="1400" dirty="0"/>
        </a:p>
      </dgm:t>
    </dgm:pt>
    <dgm:pt modelId="{D8A03484-2ECC-4310-A202-F0F98A6DC98A}" type="sibTrans" cxnId="{2647C352-54EE-406B-A61B-2CAC4341B368}">
      <dgm:prSet/>
      <dgm:spPr/>
      <dgm:t>
        <a:bodyPr/>
        <a:lstStyle/>
        <a:p>
          <a:endParaRPr lang="en-ZA"/>
        </a:p>
      </dgm:t>
    </dgm:pt>
    <dgm:pt modelId="{3470120D-C59D-45C7-B757-EF05CD5747CE}" type="parTrans" cxnId="{2647C352-54EE-406B-A61B-2CAC4341B368}">
      <dgm:prSet/>
      <dgm:spPr/>
      <dgm:t>
        <a:bodyPr/>
        <a:lstStyle/>
        <a:p>
          <a:endParaRPr lang="en-ZA"/>
        </a:p>
      </dgm:t>
    </dgm:pt>
    <dgm:pt modelId="{3F64BC60-5B1C-4C8A-A0B2-F1188A6DCC4E}" type="pres">
      <dgm:prSet presAssocID="{FF402CF5-B1C8-4578-A85C-8E21983E9BD0}" presName="linear" presStyleCnt="0">
        <dgm:presLayoutVars>
          <dgm:dir/>
          <dgm:animLvl val="lvl"/>
          <dgm:resizeHandles val="exact"/>
        </dgm:presLayoutVars>
      </dgm:prSet>
      <dgm:spPr/>
      <dgm:t>
        <a:bodyPr/>
        <a:lstStyle/>
        <a:p>
          <a:endParaRPr lang="en-US"/>
        </a:p>
      </dgm:t>
    </dgm:pt>
    <dgm:pt modelId="{C738A5B0-70D1-49B9-9E61-44C8A2772B8A}" type="pres">
      <dgm:prSet presAssocID="{EF041AB6-03A7-4031-956E-EFDBA0B7ABE0}" presName="parentLin" presStyleCnt="0"/>
      <dgm:spPr/>
    </dgm:pt>
    <dgm:pt modelId="{2596A258-3DD1-4951-B13E-6EC6840DC8DA}" type="pres">
      <dgm:prSet presAssocID="{EF041AB6-03A7-4031-956E-EFDBA0B7ABE0}" presName="parentLeftMargin" presStyleLbl="node1" presStyleIdx="0" presStyleCnt="2"/>
      <dgm:spPr/>
      <dgm:t>
        <a:bodyPr/>
        <a:lstStyle/>
        <a:p>
          <a:endParaRPr lang="en-US"/>
        </a:p>
      </dgm:t>
    </dgm:pt>
    <dgm:pt modelId="{28624A6B-A2C9-44FB-A686-8505EA4B124E}" type="pres">
      <dgm:prSet presAssocID="{EF041AB6-03A7-4031-956E-EFDBA0B7ABE0}" presName="parentText" presStyleLbl="node1" presStyleIdx="0" presStyleCnt="2" custLinFactNeighborX="-12069" custLinFactNeighborY="-10505">
        <dgm:presLayoutVars>
          <dgm:chMax val="0"/>
          <dgm:bulletEnabled val="1"/>
        </dgm:presLayoutVars>
      </dgm:prSet>
      <dgm:spPr/>
      <dgm:t>
        <a:bodyPr/>
        <a:lstStyle/>
        <a:p>
          <a:endParaRPr lang="en-US"/>
        </a:p>
      </dgm:t>
    </dgm:pt>
    <dgm:pt modelId="{C85C29BC-C66C-4CC5-95F2-2809D3FC389A}" type="pres">
      <dgm:prSet presAssocID="{EF041AB6-03A7-4031-956E-EFDBA0B7ABE0}" presName="negativeSpace" presStyleCnt="0"/>
      <dgm:spPr/>
    </dgm:pt>
    <dgm:pt modelId="{13E5A15F-56B4-4EB7-87F7-DD0E1DDDCDDE}" type="pres">
      <dgm:prSet presAssocID="{EF041AB6-03A7-4031-956E-EFDBA0B7ABE0}" presName="childText" presStyleLbl="conFgAcc1" presStyleIdx="0" presStyleCnt="2" custScaleY="103140">
        <dgm:presLayoutVars>
          <dgm:bulletEnabled val="1"/>
        </dgm:presLayoutVars>
      </dgm:prSet>
      <dgm:spPr/>
      <dgm:t>
        <a:bodyPr/>
        <a:lstStyle/>
        <a:p>
          <a:endParaRPr lang="en-US"/>
        </a:p>
      </dgm:t>
    </dgm:pt>
    <dgm:pt modelId="{E2C75685-501A-4ABE-8F72-8F0E20F7F2EF}" type="pres">
      <dgm:prSet presAssocID="{3E2D44B3-ACB1-42AD-B506-1782187A21F5}" presName="spaceBetweenRectangles" presStyleCnt="0"/>
      <dgm:spPr/>
    </dgm:pt>
    <dgm:pt modelId="{FE8B5480-0406-4AC4-AB9D-B916998770AF}" type="pres">
      <dgm:prSet presAssocID="{BBDB9F62-3A61-43A3-8BED-88A288D0EF2A}" presName="parentLin" presStyleCnt="0"/>
      <dgm:spPr/>
    </dgm:pt>
    <dgm:pt modelId="{AFEE4C01-A5D4-478C-B075-7DC79543882C}" type="pres">
      <dgm:prSet presAssocID="{BBDB9F62-3A61-43A3-8BED-88A288D0EF2A}" presName="parentLeftMargin" presStyleLbl="node1" presStyleIdx="0" presStyleCnt="2"/>
      <dgm:spPr/>
      <dgm:t>
        <a:bodyPr/>
        <a:lstStyle/>
        <a:p>
          <a:endParaRPr lang="en-US"/>
        </a:p>
      </dgm:t>
    </dgm:pt>
    <dgm:pt modelId="{A1559A97-5E40-45DF-90DF-247350C61D07}"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F16DE518-66B5-4773-A3C2-E14963FCB7A5}" type="pres">
      <dgm:prSet presAssocID="{BBDB9F62-3A61-43A3-8BED-88A288D0EF2A}" presName="negativeSpace" presStyleCnt="0"/>
      <dgm:spPr/>
    </dgm:pt>
    <dgm:pt modelId="{A689E205-9ED0-47AD-B19E-708D92C2B1AD}" type="pres">
      <dgm:prSet presAssocID="{BBDB9F62-3A61-43A3-8BED-88A288D0EF2A}" presName="childText" presStyleLbl="conFgAcc1" presStyleIdx="1" presStyleCnt="2">
        <dgm:presLayoutVars>
          <dgm:bulletEnabled val="1"/>
        </dgm:presLayoutVars>
      </dgm:prSet>
      <dgm:spPr/>
      <dgm:t>
        <a:bodyPr/>
        <a:lstStyle/>
        <a:p>
          <a:endParaRPr lang="en-US"/>
        </a:p>
      </dgm:t>
    </dgm:pt>
  </dgm:ptLst>
  <dgm:cxnLst>
    <dgm:cxn modelId="{C13828F1-AA80-4C18-870F-A2012B2C509F}" srcId="{BBDB9F62-3A61-43A3-8BED-88A288D0EF2A}" destId="{1A9EC2D9-B3A6-405F-8D69-C141D37530ED}" srcOrd="0" destOrd="0" parTransId="{92A3C288-2648-4052-A458-5EBE12B0E560}" sibTransId="{F8984A3E-9272-476C-A85A-D1A7B5E9F44B}"/>
    <dgm:cxn modelId="{E3728B07-54A1-4B21-86EB-6BC2EC765E28}" srcId="{EF041AB6-03A7-4031-956E-EFDBA0B7ABE0}" destId="{7F1D0343-637E-4CCD-A4A2-6D845647D3FB}" srcOrd="2" destOrd="0" parTransId="{373EE069-19DD-453E-BF2E-24764FDEE5BE}" sibTransId="{C6CDA5E9-C422-4D83-B8C5-AC22BAD8654F}"/>
    <dgm:cxn modelId="{6A4CC82C-CA42-4E4A-B687-81AA594076B6}" type="presOf" srcId="{BBDB9F62-3A61-43A3-8BED-88A288D0EF2A}" destId="{AFEE4C01-A5D4-478C-B075-7DC79543882C}" srcOrd="0" destOrd="0" presId="urn:microsoft.com/office/officeart/2005/8/layout/list1"/>
    <dgm:cxn modelId="{728F4C42-CA6A-4867-92F7-2884A2AB2985}" type="presOf" srcId="{F253A236-BD4E-4D22-9489-73C00FB399A5}" destId="{13E5A15F-56B4-4EB7-87F7-DD0E1DDDCDDE}" srcOrd="0" destOrd="5" presId="urn:microsoft.com/office/officeart/2005/8/layout/list1"/>
    <dgm:cxn modelId="{7358F219-95F1-4056-922D-C1D3FB19CE09}" type="presOf" srcId="{FF402CF5-B1C8-4578-A85C-8E21983E9BD0}" destId="{3F64BC60-5B1C-4C8A-A0B2-F1188A6DCC4E}" srcOrd="0" destOrd="0" presId="urn:microsoft.com/office/officeart/2005/8/layout/list1"/>
    <dgm:cxn modelId="{1EB912E7-CA68-4BA1-94D0-9248F905122C}" type="presOf" srcId="{7F1D0343-637E-4CCD-A4A2-6D845647D3FB}" destId="{13E5A15F-56B4-4EB7-87F7-DD0E1DDDCDDE}" srcOrd="0" destOrd="2" presId="urn:microsoft.com/office/officeart/2005/8/layout/list1"/>
    <dgm:cxn modelId="{0611AF24-5B2E-49BA-9106-84BDAD261E12}" type="presOf" srcId="{E963B1B6-BC55-4F98-B531-5D17ABD3FDAB}" destId="{A689E205-9ED0-47AD-B19E-708D92C2B1AD}" srcOrd="0" destOrd="1" presId="urn:microsoft.com/office/officeart/2005/8/layout/list1"/>
    <dgm:cxn modelId="{C98BBC15-2FEE-4B2D-9F3C-9C214AC08A9F}" srcId="{BBDB9F62-3A61-43A3-8BED-88A288D0EF2A}" destId="{E963B1B6-BC55-4F98-B531-5D17ABD3FDAB}" srcOrd="1" destOrd="0" parTransId="{0B0EBA71-7B6F-4E5A-89D3-AB41DA3A49A1}" sibTransId="{EE7931D0-3CCD-4720-842D-ACE6909D3A16}"/>
    <dgm:cxn modelId="{CE4B02A0-E8EA-477E-996D-F0824C1FA172}" type="presOf" srcId="{BBDB9F62-3A61-43A3-8BED-88A288D0EF2A}" destId="{A1559A97-5E40-45DF-90DF-247350C61D07}" srcOrd="1" destOrd="0" presId="urn:microsoft.com/office/officeart/2005/8/layout/list1"/>
    <dgm:cxn modelId="{35A66843-91CB-4642-9470-61E4C0F9D27A}" srcId="{EF041AB6-03A7-4031-956E-EFDBA0B7ABE0}" destId="{A42F81CE-7BA1-49FE-B01E-6627F7B5EC86}" srcOrd="1" destOrd="0" parTransId="{D74046BA-5488-4F62-BCA5-0F3F3744F1F1}" sibTransId="{BF10F5CB-3523-4F15-AA28-00A0B66E68B6}"/>
    <dgm:cxn modelId="{2647C352-54EE-406B-A61B-2CAC4341B368}" srcId="{EF041AB6-03A7-4031-956E-EFDBA0B7ABE0}" destId="{74973ED6-0E49-4BBA-BCBC-6EB8496EB91D}" srcOrd="3" destOrd="0" parTransId="{3470120D-C59D-45C7-B757-EF05CD5747CE}" sibTransId="{D8A03484-2ECC-4310-A202-F0F98A6DC98A}"/>
    <dgm:cxn modelId="{07C3A489-D1D5-4090-9884-52114B0DCFA8}" type="presOf" srcId="{D704E927-F3E1-4CE0-B76E-CCED4E64835F}" destId="{13E5A15F-56B4-4EB7-87F7-DD0E1DDDCDDE}" srcOrd="0" destOrd="0" presId="urn:microsoft.com/office/officeart/2005/8/layout/list1"/>
    <dgm:cxn modelId="{1CA6A0A0-75D9-412D-8841-CF9E7F94DED2}" type="presOf" srcId="{74973ED6-0E49-4BBA-BCBC-6EB8496EB91D}" destId="{13E5A15F-56B4-4EB7-87F7-DD0E1DDDCDDE}" srcOrd="0" destOrd="3" presId="urn:microsoft.com/office/officeart/2005/8/layout/list1"/>
    <dgm:cxn modelId="{421DA11B-2526-47F4-881A-F752CC280481}" srcId="{EF041AB6-03A7-4031-956E-EFDBA0B7ABE0}" destId="{D704E927-F3E1-4CE0-B76E-CCED4E64835F}" srcOrd="0" destOrd="0" parTransId="{D38DC70C-75B2-4AD3-AAA9-696EF55997F8}" sibTransId="{07E404CC-5E12-456C-990E-FA37EF85C2D4}"/>
    <dgm:cxn modelId="{6024D1CF-C91E-49E5-B29A-40C2FADC215F}" srcId="{FF402CF5-B1C8-4578-A85C-8E21983E9BD0}" destId="{BBDB9F62-3A61-43A3-8BED-88A288D0EF2A}" srcOrd="1" destOrd="0" parTransId="{04B798A6-F3F1-4544-8C58-EF407D3A29CC}" sibTransId="{3C659354-8665-4AC9-AFA2-AC802CB649D1}"/>
    <dgm:cxn modelId="{8D1F93A4-0440-4CDB-B0E2-C7D0E238F309}" srcId="{FF402CF5-B1C8-4578-A85C-8E21983E9BD0}" destId="{EF041AB6-03A7-4031-956E-EFDBA0B7ABE0}" srcOrd="0" destOrd="0" parTransId="{D92A31F9-0F1A-4F58-B4B0-AA3095E8C75E}" sibTransId="{3E2D44B3-ACB1-42AD-B506-1782187A21F5}"/>
    <dgm:cxn modelId="{F1CF00B5-667C-4B01-8899-1EE9D766E9F1}" srcId="{EF041AB6-03A7-4031-956E-EFDBA0B7ABE0}" destId="{F253A236-BD4E-4D22-9489-73C00FB399A5}" srcOrd="5" destOrd="0" parTransId="{B8AB6167-6859-44E3-A44A-6937B344DADC}" sibTransId="{7ACD3EFE-64FE-41C9-BA90-47E8D142DFA4}"/>
    <dgm:cxn modelId="{5E184E46-185E-4EA4-B8BB-324C14E0D437}" type="presOf" srcId="{EF041AB6-03A7-4031-956E-EFDBA0B7ABE0}" destId="{2596A258-3DD1-4951-B13E-6EC6840DC8DA}" srcOrd="0" destOrd="0" presId="urn:microsoft.com/office/officeart/2005/8/layout/list1"/>
    <dgm:cxn modelId="{73CCC2E5-44E5-45D7-8D02-529607437516}" srcId="{EF041AB6-03A7-4031-956E-EFDBA0B7ABE0}" destId="{919A973E-C16E-48DB-8809-EB227B00001E}" srcOrd="4" destOrd="0" parTransId="{B5E14E07-97A7-454D-9EF5-27DE677424FB}" sibTransId="{B7B49F3C-0941-4F50-8CF8-229D16EB6DF4}"/>
    <dgm:cxn modelId="{725CCDDB-1C3F-47B0-BDB5-130781EF78AB}" type="presOf" srcId="{919A973E-C16E-48DB-8809-EB227B00001E}" destId="{13E5A15F-56B4-4EB7-87F7-DD0E1DDDCDDE}" srcOrd="0" destOrd="4" presId="urn:microsoft.com/office/officeart/2005/8/layout/list1"/>
    <dgm:cxn modelId="{7BEC5C30-891B-4B9C-968B-D415D1878388}" type="presOf" srcId="{1A9EC2D9-B3A6-405F-8D69-C141D37530ED}" destId="{A689E205-9ED0-47AD-B19E-708D92C2B1AD}" srcOrd="0" destOrd="0" presId="urn:microsoft.com/office/officeart/2005/8/layout/list1"/>
    <dgm:cxn modelId="{DBC0D9FE-EB1B-4027-B1E3-ED374EF5F826}" type="presOf" srcId="{A42F81CE-7BA1-49FE-B01E-6627F7B5EC86}" destId="{13E5A15F-56B4-4EB7-87F7-DD0E1DDDCDDE}" srcOrd="0" destOrd="1" presId="urn:microsoft.com/office/officeart/2005/8/layout/list1"/>
    <dgm:cxn modelId="{E654E192-6943-49EB-9B6D-1795AAE85F66}" type="presOf" srcId="{EF041AB6-03A7-4031-956E-EFDBA0B7ABE0}" destId="{28624A6B-A2C9-44FB-A686-8505EA4B124E}" srcOrd="1" destOrd="0" presId="urn:microsoft.com/office/officeart/2005/8/layout/list1"/>
    <dgm:cxn modelId="{12153FDB-B680-45C0-99F9-67AC5B33D4FF}" type="presParOf" srcId="{3F64BC60-5B1C-4C8A-A0B2-F1188A6DCC4E}" destId="{C738A5B0-70D1-49B9-9E61-44C8A2772B8A}" srcOrd="0" destOrd="0" presId="urn:microsoft.com/office/officeart/2005/8/layout/list1"/>
    <dgm:cxn modelId="{A32D122D-E8EA-4929-885C-BE6492355531}" type="presParOf" srcId="{C738A5B0-70D1-49B9-9E61-44C8A2772B8A}" destId="{2596A258-3DD1-4951-B13E-6EC6840DC8DA}" srcOrd="0" destOrd="0" presId="urn:microsoft.com/office/officeart/2005/8/layout/list1"/>
    <dgm:cxn modelId="{DDFA3814-7B9A-492B-855E-68DADF196B0A}" type="presParOf" srcId="{C738A5B0-70D1-49B9-9E61-44C8A2772B8A}" destId="{28624A6B-A2C9-44FB-A686-8505EA4B124E}" srcOrd="1" destOrd="0" presId="urn:microsoft.com/office/officeart/2005/8/layout/list1"/>
    <dgm:cxn modelId="{44A998C3-64AA-4E44-AE6D-F17291485904}" type="presParOf" srcId="{3F64BC60-5B1C-4C8A-A0B2-F1188A6DCC4E}" destId="{C85C29BC-C66C-4CC5-95F2-2809D3FC389A}" srcOrd="1" destOrd="0" presId="urn:microsoft.com/office/officeart/2005/8/layout/list1"/>
    <dgm:cxn modelId="{EBA30A1D-D8E2-4359-BB65-95411CFE7AA6}" type="presParOf" srcId="{3F64BC60-5B1C-4C8A-A0B2-F1188A6DCC4E}" destId="{13E5A15F-56B4-4EB7-87F7-DD0E1DDDCDDE}" srcOrd="2" destOrd="0" presId="urn:microsoft.com/office/officeart/2005/8/layout/list1"/>
    <dgm:cxn modelId="{7F769527-F195-4D5F-87D6-DB46658CD5B6}" type="presParOf" srcId="{3F64BC60-5B1C-4C8A-A0B2-F1188A6DCC4E}" destId="{E2C75685-501A-4ABE-8F72-8F0E20F7F2EF}" srcOrd="3" destOrd="0" presId="urn:microsoft.com/office/officeart/2005/8/layout/list1"/>
    <dgm:cxn modelId="{4011CA5B-16C3-4492-A5E7-15CC6F67D5AF}" type="presParOf" srcId="{3F64BC60-5B1C-4C8A-A0B2-F1188A6DCC4E}" destId="{FE8B5480-0406-4AC4-AB9D-B916998770AF}" srcOrd="4" destOrd="0" presId="urn:microsoft.com/office/officeart/2005/8/layout/list1"/>
    <dgm:cxn modelId="{10410A8B-E0F8-4C7F-B883-B4E81287EAC3}" type="presParOf" srcId="{FE8B5480-0406-4AC4-AB9D-B916998770AF}" destId="{AFEE4C01-A5D4-478C-B075-7DC79543882C}" srcOrd="0" destOrd="0" presId="urn:microsoft.com/office/officeart/2005/8/layout/list1"/>
    <dgm:cxn modelId="{F76207FB-6EA5-4D1F-9536-D76008149794}" type="presParOf" srcId="{FE8B5480-0406-4AC4-AB9D-B916998770AF}" destId="{A1559A97-5E40-45DF-90DF-247350C61D07}" srcOrd="1" destOrd="0" presId="urn:microsoft.com/office/officeart/2005/8/layout/list1"/>
    <dgm:cxn modelId="{5ADF8344-CA6D-4208-801C-5D76C107DBA4}" type="presParOf" srcId="{3F64BC60-5B1C-4C8A-A0B2-F1188A6DCC4E}" destId="{F16DE518-66B5-4773-A3C2-E14963FCB7A5}" srcOrd="5" destOrd="0" presId="urn:microsoft.com/office/officeart/2005/8/layout/list1"/>
    <dgm:cxn modelId="{F12CEF01-F7D6-4702-A893-D270AC2A93F1}" type="presParOf" srcId="{3F64BC60-5B1C-4C8A-A0B2-F1188A6DCC4E}" destId="{A689E205-9ED0-47AD-B19E-708D92C2B1AD}"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Achieved</a:t>
          </a:r>
          <a:endParaRPr lang="en-ZA"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Extended Eskom’s guarantee allowing </a:t>
          </a:r>
          <a:r>
            <a:rPr lang="en-GB" dirty="0" smtClean="0"/>
            <a:t>the </a:t>
          </a:r>
          <a:r>
            <a:rPr lang="en-GB" dirty="0" smtClean="0"/>
            <a:t>remaining portion to complete the utility’s  current capital expenditure programme to 2023</a:t>
          </a:r>
          <a:endParaRPr lang="en-ZA"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Not Achieved</a:t>
          </a:r>
          <a:endParaRPr lang="en-ZA"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dgm:spPr>
        <a:solidFill>
          <a:srgbClr val="F7F7F7">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t>South Africa’s investment grade credit ratings came under pressure from most of the solicited credit rating agencies</a:t>
          </a:r>
          <a:endParaRPr lang="en-ZA"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D4A09C03-3518-44A0-9BFF-C376800DD90D}">
      <dgm:prSet/>
      <dgm:spPr/>
      <dgm:t>
        <a:bodyPr/>
        <a:lstStyle/>
        <a:p>
          <a:r>
            <a:rPr lang="en-GB" smtClean="0"/>
            <a:t>Government issued SAA an additional going concern guarantee as well as Land Bank to lengthen the maturity profile of it’s debt</a:t>
          </a:r>
          <a:endParaRPr lang="en-ZA"/>
        </a:p>
      </dgm:t>
    </dgm:pt>
    <dgm:pt modelId="{D375622E-59F7-44B4-9C39-356EF0FB3D0D}" type="parTrans" cxnId="{47D66100-6FE8-44C7-9D26-48FB3C44EAD3}">
      <dgm:prSet/>
      <dgm:spPr/>
      <dgm:t>
        <a:bodyPr/>
        <a:lstStyle/>
        <a:p>
          <a:endParaRPr lang="en-ZA"/>
        </a:p>
      </dgm:t>
    </dgm:pt>
    <dgm:pt modelId="{12F6F810-F390-4CF4-AF6C-C9BABAC7F488}" type="sibTrans" cxnId="{47D66100-6FE8-44C7-9D26-48FB3C44EAD3}">
      <dgm:prSet/>
      <dgm:spPr/>
      <dgm:t>
        <a:bodyPr/>
        <a:lstStyle/>
        <a:p>
          <a:endParaRPr lang="en-ZA"/>
        </a:p>
      </dgm:t>
    </dgm:pt>
    <dgm:pt modelId="{19C6F8B2-BFCA-4F5C-AF65-C9FF2B4718BD}">
      <dgm:prSet/>
      <dgm:spPr/>
      <dgm:t>
        <a:bodyPr/>
        <a:lstStyle/>
        <a:p>
          <a:r>
            <a:rPr lang="en-GB" smtClean="0"/>
            <a:t>Shareholder compacts were concluded with PIC, SASRIA, SAA, Land Bank and DBSA</a:t>
          </a:r>
          <a:endParaRPr lang="en-ZA"/>
        </a:p>
      </dgm:t>
    </dgm:pt>
    <dgm:pt modelId="{BEF18819-D56C-4C8F-9FC9-E0D159602E3D}" type="parTrans" cxnId="{F66DFDA2-3169-4FC9-8F5E-982559D339B0}">
      <dgm:prSet/>
      <dgm:spPr/>
      <dgm:t>
        <a:bodyPr/>
        <a:lstStyle/>
        <a:p>
          <a:endParaRPr lang="en-ZA"/>
        </a:p>
      </dgm:t>
    </dgm:pt>
    <dgm:pt modelId="{BA0A7F76-8913-4F91-B31B-34A791702E09}" type="sibTrans" cxnId="{F66DFDA2-3169-4FC9-8F5E-982559D339B0}">
      <dgm:prSet/>
      <dgm:spPr/>
      <dgm:t>
        <a:bodyPr/>
        <a:lstStyle/>
        <a:p>
          <a:endParaRPr lang="en-ZA"/>
        </a:p>
      </dgm:t>
    </dgm:pt>
    <dgm:pt modelId="{3D2623A7-B392-4D34-81B5-1D626471559A}">
      <dgm:prSet/>
      <dgm:spPr/>
      <dgm:t>
        <a:bodyPr/>
        <a:lstStyle/>
        <a:p>
          <a:r>
            <a:rPr lang="en-GB" dirty="0" smtClean="0"/>
            <a:t>Successfully financed the gross borrowing requirement of R247.4 </a:t>
          </a:r>
          <a:r>
            <a:rPr lang="en-GB" dirty="0" err="1" smtClean="0"/>
            <a:t>bn</a:t>
          </a:r>
          <a:endParaRPr lang="en-ZA" dirty="0"/>
        </a:p>
      </dgm:t>
    </dgm:pt>
    <dgm:pt modelId="{C29FB0A9-479C-44D9-866D-4B435EDC90E0}" type="parTrans" cxnId="{D124CC1F-B750-40DC-881C-67B35C6875BC}">
      <dgm:prSet/>
      <dgm:spPr/>
      <dgm:t>
        <a:bodyPr/>
        <a:lstStyle/>
        <a:p>
          <a:endParaRPr lang="en-ZA"/>
        </a:p>
      </dgm:t>
    </dgm:pt>
    <dgm:pt modelId="{97F4E72A-D47C-47A2-8E8D-B10C6FBD12D2}" type="sibTrans" cxnId="{D124CC1F-B750-40DC-881C-67B35C6875BC}">
      <dgm:prSet/>
      <dgm:spPr/>
      <dgm:t>
        <a:bodyPr/>
        <a:lstStyle/>
        <a:p>
          <a:endParaRPr lang="en-ZA"/>
        </a:p>
      </dgm:t>
    </dgm:pt>
    <dgm:pt modelId="{01C266BA-A6B7-46C9-975B-219B6295E238}">
      <dgm:prSet/>
      <dgm:spPr/>
      <dgm:t>
        <a:bodyPr/>
        <a:lstStyle/>
        <a:p>
          <a:r>
            <a:rPr lang="en-GB" dirty="0" smtClean="0"/>
            <a:t>NT was able to switch R36.8b in 7 switch auctions across 4 bonds maturing in the next 5 years</a:t>
          </a:r>
          <a:endParaRPr lang="en-ZA" dirty="0"/>
        </a:p>
      </dgm:t>
    </dgm:pt>
    <dgm:pt modelId="{B510301C-C5F7-42AB-A5DC-6D66C9F1196D}" type="parTrans" cxnId="{114B376B-DE93-4A8D-B3F7-B24CC0484580}">
      <dgm:prSet/>
      <dgm:spPr/>
      <dgm:t>
        <a:bodyPr/>
        <a:lstStyle/>
        <a:p>
          <a:endParaRPr lang="en-ZA"/>
        </a:p>
      </dgm:t>
    </dgm:pt>
    <dgm:pt modelId="{ACC5B941-D871-4563-A446-B992B048322D}" type="sibTrans" cxnId="{114B376B-DE93-4A8D-B3F7-B24CC0484580}">
      <dgm:prSet/>
      <dgm:spPr/>
      <dgm:t>
        <a:bodyPr/>
        <a:lstStyle/>
        <a:p>
          <a:endParaRPr lang="en-ZA"/>
        </a:p>
      </dgm:t>
    </dgm:pt>
    <dgm:pt modelId="{CBFB567B-42BA-42AD-AC36-3AC3685005F9}">
      <dgm:prSet/>
      <dgm:spPr/>
      <dgm:t>
        <a:bodyPr/>
        <a:lstStyle/>
        <a:p>
          <a:r>
            <a:rPr lang="en-GB" dirty="0" smtClean="0"/>
            <a:t>Cost of serving government debt amounted to </a:t>
          </a:r>
          <a:r>
            <a:rPr lang="en-GB" dirty="0" smtClean="0"/>
            <a:t>146.5bn </a:t>
          </a:r>
          <a:r>
            <a:rPr lang="en-GB" dirty="0" smtClean="0"/>
            <a:t>less than the budgeted </a:t>
          </a:r>
          <a:r>
            <a:rPr lang="en-GB" dirty="0" smtClean="0"/>
            <a:t>R147.7bn</a:t>
          </a:r>
          <a:endParaRPr lang="en-ZA" dirty="0"/>
        </a:p>
      </dgm:t>
    </dgm:pt>
    <dgm:pt modelId="{D106B534-DBFF-4F80-B23F-8765F3FAA131}" type="parTrans" cxnId="{633C36ED-3E96-4C95-A92C-837E42C037A6}">
      <dgm:prSet/>
      <dgm:spPr/>
      <dgm:t>
        <a:bodyPr/>
        <a:lstStyle/>
        <a:p>
          <a:endParaRPr lang="en-ZA"/>
        </a:p>
      </dgm:t>
    </dgm:pt>
    <dgm:pt modelId="{EEA888BD-B421-4FBA-9691-57A2D3D9DAB7}" type="sibTrans" cxnId="{633C36ED-3E96-4C95-A92C-837E42C037A6}">
      <dgm:prSet/>
      <dgm:spPr/>
      <dgm:t>
        <a:bodyPr/>
        <a:lstStyle/>
        <a:p>
          <a:endParaRPr lang="en-ZA"/>
        </a:p>
      </dgm:t>
    </dgm:pt>
    <dgm:pt modelId="{57D3B5D8-7AE7-4C88-B365-6B075FD64748}">
      <dgm:prSet/>
      <dgm:spPr/>
      <dgm:t>
        <a:bodyPr/>
        <a:lstStyle/>
        <a:p>
          <a:r>
            <a:rPr lang="en-GB" dirty="0" smtClean="0"/>
            <a:t>Domestic and foreign loans of </a:t>
          </a:r>
          <a:r>
            <a:rPr lang="en-GB" dirty="0" smtClean="0"/>
            <a:t>R73.0bn </a:t>
          </a:r>
          <a:r>
            <a:rPr lang="en-GB" dirty="0" smtClean="0"/>
            <a:t>were repaid</a:t>
          </a:r>
          <a:endParaRPr lang="en-ZA" dirty="0"/>
        </a:p>
      </dgm:t>
    </dgm:pt>
    <dgm:pt modelId="{DDDED998-46D7-46F2-A9EA-522F7F66D2F3}" type="parTrans" cxnId="{BE753BAE-F438-4945-A0DC-5877E29B21E7}">
      <dgm:prSet/>
      <dgm:spPr/>
      <dgm:t>
        <a:bodyPr/>
        <a:lstStyle/>
        <a:p>
          <a:endParaRPr lang="en-ZA"/>
        </a:p>
      </dgm:t>
    </dgm:pt>
    <dgm:pt modelId="{C355BE82-DF36-4FDE-AE41-5846E2C89382}" type="sibTrans" cxnId="{BE753BAE-F438-4945-A0DC-5877E29B21E7}">
      <dgm:prSet/>
      <dgm:spPr/>
      <dgm:t>
        <a:bodyPr/>
        <a:lstStyle/>
        <a:p>
          <a:endParaRPr lang="en-ZA"/>
        </a:p>
      </dgm:t>
    </dgm:pt>
    <dgm:pt modelId="{5715F916-9DFE-4E7D-A96E-6ED056E4BFE2}">
      <dgm:prSet/>
      <dgm:spPr>
        <a:solidFill>
          <a:srgbClr val="F7F7F7">
            <a:alpha val="90000"/>
          </a:srgbClr>
        </a:solidFill>
      </dgm:spPr>
      <dgm:t>
        <a:bodyPr/>
        <a:lstStyle/>
        <a:p>
          <a:r>
            <a:rPr lang="en-GB" dirty="0" smtClean="0"/>
            <a:t>Corporate Plans and Annual </a:t>
          </a:r>
          <a:r>
            <a:rPr lang="en-GB" dirty="0" smtClean="0"/>
            <a:t>Reports </a:t>
          </a:r>
          <a:r>
            <a:rPr lang="en-GB" dirty="0" smtClean="0"/>
            <a:t>of Schedule 2 and 3B’ SOCs, DFIs, and WBs were received and reviewed however review completion dates not sufficiently recorded</a:t>
          </a:r>
          <a:endParaRPr lang="en-ZA" dirty="0"/>
        </a:p>
      </dgm:t>
    </dgm:pt>
    <dgm:pt modelId="{DECF4044-5A17-4BEE-92F9-59F46EFEFCB5}" type="parTrans" cxnId="{FA4B7EC4-FE40-42EF-9B52-8DBBD566853C}">
      <dgm:prSet/>
      <dgm:spPr/>
      <dgm:t>
        <a:bodyPr/>
        <a:lstStyle/>
        <a:p>
          <a:endParaRPr lang="en-ZA"/>
        </a:p>
      </dgm:t>
    </dgm:pt>
    <dgm:pt modelId="{7CB2A094-8414-4EE9-99B3-F20C2A175949}" type="sibTrans" cxnId="{FA4B7EC4-FE40-42EF-9B52-8DBBD566853C}">
      <dgm:prSet/>
      <dgm:spPr/>
      <dgm:t>
        <a:bodyPr/>
        <a:lstStyle/>
        <a:p>
          <a:endParaRPr lang="en-ZA"/>
        </a:p>
      </dgm:t>
    </dgm:pt>
    <dgm:pt modelId="{DD6EAE2E-3362-460D-9F7B-4F66F2AA093E}" type="pres">
      <dgm:prSet presAssocID="{FF402CF5-B1C8-4578-A85C-8E21983E9BD0}" presName="linear" presStyleCnt="0">
        <dgm:presLayoutVars>
          <dgm:dir/>
          <dgm:animLvl val="lvl"/>
          <dgm:resizeHandles val="exact"/>
        </dgm:presLayoutVars>
      </dgm:prSet>
      <dgm:spPr/>
      <dgm:t>
        <a:bodyPr/>
        <a:lstStyle/>
        <a:p>
          <a:endParaRPr lang="en-US"/>
        </a:p>
      </dgm:t>
    </dgm:pt>
    <dgm:pt modelId="{80784076-8E2C-49A1-9E57-23FFCD5109B5}" type="pres">
      <dgm:prSet presAssocID="{EF041AB6-03A7-4031-956E-EFDBA0B7ABE0}" presName="parentLin" presStyleCnt="0"/>
      <dgm:spPr/>
    </dgm:pt>
    <dgm:pt modelId="{5958B674-8AD2-43F9-A88B-09BD59CEDDE0}" type="pres">
      <dgm:prSet presAssocID="{EF041AB6-03A7-4031-956E-EFDBA0B7ABE0}" presName="parentLeftMargin" presStyleLbl="node1" presStyleIdx="0" presStyleCnt="2"/>
      <dgm:spPr/>
      <dgm:t>
        <a:bodyPr/>
        <a:lstStyle/>
        <a:p>
          <a:endParaRPr lang="en-US"/>
        </a:p>
      </dgm:t>
    </dgm:pt>
    <dgm:pt modelId="{6999FF35-A8E1-41BF-8608-BAC128B26E52}" type="pres">
      <dgm:prSet presAssocID="{EF041AB6-03A7-4031-956E-EFDBA0B7ABE0}" presName="parentText" presStyleLbl="node1" presStyleIdx="0" presStyleCnt="2">
        <dgm:presLayoutVars>
          <dgm:chMax val="0"/>
          <dgm:bulletEnabled val="1"/>
        </dgm:presLayoutVars>
      </dgm:prSet>
      <dgm:spPr/>
      <dgm:t>
        <a:bodyPr/>
        <a:lstStyle/>
        <a:p>
          <a:endParaRPr lang="en-US"/>
        </a:p>
      </dgm:t>
    </dgm:pt>
    <dgm:pt modelId="{5799D638-A486-4C7B-8BED-9B1806042225}" type="pres">
      <dgm:prSet presAssocID="{EF041AB6-03A7-4031-956E-EFDBA0B7ABE0}" presName="negativeSpace" presStyleCnt="0"/>
      <dgm:spPr/>
    </dgm:pt>
    <dgm:pt modelId="{9FDAC47E-1CB5-4948-8720-2A34A63FD4E3}" type="pres">
      <dgm:prSet presAssocID="{EF041AB6-03A7-4031-956E-EFDBA0B7ABE0}" presName="childText" presStyleLbl="conFgAcc1" presStyleIdx="0" presStyleCnt="2" custLinFactNeighborY="81671">
        <dgm:presLayoutVars>
          <dgm:bulletEnabled val="1"/>
        </dgm:presLayoutVars>
      </dgm:prSet>
      <dgm:spPr/>
      <dgm:t>
        <a:bodyPr/>
        <a:lstStyle/>
        <a:p>
          <a:endParaRPr lang="en-US"/>
        </a:p>
      </dgm:t>
    </dgm:pt>
    <dgm:pt modelId="{C86118A8-0676-4D13-AC0E-C52E53F52F9E}" type="pres">
      <dgm:prSet presAssocID="{3E2D44B3-ACB1-42AD-B506-1782187A21F5}" presName="spaceBetweenRectangles" presStyleCnt="0"/>
      <dgm:spPr/>
    </dgm:pt>
    <dgm:pt modelId="{C582BF1A-4676-4570-A392-7522F7FD369B}" type="pres">
      <dgm:prSet presAssocID="{BBDB9F62-3A61-43A3-8BED-88A288D0EF2A}" presName="parentLin" presStyleCnt="0"/>
      <dgm:spPr/>
    </dgm:pt>
    <dgm:pt modelId="{C0350A13-ABCC-44AF-AC4C-76C62952AFCA}" type="pres">
      <dgm:prSet presAssocID="{BBDB9F62-3A61-43A3-8BED-88A288D0EF2A}" presName="parentLeftMargin" presStyleLbl="node1" presStyleIdx="0" presStyleCnt="2"/>
      <dgm:spPr/>
      <dgm:t>
        <a:bodyPr/>
        <a:lstStyle/>
        <a:p>
          <a:endParaRPr lang="en-US"/>
        </a:p>
      </dgm:t>
    </dgm:pt>
    <dgm:pt modelId="{FDFFD1E1-E024-4BBF-A876-F355658FA764}"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79CB00B5-02D3-4EEA-8C14-393E1B823BB4}" type="pres">
      <dgm:prSet presAssocID="{BBDB9F62-3A61-43A3-8BED-88A288D0EF2A}" presName="negativeSpace" presStyleCnt="0"/>
      <dgm:spPr/>
    </dgm:pt>
    <dgm:pt modelId="{E6D2C683-F413-4CB6-A271-94E242613133}" type="pres">
      <dgm:prSet presAssocID="{BBDB9F62-3A61-43A3-8BED-88A288D0EF2A}" presName="childText" presStyleLbl="conFgAcc1" presStyleIdx="1" presStyleCnt="2">
        <dgm:presLayoutVars>
          <dgm:bulletEnabled val="1"/>
        </dgm:presLayoutVars>
      </dgm:prSet>
      <dgm:spPr/>
      <dgm:t>
        <a:bodyPr/>
        <a:lstStyle/>
        <a:p>
          <a:endParaRPr lang="en-US"/>
        </a:p>
      </dgm:t>
    </dgm:pt>
  </dgm:ptLst>
  <dgm:cxnLst>
    <dgm:cxn modelId="{C13828F1-AA80-4C18-870F-A2012B2C509F}" srcId="{BBDB9F62-3A61-43A3-8BED-88A288D0EF2A}" destId="{1A9EC2D9-B3A6-405F-8D69-C141D37530ED}" srcOrd="0" destOrd="0" parTransId="{92A3C288-2648-4052-A458-5EBE12B0E560}" sibTransId="{F8984A3E-9272-476C-A85A-D1A7B5E9F44B}"/>
    <dgm:cxn modelId="{02125B01-B66D-4490-B0C9-43E56DC8F279}" type="presOf" srcId="{1A9EC2D9-B3A6-405F-8D69-C141D37530ED}" destId="{E6D2C683-F413-4CB6-A271-94E242613133}" srcOrd="0" destOrd="0" presId="urn:microsoft.com/office/officeart/2005/8/layout/list1"/>
    <dgm:cxn modelId="{FA4B7EC4-FE40-42EF-9B52-8DBBD566853C}" srcId="{BBDB9F62-3A61-43A3-8BED-88A288D0EF2A}" destId="{5715F916-9DFE-4E7D-A96E-6ED056E4BFE2}" srcOrd="1" destOrd="0" parTransId="{DECF4044-5A17-4BEE-92F9-59F46EFEFCB5}" sibTransId="{7CB2A094-8414-4EE9-99B3-F20C2A175949}"/>
    <dgm:cxn modelId="{633C36ED-3E96-4C95-A92C-837E42C037A6}" srcId="{EF041AB6-03A7-4031-956E-EFDBA0B7ABE0}" destId="{CBFB567B-42BA-42AD-AC36-3AC3685005F9}" srcOrd="5" destOrd="0" parTransId="{D106B534-DBFF-4F80-B23F-8765F3FAA131}" sibTransId="{EEA888BD-B421-4FBA-9691-57A2D3D9DAB7}"/>
    <dgm:cxn modelId="{47D66100-6FE8-44C7-9D26-48FB3C44EAD3}" srcId="{EF041AB6-03A7-4031-956E-EFDBA0B7ABE0}" destId="{D4A09C03-3518-44A0-9BFF-C376800DD90D}" srcOrd="1" destOrd="0" parTransId="{D375622E-59F7-44B4-9C39-356EF0FB3D0D}" sibTransId="{12F6F810-F390-4CF4-AF6C-C9BABAC7F488}"/>
    <dgm:cxn modelId="{163180CA-BC76-4A6D-A70A-E652535C8965}" type="presOf" srcId="{D704E927-F3E1-4CE0-B76E-CCED4E64835F}" destId="{9FDAC47E-1CB5-4948-8720-2A34A63FD4E3}" srcOrd="0" destOrd="0" presId="urn:microsoft.com/office/officeart/2005/8/layout/list1"/>
    <dgm:cxn modelId="{F8206EEC-84C4-455D-80C6-EC03DCF9A318}" type="presOf" srcId="{CBFB567B-42BA-42AD-AC36-3AC3685005F9}" destId="{9FDAC47E-1CB5-4948-8720-2A34A63FD4E3}" srcOrd="0" destOrd="5" presId="urn:microsoft.com/office/officeart/2005/8/layout/list1"/>
    <dgm:cxn modelId="{91AC3F05-2E15-4376-8A5C-F6D1AD8868E9}" type="presOf" srcId="{57D3B5D8-7AE7-4C88-B365-6B075FD64748}" destId="{9FDAC47E-1CB5-4948-8720-2A34A63FD4E3}" srcOrd="0" destOrd="6" presId="urn:microsoft.com/office/officeart/2005/8/layout/list1"/>
    <dgm:cxn modelId="{87F18E6D-3CFA-4876-B4E5-A6645ADB94DE}" type="presOf" srcId="{EF041AB6-03A7-4031-956E-EFDBA0B7ABE0}" destId="{5958B674-8AD2-43F9-A88B-09BD59CEDDE0}" srcOrd="0" destOrd="0" presId="urn:microsoft.com/office/officeart/2005/8/layout/list1"/>
    <dgm:cxn modelId="{2FA054DC-3DD3-4CDE-986C-9C7286C25B1E}" type="presOf" srcId="{BBDB9F62-3A61-43A3-8BED-88A288D0EF2A}" destId="{FDFFD1E1-E024-4BBF-A876-F355658FA764}" srcOrd="1" destOrd="0" presId="urn:microsoft.com/office/officeart/2005/8/layout/list1"/>
    <dgm:cxn modelId="{AF55C4DC-4517-4ECE-870A-C827C0171C1A}" type="presOf" srcId="{01C266BA-A6B7-46C9-975B-219B6295E238}" destId="{9FDAC47E-1CB5-4948-8720-2A34A63FD4E3}" srcOrd="0" destOrd="4" presId="urn:microsoft.com/office/officeart/2005/8/layout/list1"/>
    <dgm:cxn modelId="{F66DFDA2-3169-4FC9-8F5E-982559D339B0}" srcId="{EF041AB6-03A7-4031-956E-EFDBA0B7ABE0}" destId="{19C6F8B2-BFCA-4F5C-AF65-C9FF2B4718BD}" srcOrd="2" destOrd="0" parTransId="{BEF18819-D56C-4C8F-9FC9-E0D159602E3D}" sibTransId="{BA0A7F76-8913-4F91-B31B-34A791702E09}"/>
    <dgm:cxn modelId="{3907E04D-B501-4475-9ECE-392B36BEFC8E}" type="presOf" srcId="{D4A09C03-3518-44A0-9BFF-C376800DD90D}" destId="{9FDAC47E-1CB5-4948-8720-2A34A63FD4E3}" srcOrd="0" destOrd="1" presId="urn:microsoft.com/office/officeart/2005/8/layout/list1"/>
    <dgm:cxn modelId="{700CD5DA-CE8C-45E7-8698-D96735E262CC}" type="presOf" srcId="{5715F916-9DFE-4E7D-A96E-6ED056E4BFE2}" destId="{E6D2C683-F413-4CB6-A271-94E242613133}" srcOrd="0" destOrd="1" presId="urn:microsoft.com/office/officeart/2005/8/layout/list1"/>
    <dgm:cxn modelId="{3C689CB5-0C6D-447F-811B-B131ED4B4195}" type="presOf" srcId="{FF402CF5-B1C8-4578-A85C-8E21983E9BD0}" destId="{DD6EAE2E-3362-460D-9F7B-4F66F2AA093E}" srcOrd="0" destOrd="0" presId="urn:microsoft.com/office/officeart/2005/8/layout/list1"/>
    <dgm:cxn modelId="{421DA11B-2526-47F4-881A-F752CC280481}" srcId="{EF041AB6-03A7-4031-956E-EFDBA0B7ABE0}" destId="{D704E927-F3E1-4CE0-B76E-CCED4E64835F}" srcOrd="0" destOrd="0" parTransId="{D38DC70C-75B2-4AD3-AAA9-696EF55997F8}" sibTransId="{07E404CC-5E12-456C-990E-FA37EF85C2D4}"/>
    <dgm:cxn modelId="{6024D1CF-C91E-49E5-B29A-40C2FADC215F}" srcId="{FF402CF5-B1C8-4578-A85C-8E21983E9BD0}" destId="{BBDB9F62-3A61-43A3-8BED-88A288D0EF2A}" srcOrd="1" destOrd="0" parTransId="{04B798A6-F3F1-4544-8C58-EF407D3A29CC}" sibTransId="{3C659354-8665-4AC9-AFA2-AC802CB649D1}"/>
    <dgm:cxn modelId="{8D1F93A4-0440-4CDB-B0E2-C7D0E238F309}" srcId="{FF402CF5-B1C8-4578-A85C-8E21983E9BD0}" destId="{EF041AB6-03A7-4031-956E-EFDBA0B7ABE0}" srcOrd="0" destOrd="0" parTransId="{D92A31F9-0F1A-4F58-B4B0-AA3095E8C75E}" sibTransId="{3E2D44B3-ACB1-42AD-B506-1782187A21F5}"/>
    <dgm:cxn modelId="{D124CC1F-B750-40DC-881C-67B35C6875BC}" srcId="{EF041AB6-03A7-4031-956E-EFDBA0B7ABE0}" destId="{3D2623A7-B392-4D34-81B5-1D626471559A}" srcOrd="3" destOrd="0" parTransId="{C29FB0A9-479C-44D9-866D-4B435EDC90E0}" sibTransId="{97F4E72A-D47C-47A2-8E8D-B10C6FBD12D2}"/>
    <dgm:cxn modelId="{114B376B-DE93-4A8D-B3F7-B24CC0484580}" srcId="{EF041AB6-03A7-4031-956E-EFDBA0B7ABE0}" destId="{01C266BA-A6B7-46C9-975B-219B6295E238}" srcOrd="4" destOrd="0" parTransId="{B510301C-C5F7-42AB-A5DC-6D66C9F1196D}" sibTransId="{ACC5B941-D871-4563-A446-B992B048322D}"/>
    <dgm:cxn modelId="{BE753BAE-F438-4945-A0DC-5877E29B21E7}" srcId="{EF041AB6-03A7-4031-956E-EFDBA0B7ABE0}" destId="{57D3B5D8-7AE7-4C88-B365-6B075FD64748}" srcOrd="6" destOrd="0" parTransId="{DDDED998-46D7-46F2-A9EA-522F7F66D2F3}" sibTransId="{C355BE82-DF36-4FDE-AE41-5846E2C89382}"/>
    <dgm:cxn modelId="{F6F0D181-0AF0-4304-961B-B8191960FB02}" type="presOf" srcId="{3D2623A7-B392-4D34-81B5-1D626471559A}" destId="{9FDAC47E-1CB5-4948-8720-2A34A63FD4E3}" srcOrd="0" destOrd="3" presId="urn:microsoft.com/office/officeart/2005/8/layout/list1"/>
    <dgm:cxn modelId="{A346E712-E983-4AEA-908C-4306B9B3C3C7}" type="presOf" srcId="{EF041AB6-03A7-4031-956E-EFDBA0B7ABE0}" destId="{6999FF35-A8E1-41BF-8608-BAC128B26E52}" srcOrd="1" destOrd="0" presId="urn:microsoft.com/office/officeart/2005/8/layout/list1"/>
    <dgm:cxn modelId="{49E4FB80-DD20-41BF-8303-2F640A93314A}" type="presOf" srcId="{19C6F8B2-BFCA-4F5C-AF65-C9FF2B4718BD}" destId="{9FDAC47E-1CB5-4948-8720-2A34A63FD4E3}" srcOrd="0" destOrd="2" presId="urn:microsoft.com/office/officeart/2005/8/layout/list1"/>
    <dgm:cxn modelId="{A0FACDD7-FCAE-41A6-A818-D2C165175737}" type="presOf" srcId="{BBDB9F62-3A61-43A3-8BED-88A288D0EF2A}" destId="{C0350A13-ABCC-44AF-AC4C-76C62952AFCA}" srcOrd="0" destOrd="0" presId="urn:microsoft.com/office/officeart/2005/8/layout/list1"/>
    <dgm:cxn modelId="{8B74BA5E-71FD-4FFF-9422-CB1135BC6399}" type="presParOf" srcId="{DD6EAE2E-3362-460D-9F7B-4F66F2AA093E}" destId="{80784076-8E2C-49A1-9E57-23FFCD5109B5}" srcOrd="0" destOrd="0" presId="urn:microsoft.com/office/officeart/2005/8/layout/list1"/>
    <dgm:cxn modelId="{3F3D3F0E-3AAF-4E85-B449-3541144857FB}" type="presParOf" srcId="{80784076-8E2C-49A1-9E57-23FFCD5109B5}" destId="{5958B674-8AD2-43F9-A88B-09BD59CEDDE0}" srcOrd="0" destOrd="0" presId="urn:microsoft.com/office/officeart/2005/8/layout/list1"/>
    <dgm:cxn modelId="{304B38DB-CE77-4E39-A5DD-FCFB475E0931}" type="presParOf" srcId="{80784076-8E2C-49A1-9E57-23FFCD5109B5}" destId="{6999FF35-A8E1-41BF-8608-BAC128B26E52}" srcOrd="1" destOrd="0" presId="urn:microsoft.com/office/officeart/2005/8/layout/list1"/>
    <dgm:cxn modelId="{C92A0CFA-D1F5-4000-8384-59491A5CCA0E}" type="presParOf" srcId="{DD6EAE2E-3362-460D-9F7B-4F66F2AA093E}" destId="{5799D638-A486-4C7B-8BED-9B1806042225}" srcOrd="1" destOrd="0" presId="urn:microsoft.com/office/officeart/2005/8/layout/list1"/>
    <dgm:cxn modelId="{5A640B15-30E2-4B73-B19C-47671CE90D23}" type="presParOf" srcId="{DD6EAE2E-3362-460D-9F7B-4F66F2AA093E}" destId="{9FDAC47E-1CB5-4948-8720-2A34A63FD4E3}" srcOrd="2" destOrd="0" presId="urn:microsoft.com/office/officeart/2005/8/layout/list1"/>
    <dgm:cxn modelId="{B2F1A52D-9A63-434D-9CE9-40BAE606E214}" type="presParOf" srcId="{DD6EAE2E-3362-460D-9F7B-4F66F2AA093E}" destId="{C86118A8-0676-4D13-AC0E-C52E53F52F9E}" srcOrd="3" destOrd="0" presId="urn:microsoft.com/office/officeart/2005/8/layout/list1"/>
    <dgm:cxn modelId="{93523EF6-D946-4E3C-A432-7EF077978092}" type="presParOf" srcId="{DD6EAE2E-3362-460D-9F7B-4F66F2AA093E}" destId="{C582BF1A-4676-4570-A392-7522F7FD369B}" srcOrd="4" destOrd="0" presId="urn:microsoft.com/office/officeart/2005/8/layout/list1"/>
    <dgm:cxn modelId="{F4F3C451-D163-4161-A4F5-32DB74C0EF1A}" type="presParOf" srcId="{C582BF1A-4676-4570-A392-7522F7FD369B}" destId="{C0350A13-ABCC-44AF-AC4C-76C62952AFCA}" srcOrd="0" destOrd="0" presId="urn:microsoft.com/office/officeart/2005/8/layout/list1"/>
    <dgm:cxn modelId="{B37C9824-2963-40BD-91C2-7625DEFF4075}" type="presParOf" srcId="{C582BF1A-4676-4570-A392-7522F7FD369B}" destId="{FDFFD1E1-E024-4BBF-A876-F355658FA764}" srcOrd="1" destOrd="0" presId="urn:microsoft.com/office/officeart/2005/8/layout/list1"/>
    <dgm:cxn modelId="{7F88875B-B9EF-4EDA-A6C1-50495FED4B7C}" type="presParOf" srcId="{DD6EAE2E-3362-460D-9F7B-4F66F2AA093E}" destId="{79CB00B5-02D3-4EEA-8C14-393E1B823BB4}" srcOrd="5" destOrd="0" presId="urn:microsoft.com/office/officeart/2005/8/layout/list1"/>
    <dgm:cxn modelId="{6ACF5B4A-BB62-45EE-8BB5-D61AB9FC8579}" type="presParOf" srcId="{DD6EAE2E-3362-460D-9F7B-4F66F2AA093E}" destId="{E6D2C683-F413-4CB6-A271-94E242613133}"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Achieved</a:t>
          </a:r>
          <a:endParaRPr lang="en-ZA"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Not Achieved</a:t>
          </a:r>
          <a:endParaRPr lang="en-ZA"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dgm:spPr>
        <a:solidFill>
          <a:srgbClr val="F7F7F7">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209DADB1-DDBD-4EB6-99E8-02CD94B274A2}">
      <dgm:prSet/>
      <dgm:spPr/>
      <dgm:t>
        <a:bodyPr/>
        <a:lstStyle/>
        <a:p>
          <a:r>
            <a:rPr lang="en-GB" dirty="0" smtClean="0"/>
            <a:t>41 </a:t>
          </a:r>
          <a:r>
            <a:rPr lang="en-GB" dirty="0" smtClean="0"/>
            <a:t>reports in relation </a:t>
          </a:r>
          <a:r>
            <a:rPr lang="en-GB" dirty="0" smtClean="0"/>
            <a:t>to special performance, performance </a:t>
          </a:r>
          <a:r>
            <a:rPr lang="en-GB" dirty="0" smtClean="0"/>
            <a:t>audits and </a:t>
          </a:r>
          <a:r>
            <a:rPr lang="en-GB" dirty="0" smtClean="0"/>
            <a:t>forensic </a:t>
          </a:r>
          <a:r>
            <a:rPr lang="en-GB" dirty="0" smtClean="0"/>
            <a:t>investigations were released</a:t>
          </a:r>
          <a:endParaRPr lang="en-GB" dirty="0"/>
        </a:p>
      </dgm:t>
    </dgm:pt>
    <dgm:pt modelId="{7D2DA3C4-5FC6-476F-858F-08172118A748}" type="parTrans" cxnId="{7D1F6165-0D15-4FF4-AD96-51AA6F41BAEE}">
      <dgm:prSet/>
      <dgm:spPr/>
      <dgm:t>
        <a:bodyPr/>
        <a:lstStyle/>
        <a:p>
          <a:endParaRPr lang="en-US"/>
        </a:p>
      </dgm:t>
    </dgm:pt>
    <dgm:pt modelId="{19C64C3E-1C9E-47DD-9232-DE5940F47FFE}" type="sibTrans" cxnId="{7D1F6165-0D15-4FF4-AD96-51AA6F41BAEE}">
      <dgm:prSet/>
      <dgm:spPr/>
      <dgm:t>
        <a:bodyPr/>
        <a:lstStyle/>
        <a:p>
          <a:endParaRPr lang="en-US"/>
        </a:p>
      </dgm:t>
    </dgm:pt>
    <dgm:pt modelId="{8666AFED-B198-4E48-BCCB-842AFF41ACB1}">
      <dgm:prSet/>
      <dgm:spPr/>
      <dgm:t>
        <a:bodyPr/>
        <a:lstStyle/>
        <a:p>
          <a:r>
            <a:rPr lang="en-GB" dirty="0" smtClean="0"/>
            <a:t>Services were provided to 65 cases under criminal proceedings by law enforcement agencies</a:t>
          </a:r>
          <a:endParaRPr lang="en-GB" dirty="0"/>
        </a:p>
      </dgm:t>
    </dgm:pt>
    <dgm:pt modelId="{136BF969-9337-462D-95B4-D6191C3FCCFD}" type="parTrans" cxnId="{59D0A4E3-6C01-4794-8A38-C80FBEB08D2A}">
      <dgm:prSet/>
      <dgm:spPr/>
      <dgm:t>
        <a:bodyPr/>
        <a:lstStyle/>
        <a:p>
          <a:endParaRPr lang="en-US"/>
        </a:p>
      </dgm:t>
    </dgm:pt>
    <dgm:pt modelId="{0FA9D3F6-99E5-4517-8864-20DBCEB88765}" type="sibTrans" cxnId="{59D0A4E3-6C01-4794-8A38-C80FBEB08D2A}">
      <dgm:prSet/>
      <dgm:spPr/>
      <dgm:t>
        <a:bodyPr/>
        <a:lstStyle/>
        <a:p>
          <a:endParaRPr lang="en-US"/>
        </a:p>
      </dgm:t>
    </dgm:pt>
    <dgm:pt modelId="{58896090-4547-4A40-885E-8BE18DD28C4A}">
      <dgm:prSet/>
      <dgm:spPr/>
      <dgm:t>
        <a:bodyPr/>
        <a:lstStyle/>
        <a:p>
          <a:r>
            <a:rPr lang="en-GB" dirty="0" smtClean="0"/>
            <a:t>Improvement of 33% Year-on-Year on invoices paid within 30 </a:t>
          </a:r>
          <a:r>
            <a:rPr lang="en-GB" dirty="0" smtClean="0"/>
            <a:t>days, although </a:t>
          </a:r>
          <a:r>
            <a:rPr lang="en-GB" dirty="0" smtClean="0"/>
            <a:t>still much to be done</a:t>
          </a:r>
          <a:endParaRPr lang="en-GB" dirty="0"/>
        </a:p>
      </dgm:t>
    </dgm:pt>
    <dgm:pt modelId="{1C484F3B-62C7-48AD-AEA0-F970231A86EC}" type="parTrans" cxnId="{E6D4BFCF-DE37-4411-81C9-ED94A757B45D}">
      <dgm:prSet/>
      <dgm:spPr/>
      <dgm:t>
        <a:bodyPr/>
        <a:lstStyle/>
        <a:p>
          <a:endParaRPr lang="en-US"/>
        </a:p>
      </dgm:t>
    </dgm:pt>
    <dgm:pt modelId="{BBCF6A59-AB22-4215-B63D-BE4506ACAFF7}" type="sibTrans" cxnId="{E6D4BFCF-DE37-4411-81C9-ED94A757B45D}">
      <dgm:prSet/>
      <dgm:spPr/>
      <dgm:t>
        <a:bodyPr/>
        <a:lstStyle/>
        <a:p>
          <a:endParaRPr lang="en-US"/>
        </a:p>
      </dgm:t>
    </dgm:pt>
    <dgm:pt modelId="{B616EDAC-574C-4C86-A054-D7EDCF19CD50}">
      <dgm:prSet/>
      <dgm:spPr/>
      <dgm:t>
        <a:bodyPr/>
        <a:lstStyle/>
        <a:p>
          <a:r>
            <a:rPr lang="en-GB" dirty="0" smtClean="0"/>
            <a:t>Municipal Financial Management Induction Programme delivered to 9500 councillors and 600 municipal officials </a:t>
          </a:r>
          <a:endParaRPr lang="en-GB" dirty="0"/>
        </a:p>
      </dgm:t>
    </dgm:pt>
    <dgm:pt modelId="{15A005E3-84E7-4D23-9E54-5AACCCB77A00}" type="parTrans" cxnId="{69D8EE49-6EC4-494E-A275-BE910828AD89}">
      <dgm:prSet/>
      <dgm:spPr/>
      <dgm:t>
        <a:bodyPr/>
        <a:lstStyle/>
        <a:p>
          <a:endParaRPr lang="en-US"/>
        </a:p>
      </dgm:t>
    </dgm:pt>
    <dgm:pt modelId="{16F6905B-72CF-45B3-B24F-8448ECC5C452}" type="sibTrans" cxnId="{69D8EE49-6EC4-494E-A275-BE910828AD89}">
      <dgm:prSet/>
      <dgm:spPr/>
      <dgm:t>
        <a:bodyPr/>
        <a:lstStyle/>
        <a:p>
          <a:endParaRPr lang="en-US"/>
        </a:p>
      </dgm:t>
    </dgm:pt>
    <dgm:pt modelId="{F7C8A800-30BD-444C-9964-B61683A10463}">
      <dgm:prSet/>
      <dgm:spPr/>
      <dgm:t>
        <a:bodyPr/>
        <a:lstStyle/>
        <a:p>
          <a:r>
            <a:rPr lang="en-GB" smtClean="0"/>
            <a:t>28 transversal contracts were reviewed </a:t>
          </a:r>
          <a:endParaRPr lang="en-GB"/>
        </a:p>
      </dgm:t>
    </dgm:pt>
    <dgm:pt modelId="{9896B173-9104-4F0F-A491-9190C0ABF4F0}" type="parTrans" cxnId="{3F0550FF-F37A-410E-8A8A-A4FA58509412}">
      <dgm:prSet/>
      <dgm:spPr/>
      <dgm:t>
        <a:bodyPr/>
        <a:lstStyle/>
        <a:p>
          <a:endParaRPr lang="en-US"/>
        </a:p>
      </dgm:t>
    </dgm:pt>
    <dgm:pt modelId="{AB1AE0A6-F6B4-4827-B4E3-8D9061E02E5B}" type="sibTrans" cxnId="{3F0550FF-F37A-410E-8A8A-A4FA58509412}">
      <dgm:prSet/>
      <dgm:spPr/>
      <dgm:t>
        <a:bodyPr/>
        <a:lstStyle/>
        <a:p>
          <a:endParaRPr lang="en-US"/>
        </a:p>
      </dgm:t>
    </dgm:pt>
    <dgm:pt modelId="{28F15748-C464-4C9D-904A-13BB8D6D2719}">
      <dgm:prSet/>
      <dgm:spPr/>
      <dgm:t>
        <a:bodyPr/>
        <a:lstStyle/>
        <a:p>
          <a:r>
            <a:rPr lang="en-GB" dirty="0" smtClean="0"/>
            <a:t>SCM interventions conducted in health, travel and accommodation and education related projects </a:t>
          </a:r>
          <a:endParaRPr lang="en-GB" dirty="0"/>
        </a:p>
      </dgm:t>
    </dgm:pt>
    <dgm:pt modelId="{58CCEE3C-601E-4BA0-B06E-5AB22E496BB4}" type="parTrans" cxnId="{74129763-793F-4C76-BD39-F7D9CDF751EF}">
      <dgm:prSet/>
      <dgm:spPr/>
      <dgm:t>
        <a:bodyPr/>
        <a:lstStyle/>
        <a:p>
          <a:endParaRPr lang="en-US"/>
        </a:p>
      </dgm:t>
    </dgm:pt>
    <dgm:pt modelId="{6BA966F3-615F-414F-A7F5-14482D140142}" type="sibTrans" cxnId="{74129763-793F-4C76-BD39-F7D9CDF751EF}">
      <dgm:prSet/>
      <dgm:spPr/>
      <dgm:t>
        <a:bodyPr/>
        <a:lstStyle/>
        <a:p>
          <a:endParaRPr lang="en-US"/>
        </a:p>
      </dgm:t>
    </dgm:pt>
    <dgm:pt modelId="{FC64E34E-6DCF-4FF8-A7F7-C6DA08B4C30D}">
      <dgm:prSet/>
      <dgm:spPr/>
      <dgm:t>
        <a:bodyPr/>
        <a:lstStyle/>
        <a:p>
          <a:r>
            <a:rPr lang="en-GB" dirty="0" smtClean="0"/>
            <a:t>22 instructions issued to enhance SCA performance</a:t>
          </a:r>
          <a:endParaRPr lang="en-GB" dirty="0"/>
        </a:p>
      </dgm:t>
    </dgm:pt>
    <dgm:pt modelId="{0BE4888E-7082-4A68-BB42-BCA32D1264F9}" type="parTrans" cxnId="{E4B719F7-A2E3-4BD3-B8A4-8B33C5B414D2}">
      <dgm:prSet/>
      <dgm:spPr/>
      <dgm:t>
        <a:bodyPr/>
        <a:lstStyle/>
        <a:p>
          <a:endParaRPr lang="en-US"/>
        </a:p>
      </dgm:t>
    </dgm:pt>
    <dgm:pt modelId="{39874AC0-D472-433E-A345-4A7F5F2C58DC}" type="sibTrans" cxnId="{E4B719F7-A2E3-4BD3-B8A4-8B33C5B414D2}">
      <dgm:prSet/>
      <dgm:spPr/>
      <dgm:t>
        <a:bodyPr/>
        <a:lstStyle/>
        <a:p>
          <a:endParaRPr lang="en-US"/>
        </a:p>
      </dgm:t>
    </dgm:pt>
    <dgm:pt modelId="{99F59D8C-EE3D-4EF7-A50B-2682F583EEBC}">
      <dgm:prSet/>
      <dgm:spPr>
        <a:solidFill>
          <a:srgbClr val="F7F7F7">
            <a:alpha val="90000"/>
          </a:srgbClr>
        </a:solidFill>
      </dgm:spPr>
      <dgm:t>
        <a:bodyPr/>
        <a:lstStyle/>
        <a:p>
          <a:r>
            <a:rPr lang="en-GB" dirty="0" smtClean="0"/>
            <a:t>Fewer assessments of IA conducted, audit committee’s supported and strategic support plans for government entities struggling at the lower level of IA and risk management implemented</a:t>
          </a:r>
          <a:endParaRPr lang="en-GB" dirty="0"/>
        </a:p>
      </dgm:t>
    </dgm:pt>
    <dgm:pt modelId="{06D74906-A028-4D31-9E56-3EE0FB3AD425}" type="parTrans" cxnId="{B5D6C562-4D35-4752-B2A5-18E490516026}">
      <dgm:prSet/>
      <dgm:spPr/>
      <dgm:t>
        <a:bodyPr/>
        <a:lstStyle/>
        <a:p>
          <a:endParaRPr lang="en-US"/>
        </a:p>
      </dgm:t>
    </dgm:pt>
    <dgm:pt modelId="{7DC40FAC-7E39-4924-A44D-0B7713AAD039}" type="sibTrans" cxnId="{B5D6C562-4D35-4752-B2A5-18E490516026}">
      <dgm:prSet/>
      <dgm:spPr/>
      <dgm:t>
        <a:bodyPr/>
        <a:lstStyle/>
        <a:p>
          <a:endParaRPr lang="en-US"/>
        </a:p>
      </dgm:t>
    </dgm:pt>
    <dgm:pt modelId="{DC8B39FB-6E4A-490C-AAB7-79C562FE748A}">
      <dgm:prSet/>
      <dgm:spPr>
        <a:solidFill>
          <a:srgbClr val="F7F7F7">
            <a:alpha val="90000"/>
          </a:srgbClr>
        </a:solidFill>
      </dgm:spPr>
      <dgm:t>
        <a:bodyPr/>
        <a:lstStyle/>
        <a:p>
          <a:r>
            <a:rPr lang="en-GB" dirty="0" smtClean="0"/>
            <a:t>FMCMM </a:t>
          </a:r>
          <a:r>
            <a:rPr lang="en-GB" dirty="0" smtClean="0"/>
            <a:t>improvements; development </a:t>
          </a:r>
          <a:r>
            <a:rPr lang="en-GB" dirty="0" smtClean="0"/>
            <a:t>of a web based model and </a:t>
          </a:r>
          <a:r>
            <a:rPr lang="en-GB" dirty="0" smtClean="0"/>
            <a:t>conducting an assessment </a:t>
          </a:r>
          <a:r>
            <a:rPr lang="en-GB" dirty="0" smtClean="0"/>
            <a:t>was delayed</a:t>
          </a:r>
          <a:endParaRPr lang="en-GB" dirty="0"/>
        </a:p>
      </dgm:t>
    </dgm:pt>
    <dgm:pt modelId="{F5580D92-6AFE-4E20-8950-DC6508A1DB7B}" type="parTrans" cxnId="{2C969DF7-742E-46DA-8D4A-8F31AB34BDD8}">
      <dgm:prSet/>
      <dgm:spPr/>
      <dgm:t>
        <a:bodyPr/>
        <a:lstStyle/>
        <a:p>
          <a:endParaRPr lang="en-US"/>
        </a:p>
      </dgm:t>
    </dgm:pt>
    <dgm:pt modelId="{E6FB14BC-4F68-4C72-A047-1634C55DCB5D}" type="sibTrans" cxnId="{2C969DF7-742E-46DA-8D4A-8F31AB34BDD8}">
      <dgm:prSet/>
      <dgm:spPr/>
      <dgm:t>
        <a:bodyPr/>
        <a:lstStyle/>
        <a:p>
          <a:endParaRPr lang="en-US"/>
        </a:p>
      </dgm:t>
    </dgm:pt>
    <dgm:pt modelId="{CFAC0753-B878-4CA7-8E4F-C975D3D097EC}">
      <dgm:prSet/>
      <dgm:spPr>
        <a:solidFill>
          <a:srgbClr val="F7F7F7">
            <a:alpha val="90000"/>
          </a:srgbClr>
        </a:solidFill>
      </dgm:spPr>
      <dgm:t>
        <a:bodyPr/>
        <a:lstStyle/>
        <a:p>
          <a:r>
            <a:rPr lang="en-GB" dirty="0" smtClean="0"/>
            <a:t>Draft Procurement bill has been developed but not yet published for comment</a:t>
          </a:r>
          <a:endParaRPr lang="en-GB" dirty="0"/>
        </a:p>
      </dgm:t>
    </dgm:pt>
    <dgm:pt modelId="{5F2062CA-561D-40FE-B635-678CDF2719E5}" type="parTrans" cxnId="{02765FDE-515A-41A8-978E-F32DAE35B34F}">
      <dgm:prSet/>
      <dgm:spPr/>
      <dgm:t>
        <a:bodyPr/>
        <a:lstStyle/>
        <a:p>
          <a:endParaRPr lang="en-US"/>
        </a:p>
      </dgm:t>
    </dgm:pt>
    <dgm:pt modelId="{75613D34-54A7-4164-9552-AF4A1732F11D}" type="sibTrans" cxnId="{02765FDE-515A-41A8-978E-F32DAE35B34F}">
      <dgm:prSet/>
      <dgm:spPr/>
      <dgm:t>
        <a:bodyPr/>
        <a:lstStyle/>
        <a:p>
          <a:endParaRPr lang="en-US"/>
        </a:p>
      </dgm:t>
    </dgm:pt>
    <dgm:pt modelId="{384DF519-CCB5-4D72-8E7D-A10C16DCD2AF}">
      <dgm:prSet/>
      <dgm:spPr>
        <a:solidFill>
          <a:srgbClr val="F7F7F7">
            <a:alpha val="90000"/>
          </a:srgbClr>
        </a:solidFill>
      </dgm:spPr>
      <dgm:t>
        <a:bodyPr/>
        <a:lstStyle/>
        <a:p>
          <a:r>
            <a:rPr lang="en-GB" dirty="0" smtClean="0"/>
            <a:t>Delays in system development to publishing procurement spend data, proposals for strategic sourcing opportunities, the development of sourcing strategies for identified commodity categories as well as the implementation of sourcing strategies</a:t>
          </a:r>
          <a:endParaRPr lang="en-GB" dirty="0"/>
        </a:p>
      </dgm:t>
    </dgm:pt>
    <dgm:pt modelId="{068B377C-9EC9-4CEC-9DFA-01D2701B63CA}" type="parTrans" cxnId="{D99EBA65-5B98-4D3B-BE53-C88652157A62}">
      <dgm:prSet/>
      <dgm:spPr/>
      <dgm:t>
        <a:bodyPr/>
        <a:lstStyle/>
        <a:p>
          <a:endParaRPr lang="en-US"/>
        </a:p>
      </dgm:t>
    </dgm:pt>
    <dgm:pt modelId="{2702B641-0935-48CF-A3CF-54D91D025162}" type="sibTrans" cxnId="{D99EBA65-5B98-4D3B-BE53-C88652157A62}">
      <dgm:prSet/>
      <dgm:spPr/>
      <dgm:t>
        <a:bodyPr/>
        <a:lstStyle/>
        <a:p>
          <a:endParaRPr lang="en-US"/>
        </a:p>
      </dgm:t>
    </dgm:pt>
    <dgm:pt modelId="{EF0588E2-FFDC-4D62-B036-7EE34D5A4CA9}">
      <dgm:prSet/>
      <dgm:spPr>
        <a:solidFill>
          <a:srgbClr val="F7F7F7">
            <a:alpha val="90000"/>
          </a:srgbClr>
        </a:solidFill>
      </dgm:spPr>
      <dgm:t>
        <a:bodyPr/>
        <a:lstStyle/>
        <a:p>
          <a:r>
            <a:rPr lang="en-GB" dirty="0" smtClean="0"/>
            <a:t>IFMS implementation strategies completed but neither published nor implemented</a:t>
          </a:r>
          <a:endParaRPr lang="en-GB" dirty="0"/>
        </a:p>
      </dgm:t>
    </dgm:pt>
    <dgm:pt modelId="{81BF3D1B-3E1F-45A9-A6D8-6A968D500D61}" type="parTrans" cxnId="{1723516C-7FBD-4B61-8473-019A84B18491}">
      <dgm:prSet/>
      <dgm:spPr/>
      <dgm:t>
        <a:bodyPr/>
        <a:lstStyle/>
        <a:p>
          <a:endParaRPr lang="en-US"/>
        </a:p>
      </dgm:t>
    </dgm:pt>
    <dgm:pt modelId="{2C1E498A-BCD1-4418-B1A6-1E41A1BD65E1}" type="sibTrans" cxnId="{1723516C-7FBD-4B61-8473-019A84B18491}">
      <dgm:prSet/>
      <dgm:spPr/>
      <dgm:t>
        <a:bodyPr/>
        <a:lstStyle/>
        <a:p>
          <a:endParaRPr lang="en-US"/>
        </a:p>
      </dgm:t>
    </dgm:pt>
    <dgm:pt modelId="{246D6C0A-61DC-422B-86A6-1A5F721AC1CD}" type="pres">
      <dgm:prSet presAssocID="{FF402CF5-B1C8-4578-A85C-8E21983E9BD0}" presName="linear" presStyleCnt="0">
        <dgm:presLayoutVars>
          <dgm:dir/>
          <dgm:animLvl val="lvl"/>
          <dgm:resizeHandles val="exact"/>
        </dgm:presLayoutVars>
      </dgm:prSet>
      <dgm:spPr/>
      <dgm:t>
        <a:bodyPr/>
        <a:lstStyle/>
        <a:p>
          <a:endParaRPr lang="en-US"/>
        </a:p>
      </dgm:t>
    </dgm:pt>
    <dgm:pt modelId="{98B734B4-9623-4565-A4A5-D058D0B71C6F}" type="pres">
      <dgm:prSet presAssocID="{EF041AB6-03A7-4031-956E-EFDBA0B7ABE0}" presName="parentLin" presStyleCnt="0"/>
      <dgm:spPr/>
    </dgm:pt>
    <dgm:pt modelId="{7280232D-DEE3-44BB-925B-AD747CE13DCD}" type="pres">
      <dgm:prSet presAssocID="{EF041AB6-03A7-4031-956E-EFDBA0B7ABE0}" presName="parentLeftMargin" presStyleLbl="node1" presStyleIdx="0" presStyleCnt="2"/>
      <dgm:spPr/>
      <dgm:t>
        <a:bodyPr/>
        <a:lstStyle/>
        <a:p>
          <a:endParaRPr lang="en-US"/>
        </a:p>
      </dgm:t>
    </dgm:pt>
    <dgm:pt modelId="{E645E13C-7A51-4491-81F0-C4BB315AEBE5}" type="pres">
      <dgm:prSet presAssocID="{EF041AB6-03A7-4031-956E-EFDBA0B7ABE0}" presName="parentText" presStyleLbl="node1" presStyleIdx="0" presStyleCnt="2" custLinFactNeighborX="12793" custLinFactNeighborY="59262">
        <dgm:presLayoutVars>
          <dgm:chMax val="0"/>
          <dgm:bulletEnabled val="1"/>
        </dgm:presLayoutVars>
      </dgm:prSet>
      <dgm:spPr/>
      <dgm:t>
        <a:bodyPr/>
        <a:lstStyle/>
        <a:p>
          <a:endParaRPr lang="en-US"/>
        </a:p>
      </dgm:t>
    </dgm:pt>
    <dgm:pt modelId="{3EABA88C-EA3D-4940-827F-8EF92C9A8AB6}" type="pres">
      <dgm:prSet presAssocID="{EF041AB6-03A7-4031-956E-EFDBA0B7ABE0}" presName="negativeSpace" presStyleCnt="0"/>
      <dgm:spPr/>
    </dgm:pt>
    <dgm:pt modelId="{88E2638C-ABE2-4670-B32F-F3EFF6FC88F8}" type="pres">
      <dgm:prSet presAssocID="{EF041AB6-03A7-4031-956E-EFDBA0B7ABE0}" presName="childText" presStyleLbl="conFgAcc1" presStyleIdx="0" presStyleCnt="2" custScaleY="103936" custLinFactY="2693" custLinFactNeighborY="100000">
        <dgm:presLayoutVars>
          <dgm:bulletEnabled val="1"/>
        </dgm:presLayoutVars>
      </dgm:prSet>
      <dgm:spPr/>
      <dgm:t>
        <a:bodyPr/>
        <a:lstStyle/>
        <a:p>
          <a:endParaRPr lang="en-US"/>
        </a:p>
      </dgm:t>
    </dgm:pt>
    <dgm:pt modelId="{A6507F8B-E032-4650-B8F0-74C5F101E4D2}" type="pres">
      <dgm:prSet presAssocID="{3E2D44B3-ACB1-42AD-B506-1782187A21F5}" presName="spaceBetweenRectangles" presStyleCnt="0"/>
      <dgm:spPr/>
    </dgm:pt>
    <dgm:pt modelId="{574D62F4-979A-42F5-B780-2F6C2CDC0078}" type="pres">
      <dgm:prSet presAssocID="{BBDB9F62-3A61-43A3-8BED-88A288D0EF2A}" presName="parentLin" presStyleCnt="0"/>
      <dgm:spPr/>
    </dgm:pt>
    <dgm:pt modelId="{87E7F7A8-87C7-4122-8B19-F4E9F0755B33}" type="pres">
      <dgm:prSet presAssocID="{BBDB9F62-3A61-43A3-8BED-88A288D0EF2A}" presName="parentLeftMargin" presStyleLbl="node1" presStyleIdx="0" presStyleCnt="2"/>
      <dgm:spPr/>
      <dgm:t>
        <a:bodyPr/>
        <a:lstStyle/>
        <a:p>
          <a:endParaRPr lang="en-US"/>
        </a:p>
      </dgm:t>
    </dgm:pt>
    <dgm:pt modelId="{0759C812-B709-4065-AB71-D3DB50C177FC}" type="pres">
      <dgm:prSet presAssocID="{BBDB9F62-3A61-43A3-8BED-88A288D0EF2A}" presName="parentText" presStyleLbl="node1" presStyleIdx="1" presStyleCnt="2" custLinFactNeighborX="2262" custLinFactNeighborY="50565">
        <dgm:presLayoutVars>
          <dgm:chMax val="0"/>
          <dgm:bulletEnabled val="1"/>
        </dgm:presLayoutVars>
      </dgm:prSet>
      <dgm:spPr/>
      <dgm:t>
        <a:bodyPr/>
        <a:lstStyle/>
        <a:p>
          <a:endParaRPr lang="en-US"/>
        </a:p>
      </dgm:t>
    </dgm:pt>
    <dgm:pt modelId="{B7317F9E-B6FD-41A9-8C00-1C7E1D2AAE9C}" type="pres">
      <dgm:prSet presAssocID="{BBDB9F62-3A61-43A3-8BED-88A288D0EF2A}" presName="negativeSpace" presStyleCnt="0"/>
      <dgm:spPr/>
    </dgm:pt>
    <dgm:pt modelId="{D4B9FF39-0EB2-4D49-8E6F-7415DB4948D8}" type="pres">
      <dgm:prSet presAssocID="{BBDB9F62-3A61-43A3-8BED-88A288D0EF2A}" presName="childText" presStyleLbl="conFgAcc1" presStyleIdx="1" presStyleCnt="2" custScaleY="109859" custLinFactNeighborY="32429">
        <dgm:presLayoutVars>
          <dgm:bulletEnabled val="1"/>
        </dgm:presLayoutVars>
      </dgm:prSet>
      <dgm:spPr/>
      <dgm:t>
        <a:bodyPr/>
        <a:lstStyle/>
        <a:p>
          <a:endParaRPr lang="en-US"/>
        </a:p>
      </dgm:t>
    </dgm:pt>
  </dgm:ptLst>
  <dgm:cxnLst>
    <dgm:cxn modelId="{4588C999-5F3F-4383-918D-CAE44C0A1186}" type="presOf" srcId="{EF041AB6-03A7-4031-956E-EFDBA0B7ABE0}" destId="{E645E13C-7A51-4491-81F0-C4BB315AEBE5}" srcOrd="1" destOrd="0" presId="urn:microsoft.com/office/officeart/2005/8/layout/list1"/>
    <dgm:cxn modelId="{D99EBA65-5B98-4D3B-BE53-C88652157A62}" srcId="{BBDB9F62-3A61-43A3-8BED-88A288D0EF2A}" destId="{384DF519-CCB5-4D72-8E7D-A10C16DCD2AF}" srcOrd="5" destOrd="0" parTransId="{068B377C-9EC9-4CEC-9DFA-01D2701B63CA}" sibTransId="{2702B641-0935-48CF-A3CF-54D91D025162}"/>
    <dgm:cxn modelId="{59D0A4E3-6C01-4794-8A38-C80FBEB08D2A}" srcId="{EF041AB6-03A7-4031-956E-EFDBA0B7ABE0}" destId="{8666AFED-B198-4E48-BCCB-842AFF41ACB1}" srcOrd="2" destOrd="0" parTransId="{136BF969-9337-462D-95B4-D6191C3FCCFD}" sibTransId="{0FA9D3F6-99E5-4517-8864-20DBCEB88765}"/>
    <dgm:cxn modelId="{B0396B49-D9CD-4961-8646-F33459C95B2A}" type="presOf" srcId="{FF402CF5-B1C8-4578-A85C-8E21983E9BD0}" destId="{246D6C0A-61DC-422B-86A6-1A5F721AC1CD}" srcOrd="0" destOrd="0" presId="urn:microsoft.com/office/officeart/2005/8/layout/list1"/>
    <dgm:cxn modelId="{421DA11B-2526-47F4-881A-F752CC280481}" srcId="{EF041AB6-03A7-4031-956E-EFDBA0B7ABE0}" destId="{D704E927-F3E1-4CE0-B76E-CCED4E64835F}" srcOrd="0" destOrd="0" parTransId="{D38DC70C-75B2-4AD3-AAA9-696EF55997F8}" sibTransId="{07E404CC-5E12-456C-990E-FA37EF85C2D4}"/>
    <dgm:cxn modelId="{69D8EE49-6EC4-494E-A275-BE910828AD89}" srcId="{EF041AB6-03A7-4031-956E-EFDBA0B7ABE0}" destId="{B616EDAC-574C-4C86-A054-D7EDCF19CD50}" srcOrd="4" destOrd="0" parTransId="{15A005E3-84E7-4D23-9E54-5AACCCB77A00}" sibTransId="{16F6905B-72CF-45B3-B24F-8448ECC5C452}"/>
    <dgm:cxn modelId="{063E5287-C1BC-4FC9-966D-2076C3A12295}" type="presOf" srcId="{B616EDAC-574C-4C86-A054-D7EDCF19CD50}" destId="{88E2638C-ABE2-4670-B32F-F3EFF6FC88F8}" srcOrd="0" destOrd="4" presId="urn:microsoft.com/office/officeart/2005/8/layout/list1"/>
    <dgm:cxn modelId="{4F164088-C99F-4CD0-9415-65DB20018F9D}" type="presOf" srcId="{CFAC0753-B878-4CA7-8E4F-C975D3D097EC}" destId="{D4B9FF39-0EB2-4D49-8E6F-7415DB4948D8}" srcOrd="0" destOrd="4" presId="urn:microsoft.com/office/officeart/2005/8/layout/list1"/>
    <dgm:cxn modelId="{62C068DB-44D6-42B5-912C-0615016B64DB}" type="presOf" srcId="{8666AFED-B198-4E48-BCCB-842AFF41ACB1}" destId="{88E2638C-ABE2-4670-B32F-F3EFF6FC88F8}" srcOrd="0" destOrd="2" presId="urn:microsoft.com/office/officeart/2005/8/layout/list1"/>
    <dgm:cxn modelId="{02765FDE-515A-41A8-978E-F32DAE35B34F}" srcId="{BBDB9F62-3A61-43A3-8BED-88A288D0EF2A}" destId="{CFAC0753-B878-4CA7-8E4F-C975D3D097EC}" srcOrd="4" destOrd="0" parTransId="{5F2062CA-561D-40FE-B635-678CDF2719E5}" sibTransId="{75613D34-54A7-4164-9552-AF4A1732F11D}"/>
    <dgm:cxn modelId="{085359F1-FED4-4FF9-8CFA-D6A222A2D3F4}" type="presOf" srcId="{58896090-4547-4A40-885E-8BE18DD28C4A}" destId="{88E2638C-ABE2-4670-B32F-F3EFF6FC88F8}" srcOrd="0" destOrd="3" presId="urn:microsoft.com/office/officeart/2005/8/layout/list1"/>
    <dgm:cxn modelId="{74129763-793F-4C76-BD39-F7D9CDF751EF}" srcId="{EF041AB6-03A7-4031-956E-EFDBA0B7ABE0}" destId="{28F15748-C464-4C9D-904A-13BB8D6D2719}" srcOrd="6" destOrd="0" parTransId="{58CCEE3C-601E-4BA0-B06E-5AB22E496BB4}" sibTransId="{6BA966F3-615F-414F-A7F5-14482D140142}"/>
    <dgm:cxn modelId="{72B8905B-2CD5-4FEF-9A64-2AE2763A8A21}" type="presOf" srcId="{384DF519-CCB5-4D72-8E7D-A10C16DCD2AF}" destId="{D4B9FF39-0EB2-4D49-8E6F-7415DB4948D8}" srcOrd="0" destOrd="5" presId="urn:microsoft.com/office/officeart/2005/8/layout/list1"/>
    <dgm:cxn modelId="{3187C636-4ABB-459F-BFC5-161295C76F74}" type="presOf" srcId="{BBDB9F62-3A61-43A3-8BED-88A288D0EF2A}" destId="{87E7F7A8-87C7-4122-8B19-F4E9F0755B33}" srcOrd="0" destOrd="0" presId="urn:microsoft.com/office/officeart/2005/8/layout/list1"/>
    <dgm:cxn modelId="{496403C3-314D-4266-94D8-3FFB11AAB4F2}" type="presOf" srcId="{1A9EC2D9-B3A6-405F-8D69-C141D37530ED}" destId="{D4B9FF39-0EB2-4D49-8E6F-7415DB4948D8}" srcOrd="0" destOrd="0" presId="urn:microsoft.com/office/officeart/2005/8/layout/list1"/>
    <dgm:cxn modelId="{24C9D94E-EED9-4FEC-9B66-BA36373E5D18}" type="presOf" srcId="{28F15748-C464-4C9D-904A-13BB8D6D2719}" destId="{88E2638C-ABE2-4670-B32F-F3EFF6FC88F8}" srcOrd="0" destOrd="6" presId="urn:microsoft.com/office/officeart/2005/8/layout/list1"/>
    <dgm:cxn modelId="{6024D1CF-C91E-49E5-B29A-40C2FADC215F}" srcId="{FF402CF5-B1C8-4578-A85C-8E21983E9BD0}" destId="{BBDB9F62-3A61-43A3-8BED-88A288D0EF2A}" srcOrd="1" destOrd="0" parTransId="{04B798A6-F3F1-4544-8C58-EF407D3A29CC}" sibTransId="{3C659354-8665-4AC9-AFA2-AC802CB649D1}"/>
    <dgm:cxn modelId="{E6D4BFCF-DE37-4411-81C9-ED94A757B45D}" srcId="{EF041AB6-03A7-4031-956E-EFDBA0B7ABE0}" destId="{58896090-4547-4A40-885E-8BE18DD28C4A}" srcOrd="3" destOrd="0" parTransId="{1C484F3B-62C7-48AD-AEA0-F970231A86EC}" sibTransId="{BBCF6A59-AB22-4215-B63D-BE4506ACAFF7}"/>
    <dgm:cxn modelId="{65ADF061-DAB9-42ED-BD1C-7BBC2B69A4D7}" type="presOf" srcId="{EF0588E2-FFDC-4D62-B036-7EE34D5A4CA9}" destId="{D4B9FF39-0EB2-4D49-8E6F-7415DB4948D8}" srcOrd="0" destOrd="3" presId="urn:microsoft.com/office/officeart/2005/8/layout/list1"/>
    <dgm:cxn modelId="{54F2BF91-C663-4E7B-A285-32CC8AE6218B}" type="presOf" srcId="{FC64E34E-6DCF-4FF8-A7F7-C6DA08B4C30D}" destId="{88E2638C-ABE2-4670-B32F-F3EFF6FC88F8}" srcOrd="0" destOrd="7" presId="urn:microsoft.com/office/officeart/2005/8/layout/list1"/>
    <dgm:cxn modelId="{B5D6C562-4D35-4752-B2A5-18E490516026}" srcId="{BBDB9F62-3A61-43A3-8BED-88A288D0EF2A}" destId="{99F59D8C-EE3D-4EF7-A50B-2682F583EEBC}" srcOrd="1" destOrd="0" parTransId="{06D74906-A028-4D31-9E56-3EE0FB3AD425}" sibTransId="{7DC40FAC-7E39-4924-A44D-0B7713AAD039}"/>
    <dgm:cxn modelId="{7D1F6165-0D15-4FF4-AD96-51AA6F41BAEE}" srcId="{EF041AB6-03A7-4031-956E-EFDBA0B7ABE0}" destId="{209DADB1-DDBD-4EB6-99E8-02CD94B274A2}" srcOrd="1" destOrd="0" parTransId="{7D2DA3C4-5FC6-476F-858F-08172118A748}" sibTransId="{19C64C3E-1C9E-47DD-9232-DE5940F47FFE}"/>
    <dgm:cxn modelId="{E4B719F7-A2E3-4BD3-B8A4-8B33C5B414D2}" srcId="{EF041AB6-03A7-4031-956E-EFDBA0B7ABE0}" destId="{FC64E34E-6DCF-4FF8-A7F7-C6DA08B4C30D}" srcOrd="7" destOrd="0" parTransId="{0BE4888E-7082-4A68-BB42-BCA32D1264F9}" sibTransId="{39874AC0-D472-433E-A345-4A7F5F2C58DC}"/>
    <dgm:cxn modelId="{59DFC31B-2661-401C-99FD-CFCF6421BCCA}" type="presOf" srcId="{F7C8A800-30BD-444C-9964-B61683A10463}" destId="{88E2638C-ABE2-4670-B32F-F3EFF6FC88F8}" srcOrd="0" destOrd="5" presId="urn:microsoft.com/office/officeart/2005/8/layout/list1"/>
    <dgm:cxn modelId="{01D3454E-8E8F-470D-BA95-AC76FFA65BB1}" type="presOf" srcId="{DC8B39FB-6E4A-490C-AAB7-79C562FE748A}" destId="{D4B9FF39-0EB2-4D49-8E6F-7415DB4948D8}" srcOrd="0" destOrd="2" presId="urn:microsoft.com/office/officeart/2005/8/layout/list1"/>
    <dgm:cxn modelId="{D34A30D9-EF3C-4D04-8A46-1EC5DAD5D96D}" type="presOf" srcId="{99F59D8C-EE3D-4EF7-A50B-2682F583EEBC}" destId="{D4B9FF39-0EB2-4D49-8E6F-7415DB4948D8}" srcOrd="0" destOrd="1" presId="urn:microsoft.com/office/officeart/2005/8/layout/list1"/>
    <dgm:cxn modelId="{C13828F1-AA80-4C18-870F-A2012B2C509F}" srcId="{BBDB9F62-3A61-43A3-8BED-88A288D0EF2A}" destId="{1A9EC2D9-B3A6-405F-8D69-C141D37530ED}" srcOrd="0" destOrd="0" parTransId="{92A3C288-2648-4052-A458-5EBE12B0E560}" sibTransId="{F8984A3E-9272-476C-A85A-D1A7B5E9F44B}"/>
    <dgm:cxn modelId="{DFDE0785-4507-415A-BDE0-A149FCA64213}" type="presOf" srcId="{EF041AB6-03A7-4031-956E-EFDBA0B7ABE0}" destId="{7280232D-DEE3-44BB-925B-AD747CE13DCD}" srcOrd="0" destOrd="0" presId="urn:microsoft.com/office/officeart/2005/8/layout/list1"/>
    <dgm:cxn modelId="{3F0550FF-F37A-410E-8A8A-A4FA58509412}" srcId="{EF041AB6-03A7-4031-956E-EFDBA0B7ABE0}" destId="{F7C8A800-30BD-444C-9964-B61683A10463}" srcOrd="5" destOrd="0" parTransId="{9896B173-9104-4F0F-A491-9190C0ABF4F0}" sibTransId="{AB1AE0A6-F6B4-4827-B4E3-8D9061E02E5B}"/>
    <dgm:cxn modelId="{296B2823-42B9-4E11-B7A4-552C6BCA66F9}" type="presOf" srcId="{BBDB9F62-3A61-43A3-8BED-88A288D0EF2A}" destId="{0759C812-B709-4065-AB71-D3DB50C177FC}" srcOrd="1" destOrd="0" presId="urn:microsoft.com/office/officeart/2005/8/layout/list1"/>
    <dgm:cxn modelId="{04B53E5F-E821-47ED-A3E1-7E0351C6E8D1}" type="presOf" srcId="{209DADB1-DDBD-4EB6-99E8-02CD94B274A2}" destId="{88E2638C-ABE2-4670-B32F-F3EFF6FC88F8}" srcOrd="0" destOrd="1" presId="urn:microsoft.com/office/officeart/2005/8/layout/list1"/>
    <dgm:cxn modelId="{8D1F93A4-0440-4CDB-B0E2-C7D0E238F309}" srcId="{FF402CF5-B1C8-4578-A85C-8E21983E9BD0}" destId="{EF041AB6-03A7-4031-956E-EFDBA0B7ABE0}" srcOrd="0" destOrd="0" parTransId="{D92A31F9-0F1A-4F58-B4B0-AA3095E8C75E}" sibTransId="{3E2D44B3-ACB1-42AD-B506-1782187A21F5}"/>
    <dgm:cxn modelId="{2C969DF7-742E-46DA-8D4A-8F31AB34BDD8}" srcId="{BBDB9F62-3A61-43A3-8BED-88A288D0EF2A}" destId="{DC8B39FB-6E4A-490C-AAB7-79C562FE748A}" srcOrd="2" destOrd="0" parTransId="{F5580D92-6AFE-4E20-8950-DC6508A1DB7B}" sibTransId="{E6FB14BC-4F68-4C72-A047-1634C55DCB5D}"/>
    <dgm:cxn modelId="{1723516C-7FBD-4B61-8473-019A84B18491}" srcId="{BBDB9F62-3A61-43A3-8BED-88A288D0EF2A}" destId="{EF0588E2-FFDC-4D62-B036-7EE34D5A4CA9}" srcOrd="3" destOrd="0" parTransId="{81BF3D1B-3E1F-45A9-A6D8-6A968D500D61}" sibTransId="{2C1E498A-BCD1-4418-B1A6-1E41A1BD65E1}"/>
    <dgm:cxn modelId="{D88ED3BA-211F-4C06-9100-224983F1D3C6}" type="presOf" srcId="{D704E927-F3E1-4CE0-B76E-CCED4E64835F}" destId="{88E2638C-ABE2-4670-B32F-F3EFF6FC88F8}" srcOrd="0" destOrd="0" presId="urn:microsoft.com/office/officeart/2005/8/layout/list1"/>
    <dgm:cxn modelId="{27BA3067-90C7-42F7-BAE2-4CC3C761B1C0}" type="presParOf" srcId="{246D6C0A-61DC-422B-86A6-1A5F721AC1CD}" destId="{98B734B4-9623-4565-A4A5-D058D0B71C6F}" srcOrd="0" destOrd="0" presId="urn:microsoft.com/office/officeart/2005/8/layout/list1"/>
    <dgm:cxn modelId="{22559DB6-A398-4125-BC0B-D120236AC90A}" type="presParOf" srcId="{98B734B4-9623-4565-A4A5-D058D0B71C6F}" destId="{7280232D-DEE3-44BB-925B-AD747CE13DCD}" srcOrd="0" destOrd="0" presId="urn:microsoft.com/office/officeart/2005/8/layout/list1"/>
    <dgm:cxn modelId="{C84E423E-4A32-4791-B3E9-A38D375480D9}" type="presParOf" srcId="{98B734B4-9623-4565-A4A5-D058D0B71C6F}" destId="{E645E13C-7A51-4491-81F0-C4BB315AEBE5}" srcOrd="1" destOrd="0" presId="urn:microsoft.com/office/officeart/2005/8/layout/list1"/>
    <dgm:cxn modelId="{B63FAF1F-9C79-4362-BD37-66EF2FD31E49}" type="presParOf" srcId="{246D6C0A-61DC-422B-86A6-1A5F721AC1CD}" destId="{3EABA88C-EA3D-4940-827F-8EF92C9A8AB6}" srcOrd="1" destOrd="0" presId="urn:microsoft.com/office/officeart/2005/8/layout/list1"/>
    <dgm:cxn modelId="{7A3DFAD9-41CC-4A29-8D81-48CEF3AC725E}" type="presParOf" srcId="{246D6C0A-61DC-422B-86A6-1A5F721AC1CD}" destId="{88E2638C-ABE2-4670-B32F-F3EFF6FC88F8}" srcOrd="2" destOrd="0" presId="urn:microsoft.com/office/officeart/2005/8/layout/list1"/>
    <dgm:cxn modelId="{47826C94-DF34-4E67-ADF1-A9A81F50A38E}" type="presParOf" srcId="{246D6C0A-61DC-422B-86A6-1A5F721AC1CD}" destId="{A6507F8B-E032-4650-B8F0-74C5F101E4D2}" srcOrd="3" destOrd="0" presId="urn:microsoft.com/office/officeart/2005/8/layout/list1"/>
    <dgm:cxn modelId="{AD82D337-5B52-4252-ABF4-28D56E332C37}" type="presParOf" srcId="{246D6C0A-61DC-422B-86A6-1A5F721AC1CD}" destId="{574D62F4-979A-42F5-B780-2F6C2CDC0078}" srcOrd="4" destOrd="0" presId="urn:microsoft.com/office/officeart/2005/8/layout/list1"/>
    <dgm:cxn modelId="{0114072A-84C3-4C48-930F-E883C18A4B9E}" type="presParOf" srcId="{574D62F4-979A-42F5-B780-2F6C2CDC0078}" destId="{87E7F7A8-87C7-4122-8B19-F4E9F0755B33}" srcOrd="0" destOrd="0" presId="urn:microsoft.com/office/officeart/2005/8/layout/list1"/>
    <dgm:cxn modelId="{CC1ACA0A-71BE-46F0-9E36-5615F9BB4897}" type="presParOf" srcId="{574D62F4-979A-42F5-B780-2F6C2CDC0078}" destId="{0759C812-B709-4065-AB71-D3DB50C177FC}" srcOrd="1" destOrd="0" presId="urn:microsoft.com/office/officeart/2005/8/layout/list1"/>
    <dgm:cxn modelId="{38F12A67-CE63-4DE9-9ABF-405167B537A7}" type="presParOf" srcId="{246D6C0A-61DC-422B-86A6-1A5F721AC1CD}" destId="{B7317F9E-B6FD-41A9-8C00-1C7E1D2AAE9C}" srcOrd="5" destOrd="0" presId="urn:microsoft.com/office/officeart/2005/8/layout/list1"/>
    <dgm:cxn modelId="{4084A550-CB16-4750-B6F4-A60A590DEB9D}" type="presParOf" srcId="{246D6C0A-61DC-422B-86A6-1A5F721AC1CD}" destId="{D4B9FF39-0EB2-4D49-8E6F-7415DB4948D8}"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402CF5-B1C8-4578-A85C-8E21983E9BD0}" type="doc">
      <dgm:prSet loTypeId="urn:microsoft.com/office/officeart/2005/8/layout/list1" loCatId="list" qsTypeId="urn:microsoft.com/office/officeart/2005/8/quickstyle/simple4" qsCatId="simple" csTypeId="urn:microsoft.com/office/officeart/2005/8/colors/accent0_2" csCatId="mainScheme" phldr="1"/>
      <dgm:spPr/>
      <dgm:t>
        <a:bodyPr/>
        <a:lstStyle/>
        <a:p>
          <a:endParaRPr lang="en-ZA"/>
        </a:p>
      </dgm:t>
    </dgm:pt>
    <dgm:pt modelId="{EF041AB6-03A7-4031-956E-EFDBA0B7ABE0}">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Achieved</a:t>
          </a:r>
          <a:endParaRPr lang="en-ZA" dirty="0"/>
        </a:p>
      </dgm:t>
    </dgm:pt>
    <dgm:pt modelId="{D92A31F9-0F1A-4F58-B4B0-AA3095E8C75E}" type="parTrans" cxnId="{8D1F93A4-0440-4CDB-B0E2-C7D0E238F309}">
      <dgm:prSet/>
      <dgm:spPr/>
      <dgm:t>
        <a:bodyPr/>
        <a:lstStyle/>
        <a:p>
          <a:endParaRPr lang="en-ZA"/>
        </a:p>
      </dgm:t>
    </dgm:pt>
    <dgm:pt modelId="{3E2D44B3-ACB1-42AD-B506-1782187A21F5}" type="sibTrans" cxnId="{8D1F93A4-0440-4CDB-B0E2-C7D0E238F309}">
      <dgm:prSet/>
      <dgm:spPr/>
      <dgm:t>
        <a:bodyPr/>
        <a:lstStyle/>
        <a:p>
          <a:endParaRPr lang="en-ZA"/>
        </a:p>
      </dgm:t>
    </dgm:pt>
    <dgm:pt modelId="{D704E927-F3E1-4CE0-B76E-CCED4E648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dirty="0"/>
        </a:p>
      </dgm:t>
    </dgm:pt>
    <dgm:pt modelId="{D38DC70C-75B2-4AD3-AAA9-696EF55997F8}" type="parTrans" cxnId="{421DA11B-2526-47F4-881A-F752CC280481}">
      <dgm:prSet/>
      <dgm:spPr/>
      <dgm:t>
        <a:bodyPr/>
        <a:lstStyle/>
        <a:p>
          <a:endParaRPr lang="en-ZA"/>
        </a:p>
      </dgm:t>
    </dgm:pt>
    <dgm:pt modelId="{07E404CC-5E12-456C-990E-FA37EF85C2D4}" type="sibTrans" cxnId="{421DA11B-2526-47F4-881A-F752CC280481}">
      <dgm:prSet/>
      <dgm:spPr/>
      <dgm:t>
        <a:bodyPr/>
        <a:lstStyle/>
        <a:p>
          <a:endParaRPr lang="en-ZA"/>
        </a:p>
      </dgm:t>
    </dgm:pt>
    <dgm:pt modelId="{BBDB9F62-3A61-43A3-8BED-88A288D0EF2A}">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dirty="0" smtClean="0"/>
            <a:t>Not Achieved</a:t>
          </a:r>
          <a:endParaRPr lang="en-ZA" dirty="0"/>
        </a:p>
      </dgm:t>
    </dgm:pt>
    <dgm:pt modelId="{04B798A6-F3F1-4544-8C58-EF407D3A29CC}" type="parTrans" cxnId="{6024D1CF-C91E-49E5-B29A-40C2FADC215F}">
      <dgm:prSet/>
      <dgm:spPr/>
      <dgm:t>
        <a:bodyPr/>
        <a:lstStyle/>
        <a:p>
          <a:endParaRPr lang="en-ZA"/>
        </a:p>
      </dgm:t>
    </dgm:pt>
    <dgm:pt modelId="{3C659354-8665-4AC9-AFA2-AC802CB649D1}" type="sibTrans" cxnId="{6024D1CF-C91E-49E5-B29A-40C2FADC215F}">
      <dgm:prSet/>
      <dgm:spPr/>
      <dgm:t>
        <a:bodyPr/>
        <a:lstStyle/>
        <a:p>
          <a:endParaRPr lang="en-ZA"/>
        </a:p>
      </dgm:t>
    </dgm:pt>
    <dgm:pt modelId="{1A9EC2D9-B3A6-405F-8D69-C141D37530ED}">
      <dgm:prSet phldrT="[Text]"/>
      <dgm:spPr>
        <a:solidFill>
          <a:srgbClr val="F7F7F7">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ZA" dirty="0"/>
        </a:p>
      </dgm:t>
    </dgm:pt>
    <dgm:pt modelId="{92A3C288-2648-4052-A458-5EBE12B0E560}" type="parTrans" cxnId="{C13828F1-AA80-4C18-870F-A2012B2C509F}">
      <dgm:prSet/>
      <dgm:spPr/>
      <dgm:t>
        <a:bodyPr/>
        <a:lstStyle/>
        <a:p>
          <a:endParaRPr lang="en-ZA"/>
        </a:p>
      </dgm:t>
    </dgm:pt>
    <dgm:pt modelId="{F8984A3E-9272-476C-A85A-D1A7B5E9F44B}" type="sibTrans" cxnId="{C13828F1-AA80-4C18-870F-A2012B2C509F}">
      <dgm:prSet/>
      <dgm:spPr/>
      <dgm:t>
        <a:bodyPr/>
        <a:lstStyle/>
        <a:p>
          <a:endParaRPr lang="en-ZA"/>
        </a:p>
      </dgm:t>
    </dgm:pt>
    <dgm:pt modelId="{1300E137-6F9F-4A2F-997B-D26E3F6651A0}">
      <dgm:prSet/>
      <dgm:spPr/>
      <dgm:t>
        <a:bodyPr/>
        <a:lstStyle/>
        <a:p>
          <a:r>
            <a:rPr lang="en-GB" dirty="0" smtClean="0"/>
            <a:t>Replenishment of the International Development Association and African Development Fund </a:t>
          </a:r>
          <a:endParaRPr lang="en-GB" dirty="0"/>
        </a:p>
      </dgm:t>
    </dgm:pt>
    <dgm:pt modelId="{76B63EE3-2C64-49D0-A5BC-8D6EFE7CDC52}" type="parTrans" cxnId="{ADBB1788-F1CD-4198-A500-2D0684FF6DCF}">
      <dgm:prSet/>
      <dgm:spPr/>
      <dgm:t>
        <a:bodyPr/>
        <a:lstStyle/>
        <a:p>
          <a:endParaRPr lang="en-US"/>
        </a:p>
      </dgm:t>
    </dgm:pt>
    <dgm:pt modelId="{EF2F8D81-83B7-4A81-AFF0-22EC18DC17E3}" type="sibTrans" cxnId="{ADBB1788-F1CD-4198-A500-2D0684FF6DCF}">
      <dgm:prSet/>
      <dgm:spPr/>
      <dgm:t>
        <a:bodyPr/>
        <a:lstStyle/>
        <a:p>
          <a:endParaRPr lang="en-US"/>
        </a:p>
      </dgm:t>
    </dgm:pt>
    <dgm:pt modelId="{519970D6-B257-40BF-9A20-F1126CB3370F}">
      <dgm:prSet/>
      <dgm:spPr/>
      <dgm:t>
        <a:bodyPr/>
        <a:lstStyle/>
        <a:p>
          <a:r>
            <a:rPr lang="en-GB" smtClean="0"/>
            <a:t>Participant in the review of the implementation of the Paris Agreement </a:t>
          </a:r>
          <a:endParaRPr lang="en-GB"/>
        </a:p>
      </dgm:t>
    </dgm:pt>
    <dgm:pt modelId="{EE463BD1-5249-4792-A476-425DB303F042}" type="parTrans" cxnId="{D303A41F-A191-4D2F-B7C9-5595B0573AFA}">
      <dgm:prSet/>
      <dgm:spPr/>
      <dgm:t>
        <a:bodyPr/>
        <a:lstStyle/>
        <a:p>
          <a:endParaRPr lang="en-US"/>
        </a:p>
      </dgm:t>
    </dgm:pt>
    <dgm:pt modelId="{2EB53E17-29DC-4B80-AC95-155A5C4A7C11}" type="sibTrans" cxnId="{D303A41F-A191-4D2F-B7C9-5595B0573AFA}">
      <dgm:prSet/>
      <dgm:spPr/>
      <dgm:t>
        <a:bodyPr/>
        <a:lstStyle/>
        <a:p>
          <a:endParaRPr lang="en-US"/>
        </a:p>
      </dgm:t>
    </dgm:pt>
    <dgm:pt modelId="{62D995FC-E66D-45A2-9BEB-BBA52CDD9D93}">
      <dgm:prSet/>
      <dgm:spPr/>
      <dgm:t>
        <a:bodyPr/>
        <a:lstStyle/>
        <a:p>
          <a:r>
            <a:rPr lang="en-GB" dirty="0" smtClean="0"/>
            <a:t>South Africa’s participation in the </a:t>
          </a:r>
          <a:r>
            <a:rPr lang="en-GB" dirty="0" err="1" smtClean="0"/>
            <a:t>Afreximbank</a:t>
          </a:r>
          <a:r>
            <a:rPr lang="en-GB" dirty="0" smtClean="0"/>
            <a:t> </a:t>
          </a:r>
          <a:r>
            <a:rPr lang="en-GB" dirty="0" smtClean="0"/>
            <a:t>was </a:t>
          </a:r>
          <a:r>
            <a:rPr lang="en-GB" dirty="0" err="1" smtClean="0"/>
            <a:t>finanlised</a:t>
          </a:r>
          <a:endParaRPr lang="en-GB" dirty="0"/>
        </a:p>
      </dgm:t>
    </dgm:pt>
    <dgm:pt modelId="{B59F3249-2BBC-4091-860E-23A60316FD85}" type="parTrans" cxnId="{17E7D2F9-FE0A-45D0-8A4B-3993AAC66B25}">
      <dgm:prSet/>
      <dgm:spPr/>
      <dgm:t>
        <a:bodyPr/>
        <a:lstStyle/>
        <a:p>
          <a:endParaRPr lang="en-US"/>
        </a:p>
      </dgm:t>
    </dgm:pt>
    <dgm:pt modelId="{955CF6B1-58D0-43E3-B2F8-E222CA8426C9}" type="sibTrans" cxnId="{17E7D2F9-FE0A-45D0-8A4B-3993AAC66B25}">
      <dgm:prSet/>
      <dgm:spPr/>
      <dgm:t>
        <a:bodyPr/>
        <a:lstStyle/>
        <a:p>
          <a:endParaRPr lang="en-US"/>
        </a:p>
      </dgm:t>
    </dgm:pt>
    <dgm:pt modelId="{8ECC693A-9C54-4F30-B2C9-A602DD676116}">
      <dgm:prSet/>
      <dgm:spPr/>
      <dgm:t>
        <a:bodyPr/>
        <a:lstStyle/>
        <a:p>
          <a:r>
            <a:rPr lang="en-GB" dirty="0" smtClean="0"/>
            <a:t>With DIRCO reviewing the African Renaissance Fund to address slow disbursements</a:t>
          </a:r>
          <a:endParaRPr lang="en-GB" dirty="0"/>
        </a:p>
      </dgm:t>
    </dgm:pt>
    <dgm:pt modelId="{D14DDCE6-937F-4DCC-B68A-3F0C5A47517D}" type="parTrans" cxnId="{CC0CEFDC-FB43-419C-95D1-D08604E20988}">
      <dgm:prSet/>
      <dgm:spPr/>
      <dgm:t>
        <a:bodyPr/>
        <a:lstStyle/>
        <a:p>
          <a:endParaRPr lang="en-US"/>
        </a:p>
      </dgm:t>
    </dgm:pt>
    <dgm:pt modelId="{EFC12DFD-8F5D-44E6-B656-E770821430ED}" type="sibTrans" cxnId="{CC0CEFDC-FB43-419C-95D1-D08604E20988}">
      <dgm:prSet/>
      <dgm:spPr/>
      <dgm:t>
        <a:bodyPr/>
        <a:lstStyle/>
        <a:p>
          <a:endParaRPr lang="en-US"/>
        </a:p>
      </dgm:t>
    </dgm:pt>
    <dgm:pt modelId="{54C39571-2DFA-4BDF-AC5C-653D8698C76E}">
      <dgm:prSet/>
      <dgm:spPr/>
      <dgm:t>
        <a:bodyPr/>
        <a:lstStyle/>
        <a:p>
          <a:r>
            <a:rPr lang="en-GB" dirty="0" smtClean="0"/>
            <a:t>Ratified the BRICS contingent reserve agreements’ articles of association as well as articles of agreement establishing the New Development Bank</a:t>
          </a:r>
          <a:endParaRPr lang="en-GB" dirty="0"/>
        </a:p>
      </dgm:t>
    </dgm:pt>
    <dgm:pt modelId="{6F9BD1C6-31F9-4391-B0F4-C232C4FCE114}" type="parTrans" cxnId="{E56732F5-2AB8-4D01-8EDE-8B0A5AEB3210}">
      <dgm:prSet/>
      <dgm:spPr/>
      <dgm:t>
        <a:bodyPr/>
        <a:lstStyle/>
        <a:p>
          <a:endParaRPr lang="en-US"/>
        </a:p>
      </dgm:t>
    </dgm:pt>
    <dgm:pt modelId="{25291E6C-8D49-4B78-B11E-73443164AA11}" type="sibTrans" cxnId="{E56732F5-2AB8-4D01-8EDE-8B0A5AEB3210}">
      <dgm:prSet/>
      <dgm:spPr/>
      <dgm:t>
        <a:bodyPr/>
        <a:lstStyle/>
        <a:p>
          <a:endParaRPr lang="en-US"/>
        </a:p>
      </dgm:t>
    </dgm:pt>
    <dgm:pt modelId="{CB108A23-DAD8-423E-A70B-567C58FCEAE5}">
      <dgm:prSet/>
      <dgm:spPr>
        <a:solidFill>
          <a:srgbClr val="F7F7F7">
            <a:alpha val="90000"/>
          </a:srgbClr>
        </a:solidFill>
      </dgm:spPr>
      <dgm:t>
        <a:bodyPr/>
        <a:lstStyle/>
        <a:p>
          <a:r>
            <a:rPr lang="en-GB" smtClean="0"/>
            <a:t>Due to funding constraints neither Directors at SADEC nor advisors to the Constituency Office at AfDB were placed</a:t>
          </a:r>
          <a:endParaRPr lang="en-GB"/>
        </a:p>
      </dgm:t>
    </dgm:pt>
    <dgm:pt modelId="{3EE0BEDB-F338-4F6D-BCBB-33FC97E81565}" type="parTrans" cxnId="{51200D77-FA19-462E-B61A-7F622E4C9C5B}">
      <dgm:prSet/>
      <dgm:spPr/>
      <dgm:t>
        <a:bodyPr/>
        <a:lstStyle/>
        <a:p>
          <a:endParaRPr lang="en-US"/>
        </a:p>
      </dgm:t>
    </dgm:pt>
    <dgm:pt modelId="{A15FFB93-5C67-44AA-B7F9-A91DE576852F}" type="sibTrans" cxnId="{51200D77-FA19-462E-B61A-7F622E4C9C5B}">
      <dgm:prSet/>
      <dgm:spPr/>
      <dgm:t>
        <a:bodyPr/>
        <a:lstStyle/>
        <a:p>
          <a:endParaRPr lang="en-US"/>
        </a:p>
      </dgm:t>
    </dgm:pt>
    <dgm:pt modelId="{8D99F317-F393-4FD7-9915-33338EE4E399}">
      <dgm:prSet/>
      <dgm:spPr>
        <a:solidFill>
          <a:srgbClr val="F7F7F7">
            <a:alpha val="90000"/>
          </a:srgbClr>
        </a:solidFill>
      </dgm:spPr>
      <dgm:t>
        <a:bodyPr/>
        <a:lstStyle/>
        <a:p>
          <a:r>
            <a:rPr lang="en-GB" smtClean="0"/>
            <a:t>Implementation of assessments of initial conditions, projects and plans to accelerate regional integration delayed due to stakeholder and approval processes</a:t>
          </a:r>
          <a:endParaRPr lang="en-GB"/>
        </a:p>
      </dgm:t>
    </dgm:pt>
    <dgm:pt modelId="{FB7B2B34-D4CB-4473-BC9D-A0F8D150B5FA}" type="parTrans" cxnId="{993885BA-F14E-400D-984E-F075D8BCBA04}">
      <dgm:prSet/>
      <dgm:spPr/>
      <dgm:t>
        <a:bodyPr/>
        <a:lstStyle/>
        <a:p>
          <a:endParaRPr lang="en-US"/>
        </a:p>
      </dgm:t>
    </dgm:pt>
    <dgm:pt modelId="{6C491A12-1377-4955-AD3D-2A16B3CB2BBC}" type="sibTrans" cxnId="{993885BA-F14E-400D-984E-F075D8BCBA04}">
      <dgm:prSet/>
      <dgm:spPr/>
      <dgm:t>
        <a:bodyPr/>
        <a:lstStyle/>
        <a:p>
          <a:endParaRPr lang="en-US"/>
        </a:p>
      </dgm:t>
    </dgm:pt>
    <dgm:pt modelId="{60324C1A-9029-4020-9ED6-9CF1625AA80E}">
      <dgm:prSet/>
      <dgm:spPr/>
      <dgm:t>
        <a:bodyPr/>
        <a:lstStyle/>
        <a:p>
          <a:r>
            <a:rPr lang="en-GB" dirty="0" smtClean="0"/>
            <a:t>Briefs leading to the adoption of the SADC agreement development fund drafted</a:t>
          </a:r>
          <a:endParaRPr lang="en-GB" dirty="0"/>
        </a:p>
      </dgm:t>
    </dgm:pt>
    <dgm:pt modelId="{92F1C216-29B9-4063-9725-F10AE5003215}" type="sibTrans" cxnId="{DEB754DB-814D-440A-9ABA-1DEEA7223528}">
      <dgm:prSet/>
      <dgm:spPr/>
      <dgm:t>
        <a:bodyPr/>
        <a:lstStyle/>
        <a:p>
          <a:endParaRPr lang="en-US"/>
        </a:p>
      </dgm:t>
    </dgm:pt>
    <dgm:pt modelId="{45A090F0-5585-48FE-A414-16455869DFC2}" type="parTrans" cxnId="{DEB754DB-814D-440A-9ABA-1DEEA7223528}">
      <dgm:prSet/>
      <dgm:spPr/>
      <dgm:t>
        <a:bodyPr/>
        <a:lstStyle/>
        <a:p>
          <a:endParaRPr lang="en-US"/>
        </a:p>
      </dgm:t>
    </dgm:pt>
    <dgm:pt modelId="{BE9D9D94-E5B2-4B84-8792-B1E737333D09}">
      <dgm:prSet/>
      <dgm:spPr/>
      <dgm:t>
        <a:bodyPr/>
        <a:lstStyle/>
        <a:p>
          <a:r>
            <a:rPr lang="en-GB" dirty="0" smtClean="0"/>
            <a:t>Laid the foundation towards transforming SACU into a developmental institution</a:t>
          </a:r>
          <a:endParaRPr lang="en-GB" dirty="0"/>
        </a:p>
      </dgm:t>
    </dgm:pt>
    <dgm:pt modelId="{A7595EC6-F273-45D1-A420-46E171444BDD}" type="parTrans" cxnId="{EA29DF09-975B-4F3A-93DB-906B810D8925}">
      <dgm:prSet/>
      <dgm:spPr/>
      <dgm:t>
        <a:bodyPr/>
        <a:lstStyle/>
        <a:p>
          <a:endParaRPr lang="en-US"/>
        </a:p>
      </dgm:t>
    </dgm:pt>
    <dgm:pt modelId="{36D5EBC9-C613-43AF-8C26-CD89A448DC57}" type="sibTrans" cxnId="{EA29DF09-975B-4F3A-93DB-906B810D8925}">
      <dgm:prSet/>
      <dgm:spPr/>
      <dgm:t>
        <a:bodyPr/>
        <a:lstStyle/>
        <a:p>
          <a:endParaRPr lang="en-US"/>
        </a:p>
      </dgm:t>
    </dgm:pt>
    <dgm:pt modelId="{BA34ED48-9F1C-4C46-B3E1-5B0062B62E14}" type="pres">
      <dgm:prSet presAssocID="{FF402CF5-B1C8-4578-A85C-8E21983E9BD0}" presName="linear" presStyleCnt="0">
        <dgm:presLayoutVars>
          <dgm:dir/>
          <dgm:animLvl val="lvl"/>
          <dgm:resizeHandles val="exact"/>
        </dgm:presLayoutVars>
      </dgm:prSet>
      <dgm:spPr/>
      <dgm:t>
        <a:bodyPr/>
        <a:lstStyle/>
        <a:p>
          <a:endParaRPr lang="en-US"/>
        </a:p>
      </dgm:t>
    </dgm:pt>
    <dgm:pt modelId="{33BEBEBE-6DF9-4E44-BFFE-8FBDAEDE5D68}" type="pres">
      <dgm:prSet presAssocID="{EF041AB6-03A7-4031-956E-EFDBA0B7ABE0}" presName="parentLin" presStyleCnt="0"/>
      <dgm:spPr/>
    </dgm:pt>
    <dgm:pt modelId="{2D4F51E5-7E74-472E-AA4A-EFC814B235FF}" type="pres">
      <dgm:prSet presAssocID="{EF041AB6-03A7-4031-956E-EFDBA0B7ABE0}" presName="parentLeftMargin" presStyleLbl="node1" presStyleIdx="0" presStyleCnt="2"/>
      <dgm:spPr/>
      <dgm:t>
        <a:bodyPr/>
        <a:lstStyle/>
        <a:p>
          <a:endParaRPr lang="en-US"/>
        </a:p>
      </dgm:t>
    </dgm:pt>
    <dgm:pt modelId="{2D9A47CE-6F55-4036-8AAF-03A0BCD73009}" type="pres">
      <dgm:prSet presAssocID="{EF041AB6-03A7-4031-956E-EFDBA0B7ABE0}" presName="parentText" presStyleLbl="node1" presStyleIdx="0" presStyleCnt="2">
        <dgm:presLayoutVars>
          <dgm:chMax val="0"/>
          <dgm:bulletEnabled val="1"/>
        </dgm:presLayoutVars>
      </dgm:prSet>
      <dgm:spPr/>
      <dgm:t>
        <a:bodyPr/>
        <a:lstStyle/>
        <a:p>
          <a:endParaRPr lang="en-US"/>
        </a:p>
      </dgm:t>
    </dgm:pt>
    <dgm:pt modelId="{698B1AF5-E0F5-4F06-A711-A7448507CC97}" type="pres">
      <dgm:prSet presAssocID="{EF041AB6-03A7-4031-956E-EFDBA0B7ABE0}" presName="negativeSpace" presStyleCnt="0"/>
      <dgm:spPr/>
    </dgm:pt>
    <dgm:pt modelId="{2D3524F5-2248-4B21-BF3E-3B92859AA831}" type="pres">
      <dgm:prSet presAssocID="{EF041AB6-03A7-4031-956E-EFDBA0B7ABE0}" presName="childText" presStyleLbl="conFgAcc1" presStyleIdx="0" presStyleCnt="2">
        <dgm:presLayoutVars>
          <dgm:bulletEnabled val="1"/>
        </dgm:presLayoutVars>
      </dgm:prSet>
      <dgm:spPr/>
      <dgm:t>
        <a:bodyPr/>
        <a:lstStyle/>
        <a:p>
          <a:endParaRPr lang="en-US"/>
        </a:p>
      </dgm:t>
    </dgm:pt>
    <dgm:pt modelId="{692CED8F-4464-43EF-BDF1-CB01453BA2E6}" type="pres">
      <dgm:prSet presAssocID="{3E2D44B3-ACB1-42AD-B506-1782187A21F5}" presName="spaceBetweenRectangles" presStyleCnt="0"/>
      <dgm:spPr/>
    </dgm:pt>
    <dgm:pt modelId="{A7768E94-A504-409C-A85B-B97B47753150}" type="pres">
      <dgm:prSet presAssocID="{BBDB9F62-3A61-43A3-8BED-88A288D0EF2A}" presName="parentLin" presStyleCnt="0"/>
      <dgm:spPr/>
    </dgm:pt>
    <dgm:pt modelId="{B4027F24-37B7-492E-AF02-8CA93F665F26}" type="pres">
      <dgm:prSet presAssocID="{BBDB9F62-3A61-43A3-8BED-88A288D0EF2A}" presName="parentLeftMargin" presStyleLbl="node1" presStyleIdx="0" presStyleCnt="2"/>
      <dgm:spPr/>
      <dgm:t>
        <a:bodyPr/>
        <a:lstStyle/>
        <a:p>
          <a:endParaRPr lang="en-US"/>
        </a:p>
      </dgm:t>
    </dgm:pt>
    <dgm:pt modelId="{A1627BA4-4091-41DA-A99D-2F4C379C9C1A}" type="pres">
      <dgm:prSet presAssocID="{BBDB9F62-3A61-43A3-8BED-88A288D0EF2A}" presName="parentText" presStyleLbl="node1" presStyleIdx="1" presStyleCnt="2">
        <dgm:presLayoutVars>
          <dgm:chMax val="0"/>
          <dgm:bulletEnabled val="1"/>
        </dgm:presLayoutVars>
      </dgm:prSet>
      <dgm:spPr/>
      <dgm:t>
        <a:bodyPr/>
        <a:lstStyle/>
        <a:p>
          <a:endParaRPr lang="en-US"/>
        </a:p>
      </dgm:t>
    </dgm:pt>
    <dgm:pt modelId="{B8C9C669-8F68-4E90-855E-F262EBA5039F}" type="pres">
      <dgm:prSet presAssocID="{BBDB9F62-3A61-43A3-8BED-88A288D0EF2A}" presName="negativeSpace" presStyleCnt="0"/>
      <dgm:spPr/>
    </dgm:pt>
    <dgm:pt modelId="{A795B7E5-654C-4064-AB0A-21A146FF8C85}" type="pres">
      <dgm:prSet presAssocID="{BBDB9F62-3A61-43A3-8BED-88A288D0EF2A}" presName="childText" presStyleLbl="conFgAcc1" presStyleIdx="1" presStyleCnt="2" custLinFactNeighborY="-27642">
        <dgm:presLayoutVars>
          <dgm:bulletEnabled val="1"/>
        </dgm:presLayoutVars>
      </dgm:prSet>
      <dgm:spPr/>
      <dgm:t>
        <a:bodyPr/>
        <a:lstStyle/>
        <a:p>
          <a:endParaRPr lang="en-US"/>
        </a:p>
      </dgm:t>
    </dgm:pt>
  </dgm:ptLst>
  <dgm:cxnLst>
    <dgm:cxn modelId="{0188C449-4DC3-45E5-B801-33FFD973E05E}" type="presOf" srcId="{8D99F317-F393-4FD7-9915-33338EE4E399}" destId="{A795B7E5-654C-4064-AB0A-21A146FF8C85}" srcOrd="0" destOrd="2" presId="urn:microsoft.com/office/officeart/2005/8/layout/list1"/>
    <dgm:cxn modelId="{C13828F1-AA80-4C18-870F-A2012B2C509F}" srcId="{BBDB9F62-3A61-43A3-8BED-88A288D0EF2A}" destId="{1A9EC2D9-B3A6-405F-8D69-C141D37530ED}" srcOrd="0" destOrd="0" parTransId="{92A3C288-2648-4052-A458-5EBE12B0E560}" sibTransId="{F8984A3E-9272-476C-A85A-D1A7B5E9F44B}"/>
    <dgm:cxn modelId="{51200D77-FA19-462E-B61A-7F622E4C9C5B}" srcId="{BBDB9F62-3A61-43A3-8BED-88A288D0EF2A}" destId="{CB108A23-DAD8-423E-A70B-567C58FCEAE5}" srcOrd="1" destOrd="0" parTransId="{3EE0BEDB-F338-4F6D-BCBB-33FC97E81565}" sibTransId="{A15FFB93-5C67-44AA-B7F9-A91DE576852F}"/>
    <dgm:cxn modelId="{EA29DF09-975B-4F3A-93DB-906B810D8925}" srcId="{EF041AB6-03A7-4031-956E-EFDBA0B7ABE0}" destId="{BE9D9D94-E5B2-4B84-8792-B1E737333D09}" srcOrd="6" destOrd="0" parTransId="{A7595EC6-F273-45D1-A420-46E171444BDD}" sibTransId="{36D5EBC9-C613-43AF-8C26-CD89A448DC57}"/>
    <dgm:cxn modelId="{D303A41F-A191-4D2F-B7C9-5595B0573AFA}" srcId="{EF041AB6-03A7-4031-956E-EFDBA0B7ABE0}" destId="{519970D6-B257-40BF-9A20-F1126CB3370F}" srcOrd="2" destOrd="0" parTransId="{EE463BD1-5249-4792-A476-425DB303F042}" sibTransId="{2EB53E17-29DC-4B80-AC95-155A5C4A7C11}"/>
    <dgm:cxn modelId="{CC0CEFDC-FB43-419C-95D1-D08604E20988}" srcId="{EF041AB6-03A7-4031-956E-EFDBA0B7ABE0}" destId="{8ECC693A-9C54-4F30-B2C9-A602DD676116}" srcOrd="4" destOrd="0" parTransId="{D14DDCE6-937F-4DCC-B68A-3F0C5A47517D}" sibTransId="{EFC12DFD-8F5D-44E6-B656-E770821430ED}"/>
    <dgm:cxn modelId="{77E65450-724E-458A-8EC7-216E72CD3800}" type="presOf" srcId="{60324C1A-9029-4020-9ED6-9CF1625AA80E}" destId="{2D3524F5-2248-4B21-BF3E-3B92859AA831}" srcOrd="0" destOrd="5" presId="urn:microsoft.com/office/officeart/2005/8/layout/list1"/>
    <dgm:cxn modelId="{17E7D2F9-FE0A-45D0-8A4B-3993AAC66B25}" srcId="{EF041AB6-03A7-4031-956E-EFDBA0B7ABE0}" destId="{62D995FC-E66D-45A2-9BEB-BBA52CDD9D93}" srcOrd="3" destOrd="0" parTransId="{B59F3249-2BBC-4091-860E-23A60316FD85}" sibTransId="{955CF6B1-58D0-43E3-B2F8-E222CA8426C9}"/>
    <dgm:cxn modelId="{76296B65-C509-4F76-B56F-F6B212E8F894}" type="presOf" srcId="{FF402CF5-B1C8-4578-A85C-8E21983E9BD0}" destId="{BA34ED48-9F1C-4C46-B3E1-5B0062B62E14}" srcOrd="0" destOrd="0" presId="urn:microsoft.com/office/officeart/2005/8/layout/list1"/>
    <dgm:cxn modelId="{47BCFFFA-1B8C-4C27-AD83-46424C1A8E6F}" type="presOf" srcId="{BBDB9F62-3A61-43A3-8BED-88A288D0EF2A}" destId="{B4027F24-37B7-492E-AF02-8CA93F665F26}" srcOrd="0" destOrd="0" presId="urn:microsoft.com/office/officeart/2005/8/layout/list1"/>
    <dgm:cxn modelId="{FEAB3151-7B8E-4689-B43C-B22E0BA0366A}" type="presOf" srcId="{BE9D9D94-E5B2-4B84-8792-B1E737333D09}" destId="{2D3524F5-2248-4B21-BF3E-3B92859AA831}" srcOrd="0" destOrd="6" presId="urn:microsoft.com/office/officeart/2005/8/layout/list1"/>
    <dgm:cxn modelId="{51AC344C-585B-40E9-AE3A-C36B470F73BE}" type="presOf" srcId="{62D995FC-E66D-45A2-9BEB-BBA52CDD9D93}" destId="{2D3524F5-2248-4B21-BF3E-3B92859AA831}" srcOrd="0" destOrd="3" presId="urn:microsoft.com/office/officeart/2005/8/layout/list1"/>
    <dgm:cxn modelId="{ADBB1788-F1CD-4198-A500-2D0684FF6DCF}" srcId="{EF041AB6-03A7-4031-956E-EFDBA0B7ABE0}" destId="{1300E137-6F9F-4A2F-997B-D26E3F6651A0}" srcOrd="1" destOrd="0" parTransId="{76B63EE3-2C64-49D0-A5BC-8D6EFE7CDC52}" sibTransId="{EF2F8D81-83B7-4A81-AFF0-22EC18DC17E3}"/>
    <dgm:cxn modelId="{E56732F5-2AB8-4D01-8EDE-8B0A5AEB3210}" srcId="{EF041AB6-03A7-4031-956E-EFDBA0B7ABE0}" destId="{54C39571-2DFA-4BDF-AC5C-653D8698C76E}" srcOrd="7" destOrd="0" parTransId="{6F9BD1C6-31F9-4391-B0F4-C232C4FCE114}" sibTransId="{25291E6C-8D49-4B78-B11E-73443164AA11}"/>
    <dgm:cxn modelId="{2EB327E0-FB2F-4CD0-BC0F-30106EC51078}" type="presOf" srcId="{BBDB9F62-3A61-43A3-8BED-88A288D0EF2A}" destId="{A1627BA4-4091-41DA-A99D-2F4C379C9C1A}" srcOrd="1" destOrd="0" presId="urn:microsoft.com/office/officeart/2005/8/layout/list1"/>
    <dgm:cxn modelId="{421DA11B-2526-47F4-881A-F752CC280481}" srcId="{EF041AB6-03A7-4031-956E-EFDBA0B7ABE0}" destId="{D704E927-F3E1-4CE0-B76E-CCED4E64835F}" srcOrd="0" destOrd="0" parTransId="{D38DC70C-75B2-4AD3-AAA9-696EF55997F8}" sibTransId="{07E404CC-5E12-456C-990E-FA37EF85C2D4}"/>
    <dgm:cxn modelId="{2BEE5261-6369-4436-9D5C-7FF76A236F8F}" type="presOf" srcId="{8ECC693A-9C54-4F30-B2C9-A602DD676116}" destId="{2D3524F5-2248-4B21-BF3E-3B92859AA831}" srcOrd="0" destOrd="4" presId="urn:microsoft.com/office/officeart/2005/8/layout/list1"/>
    <dgm:cxn modelId="{6024D1CF-C91E-49E5-B29A-40C2FADC215F}" srcId="{FF402CF5-B1C8-4578-A85C-8E21983E9BD0}" destId="{BBDB9F62-3A61-43A3-8BED-88A288D0EF2A}" srcOrd="1" destOrd="0" parTransId="{04B798A6-F3F1-4544-8C58-EF407D3A29CC}" sibTransId="{3C659354-8665-4AC9-AFA2-AC802CB649D1}"/>
    <dgm:cxn modelId="{8D1F93A4-0440-4CDB-B0E2-C7D0E238F309}" srcId="{FF402CF5-B1C8-4578-A85C-8E21983E9BD0}" destId="{EF041AB6-03A7-4031-956E-EFDBA0B7ABE0}" srcOrd="0" destOrd="0" parTransId="{D92A31F9-0F1A-4F58-B4B0-AA3095E8C75E}" sibTransId="{3E2D44B3-ACB1-42AD-B506-1782187A21F5}"/>
    <dgm:cxn modelId="{E9A0C02E-E19E-438B-ADCA-CEDD709FD584}" type="presOf" srcId="{EF041AB6-03A7-4031-956E-EFDBA0B7ABE0}" destId="{2D4F51E5-7E74-472E-AA4A-EFC814B235FF}" srcOrd="0" destOrd="0" presId="urn:microsoft.com/office/officeart/2005/8/layout/list1"/>
    <dgm:cxn modelId="{A0D4266B-D6EF-4BFD-994C-BA1E357998DB}" type="presOf" srcId="{D704E927-F3E1-4CE0-B76E-CCED4E64835F}" destId="{2D3524F5-2248-4B21-BF3E-3B92859AA831}" srcOrd="0" destOrd="0" presId="urn:microsoft.com/office/officeart/2005/8/layout/list1"/>
    <dgm:cxn modelId="{18DA6115-D7AF-4625-ABD6-8FFD820E8EE0}" type="presOf" srcId="{519970D6-B257-40BF-9A20-F1126CB3370F}" destId="{2D3524F5-2248-4B21-BF3E-3B92859AA831}" srcOrd="0" destOrd="2" presId="urn:microsoft.com/office/officeart/2005/8/layout/list1"/>
    <dgm:cxn modelId="{826F3359-0DBC-4A1F-BFBF-93F207F1EF18}" type="presOf" srcId="{54C39571-2DFA-4BDF-AC5C-653D8698C76E}" destId="{2D3524F5-2248-4B21-BF3E-3B92859AA831}" srcOrd="0" destOrd="7" presId="urn:microsoft.com/office/officeart/2005/8/layout/list1"/>
    <dgm:cxn modelId="{41BB533D-BADC-4789-9C73-1495DDCC4207}" type="presOf" srcId="{1300E137-6F9F-4A2F-997B-D26E3F6651A0}" destId="{2D3524F5-2248-4B21-BF3E-3B92859AA831}" srcOrd="0" destOrd="1" presId="urn:microsoft.com/office/officeart/2005/8/layout/list1"/>
    <dgm:cxn modelId="{993885BA-F14E-400D-984E-F075D8BCBA04}" srcId="{BBDB9F62-3A61-43A3-8BED-88A288D0EF2A}" destId="{8D99F317-F393-4FD7-9915-33338EE4E399}" srcOrd="2" destOrd="0" parTransId="{FB7B2B34-D4CB-4473-BC9D-A0F8D150B5FA}" sibTransId="{6C491A12-1377-4955-AD3D-2A16B3CB2BBC}"/>
    <dgm:cxn modelId="{D3A3D047-F4A8-4537-B2E2-F0489E8C3B1D}" type="presOf" srcId="{EF041AB6-03A7-4031-956E-EFDBA0B7ABE0}" destId="{2D9A47CE-6F55-4036-8AAF-03A0BCD73009}" srcOrd="1" destOrd="0" presId="urn:microsoft.com/office/officeart/2005/8/layout/list1"/>
    <dgm:cxn modelId="{F82C11CC-49C9-4035-9A59-C1F05A4D11BD}" type="presOf" srcId="{CB108A23-DAD8-423E-A70B-567C58FCEAE5}" destId="{A795B7E5-654C-4064-AB0A-21A146FF8C85}" srcOrd="0" destOrd="1" presId="urn:microsoft.com/office/officeart/2005/8/layout/list1"/>
    <dgm:cxn modelId="{DEB754DB-814D-440A-9ABA-1DEEA7223528}" srcId="{EF041AB6-03A7-4031-956E-EFDBA0B7ABE0}" destId="{60324C1A-9029-4020-9ED6-9CF1625AA80E}" srcOrd="5" destOrd="0" parTransId="{45A090F0-5585-48FE-A414-16455869DFC2}" sibTransId="{92F1C216-29B9-4063-9725-F10AE5003215}"/>
    <dgm:cxn modelId="{F5B17C24-3A83-4C20-82F1-7BA0425A5FA0}" type="presOf" srcId="{1A9EC2D9-B3A6-405F-8D69-C141D37530ED}" destId="{A795B7E5-654C-4064-AB0A-21A146FF8C85}" srcOrd="0" destOrd="0" presId="urn:microsoft.com/office/officeart/2005/8/layout/list1"/>
    <dgm:cxn modelId="{A75CE975-289F-4BB2-83B3-6DF3ABB7B1B9}" type="presParOf" srcId="{BA34ED48-9F1C-4C46-B3E1-5B0062B62E14}" destId="{33BEBEBE-6DF9-4E44-BFFE-8FBDAEDE5D68}" srcOrd="0" destOrd="0" presId="urn:microsoft.com/office/officeart/2005/8/layout/list1"/>
    <dgm:cxn modelId="{9092650A-BB6B-4CB1-97EF-267CE20DBBB0}" type="presParOf" srcId="{33BEBEBE-6DF9-4E44-BFFE-8FBDAEDE5D68}" destId="{2D4F51E5-7E74-472E-AA4A-EFC814B235FF}" srcOrd="0" destOrd="0" presId="urn:microsoft.com/office/officeart/2005/8/layout/list1"/>
    <dgm:cxn modelId="{4F59BFE7-E72E-4B0C-8F6E-F2622DC8A693}" type="presParOf" srcId="{33BEBEBE-6DF9-4E44-BFFE-8FBDAEDE5D68}" destId="{2D9A47CE-6F55-4036-8AAF-03A0BCD73009}" srcOrd="1" destOrd="0" presId="urn:microsoft.com/office/officeart/2005/8/layout/list1"/>
    <dgm:cxn modelId="{918EBB24-AD00-4C43-AEDE-F1864A51AAEC}" type="presParOf" srcId="{BA34ED48-9F1C-4C46-B3E1-5B0062B62E14}" destId="{698B1AF5-E0F5-4F06-A711-A7448507CC97}" srcOrd="1" destOrd="0" presId="urn:microsoft.com/office/officeart/2005/8/layout/list1"/>
    <dgm:cxn modelId="{BE1CE12C-C74A-4C4F-9E65-5D838F4C6009}" type="presParOf" srcId="{BA34ED48-9F1C-4C46-B3E1-5B0062B62E14}" destId="{2D3524F5-2248-4B21-BF3E-3B92859AA831}" srcOrd="2" destOrd="0" presId="urn:microsoft.com/office/officeart/2005/8/layout/list1"/>
    <dgm:cxn modelId="{FF3986EF-F154-4757-AA5D-78BC9C7DB49E}" type="presParOf" srcId="{BA34ED48-9F1C-4C46-B3E1-5B0062B62E14}" destId="{692CED8F-4464-43EF-BDF1-CB01453BA2E6}" srcOrd="3" destOrd="0" presId="urn:microsoft.com/office/officeart/2005/8/layout/list1"/>
    <dgm:cxn modelId="{3AADCAFC-7BAC-4932-8AEB-5C234E850866}" type="presParOf" srcId="{BA34ED48-9F1C-4C46-B3E1-5B0062B62E14}" destId="{A7768E94-A504-409C-A85B-B97B47753150}" srcOrd="4" destOrd="0" presId="urn:microsoft.com/office/officeart/2005/8/layout/list1"/>
    <dgm:cxn modelId="{46955162-AF75-4BC7-B7EE-DBAB197AFBFA}" type="presParOf" srcId="{A7768E94-A504-409C-A85B-B97B47753150}" destId="{B4027F24-37B7-492E-AF02-8CA93F665F26}" srcOrd="0" destOrd="0" presId="urn:microsoft.com/office/officeart/2005/8/layout/list1"/>
    <dgm:cxn modelId="{E90AFA04-1E5E-4965-B08E-09E1DCDAA252}" type="presParOf" srcId="{A7768E94-A504-409C-A85B-B97B47753150}" destId="{A1627BA4-4091-41DA-A99D-2F4C379C9C1A}" srcOrd="1" destOrd="0" presId="urn:microsoft.com/office/officeart/2005/8/layout/list1"/>
    <dgm:cxn modelId="{95DA4E20-6FE6-4B5A-AF84-61C3457D9663}" type="presParOf" srcId="{BA34ED48-9F1C-4C46-B3E1-5B0062B62E14}" destId="{B8C9C669-8F68-4E90-855E-F262EBA5039F}" srcOrd="5" destOrd="0" presId="urn:microsoft.com/office/officeart/2005/8/layout/list1"/>
    <dgm:cxn modelId="{C8F757E5-9CD1-44A9-A644-87E47F956C8F}" type="presParOf" srcId="{BA34ED48-9F1C-4C46-B3E1-5B0062B62E14}" destId="{A795B7E5-654C-4064-AB0A-21A146FF8C85}" srcOrd="6" destOrd="0" presId="urn:microsoft.com/office/officeart/2005/8/layout/list1"/>
  </dgm:cxnLst>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B739C-5BB2-4E61-A009-4F99B91CCB9B}">
      <dsp:nvSpPr>
        <dsp:cNvPr id="0" name=""/>
        <dsp:cNvSpPr/>
      </dsp:nvSpPr>
      <dsp:spPr>
        <a:xfrm>
          <a:off x="-4902361" y="-751236"/>
          <a:ext cx="5838728" cy="5838728"/>
        </a:xfrm>
        <a:prstGeom prst="blockArc">
          <a:avLst>
            <a:gd name="adj1" fmla="val 18900000"/>
            <a:gd name="adj2" fmla="val 2700000"/>
            <a:gd name="adj3" fmla="val 37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3119B-F226-46E7-A630-B7DEA0A63892}">
      <dsp:nvSpPr>
        <dsp:cNvPr id="0" name=""/>
        <dsp:cNvSpPr/>
      </dsp:nvSpPr>
      <dsp:spPr>
        <a:xfrm>
          <a:off x="349422" y="228347"/>
          <a:ext cx="8376067" cy="456521"/>
        </a:xfrm>
        <a:prstGeom prst="rect">
          <a:avLst/>
        </a:prstGeom>
        <a:solidFill>
          <a:srgbClr val="9A0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2364"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t>NT MANADATE AND PROGRAMMES CONTRIBUTING TO OUTCOMES</a:t>
          </a:r>
          <a:endParaRPr lang="en-ZA" sz="1600" kern="1200" dirty="0"/>
        </a:p>
      </dsp:txBody>
      <dsp:txXfrm>
        <a:off x="349422" y="228347"/>
        <a:ext cx="8376067" cy="456521"/>
      </dsp:txXfrm>
    </dsp:sp>
    <dsp:sp modelId="{95D600D6-E2EB-4576-9735-00766B292A8D}">
      <dsp:nvSpPr>
        <dsp:cNvPr id="0" name=""/>
        <dsp:cNvSpPr/>
      </dsp:nvSpPr>
      <dsp:spPr>
        <a:xfrm>
          <a:off x="126129" y="288853"/>
          <a:ext cx="569846" cy="339480"/>
        </a:xfrm>
        <a:prstGeom prst="roundRect">
          <a:avLst/>
        </a:prstGeom>
        <a:solidFill>
          <a:schemeClr val="lt1">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sp>
    <dsp:sp modelId="{7F790688-CC83-428F-A681-AE00085BA289}">
      <dsp:nvSpPr>
        <dsp:cNvPr id="0" name=""/>
        <dsp:cNvSpPr/>
      </dsp:nvSpPr>
      <dsp:spPr>
        <a:xfrm>
          <a:off x="724942" y="913042"/>
          <a:ext cx="8000547" cy="456521"/>
        </a:xfrm>
        <a:prstGeom prst="rect">
          <a:avLst/>
        </a:prstGeom>
        <a:solidFill>
          <a:srgbClr val="9A0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2364"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t>REPORT OF THE ACCOUNTING OFFICER</a:t>
          </a:r>
          <a:endParaRPr lang="en-ZA" sz="1600" kern="1200" dirty="0"/>
        </a:p>
      </dsp:txBody>
      <dsp:txXfrm>
        <a:off x="724942" y="913042"/>
        <a:ext cx="8000547" cy="456521"/>
      </dsp:txXfrm>
    </dsp:sp>
    <dsp:sp modelId="{22AA1FE9-724F-4AD9-B72B-816CAB177833}">
      <dsp:nvSpPr>
        <dsp:cNvPr id="0" name=""/>
        <dsp:cNvSpPr/>
      </dsp:nvSpPr>
      <dsp:spPr>
        <a:xfrm>
          <a:off x="416630" y="983705"/>
          <a:ext cx="570651" cy="338932"/>
        </a:xfrm>
        <a:prstGeom prst="roundRect">
          <a:avLst/>
        </a:prstGeom>
        <a:solidFill>
          <a:schemeClr val="accent3"/>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3"/>
        </a:fillRef>
        <a:effectRef idx="1">
          <a:schemeClr val="accent3"/>
        </a:effectRef>
        <a:fontRef idx="minor">
          <a:schemeClr val="lt1"/>
        </a:fontRef>
      </dsp:style>
    </dsp:sp>
    <dsp:sp modelId="{7F966176-16F5-4931-AD6D-9365B1B2796D}">
      <dsp:nvSpPr>
        <dsp:cNvPr id="0" name=""/>
        <dsp:cNvSpPr/>
      </dsp:nvSpPr>
      <dsp:spPr>
        <a:xfrm>
          <a:off x="902920" y="1590126"/>
          <a:ext cx="7828831" cy="456521"/>
        </a:xfrm>
        <a:prstGeom prst="rect">
          <a:avLst/>
        </a:prstGeom>
        <a:solidFill>
          <a:srgbClr val="9A0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2364"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t>PERFORMANCE INFORMATION: NOTABLE HIGHLIGHTS BY PROGRAMME</a:t>
          </a:r>
          <a:endParaRPr lang="en-ZA" sz="1600" kern="1200" dirty="0"/>
        </a:p>
      </dsp:txBody>
      <dsp:txXfrm>
        <a:off x="902920" y="1590126"/>
        <a:ext cx="7828831" cy="456521"/>
      </dsp:txXfrm>
    </dsp:sp>
    <dsp:sp modelId="{EE20AAC0-0F25-4047-8231-4F012476E14E}">
      <dsp:nvSpPr>
        <dsp:cNvPr id="0" name=""/>
        <dsp:cNvSpPr/>
      </dsp:nvSpPr>
      <dsp:spPr>
        <a:xfrm>
          <a:off x="609606" y="1655463"/>
          <a:ext cx="569846" cy="339480"/>
        </a:xfrm>
        <a:prstGeom prst="roundRect">
          <a:avLst/>
        </a:prstGeom>
        <a:solidFill>
          <a:schemeClr val="accent3"/>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3"/>
        </a:fillRef>
        <a:effectRef idx="1">
          <a:schemeClr val="accent3"/>
        </a:effectRef>
        <a:fontRef idx="minor">
          <a:schemeClr val="lt1"/>
        </a:fontRef>
      </dsp:style>
    </dsp:sp>
    <dsp:sp modelId="{06499DFB-085A-4537-9955-37F6A755BBE0}">
      <dsp:nvSpPr>
        <dsp:cNvPr id="0" name=""/>
        <dsp:cNvSpPr/>
      </dsp:nvSpPr>
      <dsp:spPr>
        <a:xfrm>
          <a:off x="896657" y="2281998"/>
          <a:ext cx="7828831" cy="456521"/>
        </a:xfrm>
        <a:prstGeom prst="rect">
          <a:avLst/>
        </a:prstGeom>
        <a:solidFill>
          <a:srgbClr val="9A0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2364"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t>HUMAN CAPITAL </a:t>
          </a:r>
          <a:endParaRPr lang="en-ZA" sz="1600" kern="1200" dirty="0"/>
        </a:p>
      </dsp:txBody>
      <dsp:txXfrm>
        <a:off x="896657" y="2281998"/>
        <a:ext cx="7828831" cy="456521"/>
      </dsp:txXfrm>
    </dsp:sp>
    <dsp:sp modelId="{7CBEAE5C-6B88-4A91-B8B5-CEA0E3579058}">
      <dsp:nvSpPr>
        <dsp:cNvPr id="0" name=""/>
        <dsp:cNvSpPr/>
      </dsp:nvSpPr>
      <dsp:spPr>
        <a:xfrm>
          <a:off x="610459" y="2341057"/>
          <a:ext cx="572397" cy="338401"/>
        </a:xfrm>
        <a:prstGeom prst="roundRect">
          <a:avLst/>
        </a:prstGeom>
        <a:solidFill>
          <a:schemeClr val="lt1">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2">
          <a:scrgbClr r="0" g="0" b="0"/>
        </a:effectRef>
        <a:fontRef idx="minor"/>
      </dsp:style>
    </dsp:sp>
    <dsp:sp modelId="{0D8C9D03-3B75-4E9D-B45D-484287321BDC}">
      <dsp:nvSpPr>
        <dsp:cNvPr id="0" name=""/>
        <dsp:cNvSpPr/>
      </dsp:nvSpPr>
      <dsp:spPr>
        <a:xfrm>
          <a:off x="724942" y="2966692"/>
          <a:ext cx="8000547" cy="456521"/>
        </a:xfrm>
        <a:prstGeom prst="rect">
          <a:avLst/>
        </a:prstGeom>
        <a:solidFill>
          <a:srgbClr val="9A0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2364"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t>EXPENDITURE  </a:t>
          </a:r>
          <a:endParaRPr lang="en-ZA" sz="1600" kern="1200" dirty="0"/>
        </a:p>
      </dsp:txBody>
      <dsp:txXfrm>
        <a:off x="724942" y="2966692"/>
        <a:ext cx="8000547" cy="456521"/>
      </dsp:txXfrm>
    </dsp:sp>
    <dsp:sp modelId="{83517C96-6D3D-4C2A-BFF9-70345DFEDE2F}">
      <dsp:nvSpPr>
        <dsp:cNvPr id="0" name=""/>
        <dsp:cNvSpPr/>
      </dsp:nvSpPr>
      <dsp:spPr>
        <a:xfrm>
          <a:off x="369058" y="3037077"/>
          <a:ext cx="569846" cy="339480"/>
        </a:xfrm>
        <a:prstGeom prst="roundRect">
          <a:avLst/>
        </a:prstGeom>
        <a:solidFill>
          <a:schemeClr val="accent3"/>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3"/>
        </a:fillRef>
        <a:effectRef idx="1">
          <a:schemeClr val="accent3"/>
        </a:effectRef>
        <a:fontRef idx="minor">
          <a:schemeClr val="lt1"/>
        </a:fontRef>
      </dsp:style>
    </dsp:sp>
    <dsp:sp modelId="{2D1788C2-F9F3-4826-AAD5-DC6CFF5B6647}">
      <dsp:nvSpPr>
        <dsp:cNvPr id="0" name=""/>
        <dsp:cNvSpPr/>
      </dsp:nvSpPr>
      <dsp:spPr>
        <a:xfrm>
          <a:off x="349422" y="3651387"/>
          <a:ext cx="8376067" cy="456521"/>
        </a:xfrm>
        <a:prstGeom prst="rect">
          <a:avLst/>
        </a:prstGeom>
        <a:solidFill>
          <a:srgbClr val="9A04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2364"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t>OUTCOME OF THE AG’s AUDIT REPORT AND REMEDIAL ACTION TO BE TAKEN  </a:t>
          </a:r>
          <a:endParaRPr lang="en-ZA" sz="1600" kern="1200" dirty="0"/>
        </a:p>
      </dsp:txBody>
      <dsp:txXfrm>
        <a:off x="349422" y="3651387"/>
        <a:ext cx="8376067" cy="456521"/>
      </dsp:txXfrm>
    </dsp:sp>
    <dsp:sp modelId="{A6F5D68E-2BC4-450E-A8D6-2C6C8A5AC0F4}">
      <dsp:nvSpPr>
        <dsp:cNvPr id="0" name=""/>
        <dsp:cNvSpPr/>
      </dsp:nvSpPr>
      <dsp:spPr>
        <a:xfrm>
          <a:off x="64499" y="3709908"/>
          <a:ext cx="569846" cy="339480"/>
        </a:xfrm>
        <a:prstGeom prst="roundRect">
          <a:avLst/>
        </a:prstGeom>
        <a:solidFill>
          <a:schemeClr val="accent3"/>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hemeClr val="lt1"/>
        </a:lnRef>
        <a:fillRef idx="1">
          <a:schemeClr val="accent3"/>
        </a:fillRef>
        <a:effectRef idx="1">
          <a:schemeClr val="accent3"/>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BE4D4-D09F-419B-BB77-31E36A50E0EC}">
      <dsp:nvSpPr>
        <dsp:cNvPr id="0" name=""/>
        <dsp:cNvSpPr/>
      </dsp:nvSpPr>
      <dsp:spPr>
        <a:xfrm>
          <a:off x="0" y="371871"/>
          <a:ext cx="9144000" cy="245385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endParaRPr lang="en-ZA" sz="1900" kern="1200" dirty="0"/>
        </a:p>
        <a:p>
          <a:pPr marL="171450" lvl="1" indent="-171450" algn="l" defTabSz="844550">
            <a:lnSpc>
              <a:spcPct val="90000"/>
            </a:lnSpc>
            <a:spcBef>
              <a:spcPct val="0"/>
            </a:spcBef>
            <a:spcAft>
              <a:spcPct val="15000"/>
            </a:spcAft>
            <a:buChar char="••"/>
          </a:pPr>
          <a:r>
            <a:rPr lang="en-ZA" sz="1900" kern="1200" smtClean="0"/>
            <a:t>On average 95% of benefits paid within 45 days</a:t>
          </a:r>
          <a:endParaRPr lang="en-GB" sz="1900" kern="1200"/>
        </a:p>
        <a:p>
          <a:pPr marL="171450" lvl="1" indent="-171450" algn="l" defTabSz="844550">
            <a:lnSpc>
              <a:spcPct val="90000"/>
            </a:lnSpc>
            <a:spcBef>
              <a:spcPct val="0"/>
            </a:spcBef>
            <a:spcAft>
              <a:spcPct val="15000"/>
            </a:spcAft>
            <a:buChar char="••"/>
          </a:pPr>
          <a:r>
            <a:rPr lang="en-GB" sz="1900" kern="1200" smtClean="0"/>
            <a:t>118 900 pensioners and beneficiaries were provided with services, a year on year increase of 7%</a:t>
          </a:r>
          <a:endParaRPr lang="en-GB" sz="1900" kern="1200"/>
        </a:p>
        <a:p>
          <a:pPr marL="171450" lvl="1" indent="-171450" algn="l" defTabSz="844550">
            <a:lnSpc>
              <a:spcPct val="90000"/>
            </a:lnSpc>
            <a:spcBef>
              <a:spcPct val="0"/>
            </a:spcBef>
            <a:spcAft>
              <a:spcPct val="15000"/>
            </a:spcAft>
            <a:buChar char="••"/>
          </a:pPr>
          <a:r>
            <a:rPr lang="en-ZA" sz="1900" kern="1200" dirty="0" smtClean="0"/>
            <a:t>On average 100% client data integrity </a:t>
          </a:r>
          <a:r>
            <a:rPr lang="en-ZA" sz="1900" kern="1200" dirty="0" smtClean="0"/>
            <a:t>achieved, significantly </a:t>
          </a:r>
          <a:r>
            <a:rPr lang="en-ZA" sz="1900" kern="1200" dirty="0" smtClean="0"/>
            <a:t>above the 55% </a:t>
          </a:r>
          <a:r>
            <a:rPr lang="en-ZA" sz="1900" kern="1200" dirty="0" smtClean="0"/>
            <a:t>target</a:t>
          </a:r>
          <a:endParaRPr lang="en-GB" sz="1900" kern="1200" dirty="0"/>
        </a:p>
        <a:p>
          <a:pPr marL="171450" lvl="1" indent="-171450" algn="l" defTabSz="844550">
            <a:lnSpc>
              <a:spcPct val="90000"/>
            </a:lnSpc>
            <a:spcBef>
              <a:spcPct val="0"/>
            </a:spcBef>
            <a:spcAft>
              <a:spcPct val="15000"/>
            </a:spcAft>
            <a:buChar char="••"/>
          </a:pPr>
          <a:r>
            <a:rPr lang="en-ZA" sz="1900" kern="1200" dirty="0" smtClean="0"/>
            <a:t>100% of complaints resolved within 7 days</a:t>
          </a:r>
          <a:endParaRPr lang="en-GB" sz="1900" kern="1200" dirty="0"/>
        </a:p>
      </dsp:txBody>
      <dsp:txXfrm>
        <a:off x="0" y="371871"/>
        <a:ext cx="9144000" cy="2453850"/>
      </dsp:txXfrm>
    </dsp:sp>
    <dsp:sp modelId="{33F7675B-C084-45A8-895B-C1DFA856B11C}">
      <dsp:nvSpPr>
        <dsp:cNvPr id="0" name=""/>
        <dsp:cNvSpPr/>
      </dsp:nvSpPr>
      <dsp:spPr>
        <a:xfrm>
          <a:off x="457200" y="91431"/>
          <a:ext cx="6400800" cy="56088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844550">
            <a:lnSpc>
              <a:spcPct val="90000"/>
            </a:lnSpc>
            <a:spcBef>
              <a:spcPct val="0"/>
            </a:spcBef>
            <a:spcAft>
              <a:spcPct val="35000"/>
            </a:spcAft>
          </a:pPr>
          <a:r>
            <a:rPr lang="en-ZA" sz="1900" kern="1200" dirty="0" smtClean="0"/>
            <a:t>Achieved</a:t>
          </a:r>
          <a:endParaRPr lang="en-ZA" sz="1900" kern="1200" dirty="0"/>
        </a:p>
      </dsp:txBody>
      <dsp:txXfrm>
        <a:off x="484580" y="118811"/>
        <a:ext cx="6346040" cy="506120"/>
      </dsp:txXfrm>
    </dsp:sp>
    <dsp:sp modelId="{0D26A140-4E27-4542-B06E-D5CE39D9008E}">
      <dsp:nvSpPr>
        <dsp:cNvPr id="0" name=""/>
        <dsp:cNvSpPr/>
      </dsp:nvSpPr>
      <dsp:spPr>
        <a:xfrm>
          <a:off x="0" y="3208761"/>
          <a:ext cx="9144000" cy="1586025"/>
        </a:xfrm>
        <a:prstGeom prst="rect">
          <a:avLst/>
        </a:prstGeom>
        <a:solidFill>
          <a:srgbClr val="F7F7F7">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ZA" sz="1900" kern="1200" dirty="0" smtClean="0"/>
            <a:t>Measures are being implemented to address late submission of documents by approved clients resulting in benefits being paid outside of the liable date </a:t>
          </a:r>
          <a:endParaRPr lang="en-ZA" sz="1900" kern="1200" dirty="0"/>
        </a:p>
        <a:p>
          <a:pPr marL="171450" lvl="1" indent="-171450" algn="l" defTabSz="844550">
            <a:lnSpc>
              <a:spcPct val="90000"/>
            </a:lnSpc>
            <a:spcBef>
              <a:spcPct val="0"/>
            </a:spcBef>
            <a:spcAft>
              <a:spcPct val="15000"/>
            </a:spcAft>
            <a:buChar char="••"/>
          </a:pPr>
          <a:r>
            <a:rPr lang="en-GB" sz="1900" kern="1200" dirty="0" smtClean="0"/>
            <a:t>97.5% compliant with NT </a:t>
          </a:r>
          <a:r>
            <a:rPr lang="en-GB" sz="1900" kern="1200" dirty="0" smtClean="0"/>
            <a:t>SLA, </a:t>
          </a:r>
          <a:r>
            <a:rPr lang="en-GB" sz="1900" kern="1200" dirty="0" smtClean="0"/>
            <a:t>with 3 audit findings still to be resolved</a:t>
          </a:r>
          <a:endParaRPr lang="en-GB" sz="1900" kern="1200" dirty="0"/>
        </a:p>
      </dsp:txBody>
      <dsp:txXfrm>
        <a:off x="0" y="3208761"/>
        <a:ext cx="9144000" cy="1586025"/>
      </dsp:txXfrm>
    </dsp:sp>
    <dsp:sp modelId="{284AA645-D6E1-4F0A-8BAC-53362E6D6E1D}">
      <dsp:nvSpPr>
        <dsp:cNvPr id="0" name=""/>
        <dsp:cNvSpPr/>
      </dsp:nvSpPr>
      <dsp:spPr>
        <a:xfrm>
          <a:off x="457200" y="2928321"/>
          <a:ext cx="6400800" cy="56088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844550">
            <a:lnSpc>
              <a:spcPct val="90000"/>
            </a:lnSpc>
            <a:spcBef>
              <a:spcPct val="0"/>
            </a:spcBef>
            <a:spcAft>
              <a:spcPct val="35000"/>
            </a:spcAft>
          </a:pPr>
          <a:r>
            <a:rPr lang="en-ZA" sz="1900" kern="1200" dirty="0" smtClean="0"/>
            <a:t>Not Achieved</a:t>
          </a:r>
          <a:endParaRPr lang="en-ZA" sz="1900" kern="1200" dirty="0"/>
        </a:p>
      </dsp:txBody>
      <dsp:txXfrm>
        <a:off x="484580" y="2955701"/>
        <a:ext cx="6346040" cy="506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BA891-B651-410F-92F3-8EF8C561EB55}">
      <dsp:nvSpPr>
        <dsp:cNvPr id="0" name=""/>
        <dsp:cNvSpPr/>
      </dsp:nvSpPr>
      <dsp:spPr>
        <a:xfrm>
          <a:off x="0" y="536067"/>
          <a:ext cx="9144000" cy="351737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291592" rIns="709676" bIns="99568"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GB" sz="1400" kern="1200" dirty="0" smtClean="0"/>
            <a:t>84 projects supported developing </a:t>
          </a:r>
          <a:r>
            <a:rPr lang="en-GB" sz="1400" kern="1200" dirty="0" smtClean="0"/>
            <a:t>capacity </a:t>
          </a:r>
          <a:r>
            <a:rPr lang="en-GB" sz="1400" kern="1200" dirty="0" smtClean="0"/>
            <a:t>of client departments</a:t>
          </a:r>
          <a:endParaRPr lang="en-GB" sz="1400" kern="1200" dirty="0"/>
        </a:p>
        <a:p>
          <a:pPr marL="114300" lvl="1" indent="-114300" algn="l" defTabSz="622300">
            <a:lnSpc>
              <a:spcPct val="90000"/>
            </a:lnSpc>
            <a:spcBef>
              <a:spcPct val="0"/>
            </a:spcBef>
            <a:spcAft>
              <a:spcPct val="15000"/>
            </a:spcAft>
            <a:buChar char="••"/>
          </a:pPr>
          <a:r>
            <a:rPr lang="en-GB" sz="1400" kern="1200" dirty="0" smtClean="0"/>
            <a:t>Expenditure reviews conducted in key sectors</a:t>
          </a:r>
          <a:endParaRPr lang="en-GB" sz="1400" kern="1200" dirty="0"/>
        </a:p>
        <a:p>
          <a:pPr marL="114300" lvl="1" indent="-114300" algn="l" defTabSz="622300">
            <a:lnSpc>
              <a:spcPct val="90000"/>
            </a:lnSpc>
            <a:spcBef>
              <a:spcPct val="0"/>
            </a:spcBef>
            <a:spcAft>
              <a:spcPct val="15000"/>
            </a:spcAft>
            <a:buChar char="••"/>
          </a:pPr>
          <a:r>
            <a:rPr lang="en-GB" sz="1400" kern="1200" dirty="0" smtClean="0"/>
            <a:t>FMG supports training of 7062 municipal officials for minimum competency training, 125 municipalities in preparing  2015/16 AFS timeously, </a:t>
          </a:r>
          <a:r>
            <a:rPr lang="en-GB" sz="1400" kern="1200" dirty="0" err="1" smtClean="0"/>
            <a:t>mSCOA</a:t>
          </a:r>
          <a:r>
            <a:rPr lang="en-GB" sz="1400" kern="1200" dirty="0" smtClean="0"/>
            <a:t> compliant financial management systems purchased/upgraded by 162 municipalities and 1198 interns serving across </a:t>
          </a:r>
          <a:r>
            <a:rPr lang="en-GB" sz="1400" kern="1200" dirty="0" smtClean="0"/>
            <a:t>9 provinces</a:t>
          </a:r>
          <a:endParaRPr lang="en-GB" sz="1400" kern="1200" dirty="0"/>
        </a:p>
        <a:p>
          <a:pPr marL="114300" lvl="1" indent="-114300" algn="l" defTabSz="622300">
            <a:lnSpc>
              <a:spcPct val="90000"/>
            </a:lnSpc>
            <a:spcBef>
              <a:spcPct val="0"/>
            </a:spcBef>
            <a:spcAft>
              <a:spcPct val="15000"/>
            </a:spcAft>
            <a:buChar char="••"/>
          </a:pPr>
          <a:r>
            <a:rPr lang="en-GB" sz="1400" kern="1200" dirty="0" smtClean="0"/>
            <a:t>MFIP phase II provided; financial management support to 38 municipalities, improved 4 provincial treasuries </a:t>
          </a:r>
          <a:r>
            <a:rPr lang="en-GB" sz="1400" kern="1200" dirty="0" smtClean="0"/>
            <a:t>monitoring </a:t>
          </a:r>
          <a:r>
            <a:rPr lang="en-GB" sz="1400" kern="1200" dirty="0" smtClean="0"/>
            <a:t>local </a:t>
          </a:r>
          <a:r>
            <a:rPr lang="en-GB" sz="1400" kern="1200" dirty="0" smtClean="0"/>
            <a:t>government capacity, </a:t>
          </a:r>
          <a:r>
            <a:rPr lang="en-GB" sz="1400" kern="1200" dirty="0" smtClean="0"/>
            <a:t>integrated infrastructure and asset management systems for 20 municipalities, implementation of </a:t>
          </a:r>
          <a:r>
            <a:rPr lang="en-GB" sz="1400" kern="1200" dirty="0" err="1" smtClean="0"/>
            <a:t>mSCOA</a:t>
          </a:r>
          <a:r>
            <a:rPr lang="en-GB" sz="1400" kern="1200" dirty="0" smtClean="0"/>
            <a:t> regulations supported 6 provincial treasuries,  provided 5 specialist resources to support financial management in local </a:t>
          </a:r>
          <a:r>
            <a:rPr lang="en-GB" sz="1400" kern="1200" dirty="0" smtClean="0"/>
            <a:t>government, conducted </a:t>
          </a:r>
          <a:r>
            <a:rPr lang="en-GB" sz="1400" kern="1200" dirty="0" smtClean="0"/>
            <a:t>7378 training sessions with 1063 officials and 43 municipalities with contract management support</a:t>
          </a:r>
          <a:endParaRPr lang="en-GB" sz="1400" kern="1200" dirty="0"/>
        </a:p>
        <a:p>
          <a:pPr marL="114300" lvl="1" indent="-114300" algn="l" defTabSz="622300">
            <a:lnSpc>
              <a:spcPct val="90000"/>
            </a:lnSpc>
            <a:spcBef>
              <a:spcPct val="0"/>
            </a:spcBef>
            <a:spcAft>
              <a:spcPct val="15000"/>
            </a:spcAft>
            <a:buChar char="••"/>
          </a:pPr>
          <a:r>
            <a:rPr lang="en-GB" sz="1400" kern="1200" dirty="0" smtClean="0"/>
            <a:t>In this reporting year the Jobs Fund approved 21 projects focusing on catalysing innovative job creation models and will create 20 108 new permanent positions and 9 928 placements in vacant </a:t>
          </a:r>
          <a:r>
            <a:rPr lang="en-GB" sz="1400" kern="1200" dirty="0" smtClean="0"/>
            <a:t>positions</a:t>
          </a:r>
          <a:endParaRPr lang="en-GB" sz="1400" kern="1200" dirty="0"/>
        </a:p>
      </dsp:txBody>
      <dsp:txXfrm>
        <a:off x="0" y="536067"/>
        <a:ext cx="9144000" cy="3517370"/>
      </dsp:txXfrm>
    </dsp:sp>
    <dsp:sp modelId="{88BE0A69-27F3-453E-94F4-11FBD36B7CC7}">
      <dsp:nvSpPr>
        <dsp:cNvPr id="0" name=""/>
        <dsp:cNvSpPr/>
      </dsp:nvSpPr>
      <dsp:spPr>
        <a:xfrm>
          <a:off x="535129" y="520979"/>
          <a:ext cx="6400800" cy="41328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622300">
            <a:lnSpc>
              <a:spcPct val="90000"/>
            </a:lnSpc>
            <a:spcBef>
              <a:spcPct val="0"/>
            </a:spcBef>
            <a:spcAft>
              <a:spcPct val="35000"/>
            </a:spcAft>
          </a:pPr>
          <a:r>
            <a:rPr lang="en-ZA" sz="1400" kern="1200" dirty="0" smtClean="0"/>
            <a:t>Achieved</a:t>
          </a:r>
          <a:endParaRPr lang="en-ZA" sz="1400" kern="1200" dirty="0"/>
        </a:p>
      </dsp:txBody>
      <dsp:txXfrm>
        <a:off x="555304" y="541154"/>
        <a:ext cx="6360450" cy="372930"/>
      </dsp:txXfrm>
    </dsp:sp>
    <dsp:sp modelId="{97949006-F84A-4AD8-B13B-64369FD1CB40}">
      <dsp:nvSpPr>
        <dsp:cNvPr id="0" name=""/>
        <dsp:cNvSpPr/>
      </dsp:nvSpPr>
      <dsp:spPr>
        <a:xfrm>
          <a:off x="0" y="4335678"/>
          <a:ext cx="9144000" cy="992250"/>
        </a:xfrm>
        <a:prstGeom prst="rect">
          <a:avLst/>
        </a:prstGeom>
        <a:solidFill>
          <a:srgbClr val="F7F7F7">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291592" rIns="70967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Due to lower user demand fewer technical advisory projects were supported, treasuries assisted through MFIP II and infrastructure development technical assistants </a:t>
          </a:r>
          <a:r>
            <a:rPr lang="en-GB" sz="1400" kern="1200" dirty="0" smtClean="0"/>
            <a:t>deployed </a:t>
          </a:r>
          <a:endParaRPr lang="en-ZA" sz="1400" kern="1200" dirty="0"/>
        </a:p>
        <a:p>
          <a:pPr marL="114300" lvl="1" indent="-114300" algn="l" defTabSz="622300">
            <a:lnSpc>
              <a:spcPct val="90000"/>
            </a:lnSpc>
            <a:spcBef>
              <a:spcPct val="0"/>
            </a:spcBef>
            <a:spcAft>
              <a:spcPct val="15000"/>
            </a:spcAft>
            <a:buChar char="••"/>
          </a:pPr>
          <a:r>
            <a:rPr lang="en-GB" sz="1400" kern="1200" dirty="0" smtClean="0"/>
            <a:t>Negative environmental conditions hampered the Jobs Fund agricultural funding round response</a:t>
          </a:r>
          <a:endParaRPr lang="en-GB" sz="1400" kern="1200" dirty="0"/>
        </a:p>
      </dsp:txBody>
      <dsp:txXfrm>
        <a:off x="0" y="4335678"/>
        <a:ext cx="9144000" cy="992250"/>
      </dsp:txXfrm>
    </dsp:sp>
    <dsp:sp modelId="{41A46A65-4890-49E4-BB90-E05B02C6EC49}">
      <dsp:nvSpPr>
        <dsp:cNvPr id="0" name=""/>
        <dsp:cNvSpPr/>
      </dsp:nvSpPr>
      <dsp:spPr>
        <a:xfrm>
          <a:off x="457200" y="4129038"/>
          <a:ext cx="6400800" cy="41328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622300">
            <a:lnSpc>
              <a:spcPct val="90000"/>
            </a:lnSpc>
            <a:spcBef>
              <a:spcPct val="0"/>
            </a:spcBef>
            <a:spcAft>
              <a:spcPct val="35000"/>
            </a:spcAft>
          </a:pPr>
          <a:r>
            <a:rPr lang="en-ZA" sz="1400" kern="1200" dirty="0" smtClean="0"/>
            <a:t>Not Achieved</a:t>
          </a:r>
          <a:endParaRPr lang="en-ZA" sz="1400" kern="1200" dirty="0"/>
        </a:p>
      </dsp:txBody>
      <dsp:txXfrm>
        <a:off x="477375" y="4149213"/>
        <a:ext cx="6360450"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B2FCA-AA5E-49B5-9E28-DEE8F13297BC}">
      <dsp:nvSpPr>
        <dsp:cNvPr id="0" name=""/>
        <dsp:cNvSpPr/>
      </dsp:nvSpPr>
      <dsp:spPr>
        <a:xfrm>
          <a:off x="0" y="497509"/>
          <a:ext cx="9144000" cy="245385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57 internal audits conducted during this reporting period</a:t>
          </a:r>
          <a:endParaRPr lang="en-ZA" sz="1900" kern="1200" dirty="0"/>
        </a:p>
        <a:p>
          <a:pPr marL="171450" lvl="1" indent="-171450" algn="l" defTabSz="844550">
            <a:lnSpc>
              <a:spcPct val="90000"/>
            </a:lnSpc>
            <a:spcBef>
              <a:spcPct val="0"/>
            </a:spcBef>
            <a:spcAft>
              <a:spcPct val="15000"/>
            </a:spcAft>
            <a:buChar char="••"/>
          </a:pPr>
          <a:r>
            <a:rPr lang="en-GB" sz="1900" kern="1200" dirty="0" smtClean="0"/>
            <a:t>Oversight over entities reporting to the Minister of Finance was strengthened with regular onsite visits being introduced</a:t>
          </a:r>
          <a:endParaRPr lang="en-ZA" sz="1900" kern="1200" dirty="0"/>
        </a:p>
        <a:p>
          <a:pPr marL="171450" lvl="1" indent="-171450" algn="l" defTabSz="844550">
            <a:lnSpc>
              <a:spcPct val="90000"/>
            </a:lnSpc>
            <a:spcBef>
              <a:spcPct val="0"/>
            </a:spcBef>
            <a:spcAft>
              <a:spcPct val="15000"/>
            </a:spcAft>
            <a:buChar char="••"/>
          </a:pPr>
          <a:r>
            <a:rPr lang="en-GB" sz="1900" kern="1200" dirty="0" smtClean="0"/>
            <a:t>ICT provided support to strategic initiatives impacting on government including optimising the budget process and improving cyber security </a:t>
          </a:r>
          <a:endParaRPr lang="en-ZA" sz="1900" kern="1200" dirty="0"/>
        </a:p>
        <a:p>
          <a:pPr marL="171450" lvl="1" indent="-171450" algn="l" defTabSz="844550">
            <a:lnSpc>
              <a:spcPct val="90000"/>
            </a:lnSpc>
            <a:spcBef>
              <a:spcPct val="0"/>
            </a:spcBef>
            <a:spcAft>
              <a:spcPct val="15000"/>
            </a:spcAft>
            <a:buChar char="••"/>
          </a:pPr>
          <a:r>
            <a:rPr lang="en-GB" sz="1900" kern="1200" dirty="0" smtClean="0"/>
            <a:t>98.9% of funded positions filled</a:t>
          </a:r>
          <a:endParaRPr lang="en-ZA" sz="1900" kern="1200" dirty="0"/>
        </a:p>
        <a:p>
          <a:pPr marL="171450" lvl="1" indent="-171450" algn="l" defTabSz="844550">
            <a:lnSpc>
              <a:spcPct val="90000"/>
            </a:lnSpc>
            <a:spcBef>
              <a:spcPct val="0"/>
            </a:spcBef>
            <a:spcAft>
              <a:spcPct val="15000"/>
            </a:spcAft>
            <a:buChar char="••"/>
          </a:pPr>
          <a:r>
            <a:rPr lang="en-GB" sz="1900" kern="1200" dirty="0" smtClean="0"/>
            <a:t>98% of supplier payments made within 10 days of receipt of invoice</a:t>
          </a:r>
          <a:endParaRPr lang="en-ZA" sz="1900" kern="1200" dirty="0"/>
        </a:p>
      </dsp:txBody>
      <dsp:txXfrm>
        <a:off x="0" y="497509"/>
        <a:ext cx="9144000" cy="2453850"/>
      </dsp:txXfrm>
    </dsp:sp>
    <dsp:sp modelId="{6E94DCC2-8125-4306-9F9B-CB0B66571D79}">
      <dsp:nvSpPr>
        <dsp:cNvPr id="0" name=""/>
        <dsp:cNvSpPr/>
      </dsp:nvSpPr>
      <dsp:spPr>
        <a:xfrm>
          <a:off x="457200" y="217069"/>
          <a:ext cx="6400800" cy="56088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844550">
            <a:lnSpc>
              <a:spcPct val="90000"/>
            </a:lnSpc>
            <a:spcBef>
              <a:spcPct val="0"/>
            </a:spcBef>
            <a:spcAft>
              <a:spcPct val="35000"/>
            </a:spcAft>
          </a:pPr>
          <a:r>
            <a:rPr lang="en-ZA" sz="1900" kern="1200" dirty="0" smtClean="0"/>
            <a:t>Achieved</a:t>
          </a:r>
          <a:endParaRPr lang="en-ZA" sz="1900" kern="1200" dirty="0"/>
        </a:p>
      </dsp:txBody>
      <dsp:txXfrm>
        <a:off x="484580" y="244449"/>
        <a:ext cx="6346040" cy="506120"/>
      </dsp:txXfrm>
    </dsp:sp>
    <dsp:sp modelId="{3C3D5603-D9CB-4200-9090-219686FA9FB1}">
      <dsp:nvSpPr>
        <dsp:cNvPr id="0" name=""/>
        <dsp:cNvSpPr/>
      </dsp:nvSpPr>
      <dsp:spPr>
        <a:xfrm>
          <a:off x="0" y="3334400"/>
          <a:ext cx="9144000" cy="1346625"/>
        </a:xfrm>
        <a:prstGeom prst="rect">
          <a:avLst/>
        </a:prstGeom>
        <a:solidFill>
          <a:srgbClr val="F7F7F7">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smtClean="0"/>
            <a:t>A saving of R4 925 306.40 against expenditure of R657 212 685.63 was achieved, equalling a savings of 0.7% less than the targeted 5%</a:t>
          </a:r>
          <a:endParaRPr lang="en-ZA" sz="1900" kern="1200" dirty="0"/>
        </a:p>
        <a:p>
          <a:pPr marL="171450" lvl="1" indent="-171450" algn="l" defTabSz="844550">
            <a:lnSpc>
              <a:spcPct val="90000"/>
            </a:lnSpc>
            <a:spcBef>
              <a:spcPct val="0"/>
            </a:spcBef>
            <a:spcAft>
              <a:spcPct val="15000"/>
            </a:spcAft>
            <a:buChar char="••"/>
          </a:pPr>
          <a:r>
            <a:rPr lang="en-GB" sz="1900" kern="1200" dirty="0" smtClean="0"/>
            <a:t>80% of the ERM annual plan was implemented</a:t>
          </a:r>
          <a:endParaRPr lang="en-ZA" sz="1900" kern="1200" dirty="0"/>
        </a:p>
      </dsp:txBody>
      <dsp:txXfrm>
        <a:off x="0" y="3334400"/>
        <a:ext cx="9144000" cy="1346625"/>
      </dsp:txXfrm>
    </dsp:sp>
    <dsp:sp modelId="{E1EE3AE9-30F9-45FD-9E6D-9A08CABE8331}">
      <dsp:nvSpPr>
        <dsp:cNvPr id="0" name=""/>
        <dsp:cNvSpPr/>
      </dsp:nvSpPr>
      <dsp:spPr>
        <a:xfrm>
          <a:off x="457200" y="3053960"/>
          <a:ext cx="6400800" cy="56088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844550">
            <a:lnSpc>
              <a:spcPct val="90000"/>
            </a:lnSpc>
            <a:spcBef>
              <a:spcPct val="0"/>
            </a:spcBef>
            <a:spcAft>
              <a:spcPct val="35000"/>
            </a:spcAft>
          </a:pPr>
          <a:r>
            <a:rPr lang="en-ZA" sz="1900" kern="1200" dirty="0" smtClean="0"/>
            <a:t>Not Achieved</a:t>
          </a:r>
          <a:endParaRPr lang="en-ZA" sz="1900" kern="1200" dirty="0"/>
        </a:p>
      </dsp:txBody>
      <dsp:txXfrm>
        <a:off x="484580" y="3081340"/>
        <a:ext cx="634604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0E913-4DCA-41D8-B13B-DC1D285B80E8}">
      <dsp:nvSpPr>
        <dsp:cNvPr id="0" name=""/>
        <dsp:cNvSpPr/>
      </dsp:nvSpPr>
      <dsp:spPr>
        <a:xfrm>
          <a:off x="0" y="0"/>
          <a:ext cx="2212425" cy="4824535"/>
        </a:xfrm>
        <a:prstGeom prst="rect">
          <a:avLst/>
        </a:prstGeom>
        <a:solidFill>
          <a:srgbClr val="B904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bg1"/>
              </a:solidFill>
              <a:latin typeface="Arial Narrow" pitchFamily="34" charset="0"/>
              <a:cs typeface="Tahoma" pitchFamily="34" charset="0"/>
            </a:rPr>
            <a:t>Support economic growth and development, good governance, social progress and rising living standards through the accountable, economical, efficient, equitable and sustainable management of public finances, maintenance of macroeconomic and financial sector stability, and effective financial regulation of the economy by</a:t>
          </a:r>
          <a:r>
            <a:rPr lang="en-ZA" sz="1000" kern="1200" dirty="0" smtClean="0">
              <a:latin typeface="Arial Narrow" pitchFamily="34" charset="0"/>
            </a:rPr>
            <a:t> </a:t>
          </a:r>
          <a:endParaRPr lang="en-ZA" sz="1000" kern="1200" dirty="0">
            <a:latin typeface="Arial Narrow" pitchFamily="34" charset="0"/>
          </a:endParaRPr>
        </a:p>
      </dsp:txBody>
      <dsp:txXfrm>
        <a:off x="0" y="0"/>
        <a:ext cx="2212425" cy="1447360"/>
      </dsp:txXfrm>
    </dsp:sp>
    <dsp:sp modelId="{D366AD58-C280-45DF-83E0-BEB0F91FB338}">
      <dsp:nvSpPr>
        <dsp:cNvPr id="0" name=""/>
        <dsp:cNvSpPr/>
      </dsp:nvSpPr>
      <dsp:spPr>
        <a:xfrm>
          <a:off x="222323" y="1448124"/>
          <a:ext cx="1769940" cy="667969"/>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latin typeface="Arial Narrow" pitchFamily="34" charset="0"/>
            </a:rPr>
            <a:t>enforcing transparency and effective management in respect of revenue and expenditure, assets and liabilities, public entities, and constitutional institutions</a:t>
          </a:r>
          <a:endParaRPr lang="en-ZA" sz="1000" kern="1200" dirty="0">
            <a:solidFill>
              <a:schemeClr val="tx1"/>
            </a:solidFill>
            <a:latin typeface="Arial Narrow" pitchFamily="34" charset="0"/>
          </a:endParaRPr>
        </a:p>
      </dsp:txBody>
      <dsp:txXfrm>
        <a:off x="241887" y="1467688"/>
        <a:ext cx="1730812" cy="628841"/>
      </dsp:txXfrm>
    </dsp:sp>
    <dsp:sp modelId="{BEBEF790-C670-432F-9DAE-F8480EB0D684}">
      <dsp:nvSpPr>
        <dsp:cNvPr id="0" name=""/>
        <dsp:cNvSpPr/>
      </dsp:nvSpPr>
      <dsp:spPr>
        <a:xfrm>
          <a:off x="222323" y="2198309"/>
          <a:ext cx="1769940" cy="534397"/>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latin typeface="Arial Narrow" pitchFamily="34" charset="0"/>
            </a:rPr>
            <a:t>managing the budget preparation process</a:t>
          </a:r>
          <a:endParaRPr lang="en-ZA" sz="1000" kern="1200" dirty="0">
            <a:solidFill>
              <a:schemeClr val="tx1"/>
            </a:solidFill>
            <a:latin typeface="Arial Narrow" pitchFamily="34" charset="0"/>
          </a:endParaRPr>
        </a:p>
      </dsp:txBody>
      <dsp:txXfrm>
        <a:off x="237975" y="2213961"/>
        <a:ext cx="1738636" cy="503093"/>
      </dsp:txXfrm>
    </dsp:sp>
    <dsp:sp modelId="{B6812393-FE4A-4E98-AE5B-772E5F2CE307}">
      <dsp:nvSpPr>
        <dsp:cNvPr id="0" name=""/>
        <dsp:cNvSpPr/>
      </dsp:nvSpPr>
      <dsp:spPr>
        <a:xfrm>
          <a:off x="222323" y="2814922"/>
          <a:ext cx="1769940" cy="534397"/>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latin typeface="Arial Narrow" pitchFamily="34" charset="0"/>
            </a:rPr>
            <a:t>coordinating intergovernmental financial and fiscal relations</a:t>
          </a:r>
          <a:endParaRPr lang="en-ZA" sz="1000" kern="1200" dirty="0">
            <a:solidFill>
              <a:schemeClr val="tx1"/>
            </a:solidFill>
            <a:latin typeface="Arial Narrow" pitchFamily="34" charset="0"/>
          </a:endParaRPr>
        </a:p>
      </dsp:txBody>
      <dsp:txXfrm>
        <a:off x="237975" y="2830574"/>
        <a:ext cx="1738636" cy="503093"/>
      </dsp:txXfrm>
    </dsp:sp>
    <dsp:sp modelId="{7E958F0D-3238-4191-A296-7A90FB32CFF2}">
      <dsp:nvSpPr>
        <dsp:cNvPr id="0" name=""/>
        <dsp:cNvSpPr/>
      </dsp:nvSpPr>
      <dsp:spPr>
        <a:xfrm>
          <a:off x="222323" y="3431534"/>
          <a:ext cx="1769940" cy="534397"/>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latin typeface="Arial Narrow" pitchFamily="34" charset="0"/>
            </a:rPr>
            <a:t>ensuring the stability and soundness of the financial system and financial services</a:t>
          </a:r>
          <a:endParaRPr lang="en-ZA" sz="1000" kern="1200" dirty="0">
            <a:solidFill>
              <a:schemeClr val="tx1"/>
            </a:solidFill>
            <a:latin typeface="Arial Narrow" pitchFamily="34" charset="0"/>
          </a:endParaRPr>
        </a:p>
      </dsp:txBody>
      <dsp:txXfrm>
        <a:off x="237975" y="3447186"/>
        <a:ext cx="1738636" cy="503093"/>
      </dsp:txXfrm>
    </dsp:sp>
    <dsp:sp modelId="{CD64B1DA-2FB8-4062-AFC3-D858C136A840}">
      <dsp:nvSpPr>
        <dsp:cNvPr id="0" name=""/>
        <dsp:cNvSpPr/>
      </dsp:nvSpPr>
      <dsp:spPr>
        <a:xfrm>
          <a:off x="222323" y="4048146"/>
          <a:ext cx="1769940" cy="534397"/>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tx1"/>
              </a:solidFill>
              <a:latin typeface="Arial Narrow" pitchFamily="34" charset="0"/>
            </a:rPr>
            <a:t>promoting national government’s fiscal policy and the coordination of its macroeconomic policy</a:t>
          </a:r>
          <a:endParaRPr lang="en-ZA" sz="1000" kern="1200" dirty="0">
            <a:solidFill>
              <a:schemeClr val="tx1"/>
            </a:solidFill>
            <a:latin typeface="Arial Narrow" pitchFamily="34" charset="0"/>
          </a:endParaRPr>
        </a:p>
      </dsp:txBody>
      <dsp:txXfrm>
        <a:off x="237975" y="4063798"/>
        <a:ext cx="1738636" cy="503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BA660-2DAD-44B8-863B-52AC366CB0BD}">
      <dsp:nvSpPr>
        <dsp:cNvPr id="0" name=""/>
        <dsp:cNvSpPr/>
      </dsp:nvSpPr>
      <dsp:spPr>
        <a:xfrm>
          <a:off x="3682" y="25064"/>
          <a:ext cx="1089633" cy="1532298"/>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1: Administration     </a:t>
          </a:r>
          <a:endParaRPr lang="en-ZA" sz="1200" kern="1200" dirty="0"/>
        </a:p>
      </dsp:txBody>
      <dsp:txXfrm>
        <a:off x="3682" y="25064"/>
        <a:ext cx="1089633" cy="1532298"/>
      </dsp:txXfrm>
    </dsp:sp>
    <dsp:sp modelId="{F2132D2F-0EA7-4459-A94D-7215C84BF59B}">
      <dsp:nvSpPr>
        <dsp:cNvPr id="0" name=""/>
        <dsp:cNvSpPr/>
      </dsp:nvSpPr>
      <dsp:spPr>
        <a:xfrm>
          <a:off x="1126284" y="25064"/>
          <a:ext cx="1089633" cy="1532298"/>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2: Economic Policy, Tax, Financial Regulation and Research</a:t>
          </a:r>
          <a:endParaRPr lang="en-ZA" sz="1200" kern="1200" dirty="0">
            <a:solidFill>
              <a:schemeClr val="bg1"/>
            </a:solidFill>
          </a:endParaRPr>
        </a:p>
      </dsp:txBody>
      <dsp:txXfrm>
        <a:off x="1126284" y="25064"/>
        <a:ext cx="1089633" cy="1532298"/>
      </dsp:txXfrm>
    </dsp:sp>
    <dsp:sp modelId="{A0F47AF3-3159-4753-8CD2-2117BAE6BD7A}">
      <dsp:nvSpPr>
        <dsp:cNvPr id="0" name=""/>
        <dsp:cNvSpPr/>
      </dsp:nvSpPr>
      <dsp:spPr>
        <a:xfrm>
          <a:off x="2248885" y="25064"/>
          <a:ext cx="1089633" cy="1532298"/>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3: Public Finance and Budget Management</a:t>
          </a:r>
          <a:endParaRPr lang="en-ZA" sz="1200" kern="1200" dirty="0">
            <a:solidFill>
              <a:schemeClr val="bg1"/>
            </a:solidFill>
          </a:endParaRPr>
        </a:p>
      </dsp:txBody>
      <dsp:txXfrm>
        <a:off x="2248885" y="25064"/>
        <a:ext cx="1089633" cy="1532298"/>
      </dsp:txXfrm>
    </dsp:sp>
    <dsp:sp modelId="{A05F87CD-B014-45DE-9070-6618C9574D60}">
      <dsp:nvSpPr>
        <dsp:cNvPr id="0" name=""/>
        <dsp:cNvSpPr/>
      </dsp:nvSpPr>
      <dsp:spPr>
        <a:xfrm>
          <a:off x="3371487" y="25064"/>
          <a:ext cx="1089633" cy="1532298"/>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4: </a:t>
          </a:r>
        </a:p>
        <a:p>
          <a:pPr lvl="0" algn="ctr" defTabSz="533400">
            <a:lnSpc>
              <a:spcPct val="90000"/>
            </a:lnSpc>
            <a:spcBef>
              <a:spcPct val="0"/>
            </a:spcBef>
            <a:spcAft>
              <a:spcPct val="35000"/>
            </a:spcAft>
          </a:pPr>
          <a:r>
            <a:rPr lang="en-ZA" sz="1200" kern="1200" dirty="0" smtClean="0">
              <a:solidFill>
                <a:schemeClr val="bg1"/>
              </a:solidFill>
            </a:rPr>
            <a:t>Asset &amp; Liability Management</a:t>
          </a:r>
          <a:endParaRPr lang="en-ZA" sz="1200" kern="1200" dirty="0">
            <a:solidFill>
              <a:schemeClr val="bg1"/>
            </a:solidFill>
          </a:endParaRPr>
        </a:p>
      </dsp:txBody>
      <dsp:txXfrm>
        <a:off x="3371487" y="25064"/>
        <a:ext cx="1089633" cy="1532298"/>
      </dsp:txXfrm>
    </dsp:sp>
    <dsp:sp modelId="{E73AB445-E13F-419D-910B-BA3FFAC5D1E4}">
      <dsp:nvSpPr>
        <dsp:cNvPr id="0" name=""/>
        <dsp:cNvSpPr/>
      </dsp:nvSpPr>
      <dsp:spPr>
        <a:xfrm>
          <a:off x="4481798" y="39513"/>
          <a:ext cx="1082340" cy="1516803"/>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5 : Financial Accounting and Supply Chain Systems</a:t>
          </a:r>
          <a:endParaRPr lang="en-ZA" sz="1200" kern="1200" dirty="0">
            <a:solidFill>
              <a:schemeClr val="bg1"/>
            </a:solidFill>
          </a:endParaRPr>
        </a:p>
      </dsp:txBody>
      <dsp:txXfrm>
        <a:off x="4481798" y="39513"/>
        <a:ext cx="1082340" cy="1516803"/>
      </dsp:txXfrm>
    </dsp:sp>
    <dsp:sp modelId="{1C20421B-2B96-4BE9-A162-78031AA3E159}">
      <dsp:nvSpPr>
        <dsp:cNvPr id="0" name=""/>
        <dsp:cNvSpPr/>
      </dsp:nvSpPr>
      <dsp:spPr>
        <a:xfrm>
          <a:off x="36" y="1590330"/>
          <a:ext cx="1089633" cy="1489887"/>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6: International Financial Relations</a:t>
          </a:r>
          <a:endParaRPr lang="en-ZA" sz="1200" kern="1200" dirty="0">
            <a:solidFill>
              <a:schemeClr val="bg1"/>
            </a:solidFill>
          </a:endParaRPr>
        </a:p>
      </dsp:txBody>
      <dsp:txXfrm>
        <a:off x="36" y="1590330"/>
        <a:ext cx="1089633" cy="1489887"/>
      </dsp:txXfrm>
    </dsp:sp>
    <dsp:sp modelId="{4FEFD7E2-0861-42F9-8B19-1749E41A5122}">
      <dsp:nvSpPr>
        <dsp:cNvPr id="0" name=""/>
        <dsp:cNvSpPr/>
      </dsp:nvSpPr>
      <dsp:spPr>
        <a:xfrm>
          <a:off x="1122637" y="1590330"/>
          <a:ext cx="1089633" cy="1489887"/>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7: Civil and Military Pensions, Contributions to Funds and other Benefits</a:t>
          </a:r>
          <a:endParaRPr lang="en-ZA" sz="1200" kern="1200" dirty="0">
            <a:solidFill>
              <a:schemeClr val="bg1"/>
            </a:solidFill>
          </a:endParaRPr>
        </a:p>
      </dsp:txBody>
      <dsp:txXfrm>
        <a:off x="1122637" y="1590330"/>
        <a:ext cx="1089633" cy="1489887"/>
      </dsp:txXfrm>
    </dsp:sp>
    <dsp:sp modelId="{76EA0D45-F3FC-4E8F-835B-19BC0217B1D2}">
      <dsp:nvSpPr>
        <dsp:cNvPr id="0" name=""/>
        <dsp:cNvSpPr/>
      </dsp:nvSpPr>
      <dsp:spPr>
        <a:xfrm>
          <a:off x="2245239" y="1590330"/>
          <a:ext cx="1089633" cy="1489887"/>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8: Technical and Management Support and Development Finance</a:t>
          </a:r>
          <a:endParaRPr lang="en-ZA" sz="1200" kern="1200" dirty="0">
            <a:solidFill>
              <a:schemeClr val="bg1"/>
            </a:solidFill>
          </a:endParaRPr>
        </a:p>
      </dsp:txBody>
      <dsp:txXfrm>
        <a:off x="2245239" y="1590330"/>
        <a:ext cx="1089633" cy="1489887"/>
      </dsp:txXfrm>
    </dsp:sp>
    <dsp:sp modelId="{C8D42A1C-2110-4718-AA15-855833DD532B}">
      <dsp:nvSpPr>
        <dsp:cNvPr id="0" name=""/>
        <dsp:cNvSpPr/>
      </dsp:nvSpPr>
      <dsp:spPr>
        <a:xfrm>
          <a:off x="3367841" y="1590330"/>
          <a:ext cx="1089633" cy="1489887"/>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9: Revenue Administration</a:t>
          </a:r>
          <a:endParaRPr lang="en-ZA" sz="1200" kern="1200" dirty="0">
            <a:solidFill>
              <a:schemeClr val="bg1"/>
            </a:solidFill>
          </a:endParaRPr>
        </a:p>
      </dsp:txBody>
      <dsp:txXfrm>
        <a:off x="3367841" y="1590330"/>
        <a:ext cx="1089633" cy="1489887"/>
      </dsp:txXfrm>
    </dsp:sp>
    <dsp:sp modelId="{D6978EAC-88D8-48F6-9BA0-388B41A2EA52}">
      <dsp:nvSpPr>
        <dsp:cNvPr id="0" name=""/>
        <dsp:cNvSpPr/>
      </dsp:nvSpPr>
      <dsp:spPr>
        <a:xfrm>
          <a:off x="4490442" y="1589377"/>
          <a:ext cx="1089633" cy="1489887"/>
        </a:xfrm>
        <a:prstGeom prst="rect">
          <a:avLst/>
        </a:prstGeom>
        <a:solidFill>
          <a:srgbClr val="9A04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bg1"/>
              </a:solidFill>
            </a:rPr>
            <a:t>Programme 10 : Financial Intelligence and State Security</a:t>
          </a:r>
          <a:endParaRPr lang="en-ZA" sz="1200" kern="1200" dirty="0">
            <a:solidFill>
              <a:schemeClr val="bg1"/>
            </a:solidFill>
          </a:endParaRPr>
        </a:p>
      </dsp:txBody>
      <dsp:txXfrm>
        <a:off x="4490442" y="1589377"/>
        <a:ext cx="1089633" cy="1489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68CEC-078A-4F99-BAA1-C2D9A205E161}">
      <dsp:nvSpPr>
        <dsp:cNvPr id="0" name=""/>
        <dsp:cNvSpPr/>
      </dsp:nvSpPr>
      <dsp:spPr>
        <a:xfrm>
          <a:off x="3744" y="0"/>
          <a:ext cx="788466" cy="1512168"/>
        </a:xfrm>
        <a:prstGeom prst="roundRect">
          <a:avLst>
            <a:gd name="adj" fmla="val 10000"/>
          </a:avLst>
        </a:prstGeom>
        <a:solidFill>
          <a:schemeClr val="bg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solidFill>
                <a:sysClr val="windowText" lastClr="000000"/>
              </a:solidFill>
            </a:rPr>
            <a:t>Outcomes 4 - Decent employment through inclusive economic growth</a:t>
          </a:r>
          <a:endParaRPr lang="en-ZA" sz="800" kern="1200" dirty="0">
            <a:solidFill>
              <a:sysClr val="windowText" lastClr="000000"/>
            </a:solidFill>
          </a:endParaRPr>
        </a:p>
      </dsp:txBody>
      <dsp:txXfrm>
        <a:off x="26837" y="23093"/>
        <a:ext cx="742280" cy="1465982"/>
      </dsp:txXfrm>
    </dsp:sp>
    <dsp:sp modelId="{D31360D2-78DC-46FB-9170-8C14F2B0348F}">
      <dsp:nvSpPr>
        <dsp:cNvPr id="0" name=""/>
        <dsp:cNvSpPr/>
      </dsp:nvSpPr>
      <dsp:spPr>
        <a:xfrm>
          <a:off x="924673" y="0"/>
          <a:ext cx="788466" cy="1512168"/>
        </a:xfrm>
        <a:prstGeom prst="roundRect">
          <a:avLst>
            <a:gd name="adj" fmla="val 10000"/>
          </a:avLst>
        </a:prstGeom>
        <a:solidFill>
          <a:schemeClr val="bg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solidFill>
                <a:sysClr val="windowText" lastClr="000000"/>
              </a:solidFill>
            </a:rPr>
            <a:t>Outcomes 6 – An efficient, competitive and responsive economic infrastructure network</a:t>
          </a:r>
          <a:endParaRPr lang="en-ZA" sz="800" kern="1200" dirty="0">
            <a:solidFill>
              <a:sysClr val="windowText" lastClr="000000"/>
            </a:solidFill>
          </a:endParaRPr>
        </a:p>
      </dsp:txBody>
      <dsp:txXfrm>
        <a:off x="947766" y="23093"/>
        <a:ext cx="742280" cy="1465982"/>
      </dsp:txXfrm>
    </dsp:sp>
    <dsp:sp modelId="{351A699F-48C1-4C08-AA1D-2A8867017D4B}">
      <dsp:nvSpPr>
        <dsp:cNvPr id="0" name=""/>
        <dsp:cNvSpPr/>
      </dsp:nvSpPr>
      <dsp:spPr>
        <a:xfrm>
          <a:off x="1845602" y="0"/>
          <a:ext cx="788466" cy="1512168"/>
        </a:xfrm>
        <a:prstGeom prst="roundRect">
          <a:avLst>
            <a:gd name="adj" fmla="val 10000"/>
          </a:avLst>
        </a:prstGeom>
        <a:solidFill>
          <a:schemeClr val="bg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solidFill>
                <a:sysClr val="windowText" lastClr="000000"/>
              </a:solidFill>
            </a:rPr>
            <a:t>Outcomes 8- Sustainable Human Settlements and</a:t>
          </a:r>
        </a:p>
        <a:p>
          <a:pPr lvl="0" algn="ctr" defTabSz="355600">
            <a:lnSpc>
              <a:spcPct val="90000"/>
            </a:lnSpc>
            <a:spcBef>
              <a:spcPct val="0"/>
            </a:spcBef>
            <a:spcAft>
              <a:spcPct val="35000"/>
            </a:spcAft>
          </a:pPr>
          <a:r>
            <a:rPr lang="en-ZA" sz="800" kern="1200" dirty="0" smtClean="0">
              <a:solidFill>
                <a:sysClr val="windowText" lastClr="000000"/>
              </a:solidFill>
            </a:rPr>
            <a:t>Improved Quality of Household Life</a:t>
          </a:r>
          <a:endParaRPr lang="en-ZA" sz="800" kern="1200" dirty="0">
            <a:solidFill>
              <a:sysClr val="windowText" lastClr="000000"/>
            </a:solidFill>
          </a:endParaRPr>
        </a:p>
      </dsp:txBody>
      <dsp:txXfrm>
        <a:off x="1868695" y="23093"/>
        <a:ext cx="742280" cy="1465982"/>
      </dsp:txXfrm>
    </dsp:sp>
    <dsp:sp modelId="{6ECD9873-6E15-4F1A-8C59-2B28DD84C1E8}">
      <dsp:nvSpPr>
        <dsp:cNvPr id="0" name=""/>
        <dsp:cNvSpPr/>
      </dsp:nvSpPr>
      <dsp:spPr>
        <a:xfrm>
          <a:off x="2766531" y="0"/>
          <a:ext cx="788466" cy="1512168"/>
        </a:xfrm>
        <a:prstGeom prst="roundRect">
          <a:avLst>
            <a:gd name="adj" fmla="val 10000"/>
          </a:avLst>
        </a:prstGeom>
        <a:solidFill>
          <a:schemeClr val="bg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solidFill>
                <a:sysClr val="windowText" lastClr="000000"/>
              </a:solidFill>
            </a:rPr>
            <a:t>Outcomes 9 - A responsive, accountable, effective and efficient local government system</a:t>
          </a:r>
          <a:endParaRPr lang="en-ZA" sz="800" kern="1200" dirty="0">
            <a:solidFill>
              <a:sysClr val="windowText" lastClr="000000"/>
            </a:solidFill>
          </a:endParaRPr>
        </a:p>
      </dsp:txBody>
      <dsp:txXfrm>
        <a:off x="2789624" y="23093"/>
        <a:ext cx="742280" cy="1465982"/>
      </dsp:txXfrm>
    </dsp:sp>
    <dsp:sp modelId="{DD963D28-3527-49CE-8AC9-C717A098FA27}">
      <dsp:nvSpPr>
        <dsp:cNvPr id="0" name=""/>
        <dsp:cNvSpPr/>
      </dsp:nvSpPr>
      <dsp:spPr>
        <a:xfrm>
          <a:off x="3687460" y="0"/>
          <a:ext cx="788466" cy="1512168"/>
        </a:xfrm>
        <a:prstGeom prst="roundRect">
          <a:avLst>
            <a:gd name="adj" fmla="val 10000"/>
          </a:avLst>
        </a:prstGeom>
        <a:solidFill>
          <a:schemeClr val="bg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solidFill>
                <a:sysClr val="windowText" lastClr="000000"/>
              </a:solidFill>
            </a:rPr>
            <a:t>Outcomes 11 </a:t>
          </a:r>
          <a:r>
            <a:rPr lang="en-ZA" sz="800" kern="1200" smtClean="0">
              <a:solidFill>
                <a:sysClr val="windowText" lastClr="000000"/>
              </a:solidFill>
            </a:rPr>
            <a:t>- Creating a better South Africa and contributing to a better and safer Africa and a better World</a:t>
          </a:r>
          <a:endParaRPr lang="en-ZA" sz="800" kern="1200" dirty="0">
            <a:solidFill>
              <a:sysClr val="windowText" lastClr="000000"/>
            </a:solidFill>
          </a:endParaRPr>
        </a:p>
      </dsp:txBody>
      <dsp:txXfrm>
        <a:off x="3710553" y="23093"/>
        <a:ext cx="742280" cy="1465982"/>
      </dsp:txXfrm>
    </dsp:sp>
    <dsp:sp modelId="{0F21D862-0A3A-48AE-9EA5-EF67D0BAED7F}">
      <dsp:nvSpPr>
        <dsp:cNvPr id="0" name=""/>
        <dsp:cNvSpPr/>
      </dsp:nvSpPr>
      <dsp:spPr>
        <a:xfrm>
          <a:off x="4608388" y="0"/>
          <a:ext cx="788466" cy="1512168"/>
        </a:xfrm>
        <a:prstGeom prst="roundRect">
          <a:avLst>
            <a:gd name="adj" fmla="val 10000"/>
          </a:avLst>
        </a:prstGeom>
        <a:solidFill>
          <a:schemeClr val="bg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solidFill>
                <a:sysClr val="windowText" lastClr="000000"/>
              </a:solidFill>
            </a:rPr>
            <a:t>Outcomes 12 - An efficient, effective and development oriented public service and an empowered, fair and inclusive citizenship.</a:t>
          </a:r>
          <a:endParaRPr lang="en-ZA" sz="800" kern="1200" dirty="0">
            <a:solidFill>
              <a:sysClr val="windowText" lastClr="000000"/>
            </a:solidFill>
          </a:endParaRPr>
        </a:p>
      </dsp:txBody>
      <dsp:txXfrm>
        <a:off x="4631481" y="23093"/>
        <a:ext cx="742280" cy="1465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5C92F-8AC9-4B90-BDFD-1E88686A2176}">
      <dsp:nvSpPr>
        <dsp:cNvPr id="0" name=""/>
        <dsp:cNvSpPr/>
      </dsp:nvSpPr>
      <dsp:spPr>
        <a:xfrm>
          <a:off x="0" y="304626"/>
          <a:ext cx="9144000" cy="322560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Special voluntary disclosure programme for  taxpayers to regularise their affairs introduced</a:t>
          </a:r>
          <a:endParaRPr lang="en-ZA" sz="1600" kern="1200" dirty="0"/>
        </a:p>
        <a:p>
          <a:pPr marL="171450" lvl="1" indent="-171450" algn="l" defTabSz="711200">
            <a:lnSpc>
              <a:spcPct val="90000"/>
            </a:lnSpc>
            <a:spcBef>
              <a:spcPct val="0"/>
            </a:spcBef>
            <a:spcAft>
              <a:spcPct val="15000"/>
            </a:spcAft>
            <a:buChar char="••"/>
          </a:pPr>
          <a:r>
            <a:rPr lang="en-GB" sz="1600" kern="1200" dirty="0" smtClean="0"/>
            <a:t>A </a:t>
          </a:r>
          <a:r>
            <a:rPr lang="en-GB" sz="1600" kern="1200" dirty="0" smtClean="0"/>
            <a:t>clamp down </a:t>
          </a:r>
          <a:r>
            <a:rPr lang="en-GB" sz="1600" kern="1200" dirty="0" smtClean="0"/>
            <a:t>on the use of interest free loans to trusts to avoid estate </a:t>
          </a:r>
          <a:r>
            <a:rPr lang="en-GB" sz="1600" kern="1200" dirty="0" smtClean="0"/>
            <a:t>duty </a:t>
          </a:r>
          <a:endParaRPr lang="en-ZA" sz="1600" kern="1200" dirty="0"/>
        </a:p>
        <a:p>
          <a:pPr marL="171450" lvl="1" indent="-171450" algn="l" defTabSz="711200">
            <a:lnSpc>
              <a:spcPct val="90000"/>
            </a:lnSpc>
            <a:spcBef>
              <a:spcPct val="0"/>
            </a:spcBef>
            <a:spcAft>
              <a:spcPct val="15000"/>
            </a:spcAft>
            <a:buChar char="••"/>
          </a:pPr>
          <a:r>
            <a:rPr lang="en-GB" sz="1600" kern="1200" dirty="0" smtClean="0"/>
            <a:t>Measures to curb the use of employees share schemes to avoid personal income tax</a:t>
          </a:r>
          <a:endParaRPr lang="en-ZA" sz="1600" kern="1200" dirty="0"/>
        </a:p>
        <a:p>
          <a:pPr marL="171450" lvl="1" indent="-171450" algn="l" defTabSz="711200">
            <a:lnSpc>
              <a:spcPct val="90000"/>
            </a:lnSpc>
            <a:spcBef>
              <a:spcPct val="0"/>
            </a:spcBef>
            <a:spcAft>
              <a:spcPct val="15000"/>
            </a:spcAft>
            <a:buChar char="••"/>
          </a:pPr>
          <a:r>
            <a:rPr lang="en-GB" sz="1600" kern="1200" dirty="0" smtClean="0"/>
            <a:t>Introduction of a tyre levy</a:t>
          </a:r>
          <a:endParaRPr lang="en-ZA" sz="1600" kern="1200" dirty="0"/>
        </a:p>
        <a:p>
          <a:pPr marL="171450" lvl="1" indent="-171450" algn="l" defTabSz="711200">
            <a:lnSpc>
              <a:spcPct val="90000"/>
            </a:lnSpc>
            <a:spcBef>
              <a:spcPct val="0"/>
            </a:spcBef>
            <a:spcAft>
              <a:spcPct val="15000"/>
            </a:spcAft>
            <a:buChar char="••"/>
          </a:pPr>
          <a:r>
            <a:rPr lang="en-GB" sz="1600" kern="1200" dirty="0" smtClean="0"/>
            <a:t>Options for tax policy proposals and to increase tax revenue by R28b for the 2017/18 financial year developed</a:t>
          </a:r>
          <a:endParaRPr lang="en-ZA" sz="1600" kern="1200" dirty="0"/>
        </a:p>
        <a:p>
          <a:pPr marL="171450" lvl="1" indent="-171450" algn="l" defTabSz="711200">
            <a:lnSpc>
              <a:spcPct val="90000"/>
            </a:lnSpc>
            <a:spcBef>
              <a:spcPct val="0"/>
            </a:spcBef>
            <a:spcAft>
              <a:spcPct val="15000"/>
            </a:spcAft>
            <a:buChar char="••"/>
          </a:pPr>
          <a:r>
            <a:rPr lang="en-GB" sz="1600" kern="1200" dirty="0" smtClean="0"/>
            <a:t>Audited Emolument Attachment Orders issued against government </a:t>
          </a:r>
          <a:r>
            <a:rPr lang="en-GB" sz="1600" kern="1200" dirty="0" smtClean="0"/>
            <a:t>officials with a decrease </a:t>
          </a:r>
          <a:r>
            <a:rPr lang="en-GB" sz="1600" kern="1200" dirty="0" smtClean="0"/>
            <a:t>of 26% of deductions made in a 9 month </a:t>
          </a:r>
          <a:r>
            <a:rPr lang="en-GB" sz="1600" kern="1200" dirty="0" smtClean="0"/>
            <a:t>period</a:t>
          </a:r>
          <a:endParaRPr lang="en-ZA" sz="1600" kern="1200" dirty="0"/>
        </a:p>
        <a:p>
          <a:pPr marL="171450" lvl="1" indent="-171450" algn="l" defTabSz="711200">
            <a:lnSpc>
              <a:spcPct val="90000"/>
            </a:lnSpc>
            <a:spcBef>
              <a:spcPct val="0"/>
            </a:spcBef>
            <a:spcAft>
              <a:spcPct val="15000"/>
            </a:spcAft>
            <a:buChar char="••"/>
          </a:pPr>
          <a:r>
            <a:rPr lang="en-GB" sz="1600" kern="1200" dirty="0" smtClean="0"/>
            <a:t>Supported process to pass the Financial Intelligence Centre Amendment Bill</a:t>
          </a:r>
          <a:endParaRPr lang="en-ZA" sz="1600" kern="1200" dirty="0"/>
        </a:p>
        <a:p>
          <a:pPr marL="171450" lvl="1" indent="-171450" algn="l" defTabSz="711200">
            <a:lnSpc>
              <a:spcPct val="90000"/>
            </a:lnSpc>
            <a:spcBef>
              <a:spcPct val="0"/>
            </a:spcBef>
            <a:spcAft>
              <a:spcPct val="15000"/>
            </a:spcAft>
            <a:buChar char="••"/>
          </a:pPr>
          <a:r>
            <a:rPr lang="en-GB" sz="1600" kern="1200" dirty="0" smtClean="0"/>
            <a:t>Work in partnership with </a:t>
          </a:r>
          <a:r>
            <a:rPr lang="en-GB" sz="1600" kern="1200" dirty="0" err="1" smtClean="0"/>
            <a:t>dti</a:t>
          </a:r>
          <a:r>
            <a:rPr lang="en-GB" sz="1600" kern="1200" dirty="0" smtClean="0"/>
            <a:t> in launching the </a:t>
          </a:r>
          <a:r>
            <a:rPr lang="en-GB" sz="1600" kern="1200" dirty="0" err="1" smtClean="0"/>
            <a:t>InvestSA</a:t>
          </a:r>
          <a:r>
            <a:rPr lang="en-GB" sz="1600" kern="1200" dirty="0" smtClean="0"/>
            <a:t>/One Stop Shop</a:t>
          </a:r>
          <a:endParaRPr lang="en-ZA" sz="1600" kern="1200" dirty="0"/>
        </a:p>
      </dsp:txBody>
      <dsp:txXfrm>
        <a:off x="0" y="304626"/>
        <a:ext cx="9144000" cy="3225600"/>
      </dsp:txXfrm>
    </dsp:sp>
    <dsp:sp modelId="{E24DDACD-4BAD-4694-B586-1D359D6DFB2F}">
      <dsp:nvSpPr>
        <dsp:cNvPr id="0" name=""/>
        <dsp:cNvSpPr/>
      </dsp:nvSpPr>
      <dsp:spPr>
        <a:xfrm>
          <a:off x="467546" y="57741"/>
          <a:ext cx="6400800" cy="47232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711200">
            <a:lnSpc>
              <a:spcPct val="90000"/>
            </a:lnSpc>
            <a:spcBef>
              <a:spcPct val="0"/>
            </a:spcBef>
            <a:spcAft>
              <a:spcPct val="35000"/>
            </a:spcAft>
          </a:pPr>
          <a:r>
            <a:rPr lang="en-ZA" sz="1600" kern="1200" dirty="0" smtClean="0"/>
            <a:t>Achieved</a:t>
          </a:r>
          <a:endParaRPr lang="en-ZA" sz="1600" kern="1200" dirty="0"/>
        </a:p>
      </dsp:txBody>
      <dsp:txXfrm>
        <a:off x="490603" y="80798"/>
        <a:ext cx="6354686" cy="426206"/>
      </dsp:txXfrm>
    </dsp:sp>
    <dsp:sp modelId="{BE673723-AD0F-4CA0-95F8-41755969DCBB}">
      <dsp:nvSpPr>
        <dsp:cNvPr id="0" name=""/>
        <dsp:cNvSpPr/>
      </dsp:nvSpPr>
      <dsp:spPr>
        <a:xfrm>
          <a:off x="0" y="3824156"/>
          <a:ext cx="9144000" cy="1083600"/>
        </a:xfrm>
        <a:prstGeom prst="rect">
          <a:avLst/>
        </a:prstGeom>
        <a:solidFill>
          <a:srgbClr val="F7F7F7"/>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The process to pass the Financial Sector Regulations Bill was supported through Parliament, however, the NCOP went beyond its initial indication to pass the bill after the March hearings due to technical reasons</a:t>
          </a:r>
          <a:endParaRPr lang="en-ZA" sz="1600" kern="1200" dirty="0"/>
        </a:p>
      </dsp:txBody>
      <dsp:txXfrm>
        <a:off x="0" y="3824156"/>
        <a:ext cx="9144000" cy="1083600"/>
      </dsp:txXfrm>
    </dsp:sp>
    <dsp:sp modelId="{09F138E3-A0A5-40D6-83D4-45DE6C8EA6ED}">
      <dsp:nvSpPr>
        <dsp:cNvPr id="0" name=""/>
        <dsp:cNvSpPr/>
      </dsp:nvSpPr>
      <dsp:spPr>
        <a:xfrm>
          <a:off x="457200" y="3587996"/>
          <a:ext cx="6400800" cy="47232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711200">
            <a:lnSpc>
              <a:spcPct val="90000"/>
            </a:lnSpc>
            <a:spcBef>
              <a:spcPct val="0"/>
            </a:spcBef>
            <a:spcAft>
              <a:spcPct val="35000"/>
            </a:spcAft>
          </a:pPr>
          <a:r>
            <a:rPr lang="en-ZA" sz="1600" kern="1200" dirty="0" smtClean="0"/>
            <a:t>Not Achieved</a:t>
          </a:r>
          <a:endParaRPr lang="en-ZA" sz="1600" kern="1200" dirty="0"/>
        </a:p>
      </dsp:txBody>
      <dsp:txXfrm>
        <a:off x="480257" y="3611053"/>
        <a:ext cx="635468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5A15F-56B4-4EB7-87F7-DD0E1DDDCDDE}">
      <dsp:nvSpPr>
        <dsp:cNvPr id="0" name=""/>
        <dsp:cNvSpPr/>
      </dsp:nvSpPr>
      <dsp:spPr>
        <a:xfrm>
          <a:off x="0" y="359654"/>
          <a:ext cx="9144000" cy="2729084"/>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499872" rIns="70967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A number of bilateral financing agreements were concluded</a:t>
          </a:r>
          <a:endParaRPr lang="en-ZA" sz="1400" kern="1200" dirty="0"/>
        </a:p>
        <a:p>
          <a:pPr marL="114300" lvl="1" indent="-114300" algn="l" defTabSz="622300">
            <a:lnSpc>
              <a:spcPct val="90000"/>
            </a:lnSpc>
            <a:spcBef>
              <a:spcPct val="0"/>
            </a:spcBef>
            <a:spcAft>
              <a:spcPct val="15000"/>
            </a:spcAft>
            <a:buChar char="••"/>
          </a:pPr>
          <a:r>
            <a:rPr lang="en-GB" sz="1400" kern="1200" dirty="0" smtClean="0"/>
            <a:t>Human Resource Budget Planning was developed to assist national departments to comply with approved compensation ceiling </a:t>
          </a:r>
          <a:endParaRPr lang="en-ZA" sz="1400" kern="1200" dirty="0"/>
        </a:p>
        <a:p>
          <a:pPr marL="114300" lvl="1" indent="-114300" algn="l" defTabSz="622300">
            <a:lnSpc>
              <a:spcPct val="90000"/>
            </a:lnSpc>
            <a:spcBef>
              <a:spcPct val="0"/>
            </a:spcBef>
            <a:spcAft>
              <a:spcPct val="15000"/>
            </a:spcAft>
            <a:buChar char="••"/>
          </a:pPr>
          <a:r>
            <a:rPr lang="en-GB" sz="1400" kern="1200" dirty="0" smtClean="0"/>
            <a:t>Research undertaken to review the municipal borrowing policy framework and to advise on reforms to enhance local government own revenue source</a:t>
          </a:r>
          <a:endParaRPr lang="en-ZA" sz="1400" kern="1200" dirty="0"/>
        </a:p>
        <a:p>
          <a:pPr marL="114300" lvl="1" indent="-114300" algn="l" defTabSz="622300">
            <a:lnSpc>
              <a:spcPct val="90000"/>
            </a:lnSpc>
            <a:spcBef>
              <a:spcPct val="0"/>
            </a:spcBef>
            <a:spcAft>
              <a:spcPct val="15000"/>
            </a:spcAft>
            <a:buChar char="••"/>
          </a:pPr>
          <a:r>
            <a:rPr lang="en-GB" sz="1400" kern="1200" dirty="0" smtClean="0"/>
            <a:t>Municipal Money launched</a:t>
          </a:r>
          <a:endParaRPr lang="en-ZA" sz="1400" kern="1200" dirty="0"/>
        </a:p>
        <a:p>
          <a:pPr marL="114300" lvl="1" indent="-114300" algn="l" defTabSz="622300">
            <a:lnSpc>
              <a:spcPct val="90000"/>
            </a:lnSpc>
            <a:spcBef>
              <a:spcPct val="0"/>
            </a:spcBef>
            <a:spcAft>
              <a:spcPct val="15000"/>
            </a:spcAft>
            <a:buChar char="••"/>
          </a:pPr>
          <a:r>
            <a:rPr lang="en-GB" sz="1400" kern="1200" dirty="0" smtClean="0"/>
            <a:t>25 integration zones were funded in the 8 metros as part of the Integrated City Development Grant</a:t>
          </a:r>
          <a:endParaRPr lang="en-ZA" sz="1400" kern="1200" dirty="0"/>
        </a:p>
        <a:p>
          <a:pPr marL="114300" lvl="1" indent="-114300" algn="l" defTabSz="622300">
            <a:lnSpc>
              <a:spcPct val="90000"/>
            </a:lnSpc>
            <a:spcBef>
              <a:spcPct val="0"/>
            </a:spcBef>
            <a:spcAft>
              <a:spcPct val="15000"/>
            </a:spcAft>
            <a:buChar char="••"/>
          </a:pPr>
          <a:r>
            <a:rPr lang="en-GB" sz="1400" kern="1200" dirty="0" smtClean="0"/>
            <a:t>As part of the Infrastructure Skills Development Grant 435 graduates have enrolled in the programme across 16 municipalities</a:t>
          </a:r>
          <a:endParaRPr lang="en-ZA" sz="1400" kern="1200" dirty="0"/>
        </a:p>
      </dsp:txBody>
      <dsp:txXfrm>
        <a:off x="0" y="359654"/>
        <a:ext cx="9144000" cy="2729084"/>
      </dsp:txXfrm>
    </dsp:sp>
    <dsp:sp modelId="{28624A6B-A2C9-44FB-A686-8505EA4B124E}">
      <dsp:nvSpPr>
        <dsp:cNvPr id="0" name=""/>
        <dsp:cNvSpPr/>
      </dsp:nvSpPr>
      <dsp:spPr>
        <a:xfrm>
          <a:off x="402020" y="0"/>
          <a:ext cx="6400800" cy="70848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711200">
            <a:lnSpc>
              <a:spcPct val="90000"/>
            </a:lnSpc>
            <a:spcBef>
              <a:spcPct val="0"/>
            </a:spcBef>
            <a:spcAft>
              <a:spcPct val="35000"/>
            </a:spcAft>
          </a:pPr>
          <a:r>
            <a:rPr lang="en-ZA" sz="1600" kern="1200" dirty="0" smtClean="0"/>
            <a:t>Achieved</a:t>
          </a:r>
          <a:endParaRPr lang="en-ZA" sz="1600" kern="1200" dirty="0"/>
        </a:p>
      </dsp:txBody>
      <dsp:txXfrm>
        <a:off x="436605" y="34585"/>
        <a:ext cx="6331630" cy="639310"/>
      </dsp:txXfrm>
    </dsp:sp>
    <dsp:sp modelId="{A689E205-9ED0-47AD-B19E-708D92C2B1AD}">
      <dsp:nvSpPr>
        <dsp:cNvPr id="0" name=""/>
        <dsp:cNvSpPr/>
      </dsp:nvSpPr>
      <dsp:spPr>
        <a:xfrm>
          <a:off x="0" y="3572579"/>
          <a:ext cx="9144000" cy="1398600"/>
        </a:xfrm>
        <a:prstGeom prst="rect">
          <a:avLst/>
        </a:prstGeom>
        <a:solidFill>
          <a:srgbClr val="F7F7F7"/>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499872" rIns="70967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Improvements to the cost of living adjustment cost model are in progress with challenges relating largely to data accessibility and limited resource availability</a:t>
          </a:r>
          <a:endParaRPr lang="en-ZA" sz="1400" kern="1200" dirty="0"/>
        </a:p>
        <a:p>
          <a:pPr marL="114300" lvl="1" indent="-114300" algn="l" defTabSz="622300">
            <a:lnSpc>
              <a:spcPct val="90000"/>
            </a:lnSpc>
            <a:spcBef>
              <a:spcPct val="0"/>
            </a:spcBef>
            <a:spcAft>
              <a:spcPct val="15000"/>
            </a:spcAft>
            <a:buChar char="••"/>
          </a:pPr>
          <a:r>
            <a:rPr lang="en-GB" sz="1400" kern="1200" dirty="0" smtClean="0"/>
            <a:t>Local Government Budgets and Expenditure Review publication delayed due to budget constraints and not securing technical support for chapter analysis</a:t>
          </a:r>
          <a:endParaRPr lang="en-ZA" sz="1400" kern="1200" dirty="0"/>
        </a:p>
      </dsp:txBody>
      <dsp:txXfrm>
        <a:off x="0" y="3572579"/>
        <a:ext cx="9144000" cy="1398600"/>
      </dsp:txXfrm>
    </dsp:sp>
    <dsp:sp modelId="{A1559A97-5E40-45DF-90DF-247350C61D07}">
      <dsp:nvSpPr>
        <dsp:cNvPr id="0" name=""/>
        <dsp:cNvSpPr/>
      </dsp:nvSpPr>
      <dsp:spPr>
        <a:xfrm>
          <a:off x="457200" y="3218339"/>
          <a:ext cx="6400800" cy="70848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711200">
            <a:lnSpc>
              <a:spcPct val="90000"/>
            </a:lnSpc>
            <a:spcBef>
              <a:spcPct val="0"/>
            </a:spcBef>
            <a:spcAft>
              <a:spcPct val="35000"/>
            </a:spcAft>
          </a:pPr>
          <a:r>
            <a:rPr lang="en-ZA" sz="1600" kern="1200" dirty="0" smtClean="0"/>
            <a:t>Not Achieved</a:t>
          </a:r>
          <a:endParaRPr lang="en-ZA" sz="1600" kern="1200" dirty="0"/>
        </a:p>
      </dsp:txBody>
      <dsp:txXfrm>
        <a:off x="491785" y="3252924"/>
        <a:ext cx="6331630"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C47E-1CB5-4948-8720-2A34A63FD4E3}">
      <dsp:nvSpPr>
        <dsp:cNvPr id="0" name=""/>
        <dsp:cNvSpPr/>
      </dsp:nvSpPr>
      <dsp:spPr>
        <a:xfrm>
          <a:off x="0" y="528977"/>
          <a:ext cx="9144000" cy="259875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Extended Eskom’s guarantee allowing </a:t>
          </a:r>
          <a:r>
            <a:rPr lang="en-GB" sz="1500" kern="1200" dirty="0" smtClean="0"/>
            <a:t>the </a:t>
          </a:r>
          <a:r>
            <a:rPr lang="en-GB" sz="1500" kern="1200" dirty="0" smtClean="0"/>
            <a:t>remaining portion to complete the utility’s  current capital expenditure programme to 2023</a:t>
          </a:r>
          <a:endParaRPr lang="en-ZA" sz="1500" kern="1200" dirty="0"/>
        </a:p>
        <a:p>
          <a:pPr marL="114300" lvl="1" indent="-114300" algn="l" defTabSz="666750">
            <a:lnSpc>
              <a:spcPct val="90000"/>
            </a:lnSpc>
            <a:spcBef>
              <a:spcPct val="0"/>
            </a:spcBef>
            <a:spcAft>
              <a:spcPct val="15000"/>
            </a:spcAft>
            <a:buChar char="••"/>
          </a:pPr>
          <a:r>
            <a:rPr lang="en-GB" sz="1500" kern="1200" smtClean="0"/>
            <a:t>Government issued SAA an additional going concern guarantee as well as Land Bank to lengthen the maturity profile of it’s debt</a:t>
          </a:r>
          <a:endParaRPr lang="en-ZA" sz="1500" kern="1200"/>
        </a:p>
        <a:p>
          <a:pPr marL="114300" lvl="1" indent="-114300" algn="l" defTabSz="666750">
            <a:lnSpc>
              <a:spcPct val="90000"/>
            </a:lnSpc>
            <a:spcBef>
              <a:spcPct val="0"/>
            </a:spcBef>
            <a:spcAft>
              <a:spcPct val="15000"/>
            </a:spcAft>
            <a:buChar char="••"/>
          </a:pPr>
          <a:r>
            <a:rPr lang="en-GB" sz="1500" kern="1200" smtClean="0"/>
            <a:t>Shareholder compacts were concluded with PIC, SASRIA, SAA, Land Bank and DBSA</a:t>
          </a:r>
          <a:endParaRPr lang="en-ZA" sz="1500" kern="1200"/>
        </a:p>
        <a:p>
          <a:pPr marL="114300" lvl="1" indent="-114300" algn="l" defTabSz="666750">
            <a:lnSpc>
              <a:spcPct val="90000"/>
            </a:lnSpc>
            <a:spcBef>
              <a:spcPct val="0"/>
            </a:spcBef>
            <a:spcAft>
              <a:spcPct val="15000"/>
            </a:spcAft>
            <a:buChar char="••"/>
          </a:pPr>
          <a:r>
            <a:rPr lang="en-GB" sz="1500" kern="1200" dirty="0" smtClean="0"/>
            <a:t>Successfully financed the gross borrowing requirement of R247.4 </a:t>
          </a:r>
          <a:r>
            <a:rPr lang="en-GB" sz="1500" kern="1200" dirty="0" err="1" smtClean="0"/>
            <a:t>bn</a:t>
          </a:r>
          <a:endParaRPr lang="en-ZA" sz="1500" kern="1200" dirty="0"/>
        </a:p>
        <a:p>
          <a:pPr marL="114300" lvl="1" indent="-114300" algn="l" defTabSz="666750">
            <a:lnSpc>
              <a:spcPct val="90000"/>
            </a:lnSpc>
            <a:spcBef>
              <a:spcPct val="0"/>
            </a:spcBef>
            <a:spcAft>
              <a:spcPct val="15000"/>
            </a:spcAft>
            <a:buChar char="••"/>
          </a:pPr>
          <a:r>
            <a:rPr lang="en-GB" sz="1500" kern="1200" dirty="0" smtClean="0"/>
            <a:t>NT was able to switch R36.8b in 7 switch auctions across 4 bonds maturing in the next 5 years</a:t>
          </a:r>
          <a:endParaRPr lang="en-ZA" sz="1500" kern="1200" dirty="0"/>
        </a:p>
        <a:p>
          <a:pPr marL="114300" lvl="1" indent="-114300" algn="l" defTabSz="666750">
            <a:lnSpc>
              <a:spcPct val="90000"/>
            </a:lnSpc>
            <a:spcBef>
              <a:spcPct val="0"/>
            </a:spcBef>
            <a:spcAft>
              <a:spcPct val="15000"/>
            </a:spcAft>
            <a:buChar char="••"/>
          </a:pPr>
          <a:r>
            <a:rPr lang="en-GB" sz="1500" kern="1200" dirty="0" smtClean="0"/>
            <a:t>Cost of serving government debt amounted to </a:t>
          </a:r>
          <a:r>
            <a:rPr lang="en-GB" sz="1500" kern="1200" dirty="0" smtClean="0"/>
            <a:t>146.5bn </a:t>
          </a:r>
          <a:r>
            <a:rPr lang="en-GB" sz="1500" kern="1200" dirty="0" smtClean="0"/>
            <a:t>less than the budgeted </a:t>
          </a:r>
          <a:r>
            <a:rPr lang="en-GB" sz="1500" kern="1200" dirty="0" smtClean="0"/>
            <a:t>R147.7bn</a:t>
          </a:r>
          <a:endParaRPr lang="en-ZA" sz="1500" kern="1200" dirty="0"/>
        </a:p>
        <a:p>
          <a:pPr marL="114300" lvl="1" indent="-114300" algn="l" defTabSz="666750">
            <a:lnSpc>
              <a:spcPct val="90000"/>
            </a:lnSpc>
            <a:spcBef>
              <a:spcPct val="0"/>
            </a:spcBef>
            <a:spcAft>
              <a:spcPct val="15000"/>
            </a:spcAft>
            <a:buChar char="••"/>
          </a:pPr>
          <a:r>
            <a:rPr lang="en-GB" sz="1500" kern="1200" dirty="0" smtClean="0"/>
            <a:t>Domestic and foreign loans of </a:t>
          </a:r>
          <a:r>
            <a:rPr lang="en-GB" sz="1500" kern="1200" dirty="0" smtClean="0"/>
            <a:t>R73.0bn </a:t>
          </a:r>
          <a:r>
            <a:rPr lang="en-GB" sz="1500" kern="1200" dirty="0" smtClean="0"/>
            <a:t>were repaid</a:t>
          </a:r>
          <a:endParaRPr lang="en-ZA" sz="1500" kern="1200" dirty="0"/>
        </a:p>
      </dsp:txBody>
      <dsp:txXfrm>
        <a:off x="0" y="528977"/>
        <a:ext cx="9144000" cy="2598750"/>
      </dsp:txXfrm>
    </dsp:sp>
    <dsp:sp modelId="{6999FF35-A8E1-41BF-8608-BAC128B26E52}">
      <dsp:nvSpPr>
        <dsp:cNvPr id="0" name=""/>
        <dsp:cNvSpPr/>
      </dsp:nvSpPr>
      <dsp:spPr>
        <a:xfrm>
          <a:off x="457200" y="241424"/>
          <a:ext cx="6400800" cy="44280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666750">
            <a:lnSpc>
              <a:spcPct val="90000"/>
            </a:lnSpc>
            <a:spcBef>
              <a:spcPct val="0"/>
            </a:spcBef>
            <a:spcAft>
              <a:spcPct val="35000"/>
            </a:spcAft>
          </a:pPr>
          <a:r>
            <a:rPr lang="en-ZA" sz="1500" kern="1200" dirty="0" smtClean="0"/>
            <a:t>Achieved</a:t>
          </a:r>
          <a:endParaRPr lang="en-ZA" sz="1500" kern="1200" dirty="0"/>
        </a:p>
      </dsp:txBody>
      <dsp:txXfrm>
        <a:off x="478816" y="263040"/>
        <a:ext cx="6357568" cy="399568"/>
      </dsp:txXfrm>
    </dsp:sp>
    <dsp:sp modelId="{E6D2C683-F413-4CB6-A271-94E242613133}">
      <dsp:nvSpPr>
        <dsp:cNvPr id="0" name=""/>
        <dsp:cNvSpPr/>
      </dsp:nvSpPr>
      <dsp:spPr>
        <a:xfrm>
          <a:off x="0" y="3363974"/>
          <a:ext cx="9144000" cy="1252125"/>
        </a:xfrm>
        <a:prstGeom prst="rect">
          <a:avLst/>
        </a:prstGeom>
        <a:solidFill>
          <a:srgbClr val="F7F7F7">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312420" rIns="70967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South Africa’s investment grade credit ratings came under pressure from most of the solicited credit rating agencies</a:t>
          </a:r>
          <a:endParaRPr lang="en-ZA" sz="1500" kern="1200" dirty="0"/>
        </a:p>
        <a:p>
          <a:pPr marL="114300" lvl="1" indent="-114300" algn="l" defTabSz="666750">
            <a:lnSpc>
              <a:spcPct val="90000"/>
            </a:lnSpc>
            <a:spcBef>
              <a:spcPct val="0"/>
            </a:spcBef>
            <a:spcAft>
              <a:spcPct val="15000"/>
            </a:spcAft>
            <a:buChar char="••"/>
          </a:pPr>
          <a:r>
            <a:rPr lang="en-GB" sz="1500" kern="1200" dirty="0" smtClean="0"/>
            <a:t>Corporate Plans and Annual </a:t>
          </a:r>
          <a:r>
            <a:rPr lang="en-GB" sz="1500" kern="1200" dirty="0" smtClean="0"/>
            <a:t>Reports </a:t>
          </a:r>
          <a:r>
            <a:rPr lang="en-GB" sz="1500" kern="1200" dirty="0" smtClean="0"/>
            <a:t>of Schedule 2 and 3B’ SOCs, DFIs, and WBs were received and reviewed however review completion dates not sufficiently recorded</a:t>
          </a:r>
          <a:endParaRPr lang="en-ZA" sz="1500" kern="1200" dirty="0"/>
        </a:p>
      </dsp:txBody>
      <dsp:txXfrm>
        <a:off x="0" y="3363974"/>
        <a:ext cx="9144000" cy="1252125"/>
      </dsp:txXfrm>
    </dsp:sp>
    <dsp:sp modelId="{FDFFD1E1-E024-4BBF-A876-F355658FA764}">
      <dsp:nvSpPr>
        <dsp:cNvPr id="0" name=""/>
        <dsp:cNvSpPr/>
      </dsp:nvSpPr>
      <dsp:spPr>
        <a:xfrm>
          <a:off x="457200" y="3142574"/>
          <a:ext cx="6400800" cy="44280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666750">
            <a:lnSpc>
              <a:spcPct val="90000"/>
            </a:lnSpc>
            <a:spcBef>
              <a:spcPct val="0"/>
            </a:spcBef>
            <a:spcAft>
              <a:spcPct val="35000"/>
            </a:spcAft>
          </a:pPr>
          <a:r>
            <a:rPr lang="en-ZA" sz="1500" kern="1200" dirty="0" smtClean="0"/>
            <a:t>Not Achieved</a:t>
          </a:r>
          <a:endParaRPr lang="en-ZA" sz="1500" kern="1200" dirty="0"/>
        </a:p>
      </dsp:txBody>
      <dsp:txXfrm>
        <a:off x="478816" y="3164190"/>
        <a:ext cx="635756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2638C-ABE2-4670-B32F-F3EFF6FC88F8}">
      <dsp:nvSpPr>
        <dsp:cNvPr id="0" name=""/>
        <dsp:cNvSpPr/>
      </dsp:nvSpPr>
      <dsp:spPr>
        <a:xfrm>
          <a:off x="0" y="376515"/>
          <a:ext cx="9144000" cy="238346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270764" rIns="709676" bIns="92456" numCol="1" spcCol="1270" anchor="t" anchorCtr="0">
          <a:noAutofit/>
        </a:bodyPr>
        <a:lstStyle/>
        <a:p>
          <a:pPr marL="114300" lvl="1" indent="-114300" algn="l" defTabSz="577850">
            <a:lnSpc>
              <a:spcPct val="90000"/>
            </a:lnSpc>
            <a:spcBef>
              <a:spcPct val="0"/>
            </a:spcBef>
            <a:spcAft>
              <a:spcPct val="15000"/>
            </a:spcAft>
            <a:buChar char="••"/>
          </a:pPr>
          <a:endParaRPr lang="en-ZA" sz="1300" kern="1200" dirty="0"/>
        </a:p>
        <a:p>
          <a:pPr marL="114300" lvl="1" indent="-114300" algn="l" defTabSz="577850">
            <a:lnSpc>
              <a:spcPct val="90000"/>
            </a:lnSpc>
            <a:spcBef>
              <a:spcPct val="0"/>
            </a:spcBef>
            <a:spcAft>
              <a:spcPct val="15000"/>
            </a:spcAft>
            <a:buChar char="••"/>
          </a:pPr>
          <a:r>
            <a:rPr lang="en-GB" sz="1300" kern="1200" dirty="0" smtClean="0"/>
            <a:t>41 </a:t>
          </a:r>
          <a:r>
            <a:rPr lang="en-GB" sz="1300" kern="1200" dirty="0" smtClean="0"/>
            <a:t>reports in relation </a:t>
          </a:r>
          <a:r>
            <a:rPr lang="en-GB" sz="1300" kern="1200" dirty="0" smtClean="0"/>
            <a:t>to special performance, performance </a:t>
          </a:r>
          <a:r>
            <a:rPr lang="en-GB" sz="1300" kern="1200" dirty="0" smtClean="0"/>
            <a:t>audits and </a:t>
          </a:r>
          <a:r>
            <a:rPr lang="en-GB" sz="1300" kern="1200" dirty="0" smtClean="0"/>
            <a:t>forensic </a:t>
          </a:r>
          <a:r>
            <a:rPr lang="en-GB" sz="1300" kern="1200" dirty="0" smtClean="0"/>
            <a:t>investigations were released</a:t>
          </a:r>
          <a:endParaRPr lang="en-GB" sz="1300" kern="1200" dirty="0"/>
        </a:p>
        <a:p>
          <a:pPr marL="114300" lvl="1" indent="-114300" algn="l" defTabSz="577850">
            <a:lnSpc>
              <a:spcPct val="90000"/>
            </a:lnSpc>
            <a:spcBef>
              <a:spcPct val="0"/>
            </a:spcBef>
            <a:spcAft>
              <a:spcPct val="15000"/>
            </a:spcAft>
            <a:buChar char="••"/>
          </a:pPr>
          <a:r>
            <a:rPr lang="en-GB" sz="1300" kern="1200" dirty="0" smtClean="0"/>
            <a:t>Services were provided to 65 cases under criminal proceedings by law enforcement agencies</a:t>
          </a:r>
          <a:endParaRPr lang="en-GB" sz="1300" kern="1200" dirty="0"/>
        </a:p>
        <a:p>
          <a:pPr marL="114300" lvl="1" indent="-114300" algn="l" defTabSz="577850">
            <a:lnSpc>
              <a:spcPct val="90000"/>
            </a:lnSpc>
            <a:spcBef>
              <a:spcPct val="0"/>
            </a:spcBef>
            <a:spcAft>
              <a:spcPct val="15000"/>
            </a:spcAft>
            <a:buChar char="••"/>
          </a:pPr>
          <a:r>
            <a:rPr lang="en-GB" sz="1300" kern="1200" dirty="0" smtClean="0"/>
            <a:t>Improvement of 33% Year-on-Year on invoices paid within 30 </a:t>
          </a:r>
          <a:r>
            <a:rPr lang="en-GB" sz="1300" kern="1200" dirty="0" smtClean="0"/>
            <a:t>days, although </a:t>
          </a:r>
          <a:r>
            <a:rPr lang="en-GB" sz="1300" kern="1200" dirty="0" smtClean="0"/>
            <a:t>still much to be done</a:t>
          </a:r>
          <a:endParaRPr lang="en-GB" sz="1300" kern="1200" dirty="0"/>
        </a:p>
        <a:p>
          <a:pPr marL="114300" lvl="1" indent="-114300" algn="l" defTabSz="577850">
            <a:lnSpc>
              <a:spcPct val="90000"/>
            </a:lnSpc>
            <a:spcBef>
              <a:spcPct val="0"/>
            </a:spcBef>
            <a:spcAft>
              <a:spcPct val="15000"/>
            </a:spcAft>
            <a:buChar char="••"/>
          </a:pPr>
          <a:r>
            <a:rPr lang="en-GB" sz="1300" kern="1200" dirty="0" smtClean="0"/>
            <a:t>Municipal Financial Management Induction Programme delivered to 9500 councillors and 600 municipal officials </a:t>
          </a:r>
          <a:endParaRPr lang="en-GB" sz="1300" kern="1200" dirty="0"/>
        </a:p>
        <a:p>
          <a:pPr marL="114300" lvl="1" indent="-114300" algn="l" defTabSz="577850">
            <a:lnSpc>
              <a:spcPct val="90000"/>
            </a:lnSpc>
            <a:spcBef>
              <a:spcPct val="0"/>
            </a:spcBef>
            <a:spcAft>
              <a:spcPct val="15000"/>
            </a:spcAft>
            <a:buChar char="••"/>
          </a:pPr>
          <a:r>
            <a:rPr lang="en-GB" sz="1300" kern="1200" smtClean="0"/>
            <a:t>28 transversal contracts were reviewed </a:t>
          </a:r>
          <a:endParaRPr lang="en-GB" sz="1300" kern="1200"/>
        </a:p>
        <a:p>
          <a:pPr marL="114300" lvl="1" indent="-114300" algn="l" defTabSz="577850">
            <a:lnSpc>
              <a:spcPct val="90000"/>
            </a:lnSpc>
            <a:spcBef>
              <a:spcPct val="0"/>
            </a:spcBef>
            <a:spcAft>
              <a:spcPct val="15000"/>
            </a:spcAft>
            <a:buChar char="••"/>
          </a:pPr>
          <a:r>
            <a:rPr lang="en-GB" sz="1300" kern="1200" dirty="0" smtClean="0"/>
            <a:t>SCM interventions conducted in health, travel and accommodation and education related projects </a:t>
          </a:r>
          <a:endParaRPr lang="en-GB" sz="1300" kern="1200" dirty="0"/>
        </a:p>
        <a:p>
          <a:pPr marL="114300" lvl="1" indent="-114300" algn="l" defTabSz="577850">
            <a:lnSpc>
              <a:spcPct val="90000"/>
            </a:lnSpc>
            <a:spcBef>
              <a:spcPct val="0"/>
            </a:spcBef>
            <a:spcAft>
              <a:spcPct val="15000"/>
            </a:spcAft>
            <a:buChar char="••"/>
          </a:pPr>
          <a:r>
            <a:rPr lang="en-GB" sz="1300" kern="1200" dirty="0" smtClean="0"/>
            <a:t>22 instructions issued to enhance SCA performance</a:t>
          </a:r>
          <a:endParaRPr lang="en-GB" sz="1300" kern="1200" dirty="0"/>
        </a:p>
      </dsp:txBody>
      <dsp:txXfrm>
        <a:off x="0" y="376515"/>
        <a:ext cx="9144000" cy="2383460"/>
      </dsp:txXfrm>
    </dsp:sp>
    <dsp:sp modelId="{E645E13C-7A51-4491-81F0-C4BB315AEBE5}">
      <dsp:nvSpPr>
        <dsp:cNvPr id="0" name=""/>
        <dsp:cNvSpPr/>
      </dsp:nvSpPr>
      <dsp:spPr>
        <a:xfrm>
          <a:off x="515689" y="280103"/>
          <a:ext cx="6400800" cy="38376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577850">
            <a:lnSpc>
              <a:spcPct val="90000"/>
            </a:lnSpc>
            <a:spcBef>
              <a:spcPct val="0"/>
            </a:spcBef>
            <a:spcAft>
              <a:spcPct val="35000"/>
            </a:spcAft>
          </a:pPr>
          <a:r>
            <a:rPr lang="en-ZA" sz="1300" kern="1200" dirty="0" smtClean="0"/>
            <a:t>Achieved</a:t>
          </a:r>
          <a:endParaRPr lang="en-ZA" sz="1300" kern="1200" dirty="0"/>
        </a:p>
      </dsp:txBody>
      <dsp:txXfrm>
        <a:off x="534423" y="298837"/>
        <a:ext cx="6363332" cy="346292"/>
      </dsp:txXfrm>
    </dsp:sp>
    <dsp:sp modelId="{D4B9FF39-0EB2-4D49-8E6F-7415DB4948D8}">
      <dsp:nvSpPr>
        <dsp:cNvPr id="0" name=""/>
        <dsp:cNvSpPr/>
      </dsp:nvSpPr>
      <dsp:spPr>
        <a:xfrm>
          <a:off x="0" y="2942778"/>
          <a:ext cx="9144000" cy="2474299"/>
        </a:xfrm>
        <a:prstGeom prst="rect">
          <a:avLst/>
        </a:prstGeom>
        <a:solidFill>
          <a:srgbClr val="F7F7F7">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9676" tIns="270764" rIns="709676" bIns="92456" numCol="1" spcCol="1270" anchor="t" anchorCtr="0">
          <a:noAutofit/>
        </a:bodyPr>
        <a:lstStyle/>
        <a:p>
          <a:pPr marL="114300" lvl="1" indent="-114300" algn="l" defTabSz="577850">
            <a:lnSpc>
              <a:spcPct val="90000"/>
            </a:lnSpc>
            <a:spcBef>
              <a:spcPct val="0"/>
            </a:spcBef>
            <a:spcAft>
              <a:spcPct val="15000"/>
            </a:spcAft>
            <a:buChar char="••"/>
          </a:pPr>
          <a:endParaRPr lang="en-ZA" sz="1300" kern="1200" dirty="0"/>
        </a:p>
        <a:p>
          <a:pPr marL="114300" lvl="1" indent="-114300" algn="l" defTabSz="577850">
            <a:lnSpc>
              <a:spcPct val="90000"/>
            </a:lnSpc>
            <a:spcBef>
              <a:spcPct val="0"/>
            </a:spcBef>
            <a:spcAft>
              <a:spcPct val="15000"/>
            </a:spcAft>
            <a:buChar char="••"/>
          </a:pPr>
          <a:r>
            <a:rPr lang="en-GB" sz="1300" kern="1200" dirty="0" smtClean="0"/>
            <a:t>Fewer assessments of IA conducted, audit committee’s supported and strategic support plans for government entities struggling at the lower level of IA and risk management implemented</a:t>
          </a:r>
          <a:endParaRPr lang="en-GB" sz="1300" kern="1200" dirty="0"/>
        </a:p>
        <a:p>
          <a:pPr marL="114300" lvl="1" indent="-114300" algn="l" defTabSz="577850">
            <a:lnSpc>
              <a:spcPct val="90000"/>
            </a:lnSpc>
            <a:spcBef>
              <a:spcPct val="0"/>
            </a:spcBef>
            <a:spcAft>
              <a:spcPct val="15000"/>
            </a:spcAft>
            <a:buChar char="••"/>
          </a:pPr>
          <a:r>
            <a:rPr lang="en-GB" sz="1300" kern="1200" dirty="0" smtClean="0"/>
            <a:t>FMCMM </a:t>
          </a:r>
          <a:r>
            <a:rPr lang="en-GB" sz="1300" kern="1200" dirty="0" smtClean="0"/>
            <a:t>improvements; development </a:t>
          </a:r>
          <a:r>
            <a:rPr lang="en-GB" sz="1300" kern="1200" dirty="0" smtClean="0"/>
            <a:t>of a web based model and </a:t>
          </a:r>
          <a:r>
            <a:rPr lang="en-GB" sz="1300" kern="1200" dirty="0" smtClean="0"/>
            <a:t>conducting an assessment </a:t>
          </a:r>
          <a:r>
            <a:rPr lang="en-GB" sz="1300" kern="1200" dirty="0" smtClean="0"/>
            <a:t>was delayed</a:t>
          </a:r>
          <a:endParaRPr lang="en-GB" sz="1300" kern="1200" dirty="0"/>
        </a:p>
        <a:p>
          <a:pPr marL="114300" lvl="1" indent="-114300" algn="l" defTabSz="577850">
            <a:lnSpc>
              <a:spcPct val="90000"/>
            </a:lnSpc>
            <a:spcBef>
              <a:spcPct val="0"/>
            </a:spcBef>
            <a:spcAft>
              <a:spcPct val="15000"/>
            </a:spcAft>
            <a:buChar char="••"/>
          </a:pPr>
          <a:r>
            <a:rPr lang="en-GB" sz="1300" kern="1200" dirty="0" smtClean="0"/>
            <a:t>IFMS implementation strategies completed but neither published nor implemented</a:t>
          </a:r>
          <a:endParaRPr lang="en-GB" sz="1300" kern="1200" dirty="0"/>
        </a:p>
        <a:p>
          <a:pPr marL="114300" lvl="1" indent="-114300" algn="l" defTabSz="577850">
            <a:lnSpc>
              <a:spcPct val="90000"/>
            </a:lnSpc>
            <a:spcBef>
              <a:spcPct val="0"/>
            </a:spcBef>
            <a:spcAft>
              <a:spcPct val="15000"/>
            </a:spcAft>
            <a:buChar char="••"/>
          </a:pPr>
          <a:r>
            <a:rPr lang="en-GB" sz="1300" kern="1200" dirty="0" smtClean="0"/>
            <a:t>Draft Procurement bill has been developed but not yet published for comment</a:t>
          </a:r>
          <a:endParaRPr lang="en-GB" sz="1300" kern="1200" dirty="0"/>
        </a:p>
        <a:p>
          <a:pPr marL="114300" lvl="1" indent="-114300" algn="l" defTabSz="577850">
            <a:lnSpc>
              <a:spcPct val="90000"/>
            </a:lnSpc>
            <a:spcBef>
              <a:spcPct val="0"/>
            </a:spcBef>
            <a:spcAft>
              <a:spcPct val="15000"/>
            </a:spcAft>
            <a:buChar char="••"/>
          </a:pPr>
          <a:r>
            <a:rPr lang="en-GB" sz="1300" kern="1200" dirty="0" smtClean="0"/>
            <a:t>Delays in system development to publishing procurement spend data, proposals for strategic sourcing opportunities, the development of sourcing strategies for identified commodity categories as well as the implementation of sourcing strategies</a:t>
          </a:r>
          <a:endParaRPr lang="en-GB" sz="1300" kern="1200" dirty="0"/>
        </a:p>
      </dsp:txBody>
      <dsp:txXfrm>
        <a:off x="0" y="2942778"/>
        <a:ext cx="9144000" cy="2474299"/>
      </dsp:txXfrm>
    </dsp:sp>
    <dsp:sp modelId="{0759C812-B709-4065-AB71-D3DB50C177FC}">
      <dsp:nvSpPr>
        <dsp:cNvPr id="0" name=""/>
        <dsp:cNvSpPr/>
      </dsp:nvSpPr>
      <dsp:spPr>
        <a:xfrm>
          <a:off x="467541" y="2892267"/>
          <a:ext cx="6400800" cy="38376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577850">
            <a:lnSpc>
              <a:spcPct val="90000"/>
            </a:lnSpc>
            <a:spcBef>
              <a:spcPct val="0"/>
            </a:spcBef>
            <a:spcAft>
              <a:spcPct val="35000"/>
            </a:spcAft>
          </a:pPr>
          <a:r>
            <a:rPr lang="en-ZA" sz="1300" kern="1200" dirty="0" smtClean="0"/>
            <a:t>Not Achieved</a:t>
          </a:r>
          <a:endParaRPr lang="en-ZA" sz="1300" kern="1200" dirty="0"/>
        </a:p>
      </dsp:txBody>
      <dsp:txXfrm>
        <a:off x="486275" y="2911001"/>
        <a:ext cx="6363332"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24F5-2248-4B21-BF3E-3B92859AA831}">
      <dsp:nvSpPr>
        <dsp:cNvPr id="0" name=""/>
        <dsp:cNvSpPr/>
      </dsp:nvSpPr>
      <dsp:spPr>
        <a:xfrm>
          <a:off x="0" y="360800"/>
          <a:ext cx="9108504" cy="2646000"/>
        </a:xfrm>
        <a:prstGeom prst="rect">
          <a:avLst/>
        </a:prstGeom>
        <a:solidFill>
          <a:schemeClr val="dk2">
            <a:alpha val="90000"/>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6921" tIns="312420" rIns="706921" bIns="106680" numCol="1" spcCol="1270" anchor="t" anchorCtr="0">
          <a:noAutofit/>
        </a:bodyPr>
        <a:lstStyle/>
        <a:p>
          <a:pPr marL="114300" lvl="1" indent="-114300" algn="l" defTabSz="666750">
            <a:lnSpc>
              <a:spcPct val="90000"/>
            </a:lnSpc>
            <a:spcBef>
              <a:spcPct val="0"/>
            </a:spcBef>
            <a:spcAft>
              <a:spcPct val="15000"/>
            </a:spcAft>
            <a:buChar char="••"/>
          </a:pPr>
          <a:endParaRPr lang="en-ZA" sz="1500" kern="1200" dirty="0"/>
        </a:p>
        <a:p>
          <a:pPr marL="114300" lvl="1" indent="-114300" algn="l" defTabSz="666750">
            <a:lnSpc>
              <a:spcPct val="90000"/>
            </a:lnSpc>
            <a:spcBef>
              <a:spcPct val="0"/>
            </a:spcBef>
            <a:spcAft>
              <a:spcPct val="15000"/>
            </a:spcAft>
            <a:buChar char="••"/>
          </a:pPr>
          <a:r>
            <a:rPr lang="en-GB" sz="1500" kern="1200" dirty="0" smtClean="0"/>
            <a:t>Replenishment of the International Development Association and African Development Fund </a:t>
          </a:r>
          <a:endParaRPr lang="en-GB" sz="1500" kern="1200" dirty="0"/>
        </a:p>
        <a:p>
          <a:pPr marL="114300" lvl="1" indent="-114300" algn="l" defTabSz="666750">
            <a:lnSpc>
              <a:spcPct val="90000"/>
            </a:lnSpc>
            <a:spcBef>
              <a:spcPct val="0"/>
            </a:spcBef>
            <a:spcAft>
              <a:spcPct val="15000"/>
            </a:spcAft>
            <a:buChar char="••"/>
          </a:pPr>
          <a:r>
            <a:rPr lang="en-GB" sz="1500" kern="1200" smtClean="0"/>
            <a:t>Participant in the review of the implementation of the Paris Agreement </a:t>
          </a:r>
          <a:endParaRPr lang="en-GB" sz="1500" kern="1200"/>
        </a:p>
        <a:p>
          <a:pPr marL="114300" lvl="1" indent="-114300" algn="l" defTabSz="666750">
            <a:lnSpc>
              <a:spcPct val="90000"/>
            </a:lnSpc>
            <a:spcBef>
              <a:spcPct val="0"/>
            </a:spcBef>
            <a:spcAft>
              <a:spcPct val="15000"/>
            </a:spcAft>
            <a:buChar char="••"/>
          </a:pPr>
          <a:r>
            <a:rPr lang="en-GB" sz="1500" kern="1200" dirty="0" smtClean="0"/>
            <a:t>South Africa’s participation in the </a:t>
          </a:r>
          <a:r>
            <a:rPr lang="en-GB" sz="1500" kern="1200" dirty="0" err="1" smtClean="0"/>
            <a:t>Afreximbank</a:t>
          </a:r>
          <a:r>
            <a:rPr lang="en-GB" sz="1500" kern="1200" dirty="0" smtClean="0"/>
            <a:t> </a:t>
          </a:r>
          <a:r>
            <a:rPr lang="en-GB" sz="1500" kern="1200" dirty="0" smtClean="0"/>
            <a:t>was </a:t>
          </a:r>
          <a:r>
            <a:rPr lang="en-GB" sz="1500" kern="1200" dirty="0" err="1" smtClean="0"/>
            <a:t>finanlised</a:t>
          </a:r>
          <a:endParaRPr lang="en-GB" sz="1500" kern="1200" dirty="0"/>
        </a:p>
        <a:p>
          <a:pPr marL="114300" lvl="1" indent="-114300" algn="l" defTabSz="666750">
            <a:lnSpc>
              <a:spcPct val="90000"/>
            </a:lnSpc>
            <a:spcBef>
              <a:spcPct val="0"/>
            </a:spcBef>
            <a:spcAft>
              <a:spcPct val="15000"/>
            </a:spcAft>
            <a:buChar char="••"/>
          </a:pPr>
          <a:r>
            <a:rPr lang="en-GB" sz="1500" kern="1200" dirty="0" smtClean="0"/>
            <a:t>With DIRCO reviewing the African Renaissance Fund to address slow disbursements</a:t>
          </a:r>
          <a:endParaRPr lang="en-GB" sz="1500" kern="1200" dirty="0"/>
        </a:p>
        <a:p>
          <a:pPr marL="114300" lvl="1" indent="-114300" algn="l" defTabSz="666750">
            <a:lnSpc>
              <a:spcPct val="90000"/>
            </a:lnSpc>
            <a:spcBef>
              <a:spcPct val="0"/>
            </a:spcBef>
            <a:spcAft>
              <a:spcPct val="15000"/>
            </a:spcAft>
            <a:buChar char="••"/>
          </a:pPr>
          <a:r>
            <a:rPr lang="en-GB" sz="1500" kern="1200" dirty="0" smtClean="0"/>
            <a:t>Briefs leading to the adoption of the SADC agreement development fund drafted</a:t>
          </a:r>
          <a:endParaRPr lang="en-GB" sz="1500" kern="1200" dirty="0"/>
        </a:p>
        <a:p>
          <a:pPr marL="114300" lvl="1" indent="-114300" algn="l" defTabSz="666750">
            <a:lnSpc>
              <a:spcPct val="90000"/>
            </a:lnSpc>
            <a:spcBef>
              <a:spcPct val="0"/>
            </a:spcBef>
            <a:spcAft>
              <a:spcPct val="15000"/>
            </a:spcAft>
            <a:buChar char="••"/>
          </a:pPr>
          <a:r>
            <a:rPr lang="en-GB" sz="1500" kern="1200" dirty="0" smtClean="0"/>
            <a:t>Laid the foundation towards transforming SACU into a developmental institution</a:t>
          </a:r>
          <a:endParaRPr lang="en-GB" sz="1500" kern="1200" dirty="0"/>
        </a:p>
        <a:p>
          <a:pPr marL="114300" lvl="1" indent="-114300" algn="l" defTabSz="666750">
            <a:lnSpc>
              <a:spcPct val="90000"/>
            </a:lnSpc>
            <a:spcBef>
              <a:spcPct val="0"/>
            </a:spcBef>
            <a:spcAft>
              <a:spcPct val="15000"/>
            </a:spcAft>
            <a:buChar char="••"/>
          </a:pPr>
          <a:r>
            <a:rPr lang="en-GB" sz="1500" kern="1200" dirty="0" smtClean="0"/>
            <a:t>Ratified the BRICS contingent reserve agreements’ articles of association as well as articles of agreement establishing the New Development Bank</a:t>
          </a:r>
          <a:endParaRPr lang="en-GB" sz="1500" kern="1200" dirty="0"/>
        </a:p>
      </dsp:txBody>
      <dsp:txXfrm>
        <a:off x="0" y="360800"/>
        <a:ext cx="9108504" cy="2646000"/>
      </dsp:txXfrm>
    </dsp:sp>
    <dsp:sp modelId="{2D9A47CE-6F55-4036-8AAF-03A0BCD73009}">
      <dsp:nvSpPr>
        <dsp:cNvPr id="0" name=""/>
        <dsp:cNvSpPr/>
      </dsp:nvSpPr>
      <dsp:spPr>
        <a:xfrm>
          <a:off x="455425" y="139400"/>
          <a:ext cx="6375952" cy="442800"/>
        </a:xfrm>
        <a:prstGeom prst="roundRect">
          <a:avLst/>
        </a:prstGeom>
        <a:solidFill>
          <a:srgbClr val="00B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0996" tIns="0" rIns="240996" bIns="0" numCol="1" spcCol="1270" anchor="ctr" anchorCtr="0">
          <a:noAutofit/>
        </a:bodyPr>
        <a:lstStyle/>
        <a:p>
          <a:pPr lvl="0" algn="l" defTabSz="666750">
            <a:lnSpc>
              <a:spcPct val="90000"/>
            </a:lnSpc>
            <a:spcBef>
              <a:spcPct val="0"/>
            </a:spcBef>
            <a:spcAft>
              <a:spcPct val="35000"/>
            </a:spcAft>
          </a:pPr>
          <a:r>
            <a:rPr lang="en-ZA" sz="1500" kern="1200" dirty="0" smtClean="0"/>
            <a:t>Achieved</a:t>
          </a:r>
          <a:endParaRPr lang="en-ZA" sz="1500" kern="1200" dirty="0"/>
        </a:p>
      </dsp:txBody>
      <dsp:txXfrm>
        <a:off x="477041" y="161016"/>
        <a:ext cx="6332720" cy="399568"/>
      </dsp:txXfrm>
    </dsp:sp>
    <dsp:sp modelId="{A795B7E5-654C-4064-AB0A-21A146FF8C85}">
      <dsp:nvSpPr>
        <dsp:cNvPr id="0" name=""/>
        <dsp:cNvSpPr/>
      </dsp:nvSpPr>
      <dsp:spPr>
        <a:xfrm>
          <a:off x="0" y="3248001"/>
          <a:ext cx="9108504" cy="1488375"/>
        </a:xfrm>
        <a:prstGeom prst="rect">
          <a:avLst/>
        </a:prstGeom>
        <a:solidFill>
          <a:srgbClr val="F7F7F7">
            <a:alpha val="90000"/>
          </a:srgb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706921" tIns="312420" rIns="706921" bIns="106680" numCol="1" spcCol="1270" anchor="t" anchorCtr="0">
          <a:noAutofit/>
        </a:bodyPr>
        <a:lstStyle/>
        <a:p>
          <a:pPr marL="114300" lvl="1" indent="-114300" algn="l" defTabSz="666750">
            <a:lnSpc>
              <a:spcPct val="90000"/>
            </a:lnSpc>
            <a:spcBef>
              <a:spcPct val="0"/>
            </a:spcBef>
            <a:spcAft>
              <a:spcPct val="15000"/>
            </a:spcAft>
            <a:buChar char="••"/>
          </a:pPr>
          <a:endParaRPr lang="en-ZA" sz="1500" kern="1200" dirty="0"/>
        </a:p>
        <a:p>
          <a:pPr marL="114300" lvl="1" indent="-114300" algn="l" defTabSz="666750">
            <a:lnSpc>
              <a:spcPct val="90000"/>
            </a:lnSpc>
            <a:spcBef>
              <a:spcPct val="0"/>
            </a:spcBef>
            <a:spcAft>
              <a:spcPct val="15000"/>
            </a:spcAft>
            <a:buChar char="••"/>
          </a:pPr>
          <a:r>
            <a:rPr lang="en-GB" sz="1500" kern="1200" smtClean="0"/>
            <a:t>Due to funding constraints neither Directors at SADEC nor advisors to the Constituency Office at AfDB were placed</a:t>
          </a:r>
          <a:endParaRPr lang="en-GB" sz="1500" kern="1200"/>
        </a:p>
        <a:p>
          <a:pPr marL="114300" lvl="1" indent="-114300" algn="l" defTabSz="666750">
            <a:lnSpc>
              <a:spcPct val="90000"/>
            </a:lnSpc>
            <a:spcBef>
              <a:spcPct val="0"/>
            </a:spcBef>
            <a:spcAft>
              <a:spcPct val="15000"/>
            </a:spcAft>
            <a:buChar char="••"/>
          </a:pPr>
          <a:r>
            <a:rPr lang="en-GB" sz="1500" kern="1200" smtClean="0"/>
            <a:t>Implementation of assessments of initial conditions, projects and plans to accelerate regional integration delayed due to stakeholder and approval processes</a:t>
          </a:r>
          <a:endParaRPr lang="en-GB" sz="1500" kern="1200"/>
        </a:p>
      </dsp:txBody>
      <dsp:txXfrm>
        <a:off x="0" y="3248001"/>
        <a:ext cx="9108504" cy="1488375"/>
      </dsp:txXfrm>
    </dsp:sp>
    <dsp:sp modelId="{A1627BA4-4091-41DA-A99D-2F4C379C9C1A}">
      <dsp:nvSpPr>
        <dsp:cNvPr id="0" name=""/>
        <dsp:cNvSpPr/>
      </dsp:nvSpPr>
      <dsp:spPr>
        <a:xfrm>
          <a:off x="455425" y="3087800"/>
          <a:ext cx="6375952" cy="442800"/>
        </a:xfrm>
        <a:prstGeom prst="roundRect">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40996" tIns="0" rIns="240996" bIns="0" numCol="1" spcCol="1270" anchor="ctr" anchorCtr="0">
          <a:noAutofit/>
        </a:bodyPr>
        <a:lstStyle/>
        <a:p>
          <a:pPr lvl="0" algn="l" defTabSz="666750">
            <a:lnSpc>
              <a:spcPct val="90000"/>
            </a:lnSpc>
            <a:spcBef>
              <a:spcPct val="0"/>
            </a:spcBef>
            <a:spcAft>
              <a:spcPct val="35000"/>
            </a:spcAft>
          </a:pPr>
          <a:r>
            <a:rPr lang="en-ZA" sz="1500" kern="1200" dirty="0" smtClean="0"/>
            <a:t>Not Achieved</a:t>
          </a:r>
          <a:endParaRPr lang="en-ZA" sz="1500" kern="1200" dirty="0"/>
        </a:p>
      </dsp:txBody>
      <dsp:txXfrm>
        <a:off x="477041" y="3109416"/>
        <a:ext cx="6332720" cy="3995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ZA"/>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FB2433C9-8E88-4B4A-9C91-6A2C0FEBA0F4}" type="datetimeFigureOut">
              <a:rPr lang="en-ZA" smtClean="0"/>
              <a:t>2017/10/02</a:t>
            </a:fld>
            <a:endParaRPr lang="en-ZA"/>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ZA"/>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BC52057D-FECA-490F-85A3-8C2E357EB37F}" type="slidenum">
              <a:rPr lang="en-ZA" smtClean="0"/>
              <a:t>‹#›</a:t>
            </a:fld>
            <a:endParaRPr lang="en-ZA"/>
          </a:p>
        </p:txBody>
      </p:sp>
    </p:spTree>
    <p:extLst>
      <p:ext uri="{BB962C8B-B14F-4D97-AF65-F5344CB8AC3E}">
        <p14:creationId xmlns:p14="http://schemas.microsoft.com/office/powerpoint/2010/main" val="281613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defRPr sz="1300"/>
            </a:lvl1pPr>
          </a:lstStyle>
          <a:p>
            <a:pPr>
              <a:defRPr/>
            </a:pPr>
            <a:endParaRPr lang="en-US"/>
          </a:p>
        </p:txBody>
      </p:sp>
      <p:sp>
        <p:nvSpPr>
          <p:cNvPr id="1027" name="Rectangle 3"/>
          <p:cNvSpPr>
            <a:spLocks noGrp="1" noChangeArrowheads="1"/>
          </p:cNvSpPr>
          <p:nvPr>
            <p:ph type="dt" idx="1"/>
          </p:nvPr>
        </p:nvSpPr>
        <p:spPr bwMode="auto">
          <a:xfrm>
            <a:off x="3852017"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a:defRPr sz="13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358" y="4715153"/>
            <a:ext cx="4984961" cy="4466987"/>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defRPr sz="1300"/>
            </a:lvl1pPr>
          </a:lstStyle>
          <a:p>
            <a:pPr>
              <a:defRPr/>
            </a:pPr>
            <a:endParaRPr lang="en-US"/>
          </a:p>
        </p:txBody>
      </p:sp>
      <p:sp>
        <p:nvSpPr>
          <p:cNvPr id="1031" name="Rectangle 7"/>
          <p:cNvSpPr>
            <a:spLocks noGrp="1" noChangeArrowheads="1"/>
          </p:cNvSpPr>
          <p:nvPr>
            <p:ph type="sldNum" sz="quarter" idx="5"/>
          </p:nvPr>
        </p:nvSpPr>
        <p:spPr bwMode="auto">
          <a:xfrm>
            <a:off x="3852017" y="9430306"/>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a:defRPr sz="1300"/>
            </a:lvl1pPr>
          </a:lstStyle>
          <a:p>
            <a:pPr>
              <a:defRPr/>
            </a:pPr>
            <a:fld id="{6B3CFC1B-0E00-4C88-84C7-CCC0463C469A}" type="slidenum">
              <a:rPr lang="en-US"/>
              <a:pPr>
                <a:defRPr/>
              </a:pPr>
              <a:t>‹#›</a:t>
            </a:fld>
            <a:endParaRPr lang="en-US"/>
          </a:p>
        </p:txBody>
      </p:sp>
    </p:spTree>
    <p:extLst>
      <p:ext uri="{BB962C8B-B14F-4D97-AF65-F5344CB8AC3E}">
        <p14:creationId xmlns:p14="http://schemas.microsoft.com/office/powerpoint/2010/main" val="110714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16798" indent="-275692" eaLnBrk="0" hangingPunct="0">
              <a:defRPr sz="2300">
                <a:solidFill>
                  <a:schemeClr val="tx1"/>
                </a:solidFill>
                <a:latin typeface="Arial" pitchFamily="34" charset="0"/>
                <a:ea typeface="ＭＳ Ｐゴシック" pitchFamily="34" charset="-128"/>
              </a:defRPr>
            </a:lvl2pPr>
            <a:lvl3pPr marL="1102766" indent="-220553" eaLnBrk="0" hangingPunct="0">
              <a:defRPr sz="2300">
                <a:solidFill>
                  <a:schemeClr val="tx1"/>
                </a:solidFill>
                <a:latin typeface="Arial" pitchFamily="34" charset="0"/>
                <a:ea typeface="ＭＳ Ｐゴシック" pitchFamily="34" charset="-128"/>
              </a:defRPr>
            </a:lvl3pPr>
            <a:lvl4pPr marL="1543873" indent="-220553" eaLnBrk="0" hangingPunct="0">
              <a:defRPr sz="2300">
                <a:solidFill>
                  <a:schemeClr val="tx1"/>
                </a:solidFill>
                <a:latin typeface="Arial" pitchFamily="34" charset="0"/>
                <a:ea typeface="ＭＳ Ｐゴシック" pitchFamily="34" charset="-128"/>
              </a:defRPr>
            </a:lvl4pPr>
            <a:lvl5pPr marL="1984980" indent="-220553" eaLnBrk="0" hangingPunct="0">
              <a:defRPr sz="2300">
                <a:solidFill>
                  <a:schemeClr val="tx1"/>
                </a:solidFill>
                <a:latin typeface="Arial" pitchFamily="34" charset="0"/>
                <a:ea typeface="ＭＳ Ｐゴシック" pitchFamily="34" charset="-128"/>
              </a:defRPr>
            </a:lvl5pPr>
            <a:lvl6pPr marL="242608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67193" indent="-22055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08299" indent="-22055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4940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7CF3E8A-AC36-4158-A20A-83F1E024A815}" type="slidenum">
              <a:rPr lang="en-US" sz="1300"/>
              <a:pPr/>
              <a:t>1</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23342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16798" indent="-275692" eaLnBrk="0" hangingPunct="0">
              <a:defRPr sz="2300">
                <a:solidFill>
                  <a:schemeClr val="tx1"/>
                </a:solidFill>
                <a:latin typeface="Arial" pitchFamily="34" charset="0"/>
                <a:ea typeface="ＭＳ Ｐゴシック" pitchFamily="34" charset="-128"/>
              </a:defRPr>
            </a:lvl2pPr>
            <a:lvl3pPr marL="1102766" indent="-220553" eaLnBrk="0" hangingPunct="0">
              <a:defRPr sz="2300">
                <a:solidFill>
                  <a:schemeClr val="tx1"/>
                </a:solidFill>
                <a:latin typeface="Arial" pitchFamily="34" charset="0"/>
                <a:ea typeface="ＭＳ Ｐゴシック" pitchFamily="34" charset="-128"/>
              </a:defRPr>
            </a:lvl3pPr>
            <a:lvl4pPr marL="1543873" indent="-220553" eaLnBrk="0" hangingPunct="0">
              <a:defRPr sz="2300">
                <a:solidFill>
                  <a:schemeClr val="tx1"/>
                </a:solidFill>
                <a:latin typeface="Arial" pitchFamily="34" charset="0"/>
                <a:ea typeface="ＭＳ Ｐゴシック" pitchFamily="34" charset="-128"/>
              </a:defRPr>
            </a:lvl4pPr>
            <a:lvl5pPr marL="1984980" indent="-220553" eaLnBrk="0" hangingPunct="0">
              <a:defRPr sz="2300">
                <a:solidFill>
                  <a:schemeClr val="tx1"/>
                </a:solidFill>
                <a:latin typeface="Arial" pitchFamily="34" charset="0"/>
                <a:ea typeface="ＭＳ Ｐゴシック" pitchFamily="34" charset="-128"/>
              </a:defRPr>
            </a:lvl5pPr>
            <a:lvl6pPr marL="242608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67193" indent="-22055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08299" indent="-22055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4940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B0071D3A-31D3-4EE2-BF13-3BB0F9665D4B}" type="slidenum">
              <a:rPr lang="en-US" sz="1300"/>
              <a:pPr/>
              <a:t>2</a:t>
            </a:fld>
            <a:endParaRPr lang="en-US" sz="13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7232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pPr>
                <a:defRPr/>
              </a:pPr>
              <a:t>7</a:t>
            </a:fld>
            <a:endParaRPr lang="en-US" dirty="0"/>
          </a:p>
        </p:txBody>
      </p:sp>
    </p:spTree>
    <p:extLst>
      <p:ext uri="{BB962C8B-B14F-4D97-AF65-F5344CB8AC3E}">
        <p14:creationId xmlns:p14="http://schemas.microsoft.com/office/powerpoint/2010/main" val="189802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pPr>
                <a:defRPr/>
              </a:pPr>
              <a:t>14</a:t>
            </a:fld>
            <a:endParaRPr lang="en-US" dirty="0"/>
          </a:p>
        </p:txBody>
      </p:sp>
    </p:spTree>
    <p:extLst>
      <p:ext uri="{BB962C8B-B14F-4D97-AF65-F5344CB8AC3E}">
        <p14:creationId xmlns:p14="http://schemas.microsoft.com/office/powerpoint/2010/main" val="370746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E5F9A41-8051-4E75-8B3E-8ECC56F0532C}"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77715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16798" indent="-275692" eaLnBrk="0" hangingPunct="0">
              <a:defRPr sz="2300">
                <a:solidFill>
                  <a:schemeClr val="tx1"/>
                </a:solidFill>
                <a:latin typeface="Arial" pitchFamily="34" charset="0"/>
                <a:ea typeface="ＭＳ Ｐゴシック" pitchFamily="34" charset="-128"/>
              </a:defRPr>
            </a:lvl2pPr>
            <a:lvl3pPr marL="1102766" indent="-220553" eaLnBrk="0" hangingPunct="0">
              <a:defRPr sz="2300">
                <a:solidFill>
                  <a:schemeClr val="tx1"/>
                </a:solidFill>
                <a:latin typeface="Arial" pitchFamily="34" charset="0"/>
                <a:ea typeface="ＭＳ Ｐゴシック" pitchFamily="34" charset="-128"/>
              </a:defRPr>
            </a:lvl3pPr>
            <a:lvl4pPr marL="1543873" indent="-220553" eaLnBrk="0" hangingPunct="0">
              <a:defRPr sz="2300">
                <a:solidFill>
                  <a:schemeClr val="tx1"/>
                </a:solidFill>
                <a:latin typeface="Arial" pitchFamily="34" charset="0"/>
                <a:ea typeface="ＭＳ Ｐゴシック" pitchFamily="34" charset="-128"/>
              </a:defRPr>
            </a:lvl4pPr>
            <a:lvl5pPr marL="1984980" indent="-220553" eaLnBrk="0" hangingPunct="0">
              <a:defRPr sz="2300">
                <a:solidFill>
                  <a:schemeClr val="tx1"/>
                </a:solidFill>
                <a:latin typeface="Arial" pitchFamily="34" charset="0"/>
                <a:ea typeface="ＭＳ Ｐゴシック" pitchFamily="34" charset="-128"/>
              </a:defRPr>
            </a:lvl5pPr>
            <a:lvl6pPr marL="242608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67193" indent="-22055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08299" indent="-22055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4940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CF3E8A-AC36-4158-A20A-83F1E024A815}" type="slidenum">
              <a:rPr kumimoji="0" lang="en-US" sz="13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73985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7A820C4A-A7F1-4B88-97FD-103EF1BF50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B5ECF9-1465-4EF3-B65A-1F1703729436}" type="slidenum">
              <a:rPr lang="en-US"/>
              <a:pPr>
                <a:defRPr/>
              </a:pPr>
              <a:t>‹#›</a:t>
            </a:fld>
            <a:endParaRPr lang="en-US" sz="1400" b="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1FAC0-C71A-4374-BA6C-CC6F09EAD34A}" type="slidenum">
              <a:rPr lang="en-US"/>
              <a:pPr>
                <a:defRPr/>
              </a:pPr>
              <a:t>‹#›</a:t>
            </a:fld>
            <a:endParaRPr lang="en-US" sz="1400" b="0">
              <a:solidFill>
                <a:schemeClr val="tx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C9CFB-5521-4678-B011-3614EFC0CBEB}" type="slidenum">
              <a:rPr lang="en-US"/>
              <a:pPr>
                <a:defRPr/>
              </a:pPr>
              <a:t>‹#›</a:t>
            </a:fld>
            <a:endParaRPr lang="en-US" sz="1400" b="0">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7A9A0B-050D-4155-853A-3F440EC7EC84}" type="slidenum">
              <a:rPr lang="en-US"/>
              <a:pPr>
                <a:defRPr/>
              </a:pPr>
              <a:t>‹#›</a:t>
            </a:fld>
            <a:endParaRPr lang="en-US" sz="1400" b="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82FDD07-E551-4080-834D-8DF4EAB96ACF}" type="slidenum">
              <a:rPr lang="en-US"/>
              <a:pPr>
                <a:defRPr/>
              </a:pPr>
              <a:t>‹#›</a:t>
            </a:fld>
            <a:endParaRPr lang="en-US" sz="1400" b="0">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1862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0C94576-B670-40AC-95FC-9F33BDCC6763}" type="slidenum">
              <a:rPr lang="en-US"/>
              <a:pPr>
                <a:defRPr/>
              </a:pPr>
              <a:t>‹#›</a:t>
            </a:fld>
            <a:endParaRPr lang="en-US" sz="1400" b="0">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237F379-0440-461B-BC01-BC2256C3CC41}" type="slidenum">
              <a:rPr lang="en-US"/>
              <a:pPr>
                <a:defRPr/>
              </a:pPr>
              <a:t>‹#›</a:t>
            </a:fld>
            <a:endParaRPr lang="en-US" sz="1400" b="0">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37C72D-A64A-4C11-8384-EFC764D68778}" type="slidenum">
              <a:rPr lang="en-US"/>
              <a:pPr>
                <a:defRPr/>
              </a:pPr>
              <a:t>‹#›</a:t>
            </a:fld>
            <a:endParaRPr lang="en-US" sz="1400" b="0">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B8A129-6BC7-4DD3-9CC2-BFA88DDA8F08}" type="slidenum">
              <a:rPr lang="en-US"/>
              <a:pPr>
                <a:defRPr/>
              </a:pPr>
              <a:t>‹#›</a:t>
            </a:fld>
            <a:endParaRPr lang="en-US" sz="1400" b="0">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84783"/>
            <a:ext cx="5486400" cy="32427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53DE998-2B83-40B8-8585-95F380756812}" type="slidenum">
              <a:rPr lang="en-US"/>
              <a:pPr>
                <a:defRPr/>
              </a:pPr>
              <a:t>‹#›</a:t>
            </a:fld>
            <a:endParaRPr lang="en-US" sz="1400" b="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8596064"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93A48D7A-90BD-4FC4-BA69-5234ABFB3132}"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p:cNvSpPr>
            <a:spLocks noGrp="1" noChangeArrowheads="1"/>
          </p:cNvSpPr>
          <p:nvPr>
            <p:ph type="ctrTitle"/>
          </p:nvPr>
        </p:nvSpPr>
        <p:spPr bwMode="white">
          <a:xfrm>
            <a:off x="533400" y="3140075"/>
            <a:ext cx="7940675" cy="1027113"/>
          </a:xfrm>
        </p:spPr>
        <p:txBody>
          <a:bodyPr/>
          <a:lstStyle/>
          <a:p>
            <a:pPr algn="r" eaLnBrk="1" hangingPunct="1"/>
            <a:r>
              <a:rPr lang="en-US" dirty="0" smtClean="0"/>
              <a:t>NATIONAL TREASURY ANNUAL REPORT 2016/17</a:t>
            </a:r>
            <a:br>
              <a:rPr lang="en-US" dirty="0" smtClean="0"/>
            </a:br>
            <a:endParaRPr lang="en-US" dirty="0" smtClean="0"/>
          </a:p>
        </p:txBody>
      </p:sp>
      <p:sp>
        <p:nvSpPr>
          <p:cNvPr id="13316" name="Rectangle 13"/>
          <p:cNvSpPr>
            <a:spLocks noGrp="1" noChangeArrowheads="1"/>
          </p:cNvSpPr>
          <p:nvPr>
            <p:ph type="subTitle" idx="1"/>
          </p:nvPr>
        </p:nvSpPr>
        <p:spPr bwMode="white">
          <a:xfrm>
            <a:off x="816769" y="4365104"/>
            <a:ext cx="7543800" cy="341313"/>
          </a:xfrm>
        </p:spPr>
        <p:txBody>
          <a:bodyPr/>
          <a:lstStyle/>
          <a:p>
            <a:pPr algn="r" eaLnBrk="1" hangingPunct="1"/>
            <a:r>
              <a:rPr lang="en-US" sz="1400" b="1" dirty="0" smtClean="0">
                <a:solidFill>
                  <a:schemeClr val="bg1"/>
                </a:solidFill>
              </a:rPr>
              <a:t>BRIEFING </a:t>
            </a:r>
            <a:r>
              <a:rPr lang="en-US" sz="1400" b="1" dirty="0">
                <a:solidFill>
                  <a:schemeClr val="bg1"/>
                </a:solidFill>
              </a:rPr>
              <a:t>TO THE STANDING COMMITTEE ON </a:t>
            </a:r>
            <a:r>
              <a:rPr lang="en-US" sz="1400" b="1" dirty="0" smtClean="0">
                <a:solidFill>
                  <a:schemeClr val="bg1"/>
                </a:solidFill>
              </a:rPr>
              <a:t>FINANCE</a:t>
            </a:r>
          </a:p>
          <a:p>
            <a:pPr algn="r" eaLnBrk="1" hangingPunct="1"/>
            <a:endParaRPr lang="en-US" sz="700" b="1" dirty="0" smtClean="0">
              <a:solidFill>
                <a:schemeClr val="bg1"/>
              </a:solidFill>
            </a:endParaRPr>
          </a:p>
          <a:p>
            <a:pPr algn="r" eaLnBrk="1" hangingPunct="1"/>
            <a:r>
              <a:rPr lang="en-US" sz="1400" b="1" dirty="0" smtClean="0">
                <a:solidFill>
                  <a:schemeClr val="bg1"/>
                </a:solidFill>
              </a:rPr>
              <a:t>03 OCTOBER 2017</a:t>
            </a:r>
            <a:endParaRPr lang="en-US" sz="1400" dirty="0">
              <a:solidFill>
                <a:schemeClr val="bg1"/>
              </a:solidFill>
            </a:endParaRPr>
          </a:p>
          <a:p>
            <a:pPr algn="r" eaLnBrk="1" hangingPunct="1"/>
            <a:endParaRPr lang="en-US" sz="1400" i="1" dirty="0" smtClean="0">
              <a:solidFill>
                <a:schemeClr val="bg1"/>
              </a:solidFill>
            </a:endParaRPr>
          </a:p>
        </p:txBody>
      </p:sp>
    </p:spTree>
    <p:extLst>
      <p:ext uri="{BB962C8B-B14F-4D97-AF65-F5344CB8AC3E}">
        <p14:creationId xmlns:p14="http://schemas.microsoft.com/office/powerpoint/2010/main" val="400997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PROGRAMME </a:t>
            </a:r>
            <a:r>
              <a:rPr lang="en-ZA" b="1" dirty="0" smtClean="0"/>
              <a:t>5: FINANCIAL ACCOUNTING AND SUPPLY CHAIN MANAGEMENT SYSTEMS</a:t>
            </a:r>
            <a:endParaRPr lang="en-ZA" dirty="0"/>
          </a:p>
        </p:txBody>
      </p:sp>
      <p:sp>
        <p:nvSpPr>
          <p:cNvPr id="3" name="Content Placeholder 2"/>
          <p:cNvSpPr>
            <a:spLocks noGrp="1"/>
          </p:cNvSpPr>
          <p:nvPr>
            <p:ph idx="1"/>
          </p:nvPr>
        </p:nvSpPr>
        <p:spPr>
          <a:xfrm>
            <a:off x="152400" y="1916832"/>
            <a:ext cx="8763000" cy="3950568"/>
          </a:xfrm>
        </p:spPr>
        <p:txBody>
          <a:bodyPr/>
          <a:lstStyle/>
          <a:p>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10</a:t>
            </a:fld>
            <a:endParaRPr lang="en-US" sz="1400" b="0">
              <a:solidFill>
                <a:schemeClr val="tx1"/>
              </a:solidFill>
              <a:latin typeface="+mn-lt"/>
            </a:endParaRPr>
          </a:p>
        </p:txBody>
      </p:sp>
      <p:sp>
        <p:nvSpPr>
          <p:cNvPr id="5" name="Rectangle 4"/>
          <p:cNvSpPr/>
          <p:nvPr/>
        </p:nvSpPr>
        <p:spPr>
          <a:xfrm>
            <a:off x="6181959" y="701810"/>
            <a:ext cx="2828851" cy="369332"/>
          </a:xfrm>
          <a:prstGeom prst="rect">
            <a:avLst/>
          </a:prstGeom>
        </p:spPr>
        <p:txBody>
          <a:bodyPr wrap="non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110-133</a:t>
            </a:r>
            <a:endParaRPr lang="en-ZA" sz="1800" dirty="0">
              <a:solidFill>
                <a:schemeClr val="bg1"/>
              </a:solidFill>
            </a:endParaRPr>
          </a:p>
        </p:txBody>
      </p:sp>
      <p:sp>
        <p:nvSpPr>
          <p:cNvPr id="9" name="Rounded Rectangle 8"/>
          <p:cNvSpPr/>
          <p:nvPr/>
        </p:nvSpPr>
        <p:spPr bwMode="auto">
          <a:xfrm>
            <a:off x="1907704" y="6118888"/>
            <a:ext cx="6480720" cy="614857"/>
          </a:xfrm>
          <a:prstGeom prst="roundRect">
            <a:avLst/>
          </a:prstGeom>
          <a:no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Arial" charset="0"/>
                <a:ea typeface="ＭＳ Ｐゴシック" pitchFamily="1" charset="-128"/>
              </a:rPr>
              <a:t>Facilitate</a:t>
            </a:r>
            <a:r>
              <a:rPr kumimoji="0" lang="en-ZA" sz="1100" b="0" i="0" u="none" strike="noStrike" cap="none" normalizeH="0" dirty="0" smtClean="0">
                <a:ln>
                  <a:noFill/>
                </a:ln>
                <a:solidFill>
                  <a:schemeClr val="tx1"/>
                </a:solidFill>
                <a:effectLst/>
                <a:latin typeface="Arial" charset="0"/>
                <a:ea typeface="ＭＳ Ｐゴシック" pitchFamily="1" charset="-128"/>
              </a:rPr>
              <a:t> governance and accountability by promoting and enforcing the transparent, economic and effective management of revenue, expenditure, assets</a:t>
            </a:r>
            <a:endParaRPr kumimoji="0" lang="en-ZA" sz="1100" b="0" i="0" u="none" strike="noStrike" cap="none" normalizeH="0" baseline="0" dirty="0" smtClean="0">
              <a:ln>
                <a:noFill/>
              </a:ln>
              <a:solidFill>
                <a:schemeClr val="tx1"/>
              </a:solidFill>
              <a:effectLst/>
              <a:latin typeface="Arial" charset="0"/>
              <a:ea typeface="ＭＳ Ｐゴシック" pitchFamily="1" charset="-128"/>
            </a:endParaRPr>
          </a:p>
        </p:txBody>
      </p:sp>
      <p:graphicFrame>
        <p:nvGraphicFramePr>
          <p:cNvPr id="13" name="Diagram 12"/>
          <p:cNvGraphicFramePr/>
          <p:nvPr>
            <p:extLst>
              <p:ext uri="{D42A27DB-BD31-4B8C-83A1-F6EECF244321}">
                <p14:modId xmlns:p14="http://schemas.microsoft.com/office/powerpoint/2010/main" val="3601562625"/>
              </p:ext>
            </p:extLst>
          </p:nvPr>
        </p:nvGraphicFramePr>
        <p:xfrm>
          <a:off x="0" y="764704"/>
          <a:ext cx="9144000" cy="5417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48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838200"/>
          </a:xfrm>
        </p:spPr>
        <p:txBody>
          <a:bodyPr/>
          <a:lstStyle/>
          <a:p>
            <a:r>
              <a:rPr lang="en-GB" dirty="0"/>
              <a:t>PROGRAMME </a:t>
            </a:r>
            <a:r>
              <a:rPr lang="en-GB" dirty="0" smtClean="0"/>
              <a:t>6: </a:t>
            </a:r>
            <a:r>
              <a:rPr lang="en-GB" dirty="0"/>
              <a:t>INTERNATIONAL FINANCIAL RELATIONS</a:t>
            </a: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11</a:t>
            </a:fld>
            <a:endParaRPr lang="en-US" sz="1400" b="0">
              <a:solidFill>
                <a:schemeClr val="tx1"/>
              </a:solidFill>
              <a:latin typeface="+mn-lt"/>
            </a:endParaRPr>
          </a:p>
        </p:txBody>
      </p:sp>
      <p:sp>
        <p:nvSpPr>
          <p:cNvPr id="5" name="Rectangle 4"/>
          <p:cNvSpPr/>
          <p:nvPr/>
        </p:nvSpPr>
        <p:spPr>
          <a:xfrm>
            <a:off x="6181959" y="701810"/>
            <a:ext cx="2839239" cy="369332"/>
          </a:xfrm>
          <a:prstGeom prst="rect">
            <a:avLst/>
          </a:prstGeom>
        </p:spPr>
        <p:txBody>
          <a:bodyPr wrap="non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134-141</a:t>
            </a:r>
            <a:endParaRPr lang="en-ZA" sz="1800" dirty="0">
              <a:solidFill>
                <a:schemeClr val="bg1"/>
              </a:solidFill>
            </a:endParaRPr>
          </a:p>
        </p:txBody>
      </p:sp>
      <p:sp>
        <p:nvSpPr>
          <p:cNvPr id="7" name="Content Placeholder 6"/>
          <p:cNvSpPr>
            <a:spLocks noGrp="1"/>
          </p:cNvSpPr>
          <p:nvPr>
            <p:ph idx="1"/>
          </p:nvPr>
        </p:nvSpPr>
        <p:spPr bwMode="auto">
          <a:xfrm>
            <a:off x="1691680" y="6126088"/>
            <a:ext cx="6696744" cy="549424"/>
          </a:xfrm>
          <a:prstGeom prst="roundRect">
            <a:avLst/>
          </a:prstGeom>
          <a:no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Arial" charset="0"/>
                <a:ea typeface="ＭＳ Ｐゴシック" pitchFamily="1" charset="-128"/>
              </a:rPr>
              <a:t>Manage South Africa’s interests in shaping regional and global policies</a:t>
            </a:r>
            <a:r>
              <a:rPr kumimoji="0" lang="en-ZA" sz="1100" b="0" i="0" u="none" strike="noStrike" cap="none" normalizeH="0" dirty="0" smtClean="0">
                <a:ln>
                  <a:noFill/>
                </a:ln>
                <a:solidFill>
                  <a:schemeClr val="tx1"/>
                </a:solidFill>
                <a:effectLst/>
                <a:latin typeface="Arial" charset="0"/>
                <a:ea typeface="ＭＳ Ｐゴシック" pitchFamily="1" charset="-128"/>
              </a:rPr>
              <a:t> that advance the economic, financial and development objectives of the country and Africa</a:t>
            </a:r>
            <a:endParaRPr kumimoji="0" lang="en-ZA" sz="1100" b="0" i="0" u="none" strike="noStrike" cap="none" normalizeH="0" baseline="0" dirty="0" smtClean="0">
              <a:ln>
                <a:noFill/>
              </a:ln>
              <a:solidFill>
                <a:schemeClr val="tx1"/>
              </a:solidFill>
              <a:effectLst/>
              <a:latin typeface="Arial" charset="0"/>
              <a:ea typeface="ＭＳ Ｐゴシック" pitchFamily="1" charset="-128"/>
            </a:endParaRPr>
          </a:p>
        </p:txBody>
      </p:sp>
      <p:graphicFrame>
        <p:nvGraphicFramePr>
          <p:cNvPr id="13" name="Diagram 12"/>
          <p:cNvGraphicFramePr/>
          <p:nvPr>
            <p:extLst>
              <p:ext uri="{D42A27DB-BD31-4B8C-83A1-F6EECF244321}">
                <p14:modId xmlns:p14="http://schemas.microsoft.com/office/powerpoint/2010/main" val="744045611"/>
              </p:ext>
            </p:extLst>
          </p:nvPr>
        </p:nvGraphicFramePr>
        <p:xfrm>
          <a:off x="35496" y="1189112"/>
          <a:ext cx="9108504" cy="493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31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730"/>
            <a:ext cx="8812088" cy="763642"/>
          </a:xfrm>
        </p:spPr>
        <p:txBody>
          <a:bodyPr/>
          <a:lstStyle/>
          <a:p>
            <a:r>
              <a:rPr lang="en-GB" dirty="0"/>
              <a:t>PROGRAMME </a:t>
            </a:r>
            <a:r>
              <a:rPr lang="en-GB" dirty="0" smtClean="0"/>
              <a:t>7: </a:t>
            </a:r>
            <a:r>
              <a:rPr lang="en-GB" dirty="0"/>
              <a:t>CIVIL MILITARY PENSIONS, CONTRIBUTION TO FUNDS AND OTHER BENEFITS</a:t>
            </a: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12</a:t>
            </a:fld>
            <a:endParaRPr lang="en-US" sz="1400" b="0">
              <a:solidFill>
                <a:schemeClr val="tx1"/>
              </a:solidFill>
              <a:latin typeface="+mn-lt"/>
            </a:endParaRPr>
          </a:p>
        </p:txBody>
      </p:sp>
      <p:sp>
        <p:nvSpPr>
          <p:cNvPr id="5" name="Content Placeholder 6"/>
          <p:cNvSpPr>
            <a:spLocks noGrp="1"/>
          </p:cNvSpPr>
          <p:nvPr>
            <p:ph idx="1"/>
          </p:nvPr>
        </p:nvSpPr>
        <p:spPr bwMode="auto">
          <a:xfrm>
            <a:off x="1619672" y="6176720"/>
            <a:ext cx="6840760" cy="621432"/>
          </a:xfrm>
          <a:prstGeom prst="roundRect">
            <a:avLst/>
          </a:prstGeom>
          <a:no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Arial" charset="0"/>
                <a:ea typeface="ＭＳ Ｐゴシック" pitchFamily="1" charset="-128"/>
              </a:rPr>
              <a:t>Provide fo</a:t>
            </a:r>
            <a:r>
              <a:rPr lang="en-ZA" sz="1100" dirty="0" smtClean="0">
                <a:latin typeface="Arial" charset="0"/>
                <a:ea typeface="ＭＳ Ｐゴシック" pitchFamily="1" charset="-128"/>
              </a:rPr>
              <a:t>r government’s pension and post-retirement medical benefit obligations to former employees of state departments and bodies. Provide for similar benefits to members of the military</a:t>
            </a:r>
            <a:endParaRPr kumimoji="0" lang="en-ZA" sz="11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ectangle 7"/>
          <p:cNvSpPr/>
          <p:nvPr/>
        </p:nvSpPr>
        <p:spPr>
          <a:xfrm>
            <a:off x="6228184" y="765738"/>
            <a:ext cx="2839239" cy="369332"/>
          </a:xfrm>
          <a:prstGeom prst="rect">
            <a:avLst/>
          </a:prstGeom>
        </p:spPr>
        <p:txBody>
          <a:bodyPr wrap="non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142-147</a:t>
            </a:r>
            <a:endParaRPr lang="en-ZA" sz="1800" dirty="0">
              <a:solidFill>
                <a:schemeClr val="bg1"/>
              </a:solidFill>
            </a:endParaRPr>
          </a:p>
        </p:txBody>
      </p:sp>
      <p:graphicFrame>
        <p:nvGraphicFramePr>
          <p:cNvPr id="12" name="Diagram 11"/>
          <p:cNvGraphicFramePr/>
          <p:nvPr>
            <p:extLst>
              <p:ext uri="{D42A27DB-BD31-4B8C-83A1-F6EECF244321}">
                <p14:modId xmlns:p14="http://schemas.microsoft.com/office/powerpoint/2010/main" val="2437096050"/>
              </p:ext>
            </p:extLst>
          </p:nvPr>
        </p:nvGraphicFramePr>
        <p:xfrm>
          <a:off x="0" y="1135070"/>
          <a:ext cx="9144000" cy="4886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82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 </a:t>
            </a:r>
            <a:r>
              <a:rPr lang="en-GB" dirty="0" smtClean="0"/>
              <a:t>8: </a:t>
            </a:r>
            <a:r>
              <a:rPr lang="en-GB" dirty="0"/>
              <a:t>TECHNICAL SUPPORT AND DEVELOPMENT FINANCE PROGRAMME MANAGEMENT</a:t>
            </a: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13</a:t>
            </a:fld>
            <a:endParaRPr lang="en-US" sz="1400" b="0">
              <a:solidFill>
                <a:schemeClr val="tx1"/>
              </a:solidFill>
              <a:latin typeface="+mn-lt"/>
            </a:endParaRPr>
          </a:p>
        </p:txBody>
      </p:sp>
      <p:sp>
        <p:nvSpPr>
          <p:cNvPr id="5" name="Content Placeholder 6"/>
          <p:cNvSpPr>
            <a:spLocks noGrp="1"/>
          </p:cNvSpPr>
          <p:nvPr>
            <p:ph idx="1"/>
          </p:nvPr>
        </p:nvSpPr>
        <p:spPr bwMode="auto">
          <a:xfrm>
            <a:off x="1619672" y="6149888"/>
            <a:ext cx="6840760" cy="589692"/>
          </a:xfrm>
          <a:prstGeom prst="roundRect">
            <a:avLst/>
          </a:prstGeom>
          <a:no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Arial" charset="0"/>
                <a:ea typeface="ＭＳ Ｐゴシック" pitchFamily="1" charset="-128"/>
              </a:rPr>
              <a:t>Provide advisory services, programme management and development finance support to impro</a:t>
            </a:r>
            <a:r>
              <a:rPr lang="en-ZA" sz="1100" dirty="0" smtClean="0">
                <a:latin typeface="Arial" charset="0"/>
                <a:ea typeface="ＭＳ Ｐゴシック" pitchFamily="1" charset="-128"/>
              </a:rPr>
              <a:t>ve public finance management, support high-impact government initiatives, facilitate employment creation and strengthen infrastructure planning and delivery</a:t>
            </a:r>
            <a:endParaRPr kumimoji="0" lang="en-ZA" sz="11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ectangle 10"/>
          <p:cNvSpPr/>
          <p:nvPr/>
        </p:nvSpPr>
        <p:spPr>
          <a:xfrm>
            <a:off x="6228561" y="795980"/>
            <a:ext cx="2839239" cy="369332"/>
          </a:xfrm>
          <a:prstGeom prst="rect">
            <a:avLst/>
          </a:prstGeom>
        </p:spPr>
        <p:txBody>
          <a:bodyPr wrap="non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148-165</a:t>
            </a:r>
            <a:endParaRPr lang="en-ZA" sz="1800" dirty="0">
              <a:solidFill>
                <a:schemeClr val="bg1"/>
              </a:solidFill>
            </a:endParaRPr>
          </a:p>
        </p:txBody>
      </p:sp>
      <p:graphicFrame>
        <p:nvGraphicFramePr>
          <p:cNvPr id="12" name="Diagram 11"/>
          <p:cNvGraphicFramePr/>
          <p:nvPr>
            <p:extLst>
              <p:ext uri="{D42A27DB-BD31-4B8C-83A1-F6EECF244321}">
                <p14:modId xmlns:p14="http://schemas.microsoft.com/office/powerpoint/2010/main" val="3793487160"/>
              </p:ext>
            </p:extLst>
          </p:nvPr>
        </p:nvGraphicFramePr>
        <p:xfrm>
          <a:off x="0" y="795980"/>
          <a:ext cx="9144000" cy="565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83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08" y="-6506"/>
            <a:ext cx="8740080" cy="838200"/>
          </a:xfrm>
        </p:spPr>
        <p:txBody>
          <a:bodyPr/>
          <a:lstStyle/>
          <a:p>
            <a:r>
              <a:rPr lang="en-ZA" sz="2000" b="1" dirty="0" smtClean="0"/>
              <a:t/>
            </a:r>
            <a:br>
              <a:rPr lang="en-ZA" sz="2000" b="1" dirty="0" smtClean="0"/>
            </a:br>
            <a:r>
              <a:rPr lang="en-ZA" sz="2000" b="1" dirty="0"/>
              <a:t/>
            </a:r>
            <a:br>
              <a:rPr lang="en-ZA" sz="2000" b="1" dirty="0"/>
            </a:br>
            <a:r>
              <a:rPr lang="en-ZA" b="1" dirty="0" smtClean="0"/>
              <a:t>PROGRAMME 1: ADMINISTRATION</a:t>
            </a:r>
            <a:r>
              <a:rPr lang="en-ZA" sz="2000" b="1" dirty="0" smtClean="0"/>
              <a:t/>
            </a:r>
            <a:br>
              <a:rPr lang="en-ZA" sz="2000" b="1" dirty="0" smtClean="0"/>
            </a:br>
            <a:r>
              <a:rPr lang="en-ZA" sz="1800" b="1" dirty="0" smtClean="0"/>
              <a:t>						</a:t>
            </a:r>
            <a:r>
              <a:rPr lang="en-ZA" sz="1800" dirty="0">
                <a:latin typeface="Arial Narrow" pitchFamily="34" charset="0"/>
              </a:rPr>
              <a:t/>
            </a:r>
            <a:br>
              <a:rPr lang="en-ZA" sz="1800" dirty="0">
                <a:latin typeface="Arial Narrow" pitchFamily="34" charset="0"/>
              </a:rPr>
            </a:br>
            <a:endParaRPr lang="en-ZA" sz="18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14</a:t>
            </a:fld>
            <a:endParaRPr lang="en-US" sz="1400" b="0" dirty="0">
              <a:solidFill>
                <a:schemeClr val="tx1"/>
              </a:solidFill>
              <a:latin typeface="+mn-lt"/>
            </a:endParaRPr>
          </a:p>
        </p:txBody>
      </p:sp>
      <p:sp>
        <p:nvSpPr>
          <p:cNvPr id="10" name="Content Placeholder 6"/>
          <p:cNvSpPr>
            <a:spLocks noGrp="1"/>
          </p:cNvSpPr>
          <p:nvPr>
            <p:ph idx="1"/>
          </p:nvPr>
        </p:nvSpPr>
        <p:spPr bwMode="auto">
          <a:xfrm>
            <a:off x="1763688" y="6264533"/>
            <a:ext cx="5904656" cy="476835"/>
          </a:xfrm>
          <a:prstGeom prst="roundRect">
            <a:avLst/>
          </a:prstGeom>
          <a:no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Arial" charset="0"/>
                <a:ea typeface="ＭＳ Ｐゴシック" pitchFamily="1" charset="-128"/>
              </a:rPr>
              <a:t>To provide strategic</a:t>
            </a:r>
            <a:r>
              <a:rPr kumimoji="0" lang="en-ZA" sz="1100" b="0" i="0" u="none" strike="noStrike" cap="none" normalizeH="0" dirty="0" smtClean="0">
                <a:ln>
                  <a:noFill/>
                </a:ln>
                <a:solidFill>
                  <a:schemeClr val="tx1"/>
                </a:solidFill>
                <a:effectLst/>
                <a:latin typeface="Arial" charset="0"/>
                <a:ea typeface="ＭＳ Ｐゴシック" pitchFamily="1" charset="-128"/>
              </a:rPr>
              <a:t> leadership, management and support services to the department, and capacity building</a:t>
            </a:r>
            <a:endParaRPr kumimoji="0" lang="en-ZA" sz="11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ectangle 10"/>
          <p:cNvSpPr/>
          <p:nvPr/>
        </p:nvSpPr>
        <p:spPr>
          <a:xfrm>
            <a:off x="6228184" y="729734"/>
            <a:ext cx="2627642" cy="369332"/>
          </a:xfrm>
          <a:prstGeom prst="rect">
            <a:avLst/>
          </a:prstGeom>
        </p:spPr>
        <p:txBody>
          <a:bodyPr wrap="non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53-62</a:t>
            </a:r>
            <a:endParaRPr lang="en-ZA" sz="1800" dirty="0">
              <a:solidFill>
                <a:schemeClr val="bg1"/>
              </a:solidFill>
            </a:endParaRPr>
          </a:p>
        </p:txBody>
      </p:sp>
      <p:graphicFrame>
        <p:nvGraphicFramePr>
          <p:cNvPr id="12" name="Content Placeholder 8"/>
          <p:cNvGraphicFramePr>
            <a:graphicFrameLocks/>
          </p:cNvGraphicFramePr>
          <p:nvPr>
            <p:extLst>
              <p:ext uri="{D42A27DB-BD31-4B8C-83A1-F6EECF244321}">
                <p14:modId xmlns:p14="http://schemas.microsoft.com/office/powerpoint/2010/main" val="4106914282"/>
              </p:ext>
            </p:extLst>
          </p:nvPr>
        </p:nvGraphicFramePr>
        <p:xfrm>
          <a:off x="0" y="1099066"/>
          <a:ext cx="9144000" cy="489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049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76" y="179777"/>
            <a:ext cx="8596064" cy="524768"/>
          </a:xfrm>
        </p:spPr>
        <p:txBody>
          <a:bodyPr/>
          <a:lstStyle/>
          <a:p>
            <a:r>
              <a:rPr lang="en-ZA" dirty="0" smtClean="0"/>
              <a:t/>
            </a:r>
            <a:br>
              <a:rPr lang="en-ZA" dirty="0" smtClean="0"/>
            </a:br>
            <a:r>
              <a:rPr lang="en-ZA" dirty="0" smtClean="0"/>
              <a:t>HUMAN CAPITAL					</a:t>
            </a:r>
            <a:br>
              <a:rPr lang="en-ZA" dirty="0" smtClean="0"/>
            </a:br>
            <a:r>
              <a:rPr lang="en-ZA" dirty="0"/>
              <a:t>	</a:t>
            </a:r>
            <a:r>
              <a:rPr lang="en-ZA" dirty="0" smtClean="0"/>
              <a:t>					</a:t>
            </a:r>
            <a:endParaRPr lang="en-ZA"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4563092"/>
              </p:ext>
            </p:extLst>
          </p:nvPr>
        </p:nvGraphicFramePr>
        <p:xfrm>
          <a:off x="152400" y="1660120"/>
          <a:ext cx="8763000" cy="4207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15</a:t>
            </a:fld>
            <a:endParaRPr lang="en-US" sz="1400" b="0">
              <a:solidFill>
                <a:schemeClr val="tx1"/>
              </a:solidFill>
              <a:latin typeface="+mn-lt"/>
            </a:endParaRPr>
          </a:p>
        </p:txBody>
      </p:sp>
      <p:sp>
        <p:nvSpPr>
          <p:cNvPr id="7" name="Rectangle 6"/>
          <p:cNvSpPr/>
          <p:nvPr/>
        </p:nvSpPr>
        <p:spPr>
          <a:xfrm>
            <a:off x="6304761" y="740320"/>
            <a:ext cx="2839239" cy="369332"/>
          </a:xfrm>
          <a:prstGeom prst="rect">
            <a:avLst/>
          </a:prstGeom>
        </p:spPr>
        <p:txBody>
          <a:bodyPr wrap="none">
            <a:spAutoFit/>
          </a:bodyPr>
          <a:lstStyle/>
          <a:p>
            <a:r>
              <a:rPr lang="en-ZA" sz="1800" b="1" dirty="0">
                <a:solidFill>
                  <a:schemeClr val="bg1"/>
                </a:solidFill>
                <a:latin typeface="Arial Narrow" pitchFamily="34" charset="0"/>
              </a:rPr>
              <a:t>Annual Report </a:t>
            </a:r>
            <a:r>
              <a:rPr lang="en-ZA" sz="1800" b="1" dirty="0" smtClean="0">
                <a:solidFill>
                  <a:schemeClr val="bg1"/>
                </a:solidFill>
                <a:latin typeface="Arial Narrow" pitchFamily="34" charset="0"/>
              </a:rPr>
              <a:t>pages 191-221</a:t>
            </a:r>
            <a:endParaRPr lang="en-ZA" sz="18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23561319"/>
              </p:ext>
            </p:extLst>
          </p:nvPr>
        </p:nvGraphicFramePr>
        <p:xfrm>
          <a:off x="0" y="1643053"/>
          <a:ext cx="9144000" cy="4090202"/>
        </p:xfrm>
        <a:graphic>
          <a:graphicData uri="http://schemas.openxmlformats.org/drawingml/2006/table">
            <a:tbl>
              <a:tblPr firstRow="1" bandRow="1">
                <a:tableStyleId>{EB344D84-9AFB-497E-A393-DC336BA19D2E}</a:tableStyleId>
              </a:tblPr>
              <a:tblGrid>
                <a:gridCol w="9144000">
                  <a:extLst>
                    <a:ext uri="{9D8B030D-6E8A-4147-A177-3AD203B41FA5}">
                      <a16:colId xmlns:a16="http://schemas.microsoft.com/office/drawing/2014/main" val="20000"/>
                    </a:ext>
                  </a:extLst>
                </a:gridCol>
              </a:tblGrid>
              <a:tr h="78127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u="none" strike="noStrike" kern="0" cap="none" spc="0" normalizeH="0" baseline="0" noProof="0" dirty="0" smtClean="0">
                          <a:ln>
                            <a:noFill/>
                          </a:ln>
                          <a:solidFill>
                            <a:schemeClr val="tx1"/>
                          </a:solidFill>
                          <a:effectLst/>
                          <a:uLnTx/>
                          <a:uFillTx/>
                        </a:rPr>
                        <a:t>Vacancy Rate of 1.1% achieved</a:t>
                      </a:r>
                      <a:endParaRPr lang="en-ZA" b="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6470">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u="none" strike="noStrike" kern="0" cap="none" spc="0" normalizeH="0" baseline="0" noProof="0" dirty="0" smtClean="0">
                          <a:ln>
                            <a:noFill/>
                          </a:ln>
                          <a:solidFill>
                            <a:schemeClr val="tx1"/>
                          </a:solidFill>
                          <a:effectLst/>
                          <a:uLnTx/>
                          <a:uFillTx/>
                        </a:rPr>
                        <a:t>Total Staff Compliment of 1168 of which 86% are black and 56% female</a:t>
                      </a:r>
                      <a:endParaRPr lang="en-ZA"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93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u="none" strike="noStrike" kern="0" cap="none" spc="0" normalizeH="0" baseline="0" noProof="0" dirty="0" smtClean="0">
                          <a:ln>
                            <a:noFill/>
                          </a:ln>
                          <a:solidFill>
                            <a:schemeClr val="tx1"/>
                          </a:solidFill>
                          <a:effectLst/>
                          <a:uLnTx/>
                          <a:uFillTx/>
                        </a:rPr>
                        <a:t>Senior officials and mangers : 77% black and 47% female 0.94% of the NT total staff compliment are persons with disabilities</a:t>
                      </a:r>
                      <a:endParaRPr lang="en-ZA"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664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u="none" strike="noStrike" kern="0" cap="none" spc="0" normalizeH="0" baseline="0" noProof="0" dirty="0" smtClean="0">
                          <a:ln>
                            <a:noFill/>
                          </a:ln>
                          <a:solidFill>
                            <a:schemeClr val="tx1"/>
                          </a:solidFill>
                          <a:effectLst/>
                          <a:uLnTx/>
                          <a:uFillTx/>
                        </a:rPr>
                        <a:t>A total of 48 promotions were made </a:t>
                      </a:r>
                      <a:endParaRPr lang="en-ZA"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651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u="none" strike="noStrike" kern="0" cap="none" spc="0" normalizeH="0" baseline="0" noProof="0" dirty="0" smtClean="0">
                          <a:ln>
                            <a:noFill/>
                          </a:ln>
                          <a:solidFill>
                            <a:schemeClr val="tx1"/>
                          </a:solidFill>
                          <a:effectLst/>
                          <a:uLnTx/>
                          <a:uFillTx/>
                        </a:rPr>
                        <a:t>At the end of the 2016/17 financial year, 61% of employees participated in skills development and leadership programmes</a:t>
                      </a:r>
                      <a:endParaRPr lang="en-ZA" dirty="0">
                        <a:solidFill>
                          <a:schemeClr val="tx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9643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0648"/>
            <a:ext cx="8812088" cy="653752"/>
          </a:xfrm>
        </p:spPr>
        <p:txBody>
          <a:bodyPr/>
          <a:lstStyle/>
          <a:p>
            <a:r>
              <a:rPr lang="en-US" sz="2800" dirty="0" smtClean="0"/>
              <a:t/>
            </a:r>
            <a:br>
              <a:rPr lang="en-US" sz="2800" dirty="0" smtClean="0"/>
            </a:br>
            <a:r>
              <a:rPr lang="en-ZA" dirty="0" smtClean="0"/>
              <a:t>2016/17 OUTCOME EXPENDITURE PER PROGRAMME</a:t>
            </a:r>
            <a:r>
              <a:rPr lang="en-US" altLang="en-US" sz="1800" i="1" dirty="0"/>
              <a:t/>
            </a:r>
            <a:br>
              <a:rPr lang="en-US" altLang="en-US" sz="1800" i="1" dirty="0"/>
            </a:br>
            <a:endParaRPr lang="en-ZA" dirty="0"/>
          </a:p>
        </p:txBody>
      </p:sp>
      <p:sp>
        <p:nvSpPr>
          <p:cNvPr id="4" name="Slide Number Placeholder 3"/>
          <p:cNvSpPr>
            <a:spLocks noGrp="1"/>
          </p:cNvSpPr>
          <p:nvPr>
            <p:ph type="sldNum" sz="quarter" idx="12"/>
          </p:nvPr>
        </p:nvSpPr>
        <p:spPr/>
        <p:txBody>
          <a:bodyPr/>
          <a:lstStyle/>
          <a:p>
            <a:pPr>
              <a:defRPr/>
            </a:pPr>
            <a:fld id="{D7365CFE-7443-47D7-BBE9-7F324CB70A03}" type="slidenum">
              <a:rPr lang="en-US" smtClean="0">
                <a:solidFill>
                  <a:srgbClr val="808080"/>
                </a:solidFill>
              </a:rPr>
              <a:pPr>
                <a:defRPr/>
              </a:pPr>
              <a:t>16</a:t>
            </a:fld>
            <a:endParaRPr lang="en-US" sz="1400" b="0">
              <a:solidFill>
                <a:srgbClr val="000000"/>
              </a:solidFill>
              <a:latin typeface="Arial"/>
            </a:endParaRPr>
          </a:p>
        </p:txBody>
      </p:sp>
      <p:sp>
        <p:nvSpPr>
          <p:cNvPr id="7" name="Rectangle 6"/>
          <p:cNvSpPr/>
          <p:nvPr/>
        </p:nvSpPr>
        <p:spPr>
          <a:xfrm>
            <a:off x="6271569" y="772134"/>
            <a:ext cx="2459328" cy="369332"/>
          </a:xfrm>
          <a:prstGeom prst="rect">
            <a:avLst/>
          </a:prstGeom>
        </p:spPr>
        <p:txBody>
          <a:bodyPr wrap="none">
            <a:spAutoFit/>
          </a:bodyPr>
          <a:lstStyle/>
          <a:p>
            <a:r>
              <a:rPr lang="en-ZA" sz="1800" b="1" dirty="0">
                <a:solidFill>
                  <a:schemeClr val="bg1"/>
                </a:solidFill>
                <a:latin typeface="Arial Narrow" pitchFamily="34" charset="0"/>
              </a:rPr>
              <a:t>Annual Report </a:t>
            </a:r>
            <a:r>
              <a:rPr lang="en-ZA" sz="1800" b="1" dirty="0" smtClean="0">
                <a:solidFill>
                  <a:schemeClr val="bg1"/>
                </a:solidFill>
                <a:latin typeface="Arial Narrow" pitchFamily="34" charset="0"/>
              </a:rPr>
              <a:t>pages 231</a:t>
            </a:r>
            <a:endParaRPr lang="en-ZA" sz="1800" dirty="0">
              <a:solidFill>
                <a:schemeClr val="bg1"/>
              </a:solidFill>
            </a:endParaRPr>
          </a:p>
        </p:txBody>
      </p:sp>
      <p:graphicFrame>
        <p:nvGraphicFramePr>
          <p:cNvPr id="8" name="Object 7"/>
          <p:cNvGraphicFramePr>
            <a:graphicFrameLocks noChangeAspect="1"/>
          </p:cNvGraphicFramePr>
          <p:nvPr>
            <p:extLst/>
          </p:nvPr>
        </p:nvGraphicFramePr>
        <p:xfrm>
          <a:off x="0" y="1425885"/>
          <a:ext cx="9143999" cy="4379379"/>
        </p:xfrm>
        <a:graphic>
          <a:graphicData uri="http://schemas.openxmlformats.org/presentationml/2006/ole">
            <mc:AlternateContent xmlns:mc="http://schemas.openxmlformats.org/markup-compatibility/2006">
              <mc:Choice xmlns:v="urn:schemas-microsoft-com:vml" Requires="v">
                <p:oleObj spid="_x0000_s7170" name="Worksheet" r:id="rId4" imgW="6591313" imgH="2143241" progId="Excel.Sheet.12">
                  <p:embed/>
                </p:oleObj>
              </mc:Choice>
              <mc:Fallback>
                <p:oleObj name="Worksheet" r:id="rId4" imgW="6591313" imgH="2143241" progId="Excel.Sheet.12">
                  <p:embed/>
                  <p:pic>
                    <p:nvPicPr>
                      <p:cNvPr id="8" name="Object 7"/>
                      <p:cNvPicPr/>
                      <p:nvPr/>
                    </p:nvPicPr>
                    <p:blipFill>
                      <a:blip r:embed="rId5"/>
                      <a:stretch>
                        <a:fillRect/>
                      </a:stretch>
                    </p:blipFill>
                    <p:spPr>
                      <a:xfrm>
                        <a:off x="0" y="1425885"/>
                        <a:ext cx="9143999" cy="4379379"/>
                      </a:xfrm>
                      <a:prstGeom prst="rect">
                        <a:avLst/>
                      </a:prstGeom>
                      <a:noFill/>
                    </p:spPr>
                  </p:pic>
                </p:oleObj>
              </mc:Fallback>
            </mc:AlternateContent>
          </a:graphicData>
        </a:graphic>
      </p:graphicFrame>
    </p:spTree>
    <p:extLst>
      <p:ext uri="{BB962C8B-B14F-4D97-AF65-F5344CB8AC3E}">
        <p14:creationId xmlns:p14="http://schemas.microsoft.com/office/powerpoint/2010/main" val="1310690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856984" cy="838200"/>
          </a:xfrm>
        </p:spPr>
        <p:txBody>
          <a:bodyPr/>
          <a:lstStyle/>
          <a:p>
            <a:r>
              <a:rPr lang="en-US" dirty="0" smtClean="0"/>
              <a:t>2016/17  ACTUAL OUTCOMES VS BUDGET PER PROGRAMME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D7365CFE-7443-47D7-BBE9-7F324CB70A03}" type="slidenum">
              <a:rPr lang="en-US" smtClean="0">
                <a:solidFill>
                  <a:srgbClr val="808080"/>
                </a:solidFill>
              </a:rPr>
              <a:pPr>
                <a:defRPr/>
              </a:pPr>
              <a:t>17</a:t>
            </a:fld>
            <a:endParaRPr lang="en-US" sz="1400" b="0">
              <a:solidFill>
                <a:srgbClr val="000000"/>
              </a:solidFill>
              <a:latin typeface="Arial"/>
            </a:endParaRPr>
          </a:p>
        </p:txBody>
      </p:sp>
      <p:graphicFrame>
        <p:nvGraphicFramePr>
          <p:cNvPr id="10" name="Chart 9"/>
          <p:cNvGraphicFramePr>
            <a:graphicFrameLocks/>
          </p:cNvGraphicFramePr>
          <p:nvPr>
            <p:extLst/>
          </p:nvPr>
        </p:nvGraphicFramePr>
        <p:xfrm>
          <a:off x="4402232" y="1170856"/>
          <a:ext cx="4548187" cy="5066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107504" y="1170856"/>
          <a:ext cx="4294728" cy="5066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01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2656"/>
            <a:ext cx="8884096" cy="581744"/>
          </a:xfrm>
        </p:spPr>
        <p:txBody>
          <a:bodyPr/>
          <a:lstStyle/>
          <a:p>
            <a:r>
              <a:rPr lang="en-US" sz="2800" dirty="0" smtClean="0"/>
              <a:t/>
            </a:r>
            <a:br>
              <a:rPr lang="en-US" sz="2800" dirty="0" smtClean="0"/>
            </a:br>
            <a:r>
              <a:rPr lang="en-US" dirty="0" smtClean="0"/>
              <a:t>2016/17ACTUAL OUTCOMES VS BUDGET PER CLASSIFICATION</a:t>
            </a:r>
            <a:r>
              <a:rPr lang="en-US" altLang="en-US" i="1" dirty="0"/>
              <a:t/>
            </a:r>
            <a:br>
              <a:rPr lang="en-US" altLang="en-US" i="1" dirty="0"/>
            </a:br>
            <a:endParaRPr lang="en-ZA" dirty="0"/>
          </a:p>
        </p:txBody>
      </p:sp>
      <p:sp>
        <p:nvSpPr>
          <p:cNvPr id="4" name="Slide Number Placeholder 3"/>
          <p:cNvSpPr>
            <a:spLocks noGrp="1"/>
          </p:cNvSpPr>
          <p:nvPr>
            <p:ph type="sldNum" sz="quarter" idx="12"/>
          </p:nvPr>
        </p:nvSpPr>
        <p:spPr/>
        <p:txBody>
          <a:bodyPr/>
          <a:lstStyle/>
          <a:p>
            <a:pPr>
              <a:defRPr/>
            </a:pPr>
            <a:fld id="{D7365CFE-7443-47D7-BBE9-7F324CB70A03}" type="slidenum">
              <a:rPr lang="en-US" smtClean="0">
                <a:solidFill>
                  <a:srgbClr val="808080"/>
                </a:solidFill>
              </a:rPr>
              <a:pPr>
                <a:defRPr/>
              </a:pPr>
              <a:t>18</a:t>
            </a:fld>
            <a:endParaRPr lang="en-US" sz="1400" b="0">
              <a:solidFill>
                <a:srgbClr val="000000"/>
              </a:solidFill>
              <a:latin typeface="Arial"/>
            </a:endParaRPr>
          </a:p>
        </p:txBody>
      </p:sp>
      <p:graphicFrame>
        <p:nvGraphicFramePr>
          <p:cNvPr id="8" name="Object 7"/>
          <p:cNvGraphicFramePr>
            <a:graphicFrameLocks noChangeAspect="1"/>
          </p:cNvGraphicFramePr>
          <p:nvPr>
            <p:extLst/>
          </p:nvPr>
        </p:nvGraphicFramePr>
        <p:xfrm>
          <a:off x="0" y="1196752"/>
          <a:ext cx="9117224" cy="4032448"/>
        </p:xfrm>
        <a:graphic>
          <a:graphicData uri="http://schemas.openxmlformats.org/presentationml/2006/ole">
            <mc:AlternateContent xmlns:mc="http://schemas.openxmlformats.org/markup-compatibility/2006">
              <mc:Choice xmlns:v="urn:schemas-microsoft-com:vml" Requires="v">
                <p:oleObj spid="_x0000_s8194" name="Worksheet" r:id="rId3" imgW="6644640" imgH="3024906" progId="Excel.Sheet.12">
                  <p:embed/>
                </p:oleObj>
              </mc:Choice>
              <mc:Fallback>
                <p:oleObj name="Worksheet" r:id="rId3" imgW="6644640" imgH="3024906" progId="Excel.Sheet.12">
                  <p:embed/>
                  <p:pic>
                    <p:nvPicPr>
                      <p:cNvPr id="8" name="Object 7"/>
                      <p:cNvPicPr/>
                      <p:nvPr/>
                    </p:nvPicPr>
                    <p:blipFill>
                      <a:blip r:embed="rId4"/>
                      <a:stretch>
                        <a:fillRect/>
                      </a:stretch>
                    </p:blipFill>
                    <p:spPr>
                      <a:xfrm>
                        <a:off x="0" y="1196752"/>
                        <a:ext cx="9117224" cy="403244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953486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820472" cy="432048"/>
          </a:xfrm>
        </p:spPr>
        <p:txBody>
          <a:bodyPr/>
          <a:lstStyle/>
          <a:p>
            <a:r>
              <a:rPr lang="en-US" dirty="0" smtClean="0"/>
              <a:t>2016/17 ACTUAL OUTCOMES VS. BUDGET PER CLASSIFICATION</a:t>
            </a:r>
            <a:r>
              <a:rPr lang="en-US" sz="2800" dirty="0"/>
              <a:t/>
            </a:r>
            <a:br>
              <a:rPr lang="en-US" sz="2800" dirty="0"/>
            </a:b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365CFE-7443-47D7-BBE9-7F324CB70A03}"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8" name="Chart 7"/>
          <p:cNvGraphicFramePr>
            <a:graphicFrameLocks/>
          </p:cNvGraphicFramePr>
          <p:nvPr>
            <p:extLst/>
          </p:nvPr>
        </p:nvGraphicFramePr>
        <p:xfrm>
          <a:off x="4917976" y="1302284"/>
          <a:ext cx="4032448"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107504" y="1196752"/>
          <a:ext cx="4034780" cy="4315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68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b="0" i="1" dirty="0" smtClean="0">
                <a:solidFill>
                  <a:schemeClr val="tx1"/>
                </a:solidFill>
                <a:latin typeface="+mj-lt"/>
              </a:rPr>
              <a:t>2</a:t>
            </a:r>
            <a:endParaRPr lang="en-US" b="0" i="1" dirty="0">
              <a:solidFill>
                <a:schemeClr val="tx1"/>
              </a:solidFill>
              <a:latin typeface="+mj-lt"/>
            </a:endParaRPr>
          </a:p>
        </p:txBody>
      </p:sp>
      <p:sp>
        <p:nvSpPr>
          <p:cNvPr id="14339" name="Rectangle 2"/>
          <p:cNvSpPr>
            <a:spLocks noGrp="1" noChangeArrowheads="1"/>
          </p:cNvSpPr>
          <p:nvPr>
            <p:ph type="title"/>
          </p:nvPr>
        </p:nvSpPr>
        <p:spPr bwMode="white">
          <a:xfrm>
            <a:off x="107504" y="176213"/>
            <a:ext cx="8731696" cy="914400"/>
          </a:xfrm>
        </p:spPr>
        <p:txBody>
          <a:bodyPr/>
          <a:lstStyle/>
          <a:p>
            <a:pPr eaLnBrk="1" hangingPunct="1">
              <a:lnSpc>
                <a:spcPct val="90000"/>
              </a:lnSpc>
            </a:pPr>
            <a:r>
              <a:rPr lang="en-US" b="1" dirty="0" smtClean="0"/>
              <a:t>NAVIGATING THE PRESENTATION</a:t>
            </a:r>
            <a:endParaRPr lang="en-US" dirty="0" smtClean="0">
              <a:latin typeface="Comic Sans MS" pitchFamily="66" charset="0"/>
            </a:endParaRPr>
          </a:p>
        </p:txBody>
      </p:sp>
      <p:graphicFrame>
        <p:nvGraphicFramePr>
          <p:cNvPr id="3" name="Diagram 2"/>
          <p:cNvGraphicFramePr/>
          <p:nvPr>
            <p:extLst>
              <p:ext uri="{D42A27DB-BD31-4B8C-83A1-F6EECF244321}">
                <p14:modId xmlns:p14="http://schemas.microsoft.com/office/powerpoint/2010/main" val="2632507757"/>
              </p:ext>
            </p:extLst>
          </p:nvPr>
        </p:nvGraphicFramePr>
        <p:xfrm>
          <a:off x="107504" y="1397000"/>
          <a:ext cx="878497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127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 y="67816"/>
            <a:ext cx="8110736" cy="749424"/>
          </a:xfrm>
        </p:spPr>
        <p:txBody>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2400" dirty="0" smtClean="0"/>
              <a:t>M</a:t>
            </a:r>
            <a:r>
              <a:rPr lang="en-ZA" sz="2400" dirty="0" smtClean="0"/>
              <a:t>AIN REASONS FOR SPENDING DEVIATIONS</a:t>
            </a:r>
            <a:endParaRPr lang="en-US" sz="2400" dirty="0"/>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B8A129-6BC7-4DD3-9CC2-BFA88DDA8F08}"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000000"/>
              </a:solidFill>
              <a:effectLst/>
              <a:uLnTx/>
              <a:uFillTx/>
              <a:latin typeface="Arial"/>
              <a:cs typeface="+mn-cs"/>
            </a:endParaRPr>
          </a:p>
        </p:txBody>
      </p:sp>
      <p:pic>
        <p:nvPicPr>
          <p:cNvPr id="3" name="Picture 2"/>
          <p:cNvPicPr>
            <a:picLocks noChangeAspect="1"/>
          </p:cNvPicPr>
          <p:nvPr/>
        </p:nvPicPr>
        <p:blipFill>
          <a:blip r:embed="rId2"/>
          <a:stretch>
            <a:fillRect/>
          </a:stretch>
        </p:blipFill>
        <p:spPr>
          <a:xfrm>
            <a:off x="0" y="1124744"/>
            <a:ext cx="9144000" cy="4968552"/>
          </a:xfrm>
          <a:prstGeom prst="rect">
            <a:avLst/>
          </a:prstGeom>
        </p:spPr>
      </p:pic>
    </p:spTree>
    <p:extLst>
      <p:ext uri="{BB962C8B-B14F-4D97-AF65-F5344CB8AC3E}">
        <p14:creationId xmlns:p14="http://schemas.microsoft.com/office/powerpoint/2010/main" val="187881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48464" cy="838200"/>
          </a:xfrm>
        </p:spPr>
        <p:txBody>
          <a:bodyPr/>
          <a:lstStyle/>
          <a:p>
            <a:r>
              <a:rPr lang="en-ZA" dirty="0" smtClean="0"/>
              <a:t>OUTCOME OF THE AG AUDIT REPORT</a:t>
            </a:r>
            <a:endParaRPr lang="en-ZA" dirty="0"/>
          </a:p>
        </p:txBody>
      </p:sp>
      <p:sp>
        <p:nvSpPr>
          <p:cNvPr id="3" name="Content Placeholder 2"/>
          <p:cNvSpPr>
            <a:spLocks noGrp="1"/>
          </p:cNvSpPr>
          <p:nvPr>
            <p:ph idx="1"/>
          </p:nvPr>
        </p:nvSpPr>
        <p:spPr>
          <a:xfrm>
            <a:off x="152400" y="1295400"/>
            <a:ext cx="8763000" cy="4797896"/>
          </a:xfrm>
        </p:spPr>
        <p:txBody>
          <a:bodyPr/>
          <a:lstStyle/>
          <a:p>
            <a:pPr>
              <a:buFont typeface="Arial" panose="020B0604020202020204" pitchFamily="34" charset="0"/>
              <a:buChar char="•"/>
            </a:pPr>
            <a:r>
              <a:rPr lang="en-ZA" dirty="0" smtClean="0"/>
              <a:t>Report on the Financial Statements</a:t>
            </a:r>
          </a:p>
          <a:p>
            <a:pPr lvl="1">
              <a:buFont typeface="Arial" panose="020B0604020202020204" pitchFamily="34" charset="0"/>
              <a:buChar char="•"/>
            </a:pPr>
            <a:r>
              <a:rPr lang="en-ZA" dirty="0" smtClean="0"/>
              <a:t>Unqualified audit opinion </a:t>
            </a:r>
            <a:r>
              <a:rPr lang="en-ZA" dirty="0" smtClean="0"/>
              <a:t>- </a:t>
            </a:r>
            <a:r>
              <a:rPr lang="en-ZA" dirty="0" smtClean="0"/>
              <a:t>emphasis of matter</a:t>
            </a:r>
          </a:p>
          <a:p>
            <a:pPr lvl="1">
              <a:buFont typeface="Arial" panose="020B0604020202020204" pitchFamily="34" charset="0"/>
              <a:buChar char="•"/>
            </a:pPr>
            <a:endParaRPr lang="en-ZA" dirty="0" smtClean="0"/>
          </a:p>
          <a:p>
            <a:pPr marL="342900" lvl="1" indent="-342900">
              <a:buFont typeface="Arial" panose="020B0604020202020204" pitchFamily="34" charset="0"/>
              <a:buChar char="•"/>
            </a:pPr>
            <a:r>
              <a:rPr lang="en-ZA" dirty="0" smtClean="0"/>
              <a:t>Report on other legal and regulatory requirements</a:t>
            </a:r>
          </a:p>
          <a:p>
            <a:pPr marL="742950" lvl="2" indent="-342900">
              <a:buFont typeface="Arial" panose="020B0604020202020204" pitchFamily="34" charset="0"/>
              <a:buChar char="•"/>
            </a:pPr>
            <a:r>
              <a:rPr lang="en-ZA" dirty="0" smtClean="0"/>
              <a:t>Predetermined objectives </a:t>
            </a:r>
            <a:r>
              <a:rPr lang="en-ZA" dirty="0" smtClean="0"/>
              <a:t>- </a:t>
            </a:r>
            <a:r>
              <a:rPr lang="en-ZA" dirty="0" smtClean="0"/>
              <a:t>Unqualified </a:t>
            </a:r>
            <a:r>
              <a:rPr lang="en-ZA" dirty="0" smtClean="0"/>
              <a:t>audit </a:t>
            </a:r>
            <a:r>
              <a:rPr lang="en-ZA" dirty="0" smtClean="0"/>
              <a:t>opinion - </a:t>
            </a:r>
            <a:r>
              <a:rPr lang="en-ZA" dirty="0" smtClean="0"/>
              <a:t>emphasis of matter.</a:t>
            </a:r>
          </a:p>
          <a:p>
            <a:pPr marL="742950" lvl="2" indent="-342900">
              <a:buFont typeface="Arial" panose="020B0604020202020204" pitchFamily="34" charset="0"/>
              <a:buChar char="•"/>
            </a:pPr>
            <a:endParaRPr lang="en-ZA" dirty="0" smtClean="0"/>
          </a:p>
          <a:p>
            <a:pPr marL="342900" lvl="1" indent="-342900" algn="just">
              <a:buFont typeface="Arial" panose="020B0604020202020204" pitchFamily="34" charset="0"/>
              <a:buChar char="•"/>
            </a:pPr>
            <a:r>
              <a:rPr lang="en-ZA" dirty="0" smtClean="0"/>
              <a:t>There were material findings on compliance areas which resulted in adjustments of the annual financial statements.</a:t>
            </a:r>
          </a:p>
          <a:p>
            <a:pPr marL="342900" lvl="1" indent="-342900" algn="just">
              <a:buFont typeface="Arial" panose="020B0604020202020204" pitchFamily="34" charset="0"/>
              <a:buChar char="•"/>
            </a:pPr>
            <a:endParaRPr lang="en-ZA" dirty="0" smtClean="0"/>
          </a:p>
          <a:p>
            <a:pPr marL="342900" lvl="1" indent="-342900" algn="just">
              <a:buFont typeface="Arial" panose="020B0604020202020204" pitchFamily="34" charset="0"/>
              <a:buChar char="•"/>
            </a:pPr>
            <a:r>
              <a:rPr lang="en-ZA" dirty="0" smtClean="0"/>
              <a:t>NT disclosed fruitless and wasteful expenditure as well as irregular expenditure.</a:t>
            </a:r>
            <a:endParaRPr lang="en-ZA" dirty="0"/>
          </a:p>
          <a:p>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CC9CFB-5521-4678-B011-3614EFC0CBEB}"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val="3744304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DETAILS OF THE AG AUDIT REPORT</a:t>
            </a:r>
            <a:endParaRPr lang="en-ZA" dirty="0"/>
          </a:p>
        </p:txBody>
      </p:sp>
      <p:sp>
        <p:nvSpPr>
          <p:cNvPr id="3" name="Content Placeholder 2"/>
          <p:cNvSpPr>
            <a:spLocks noGrp="1"/>
          </p:cNvSpPr>
          <p:nvPr>
            <p:ph idx="1"/>
          </p:nvPr>
        </p:nvSpPr>
        <p:spPr>
          <a:xfrm>
            <a:off x="152400" y="1124744"/>
            <a:ext cx="8763000" cy="4572000"/>
          </a:xfrm>
        </p:spPr>
        <p:txBody>
          <a:bodyPr/>
          <a:lstStyle/>
          <a:p>
            <a:pPr marL="0" indent="0">
              <a:buNone/>
            </a:pPr>
            <a:r>
              <a:rPr lang="en-US" b="1" dirty="0"/>
              <a:t>The fruitless and wasteful expenditure </a:t>
            </a:r>
            <a:endParaRPr lang="en-ZA" b="1" dirty="0"/>
          </a:p>
          <a:p>
            <a:pPr marL="0" indent="0">
              <a:buNone/>
            </a:pPr>
            <a:endParaRPr lang="en-ZA" dirty="0" smtClean="0"/>
          </a:p>
          <a:p>
            <a:pPr marL="0" lvl="1" indent="0" algn="just">
              <a:buNone/>
            </a:pPr>
            <a:endParaRPr lang="en-ZA" dirty="0" smtClean="0"/>
          </a:p>
          <a:p>
            <a:pPr marL="0" lvl="1" indent="0" algn="just">
              <a:buNone/>
            </a:pPr>
            <a:endParaRPr lang="en-ZA" dirty="0"/>
          </a:p>
          <a:p>
            <a:pPr marL="342900" lvl="1" indent="-342900" algn="just">
              <a:buFont typeface="Arial" pitchFamily="34" charset="0"/>
              <a:buChar char="•"/>
            </a:pPr>
            <a:endParaRPr lang="en-ZA" dirty="0" smtClean="0"/>
          </a:p>
          <a:p>
            <a:pPr marL="342900" lvl="1" indent="-342900">
              <a:buFont typeface="Arial" pitchFamily="34" charset="0"/>
              <a:buChar char="•"/>
            </a:pPr>
            <a:endParaRPr lang="en-ZA" b="1" dirty="0" smtClean="0">
              <a:cs typeface="+mn-cs"/>
            </a:endParaRPr>
          </a:p>
          <a:p>
            <a:pPr marL="0" lvl="1" indent="0">
              <a:buNone/>
            </a:pPr>
            <a:endParaRPr lang="en-ZA" b="1" dirty="0" smtClean="0">
              <a:cs typeface="+mn-cs"/>
            </a:endParaRPr>
          </a:p>
          <a:p>
            <a:pPr marL="0" lvl="1" indent="0">
              <a:buNone/>
            </a:pPr>
            <a:r>
              <a:rPr lang="en-ZA" b="1" dirty="0" smtClean="0">
                <a:cs typeface="+mn-cs"/>
              </a:rPr>
              <a:t>The </a:t>
            </a:r>
            <a:r>
              <a:rPr lang="en-ZA" b="1" dirty="0">
                <a:cs typeface="+mn-cs"/>
              </a:rPr>
              <a:t>irregular </a:t>
            </a:r>
            <a:r>
              <a:rPr lang="en-ZA" b="1" dirty="0" smtClean="0">
                <a:cs typeface="+mn-cs"/>
              </a:rPr>
              <a:t>expenditure</a:t>
            </a:r>
            <a:endParaRPr lang="en-ZA" b="1" dirty="0">
              <a:cs typeface="+mn-cs"/>
            </a:endParaRPr>
          </a:p>
          <a:p>
            <a:pPr marL="0" indent="0">
              <a:buNone/>
            </a:pPr>
            <a:endParaRPr lang="en-ZA" b="1"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CC9CFB-5521-4678-B011-3614EFC0CBEB}"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srgbClr val="000000"/>
              </a:solidFill>
              <a:effectLst/>
              <a:uLnTx/>
              <a:uFillTx/>
              <a:latin typeface="Arial"/>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983838714"/>
              </p:ext>
            </p:extLst>
          </p:nvPr>
        </p:nvGraphicFramePr>
        <p:xfrm>
          <a:off x="323528" y="1772816"/>
          <a:ext cx="8280919" cy="1771539"/>
        </p:xfrm>
        <a:graphic>
          <a:graphicData uri="http://schemas.openxmlformats.org/drawingml/2006/table">
            <a:tbl>
              <a:tblPr firstRow="1" firstCol="1" lastRow="1" lastCol="1" bandRow="1" bandCol="1"/>
              <a:tblGrid>
                <a:gridCol w="5286539">
                  <a:extLst>
                    <a:ext uri="{9D8B030D-6E8A-4147-A177-3AD203B41FA5}">
                      <a16:colId xmlns:a16="http://schemas.microsoft.com/office/drawing/2014/main" val="20000"/>
                    </a:ext>
                  </a:extLst>
                </a:gridCol>
                <a:gridCol w="1594905">
                  <a:extLst>
                    <a:ext uri="{9D8B030D-6E8A-4147-A177-3AD203B41FA5}">
                      <a16:colId xmlns:a16="http://schemas.microsoft.com/office/drawing/2014/main" val="20001"/>
                    </a:ext>
                  </a:extLst>
                </a:gridCol>
                <a:gridCol w="1399475">
                  <a:extLst>
                    <a:ext uri="{9D8B030D-6E8A-4147-A177-3AD203B41FA5}">
                      <a16:colId xmlns:a16="http://schemas.microsoft.com/office/drawing/2014/main" val="20002"/>
                    </a:ext>
                  </a:extLst>
                </a:gridCol>
              </a:tblGrid>
              <a:tr h="785695">
                <a:tc>
                  <a:txBody>
                    <a:bodyPr/>
                    <a:lstStyle/>
                    <a:p>
                      <a:pPr marL="26035" marR="0" algn="l">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Details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Impact</a:t>
                      </a:r>
                      <a:endParaRPr lang="en-US" sz="12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R</a:t>
                      </a:r>
                      <a:endParaRPr lang="en-US" sz="12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dirty="0">
                          <a:effectLst/>
                          <a:latin typeface="+mn-lt"/>
                          <a:ea typeface="Times New Roman" panose="02020603050405020304" pitchFamily="18" charset="0"/>
                          <a:cs typeface="Arial" panose="020B0604020202020204" pitchFamily="34" charset="0"/>
                        </a:rPr>
                        <a:t>current year</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Impact</a:t>
                      </a:r>
                      <a:endParaRPr lang="en-US" sz="12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R</a:t>
                      </a:r>
                      <a:endParaRPr lang="en-US" sz="12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a:effectLst/>
                          <a:latin typeface="+mn-lt"/>
                          <a:ea typeface="Times New Roman" panose="02020603050405020304" pitchFamily="18" charset="0"/>
                          <a:cs typeface="Arial" panose="020B0604020202020204" pitchFamily="34" charset="0"/>
                        </a:rPr>
                        <a:t>prior year</a:t>
                      </a:r>
                      <a:endParaRPr lang="en-US"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61898">
                <a:tc>
                  <a:txBody>
                    <a:bodyPr/>
                    <a:lstStyle/>
                    <a:p>
                      <a:pPr marL="26035" marR="0" algn="just">
                        <a:lnSpc>
                          <a:spcPct val="107000"/>
                        </a:lnSpc>
                        <a:spcBef>
                          <a:spcPts val="0"/>
                        </a:spcBef>
                        <a:spcAft>
                          <a:spcPts val="0"/>
                        </a:spcAft>
                      </a:pPr>
                      <a:r>
                        <a:rPr lang="en-US" sz="1200" b="0" dirty="0">
                          <a:solidFill>
                            <a:srgbClr val="000000"/>
                          </a:solidFill>
                          <a:effectLst/>
                          <a:latin typeface="+mn-lt"/>
                          <a:ea typeface="Osaka"/>
                          <a:cs typeface="+mn-cs"/>
                        </a:rPr>
                        <a:t>Payment for technical support to Oracle on perpetual software licenses relating to the IFMS project</a:t>
                      </a:r>
                      <a:r>
                        <a:rPr lang="en-ZA" sz="1200" b="0" dirty="0">
                          <a:solidFill>
                            <a:srgbClr val="000000"/>
                          </a:solidFill>
                          <a:effectLst/>
                          <a:latin typeface="+mn-lt"/>
                          <a:ea typeface="Osaka"/>
                          <a:cs typeface="+mn-cs"/>
                        </a:rPr>
                        <a:t>.</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0" dirty="0">
                          <a:effectLst/>
                          <a:latin typeface="+mn-lt"/>
                          <a:ea typeface="Times New Roman" panose="02020603050405020304" pitchFamily="18" charset="0"/>
                          <a:cs typeface="Arial" panose="020B0604020202020204" pitchFamily="34" charset="0"/>
                        </a:rPr>
                        <a:t>R67,030 million</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295">
                <a:tc>
                  <a:txBody>
                    <a:bodyPr/>
                    <a:lstStyle/>
                    <a:p>
                      <a:pPr marL="26035" marR="0" algn="just">
                        <a:lnSpc>
                          <a:spcPct val="107000"/>
                        </a:lnSpc>
                        <a:spcBef>
                          <a:spcPts val="0"/>
                        </a:spcBef>
                        <a:spcAft>
                          <a:spcPts val="0"/>
                        </a:spcAft>
                      </a:pPr>
                      <a:r>
                        <a:rPr lang="en-US" sz="1200" b="0" dirty="0">
                          <a:solidFill>
                            <a:srgbClr val="000000"/>
                          </a:solidFill>
                          <a:effectLst/>
                          <a:latin typeface="+mn-lt"/>
                          <a:ea typeface="Osaka"/>
                          <a:cs typeface="+mn-cs"/>
                        </a:rPr>
                        <a:t>Monthly rental of premises in </a:t>
                      </a:r>
                      <a:r>
                        <a:rPr lang="en-US" sz="1200" b="0" dirty="0" err="1">
                          <a:solidFill>
                            <a:srgbClr val="000000"/>
                          </a:solidFill>
                          <a:effectLst/>
                          <a:latin typeface="+mn-lt"/>
                          <a:ea typeface="Osaka"/>
                          <a:cs typeface="+mn-cs"/>
                        </a:rPr>
                        <a:t>Sandton</a:t>
                      </a:r>
                      <a:r>
                        <a:rPr lang="en-US" sz="1200" b="0" dirty="0">
                          <a:solidFill>
                            <a:srgbClr val="000000"/>
                          </a:solidFill>
                          <a:effectLst/>
                          <a:latin typeface="+mn-lt"/>
                          <a:ea typeface="Osaka"/>
                          <a:cs typeface="+mn-cs"/>
                        </a:rPr>
                        <a:t> for the New Development Bank </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0" dirty="0">
                          <a:effectLst/>
                          <a:latin typeface="+mn-lt"/>
                          <a:ea typeface="Times New Roman" panose="02020603050405020304" pitchFamily="18" charset="0"/>
                          <a:cs typeface="Arial" panose="020B0604020202020204" pitchFamily="34" charset="0"/>
                        </a:rPr>
                        <a:t>R2,583 million</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295">
                <a:tc>
                  <a:txBody>
                    <a:bodyPr/>
                    <a:lstStyle/>
                    <a:p>
                      <a:pPr marL="26035" marR="0" algn="just">
                        <a:lnSpc>
                          <a:spcPct val="107000"/>
                        </a:lnSpc>
                        <a:spcBef>
                          <a:spcPts val="0"/>
                        </a:spcBef>
                        <a:spcAft>
                          <a:spcPts val="0"/>
                        </a:spcAft>
                      </a:pPr>
                      <a:r>
                        <a:rPr lang="en-US" sz="1200" b="1" dirty="0">
                          <a:solidFill>
                            <a:srgbClr val="000000"/>
                          </a:solidFill>
                          <a:effectLst/>
                          <a:latin typeface="+mn-lt"/>
                          <a:ea typeface="Osaka"/>
                          <a:cs typeface="+mn-cs"/>
                        </a:rPr>
                        <a:t>Total</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R69,613 million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67122019"/>
              </p:ext>
            </p:extLst>
          </p:nvPr>
        </p:nvGraphicFramePr>
        <p:xfrm>
          <a:off x="323529" y="4077072"/>
          <a:ext cx="8280919" cy="1790328"/>
        </p:xfrm>
        <a:graphic>
          <a:graphicData uri="http://schemas.openxmlformats.org/drawingml/2006/table">
            <a:tbl>
              <a:tblPr firstRow="1" firstCol="1" lastRow="1" lastCol="1" bandRow="1" bandCol="1"/>
              <a:tblGrid>
                <a:gridCol w="5286539">
                  <a:extLst>
                    <a:ext uri="{9D8B030D-6E8A-4147-A177-3AD203B41FA5}">
                      <a16:colId xmlns:a16="http://schemas.microsoft.com/office/drawing/2014/main" val="20000"/>
                    </a:ext>
                  </a:extLst>
                </a:gridCol>
                <a:gridCol w="1594905">
                  <a:extLst>
                    <a:ext uri="{9D8B030D-6E8A-4147-A177-3AD203B41FA5}">
                      <a16:colId xmlns:a16="http://schemas.microsoft.com/office/drawing/2014/main" val="20001"/>
                    </a:ext>
                  </a:extLst>
                </a:gridCol>
                <a:gridCol w="1399475">
                  <a:extLst>
                    <a:ext uri="{9D8B030D-6E8A-4147-A177-3AD203B41FA5}">
                      <a16:colId xmlns:a16="http://schemas.microsoft.com/office/drawing/2014/main" val="20002"/>
                    </a:ext>
                  </a:extLst>
                </a:gridCol>
              </a:tblGrid>
              <a:tr h="728231">
                <a:tc>
                  <a:txBody>
                    <a:bodyPr/>
                    <a:lstStyle/>
                    <a:p>
                      <a:pPr marL="26035" marR="0" algn="l">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Details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Impact</a:t>
                      </a:r>
                      <a:endParaRPr lang="en-US" sz="12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R</a:t>
                      </a:r>
                      <a:endParaRPr lang="en-US" sz="12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dirty="0">
                          <a:effectLst/>
                          <a:latin typeface="+mn-lt"/>
                          <a:ea typeface="Times New Roman" panose="02020603050405020304" pitchFamily="18" charset="0"/>
                          <a:cs typeface="Arial" panose="020B0604020202020204" pitchFamily="34" charset="0"/>
                        </a:rPr>
                        <a:t>current year</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Impact</a:t>
                      </a:r>
                      <a:endParaRPr lang="en-US" sz="12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R</a:t>
                      </a:r>
                      <a:endParaRPr lang="en-US" sz="12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a:effectLst/>
                          <a:latin typeface="+mn-lt"/>
                          <a:ea typeface="Times New Roman" panose="02020603050405020304" pitchFamily="18" charset="0"/>
                          <a:cs typeface="Arial" panose="020B0604020202020204" pitchFamily="34" charset="0"/>
                        </a:rPr>
                        <a:t>prior year</a:t>
                      </a:r>
                      <a:endParaRPr lang="en-US"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85487">
                <a:tc>
                  <a:txBody>
                    <a:bodyPr/>
                    <a:lstStyle/>
                    <a:p>
                      <a:pPr marL="26035" marR="0" algn="just">
                        <a:lnSpc>
                          <a:spcPct val="107000"/>
                        </a:lnSpc>
                        <a:spcBef>
                          <a:spcPts val="0"/>
                        </a:spcBef>
                        <a:spcAft>
                          <a:spcPts val="0"/>
                        </a:spcAft>
                      </a:pPr>
                      <a:r>
                        <a:rPr lang="en-US" sz="1200" b="0" dirty="0">
                          <a:solidFill>
                            <a:srgbClr val="000000"/>
                          </a:solidFill>
                          <a:effectLst/>
                          <a:latin typeface="+mn-lt"/>
                          <a:ea typeface="Osaka"/>
                          <a:cs typeface="+mn-cs"/>
                        </a:rPr>
                        <a:t>Expansion of existing contract for LOGIS in respect of the development and enhancement of the Central Supplier Database (CSD)</a:t>
                      </a:r>
                      <a:r>
                        <a:rPr lang="en-ZA" sz="1200" b="0" dirty="0">
                          <a:solidFill>
                            <a:srgbClr val="000000"/>
                          </a:solidFill>
                          <a:effectLst/>
                          <a:latin typeface="+mn-lt"/>
                          <a:ea typeface="Osaka"/>
                          <a:cs typeface="+mn-cs"/>
                        </a:rPr>
                        <a:t>.</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0" dirty="0">
                          <a:effectLst/>
                          <a:latin typeface="+mn-lt"/>
                          <a:ea typeface="Times New Roman" panose="02020603050405020304" pitchFamily="18" charset="0"/>
                          <a:cs typeface="Arial" panose="020B0604020202020204" pitchFamily="34" charset="0"/>
                        </a:rPr>
                        <a:t>R14,976 million</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0" dirty="0">
                          <a:effectLst/>
                          <a:latin typeface="+mn-lt"/>
                          <a:ea typeface="Times New Roman" panose="02020603050405020304" pitchFamily="18" charset="0"/>
                          <a:cs typeface="Arial" panose="020B0604020202020204" pitchFamily="34" charset="0"/>
                        </a:rPr>
                        <a:t>R13,398 million</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305">
                <a:tc>
                  <a:txBody>
                    <a:bodyPr/>
                    <a:lstStyle/>
                    <a:p>
                      <a:pPr marL="26035" marR="0" algn="just">
                        <a:lnSpc>
                          <a:spcPct val="107000"/>
                        </a:lnSpc>
                        <a:spcBef>
                          <a:spcPts val="0"/>
                        </a:spcBef>
                        <a:spcAft>
                          <a:spcPts val="0"/>
                        </a:spcAft>
                      </a:pPr>
                      <a:r>
                        <a:rPr lang="en-US" sz="1200" b="0" dirty="0">
                          <a:solidFill>
                            <a:srgbClr val="000000"/>
                          </a:solidFill>
                          <a:effectLst/>
                          <a:latin typeface="+mn-lt"/>
                          <a:ea typeface="Osaka"/>
                          <a:cs typeface="+mn-cs"/>
                        </a:rPr>
                        <a:t>Incorrect allocation of B-BBEE points to a joint venture</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0" dirty="0">
                          <a:effectLst/>
                          <a:latin typeface="+mn-lt"/>
                          <a:ea typeface="Times New Roman" panose="02020603050405020304" pitchFamily="18" charset="0"/>
                          <a:cs typeface="Arial" panose="020B0604020202020204" pitchFamily="34" charset="0"/>
                        </a:rPr>
                        <a:t>R12,100 million</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0" dirty="0">
                          <a:effectLst/>
                          <a:latin typeface="+mn-lt"/>
                          <a:ea typeface="Times New Roman" panose="02020603050405020304" pitchFamily="18" charset="0"/>
                          <a:cs typeface="Arial" panose="020B0604020202020204" pitchFamily="34" charset="0"/>
                        </a:rPr>
                        <a:t>-</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305">
                <a:tc>
                  <a:txBody>
                    <a:bodyPr/>
                    <a:lstStyle/>
                    <a:p>
                      <a:pPr marL="26035" marR="0" algn="just">
                        <a:lnSpc>
                          <a:spcPct val="107000"/>
                        </a:lnSpc>
                        <a:spcBef>
                          <a:spcPts val="0"/>
                        </a:spcBef>
                        <a:spcAft>
                          <a:spcPts val="0"/>
                        </a:spcAft>
                      </a:pPr>
                      <a:r>
                        <a:rPr lang="en-US" sz="1200" b="1" dirty="0">
                          <a:solidFill>
                            <a:srgbClr val="000000"/>
                          </a:solidFill>
                          <a:effectLst/>
                          <a:latin typeface="+mn-lt"/>
                          <a:ea typeface="Osaka"/>
                          <a:cs typeface="+mn-cs"/>
                        </a:rPr>
                        <a:t>Total</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1">
                          <a:effectLst/>
                          <a:latin typeface="+mn-lt"/>
                          <a:ea typeface="Times New Roman" panose="02020603050405020304" pitchFamily="18" charset="0"/>
                          <a:cs typeface="Arial" panose="020B0604020202020204" pitchFamily="34" charset="0"/>
                        </a:rPr>
                        <a:t>R27,076 million</a:t>
                      </a:r>
                      <a:endParaRPr lang="en-US" sz="12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200" b="1" dirty="0">
                          <a:effectLst/>
                          <a:latin typeface="+mn-lt"/>
                          <a:ea typeface="Times New Roman" panose="02020603050405020304" pitchFamily="18" charset="0"/>
                          <a:cs typeface="Arial" panose="020B0604020202020204" pitchFamily="34" charset="0"/>
                        </a:rPr>
                        <a:t>R13,398 million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2712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19844"/>
            <a:ext cx="8596064" cy="838200"/>
          </a:xfrm>
        </p:spPr>
        <p:txBody>
          <a:bodyPr/>
          <a:lstStyle/>
          <a:p>
            <a:r>
              <a:rPr lang="en-ZA" b="1" dirty="0" smtClean="0"/>
              <a:t>REMEDIAL ACTION ON FINDINGS RAISED</a:t>
            </a:r>
            <a:endParaRPr lang="en-ZA" dirty="0"/>
          </a:p>
        </p:txBody>
      </p:sp>
      <p:sp>
        <p:nvSpPr>
          <p:cNvPr id="3" name="Content Placeholder 2"/>
          <p:cNvSpPr>
            <a:spLocks noGrp="1"/>
          </p:cNvSpPr>
          <p:nvPr>
            <p:ph idx="1"/>
          </p:nvPr>
        </p:nvSpPr>
        <p:spPr>
          <a:xfrm>
            <a:off x="152400" y="1340768"/>
            <a:ext cx="8763000" cy="4968552"/>
          </a:xfrm>
        </p:spPr>
        <p:txBody>
          <a:bodyPr/>
          <a:lstStyle/>
          <a:p>
            <a:pPr algn="just"/>
            <a:r>
              <a:rPr lang="en-ZA" sz="1800" dirty="0" smtClean="0"/>
              <a:t>The fruitless and </a:t>
            </a:r>
            <a:r>
              <a:rPr lang="en-ZA" sz="1800" dirty="0"/>
              <a:t>wasteful </a:t>
            </a:r>
            <a:r>
              <a:rPr lang="en-ZA" sz="1800" dirty="0" smtClean="0"/>
              <a:t>expenditure matter relating to Oracle is under investigation and the necessary corrective steps will be taken once the investigation is concluded. The rental of premises for the new BRICS Bank matter is being </a:t>
            </a:r>
            <a:r>
              <a:rPr lang="en-ZA" sz="1800" dirty="0"/>
              <a:t>assessed </a:t>
            </a:r>
            <a:r>
              <a:rPr lang="en-ZA" sz="1800" dirty="0" smtClean="0"/>
              <a:t>for adequacy </a:t>
            </a:r>
            <a:r>
              <a:rPr lang="en-ZA" sz="1800" dirty="0"/>
              <a:t>in </a:t>
            </a:r>
            <a:r>
              <a:rPr lang="en-ZA" sz="1800" dirty="0" smtClean="0"/>
              <a:t>order to implement appropriate corrective steps.</a:t>
            </a:r>
          </a:p>
          <a:p>
            <a:pPr marL="0" indent="0" algn="just">
              <a:buNone/>
            </a:pPr>
            <a:endParaRPr lang="en-ZA" sz="1800" dirty="0"/>
          </a:p>
          <a:p>
            <a:pPr algn="just"/>
            <a:r>
              <a:rPr lang="en-ZA" sz="1800" dirty="0" smtClean="0"/>
              <a:t>On the irregular expenditure</a:t>
            </a:r>
            <a:r>
              <a:rPr lang="en-GB" sz="1800" dirty="0" smtClean="0"/>
              <a:t>, the required work was performed as expected and value for money was achieved. However, assessments are </a:t>
            </a:r>
            <a:r>
              <a:rPr lang="en-GB" sz="1800" dirty="0"/>
              <a:t>in progress and corrective steps will be recommended for </a:t>
            </a:r>
            <a:r>
              <a:rPr lang="en-GB" sz="1800" dirty="0" smtClean="0"/>
              <a:t>approval.</a:t>
            </a:r>
          </a:p>
          <a:p>
            <a:pPr marL="0" indent="0" algn="just">
              <a:buNone/>
            </a:pPr>
            <a:r>
              <a:rPr lang="en-GB" sz="1800" dirty="0" smtClean="0"/>
              <a:t> </a:t>
            </a:r>
            <a:endParaRPr lang="en-ZA" sz="1800" dirty="0" smtClean="0"/>
          </a:p>
          <a:p>
            <a:pPr algn="just"/>
            <a:r>
              <a:rPr lang="en-US" sz="1800" dirty="0" smtClean="0"/>
              <a:t>A </a:t>
            </a:r>
            <a:r>
              <a:rPr lang="en-US" sz="1800" dirty="0"/>
              <a:t>dedicated committee has been established </a:t>
            </a:r>
            <a:r>
              <a:rPr lang="en-ZA" sz="1800" dirty="0"/>
              <a:t>which will oversee and strengthen the implementation process of the Audit Action Plan in order to ensure timely resolution of the findings. The Chair of the committee will report directly to EXCO and the audit committee on the progress made and also to ensure that any bottlenecks identified are unlocked locked to avoid repeat findings.</a:t>
            </a:r>
          </a:p>
          <a:p>
            <a:pPr marL="0" indent="0" algn="just">
              <a:buNone/>
            </a:pPr>
            <a:endParaRPr lang="en-ZA" dirty="0" smtClean="0"/>
          </a:p>
          <a:p>
            <a:endParaRPr lang="en-ZA" dirty="0"/>
          </a:p>
          <a:p>
            <a:endParaRPr lang="en-ZA" dirty="0"/>
          </a:p>
          <a:p>
            <a:endParaRPr lang="en-ZA"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CC9CFB-5521-4678-B011-3614EFC0CBEB}" type="slidenum">
              <a:rPr kumimoji="0" lang="en-US" sz="1000" b="1" i="0" u="none" strike="noStrike" kern="1200" cap="none" spc="0" normalizeH="0" baseline="0" noProof="0" smtClean="0">
                <a:ln>
                  <a:noFill/>
                </a:ln>
                <a:solidFill>
                  <a:srgbClr val="808080"/>
                </a:solidFill>
                <a:effectLst/>
                <a:uLnTx/>
                <a:uFillTx/>
                <a:latin typeface="Arial Bold Italic" pitchFamily="1"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srgbClr val="000000"/>
              </a:solidFill>
              <a:effectLst/>
              <a:uLnTx/>
              <a:uFillTx/>
              <a:latin typeface="Arial"/>
              <a:cs typeface="+mn-cs"/>
            </a:endParaRPr>
          </a:p>
        </p:txBody>
      </p:sp>
    </p:spTree>
    <p:extLst>
      <p:ext uri="{BB962C8B-B14F-4D97-AF65-F5344CB8AC3E}">
        <p14:creationId xmlns:p14="http://schemas.microsoft.com/office/powerpoint/2010/main" val="694150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p:cNvSpPr>
            <a:spLocks noGrp="1" noChangeArrowheads="1"/>
          </p:cNvSpPr>
          <p:nvPr>
            <p:ph type="ctrTitle"/>
          </p:nvPr>
        </p:nvSpPr>
        <p:spPr bwMode="white">
          <a:xfrm>
            <a:off x="533400" y="3140075"/>
            <a:ext cx="7940675" cy="1027113"/>
          </a:xfrm>
        </p:spPr>
        <p:txBody>
          <a:bodyPr/>
          <a:lstStyle/>
          <a:p>
            <a:pPr algn="r" eaLnBrk="1" hangingPunct="1"/>
            <a:r>
              <a:rPr lang="en-US" dirty="0" smtClean="0"/>
              <a:t>THANK YOU</a:t>
            </a:r>
          </a:p>
        </p:txBody>
      </p:sp>
      <p:sp>
        <p:nvSpPr>
          <p:cNvPr id="13316" name="Rectangle 13"/>
          <p:cNvSpPr>
            <a:spLocks noGrp="1" noChangeArrowheads="1"/>
          </p:cNvSpPr>
          <p:nvPr>
            <p:ph type="subTitle" idx="1"/>
          </p:nvPr>
        </p:nvSpPr>
        <p:spPr bwMode="white">
          <a:xfrm>
            <a:off x="816769" y="4509120"/>
            <a:ext cx="7543800" cy="341313"/>
          </a:xfrm>
        </p:spPr>
        <p:txBody>
          <a:bodyPr/>
          <a:lstStyle/>
          <a:p>
            <a:pPr algn="r" eaLnBrk="1" hangingPunct="1"/>
            <a:r>
              <a:rPr lang="en-US" sz="1400" b="1" dirty="0" smtClean="0">
                <a:solidFill>
                  <a:schemeClr val="bg1"/>
                </a:solidFill>
              </a:rPr>
              <a:t>BRIEFING </a:t>
            </a:r>
            <a:r>
              <a:rPr lang="en-US" sz="1400" b="1" dirty="0">
                <a:solidFill>
                  <a:schemeClr val="bg1"/>
                </a:solidFill>
              </a:rPr>
              <a:t>TO THE STANDING </a:t>
            </a:r>
            <a:r>
              <a:rPr lang="en-US" sz="1400" b="1" dirty="0" smtClean="0">
                <a:solidFill>
                  <a:schemeClr val="bg1"/>
                </a:solidFill>
              </a:rPr>
              <a:t>COMMITTEE ON </a:t>
            </a:r>
            <a:r>
              <a:rPr lang="en-US" sz="1400" b="1" dirty="0">
                <a:solidFill>
                  <a:schemeClr val="bg1"/>
                </a:solidFill>
              </a:rPr>
              <a:t>FINANCE</a:t>
            </a:r>
          </a:p>
          <a:p>
            <a:pPr algn="r" eaLnBrk="1" hangingPunct="1"/>
            <a:r>
              <a:rPr lang="en-US" sz="1400" b="1" dirty="0">
                <a:solidFill>
                  <a:schemeClr val="bg1"/>
                </a:solidFill>
              </a:rPr>
              <a:t>3</a:t>
            </a:r>
            <a:r>
              <a:rPr lang="en-US" sz="1400" b="1" dirty="0" smtClean="0">
                <a:solidFill>
                  <a:schemeClr val="bg1"/>
                </a:solidFill>
              </a:rPr>
              <a:t> </a:t>
            </a:r>
            <a:r>
              <a:rPr lang="en-US" sz="1400" b="1" dirty="0">
                <a:solidFill>
                  <a:schemeClr val="bg1"/>
                </a:solidFill>
              </a:rPr>
              <a:t>OCTOBER </a:t>
            </a:r>
            <a:r>
              <a:rPr lang="en-US" sz="1400" b="1" dirty="0" smtClean="0">
                <a:solidFill>
                  <a:schemeClr val="bg1"/>
                </a:solidFill>
              </a:rPr>
              <a:t>2017 </a:t>
            </a:r>
            <a:endParaRPr lang="en-US" sz="1400" dirty="0">
              <a:solidFill>
                <a:schemeClr val="bg1"/>
              </a:solidFill>
            </a:endParaRPr>
          </a:p>
          <a:p>
            <a:pPr algn="r" eaLnBrk="1" hangingPunct="1"/>
            <a:endParaRPr lang="en-US" sz="1400" i="1" dirty="0" smtClean="0">
              <a:solidFill>
                <a:schemeClr val="bg1"/>
              </a:solidFill>
            </a:endParaRPr>
          </a:p>
        </p:txBody>
      </p:sp>
    </p:spTree>
    <p:extLst>
      <p:ext uri="{BB962C8B-B14F-4D97-AF65-F5344CB8AC3E}">
        <p14:creationId xmlns:p14="http://schemas.microsoft.com/office/powerpoint/2010/main" val="1056201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NT MANDATE AND PROGRAMMES CONTRIBUTING TO OUTCOMES</a:t>
            </a:r>
            <a:endParaRPr lang="en-ZA" dirty="0"/>
          </a:p>
        </p:txBody>
      </p:sp>
      <p:sp>
        <p:nvSpPr>
          <p:cNvPr id="3" name="Slide Number Placeholder 2"/>
          <p:cNvSpPr>
            <a:spLocks noGrp="1"/>
          </p:cNvSpPr>
          <p:nvPr>
            <p:ph type="sldNum" sz="quarter" idx="12"/>
          </p:nvPr>
        </p:nvSpPr>
        <p:spPr/>
        <p:txBody>
          <a:bodyPr/>
          <a:lstStyle/>
          <a:p>
            <a:pPr>
              <a:defRPr/>
            </a:pPr>
            <a:fld id="{0237F379-0440-461B-BC01-BC2256C3CC41}" type="slidenum">
              <a:rPr lang="en-US" smtClean="0"/>
              <a:pPr>
                <a:defRPr/>
              </a:pPr>
              <a:t>3</a:t>
            </a:fld>
            <a:endParaRPr lang="en-US" sz="1400" b="0" dirty="0">
              <a:solidFill>
                <a:schemeClr val="tx1"/>
              </a:solidFill>
              <a:latin typeface="+mn-lt"/>
            </a:endParaRPr>
          </a:p>
        </p:txBody>
      </p:sp>
      <p:graphicFrame>
        <p:nvGraphicFramePr>
          <p:cNvPr id="8" name="Diagram 7"/>
          <p:cNvGraphicFramePr/>
          <p:nvPr>
            <p:extLst>
              <p:ext uri="{D42A27DB-BD31-4B8C-83A1-F6EECF244321}">
                <p14:modId xmlns:p14="http://schemas.microsoft.com/office/powerpoint/2010/main" val="1135513660"/>
              </p:ext>
            </p:extLst>
          </p:nvPr>
        </p:nvGraphicFramePr>
        <p:xfrm>
          <a:off x="864195" y="1196752"/>
          <a:ext cx="2214588"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bwMode="auto">
          <a:xfrm>
            <a:off x="0" y="1196752"/>
            <a:ext cx="486593" cy="4824535"/>
          </a:xfrm>
          <a:prstGeom prst="rect">
            <a:avLst/>
          </a:prstGeom>
          <a:solidFill>
            <a:schemeClr val="bg1">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200" b="0" i="0" u="none" strike="noStrike" cap="none" normalizeH="0" baseline="0" dirty="0" smtClean="0">
                <a:ln>
                  <a:noFill/>
                </a:ln>
                <a:effectLst/>
                <a:latin typeface="Arial" charset="0"/>
                <a:ea typeface="ＭＳ Ｐゴシック" pitchFamily="1" charset="-128"/>
              </a:rPr>
              <a:t>Chapter 13 of the Constitution </a:t>
            </a:r>
          </a:p>
        </p:txBody>
      </p:sp>
      <p:sp>
        <p:nvSpPr>
          <p:cNvPr id="10" name="Rectangle 9"/>
          <p:cNvSpPr/>
          <p:nvPr/>
        </p:nvSpPr>
        <p:spPr bwMode="auto">
          <a:xfrm>
            <a:off x="465162" y="1196752"/>
            <a:ext cx="392957" cy="4824534"/>
          </a:xfrm>
          <a:prstGeom prst="rect">
            <a:avLst/>
          </a:prstGeom>
          <a:solidFill>
            <a:schemeClr val="bg1">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200" b="0" i="0" u="none" strike="noStrike" cap="none" normalizeH="0" baseline="0" dirty="0" smtClean="0">
                <a:ln>
                  <a:noFill/>
                </a:ln>
                <a:effectLst/>
                <a:latin typeface="Arial" charset="0"/>
                <a:ea typeface="ＭＳ Ｐゴシック" pitchFamily="1" charset="-128"/>
              </a:rPr>
              <a:t>Chapter 2 PFMA </a:t>
            </a:r>
          </a:p>
        </p:txBody>
      </p:sp>
      <p:graphicFrame>
        <p:nvGraphicFramePr>
          <p:cNvPr id="11" name="Diagram 10"/>
          <p:cNvGraphicFramePr/>
          <p:nvPr>
            <p:extLst>
              <p:ext uri="{D42A27DB-BD31-4B8C-83A1-F6EECF244321}">
                <p14:modId xmlns:p14="http://schemas.microsoft.com/office/powerpoint/2010/main" val="159277032"/>
              </p:ext>
            </p:extLst>
          </p:nvPr>
        </p:nvGraphicFramePr>
        <p:xfrm>
          <a:off x="3314279" y="2986645"/>
          <a:ext cx="5580112" cy="3103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2331983473"/>
              </p:ext>
            </p:extLst>
          </p:nvPr>
        </p:nvGraphicFramePr>
        <p:xfrm>
          <a:off x="3477816" y="1206970"/>
          <a:ext cx="5400600" cy="1512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Up Arrow 13"/>
          <p:cNvSpPr/>
          <p:nvPr/>
        </p:nvSpPr>
        <p:spPr bwMode="auto">
          <a:xfrm rot="5400000">
            <a:off x="2931986" y="4218924"/>
            <a:ext cx="602872" cy="648072"/>
          </a:xfrm>
          <a:prstGeom prst="upArrow">
            <a:avLst>
              <a:gd name="adj1" fmla="val 35344"/>
              <a:gd name="adj2"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Up Arrow 12"/>
          <p:cNvSpPr/>
          <p:nvPr/>
        </p:nvSpPr>
        <p:spPr bwMode="auto">
          <a:xfrm rot="5400000">
            <a:off x="2999211" y="2146679"/>
            <a:ext cx="602872" cy="648072"/>
          </a:xfrm>
          <a:prstGeom prst="upArrow">
            <a:avLst>
              <a:gd name="adj1" fmla="val 35344"/>
              <a:gd name="adj2"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39614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96064" cy="760512"/>
          </a:xfrm>
        </p:spPr>
        <p:txBody>
          <a:bodyPr/>
          <a:lstStyle/>
          <a:p>
            <a:r>
              <a:rPr lang="en-ZA" dirty="0"/>
              <a:t>REPORT OF THE ACCOUNTING OFFICER</a:t>
            </a:r>
          </a:p>
        </p:txBody>
      </p:sp>
      <p:sp>
        <p:nvSpPr>
          <p:cNvPr id="4" name="Content Placeholder 3"/>
          <p:cNvSpPr>
            <a:spLocks noGrp="1"/>
          </p:cNvSpPr>
          <p:nvPr>
            <p:ph idx="1"/>
          </p:nvPr>
        </p:nvSpPr>
        <p:spPr>
          <a:xfrm>
            <a:off x="1223628" y="1808820"/>
            <a:ext cx="6572250" cy="3618402"/>
          </a:xfrm>
        </p:spPr>
        <p:txBody>
          <a:bodyPr/>
          <a:lstStyle/>
          <a:p>
            <a:pPr marL="0" indent="0">
              <a:buNone/>
            </a:pPr>
            <a:r>
              <a:rPr lang="en-ZA" sz="825" dirty="0"/>
              <a:t>. </a:t>
            </a:r>
          </a:p>
          <a:p>
            <a:pPr marL="342900" lvl="1" indent="0">
              <a:buNone/>
            </a:pPr>
            <a:endParaRPr lang="en-ZA" sz="1350" dirty="0"/>
          </a:p>
          <a:p>
            <a:pPr marL="0" indent="0">
              <a:buNone/>
            </a:pPr>
            <a:r>
              <a:rPr lang="en-ZA" dirty="0" smtClean="0"/>
              <a:t>    </a:t>
            </a:r>
          </a:p>
          <a:p>
            <a:endParaRPr lang="en-ZA" dirty="0" smtClean="0"/>
          </a:p>
          <a:p>
            <a:endParaRPr lang="en-ZA" dirty="0"/>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defRPr/>
            </a:pPr>
            <a:fld id="{0237F379-0440-461B-BC01-BC2256C3CC41}" type="slidenum">
              <a:rPr lang="en-US">
                <a:solidFill>
                  <a:srgbClr val="808080"/>
                </a:solidFill>
              </a:rPr>
              <a:pPr eaLnBrk="0" fontAlgn="base" hangingPunct="0">
                <a:spcBef>
                  <a:spcPct val="0"/>
                </a:spcBef>
                <a:spcAft>
                  <a:spcPct val="0"/>
                </a:spcAft>
                <a:defRPr/>
              </a:pPr>
              <a:t>4</a:t>
            </a:fld>
            <a:endParaRPr lang="en-US" sz="105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387315048"/>
              </p:ext>
            </p:extLst>
          </p:nvPr>
        </p:nvGraphicFramePr>
        <p:xfrm>
          <a:off x="0" y="1124743"/>
          <a:ext cx="9143999" cy="4968552"/>
        </p:xfrm>
        <a:graphic>
          <a:graphicData uri="http://schemas.openxmlformats.org/drawingml/2006/table">
            <a:tbl>
              <a:tblPr firstRow="1" bandRow="1">
                <a:tableStyleId>{EB344D84-9AFB-497E-A393-DC336BA19D2E}</a:tableStyleId>
              </a:tblPr>
              <a:tblGrid>
                <a:gridCol w="9143999">
                  <a:extLst>
                    <a:ext uri="{9D8B030D-6E8A-4147-A177-3AD203B41FA5}">
                      <a16:colId xmlns:a16="http://schemas.microsoft.com/office/drawing/2014/main" val="20000"/>
                    </a:ext>
                  </a:extLst>
                </a:gridCol>
              </a:tblGrid>
              <a:tr h="57056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dirty="0" smtClean="0">
                          <a:solidFill>
                            <a:schemeClr val="tx1"/>
                          </a:solidFill>
                        </a:rPr>
                        <a:t>SA economy </a:t>
                      </a:r>
                      <a:r>
                        <a:rPr lang="en-ZA" sz="1400" b="0" dirty="0" smtClean="0">
                          <a:solidFill>
                            <a:schemeClr val="tx1"/>
                          </a:solidFill>
                        </a:rPr>
                        <a:t>experienced a retraction and a technical</a:t>
                      </a:r>
                      <a:r>
                        <a:rPr lang="en-ZA" sz="1400" b="0" baseline="0" dirty="0" smtClean="0">
                          <a:solidFill>
                            <a:srgbClr val="FF0000"/>
                          </a:solidFill>
                        </a:rPr>
                        <a:t> </a:t>
                      </a:r>
                      <a:r>
                        <a:rPr lang="en-ZA" sz="1400" b="0" baseline="0" dirty="0" smtClean="0">
                          <a:solidFill>
                            <a:schemeClr val="tx1"/>
                          </a:solidFill>
                        </a:rPr>
                        <a:t>recession </a:t>
                      </a:r>
                      <a:r>
                        <a:rPr lang="en-ZA" sz="1400" b="0" baseline="0" dirty="0" smtClean="0">
                          <a:solidFill>
                            <a:schemeClr val="tx1"/>
                          </a:solidFill>
                        </a:rPr>
                        <a:t>during the reporting period with </a:t>
                      </a:r>
                      <a:r>
                        <a:rPr lang="en-ZA" sz="1400" b="0" baseline="0" dirty="0" smtClean="0">
                          <a:solidFill>
                            <a:schemeClr val="tx1"/>
                          </a:solidFill>
                        </a:rPr>
                        <a:t>growth projections </a:t>
                      </a:r>
                      <a:r>
                        <a:rPr lang="en-ZA" sz="1400" b="0" dirty="0" smtClean="0">
                          <a:solidFill>
                            <a:schemeClr val="tx1"/>
                          </a:solidFill>
                        </a:rPr>
                        <a:t>revised down.</a:t>
                      </a:r>
                      <a:endParaRPr lang="en-ZA" sz="1400" b="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745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Stress on resources available to finance public services, threatening the affordability of planned expenditure</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4045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All to remain singularly focused on growing the economy, advancing inclusive growth, economic transformation and protecting fiscal</a:t>
                      </a:r>
                      <a:r>
                        <a:rPr lang="en-ZA" sz="1400" baseline="0" dirty="0" smtClean="0"/>
                        <a:t> sustainability by: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t>Remaining committed to the fiscal consolidation plans as in the 2017 budget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t>Stabilise net debt over the next three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t>Expenditure to be controlled with budget deficit to be narrowed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t>All expenditure pressures to be accommodated without breaching the expenditure ceiling</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373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Focus on recommitting</a:t>
                      </a:r>
                      <a:r>
                        <a:rPr lang="en-ZA" sz="1400" baseline="0" dirty="0" smtClean="0"/>
                        <a:t> to invest for growth,</a:t>
                      </a:r>
                      <a:r>
                        <a:rPr lang="en-ZA" sz="1400" dirty="0" smtClean="0"/>
                        <a:t> ensuring policy certainty, stabilising governance and finances of SOCs, restoring investor confidence in the durability of institutions, rooting out corrupt and anti-competitive practices and addressing structural factors that constrain growth</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6346">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Government</a:t>
                      </a:r>
                      <a:r>
                        <a:rPr lang="en-ZA" sz="1400" baseline="0" dirty="0" smtClean="0"/>
                        <a:t> must continue to do more with less whilst d</a:t>
                      </a:r>
                      <a:r>
                        <a:rPr lang="en-ZA" sz="1400" dirty="0" smtClean="0"/>
                        <a:t>irecting government spend towards programmes that create jobs, eliminate poverty and narrow the inequality gap</a:t>
                      </a:r>
                    </a:p>
                    <a:p>
                      <a:pPr marL="285750" indent="-285750">
                        <a:buFont typeface="Arial" panose="020B0604020202020204" pitchFamily="34" charset="0"/>
                        <a:buChar char="•"/>
                      </a:pPr>
                      <a:endParaRPr lang="en-ZA" sz="14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900972"/>
                  </a:ext>
                </a:extLst>
              </a:tr>
            </a:tbl>
          </a:graphicData>
        </a:graphic>
      </p:graphicFrame>
    </p:spTree>
    <p:extLst>
      <p:ext uri="{BB962C8B-B14F-4D97-AF65-F5344CB8AC3E}">
        <p14:creationId xmlns:p14="http://schemas.microsoft.com/office/powerpoint/2010/main" val="4064538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02" y="260648"/>
            <a:ext cx="8596064" cy="688504"/>
          </a:xfrm>
        </p:spPr>
        <p:txBody>
          <a:bodyPr/>
          <a:lstStyle/>
          <a:p>
            <a:r>
              <a:rPr lang="en-ZA" dirty="0"/>
              <a:t>REPORT OF THE ACCOUNTING </a:t>
            </a:r>
            <a:r>
              <a:rPr lang="en-ZA" dirty="0" smtClean="0"/>
              <a:t>OFFICER (</a:t>
            </a:r>
            <a:r>
              <a:rPr lang="en-ZA" dirty="0"/>
              <a:t>CONT</a:t>
            </a:r>
            <a:r>
              <a:rPr lang="en-ZA" dirty="0" smtClean="0"/>
              <a:t>)</a:t>
            </a:r>
            <a:endParaRPr lang="en-ZA" dirty="0"/>
          </a:p>
        </p:txBody>
      </p:sp>
      <p:sp>
        <p:nvSpPr>
          <p:cNvPr id="4" name="Content Placeholder 3"/>
          <p:cNvSpPr>
            <a:spLocks noGrp="1"/>
          </p:cNvSpPr>
          <p:nvPr>
            <p:ph idx="1"/>
          </p:nvPr>
        </p:nvSpPr>
        <p:spPr>
          <a:xfrm>
            <a:off x="1223628" y="1808820"/>
            <a:ext cx="6572250" cy="3618402"/>
          </a:xfrm>
        </p:spPr>
        <p:txBody>
          <a:bodyPr/>
          <a:lstStyle/>
          <a:p>
            <a:pPr marL="0" indent="0">
              <a:buNone/>
            </a:pPr>
            <a:r>
              <a:rPr lang="en-ZA" sz="825" dirty="0"/>
              <a:t>. </a:t>
            </a:r>
          </a:p>
          <a:p>
            <a:pPr marL="342900" lvl="1" indent="0">
              <a:buNone/>
            </a:pPr>
            <a:endParaRPr lang="en-ZA" sz="1350" dirty="0"/>
          </a:p>
          <a:p>
            <a:pPr marL="0" indent="0">
              <a:buNone/>
            </a:pPr>
            <a:r>
              <a:rPr lang="en-ZA" dirty="0" smtClean="0"/>
              <a:t>    </a:t>
            </a:r>
          </a:p>
          <a:p>
            <a:endParaRPr lang="en-ZA" dirty="0" smtClean="0"/>
          </a:p>
          <a:p>
            <a:endParaRPr lang="en-ZA" dirty="0"/>
          </a:p>
        </p:txBody>
      </p:sp>
      <p:sp>
        <p:nvSpPr>
          <p:cNvPr id="3" name="Slide Number Placeholder 2"/>
          <p:cNvSpPr>
            <a:spLocks noGrp="1"/>
          </p:cNvSpPr>
          <p:nvPr>
            <p:ph type="sldNum" sz="quarter" idx="12"/>
          </p:nvPr>
        </p:nvSpPr>
        <p:spPr/>
        <p:txBody>
          <a:bodyPr/>
          <a:lstStyle/>
          <a:p>
            <a:pPr eaLnBrk="0" fontAlgn="base" hangingPunct="0">
              <a:spcBef>
                <a:spcPct val="0"/>
              </a:spcBef>
              <a:spcAft>
                <a:spcPct val="0"/>
              </a:spcAft>
              <a:defRPr/>
            </a:pPr>
            <a:fld id="{0237F379-0440-461B-BC01-BC2256C3CC41}" type="slidenum">
              <a:rPr lang="en-US">
                <a:solidFill>
                  <a:srgbClr val="808080"/>
                </a:solidFill>
              </a:rPr>
              <a:pPr eaLnBrk="0" fontAlgn="base" hangingPunct="0">
                <a:spcBef>
                  <a:spcPct val="0"/>
                </a:spcBef>
                <a:spcAft>
                  <a:spcPct val="0"/>
                </a:spcAft>
                <a:defRPr/>
              </a:pPr>
              <a:t>5</a:t>
            </a:fld>
            <a:endParaRPr lang="en-US" sz="1050" b="0">
              <a:solidFill>
                <a:srgbClr val="000000"/>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891123489"/>
              </p:ext>
            </p:extLst>
          </p:nvPr>
        </p:nvGraphicFramePr>
        <p:xfrm>
          <a:off x="71438" y="1124744"/>
          <a:ext cx="9072562" cy="4896544"/>
        </p:xfrm>
        <a:graphic>
          <a:graphicData uri="http://schemas.openxmlformats.org/drawingml/2006/table">
            <a:tbl>
              <a:tblPr firstRow="1" bandRow="1">
                <a:tableStyleId>{EB344D84-9AFB-497E-A393-DC336BA19D2E}</a:tableStyleId>
              </a:tblPr>
              <a:tblGrid>
                <a:gridCol w="9072562">
                  <a:extLst>
                    <a:ext uri="{9D8B030D-6E8A-4147-A177-3AD203B41FA5}">
                      <a16:colId xmlns:a16="http://schemas.microsoft.com/office/drawing/2014/main" val="20000"/>
                    </a:ext>
                  </a:extLst>
                </a:gridCol>
              </a:tblGrid>
              <a:tr h="846114">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cs typeface="+mn-cs"/>
                        </a:rPr>
                        <a:t>Procurement reforms continue to drive sustainable improvement in effectiveness of public spending</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rPr>
                        <a:t>Renegotiating contracts with top 100 suppliers and consolidating spending on general goods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rPr>
                        <a:t>Narrowing opportunities for corruption and reducing red tape</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6114">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cs typeface="+mn-cs"/>
                        </a:rPr>
                        <a:t>Continuing to strengthen financial management including the ongoing use of the FMCMM</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rPr>
                        <a:t>Addressing challenges with non-compliance to public fiancé management prescripts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rPr>
                        <a:t>Particular and intensive focus, interventions and support on IFMS</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5168">
                <a:tc>
                  <a:txBody>
                    <a:bodyPr/>
                    <a:lstStyle/>
                    <a:p>
                      <a:pPr marL="285750" lvl="0" indent="-285750">
                        <a:buFont typeface="Arial" panose="020B0604020202020204" pitchFamily="34" charset="0"/>
                        <a:buChar char="•"/>
                      </a:pPr>
                      <a:r>
                        <a:rPr lang="en-ZA" sz="1400" dirty="0" smtClean="0"/>
                        <a:t>Significant progress was made towards regulatory reform </a:t>
                      </a:r>
                    </a:p>
                    <a:p>
                      <a:pPr marL="742950" lvl="1" indent="-285750">
                        <a:buFont typeface="Arial" panose="020B0604020202020204" pitchFamily="34" charset="0"/>
                        <a:buChar char="•"/>
                      </a:pPr>
                      <a:r>
                        <a:rPr lang="en-ZA" sz="1400" dirty="0" smtClean="0"/>
                        <a:t>Twin</a:t>
                      </a:r>
                      <a:r>
                        <a:rPr lang="en-ZA" sz="1400" baseline="0" dirty="0" smtClean="0"/>
                        <a:t> peaks system and savings and retirement reform</a:t>
                      </a:r>
                    </a:p>
                    <a:p>
                      <a:pPr marL="742950" lvl="1" indent="-285750">
                        <a:buFont typeface="Arial" panose="020B0604020202020204" pitchFamily="34" charset="0"/>
                        <a:buChar char="•"/>
                      </a:pPr>
                      <a:r>
                        <a:rPr lang="en-ZA" sz="1400" baseline="0" dirty="0" smtClean="0"/>
                        <a:t>Providing market conduct practices in the industry to ensure more appropriate service provisioning</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602392"/>
                  </a:ext>
                </a:extLst>
              </a:tr>
              <a:tr h="756189">
                <a:tc>
                  <a:txBody>
                    <a:bodyPr/>
                    <a:lstStyle/>
                    <a:p>
                      <a:pPr marL="285750" indent="-285750">
                        <a:buFont typeface="Arial" panose="020B0604020202020204" pitchFamily="34" charset="0"/>
                        <a:buChar char="•"/>
                      </a:pPr>
                      <a:r>
                        <a:rPr lang="en-ZA" sz="1400" dirty="0" smtClean="0"/>
                        <a:t>Neighbourhood</a:t>
                      </a:r>
                      <a:r>
                        <a:rPr lang="en-ZA" sz="1400" baseline="0" dirty="0" smtClean="0"/>
                        <a:t> Development Partnership Programme since inception has registered 459 projects across 65 municipalities leveraging R5b in 3-party public and private investment, 272 projects completed in townships.</a:t>
                      </a:r>
                      <a:endParaRPr lang="en-ZA" sz="1400" dirty="0" smtClean="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7137">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srgbClr val="000000"/>
                          </a:solidFill>
                          <a:effectLst/>
                          <a:uLnTx/>
                          <a:uFillTx/>
                          <a:latin typeface="+mn-lt"/>
                          <a:cs typeface="+mn-cs"/>
                        </a:rPr>
                        <a:t>Successfully negotiated finance governments borrowing requirements however current conditions will negatively impact on government borrowing programme</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55822">
                <a:tc>
                  <a: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ZA" sz="1400" dirty="0" smtClean="0"/>
                        <a:t>Jobs fund since inception has a portfolio of 125 approved employment-generating initiatives</a:t>
                      </a:r>
                      <a:r>
                        <a:rPr lang="en-ZA" sz="1400" baseline="0" dirty="0" smtClean="0"/>
                        <a:t> resulting in: </a:t>
                      </a:r>
                      <a:endParaRPr lang="en-ZA" sz="1400" dirty="0" smtClean="0"/>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ZA" sz="1400" dirty="0" smtClean="0"/>
                        <a:t>96 831 new permanent jobs created of which 60%</a:t>
                      </a:r>
                      <a:r>
                        <a:rPr lang="en-ZA" sz="1400" baseline="0" dirty="0" smtClean="0"/>
                        <a:t> have gone to women and youth candidates</a:t>
                      </a:r>
                      <a:endParaRPr lang="en-ZA" sz="1400" dirty="0" smtClean="0"/>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ZA" sz="1400" dirty="0" smtClean="0"/>
                        <a:t>53 459 unemployed persons matched and placed</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ZA" sz="1400" dirty="0" smtClean="0"/>
                        <a:t>195</a:t>
                      </a:r>
                      <a:r>
                        <a:rPr lang="en-ZA" sz="1400" baseline="0" dirty="0" smtClean="0"/>
                        <a:t> 902 beneficiaries of work reediness and technical training interventions</a:t>
                      </a:r>
                      <a:endParaRPr lang="en-ZA" sz="14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557774"/>
                  </a:ext>
                </a:extLst>
              </a:tr>
            </a:tbl>
          </a:graphicData>
        </a:graphic>
      </p:graphicFrame>
    </p:spTree>
    <p:extLst>
      <p:ext uri="{BB962C8B-B14F-4D97-AF65-F5344CB8AC3E}">
        <p14:creationId xmlns:p14="http://schemas.microsoft.com/office/powerpoint/2010/main" val="1544429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b="1" dirty="0" smtClean="0"/>
              <a:t>2016/17 PERFORMANCE </a:t>
            </a:r>
            <a:r>
              <a:rPr lang="en-ZA" b="1" dirty="0"/>
              <a:t>ACHIEVED </a:t>
            </a:r>
            <a:r>
              <a:rPr lang="en-ZA" b="1" dirty="0" smtClean="0"/>
              <a:t>BY </a:t>
            </a:r>
            <a:r>
              <a:rPr lang="en-ZA" b="1" dirty="0"/>
              <a:t>TOTAL NUMBER OF INDICATORS</a:t>
            </a: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6</a:t>
            </a:fld>
            <a:endParaRPr lang="en-US" sz="1400" b="0"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357755894"/>
              </p:ext>
            </p:extLst>
          </p:nvPr>
        </p:nvGraphicFramePr>
        <p:xfrm>
          <a:off x="319179" y="5119852"/>
          <a:ext cx="3038524" cy="720080"/>
        </p:xfrm>
        <a:graphic>
          <a:graphicData uri="http://schemas.openxmlformats.org/drawingml/2006/table">
            <a:tbl>
              <a:tblPr firstRow="1" bandRow="1">
                <a:tableStyleId>{5940675A-B579-460E-94D1-54222C63F5DA}</a:tableStyleId>
              </a:tblPr>
              <a:tblGrid>
                <a:gridCol w="250909">
                  <a:extLst>
                    <a:ext uri="{9D8B030D-6E8A-4147-A177-3AD203B41FA5}">
                      <a16:colId xmlns:a16="http://schemas.microsoft.com/office/drawing/2014/main" val="1193749291"/>
                    </a:ext>
                  </a:extLst>
                </a:gridCol>
                <a:gridCol w="779946">
                  <a:extLst>
                    <a:ext uri="{9D8B030D-6E8A-4147-A177-3AD203B41FA5}">
                      <a16:colId xmlns:a16="http://schemas.microsoft.com/office/drawing/2014/main" val="1813083438"/>
                    </a:ext>
                  </a:extLst>
                </a:gridCol>
                <a:gridCol w="219085">
                  <a:extLst>
                    <a:ext uri="{9D8B030D-6E8A-4147-A177-3AD203B41FA5}">
                      <a16:colId xmlns:a16="http://schemas.microsoft.com/office/drawing/2014/main" val="2670212648"/>
                    </a:ext>
                  </a:extLst>
                </a:gridCol>
                <a:gridCol w="762905">
                  <a:extLst>
                    <a:ext uri="{9D8B030D-6E8A-4147-A177-3AD203B41FA5}">
                      <a16:colId xmlns:a16="http://schemas.microsoft.com/office/drawing/2014/main" val="2857872331"/>
                    </a:ext>
                  </a:extLst>
                </a:gridCol>
                <a:gridCol w="219085">
                  <a:extLst>
                    <a:ext uri="{9D8B030D-6E8A-4147-A177-3AD203B41FA5}">
                      <a16:colId xmlns:a16="http://schemas.microsoft.com/office/drawing/2014/main" val="2685101121"/>
                    </a:ext>
                  </a:extLst>
                </a:gridCol>
                <a:gridCol w="806594">
                  <a:extLst>
                    <a:ext uri="{9D8B030D-6E8A-4147-A177-3AD203B41FA5}">
                      <a16:colId xmlns:a16="http://schemas.microsoft.com/office/drawing/2014/main" val="4183369423"/>
                    </a:ext>
                  </a:extLst>
                </a:gridCol>
              </a:tblGrid>
              <a:tr h="720080">
                <a:tc>
                  <a:txBody>
                    <a:bodyPr/>
                    <a:lstStyle/>
                    <a:p>
                      <a:endParaRPr lang="en-GB" sz="1200" dirty="0">
                        <a:solidFill>
                          <a:srgbClr val="00B050"/>
                        </a:solidFill>
                      </a:endParaRPr>
                    </a:p>
                  </a:txBody>
                  <a:tcPr>
                    <a:cell3D prstMaterial="dkEdge">
                      <a:bevel prst="coolSlant"/>
                      <a:lightRig rig="flood" dir="t"/>
                    </a:cell3D>
                    <a:solidFill>
                      <a:srgbClr val="00B050"/>
                    </a:solidFill>
                  </a:tcPr>
                </a:tc>
                <a:tc>
                  <a:txBody>
                    <a:bodyPr/>
                    <a:lstStyle/>
                    <a:p>
                      <a:r>
                        <a:rPr lang="en-GB" sz="1100" dirty="0" smtClean="0">
                          <a:latin typeface="+mn-lt"/>
                        </a:rPr>
                        <a:t>Achieved (123)</a:t>
                      </a:r>
                      <a:endParaRPr lang="en-GB" sz="1100" dirty="0">
                        <a:latin typeface="+mn-lt"/>
                      </a:endParaRPr>
                    </a:p>
                  </a:txBody>
                  <a:tcPr anchor="ctr"/>
                </a:tc>
                <a:tc>
                  <a:txBody>
                    <a:bodyPr/>
                    <a:lstStyle/>
                    <a:p>
                      <a:endParaRPr lang="en-GB" sz="1100" dirty="0">
                        <a:latin typeface="+mn-lt"/>
                      </a:endParaRPr>
                    </a:p>
                  </a:txBody>
                  <a:tcPr anchor="ctr">
                    <a:cell3D prstMaterial="dkEdge">
                      <a:bevel prst="coolSlant"/>
                      <a:lightRig rig="flood" dir="t"/>
                    </a:cell3D>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mn-lt"/>
                        </a:rPr>
                        <a:t>Partially</a:t>
                      </a:r>
                      <a:r>
                        <a:rPr lang="en-GB" sz="1100" baseline="0" dirty="0" smtClean="0">
                          <a:latin typeface="+mn-lt"/>
                        </a:rPr>
                        <a:t> Achieved (24)</a:t>
                      </a:r>
                      <a:endParaRPr lang="en-GB" sz="1100" dirty="0">
                        <a:latin typeface="+mn-lt"/>
                      </a:endParaRPr>
                    </a:p>
                  </a:txBody>
                  <a:tcPr anchor="ctr"/>
                </a:tc>
                <a:tc>
                  <a:txBody>
                    <a:bodyPr/>
                    <a:lstStyle/>
                    <a:p>
                      <a:endParaRPr lang="en-GB" sz="1100" dirty="0">
                        <a:latin typeface="+mn-lt"/>
                      </a:endParaRPr>
                    </a:p>
                  </a:txBody>
                  <a:tcPr anchor="ctr">
                    <a:cell3D prstMaterial="dkEdge">
                      <a:bevel prst="coolSlant"/>
                      <a:lightRig rig="flood" dir="t"/>
                    </a:cell3D>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mn-lt"/>
                        </a:rPr>
                        <a:t>Not Achieved (17)</a:t>
                      </a:r>
                      <a:endParaRPr lang="en-GB" sz="1100" dirty="0">
                        <a:latin typeface="+mn-lt"/>
                      </a:endParaRPr>
                    </a:p>
                  </a:txBody>
                  <a:tcPr/>
                </a:tc>
                <a:extLst>
                  <a:ext uri="{0D108BD9-81ED-4DB2-BD59-A6C34878D82A}">
                    <a16:rowId xmlns:a16="http://schemas.microsoft.com/office/drawing/2014/main" val="421203048"/>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3098406722"/>
              </p:ext>
            </p:extLst>
          </p:nvPr>
        </p:nvGraphicFramePr>
        <p:xfrm>
          <a:off x="-1183150" y="188640"/>
          <a:ext cx="6043182" cy="50597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71600" y="2894458"/>
            <a:ext cx="1584176" cy="584775"/>
          </a:xfrm>
          <a:prstGeom prst="rect">
            <a:avLst/>
          </a:prstGeom>
          <a:noFill/>
        </p:spPr>
        <p:txBody>
          <a:bodyPr wrap="square" rtlCol="0">
            <a:spAutoFit/>
          </a:bodyPr>
          <a:lstStyle/>
          <a:p>
            <a:pPr algn="ctr"/>
            <a:r>
              <a:rPr lang="en-ZA" sz="1600" dirty="0" smtClean="0"/>
              <a:t>Achieved</a:t>
            </a:r>
          </a:p>
          <a:p>
            <a:pPr algn="ctr"/>
            <a:r>
              <a:rPr lang="en-ZA" sz="1600" dirty="0" smtClean="0"/>
              <a:t>75</a:t>
            </a:r>
            <a:r>
              <a:rPr lang="en-ZA" sz="1600" dirty="0"/>
              <a:t>%</a:t>
            </a:r>
            <a:r>
              <a:rPr lang="en-ZA" sz="1600" dirty="0" smtClean="0"/>
              <a:t> </a:t>
            </a:r>
            <a:endParaRPr lang="en-ZA" sz="1600" dirty="0"/>
          </a:p>
        </p:txBody>
      </p:sp>
      <p:sp>
        <p:nvSpPr>
          <p:cNvPr id="9" name="TextBox 8"/>
          <p:cNvSpPr txBox="1"/>
          <p:nvPr/>
        </p:nvSpPr>
        <p:spPr>
          <a:xfrm>
            <a:off x="561366" y="4042634"/>
            <a:ext cx="2462461" cy="1077218"/>
          </a:xfrm>
          <a:prstGeom prst="rect">
            <a:avLst/>
          </a:prstGeom>
          <a:noFill/>
        </p:spPr>
        <p:txBody>
          <a:bodyPr wrap="square" rtlCol="0">
            <a:spAutoFit/>
          </a:bodyPr>
          <a:lstStyle/>
          <a:p>
            <a:pPr algn="ctr"/>
            <a:r>
              <a:rPr lang="en-ZA" sz="1600" dirty="0" smtClean="0"/>
              <a:t>Combined Partially Achieved and Not </a:t>
            </a:r>
            <a:r>
              <a:rPr lang="en-ZA" sz="1600" dirty="0" smtClean="0"/>
              <a:t>Achieved</a:t>
            </a:r>
          </a:p>
          <a:p>
            <a:pPr algn="ctr"/>
            <a:r>
              <a:rPr lang="en-ZA" sz="1600" dirty="0" smtClean="0"/>
              <a:t>25.%</a:t>
            </a:r>
            <a:endParaRPr lang="en-ZA" sz="1600" dirty="0"/>
          </a:p>
        </p:txBody>
      </p:sp>
      <p:graphicFrame>
        <p:nvGraphicFramePr>
          <p:cNvPr id="5" name="Table 4"/>
          <p:cNvGraphicFramePr>
            <a:graphicFrameLocks noGrp="1"/>
          </p:cNvGraphicFramePr>
          <p:nvPr>
            <p:extLst>
              <p:ext uri="{D42A27DB-BD31-4B8C-83A1-F6EECF244321}">
                <p14:modId xmlns:p14="http://schemas.microsoft.com/office/powerpoint/2010/main" val="2847790167"/>
              </p:ext>
            </p:extLst>
          </p:nvPr>
        </p:nvGraphicFramePr>
        <p:xfrm>
          <a:off x="3491879" y="1196751"/>
          <a:ext cx="5472610" cy="4693890"/>
        </p:xfrm>
        <a:graphic>
          <a:graphicData uri="http://schemas.openxmlformats.org/drawingml/2006/table">
            <a:tbl>
              <a:tblPr/>
              <a:tblGrid>
                <a:gridCol w="1911069">
                  <a:extLst>
                    <a:ext uri="{9D8B030D-6E8A-4147-A177-3AD203B41FA5}">
                      <a16:colId xmlns:a16="http://schemas.microsoft.com/office/drawing/2014/main" val="2123544431"/>
                    </a:ext>
                  </a:extLst>
                </a:gridCol>
                <a:gridCol w="1059775">
                  <a:extLst>
                    <a:ext uri="{9D8B030D-6E8A-4147-A177-3AD203B41FA5}">
                      <a16:colId xmlns:a16="http://schemas.microsoft.com/office/drawing/2014/main" val="1095297633"/>
                    </a:ext>
                  </a:extLst>
                </a:gridCol>
                <a:gridCol w="833922">
                  <a:extLst>
                    <a:ext uri="{9D8B030D-6E8A-4147-A177-3AD203B41FA5}">
                      <a16:colId xmlns:a16="http://schemas.microsoft.com/office/drawing/2014/main" val="2516705993"/>
                    </a:ext>
                  </a:extLst>
                </a:gridCol>
                <a:gridCol w="833922">
                  <a:extLst>
                    <a:ext uri="{9D8B030D-6E8A-4147-A177-3AD203B41FA5}">
                      <a16:colId xmlns:a16="http://schemas.microsoft.com/office/drawing/2014/main" val="1994533913"/>
                    </a:ext>
                  </a:extLst>
                </a:gridCol>
                <a:gridCol w="833922">
                  <a:extLst>
                    <a:ext uri="{9D8B030D-6E8A-4147-A177-3AD203B41FA5}">
                      <a16:colId xmlns:a16="http://schemas.microsoft.com/office/drawing/2014/main" val="3412797"/>
                    </a:ext>
                  </a:extLst>
                </a:gridCol>
              </a:tblGrid>
              <a:tr h="444679">
                <a:tc>
                  <a:txBody>
                    <a:bodyPr/>
                    <a:lstStyle/>
                    <a:p>
                      <a:pPr algn="ctr" rtl="0" fontAlgn="ctr"/>
                      <a:r>
                        <a:rPr lang="en-GB" sz="1400" b="0" i="0" u="none" strike="noStrike" dirty="0">
                          <a:solidFill>
                            <a:schemeClr val="bg1"/>
                          </a:solidFill>
                          <a:effectLst/>
                          <a:latin typeface="+mn-lt"/>
                        </a:rPr>
                        <a:t>Division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chemeClr val="bg1"/>
                          </a:solidFill>
                          <a:effectLst/>
                          <a:latin typeface="+mn-lt"/>
                        </a:rPr>
                        <a:t>Total number of targets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chemeClr val="bg1"/>
                          </a:solidFill>
                          <a:effectLst/>
                          <a:latin typeface="+mn-lt"/>
                        </a:rPr>
                        <a:t>Achieved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chemeClr val="bg1"/>
                          </a:solidFill>
                          <a:effectLst/>
                          <a:latin typeface="+mn-lt"/>
                        </a:rPr>
                        <a:t>Partially Achieved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chemeClr val="bg1"/>
                          </a:solidFill>
                          <a:effectLst/>
                          <a:latin typeface="+mn-lt"/>
                        </a:rPr>
                        <a:t>Not Achieved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extLst>
                  <a:ext uri="{0D108BD9-81ED-4DB2-BD59-A6C34878D82A}">
                    <a16:rowId xmlns:a16="http://schemas.microsoft.com/office/drawing/2014/main" val="3474597676"/>
                  </a:ext>
                </a:extLst>
              </a:tr>
              <a:tr h="229265">
                <a:tc>
                  <a:txBody>
                    <a:bodyPr/>
                    <a:lstStyle/>
                    <a:p>
                      <a:pPr algn="l" rtl="0" fontAlgn="ctr"/>
                      <a:r>
                        <a:rPr lang="en-GB" sz="1400" b="0" i="0" u="none" strike="noStrike" dirty="0">
                          <a:solidFill>
                            <a:schemeClr val="tx1"/>
                          </a:solidFill>
                          <a:effectLst/>
                          <a:latin typeface="+mn-lt"/>
                        </a:rPr>
                        <a:t>Economic Policy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rgbClr val="000000"/>
                          </a:solidFill>
                          <a:effectLst/>
                          <a:latin typeface="+mn-lt"/>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dirty="0">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3519050986"/>
                  </a:ext>
                </a:extLst>
              </a:tr>
              <a:tr h="444679">
                <a:tc>
                  <a:txBody>
                    <a:bodyPr/>
                    <a:lstStyle/>
                    <a:p>
                      <a:pPr algn="l" rtl="0" fontAlgn="ctr"/>
                      <a:r>
                        <a:rPr lang="en-GB" sz="1400" b="0" i="0" u="none" strike="noStrike" dirty="0">
                          <a:solidFill>
                            <a:schemeClr val="tx1"/>
                          </a:solidFill>
                          <a:effectLst/>
                          <a:latin typeface="+mn-lt"/>
                        </a:rPr>
                        <a:t>Tax and Financial Sector Policy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a:solidFill>
                            <a:srgbClr val="000000"/>
                          </a:solidFill>
                          <a:effectLst/>
                          <a:latin typeface="+mn-lt"/>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2178825042"/>
                  </a:ext>
                </a:extLst>
              </a:tr>
              <a:tr h="229265">
                <a:tc>
                  <a:txBody>
                    <a:bodyPr/>
                    <a:lstStyle/>
                    <a:p>
                      <a:pPr algn="l" rtl="0" fontAlgn="ctr"/>
                      <a:r>
                        <a:rPr lang="en-GB" sz="1400" b="0" i="0" u="none" strike="noStrike" dirty="0">
                          <a:solidFill>
                            <a:schemeClr val="tx1"/>
                          </a:solidFill>
                          <a:effectLst/>
                          <a:latin typeface="+mn-lt"/>
                        </a:rPr>
                        <a:t>Budget Office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a:solidFill>
                            <a:srgbClr val="000000"/>
                          </a:solidFill>
                          <a:effectLst/>
                          <a:latin typeface="+mn-lt"/>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244669691"/>
                  </a:ext>
                </a:extLst>
              </a:tr>
              <a:tr h="444679">
                <a:tc>
                  <a:txBody>
                    <a:bodyPr/>
                    <a:lstStyle/>
                    <a:p>
                      <a:pPr algn="l" rtl="0" fontAlgn="ctr"/>
                      <a:r>
                        <a:rPr lang="en-GB" sz="1400" b="0" i="0" u="none" strike="noStrike" dirty="0">
                          <a:solidFill>
                            <a:schemeClr val="tx1"/>
                          </a:solidFill>
                          <a:effectLst/>
                          <a:latin typeface="+mn-lt"/>
                        </a:rPr>
                        <a:t>Intergovernmental Relations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rgbClr val="000000"/>
                          </a:solidFill>
                          <a:effectLst/>
                          <a:latin typeface="+mn-lt"/>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2140474948"/>
                  </a:ext>
                </a:extLst>
              </a:tr>
              <a:tr h="229265">
                <a:tc>
                  <a:txBody>
                    <a:bodyPr/>
                    <a:lstStyle/>
                    <a:p>
                      <a:pPr algn="l" rtl="0" fontAlgn="ctr"/>
                      <a:r>
                        <a:rPr lang="en-GB" sz="1400" b="0" i="0" u="none" strike="noStrike" dirty="0">
                          <a:solidFill>
                            <a:schemeClr val="tx1"/>
                          </a:solidFill>
                          <a:effectLst/>
                          <a:latin typeface="+mn-lt"/>
                        </a:rPr>
                        <a:t>Public Finance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rgbClr val="000000"/>
                          </a:solidFill>
                          <a:effectLst/>
                          <a:latin typeface="+mn-lt"/>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2001047419"/>
                  </a:ext>
                </a:extLst>
              </a:tr>
              <a:tr h="444679">
                <a:tc>
                  <a:txBody>
                    <a:bodyPr/>
                    <a:lstStyle/>
                    <a:p>
                      <a:pPr algn="l" rtl="0" fontAlgn="ctr"/>
                      <a:r>
                        <a:rPr lang="en-GB" sz="1400" b="0" i="0" u="none" strike="noStrike" dirty="0">
                          <a:solidFill>
                            <a:schemeClr val="tx1"/>
                          </a:solidFill>
                          <a:effectLst/>
                          <a:latin typeface="+mn-lt"/>
                        </a:rPr>
                        <a:t>Assets and Liability Management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rgbClr val="000000"/>
                          </a:solidFill>
                          <a:effectLst/>
                          <a:latin typeface="+mn-lt"/>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220185077"/>
                  </a:ext>
                </a:extLst>
              </a:tr>
              <a:tr h="444679">
                <a:tc>
                  <a:txBody>
                    <a:bodyPr/>
                    <a:lstStyle/>
                    <a:p>
                      <a:pPr algn="l" rtl="0" fontAlgn="ctr"/>
                      <a:r>
                        <a:rPr lang="en-GB" sz="1400" b="0" i="0" u="none" strike="noStrike" dirty="0">
                          <a:solidFill>
                            <a:schemeClr val="tx1"/>
                          </a:solidFill>
                          <a:effectLst/>
                          <a:latin typeface="+mn-lt"/>
                        </a:rPr>
                        <a:t>Office of the Accountant General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dirty="0">
                          <a:solidFill>
                            <a:srgbClr val="000000"/>
                          </a:solidFill>
                          <a:effectLst/>
                          <a:latin typeface="+mn-lt"/>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a:solidFill>
                            <a:srgbClr val="000000"/>
                          </a:solidFill>
                          <a:effectLst/>
                          <a:latin typeface="+mn-lt"/>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3874103037"/>
                  </a:ext>
                </a:extLst>
              </a:tr>
              <a:tr h="444679">
                <a:tc>
                  <a:txBody>
                    <a:bodyPr/>
                    <a:lstStyle/>
                    <a:p>
                      <a:pPr algn="l" rtl="0" fontAlgn="ctr"/>
                      <a:r>
                        <a:rPr lang="en-GB" sz="1400" b="0" i="0" u="none" strike="noStrike" dirty="0">
                          <a:solidFill>
                            <a:schemeClr val="tx1"/>
                          </a:solidFill>
                          <a:effectLst/>
                          <a:latin typeface="+mn-lt"/>
                        </a:rPr>
                        <a:t>Office of the Chief Procurement Officer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a:solidFill>
                            <a:srgbClr val="000000"/>
                          </a:solidFill>
                          <a:effectLst/>
                          <a:latin typeface="+mn-lt"/>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2223027061"/>
                  </a:ext>
                </a:extLst>
              </a:tr>
              <a:tr h="444679">
                <a:tc>
                  <a:txBody>
                    <a:bodyPr/>
                    <a:lstStyle/>
                    <a:p>
                      <a:pPr algn="l" rtl="0" fontAlgn="ctr"/>
                      <a:r>
                        <a:rPr lang="en-GB" sz="1400" b="0" i="0" u="none" strike="noStrike" dirty="0">
                          <a:solidFill>
                            <a:schemeClr val="tx1"/>
                          </a:solidFill>
                          <a:effectLst/>
                          <a:latin typeface="+mn-lt"/>
                        </a:rPr>
                        <a:t>International Financial Relations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a:solidFill>
                            <a:srgbClr val="000000"/>
                          </a:solidFill>
                          <a:effectLst/>
                          <a:latin typeface="+mn-lt"/>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dirty="0">
                          <a:solidFill>
                            <a:srgbClr val="000000"/>
                          </a:solidFill>
                          <a:effectLst/>
                          <a:latin typeface="+mn-lt"/>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1438514194"/>
                  </a:ext>
                </a:extLst>
              </a:tr>
              <a:tr h="664077">
                <a:tc>
                  <a:txBody>
                    <a:bodyPr/>
                    <a:lstStyle/>
                    <a:p>
                      <a:pPr algn="l" rtl="0" fontAlgn="ctr"/>
                      <a:r>
                        <a:rPr lang="en-GB" sz="1400" b="0" i="0" u="none" strike="noStrike" dirty="0">
                          <a:solidFill>
                            <a:schemeClr val="tx1"/>
                          </a:solidFill>
                          <a:effectLst/>
                          <a:latin typeface="+mn-lt"/>
                        </a:rPr>
                        <a:t>Civil Military Pensions, Contributions to Funds and Other Benefits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a:solidFill>
                            <a:srgbClr val="000000"/>
                          </a:solidFill>
                          <a:effectLst/>
                          <a:latin typeface="+mn-lt"/>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dirty="0">
                          <a:solidFill>
                            <a:srgbClr val="000000"/>
                          </a:solidFill>
                          <a:effectLst/>
                          <a:latin typeface="+mn-lt"/>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dirty="0">
                          <a:solidFill>
                            <a:srgbClr val="000000"/>
                          </a:solidFill>
                          <a:effectLst/>
                          <a:latin typeface="+mn-lt"/>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1093041576"/>
                  </a:ext>
                </a:extLst>
              </a:tr>
              <a:tr h="229265">
                <a:tc>
                  <a:txBody>
                    <a:bodyPr/>
                    <a:lstStyle/>
                    <a:p>
                      <a:pPr algn="l" rtl="0" fontAlgn="ctr"/>
                      <a:r>
                        <a:rPr lang="en-GB" sz="1400" b="0" i="0" u="none" strike="noStrike" dirty="0">
                          <a:solidFill>
                            <a:schemeClr val="tx1"/>
                          </a:solidFill>
                          <a:effectLst/>
                          <a:latin typeface="+mn-lt"/>
                        </a:rPr>
                        <a:t>Administration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pPr algn="ctr" rtl="0" fontAlgn="ctr"/>
                      <a:r>
                        <a:rPr lang="en-GB" sz="1400" b="0" i="0" u="none" strike="noStrike">
                          <a:solidFill>
                            <a:srgbClr val="000000"/>
                          </a:solidFill>
                          <a:effectLst/>
                          <a:latin typeface="+mn-lt"/>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tcPr>
                </a:tc>
                <a:tc>
                  <a:txBody>
                    <a:bodyPr/>
                    <a:lstStyle/>
                    <a:p>
                      <a:pPr algn="ctr" rtl="0" fontAlgn="ctr"/>
                      <a:r>
                        <a:rPr lang="en-GB" sz="1400" b="0" i="0" u="none" strike="noStrike">
                          <a:solidFill>
                            <a:srgbClr val="000000"/>
                          </a:solidFill>
                          <a:effectLst/>
                          <a:latin typeface="+mn-lt"/>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00B050"/>
                    </a:solidFill>
                  </a:tcPr>
                </a:tc>
                <a:tc>
                  <a:txBody>
                    <a:bodyPr/>
                    <a:lstStyle/>
                    <a:p>
                      <a:pPr algn="ctr" rtl="0" fontAlgn="ctr"/>
                      <a:r>
                        <a:rPr lang="en-GB" sz="1400" b="0" i="0" u="none" strike="noStrike">
                          <a:solidFill>
                            <a:srgbClr val="000000"/>
                          </a:solidFill>
                          <a:effectLst/>
                          <a:latin typeface="+mn-lt"/>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C000"/>
                    </a:solidFill>
                  </a:tcPr>
                </a:tc>
                <a:tc>
                  <a:txBody>
                    <a:bodyPr/>
                    <a:lstStyle/>
                    <a:p>
                      <a:pPr algn="ctr" rtl="0" fontAlgn="ctr"/>
                      <a:r>
                        <a:rPr lang="en-GB" sz="1400" b="0" i="0" u="none" strike="noStrike" dirty="0">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cell3D prstMaterial="dkEdge">
                      <a:bevel w="77470" h="12700" prst="softRound"/>
                      <a:lightRig rig="flood" dir="t"/>
                    </a:cell3D>
                    <a:solidFill>
                      <a:srgbClr val="FF0000"/>
                    </a:solidFill>
                  </a:tcPr>
                </a:tc>
                <a:extLst>
                  <a:ext uri="{0D108BD9-81ED-4DB2-BD59-A6C34878D82A}">
                    <a16:rowId xmlns:a16="http://schemas.microsoft.com/office/drawing/2014/main" val="1847162681"/>
                  </a:ext>
                </a:extLst>
              </a:tr>
            </a:tbl>
          </a:graphicData>
        </a:graphic>
      </p:graphicFrame>
    </p:spTree>
    <p:extLst>
      <p:ext uri="{BB962C8B-B14F-4D97-AF65-F5344CB8AC3E}">
        <p14:creationId xmlns:p14="http://schemas.microsoft.com/office/powerpoint/2010/main" val="168244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8" y="0"/>
            <a:ext cx="8740080" cy="838200"/>
          </a:xfrm>
        </p:spPr>
        <p:txBody>
          <a:bodyPr/>
          <a:lstStyle/>
          <a:p>
            <a:r>
              <a:rPr lang="en-ZA" sz="2000" b="1" dirty="0" smtClean="0"/>
              <a:t/>
            </a:r>
            <a:br>
              <a:rPr lang="en-ZA" sz="2000" b="1" dirty="0" smtClean="0"/>
            </a:br>
            <a:r>
              <a:rPr lang="en-ZA" sz="2000" b="1" dirty="0"/>
              <a:t/>
            </a:r>
            <a:br>
              <a:rPr lang="en-ZA" sz="2000" b="1" dirty="0"/>
            </a:br>
            <a:r>
              <a:rPr lang="en-ZA" b="1" dirty="0" smtClean="0"/>
              <a:t>PROGRAMME 2: ECONOMIC POLICY, TAX, FINANCIAL REGULATION AND RESEARCH </a:t>
            </a:r>
            <a:r>
              <a:rPr lang="en-ZA" sz="2000" b="1" dirty="0" smtClean="0"/>
              <a:t/>
            </a:r>
            <a:br>
              <a:rPr lang="en-ZA" sz="2000" b="1" dirty="0" smtClean="0"/>
            </a:br>
            <a:r>
              <a:rPr lang="en-ZA" sz="1800" b="1" dirty="0" smtClean="0"/>
              <a:t>						</a:t>
            </a:r>
            <a:r>
              <a:rPr lang="en-ZA" sz="1800" b="1" dirty="0" smtClean="0">
                <a:latin typeface="Arial Narrow" pitchFamily="34" charset="0"/>
              </a:rPr>
              <a:t>Annual </a:t>
            </a:r>
            <a:r>
              <a:rPr lang="en-ZA" sz="1800" b="1" dirty="0">
                <a:latin typeface="Arial Narrow" pitchFamily="34" charset="0"/>
              </a:rPr>
              <a:t>Report pages </a:t>
            </a:r>
            <a:r>
              <a:rPr lang="en-ZA" sz="1800" b="1" dirty="0" smtClean="0">
                <a:latin typeface="Arial Narrow" pitchFamily="34" charset="0"/>
              </a:rPr>
              <a:t>63-72</a:t>
            </a:r>
            <a:r>
              <a:rPr lang="en-ZA" sz="1800" dirty="0">
                <a:latin typeface="Arial Narrow" pitchFamily="34" charset="0"/>
              </a:rPr>
              <a:t/>
            </a:r>
            <a:br>
              <a:rPr lang="en-ZA" sz="1800" dirty="0">
                <a:latin typeface="Arial Narrow" pitchFamily="34" charset="0"/>
              </a:rPr>
            </a:br>
            <a:endParaRPr lang="en-ZA" sz="18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7</a:t>
            </a:fld>
            <a:endParaRPr lang="en-US" sz="1400" b="0" dirty="0">
              <a:solidFill>
                <a:schemeClr val="tx1"/>
              </a:solidFill>
              <a:latin typeface="+mn-lt"/>
            </a:endParaRPr>
          </a:p>
        </p:txBody>
      </p:sp>
      <p:sp>
        <p:nvSpPr>
          <p:cNvPr id="18" name="Rounded Rectangle 4"/>
          <p:cNvSpPr/>
          <p:nvPr/>
        </p:nvSpPr>
        <p:spPr>
          <a:xfrm>
            <a:off x="1835696" y="6021288"/>
            <a:ext cx="6408712" cy="826139"/>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en-US" sz="1100" kern="1200" dirty="0" smtClean="0">
                <a:solidFill>
                  <a:schemeClr val="tx1"/>
                </a:solidFill>
              </a:rPr>
              <a:t>Provide specialist policy research, analysis and advisory services in the areas of macroeconomics, microeconomics, taxation, the financial sector and regulatory reform</a:t>
            </a:r>
            <a:endParaRPr lang="en-ZA" sz="1100" kern="1200" dirty="0">
              <a:solidFill>
                <a:schemeClr val="tx1"/>
              </a:solidFill>
            </a:endParaRPr>
          </a:p>
        </p:txBody>
      </p:sp>
      <p:graphicFrame>
        <p:nvGraphicFramePr>
          <p:cNvPr id="13" name="Diagram 12"/>
          <p:cNvGraphicFramePr/>
          <p:nvPr>
            <p:extLst>
              <p:ext uri="{D42A27DB-BD31-4B8C-83A1-F6EECF244321}">
                <p14:modId xmlns:p14="http://schemas.microsoft.com/office/powerpoint/2010/main" val="1299035794"/>
              </p:ext>
            </p:extLst>
          </p:nvPr>
        </p:nvGraphicFramePr>
        <p:xfrm>
          <a:off x="0" y="1073696"/>
          <a:ext cx="9144000" cy="4947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596064" cy="838200"/>
          </a:xfrm>
        </p:spPr>
        <p:txBody>
          <a:bodyPr/>
          <a:lstStyle/>
          <a:p>
            <a:r>
              <a:rPr lang="en-ZA" b="1" dirty="0"/>
              <a:t>PROGRAMME 3: PUBLIC FINANCE AND BUDGET </a:t>
            </a:r>
            <a:r>
              <a:rPr lang="en-ZA" b="1" dirty="0" smtClean="0"/>
              <a:t>MANAGEMENT</a:t>
            </a: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8</a:t>
            </a:fld>
            <a:endParaRPr lang="en-US" sz="1400" b="0">
              <a:solidFill>
                <a:schemeClr val="tx1"/>
              </a:solidFill>
              <a:latin typeface="+mn-lt"/>
            </a:endParaRPr>
          </a:p>
        </p:txBody>
      </p:sp>
      <p:sp>
        <p:nvSpPr>
          <p:cNvPr id="5" name="Content Placeholder 4"/>
          <p:cNvSpPr>
            <a:spLocks noGrp="1"/>
          </p:cNvSpPr>
          <p:nvPr>
            <p:ph idx="1"/>
          </p:nvPr>
        </p:nvSpPr>
        <p:spPr>
          <a:xfrm>
            <a:off x="1619672" y="6151342"/>
            <a:ext cx="6718779" cy="70665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buNone/>
            </a:pPr>
            <a:r>
              <a:rPr lang="en-ZA" sz="1100" dirty="0" smtClean="0">
                <a:solidFill>
                  <a:schemeClr val="tx1"/>
                </a:solidFill>
                <a:ea typeface="ＭＳ Ｐゴシック" pitchFamily="34" charset="-128"/>
              </a:rPr>
              <a:t>To provide analysis and advise on fiscal policy and public finances, intergovernmental financial relations, expenditure and planning priorities. Manage government’s annual budget process and provide public finance management support.</a:t>
            </a:r>
            <a:endParaRPr lang="en-ZA" sz="1100" dirty="0">
              <a:solidFill>
                <a:schemeClr val="tx1"/>
              </a:solidFill>
            </a:endParaRPr>
          </a:p>
        </p:txBody>
      </p:sp>
      <p:sp>
        <p:nvSpPr>
          <p:cNvPr id="6" name="Rectangle 5"/>
          <p:cNvSpPr/>
          <p:nvPr/>
        </p:nvSpPr>
        <p:spPr>
          <a:xfrm>
            <a:off x="6111693" y="755784"/>
            <a:ext cx="2627642" cy="369332"/>
          </a:xfrm>
          <a:prstGeom prst="rect">
            <a:avLst/>
          </a:prstGeom>
        </p:spPr>
        <p:txBody>
          <a:bodyPr wrap="non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73-98</a:t>
            </a:r>
            <a:endParaRPr lang="en-ZA" sz="1800" dirty="0">
              <a:solidFill>
                <a:schemeClr val="bg1"/>
              </a:solidFill>
            </a:endParaRPr>
          </a:p>
        </p:txBody>
      </p:sp>
      <p:graphicFrame>
        <p:nvGraphicFramePr>
          <p:cNvPr id="16" name="Diagram 15"/>
          <p:cNvGraphicFramePr/>
          <p:nvPr>
            <p:extLst>
              <p:ext uri="{D42A27DB-BD31-4B8C-83A1-F6EECF244321}">
                <p14:modId xmlns:p14="http://schemas.microsoft.com/office/powerpoint/2010/main" val="3593127463"/>
              </p:ext>
            </p:extLst>
          </p:nvPr>
        </p:nvGraphicFramePr>
        <p:xfrm>
          <a:off x="0" y="1204290"/>
          <a:ext cx="9144000" cy="4976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297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96064" cy="688504"/>
          </a:xfrm>
        </p:spPr>
        <p:txBody>
          <a:bodyPr/>
          <a:lstStyle/>
          <a:p>
            <a:r>
              <a:rPr lang="en-ZA" b="1" dirty="0"/>
              <a:t>PROGRAMME </a:t>
            </a:r>
            <a:r>
              <a:rPr lang="en-ZA" b="1" dirty="0" smtClean="0"/>
              <a:t>4: ASSET AND LIABILITY MANAGEMENT </a:t>
            </a: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9</a:t>
            </a:fld>
            <a:endParaRPr lang="en-US" sz="1400" b="0">
              <a:solidFill>
                <a:schemeClr val="tx1"/>
              </a:solidFill>
              <a:latin typeface="+mn-lt"/>
            </a:endParaRPr>
          </a:p>
        </p:txBody>
      </p:sp>
      <p:sp>
        <p:nvSpPr>
          <p:cNvPr id="5" name="Content Placeholder 4"/>
          <p:cNvSpPr>
            <a:spLocks noGrp="1"/>
          </p:cNvSpPr>
          <p:nvPr>
            <p:ph idx="1"/>
          </p:nvPr>
        </p:nvSpPr>
        <p:spPr>
          <a:xfrm>
            <a:off x="1691680" y="6092552"/>
            <a:ext cx="6768752" cy="76544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buNone/>
            </a:pPr>
            <a:r>
              <a:rPr lang="en-ZA" sz="1100" dirty="0" smtClean="0">
                <a:solidFill>
                  <a:schemeClr val="tx1"/>
                </a:solidFill>
                <a:ea typeface="ＭＳ Ｐゴシック" pitchFamily="34" charset="-128"/>
              </a:rPr>
              <a:t>Manage government’s annual funding programme in a manner that ensures prudent cash management, an optimal portfolio of debt and other fiscal obligations. Promote and enforce the prudent financial management of SOEs through financial analysis and oversight</a:t>
            </a:r>
            <a:endParaRPr lang="en-ZA" sz="1100" dirty="0">
              <a:solidFill>
                <a:schemeClr val="tx1"/>
              </a:solidFill>
            </a:endParaRPr>
          </a:p>
        </p:txBody>
      </p:sp>
      <p:sp>
        <p:nvSpPr>
          <p:cNvPr id="9" name="Rectangle 8"/>
          <p:cNvSpPr/>
          <p:nvPr/>
        </p:nvSpPr>
        <p:spPr>
          <a:xfrm>
            <a:off x="6228184" y="719766"/>
            <a:ext cx="2791804" cy="366310"/>
          </a:xfrm>
          <a:prstGeom prst="rect">
            <a:avLst/>
          </a:prstGeom>
        </p:spPr>
        <p:txBody>
          <a:bodyPr wrap="square">
            <a:spAutoFit/>
          </a:bodyPr>
          <a:lstStyle/>
          <a:p>
            <a:r>
              <a:rPr lang="en-ZA" sz="1800" b="1" dirty="0">
                <a:solidFill>
                  <a:schemeClr val="bg1"/>
                </a:solidFill>
                <a:latin typeface="Arial Narrow" pitchFamily="34" charset="0"/>
              </a:rPr>
              <a:t>Annual Report pages </a:t>
            </a:r>
            <a:r>
              <a:rPr lang="en-ZA" sz="1800" b="1" dirty="0" smtClean="0">
                <a:solidFill>
                  <a:schemeClr val="bg1"/>
                </a:solidFill>
                <a:latin typeface="Arial Narrow" pitchFamily="34" charset="0"/>
              </a:rPr>
              <a:t>99-109</a:t>
            </a:r>
            <a:endParaRPr lang="en-ZA" sz="1800" dirty="0">
              <a:solidFill>
                <a:schemeClr val="bg1"/>
              </a:solidFill>
            </a:endParaRPr>
          </a:p>
        </p:txBody>
      </p:sp>
      <p:graphicFrame>
        <p:nvGraphicFramePr>
          <p:cNvPr id="14" name="Diagram 13"/>
          <p:cNvGraphicFramePr/>
          <p:nvPr>
            <p:extLst>
              <p:ext uri="{D42A27DB-BD31-4B8C-83A1-F6EECF244321}">
                <p14:modId xmlns:p14="http://schemas.microsoft.com/office/powerpoint/2010/main" val="2083336557"/>
              </p:ext>
            </p:extLst>
          </p:nvPr>
        </p:nvGraphicFramePr>
        <p:xfrm>
          <a:off x="0" y="1086076"/>
          <a:ext cx="9144000" cy="485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286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ommon_x0020_Accessed_x0020_Document xmlns="2aca096b-a3fb-48a2-88ee-f7b59ea5c3d2">true</Common_x0020_Accessed_x0020_Document>
    <Discription xmlns="2aca096b-a3fb-48a2-88ee-f7b59ea5c3d2" xsi:nil="true"/>
    <Business_x0020_Unit xmlns="1ef10d30-60d1-4885-801b-11583d4bc061">Communications</Business_x0020_Unit>
    <Electronic_x0020_Template_x0020_Category xmlns="1ef10d30-60d1-4885-801b-11583d4bc061">Other</Electronic_x0020_Template_x0020_Category>
    <Division xmlns="1ef10d30-60d1-4885-801b-11583d4bc061">Communications</Divi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A10F75C0372A841883BE81DBC7DAFD2" ma:contentTypeVersion="9" ma:contentTypeDescription="Create a new document." ma:contentTypeScope="" ma:versionID="e9760ed9d53f30391e5a0c9020ab00c2">
  <xsd:schema xmlns:xsd="http://www.w3.org/2001/XMLSchema" xmlns:p="http://schemas.microsoft.com/office/2006/metadata/properties" xmlns:ns2="2aca096b-a3fb-48a2-88ee-f7b59ea5c3d2" xmlns:ns3="1ef10d30-60d1-4885-801b-11583d4bc061" targetNamespace="http://schemas.microsoft.com/office/2006/metadata/properties" ma:root="true" ma:fieldsID="8cd0a9b97af9d8ec311b1cc11fa259d0" ns2:_="" ns3:_="">
    <xsd:import namespace="2aca096b-a3fb-48a2-88ee-f7b59ea5c3d2"/>
    <xsd:import namespace="1ef10d30-60d1-4885-801b-11583d4bc061"/>
    <xsd:element name="properties">
      <xsd:complexType>
        <xsd:sequence>
          <xsd:element name="documentManagement">
            <xsd:complexType>
              <xsd:all>
                <xsd:element ref="ns2:Discription" minOccurs="0"/>
                <xsd:element ref="ns2:Common_x0020_Accessed_x0020_Document" minOccurs="0"/>
                <xsd:element ref="ns3:Business_x0020_Unit" minOccurs="0"/>
                <xsd:element ref="ns3:Division" minOccurs="0"/>
                <xsd:element ref="ns3:Electronic_x0020_Template_x0020_Category" minOccurs="0"/>
              </xsd:all>
            </xsd:complexType>
          </xsd:element>
        </xsd:sequence>
      </xsd:complexType>
    </xsd:element>
  </xsd:schema>
  <xsd:schema xmlns:xsd="http://www.w3.org/2001/XMLSchema" xmlns:dms="http://schemas.microsoft.com/office/2006/documentManagement/types" targetNamespace="2aca096b-a3fb-48a2-88ee-f7b59ea5c3d2" elementFormDefault="qualified">
    <xsd:import namespace="http://schemas.microsoft.com/office/2006/documentManagement/types"/>
    <xsd:element name="Discription" ma:index="1" nillable="true" ma:displayName="Discription" ma:internalName="Discription">
      <xsd:simpleType>
        <xsd:restriction base="dms:Note"/>
      </xsd:simpleType>
    </xsd:element>
    <xsd:element name="Common_x0020_Accessed_x0020_Document" ma:index="3" nillable="true" ma:displayName="Common Accessed Document" ma:default="0" ma:internalName="Common_x0020_Accessed_x0020_Document">
      <xsd:simpleType>
        <xsd:restriction base="dms:Boolean"/>
      </xsd:simpleType>
    </xsd:element>
  </xsd:schema>
  <xsd:schema xmlns:xsd="http://www.w3.org/2001/XMLSchema" xmlns:dms="http://schemas.microsoft.com/office/2006/documentManagement/types" targetNamespace="1ef10d30-60d1-4885-801b-11583d4bc061" elementFormDefault="qualified">
    <xsd:import namespace="http://schemas.microsoft.com/office/2006/documentManagement/types"/>
    <xsd:element name="Business_x0020_Unit" ma:index="10" nillable="true" ma:displayName="Business Unit" ma:format="Dropdown" ma:internalName="Business_x0020_Unit0">
      <xsd:simpleType>
        <xsd:restriction base="dms:Choice">
          <xsd:enumeration value="Corporate Services"/>
          <xsd:enumeration value="Asset &amp; Liabity Management"/>
          <xsd:enumeration value="Ministry"/>
          <xsd:enumeration value="Office of the Director-General"/>
          <xsd:enumeration value="Specialist Functions"/>
          <xsd:enumeration value="Budget Office"/>
          <xsd:enumeration value="Economic Policies"/>
          <xsd:enumeration value="Tax Financial Section and International Economics"/>
          <xsd:enumeration value="Intergovernmental Relations"/>
          <xsd:enumeration value="Office of the Accountant-General"/>
          <xsd:enumeration value="Public Finance"/>
          <xsd:enumeration value="Communications"/>
        </xsd:restriction>
      </xsd:simpleType>
    </xsd:element>
    <xsd:element name="Division" ma:index="11" nillable="true" ma:displayName="Division" ma:default="Not Applicable" ma:format="Dropdown" ma:internalName="Division">
      <xsd:simpleType>
        <xsd:restriction base="dms:Choice">
          <xsd:enumeration value="Not Applicable"/>
          <xsd:enumeration value="Facilities Management"/>
          <xsd:enumeration value="Financial Management"/>
          <xsd:enumeration value="Human Resources"/>
          <xsd:enumeration value="Internal Audit"/>
          <xsd:enumeration value="Information Technology"/>
          <xsd:enumeration value="Strategic Projects and Support"/>
          <xsd:enumeration value="Enterprise Risk and Security Management"/>
          <xsd:enumeration value="Communications"/>
        </xsd:restriction>
      </xsd:simpleType>
    </xsd:element>
    <xsd:element name="Electronic_x0020_Template_x0020_Category" ma:index="12" nillable="true" ma:displayName="Electronic Template Category" ma:default="Other" ma:format="Dropdown" ma:internalName="Electronic_x0020_Template_x0020_Category">
      <xsd:simpleType>
        <xsd:restriction base="dms:Choice">
          <xsd:enumeration value="Appointments"/>
          <xsd:enumeration value="Employee Relations"/>
          <xsd:enumeration value="EWP"/>
          <xsd:enumeration value="Funeral Benefits"/>
          <xsd:enumeration value="HRD"/>
          <xsd:enumeration value="Job Evaluation"/>
          <xsd:enumeration value="Leave"/>
          <xsd:enumeration value="Pensions Administration"/>
          <xsd:enumeration value="Performance Management"/>
          <xsd:enumeration value="Terminations"/>
          <xsd:enumeration value="HR Opps"/>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70F23C-C568-4939-934D-E549369DF442}">
  <ds:schemaRefs>
    <ds:schemaRef ds:uri="http://purl.org/dc/terms/"/>
    <ds:schemaRef ds:uri="http://schemas.microsoft.com/office/2006/documentManagement/types"/>
    <ds:schemaRef ds:uri="http://www.w3.org/XML/1998/namespace"/>
    <ds:schemaRef ds:uri="http://purl.org/dc/elements/1.1/"/>
    <ds:schemaRef ds:uri="1ef10d30-60d1-4885-801b-11583d4bc061"/>
    <ds:schemaRef ds:uri="http://schemas.microsoft.com/office/2006/metadata/properties"/>
    <ds:schemaRef ds:uri="http://schemas.openxmlformats.org/package/2006/metadata/core-properties"/>
    <ds:schemaRef ds:uri="2aca096b-a3fb-48a2-88ee-f7b59ea5c3d2"/>
    <ds:schemaRef ds:uri="http://purl.org/dc/dcmitype/"/>
  </ds:schemaRefs>
</ds:datastoreItem>
</file>

<file path=customXml/itemProps2.xml><?xml version="1.0" encoding="utf-8"?>
<ds:datastoreItem xmlns:ds="http://schemas.openxmlformats.org/officeDocument/2006/customXml" ds:itemID="{85C5DE4E-B98B-4711-8019-7F82E96967C4}">
  <ds:schemaRefs>
    <ds:schemaRef ds:uri="http://schemas.microsoft.com/sharepoint/v3/contenttype/forms"/>
  </ds:schemaRefs>
</ds:datastoreItem>
</file>

<file path=customXml/itemProps3.xml><?xml version="1.0" encoding="utf-8"?>
<ds:datastoreItem xmlns:ds="http://schemas.openxmlformats.org/officeDocument/2006/customXml" ds:itemID="{675D2051-8DB3-4A3C-A69D-63A16E217A40}">
  <ds:schemaRefs>
    <ds:schemaRef ds:uri="http://schemas.microsoft.com/office/2006/metadata/longProperties"/>
  </ds:schemaRefs>
</ds:datastoreItem>
</file>

<file path=customXml/itemProps4.xml><?xml version="1.0" encoding="utf-8"?>
<ds:datastoreItem xmlns:ds="http://schemas.openxmlformats.org/officeDocument/2006/customXml" ds:itemID="{CC103B29-33E2-4887-BC99-37C47B6AF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a096b-a3fb-48a2-88ee-f7b59ea5c3d2"/>
    <ds:schemaRef ds:uri="1ef10d30-60d1-4885-801b-11583d4bc06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ITMac01 HD:Applications:Microsoft Office 2004:Templates:Presentations:Designs:Blank Presentation</Template>
  <TotalTime>5604</TotalTime>
  <Words>2715</Words>
  <Application>Microsoft Office PowerPoint</Application>
  <PresentationFormat>On-screen Show (4:3)</PresentationFormat>
  <Paragraphs>353</Paragraphs>
  <Slides>24</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ＭＳ Ｐゴシック</vt:lpstr>
      <vt:lpstr>Arial</vt:lpstr>
      <vt:lpstr>Arial Bold</vt:lpstr>
      <vt:lpstr>Arial Bold Italic</vt:lpstr>
      <vt:lpstr>Arial Narrow</vt:lpstr>
      <vt:lpstr>Calibri</vt:lpstr>
      <vt:lpstr>Comic Sans MS</vt:lpstr>
      <vt:lpstr>Osaka</vt:lpstr>
      <vt:lpstr>Tahoma</vt:lpstr>
      <vt:lpstr>Times New Roman</vt:lpstr>
      <vt:lpstr>Blank Presentation</vt:lpstr>
      <vt:lpstr>Worksheet</vt:lpstr>
      <vt:lpstr>NATIONAL TREASURY ANNUAL REPORT 2016/17 </vt:lpstr>
      <vt:lpstr>NAVIGATING THE PRESENTATION</vt:lpstr>
      <vt:lpstr>NT MANDATE AND PROGRAMMES CONTRIBUTING TO OUTCOMES</vt:lpstr>
      <vt:lpstr>REPORT OF THE ACCOUNTING OFFICER</vt:lpstr>
      <vt:lpstr>REPORT OF THE ACCOUNTING OFFICER (CONT)</vt:lpstr>
      <vt:lpstr>2016/17 PERFORMANCE ACHIEVED BY TOTAL NUMBER OF INDICATORS</vt:lpstr>
      <vt:lpstr>  PROGRAMME 2: ECONOMIC POLICY, TAX, FINANCIAL REGULATION AND RESEARCH        Annual Report pages 63-72 </vt:lpstr>
      <vt:lpstr>PROGRAMME 3: PUBLIC FINANCE AND BUDGET MANAGEMENT</vt:lpstr>
      <vt:lpstr>PROGRAMME 4: ASSET AND LIABILITY MANAGEMENT </vt:lpstr>
      <vt:lpstr>PROGRAMME 5: FINANCIAL ACCOUNTING AND SUPPLY CHAIN MANAGEMENT SYSTEMS</vt:lpstr>
      <vt:lpstr>PROGRAMME 6: INTERNATIONAL FINANCIAL RELATIONS</vt:lpstr>
      <vt:lpstr>PROGRAMME 7: CIVIL MILITARY PENSIONS, CONTRIBUTION TO FUNDS AND OTHER BENEFITS</vt:lpstr>
      <vt:lpstr>PROGRAMME 8: TECHNICAL SUPPORT AND DEVELOPMENT FINANCE PROGRAMME MANAGEMENT</vt:lpstr>
      <vt:lpstr>  PROGRAMME 1: ADMINISTRATION        </vt:lpstr>
      <vt:lpstr> HUMAN CAPITAL            </vt:lpstr>
      <vt:lpstr> 2016/17 OUTCOME EXPENDITURE PER PROGRAMME </vt:lpstr>
      <vt:lpstr>2016/17  ACTUAL OUTCOMES VS BUDGET PER PROGRAMME </vt:lpstr>
      <vt:lpstr> 2016/17ACTUAL OUTCOMES VS BUDGET PER CLASSIFICATION </vt:lpstr>
      <vt:lpstr>2016/17 ACTUAL OUTCOMES VS. BUDGET PER CLASSIFICATION </vt:lpstr>
      <vt:lpstr>    MAIN REASONS FOR SPENDING DEVIATIONS</vt:lpstr>
      <vt:lpstr>OUTCOME OF THE AG AUDIT REPORT</vt:lpstr>
      <vt:lpstr>DETAILS OF THE AG AUDIT REPORT</vt:lpstr>
      <vt:lpstr>REMEDIAL ACTION ON FINDINGS RAISED</vt:lpstr>
      <vt:lpstr>THANK YOU</vt:lpstr>
    </vt:vector>
  </TitlesOfParts>
  <Company>bronwen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(Powerpoint 2007)</dc:title>
  <dc:creator>bronwen</dc:creator>
  <cp:lastModifiedBy>Laura Mseme</cp:lastModifiedBy>
  <cp:revision>291</cp:revision>
  <cp:lastPrinted>2017-10-02T11:00:23Z</cp:lastPrinted>
  <dcterms:created xsi:type="dcterms:W3CDTF">2010-05-24T08:09:56Z</dcterms:created>
  <dcterms:modified xsi:type="dcterms:W3CDTF">2017-10-02T15:39:55Z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0x010100FA10F75C0372A841883BE81DBC7DAFD2</vt:lpwstr>
  </property>
  <property fmtid="{D5CDD505-2E9C-101B-9397-08002B2CF9AE}" pid="4" name="Order">
    <vt:r8>10200</vt:r8>
  </property>
  <property fmtid="{D5CDD505-2E9C-101B-9397-08002B2CF9AE}" pid="5" name="Corporate Services Divition">
    <vt:lpwstr>Communications</vt:lpwstr>
  </property>
  <property fmtid="{D5CDD505-2E9C-101B-9397-08002B2CF9AE}" pid="6" name="Business Unit">
    <vt:lpwstr>Communications</vt:lpwstr>
  </property>
</Properties>
</file>