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57" r:id="rId2"/>
    <p:sldId id="442" r:id="rId3"/>
    <p:sldId id="428" r:id="rId4"/>
    <p:sldId id="432" r:id="rId5"/>
    <p:sldId id="433" r:id="rId6"/>
    <p:sldId id="434" r:id="rId7"/>
    <p:sldId id="435" r:id="rId8"/>
    <p:sldId id="397" r:id="rId9"/>
    <p:sldId id="423" r:id="rId10"/>
    <p:sldId id="386" r:id="rId11"/>
    <p:sldId id="440" r:id="rId12"/>
    <p:sldId id="441" r:id="rId13"/>
    <p:sldId id="422" r:id="rId14"/>
    <p:sldId id="439" r:id="rId15"/>
    <p:sldId id="427" r:id="rId16"/>
    <p:sldId id="438" r:id="rId17"/>
    <p:sldId id="437" r:id="rId18"/>
    <p:sldId id="360"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7158" autoAdjust="0"/>
  </p:normalViewPr>
  <p:slideViewPr>
    <p:cSldViewPr>
      <p:cViewPr>
        <p:scale>
          <a:sx n="60" d="100"/>
          <a:sy n="60" d="100"/>
        </p:scale>
        <p:origin x="-3084" y="-12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hqfile1\Corporate%20Governance%20Unit\PRIOR%20FINANCIAL%20YEAR\QUARTERLY%20ANALYSIS%202015-16.%20Tsanyane\Quarter%203%20Analysis\Quarterly3%20-%202015-16%20Finances%20Final160220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pie3DChart>
        <c:varyColors val="1"/>
        <c:dLbls/>
      </c:pie3DChart>
      <c:spPr>
        <a:noFill/>
        <a:ln w="25400">
          <a:noFill/>
        </a:ln>
      </c:spPr>
    </c:plotArea>
    <c:legend>
      <c:legendPos val="r"/>
      <c:layout/>
      <c:txPr>
        <a:bodyPr/>
        <a:lstStyle/>
        <a:p>
          <a:pPr>
            <a:defRPr sz="1400"/>
          </a:pPr>
          <a:endParaRPr lang="en-US"/>
        </a:p>
      </c:txPr>
    </c:legend>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rotX val="30"/>
      <c:perspective val="30"/>
    </c:view3D>
    <c:plotArea>
      <c:layout/>
      <c:pie3DChart>
        <c:varyColors val="1"/>
        <c:dLbls>
          <c:showCatName val="1"/>
          <c:showPercent val="1"/>
        </c:dLbls>
      </c:pie3DChart>
    </c:plotArea>
    <c:plotVisOnly val="1"/>
    <c:dispBlanksAs val="zero"/>
  </c:chart>
  <c:txPr>
    <a:bodyPr/>
    <a:lstStyle/>
    <a:p>
      <a:pPr>
        <a:defRPr sz="1800" b="1"/>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view3D>
      <c:rotX val="30"/>
      <c:perspective val="30"/>
    </c:view3D>
    <c:plotArea>
      <c:layout/>
      <c:pie3DChart>
        <c:varyColors val="1"/>
        <c:dLbls/>
      </c:pie3DChart>
    </c:plotArea>
    <c:legend>
      <c:legendPos val="r"/>
      <c:layout/>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ZA"/>
  <c:chart>
    <c:view3D>
      <c:rotX val="30"/>
      <c:perspective val="30"/>
    </c:view3D>
    <c:plotArea>
      <c:layout/>
      <c:pie3DChart>
        <c:varyColors val="1"/>
        <c:dLbls/>
      </c:pie3DChart>
    </c:plotArea>
    <c:legend>
      <c:legendPos val="r"/>
      <c:layout/>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layout/>
    </c:title>
    <c:view3D>
      <c:rotX val="30"/>
      <c:perspective val="30"/>
    </c:view3D>
    <c:plotArea>
      <c:layout/>
      <c:pie3DChart>
        <c:varyColors val="1"/>
        <c:ser>
          <c:idx val="0"/>
          <c:order val="0"/>
          <c:tx>
            <c:strRef>
              <c:f>Sheet1!$C$3</c:f>
              <c:strCache>
                <c:ptCount val="1"/>
              </c:strCache>
            </c:strRef>
          </c:tx>
          <c:spPr>
            <a:solidFill>
              <a:srgbClr val="FF0000"/>
            </a:solidFill>
          </c:spPr>
          <c:dPt>
            <c:idx val="0"/>
            <c:spPr>
              <a:solidFill>
                <a:srgbClr val="00B050"/>
              </a:solidFill>
            </c:spPr>
          </c:dPt>
          <c:dPt>
            <c:idx val="2"/>
          </c:dPt>
          <c:dLbls>
            <c:dLbl>
              <c:idx val="0"/>
              <c:layout>
                <c:manualLayout>
                  <c:x val="-8.2132764654418183E-2"/>
                  <c:y val="-0.19195209973753286"/>
                </c:manualLayout>
              </c:layout>
              <c:tx>
                <c:rich>
                  <a:bodyPr/>
                  <a:lstStyle/>
                  <a:p>
                    <a:r>
                      <a:rPr lang="en-US" dirty="0" smtClean="0"/>
                      <a:t>68%</a:t>
                    </a:r>
                    <a:endParaRPr lang="en-US" dirty="0"/>
                  </a:p>
                </c:rich>
              </c:tx>
              <c:showVal val="1"/>
            </c:dLbl>
            <c:dLbl>
              <c:idx val="2"/>
              <c:layout/>
              <c:tx>
                <c:rich>
                  <a:bodyPr/>
                  <a:lstStyle/>
                  <a:p>
                    <a:r>
                      <a:rPr lang="en-US" smtClean="0"/>
                      <a:t>32%</a:t>
                    </a:r>
                    <a:endParaRPr lang="en-US"/>
                  </a:p>
                </c:rich>
              </c:tx>
              <c:showVal val="1"/>
            </c:dLbl>
            <c:showVal val="1"/>
            <c:showLeaderLines val="1"/>
          </c:dLbls>
          <c:cat>
            <c:strRef>
              <c:f>Sheet1!$D$2:$G$2</c:f>
              <c:strCache>
                <c:ptCount val="3"/>
                <c:pt idx="0">
                  <c:v>Achieved</c:v>
                </c:pt>
                <c:pt idx="2">
                  <c:v>Non achieved</c:v>
                </c:pt>
              </c:strCache>
            </c:strRef>
          </c:cat>
          <c:val>
            <c:numRef>
              <c:f>Sheet1!$D$3:$G$3</c:f>
              <c:numCache>
                <c:formatCode>General</c:formatCode>
                <c:ptCount val="4"/>
                <c:pt idx="0" formatCode="0%">
                  <c:v>0.81</c:v>
                </c:pt>
                <c:pt idx="2" formatCode="0%">
                  <c:v>0.19000000000000003</c:v>
                </c:pt>
              </c:numCache>
            </c:numRef>
          </c:val>
        </c:ser>
        <c:dLbls/>
      </c:pie3DChart>
    </c:plotArea>
    <c:legend>
      <c:legendPos val="r"/>
      <c:legendEntry>
        <c:idx val="1"/>
        <c:delete val="1"/>
      </c:legendEntry>
      <c:legendEntry>
        <c:idx val="3"/>
        <c:delete val="1"/>
      </c:legendEntry>
      <c:layout/>
    </c:legend>
    <c:plotVisOnly val="1"/>
    <c:dispBlanksAs val="zero"/>
  </c:chart>
  <c:spPr>
    <a:ln>
      <a:noFill/>
    </a:ln>
  </c:spPr>
  <c:txPr>
    <a:bodyPr/>
    <a:lstStyle/>
    <a:p>
      <a:pPr>
        <a:defRPr sz="1800" b="1"/>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r>
              <a:rPr lang="en-US" sz="900" smtClean="0">
                <a:latin typeface="Gill Sans"/>
                <a:cs typeface="Gill Sans"/>
              </a:rPr>
              <a:t>9/20/2017</a:t>
            </a:r>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smtClean="0">
                <a:latin typeface="Calibri (Body)"/>
                <a:cs typeface="Calibri (Body)"/>
              </a:rPr>
              <a:t>A total of 68% </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mtClean="0"/>
              <a:t>DEPARTMENT OF ARTS AND CULTURE</a:t>
            </a: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r>
              <a:rPr lang="en-US" smtClean="0"/>
              <a:t>9/20/2017</a:t>
            </a:r>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en-US" smtClean="0"/>
              <a:t>A total of 68% </a:t>
            </a: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smtClean="0"/>
              <a:t>9/20/2017</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
        <p:nvSpPr>
          <p:cNvPr id="7" name="Footer Placeholder 6"/>
          <p:cNvSpPr>
            <a:spLocks noGrp="1"/>
          </p:cNvSpPr>
          <p:nvPr>
            <p:ph type="ftr" sz="quarter" idx="13"/>
          </p:nvPr>
        </p:nvSpPr>
        <p:spPr/>
        <p:txBody>
          <a:bodyPr/>
          <a:lstStyle/>
          <a:p>
            <a:r>
              <a:rPr lang="en-US" smtClean="0"/>
              <a:t>A total of 68% </a:t>
            </a:r>
            <a:endParaRPr lang="en-US"/>
          </a:p>
        </p:txBody>
      </p:sp>
    </p:spTree>
    <p:extLst>
      <p:ext uri="{BB962C8B-B14F-4D97-AF65-F5344CB8AC3E}">
        <p14:creationId xmlns:p14="http://schemas.microsoft.com/office/powerpoint/2010/main" xmlns="" val="180198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r>
              <a:rPr lang="en-US" smtClean="0"/>
              <a:t>9/20/2017</a:t>
            </a:r>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9</a:t>
            </a:fld>
            <a:endParaRPr lang="en-US"/>
          </a:p>
        </p:txBody>
      </p:sp>
      <p:sp>
        <p:nvSpPr>
          <p:cNvPr id="7" name="Footer Placeholder 6"/>
          <p:cNvSpPr>
            <a:spLocks noGrp="1"/>
          </p:cNvSpPr>
          <p:nvPr>
            <p:ph type="ftr" sz="quarter" idx="13"/>
          </p:nvPr>
        </p:nvSpPr>
        <p:spPr/>
        <p:txBody>
          <a:bodyPr/>
          <a:lstStyle/>
          <a:p>
            <a:r>
              <a:rPr lang="en-US" smtClean="0"/>
              <a:t>A total of 68% </a:t>
            </a:r>
            <a:endParaRPr lang="en-US"/>
          </a:p>
        </p:txBody>
      </p:sp>
    </p:spTree>
    <p:extLst>
      <p:ext uri="{BB962C8B-B14F-4D97-AF65-F5344CB8AC3E}">
        <p14:creationId xmlns:p14="http://schemas.microsoft.com/office/powerpoint/2010/main" xmlns="" val="1598919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smtClean="0"/>
              <a:t>9/20/2017</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18</a:t>
            </a:fld>
            <a:endParaRPr lang="en-US" dirty="0"/>
          </a:p>
        </p:txBody>
      </p:sp>
      <p:sp>
        <p:nvSpPr>
          <p:cNvPr id="7" name="Footer Placeholder 6"/>
          <p:cNvSpPr>
            <a:spLocks noGrp="1"/>
          </p:cNvSpPr>
          <p:nvPr>
            <p:ph type="ftr" sz="quarter" idx="13"/>
          </p:nvPr>
        </p:nvSpPr>
        <p:spPr/>
        <p:txBody>
          <a:bodyPr/>
          <a:lstStyle/>
          <a:p>
            <a:r>
              <a:rPr lang="en-US" smtClean="0"/>
              <a:t>A total of 68% </a:t>
            </a:r>
            <a:endParaRPr lang="en-US"/>
          </a:p>
        </p:txBody>
      </p:sp>
    </p:spTree>
    <p:extLst>
      <p:ext uri="{BB962C8B-B14F-4D97-AF65-F5344CB8AC3E}">
        <p14:creationId xmlns:p14="http://schemas.microsoft.com/office/powerpoint/2010/main" xmlns=""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43608" y="4639300"/>
            <a:ext cx="7654818" cy="523220"/>
          </a:xfrm>
          <a:prstGeom prst="rect">
            <a:avLst/>
          </a:prstGeom>
        </p:spPr>
        <p:txBody>
          <a:bodyPr wrap="square">
            <a:noAutofit/>
          </a:bodyPr>
          <a:lstStyle/>
          <a:p>
            <a:pPr algn="r">
              <a:spcAft>
                <a:spcPts val="600"/>
              </a:spcAft>
            </a:pPr>
            <a:r>
              <a:rPr lang="en-US" sz="2800" b="1" dirty="0" smtClean="0">
                <a:solidFill>
                  <a:schemeClr val="accent2">
                    <a:lumMod val="50000"/>
                  </a:schemeClr>
                </a:solidFill>
                <a:latin typeface="+mj-lt"/>
                <a:cs typeface="Arial"/>
              </a:rPr>
              <a:t>DIRECTOR-GENERAL: ARTS AND CULTURE </a:t>
            </a:r>
          </a:p>
          <a:p>
            <a:pPr algn="r">
              <a:spcAft>
                <a:spcPts val="600"/>
              </a:spcAft>
            </a:pPr>
            <a:r>
              <a:rPr lang="en-ZA" sz="2800" b="1" dirty="0" smtClean="0">
                <a:solidFill>
                  <a:schemeClr val="accent2">
                    <a:lumMod val="50000"/>
                  </a:schemeClr>
                </a:solidFill>
                <a:latin typeface="+mj-lt"/>
                <a:cs typeface="Arial"/>
              </a:rPr>
              <a:t>DATE: 03/10/2017</a:t>
            </a:r>
            <a:endParaRPr lang="en-ZA" sz="2800" b="1" dirty="0">
              <a:solidFill>
                <a:schemeClr val="accent2">
                  <a:lumMod val="50000"/>
                </a:schemeClr>
              </a:solidFill>
              <a:latin typeface="+mj-lt"/>
              <a:cs typeface="Arial"/>
            </a:endParaRPr>
          </a:p>
        </p:txBody>
      </p:sp>
      <p:sp>
        <p:nvSpPr>
          <p:cNvPr id="5" name="Title 1"/>
          <p:cNvSpPr>
            <a:spLocks noGrp="1"/>
          </p:cNvSpPr>
          <p:nvPr>
            <p:ph type="ctrTitle"/>
          </p:nvPr>
        </p:nvSpPr>
        <p:spPr>
          <a:xfrm>
            <a:off x="1259632" y="2852936"/>
            <a:ext cx="6887937" cy="1786364"/>
          </a:xfrm>
        </p:spPr>
        <p:txBody>
          <a:bodyPr>
            <a:noAutofit/>
          </a:bodyPr>
          <a:lstStyle/>
          <a:p>
            <a:pPr algn="ctr"/>
            <a:r>
              <a:rPr lang="en-ZA" sz="4000" dirty="0" smtClean="0">
                <a:latin typeface="+mj-lt"/>
              </a:rPr>
              <a:t>SOUTH AFRICAN HERITAGE</a:t>
            </a:r>
            <a:br>
              <a:rPr lang="en-ZA" sz="4000" dirty="0" smtClean="0">
                <a:latin typeface="+mj-lt"/>
              </a:rPr>
            </a:br>
            <a:r>
              <a:rPr lang="en-ZA" sz="4000" dirty="0" smtClean="0">
                <a:latin typeface="+mj-lt"/>
              </a:rPr>
              <a:t>RESOURCES AGENCY </a:t>
            </a:r>
            <a:endParaRPr lang="en-ZA" sz="4000" dirty="0">
              <a:latin typeface="+mj-lt"/>
            </a:endParaRPr>
          </a:p>
        </p:txBody>
      </p:sp>
    </p:spTree>
    <p:extLst>
      <p:ext uri="{BB962C8B-B14F-4D97-AF65-F5344CB8AC3E}">
        <p14:creationId xmlns:p14="http://schemas.microsoft.com/office/powerpoint/2010/main" xmlns="" val="309688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a:bodyPr>
          <a:lstStyle/>
          <a:p>
            <a:pPr algn="ctr"/>
            <a:r>
              <a:rPr lang="en-ZA" sz="2800" dirty="0" smtClean="0">
                <a:latin typeface="+mj-lt"/>
              </a:rPr>
              <a:t>THREE YEAR STATEMENT OF FINANCIAL POSITION</a:t>
            </a:r>
            <a:endParaRPr lang="en-ZA" sz="2800" dirty="0">
              <a:latin typeface="+mj-lt"/>
            </a:endParaRPr>
          </a:p>
        </p:txBody>
      </p:sp>
      <p:sp>
        <p:nvSpPr>
          <p:cNvPr id="6" name="Slide Number Placeholder 3"/>
          <p:cNvSpPr>
            <a:spLocks noGrp="1"/>
          </p:cNvSpPr>
          <p:nvPr>
            <p:ph type="sldNum" sz="quarter" idx="4"/>
          </p:nvPr>
        </p:nvSpPr>
        <p:spPr>
          <a:xfrm>
            <a:off x="8100392" y="6237312"/>
            <a:ext cx="609600" cy="365125"/>
          </a:xfrm>
        </p:spPr>
        <p:txBody>
          <a:bodyPr/>
          <a:lstStyle/>
          <a:p>
            <a:r>
              <a:rPr lang="en-ZA" sz="1200" dirty="0"/>
              <a:t>9</a:t>
            </a:r>
            <a:endParaRPr lang="en-ZA" sz="1200" dirty="0" smtClean="0"/>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graphicFrame>
        <p:nvGraphicFramePr>
          <p:cNvPr id="7" name="Content Placeholder 5"/>
          <p:cNvGraphicFramePr>
            <a:graphicFrameLocks noGrp="1"/>
          </p:cNvGraphicFramePr>
          <p:nvPr>
            <p:ph idx="1"/>
            <p:extLst>
              <p:ext uri="{D42A27DB-BD31-4B8C-83A1-F6EECF244321}">
                <p14:modId xmlns:p14="http://schemas.microsoft.com/office/powerpoint/2010/main" xmlns="" val="3165772136"/>
              </p:ext>
            </p:extLst>
          </p:nvPr>
        </p:nvGraphicFramePr>
        <p:xfrm>
          <a:off x="159376" y="1196752"/>
          <a:ext cx="8661096" cy="4608510"/>
        </p:xfrm>
        <a:graphic>
          <a:graphicData uri="http://schemas.openxmlformats.org/drawingml/2006/table">
            <a:tbl>
              <a:tblPr firstRow="1" bandRow="1">
                <a:tableStyleId>{5C22544A-7EE6-4342-B048-85BDC9FD1C3A}</a:tableStyleId>
              </a:tblPr>
              <a:tblGrid>
                <a:gridCol w="2543501"/>
                <a:gridCol w="1791256"/>
                <a:gridCol w="2012669"/>
                <a:gridCol w="2313670"/>
              </a:tblGrid>
              <a:tr h="556191">
                <a:tc>
                  <a:txBody>
                    <a:bodyPr/>
                    <a:lstStyle/>
                    <a:p>
                      <a:pPr algn="ctr"/>
                      <a:r>
                        <a:rPr lang="en-US" sz="1800" b="1" dirty="0" smtClean="0">
                          <a:latin typeface="Arial" pitchFamily="34" charset="0"/>
                          <a:cs typeface="Arial" pitchFamily="34" charset="0"/>
                        </a:rPr>
                        <a:t>SAHRA</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ctr"/>
                      <a:r>
                        <a:rPr lang="en-ZA" sz="1800" b="1" dirty="0" smtClean="0">
                          <a:latin typeface="Arial" pitchFamily="34" charset="0"/>
                          <a:cs typeface="Arial" pitchFamily="34" charset="0"/>
                        </a:rPr>
                        <a:t>2014/15</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ctr"/>
                      <a:r>
                        <a:rPr lang="en-ZA" sz="1800" dirty="0" smtClean="0">
                          <a:latin typeface="Arial" panose="020B0604020202020204" pitchFamily="34" charset="0"/>
                          <a:cs typeface="Arial" panose="020B0604020202020204" pitchFamily="34" charset="0"/>
                        </a:rPr>
                        <a:t>2015/16</a:t>
                      </a:r>
                      <a:endParaRPr lang="en-ZA" sz="1800" dirty="0">
                        <a:latin typeface="Arial" panose="020B0604020202020204" pitchFamily="34" charset="0"/>
                        <a:cs typeface="Arial" panose="020B0604020202020204" pitchFamily="34" charset="0"/>
                      </a:endParaRPr>
                    </a:p>
                  </a:txBody>
                  <a:tcPr>
                    <a:solidFill>
                      <a:schemeClr val="accent6">
                        <a:lumMod val="50000"/>
                      </a:schemeClr>
                    </a:solidFill>
                  </a:tcPr>
                </a:tc>
                <a:tc>
                  <a:txBody>
                    <a:bodyPr/>
                    <a:lstStyle/>
                    <a:p>
                      <a:pPr algn="ctr"/>
                      <a:r>
                        <a:rPr lang="en-ZA" sz="1800" dirty="0" smtClean="0">
                          <a:latin typeface="Arial" panose="020B0604020202020204" pitchFamily="34" charset="0"/>
                          <a:cs typeface="Arial" panose="020B0604020202020204" pitchFamily="34" charset="0"/>
                        </a:rPr>
                        <a:t>2016/17</a:t>
                      </a:r>
                      <a:endParaRPr lang="en-ZA" sz="1800" dirty="0">
                        <a:latin typeface="Arial" panose="020B0604020202020204" pitchFamily="34" charset="0"/>
                        <a:cs typeface="Arial" panose="020B0604020202020204" pitchFamily="34" charset="0"/>
                      </a:endParaRPr>
                    </a:p>
                  </a:txBody>
                  <a:tcPr>
                    <a:solidFill>
                      <a:schemeClr val="accent6">
                        <a:lumMod val="50000"/>
                      </a:schemeClr>
                    </a:solidFill>
                  </a:tcPr>
                </a:tc>
              </a:tr>
              <a:tr h="556191">
                <a:tc>
                  <a:txBody>
                    <a:bodyPr/>
                    <a:lstStyle/>
                    <a:p>
                      <a:pPr algn="r"/>
                      <a:endParaRPr lang="en-ZA" sz="1600" b="1" dirty="0">
                        <a:latin typeface="Arial" pitchFamily="34" charset="0"/>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R’000</a:t>
                      </a:r>
                      <a:endParaRPr lang="en-ZA" sz="1600" b="1" dirty="0" smtClean="0">
                        <a:latin typeface="Arial" pitchFamily="34" charset="0"/>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R’000</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R’000</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r>
              <a:tr h="643781">
                <a:tc>
                  <a:txBody>
                    <a:bodyPr/>
                    <a:lstStyle/>
                    <a:p>
                      <a:r>
                        <a:rPr lang="en-US" sz="1600" b="0" dirty="0" smtClean="0">
                          <a:latin typeface="Arial" pitchFamily="34" charset="0"/>
                          <a:cs typeface="Arial" pitchFamily="34" charset="0"/>
                        </a:rPr>
                        <a:t>Current</a:t>
                      </a:r>
                      <a:r>
                        <a:rPr lang="en-US" sz="1600" b="0" baseline="0" dirty="0" smtClean="0">
                          <a:latin typeface="Arial" pitchFamily="34" charset="0"/>
                          <a:cs typeface="Arial" pitchFamily="34" charset="0"/>
                        </a:rPr>
                        <a:t> Assets</a:t>
                      </a:r>
                      <a:endParaRPr lang="en-ZA" sz="16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itchFamily="34" charset="0"/>
                          <a:cs typeface="Arial" pitchFamily="34" charset="0"/>
                        </a:rPr>
                        <a:t>78 976</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US" sz="1600" b="0" dirty="0" smtClean="0">
                          <a:latin typeface="Arial" panose="020B0604020202020204" pitchFamily="34" charset="0"/>
                          <a:cs typeface="Arial" panose="020B0604020202020204" pitchFamily="34" charset="0"/>
                        </a:rPr>
                        <a:t>60 313</a:t>
                      </a:r>
                      <a:endParaRPr lang="en-ZA" sz="1600" b="0"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0" dirty="0" smtClean="0">
                          <a:latin typeface="Arial" panose="020B0604020202020204" pitchFamily="34" charset="0"/>
                          <a:cs typeface="Arial" panose="020B0604020202020204" pitchFamily="34" charset="0"/>
                        </a:rPr>
                        <a:t>35 708</a:t>
                      </a:r>
                      <a:endParaRPr lang="en-ZA" sz="1600" b="0" dirty="0">
                        <a:latin typeface="Arial" panose="020B0604020202020204" pitchFamily="34" charset="0"/>
                        <a:cs typeface="Arial" panose="020B0604020202020204" pitchFamily="34" charset="0"/>
                      </a:endParaRPr>
                    </a:p>
                  </a:txBody>
                  <a:tcPr>
                    <a:solidFill>
                      <a:schemeClr val="bg2">
                        <a:lumMod val="75000"/>
                      </a:schemeClr>
                    </a:solidFill>
                  </a:tcPr>
                </a:tc>
              </a:tr>
              <a:tr h="627583">
                <a:tc>
                  <a:txBody>
                    <a:bodyPr/>
                    <a:lstStyle/>
                    <a:p>
                      <a:r>
                        <a:rPr lang="en-US" sz="1600" b="0" dirty="0" smtClean="0">
                          <a:latin typeface="Arial" pitchFamily="34" charset="0"/>
                          <a:cs typeface="Arial" pitchFamily="34" charset="0"/>
                        </a:rPr>
                        <a:t>Non-Current</a:t>
                      </a:r>
                      <a:r>
                        <a:rPr lang="en-US" sz="1600" b="0" baseline="0" dirty="0" smtClean="0">
                          <a:latin typeface="Arial" pitchFamily="34" charset="0"/>
                          <a:cs typeface="Arial" pitchFamily="34" charset="0"/>
                        </a:rPr>
                        <a:t> Assets</a:t>
                      </a:r>
                      <a:endParaRPr lang="en-ZA" sz="16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itchFamily="34" charset="0"/>
                          <a:cs typeface="Arial" pitchFamily="34" charset="0"/>
                        </a:rPr>
                        <a:t>146 114</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US" sz="1600" dirty="0" smtClean="0">
                          <a:latin typeface="Arial" panose="020B0604020202020204" pitchFamily="34" charset="0"/>
                          <a:cs typeface="Arial" panose="020B0604020202020204" pitchFamily="34" charset="0"/>
                        </a:rPr>
                        <a:t>77 502</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dirty="0" smtClean="0">
                          <a:latin typeface="Arial" panose="020B0604020202020204" pitchFamily="34" charset="0"/>
                          <a:cs typeface="Arial" panose="020B0604020202020204" pitchFamily="34" charset="0"/>
                        </a:rPr>
                        <a:t>76 791</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r>
              <a:tr h="556191">
                <a:tc>
                  <a:txBody>
                    <a:bodyPr/>
                    <a:lstStyle/>
                    <a:p>
                      <a:r>
                        <a:rPr lang="en-US" sz="1600" b="1" dirty="0" smtClean="0">
                          <a:latin typeface="Arial" pitchFamily="34" charset="0"/>
                          <a:cs typeface="Arial" pitchFamily="34" charset="0"/>
                        </a:rPr>
                        <a:t>Total</a:t>
                      </a:r>
                      <a:r>
                        <a:rPr lang="en-US" sz="1600" b="1" baseline="0" dirty="0" smtClean="0">
                          <a:latin typeface="Arial" pitchFamily="34" charset="0"/>
                          <a:cs typeface="Arial" pitchFamily="34" charset="0"/>
                        </a:rPr>
                        <a:t> Assets</a:t>
                      </a:r>
                      <a:endParaRPr lang="en-ZA" sz="1600" b="1" dirty="0">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latin typeface="Arial" pitchFamily="34" charset="0"/>
                          <a:cs typeface="Arial" pitchFamily="34" charset="0"/>
                        </a:rPr>
                        <a:t>146 114</a:t>
                      </a:r>
                      <a:endParaRPr lang="en-ZA" sz="1600" b="1" dirty="0">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137 815</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112 499</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r>
              <a:tr h="556191">
                <a:tc>
                  <a:txBody>
                    <a:bodyPr/>
                    <a:lstStyle/>
                    <a:p>
                      <a:r>
                        <a:rPr lang="en-US" sz="1600" b="0" baseline="0" dirty="0" smtClean="0">
                          <a:latin typeface="Arial" pitchFamily="34" charset="0"/>
                          <a:cs typeface="Arial" pitchFamily="34" charset="0"/>
                        </a:rPr>
                        <a:t>Current Liabilities</a:t>
                      </a:r>
                      <a:endParaRPr lang="en-ZA" sz="1600" b="0" dirty="0">
                        <a:latin typeface="Arial" pitchFamily="34" charset="0"/>
                        <a:cs typeface="Arial" pitchFamily="34" charset="0"/>
                      </a:endParaRPr>
                    </a:p>
                  </a:txBody>
                  <a:tcPr>
                    <a:solidFill>
                      <a:schemeClr val="bg2">
                        <a:lumMod val="90000"/>
                      </a:schemeClr>
                    </a:solidFill>
                  </a:tcPr>
                </a:tc>
                <a:tc>
                  <a:txBody>
                    <a:bodyPr/>
                    <a:lstStyle/>
                    <a:p>
                      <a:pPr algn="r"/>
                      <a:r>
                        <a:rPr lang="en-US" sz="1600" b="0" dirty="0" smtClean="0">
                          <a:latin typeface="Arial" pitchFamily="34" charset="0"/>
                          <a:cs typeface="Arial" pitchFamily="34" charset="0"/>
                        </a:rPr>
                        <a:t>8</a:t>
                      </a:r>
                      <a:r>
                        <a:rPr lang="en-US" sz="1600" b="0" baseline="0" dirty="0" smtClean="0">
                          <a:latin typeface="Arial" pitchFamily="34" charset="0"/>
                          <a:cs typeface="Arial" pitchFamily="34" charset="0"/>
                        </a:rPr>
                        <a:t> 611</a:t>
                      </a:r>
                      <a:endParaRPr lang="en-ZA" sz="1600" b="0" dirty="0">
                        <a:latin typeface="Arial" pitchFamily="34" charset="0"/>
                        <a:cs typeface="Arial" pitchFamily="34" charset="0"/>
                      </a:endParaRPr>
                    </a:p>
                  </a:txBody>
                  <a:tcPr>
                    <a:solidFill>
                      <a:schemeClr val="bg2">
                        <a:lumMod val="90000"/>
                      </a:schemeClr>
                    </a:solidFill>
                  </a:tcPr>
                </a:tc>
                <a:tc>
                  <a:txBody>
                    <a:bodyPr/>
                    <a:lstStyle/>
                    <a:p>
                      <a:pPr algn="r"/>
                      <a:r>
                        <a:rPr lang="en-US" sz="1600" b="0" dirty="0" smtClean="0">
                          <a:latin typeface="Arial" panose="020B0604020202020204" pitchFamily="34" charset="0"/>
                          <a:cs typeface="Arial" panose="020B0604020202020204" pitchFamily="34" charset="0"/>
                        </a:rPr>
                        <a:t>6</a:t>
                      </a:r>
                      <a:r>
                        <a:rPr lang="en-US" sz="1600" b="0" baseline="0" dirty="0" smtClean="0">
                          <a:latin typeface="Arial" panose="020B0604020202020204" pitchFamily="34" charset="0"/>
                          <a:cs typeface="Arial" panose="020B0604020202020204" pitchFamily="34" charset="0"/>
                        </a:rPr>
                        <a:t> 540</a:t>
                      </a:r>
                      <a:endParaRPr lang="en-ZA" sz="1600" b="0"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pPr algn="r"/>
                      <a:r>
                        <a:rPr lang="en-US" sz="1600" b="0" dirty="0" smtClean="0">
                          <a:latin typeface="Arial" panose="020B0604020202020204" pitchFamily="34" charset="0"/>
                          <a:cs typeface="Arial" panose="020B0604020202020204" pitchFamily="34" charset="0"/>
                        </a:rPr>
                        <a:t>8</a:t>
                      </a:r>
                      <a:r>
                        <a:rPr lang="en-US" sz="1600" b="0" baseline="0" dirty="0" smtClean="0">
                          <a:latin typeface="Arial" panose="020B0604020202020204" pitchFamily="34" charset="0"/>
                          <a:cs typeface="Arial" panose="020B0604020202020204" pitchFamily="34" charset="0"/>
                        </a:rPr>
                        <a:t> 720</a:t>
                      </a:r>
                      <a:endParaRPr lang="en-ZA" sz="1600" b="0" dirty="0">
                        <a:latin typeface="Arial" panose="020B0604020202020204" pitchFamily="34" charset="0"/>
                        <a:cs typeface="Arial" panose="020B0604020202020204" pitchFamily="34" charset="0"/>
                      </a:endParaRPr>
                    </a:p>
                  </a:txBody>
                  <a:tcPr>
                    <a:solidFill>
                      <a:schemeClr val="bg2">
                        <a:lumMod val="90000"/>
                      </a:schemeClr>
                    </a:solidFill>
                  </a:tcPr>
                </a:tc>
              </a:tr>
              <a:tr h="556191">
                <a:tc>
                  <a:txBody>
                    <a:bodyPr/>
                    <a:lstStyle/>
                    <a:p>
                      <a:r>
                        <a:rPr lang="en-US" sz="1600" b="1" dirty="0" smtClean="0">
                          <a:latin typeface="Arial" pitchFamily="34" charset="0"/>
                          <a:cs typeface="Arial" pitchFamily="34" charset="0"/>
                        </a:rPr>
                        <a:t>Total</a:t>
                      </a:r>
                      <a:r>
                        <a:rPr lang="en-US" sz="1600" b="1" baseline="0" dirty="0" smtClean="0">
                          <a:latin typeface="Arial" pitchFamily="34" charset="0"/>
                          <a:cs typeface="Arial" pitchFamily="34" charset="0"/>
                        </a:rPr>
                        <a:t> Liabilities</a:t>
                      </a:r>
                      <a:endParaRPr lang="en-ZA" sz="1600" b="1" dirty="0">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solidFill>
                            <a:schemeClr val="tx1"/>
                          </a:solidFill>
                          <a:latin typeface="Arial" pitchFamily="34" charset="0"/>
                          <a:cs typeface="Arial" pitchFamily="34" charset="0"/>
                        </a:rPr>
                        <a:t>16 442</a:t>
                      </a:r>
                      <a:endParaRPr lang="en-ZA" sz="1600" b="1" dirty="0">
                        <a:solidFill>
                          <a:schemeClr val="tx1"/>
                        </a:solidFill>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14 507</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16 531</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r>
              <a:tr h="556191">
                <a:tc>
                  <a:txBody>
                    <a:bodyPr/>
                    <a:lstStyle/>
                    <a:p>
                      <a:r>
                        <a:rPr lang="en-US" sz="1600" b="1" dirty="0" smtClean="0">
                          <a:latin typeface="Arial" pitchFamily="34" charset="0"/>
                          <a:cs typeface="Arial" pitchFamily="34" charset="0"/>
                        </a:rPr>
                        <a:t>Net Asset Value (NAV)</a:t>
                      </a:r>
                      <a:endParaRPr lang="en-ZA" sz="1600" b="1" dirty="0">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solidFill>
                            <a:schemeClr val="tx1"/>
                          </a:solidFill>
                          <a:latin typeface="Arial" pitchFamily="34" charset="0"/>
                          <a:cs typeface="Arial" pitchFamily="34" charset="0"/>
                        </a:rPr>
                        <a:t>129 672</a:t>
                      </a:r>
                      <a:endParaRPr lang="en-ZA" sz="1600" b="1" dirty="0">
                        <a:solidFill>
                          <a:schemeClr val="tx1"/>
                        </a:solidFill>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123 309</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95 968</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50769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a:bodyPr>
          <a:lstStyle/>
          <a:p>
            <a:pPr algn="ctr"/>
            <a:r>
              <a:rPr lang="en-ZA" sz="2800" dirty="0" smtClean="0">
                <a:latin typeface="+mj-lt"/>
              </a:rPr>
              <a:t>THREE YEAR INCOME AND EXPENDITURE TRENDS</a:t>
            </a:r>
            <a:endParaRPr lang="en-ZA" sz="2800" dirty="0">
              <a:latin typeface="+mj-lt"/>
            </a:endParaRPr>
          </a:p>
        </p:txBody>
      </p:sp>
      <p:sp>
        <p:nvSpPr>
          <p:cNvPr id="6" name="Slide Number Placeholder 3"/>
          <p:cNvSpPr>
            <a:spLocks noGrp="1"/>
          </p:cNvSpPr>
          <p:nvPr>
            <p:ph type="sldNum" sz="quarter" idx="4"/>
          </p:nvPr>
        </p:nvSpPr>
        <p:spPr>
          <a:xfrm>
            <a:off x="8100392" y="6237312"/>
            <a:ext cx="609600" cy="365125"/>
          </a:xfrm>
        </p:spPr>
        <p:txBody>
          <a:bodyPr/>
          <a:lstStyle/>
          <a:p>
            <a:r>
              <a:rPr lang="en-US" sz="1200" dirty="0" smtClean="0"/>
              <a:t>10</a:t>
            </a:r>
            <a:endParaRPr lang="en-ZA" sz="1200" dirty="0" smtClean="0"/>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graphicFrame>
        <p:nvGraphicFramePr>
          <p:cNvPr id="7" name="Content Placeholder 5"/>
          <p:cNvGraphicFramePr>
            <a:graphicFrameLocks noGrp="1"/>
          </p:cNvGraphicFramePr>
          <p:nvPr>
            <p:ph idx="1"/>
            <p:extLst>
              <p:ext uri="{D42A27DB-BD31-4B8C-83A1-F6EECF244321}">
                <p14:modId xmlns:p14="http://schemas.microsoft.com/office/powerpoint/2010/main" xmlns="" val="1460557944"/>
              </p:ext>
            </p:extLst>
          </p:nvPr>
        </p:nvGraphicFramePr>
        <p:xfrm>
          <a:off x="293324" y="908720"/>
          <a:ext cx="8651028" cy="5503478"/>
        </p:xfrm>
        <a:graphic>
          <a:graphicData uri="http://schemas.openxmlformats.org/drawingml/2006/table">
            <a:tbl>
              <a:tblPr firstRow="1" bandRow="1">
                <a:tableStyleId>{5C22544A-7EE6-4342-B048-85BDC9FD1C3A}</a:tableStyleId>
              </a:tblPr>
              <a:tblGrid>
                <a:gridCol w="2118436"/>
                <a:gridCol w="1872208"/>
                <a:gridCol w="2349404"/>
                <a:gridCol w="2310980"/>
              </a:tblGrid>
              <a:tr h="642413">
                <a:tc>
                  <a:txBody>
                    <a:bodyPr/>
                    <a:lstStyle/>
                    <a:p>
                      <a:pPr algn="ctr"/>
                      <a:r>
                        <a:rPr lang="en-US" sz="1800" b="1" dirty="0" smtClean="0">
                          <a:latin typeface="Arial" pitchFamily="34" charset="0"/>
                          <a:cs typeface="Arial" pitchFamily="34" charset="0"/>
                        </a:rPr>
                        <a:t>SAHRA</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ctr"/>
                      <a:r>
                        <a:rPr lang="en-ZA" sz="1800" b="1" dirty="0" smtClean="0">
                          <a:latin typeface="Arial" pitchFamily="34" charset="0"/>
                          <a:cs typeface="Arial" pitchFamily="34" charset="0"/>
                        </a:rPr>
                        <a:t>2014/15</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ctr"/>
                      <a:r>
                        <a:rPr lang="en-ZA" sz="1800" dirty="0" smtClean="0">
                          <a:latin typeface="Arial" panose="020B0604020202020204" pitchFamily="34" charset="0"/>
                          <a:cs typeface="Arial" panose="020B0604020202020204" pitchFamily="34" charset="0"/>
                        </a:rPr>
                        <a:t>2015/16</a:t>
                      </a:r>
                      <a:endParaRPr lang="en-ZA" sz="1800" dirty="0">
                        <a:latin typeface="Arial" panose="020B0604020202020204" pitchFamily="34" charset="0"/>
                        <a:cs typeface="Arial" panose="020B0604020202020204" pitchFamily="34" charset="0"/>
                      </a:endParaRPr>
                    </a:p>
                  </a:txBody>
                  <a:tcPr>
                    <a:solidFill>
                      <a:schemeClr val="accent6">
                        <a:lumMod val="50000"/>
                      </a:schemeClr>
                    </a:solidFill>
                  </a:tcPr>
                </a:tc>
                <a:tc>
                  <a:txBody>
                    <a:bodyPr/>
                    <a:lstStyle/>
                    <a:p>
                      <a:pPr algn="ctr"/>
                      <a:r>
                        <a:rPr lang="en-ZA" sz="1800" dirty="0" smtClean="0">
                          <a:latin typeface="Arial" panose="020B0604020202020204" pitchFamily="34" charset="0"/>
                          <a:cs typeface="Arial" panose="020B0604020202020204" pitchFamily="34" charset="0"/>
                        </a:rPr>
                        <a:t>2016/17</a:t>
                      </a:r>
                      <a:endParaRPr lang="en-ZA" sz="1800" dirty="0">
                        <a:latin typeface="Arial" panose="020B0604020202020204" pitchFamily="34" charset="0"/>
                        <a:cs typeface="Arial" panose="020B0604020202020204" pitchFamily="34" charset="0"/>
                      </a:endParaRPr>
                    </a:p>
                  </a:txBody>
                  <a:tcPr>
                    <a:solidFill>
                      <a:schemeClr val="accent6">
                        <a:lumMod val="50000"/>
                      </a:schemeClr>
                    </a:solidFill>
                  </a:tcPr>
                </a:tc>
              </a:tr>
              <a:tr h="642413">
                <a:tc>
                  <a:txBody>
                    <a:bodyPr/>
                    <a:lstStyle/>
                    <a:p>
                      <a:pPr algn="r"/>
                      <a:endParaRPr lang="en-ZA" sz="1600" b="1" dirty="0">
                        <a:latin typeface="Arial" pitchFamily="34" charset="0"/>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R’000</a:t>
                      </a:r>
                      <a:endParaRPr lang="en-ZA" sz="1600" b="1" dirty="0" smtClean="0">
                        <a:latin typeface="Arial" pitchFamily="34" charset="0"/>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R’000</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R’000</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r>
              <a:tr h="743581">
                <a:tc>
                  <a:txBody>
                    <a:bodyPr/>
                    <a:lstStyle/>
                    <a:p>
                      <a:r>
                        <a:rPr lang="en-ZA" sz="1600" b="1" dirty="0" smtClean="0">
                          <a:latin typeface="Arial" pitchFamily="34" charset="0"/>
                          <a:cs typeface="Arial" pitchFamily="34" charset="0"/>
                        </a:rPr>
                        <a:t>Income </a:t>
                      </a:r>
                      <a:endParaRPr lang="en-ZA" sz="1600" b="1"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baseline="0" dirty="0" smtClean="0">
                          <a:latin typeface="Arial" pitchFamily="34" charset="0"/>
                          <a:cs typeface="Arial" pitchFamily="34" charset="0"/>
                        </a:rPr>
                        <a:t>52 459</a:t>
                      </a:r>
                      <a:endParaRPr lang="en-ZA" sz="1600" b="1" dirty="0">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79 080</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55 552</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r>
              <a:tr h="724872">
                <a:tc>
                  <a:txBody>
                    <a:bodyPr/>
                    <a:lstStyle/>
                    <a:p>
                      <a:r>
                        <a:rPr lang="en-ZA" sz="1600" b="0" dirty="0" smtClean="0">
                          <a:latin typeface="Arial" pitchFamily="34" charset="0"/>
                          <a:cs typeface="Arial" pitchFamily="34" charset="0"/>
                        </a:rPr>
                        <a:t>Government</a:t>
                      </a:r>
                      <a:r>
                        <a:rPr lang="en-ZA" sz="1600" b="0" baseline="0" dirty="0" smtClean="0">
                          <a:latin typeface="Arial" pitchFamily="34" charset="0"/>
                          <a:cs typeface="Arial" pitchFamily="34" charset="0"/>
                        </a:rPr>
                        <a:t> Grant</a:t>
                      </a:r>
                      <a:endParaRPr lang="en-ZA" sz="16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itchFamily="34" charset="0"/>
                          <a:cs typeface="Arial" pitchFamily="34" charset="0"/>
                        </a:rPr>
                        <a:t>46</a:t>
                      </a:r>
                      <a:r>
                        <a:rPr lang="en-US" sz="1600" b="0" baseline="0" dirty="0" smtClean="0">
                          <a:latin typeface="Arial" pitchFamily="34" charset="0"/>
                          <a:cs typeface="Arial" pitchFamily="34" charset="0"/>
                        </a:rPr>
                        <a:t> 581</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US" sz="1600" dirty="0" smtClean="0">
                          <a:latin typeface="Arial" panose="020B0604020202020204" pitchFamily="34" charset="0"/>
                          <a:cs typeface="Arial" panose="020B0604020202020204" pitchFamily="34" charset="0"/>
                        </a:rPr>
                        <a:t>73</a:t>
                      </a:r>
                      <a:r>
                        <a:rPr lang="en-US" sz="1600" baseline="0" dirty="0" smtClean="0">
                          <a:latin typeface="Arial" panose="020B0604020202020204" pitchFamily="34" charset="0"/>
                          <a:cs typeface="Arial" panose="020B0604020202020204" pitchFamily="34" charset="0"/>
                        </a:rPr>
                        <a:t> 830</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aseline="0" dirty="0" smtClean="0">
                          <a:latin typeface="Arial" panose="020B0604020202020204" pitchFamily="34" charset="0"/>
                          <a:cs typeface="Arial" panose="020B0604020202020204" pitchFamily="34" charset="0"/>
                        </a:rPr>
                        <a:t>51 141</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r>
              <a:tr h="642413">
                <a:tc>
                  <a:txBody>
                    <a:bodyPr/>
                    <a:lstStyle/>
                    <a:p>
                      <a:r>
                        <a:rPr lang="en-ZA" sz="1600" b="0" dirty="0" smtClean="0">
                          <a:latin typeface="Arial" pitchFamily="34" charset="0"/>
                          <a:cs typeface="Arial" pitchFamily="34" charset="0"/>
                        </a:rPr>
                        <a:t>Other Income</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ZA" sz="1600" b="0" dirty="0" smtClean="0">
                          <a:latin typeface="Arial" pitchFamily="34" charset="0"/>
                          <a:cs typeface="Arial" pitchFamily="34" charset="0"/>
                        </a:rPr>
                        <a:t>5 878</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US" sz="1600" dirty="0" smtClean="0">
                          <a:latin typeface="Arial" panose="020B0604020202020204" pitchFamily="34" charset="0"/>
                          <a:cs typeface="Arial" panose="020B0604020202020204" pitchFamily="34" charset="0"/>
                        </a:rPr>
                        <a:t>5</a:t>
                      </a:r>
                      <a:r>
                        <a:rPr lang="en-US" sz="1600" baseline="0" dirty="0" smtClean="0">
                          <a:latin typeface="Arial" panose="020B0604020202020204" pitchFamily="34" charset="0"/>
                          <a:cs typeface="Arial" panose="020B0604020202020204" pitchFamily="34" charset="0"/>
                        </a:rPr>
                        <a:t> 250</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aseline="0" dirty="0" smtClean="0">
                          <a:latin typeface="Arial" panose="020B0604020202020204" pitchFamily="34" charset="0"/>
                          <a:cs typeface="Arial" panose="020B0604020202020204" pitchFamily="34" charset="0"/>
                        </a:rPr>
                        <a:t>4 411</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r>
              <a:tr h="642413">
                <a:tc>
                  <a:txBody>
                    <a:bodyPr/>
                    <a:lstStyle/>
                    <a:p>
                      <a:r>
                        <a:rPr lang="en-ZA" sz="1600" b="1" dirty="0" smtClean="0">
                          <a:latin typeface="Arial" pitchFamily="34" charset="0"/>
                          <a:cs typeface="Arial" pitchFamily="34" charset="0"/>
                        </a:rPr>
                        <a:t>Expenditure</a:t>
                      </a:r>
                      <a:endParaRPr lang="en-ZA" sz="1600" b="1" dirty="0">
                        <a:latin typeface="Arial" pitchFamily="34" charset="0"/>
                        <a:cs typeface="Arial" pitchFamily="34" charset="0"/>
                      </a:endParaRPr>
                    </a:p>
                  </a:txBody>
                  <a:tcPr>
                    <a:solidFill>
                      <a:schemeClr val="bg2">
                        <a:lumMod val="90000"/>
                      </a:schemeClr>
                    </a:solidFill>
                  </a:tcPr>
                </a:tc>
                <a:tc>
                  <a:txBody>
                    <a:bodyPr/>
                    <a:lstStyle/>
                    <a:p>
                      <a:pPr algn="r"/>
                      <a:r>
                        <a:rPr lang="en-US" sz="1600" b="1" dirty="0" smtClean="0">
                          <a:latin typeface="Arial" pitchFamily="34" charset="0"/>
                          <a:cs typeface="Arial" pitchFamily="34" charset="0"/>
                        </a:rPr>
                        <a:t>52 137</a:t>
                      </a:r>
                      <a:endParaRPr lang="en-ZA" sz="1600" b="1" dirty="0">
                        <a:latin typeface="Arial" pitchFamily="34" charset="0"/>
                        <a:cs typeface="Arial" pitchFamily="34" charset="0"/>
                      </a:endParaRPr>
                    </a:p>
                  </a:txBody>
                  <a:tcPr>
                    <a:solidFill>
                      <a:schemeClr val="bg2">
                        <a:lumMod val="90000"/>
                      </a:schemeClr>
                    </a:solidFill>
                  </a:tcPr>
                </a:tc>
                <a:tc>
                  <a:txBody>
                    <a:bodyPr/>
                    <a:lstStyle/>
                    <a:p>
                      <a:pPr algn="r"/>
                      <a:r>
                        <a:rPr lang="en-US" sz="1600" b="1" dirty="0" smtClean="0">
                          <a:latin typeface="Arial" panose="020B0604020202020204" pitchFamily="34" charset="0"/>
                          <a:cs typeface="Arial" panose="020B0604020202020204" pitchFamily="34" charset="0"/>
                        </a:rPr>
                        <a:t>93 874</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pPr algn="r"/>
                      <a:r>
                        <a:rPr lang="en-US" sz="1600" b="1" dirty="0" smtClean="0">
                          <a:latin typeface="Arial" panose="020B0604020202020204" pitchFamily="34" charset="0"/>
                          <a:cs typeface="Arial" panose="020B0604020202020204" pitchFamily="34" charset="0"/>
                        </a:rPr>
                        <a:t>82 892</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r>
              <a:tr h="642413">
                <a:tc>
                  <a:txBody>
                    <a:bodyPr/>
                    <a:lstStyle/>
                    <a:p>
                      <a:r>
                        <a:rPr lang="en-ZA" sz="1600" b="1" dirty="0" smtClean="0">
                          <a:latin typeface="Arial" pitchFamily="34" charset="0"/>
                          <a:cs typeface="Arial" pitchFamily="34" charset="0"/>
                        </a:rPr>
                        <a:t>Surplus / (Deficit)</a:t>
                      </a:r>
                      <a:endParaRPr lang="en-ZA" sz="1600" b="1" dirty="0">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solidFill>
                            <a:schemeClr val="tx1"/>
                          </a:solidFill>
                          <a:latin typeface="Arial" pitchFamily="34" charset="0"/>
                          <a:cs typeface="Arial" pitchFamily="34" charset="0"/>
                        </a:rPr>
                        <a:t>   322</a:t>
                      </a:r>
                      <a:endParaRPr lang="en-ZA" sz="1600" b="1" dirty="0">
                        <a:solidFill>
                          <a:schemeClr val="tx1"/>
                        </a:solidFill>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(14 794)</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**(27 340)</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r>
              <a:tr h="642413">
                <a:tc gridSpan="4">
                  <a:txBody>
                    <a:bodyPr/>
                    <a:lstStyle/>
                    <a:p>
                      <a:r>
                        <a:rPr lang="en-ZA" sz="1600" b="0" dirty="0" smtClean="0">
                          <a:latin typeface="Arial" pitchFamily="34" charset="0"/>
                          <a:cs typeface="Arial" pitchFamily="34" charset="0"/>
                        </a:rPr>
                        <a:t>**The deficit</a:t>
                      </a:r>
                      <a:r>
                        <a:rPr lang="en-ZA" sz="1600" b="0" baseline="0" dirty="0" smtClean="0">
                          <a:latin typeface="Arial" pitchFamily="34" charset="0"/>
                          <a:cs typeface="Arial" pitchFamily="34" charset="0"/>
                        </a:rPr>
                        <a:t> is attributable to significant overspending on the side of SAHRA. The entity expenditure for the 2016/17 financial year is in excess of the revenue by 48%. The major cost drivers are salaries and benefits as well as general expenses (Goods and Services). </a:t>
                      </a:r>
                      <a:endParaRPr lang="en-ZA" sz="1600" b="0" dirty="0">
                        <a:latin typeface="Arial" pitchFamily="34" charset="0"/>
                        <a:cs typeface="Arial" pitchFamily="34" charset="0"/>
                      </a:endParaRPr>
                    </a:p>
                  </a:txBody>
                  <a:tcPr>
                    <a:solidFill>
                      <a:schemeClr val="bg2">
                        <a:lumMod val="75000"/>
                      </a:schemeClr>
                    </a:solidFill>
                  </a:tcPr>
                </a:tc>
                <a:tc hMerge="1">
                  <a:txBody>
                    <a:bodyPr/>
                    <a:lstStyle/>
                    <a:p>
                      <a:pPr algn="r"/>
                      <a:endParaRPr lang="en-ZA" sz="1600" b="1" dirty="0">
                        <a:solidFill>
                          <a:schemeClr val="tx1"/>
                        </a:solidFill>
                        <a:latin typeface="Arial" pitchFamily="34" charset="0"/>
                        <a:cs typeface="Arial" pitchFamily="34" charset="0"/>
                      </a:endParaRPr>
                    </a:p>
                  </a:txBody>
                  <a:tcPr>
                    <a:solidFill>
                      <a:schemeClr val="bg2">
                        <a:lumMod val="75000"/>
                      </a:schemeClr>
                    </a:solidFill>
                  </a:tcPr>
                </a:tc>
                <a:tc hMerge="1">
                  <a:txBody>
                    <a:bodyPr/>
                    <a:lstStyle/>
                    <a:p>
                      <a:pPr algn="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c hMerge="1">
                  <a:txBody>
                    <a:bodyPr/>
                    <a:lstStyle/>
                    <a:p>
                      <a:pPr algn="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2504722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a:bodyPr>
          <a:lstStyle/>
          <a:p>
            <a:pPr algn="ctr"/>
            <a:r>
              <a:rPr lang="en-US" sz="2800" dirty="0" smtClean="0">
                <a:latin typeface="+mj-lt"/>
              </a:rPr>
              <a:t>ANALYSIS OF CASH AND CASH EQUIVALENTS</a:t>
            </a:r>
            <a:endParaRPr lang="en-ZA" sz="2800" dirty="0">
              <a:latin typeface="+mj-lt"/>
            </a:endParaRPr>
          </a:p>
        </p:txBody>
      </p:sp>
      <p:sp>
        <p:nvSpPr>
          <p:cNvPr id="6" name="Slide Number Placeholder 3"/>
          <p:cNvSpPr>
            <a:spLocks noGrp="1"/>
          </p:cNvSpPr>
          <p:nvPr>
            <p:ph type="sldNum" sz="quarter" idx="4"/>
          </p:nvPr>
        </p:nvSpPr>
        <p:spPr>
          <a:xfrm>
            <a:off x="8100392" y="6237312"/>
            <a:ext cx="609600" cy="365125"/>
          </a:xfrm>
        </p:spPr>
        <p:txBody>
          <a:bodyPr/>
          <a:lstStyle/>
          <a:p>
            <a:r>
              <a:rPr lang="en-US" sz="1200" dirty="0" smtClean="0"/>
              <a:t>11</a:t>
            </a:r>
            <a:endParaRPr lang="en-ZA" sz="1200" dirty="0" smtClean="0"/>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graphicFrame>
        <p:nvGraphicFramePr>
          <p:cNvPr id="7" name="Content Placeholder 5"/>
          <p:cNvGraphicFramePr>
            <a:graphicFrameLocks noGrp="1"/>
          </p:cNvGraphicFramePr>
          <p:nvPr>
            <p:ph idx="1"/>
            <p:extLst>
              <p:ext uri="{D42A27DB-BD31-4B8C-83A1-F6EECF244321}">
                <p14:modId xmlns:p14="http://schemas.microsoft.com/office/powerpoint/2010/main" xmlns="" val="3746864736"/>
              </p:ext>
            </p:extLst>
          </p:nvPr>
        </p:nvGraphicFramePr>
        <p:xfrm>
          <a:off x="159376" y="908720"/>
          <a:ext cx="8784976" cy="5413459"/>
        </p:xfrm>
        <a:graphic>
          <a:graphicData uri="http://schemas.openxmlformats.org/drawingml/2006/table">
            <a:tbl>
              <a:tblPr firstRow="1" bandRow="1">
                <a:tableStyleId>{5C22544A-7EE6-4342-B048-85BDC9FD1C3A}</a:tableStyleId>
              </a:tblPr>
              <a:tblGrid>
                <a:gridCol w="3917307"/>
                <a:gridCol w="1451431"/>
                <a:gridCol w="1833386"/>
                <a:gridCol w="1582852"/>
              </a:tblGrid>
              <a:tr h="630058">
                <a:tc>
                  <a:txBody>
                    <a:bodyPr/>
                    <a:lstStyle/>
                    <a:p>
                      <a:pPr algn="ctr"/>
                      <a:r>
                        <a:rPr lang="en-US" sz="1800" b="1" dirty="0" smtClean="0">
                          <a:latin typeface="Arial" pitchFamily="34" charset="0"/>
                          <a:cs typeface="Arial" pitchFamily="34" charset="0"/>
                        </a:rPr>
                        <a:t>SAHRA</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ctr"/>
                      <a:r>
                        <a:rPr lang="en-ZA" sz="1800" b="1" dirty="0" smtClean="0">
                          <a:latin typeface="Arial" pitchFamily="34" charset="0"/>
                          <a:cs typeface="Arial" pitchFamily="34" charset="0"/>
                        </a:rPr>
                        <a:t>2014/15</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ctr"/>
                      <a:r>
                        <a:rPr lang="en-ZA" sz="1800" dirty="0" smtClean="0">
                          <a:latin typeface="Arial" panose="020B0604020202020204" pitchFamily="34" charset="0"/>
                          <a:cs typeface="Arial" panose="020B0604020202020204" pitchFamily="34" charset="0"/>
                        </a:rPr>
                        <a:t>2015/16</a:t>
                      </a:r>
                      <a:endParaRPr lang="en-ZA" sz="1800" dirty="0">
                        <a:latin typeface="Arial" panose="020B0604020202020204" pitchFamily="34" charset="0"/>
                        <a:cs typeface="Arial" panose="020B0604020202020204" pitchFamily="34" charset="0"/>
                      </a:endParaRPr>
                    </a:p>
                  </a:txBody>
                  <a:tcPr>
                    <a:solidFill>
                      <a:schemeClr val="accent6">
                        <a:lumMod val="50000"/>
                      </a:schemeClr>
                    </a:solidFill>
                  </a:tcPr>
                </a:tc>
                <a:tc>
                  <a:txBody>
                    <a:bodyPr/>
                    <a:lstStyle/>
                    <a:p>
                      <a:pPr algn="ctr"/>
                      <a:r>
                        <a:rPr lang="en-ZA" sz="1800" dirty="0" smtClean="0">
                          <a:latin typeface="Arial" panose="020B0604020202020204" pitchFamily="34" charset="0"/>
                          <a:cs typeface="Arial" panose="020B0604020202020204" pitchFamily="34" charset="0"/>
                        </a:rPr>
                        <a:t>2016/17</a:t>
                      </a:r>
                      <a:endParaRPr lang="en-ZA" sz="1800" dirty="0">
                        <a:latin typeface="Arial" panose="020B0604020202020204" pitchFamily="34" charset="0"/>
                        <a:cs typeface="Arial" panose="020B0604020202020204" pitchFamily="34" charset="0"/>
                      </a:endParaRPr>
                    </a:p>
                  </a:txBody>
                  <a:tcPr>
                    <a:solidFill>
                      <a:schemeClr val="accent6">
                        <a:lumMod val="50000"/>
                      </a:schemeClr>
                    </a:solidFill>
                  </a:tcPr>
                </a:tc>
              </a:tr>
              <a:tr h="630058">
                <a:tc>
                  <a:txBody>
                    <a:bodyPr/>
                    <a:lstStyle/>
                    <a:p>
                      <a:pPr algn="r"/>
                      <a:endParaRPr lang="en-ZA" sz="1600" b="1" dirty="0">
                        <a:latin typeface="Arial" pitchFamily="34" charset="0"/>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cs typeface="Arial" pitchFamily="34" charset="0"/>
                        </a:rPr>
                        <a:t>R’000</a:t>
                      </a:r>
                      <a:endParaRPr lang="en-ZA" sz="1600" b="1" dirty="0" smtClean="0">
                        <a:latin typeface="Arial" pitchFamily="34" charset="0"/>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R’000</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anose="020B0604020202020204" pitchFamily="34" charset="0"/>
                          <a:cs typeface="Arial" panose="020B0604020202020204" pitchFamily="34" charset="0"/>
                        </a:rPr>
                        <a:t>R’000</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r>
              <a:tr h="729279">
                <a:tc>
                  <a:txBody>
                    <a:bodyPr/>
                    <a:lstStyle/>
                    <a:p>
                      <a:r>
                        <a:rPr lang="en-US" sz="1600" b="1" dirty="0" smtClean="0">
                          <a:latin typeface="Arial" pitchFamily="34" charset="0"/>
                          <a:cs typeface="Arial" pitchFamily="34" charset="0"/>
                        </a:rPr>
                        <a:t>Cash</a:t>
                      </a:r>
                      <a:r>
                        <a:rPr lang="en-US" sz="1600" b="1" baseline="0" dirty="0" smtClean="0">
                          <a:latin typeface="Arial" pitchFamily="34" charset="0"/>
                          <a:cs typeface="Arial" pitchFamily="34" charset="0"/>
                        </a:rPr>
                        <a:t> and Cash Equivalents</a:t>
                      </a:r>
                      <a:endParaRPr lang="en-ZA" sz="1600" b="1"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baseline="0" dirty="0" smtClean="0">
                          <a:latin typeface="Arial" pitchFamily="34" charset="0"/>
                          <a:cs typeface="Arial" pitchFamily="34" charset="0"/>
                        </a:rPr>
                        <a:t>77 560</a:t>
                      </a:r>
                      <a:endParaRPr lang="en-ZA" sz="1600" b="1" dirty="0">
                        <a:latin typeface="Arial" pitchFamily="34" charset="0"/>
                        <a:cs typeface="Arial"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33</a:t>
                      </a:r>
                      <a:r>
                        <a:rPr lang="en-US" sz="1600" b="1" baseline="0" dirty="0" smtClean="0">
                          <a:latin typeface="Arial" panose="020B0604020202020204" pitchFamily="34" charset="0"/>
                          <a:cs typeface="Arial" panose="020B0604020202020204" pitchFamily="34" charset="0"/>
                        </a:rPr>
                        <a:t> 830</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1" dirty="0" smtClean="0">
                          <a:latin typeface="Arial" panose="020B0604020202020204" pitchFamily="34" charset="0"/>
                          <a:cs typeface="Arial" panose="020B0604020202020204" pitchFamily="34" charset="0"/>
                        </a:rPr>
                        <a:t>33</a:t>
                      </a:r>
                      <a:r>
                        <a:rPr lang="en-US" sz="1600" b="1" baseline="0" dirty="0" smtClean="0">
                          <a:latin typeface="Arial" panose="020B0604020202020204" pitchFamily="34" charset="0"/>
                          <a:cs typeface="Arial" panose="020B0604020202020204" pitchFamily="34" charset="0"/>
                        </a:rPr>
                        <a:t> 949</a:t>
                      </a:r>
                      <a:endParaRPr lang="en-ZA" sz="1600" b="1" dirty="0">
                        <a:latin typeface="Arial" panose="020B0604020202020204" pitchFamily="34" charset="0"/>
                        <a:cs typeface="Arial" panose="020B0604020202020204" pitchFamily="34" charset="0"/>
                      </a:endParaRPr>
                    </a:p>
                  </a:txBody>
                  <a:tcPr>
                    <a:solidFill>
                      <a:schemeClr val="bg2">
                        <a:lumMod val="75000"/>
                      </a:schemeClr>
                    </a:solidFill>
                  </a:tcPr>
                </a:tc>
              </a:tr>
              <a:tr h="710930">
                <a:tc>
                  <a:txBody>
                    <a:bodyPr/>
                    <a:lstStyle/>
                    <a:p>
                      <a:r>
                        <a:rPr lang="en-US" sz="1600" b="0" dirty="0" smtClean="0">
                          <a:latin typeface="Arial" pitchFamily="34" charset="0"/>
                          <a:cs typeface="Arial" pitchFamily="34" charset="0"/>
                        </a:rPr>
                        <a:t>Add:</a:t>
                      </a:r>
                      <a:r>
                        <a:rPr lang="en-US" sz="1600" b="0" baseline="0" dirty="0" smtClean="0">
                          <a:latin typeface="Arial" pitchFamily="34" charset="0"/>
                          <a:cs typeface="Arial" pitchFamily="34" charset="0"/>
                        </a:rPr>
                        <a:t> Trade and other receivables</a:t>
                      </a:r>
                      <a:endParaRPr lang="en-ZA" sz="1600" b="0" dirty="0">
                        <a:latin typeface="Arial" pitchFamily="34" charset="0"/>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itchFamily="34" charset="0"/>
                          <a:cs typeface="Arial" pitchFamily="34" charset="0"/>
                        </a:rPr>
                        <a:t>524</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US" sz="1600" dirty="0" smtClean="0">
                          <a:latin typeface="Arial" panose="020B0604020202020204" pitchFamily="34" charset="0"/>
                          <a:cs typeface="Arial" panose="020B0604020202020204" pitchFamily="34" charset="0"/>
                        </a:rPr>
                        <a:t>600</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aseline="0" dirty="0" smtClean="0">
                          <a:latin typeface="Arial" panose="020B0604020202020204" pitchFamily="34" charset="0"/>
                          <a:cs typeface="Arial" panose="020B0604020202020204" pitchFamily="34" charset="0"/>
                        </a:rPr>
                        <a:t>885</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r>
              <a:tr h="630058">
                <a:tc>
                  <a:txBody>
                    <a:bodyPr/>
                    <a:lstStyle/>
                    <a:p>
                      <a:r>
                        <a:rPr lang="en-US" sz="1600" b="0" dirty="0" smtClean="0">
                          <a:latin typeface="Arial" pitchFamily="34" charset="0"/>
                          <a:cs typeface="Arial" pitchFamily="34" charset="0"/>
                        </a:rPr>
                        <a:t>Less:</a:t>
                      </a:r>
                      <a:r>
                        <a:rPr lang="en-US" sz="1600" b="0" baseline="0" dirty="0" smtClean="0">
                          <a:latin typeface="Arial" pitchFamily="34" charset="0"/>
                          <a:cs typeface="Arial" pitchFamily="34" charset="0"/>
                        </a:rPr>
                        <a:t> Current Liabilities</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US" sz="1600" b="0" dirty="0" smtClean="0">
                          <a:latin typeface="Arial" pitchFamily="34" charset="0"/>
                          <a:cs typeface="Arial" pitchFamily="34" charset="0"/>
                        </a:rPr>
                        <a:t>(8</a:t>
                      </a:r>
                      <a:r>
                        <a:rPr lang="en-US" sz="1600" b="0" baseline="0" dirty="0" smtClean="0">
                          <a:latin typeface="Arial" pitchFamily="34" charset="0"/>
                          <a:cs typeface="Arial" pitchFamily="34" charset="0"/>
                        </a:rPr>
                        <a:t> 611)</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US" sz="1600" dirty="0" smtClean="0">
                          <a:latin typeface="Arial" panose="020B0604020202020204" pitchFamily="34" charset="0"/>
                          <a:cs typeface="Arial" panose="020B0604020202020204" pitchFamily="34" charset="0"/>
                        </a:rPr>
                        <a:t>(6</a:t>
                      </a:r>
                      <a:r>
                        <a:rPr lang="en-US" sz="1600" baseline="0" dirty="0" smtClean="0">
                          <a:latin typeface="Arial" panose="020B0604020202020204" pitchFamily="34" charset="0"/>
                          <a:cs typeface="Arial" panose="020B0604020202020204" pitchFamily="34" charset="0"/>
                        </a:rPr>
                        <a:t> 540)</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baseline="0" dirty="0" smtClean="0">
                          <a:latin typeface="Arial" panose="020B0604020202020204" pitchFamily="34" charset="0"/>
                          <a:cs typeface="Arial" panose="020B0604020202020204" pitchFamily="34" charset="0"/>
                        </a:rPr>
                        <a:t>(8 721)</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r>
              <a:tr h="630058">
                <a:tc>
                  <a:txBody>
                    <a:bodyPr/>
                    <a:lstStyle/>
                    <a:p>
                      <a:r>
                        <a:rPr lang="en-US" sz="1600" b="0" dirty="0" smtClean="0">
                          <a:latin typeface="Arial" pitchFamily="34" charset="0"/>
                          <a:cs typeface="Arial" pitchFamily="34" charset="0"/>
                        </a:rPr>
                        <a:t>Less: Commitments</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US" sz="1600" b="0" dirty="0" smtClean="0">
                          <a:latin typeface="Arial" pitchFamily="34" charset="0"/>
                          <a:cs typeface="Arial" pitchFamily="34" charset="0"/>
                        </a:rPr>
                        <a:t>(3 381)</a:t>
                      </a:r>
                      <a:endParaRPr lang="en-ZA" sz="1600" b="0" dirty="0">
                        <a:latin typeface="Arial" pitchFamily="34" charset="0"/>
                        <a:cs typeface="Arial" pitchFamily="34" charset="0"/>
                      </a:endParaRPr>
                    </a:p>
                  </a:txBody>
                  <a:tcPr>
                    <a:solidFill>
                      <a:schemeClr val="bg2">
                        <a:lumMod val="75000"/>
                      </a:schemeClr>
                    </a:solidFill>
                  </a:tcPr>
                </a:tc>
                <a:tc>
                  <a:txBody>
                    <a:bodyPr/>
                    <a:lstStyle/>
                    <a:p>
                      <a:pPr algn="r"/>
                      <a:r>
                        <a:rPr lang="en-US" sz="1600" dirty="0" smtClean="0">
                          <a:latin typeface="Arial" panose="020B0604020202020204" pitchFamily="34" charset="0"/>
                          <a:cs typeface="Arial" panose="020B0604020202020204" pitchFamily="34" charset="0"/>
                        </a:rPr>
                        <a:t>(18</a:t>
                      </a:r>
                      <a:r>
                        <a:rPr lang="en-US" sz="1600" baseline="0" dirty="0" smtClean="0">
                          <a:latin typeface="Arial" panose="020B0604020202020204" pitchFamily="34" charset="0"/>
                          <a:cs typeface="Arial" panose="020B0604020202020204" pitchFamily="34" charset="0"/>
                        </a:rPr>
                        <a:t> 236)</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c>
                  <a:txBody>
                    <a:bodyPr/>
                    <a:lstStyle/>
                    <a:p>
                      <a:pPr algn="r"/>
                      <a:r>
                        <a:rPr lang="en-US" sz="1600" dirty="0" smtClean="0">
                          <a:latin typeface="Arial" panose="020B0604020202020204" pitchFamily="34" charset="0"/>
                          <a:cs typeface="Arial" panose="020B0604020202020204" pitchFamily="34" charset="0"/>
                        </a:rPr>
                        <a:t>(3 750)</a:t>
                      </a: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r>
              <a:tr h="630058">
                <a:tc>
                  <a:txBody>
                    <a:bodyPr/>
                    <a:lstStyle/>
                    <a:p>
                      <a:r>
                        <a:rPr lang="en-US" sz="1600" b="1" dirty="0" smtClean="0">
                          <a:latin typeface="Arial" pitchFamily="34" charset="0"/>
                          <a:cs typeface="Arial" pitchFamily="34" charset="0"/>
                        </a:rPr>
                        <a:t>Net</a:t>
                      </a:r>
                      <a:r>
                        <a:rPr lang="en-US" sz="1600" b="1" baseline="0" dirty="0" smtClean="0">
                          <a:latin typeface="Arial" pitchFamily="34" charset="0"/>
                          <a:cs typeface="Arial" pitchFamily="34" charset="0"/>
                        </a:rPr>
                        <a:t> Working Capital/Surplus Funds</a:t>
                      </a:r>
                      <a:endParaRPr lang="en-ZA" sz="1600" b="1" dirty="0">
                        <a:latin typeface="Arial" pitchFamily="34" charset="0"/>
                        <a:cs typeface="Arial" pitchFamily="34" charset="0"/>
                      </a:endParaRPr>
                    </a:p>
                  </a:txBody>
                  <a:tcPr>
                    <a:solidFill>
                      <a:schemeClr val="bg2">
                        <a:lumMod val="90000"/>
                      </a:schemeClr>
                    </a:solidFill>
                  </a:tcPr>
                </a:tc>
                <a:tc>
                  <a:txBody>
                    <a:bodyPr/>
                    <a:lstStyle/>
                    <a:p>
                      <a:pPr algn="r"/>
                      <a:r>
                        <a:rPr lang="en-US" sz="1600" b="1" dirty="0" smtClean="0">
                          <a:latin typeface="Arial" pitchFamily="34" charset="0"/>
                          <a:cs typeface="Arial" pitchFamily="34" charset="0"/>
                        </a:rPr>
                        <a:t>66</a:t>
                      </a:r>
                      <a:r>
                        <a:rPr lang="en-US" sz="1600" b="1" baseline="0" dirty="0" smtClean="0">
                          <a:latin typeface="Arial" pitchFamily="34" charset="0"/>
                          <a:cs typeface="Arial" pitchFamily="34" charset="0"/>
                        </a:rPr>
                        <a:t> 092</a:t>
                      </a:r>
                      <a:endParaRPr lang="en-ZA" sz="1600" b="1" dirty="0">
                        <a:latin typeface="Arial" pitchFamily="34" charset="0"/>
                        <a:cs typeface="Arial" pitchFamily="34" charset="0"/>
                      </a:endParaRPr>
                    </a:p>
                  </a:txBody>
                  <a:tcPr>
                    <a:solidFill>
                      <a:schemeClr val="bg2">
                        <a:lumMod val="90000"/>
                      </a:schemeClr>
                    </a:solidFill>
                  </a:tcPr>
                </a:tc>
                <a:tc>
                  <a:txBody>
                    <a:bodyPr/>
                    <a:lstStyle/>
                    <a:p>
                      <a:pPr algn="r"/>
                      <a:r>
                        <a:rPr lang="en-US" sz="1600" b="1" dirty="0" smtClean="0">
                          <a:latin typeface="Arial" panose="020B0604020202020204" pitchFamily="34" charset="0"/>
                          <a:cs typeface="Arial" panose="020B0604020202020204" pitchFamily="34" charset="0"/>
                        </a:rPr>
                        <a:t>9</a:t>
                      </a:r>
                      <a:r>
                        <a:rPr lang="en-US" sz="1600" b="1" baseline="0" dirty="0" smtClean="0">
                          <a:latin typeface="Arial" panose="020B0604020202020204" pitchFamily="34" charset="0"/>
                          <a:cs typeface="Arial" panose="020B0604020202020204" pitchFamily="34" charset="0"/>
                        </a:rPr>
                        <a:t> 654</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c>
                  <a:txBody>
                    <a:bodyPr/>
                    <a:lstStyle/>
                    <a:p>
                      <a:pPr algn="r"/>
                      <a:r>
                        <a:rPr lang="en-US" sz="1600" b="1" dirty="0" smtClean="0">
                          <a:latin typeface="Arial" panose="020B0604020202020204" pitchFamily="34" charset="0"/>
                          <a:cs typeface="Arial" panose="020B0604020202020204" pitchFamily="34" charset="0"/>
                        </a:rPr>
                        <a:t>**22 363</a:t>
                      </a: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r>
              <a:tr h="630058">
                <a:tc gridSpan="4">
                  <a:txBody>
                    <a:bodyPr/>
                    <a:lstStyle/>
                    <a:p>
                      <a:r>
                        <a:rPr lang="en-ZA" sz="1600" b="0" dirty="0" smtClean="0">
                          <a:latin typeface="Arial" pitchFamily="34" charset="0"/>
                          <a:cs typeface="Arial" pitchFamily="34" charset="0"/>
                        </a:rPr>
                        <a:t>**This comprises of mainly</a:t>
                      </a:r>
                      <a:r>
                        <a:rPr lang="en-ZA" sz="1600" b="0" baseline="0" dirty="0" smtClean="0">
                          <a:latin typeface="Arial" pitchFamily="34" charset="0"/>
                          <a:cs typeface="Arial" pitchFamily="34" charset="0"/>
                        </a:rPr>
                        <a:t> funds received from third parties linked to specific projects. Current commitments amount to R26 500 000. </a:t>
                      </a:r>
                      <a:r>
                        <a:rPr lang="en-ZA" sz="1600" b="0" baseline="0" smtClean="0">
                          <a:latin typeface="Arial" pitchFamily="34" charset="0"/>
                          <a:cs typeface="Arial" pitchFamily="34" charset="0"/>
                        </a:rPr>
                        <a:t>Detailed </a:t>
                      </a:r>
                      <a:r>
                        <a:rPr lang="en-ZA" sz="1600" b="0" baseline="0" dirty="0" smtClean="0">
                          <a:latin typeface="Arial" pitchFamily="34" charset="0"/>
                          <a:cs typeface="Arial" pitchFamily="34" charset="0"/>
                        </a:rPr>
                        <a:t>break-down is reflected on note 4 of the 2016/17 Annual Report. </a:t>
                      </a:r>
                      <a:endParaRPr lang="en-ZA" sz="1600" b="0" dirty="0">
                        <a:latin typeface="Arial" pitchFamily="34" charset="0"/>
                        <a:cs typeface="Arial" pitchFamily="34" charset="0"/>
                      </a:endParaRPr>
                    </a:p>
                  </a:txBody>
                  <a:tcPr>
                    <a:solidFill>
                      <a:schemeClr val="bg2">
                        <a:lumMod val="90000"/>
                      </a:schemeClr>
                    </a:solidFill>
                  </a:tcPr>
                </a:tc>
                <a:tc hMerge="1">
                  <a:txBody>
                    <a:bodyPr/>
                    <a:lstStyle/>
                    <a:p>
                      <a:pPr algn="r"/>
                      <a:endParaRPr lang="en-ZA" sz="1600" b="1" dirty="0">
                        <a:latin typeface="Arial" pitchFamily="34" charset="0"/>
                        <a:cs typeface="Arial" pitchFamily="34" charset="0"/>
                      </a:endParaRPr>
                    </a:p>
                  </a:txBody>
                  <a:tcPr>
                    <a:solidFill>
                      <a:schemeClr val="bg2">
                        <a:lumMod val="90000"/>
                      </a:schemeClr>
                    </a:solidFill>
                  </a:tcPr>
                </a:tc>
                <a:tc hMerge="1">
                  <a:txBody>
                    <a:bodyPr/>
                    <a:lstStyle/>
                    <a:p>
                      <a:pPr algn="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c hMerge="1">
                  <a:txBody>
                    <a:bodyPr/>
                    <a:lstStyle/>
                    <a:p>
                      <a:pPr algn="r"/>
                      <a:endParaRPr lang="en-ZA" sz="1600" b="1" dirty="0">
                        <a:latin typeface="Arial" panose="020B0604020202020204" pitchFamily="34" charset="0"/>
                        <a:cs typeface="Arial" panose="020B0604020202020204" pitchFamily="34" charset="0"/>
                      </a:endParaRPr>
                    </a:p>
                  </a:txBody>
                  <a:tcPr>
                    <a:solidFill>
                      <a:schemeClr val="bg2">
                        <a:lumMod val="90000"/>
                      </a:schemeClr>
                    </a:solidFill>
                  </a:tcPr>
                </a:tc>
              </a:tr>
            </a:tbl>
          </a:graphicData>
        </a:graphic>
      </p:graphicFrame>
    </p:spTree>
    <p:extLst>
      <p:ext uri="{BB962C8B-B14F-4D97-AF65-F5344CB8AC3E}">
        <p14:creationId xmlns:p14="http://schemas.microsoft.com/office/powerpoint/2010/main" xmlns="" val="753944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10952"/>
          </a:xfrm>
        </p:spPr>
        <p:txBody>
          <a:bodyPr>
            <a:normAutofit/>
          </a:bodyPr>
          <a:lstStyle/>
          <a:p>
            <a:pPr algn="ctr"/>
            <a:r>
              <a:rPr lang="en-US" sz="4000" dirty="0" smtClean="0">
                <a:latin typeface="+mj-lt"/>
              </a:rPr>
              <a:t>AUDIT OUTCOMES</a:t>
            </a:r>
            <a:endParaRPr lang="en-ZA" sz="4000" dirty="0">
              <a:latin typeface="+mj-lt"/>
            </a:endParaRPr>
          </a:p>
        </p:txBody>
      </p:sp>
      <p:sp>
        <p:nvSpPr>
          <p:cNvPr id="4" name="Slide Number Placeholder 3"/>
          <p:cNvSpPr>
            <a:spLocks noGrp="1"/>
          </p:cNvSpPr>
          <p:nvPr>
            <p:ph type="sldNum" sz="quarter" idx="4"/>
          </p:nvPr>
        </p:nvSpPr>
        <p:spPr/>
        <p:txBody>
          <a:bodyPr/>
          <a:lstStyle/>
          <a:p>
            <a:r>
              <a:rPr lang="en-ZA" dirty="0" smtClean="0"/>
              <a:t>12</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xmlns="" val="3764622130"/>
              </p:ext>
            </p:extLst>
          </p:nvPr>
        </p:nvGraphicFramePr>
        <p:xfrm>
          <a:off x="467545" y="1844824"/>
          <a:ext cx="7920879" cy="2299198"/>
        </p:xfrm>
        <a:graphic>
          <a:graphicData uri="http://schemas.openxmlformats.org/drawingml/2006/table">
            <a:tbl>
              <a:tblPr firstRow="1" bandRow="1">
                <a:tableStyleId>{5C22544A-7EE6-4342-B048-85BDC9FD1C3A}</a:tableStyleId>
              </a:tblPr>
              <a:tblGrid>
                <a:gridCol w="1854709"/>
                <a:gridCol w="2105730"/>
                <a:gridCol w="1944216"/>
                <a:gridCol w="2016224"/>
              </a:tblGrid>
              <a:tr h="555239">
                <a:tc>
                  <a:txBody>
                    <a:bodyPr/>
                    <a:lstStyle/>
                    <a:p>
                      <a:pPr algn="r"/>
                      <a:r>
                        <a:rPr lang="en-ZA" sz="1800" b="1" dirty="0" smtClean="0">
                          <a:latin typeface="Arial" pitchFamily="34" charset="0"/>
                          <a:cs typeface="Arial" pitchFamily="34" charset="0"/>
                        </a:rPr>
                        <a:t>SAHRA  </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ZA" sz="1800" b="1" dirty="0" smtClean="0">
                          <a:latin typeface="Arial" pitchFamily="34" charset="0"/>
                          <a:cs typeface="Arial" pitchFamily="34" charset="0"/>
                        </a:rPr>
                        <a:t>2014/15</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ZA" sz="1800" b="1" dirty="0" smtClean="0">
                          <a:latin typeface="Arial" pitchFamily="34" charset="0"/>
                          <a:cs typeface="Arial" pitchFamily="34" charset="0"/>
                        </a:rPr>
                        <a:t>2015/16</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US" sz="1800" b="1" dirty="0" smtClean="0">
                          <a:latin typeface="Arial" pitchFamily="34" charset="0"/>
                          <a:cs typeface="Arial" pitchFamily="34" charset="0"/>
                        </a:rPr>
                        <a:t>2016/17</a:t>
                      </a:r>
                      <a:endParaRPr lang="en-ZA" sz="1800" b="1" dirty="0">
                        <a:latin typeface="Arial" pitchFamily="34" charset="0"/>
                        <a:cs typeface="Arial" pitchFamily="34" charset="0"/>
                      </a:endParaRPr>
                    </a:p>
                  </a:txBody>
                  <a:tcPr>
                    <a:solidFill>
                      <a:schemeClr val="accent6">
                        <a:lumMod val="50000"/>
                      </a:schemeClr>
                    </a:solidFill>
                  </a:tcPr>
                </a:tc>
              </a:tr>
              <a:tr h="555239">
                <a:tc>
                  <a:txBody>
                    <a:bodyPr/>
                    <a:lstStyle/>
                    <a:p>
                      <a:r>
                        <a:rPr lang="en-ZA" sz="1800" b="1" dirty="0" smtClean="0">
                          <a:latin typeface="Arial" pitchFamily="34" charset="0"/>
                          <a:cs typeface="Arial" pitchFamily="34" charset="0"/>
                        </a:rPr>
                        <a:t>Audit</a:t>
                      </a:r>
                      <a:r>
                        <a:rPr lang="en-ZA" sz="1800" b="1" baseline="0" dirty="0" smtClean="0">
                          <a:latin typeface="Arial" pitchFamily="34" charset="0"/>
                          <a:cs typeface="Arial" pitchFamily="34" charset="0"/>
                        </a:rPr>
                        <a:t> Outcome</a:t>
                      </a:r>
                      <a:endParaRPr lang="en-ZA" sz="1800" b="1" dirty="0">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latin typeface="Arial" pitchFamily="34" charset="0"/>
                          <a:cs typeface="Arial" pitchFamily="34" charset="0"/>
                        </a:rPr>
                        <a:t>Unqualified</a:t>
                      </a:r>
                      <a:endParaRPr lang="en-ZA" sz="1800" b="1" dirty="0">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latin typeface="Arial" pitchFamily="34" charset="0"/>
                          <a:cs typeface="Arial" pitchFamily="34" charset="0"/>
                        </a:rPr>
                        <a:t>Unqualified</a:t>
                      </a:r>
                      <a:endParaRPr lang="en-ZA" sz="1800" b="1" dirty="0">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latin typeface="Arial" pitchFamily="34" charset="0"/>
                          <a:cs typeface="Arial" pitchFamily="34" charset="0"/>
                        </a:rPr>
                        <a:t>Unqualified</a:t>
                      </a:r>
                      <a:endParaRPr lang="en-ZA" sz="1800" b="1" dirty="0">
                        <a:latin typeface="Arial" pitchFamily="34" charset="0"/>
                        <a:cs typeface="Arial" pitchFamily="34" charset="0"/>
                      </a:endParaRPr>
                    </a:p>
                  </a:txBody>
                  <a:tcPr>
                    <a:solidFill>
                      <a:schemeClr val="bg2">
                        <a:lumMod val="75000"/>
                      </a:schemeClr>
                    </a:solidFill>
                  </a:tcPr>
                </a:tc>
              </a:tr>
              <a:tr h="555239">
                <a:tc gridSpan="4">
                  <a:txBody>
                    <a:bodyPr/>
                    <a:lstStyle/>
                    <a:p>
                      <a:r>
                        <a:rPr lang="en-ZA" sz="1800" b="1" dirty="0" smtClean="0">
                          <a:latin typeface="Arial" pitchFamily="34" charset="0"/>
                          <a:cs typeface="Arial" pitchFamily="34" charset="0"/>
                        </a:rPr>
                        <a:t>* SAHRA has reported an irregular expenditure of R49 million that relates to the contract awarded to the service provider in 2015 for the rehabilitation of Delville Wood memorial in France which</a:t>
                      </a:r>
                      <a:r>
                        <a:rPr lang="en-ZA" sz="1800" b="1" baseline="0" dirty="0" smtClean="0">
                          <a:latin typeface="Arial" pitchFamily="34" charset="0"/>
                          <a:cs typeface="Arial" pitchFamily="34" charset="0"/>
                        </a:rPr>
                        <a:t> </a:t>
                      </a:r>
                      <a:r>
                        <a:rPr lang="en-ZA" sz="1800" b="1" dirty="0" smtClean="0">
                          <a:latin typeface="Arial" pitchFamily="34" charset="0"/>
                          <a:cs typeface="Arial" pitchFamily="34" charset="0"/>
                        </a:rPr>
                        <a:t>was condoned by the previous council. </a:t>
                      </a:r>
                      <a:endParaRPr lang="en-ZA" sz="1800" b="1" dirty="0">
                        <a:latin typeface="Arial" pitchFamily="34" charset="0"/>
                        <a:cs typeface="Arial" pitchFamily="34" charset="0"/>
                      </a:endParaRPr>
                    </a:p>
                  </a:txBody>
                  <a:tcPr>
                    <a:solidFill>
                      <a:schemeClr val="bg2">
                        <a:lumMod val="75000"/>
                      </a:schemeClr>
                    </a:solidFill>
                  </a:tcPr>
                </a:tc>
                <a:tc hMerge="1">
                  <a:txBody>
                    <a:bodyPr/>
                    <a:lstStyle/>
                    <a:p>
                      <a:pPr algn="r"/>
                      <a:endParaRPr lang="en-ZA" sz="1800" b="1" dirty="0">
                        <a:latin typeface="Arial" pitchFamily="34" charset="0"/>
                        <a:cs typeface="Arial" pitchFamily="34" charset="0"/>
                      </a:endParaRPr>
                    </a:p>
                  </a:txBody>
                  <a:tcPr>
                    <a:solidFill>
                      <a:schemeClr val="bg2">
                        <a:lumMod val="75000"/>
                      </a:schemeClr>
                    </a:solidFill>
                  </a:tcPr>
                </a:tc>
                <a:tc hMerge="1">
                  <a:txBody>
                    <a:bodyPr/>
                    <a:lstStyle/>
                    <a:p>
                      <a:pPr algn="r"/>
                      <a:endParaRPr lang="en-ZA" sz="1800" b="1" dirty="0">
                        <a:latin typeface="Arial" pitchFamily="34" charset="0"/>
                        <a:cs typeface="Arial" pitchFamily="34" charset="0"/>
                      </a:endParaRPr>
                    </a:p>
                  </a:txBody>
                  <a:tcPr>
                    <a:solidFill>
                      <a:schemeClr val="bg2">
                        <a:lumMod val="75000"/>
                      </a:schemeClr>
                    </a:solidFill>
                  </a:tcPr>
                </a:tc>
                <a:tc hMerge="1">
                  <a:txBody>
                    <a:bodyPr/>
                    <a:lstStyle/>
                    <a:p>
                      <a:pPr algn="r"/>
                      <a:endParaRPr lang="en-ZA" sz="1800" b="1" dirty="0">
                        <a:latin typeface="Arial" pitchFamily="34" charset="0"/>
                        <a:cs typeface="Arial"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490213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10952"/>
          </a:xfrm>
        </p:spPr>
        <p:txBody>
          <a:bodyPr>
            <a:noAutofit/>
          </a:bodyPr>
          <a:lstStyle/>
          <a:p>
            <a:pPr algn="ctr"/>
            <a:r>
              <a:rPr lang="en-ZA" sz="4400" dirty="0" smtClean="0">
                <a:latin typeface="+mj-lt"/>
              </a:rPr>
              <a:t>GOVERNANCE</a:t>
            </a:r>
            <a:endParaRPr lang="en-ZA" sz="4400" dirty="0">
              <a:latin typeface="+mj-lt"/>
            </a:endParaRPr>
          </a:p>
        </p:txBody>
      </p:sp>
      <p:sp>
        <p:nvSpPr>
          <p:cNvPr id="5" name="Slide Number Placeholder 3"/>
          <p:cNvSpPr>
            <a:spLocks noGrp="1"/>
          </p:cNvSpPr>
          <p:nvPr>
            <p:ph type="sldNum" sz="quarter" idx="4"/>
          </p:nvPr>
        </p:nvSpPr>
        <p:spPr>
          <a:xfrm>
            <a:off x="8100392" y="6237312"/>
            <a:ext cx="609600" cy="365125"/>
          </a:xfrm>
        </p:spPr>
        <p:txBody>
          <a:bodyPr/>
          <a:lstStyle/>
          <a:p>
            <a:r>
              <a:rPr lang="en-ZA" dirty="0" smtClean="0"/>
              <a:t>13</a:t>
            </a:r>
          </a:p>
        </p:txBody>
      </p:sp>
      <p:graphicFrame>
        <p:nvGraphicFramePr>
          <p:cNvPr id="6" name="Content Placeholder 3"/>
          <p:cNvGraphicFramePr>
            <a:graphicFrameLocks noGrp="1"/>
          </p:cNvGraphicFramePr>
          <p:nvPr>
            <p:ph idx="1"/>
            <p:extLst>
              <p:ext uri="{D42A27DB-BD31-4B8C-83A1-F6EECF244321}">
                <p14:modId xmlns:p14="http://schemas.microsoft.com/office/powerpoint/2010/main" xmlns="" val="445636722"/>
              </p:ext>
            </p:extLst>
          </p:nvPr>
        </p:nvGraphicFramePr>
        <p:xfrm>
          <a:off x="251520" y="1052736"/>
          <a:ext cx="8208913" cy="4532328"/>
        </p:xfrm>
        <a:graphic>
          <a:graphicData uri="http://schemas.openxmlformats.org/drawingml/2006/table">
            <a:tbl>
              <a:tblPr firstRow="1" bandRow="1">
                <a:tableStyleId>{5C22544A-7EE6-4342-B048-85BDC9FD1C3A}</a:tableStyleId>
              </a:tblPr>
              <a:tblGrid>
                <a:gridCol w="2664296"/>
                <a:gridCol w="1368152"/>
                <a:gridCol w="1296144"/>
                <a:gridCol w="1362643"/>
                <a:gridCol w="1517678"/>
              </a:tblGrid>
              <a:tr h="528804">
                <a:tc>
                  <a:txBody>
                    <a:bodyPr/>
                    <a:lstStyle/>
                    <a:p>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2014/15</a:t>
                      </a:r>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2015/16</a:t>
                      </a:r>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2016/17</a:t>
                      </a:r>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2017/18</a:t>
                      </a:r>
                      <a:endParaRPr lang="en-ZA" sz="1600" dirty="0">
                        <a:latin typeface="Arial" pitchFamily="34" charset="0"/>
                        <a:cs typeface="Arial" pitchFamily="34" charset="0"/>
                      </a:endParaRPr>
                    </a:p>
                  </a:txBody>
                  <a:tcPr>
                    <a:solidFill>
                      <a:schemeClr val="accent6">
                        <a:lumMod val="50000"/>
                      </a:schemeClr>
                    </a:solidFill>
                  </a:tcPr>
                </a:tc>
              </a:tr>
              <a:tr h="528804">
                <a:tc>
                  <a:txBody>
                    <a:bodyPr/>
                    <a:lstStyle/>
                    <a:p>
                      <a:r>
                        <a:rPr lang="en-ZA" sz="1600" dirty="0" smtClean="0">
                          <a:latin typeface="Arial" pitchFamily="34" charset="0"/>
                          <a:cs typeface="Arial" pitchFamily="34" charset="0"/>
                        </a:rPr>
                        <a:t>Number of Council</a:t>
                      </a:r>
                      <a:r>
                        <a:rPr lang="en-ZA" sz="1600" baseline="0" dirty="0" smtClean="0">
                          <a:latin typeface="Arial" pitchFamily="34" charset="0"/>
                          <a:cs typeface="Arial" pitchFamily="34" charset="0"/>
                        </a:rPr>
                        <a:t> members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11</a:t>
                      </a:r>
                      <a:endParaRPr lang="en-ZA" sz="12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12</a:t>
                      </a:r>
                      <a:endParaRPr lang="en-ZA" sz="1200" dirty="0">
                        <a:latin typeface="Arial" pitchFamily="34" charset="0"/>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US" sz="1200" dirty="0">
                          <a:effectLst/>
                          <a:latin typeface="Arial" panose="020B0604020202020204" pitchFamily="34" charset="0"/>
                          <a:ea typeface="Calibri"/>
                          <a:cs typeface="Arial" panose="020B0604020202020204" pitchFamily="34" charset="0"/>
                        </a:rPr>
                        <a:t>12</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200" dirty="0" smtClean="0">
                          <a:effectLst/>
                          <a:latin typeface="Arial" panose="020B0604020202020204" pitchFamily="34" charset="0"/>
                          <a:ea typeface="Calibri"/>
                          <a:cs typeface="Arial" panose="020B0604020202020204" pitchFamily="34" charset="0"/>
                        </a:rPr>
                        <a:t>12</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r>
              <a:tr h="528804">
                <a:tc>
                  <a:txBody>
                    <a:bodyPr/>
                    <a:lstStyle/>
                    <a:p>
                      <a:r>
                        <a:rPr lang="en-ZA" sz="1600" dirty="0" smtClean="0">
                          <a:latin typeface="Arial" pitchFamily="34" charset="0"/>
                          <a:cs typeface="Arial" pitchFamily="34" charset="0"/>
                        </a:rPr>
                        <a:t>Number of Council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20</a:t>
                      </a:r>
                      <a:endParaRPr lang="en-ZA" sz="12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20</a:t>
                      </a:r>
                      <a:endParaRPr lang="en-ZA" sz="1200" dirty="0">
                        <a:latin typeface="Arial" pitchFamily="34" charset="0"/>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US" sz="1200" dirty="0" smtClean="0">
                          <a:effectLst/>
                          <a:latin typeface="Arial" panose="020B0604020202020204" pitchFamily="34" charset="0"/>
                          <a:ea typeface="Calibri"/>
                          <a:cs typeface="Arial" panose="020B0604020202020204" pitchFamily="34" charset="0"/>
                        </a:rPr>
                        <a:t>16</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200" dirty="0" smtClean="0">
                          <a:effectLst/>
                          <a:latin typeface="Arial" panose="020B0604020202020204" pitchFamily="34" charset="0"/>
                          <a:ea typeface="Calibri"/>
                          <a:cs typeface="Arial" panose="020B0604020202020204" pitchFamily="34" charset="0"/>
                        </a:rPr>
                        <a:t>3</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r>
              <a:tr h="551549">
                <a:tc>
                  <a:txBody>
                    <a:bodyPr/>
                    <a:lstStyle/>
                    <a:p>
                      <a:r>
                        <a:rPr lang="en-ZA" sz="1600" dirty="0" smtClean="0">
                          <a:latin typeface="Arial" pitchFamily="34" charset="0"/>
                          <a:cs typeface="Arial" pitchFamily="34" charset="0"/>
                        </a:rPr>
                        <a:t>Number of Council committee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22</a:t>
                      </a:r>
                      <a:endParaRPr lang="en-ZA" sz="12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22</a:t>
                      </a:r>
                      <a:endParaRPr lang="en-ZA" sz="1200" dirty="0">
                        <a:latin typeface="Arial" pitchFamily="34" charset="0"/>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US" sz="1200" dirty="0" smtClean="0">
                          <a:effectLst/>
                          <a:latin typeface="Arial" panose="020B0604020202020204" pitchFamily="34" charset="0"/>
                          <a:ea typeface="Calibri"/>
                          <a:cs typeface="Arial" panose="020B0604020202020204" pitchFamily="34" charset="0"/>
                        </a:rPr>
                        <a:t>9</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200" dirty="0" smtClean="0">
                          <a:effectLst/>
                          <a:latin typeface="Arial" panose="020B0604020202020204" pitchFamily="34" charset="0"/>
                          <a:ea typeface="Calibri"/>
                          <a:cs typeface="Arial" panose="020B0604020202020204" pitchFamily="34" charset="0"/>
                        </a:rPr>
                        <a:t>3</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r>
              <a:tr h="551549">
                <a:tc>
                  <a:txBody>
                    <a:bodyPr/>
                    <a:lstStyle/>
                    <a:p>
                      <a:r>
                        <a:rPr lang="en-ZA" sz="1600" dirty="0" smtClean="0">
                          <a:latin typeface="Arial" pitchFamily="34" charset="0"/>
                          <a:cs typeface="Arial" pitchFamily="34" charset="0"/>
                        </a:rPr>
                        <a:t>Attendance rate of Council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95%</a:t>
                      </a:r>
                      <a:endParaRPr lang="en-ZA" sz="12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95%</a:t>
                      </a:r>
                      <a:endParaRPr lang="en-ZA" sz="1200" dirty="0">
                        <a:latin typeface="Arial" pitchFamily="34" charset="0"/>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US" sz="1200" dirty="0" smtClean="0">
                          <a:effectLst/>
                          <a:latin typeface="Arial" panose="020B0604020202020204" pitchFamily="34" charset="0"/>
                          <a:ea typeface="Calibri"/>
                          <a:cs typeface="Arial" panose="020B0604020202020204" pitchFamily="34" charset="0"/>
                        </a:rPr>
                        <a:t>98%</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200" dirty="0" smtClean="0">
                          <a:effectLst/>
                          <a:latin typeface="Arial" panose="020B0604020202020204" pitchFamily="34" charset="0"/>
                          <a:ea typeface="Calibri"/>
                          <a:cs typeface="Arial" panose="020B0604020202020204" pitchFamily="34" charset="0"/>
                        </a:rPr>
                        <a:t>99%</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r>
              <a:tr h="551549">
                <a:tc>
                  <a:txBody>
                    <a:bodyPr/>
                    <a:lstStyle/>
                    <a:p>
                      <a:r>
                        <a:rPr lang="en-ZA" sz="1600" dirty="0" smtClean="0">
                          <a:latin typeface="Arial" pitchFamily="34" charset="0"/>
                          <a:cs typeface="Arial" pitchFamily="34" charset="0"/>
                        </a:rPr>
                        <a:t>Number of Audit</a:t>
                      </a:r>
                      <a:r>
                        <a:rPr lang="en-ZA" sz="1600" baseline="0" dirty="0" smtClean="0">
                          <a:latin typeface="Arial" pitchFamily="34" charset="0"/>
                          <a:cs typeface="Arial" pitchFamily="34" charset="0"/>
                        </a:rPr>
                        <a:t> Committee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11</a:t>
                      </a:r>
                      <a:endParaRPr lang="en-ZA" sz="12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11</a:t>
                      </a:r>
                      <a:endParaRPr lang="en-ZA" sz="1200" dirty="0">
                        <a:latin typeface="Arial" pitchFamily="34" charset="0"/>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US" sz="1200" dirty="0" smtClean="0">
                          <a:effectLst/>
                          <a:latin typeface="Arial" panose="020B0604020202020204" pitchFamily="34" charset="0"/>
                          <a:ea typeface="Calibri"/>
                          <a:cs typeface="Arial" panose="020B0604020202020204" pitchFamily="34" charset="0"/>
                        </a:rPr>
                        <a:t>6</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200" dirty="0" smtClean="0">
                          <a:effectLst/>
                          <a:latin typeface="Arial" panose="020B0604020202020204" pitchFamily="34" charset="0"/>
                          <a:ea typeface="Calibri"/>
                          <a:cs typeface="Arial" panose="020B0604020202020204" pitchFamily="34" charset="0"/>
                        </a:rPr>
                        <a:t>2</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r>
              <a:tr h="551549">
                <a:tc>
                  <a:txBody>
                    <a:bodyPr/>
                    <a:lstStyle/>
                    <a:p>
                      <a:r>
                        <a:rPr lang="en-ZA" sz="1600" dirty="0" smtClean="0">
                          <a:latin typeface="Arial" pitchFamily="34" charset="0"/>
                          <a:cs typeface="Arial" pitchFamily="34" charset="0"/>
                        </a:rPr>
                        <a:t>Number</a:t>
                      </a:r>
                      <a:r>
                        <a:rPr lang="en-ZA" sz="1600" baseline="0" dirty="0" smtClean="0">
                          <a:latin typeface="Arial" pitchFamily="34" charset="0"/>
                          <a:cs typeface="Arial" pitchFamily="34" charset="0"/>
                        </a:rPr>
                        <a:t> of Management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11</a:t>
                      </a:r>
                      <a:endParaRPr lang="en-ZA" sz="12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11</a:t>
                      </a:r>
                      <a:endParaRPr lang="en-ZA" sz="1200" dirty="0">
                        <a:latin typeface="Arial" pitchFamily="34" charset="0"/>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US" sz="1200" dirty="0" smtClean="0">
                          <a:effectLst/>
                          <a:latin typeface="Arial" panose="020B0604020202020204" pitchFamily="34" charset="0"/>
                          <a:ea typeface="Calibri"/>
                          <a:cs typeface="Arial" panose="020B0604020202020204" pitchFamily="34" charset="0"/>
                        </a:rPr>
                        <a:t>11</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200" dirty="0" smtClean="0">
                          <a:effectLst/>
                          <a:latin typeface="Arial" panose="020B0604020202020204" pitchFamily="34" charset="0"/>
                          <a:ea typeface="Calibri"/>
                          <a:cs typeface="Arial" panose="020B0604020202020204" pitchFamily="34" charset="0"/>
                        </a:rPr>
                        <a:t>4</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r>
              <a:tr h="528804">
                <a:tc>
                  <a:txBody>
                    <a:bodyPr/>
                    <a:lstStyle/>
                    <a:p>
                      <a:r>
                        <a:rPr lang="en-ZA" sz="1600" dirty="0" smtClean="0">
                          <a:latin typeface="Arial" pitchFamily="34" charset="0"/>
                          <a:cs typeface="Arial" pitchFamily="34" charset="0"/>
                        </a:rPr>
                        <a:t>Number</a:t>
                      </a:r>
                      <a:r>
                        <a:rPr lang="en-ZA" sz="1600" baseline="0" dirty="0" smtClean="0">
                          <a:latin typeface="Arial" pitchFamily="34" charset="0"/>
                          <a:cs typeface="Arial" pitchFamily="34" charset="0"/>
                        </a:rPr>
                        <a:t> of Staff meetings</a:t>
                      </a:r>
                      <a:endParaRPr lang="en-ZA" sz="16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6</a:t>
                      </a:r>
                      <a:endParaRPr lang="en-ZA" sz="1200" dirty="0">
                        <a:latin typeface="Arial" pitchFamily="34" charset="0"/>
                        <a:cs typeface="Arial" pitchFamily="34" charset="0"/>
                      </a:endParaRPr>
                    </a:p>
                  </a:txBody>
                  <a:tcPr>
                    <a:solidFill>
                      <a:schemeClr val="bg2">
                        <a:lumMod val="90000"/>
                      </a:schemeClr>
                    </a:solidFill>
                  </a:tcPr>
                </a:tc>
                <a:tc>
                  <a:txBody>
                    <a:bodyPr/>
                    <a:lstStyle/>
                    <a:p>
                      <a:r>
                        <a:rPr lang="en-ZA" sz="1200" dirty="0" smtClean="0">
                          <a:latin typeface="Arial" pitchFamily="34" charset="0"/>
                          <a:cs typeface="Arial" pitchFamily="34" charset="0"/>
                        </a:rPr>
                        <a:t>6</a:t>
                      </a:r>
                      <a:endParaRPr lang="en-ZA" sz="1200" dirty="0">
                        <a:latin typeface="Arial" pitchFamily="34" charset="0"/>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US" sz="1200" dirty="0" smtClean="0">
                          <a:effectLst/>
                          <a:latin typeface="Arial" panose="020B0604020202020204" pitchFamily="34" charset="0"/>
                          <a:ea typeface="Calibri"/>
                          <a:cs typeface="Arial" panose="020B0604020202020204" pitchFamily="34" charset="0"/>
                        </a:rPr>
                        <a:t>3</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200" dirty="0" smtClean="0">
                          <a:effectLst/>
                          <a:latin typeface="Arial" panose="020B0604020202020204" pitchFamily="34" charset="0"/>
                          <a:ea typeface="Calibri"/>
                          <a:cs typeface="Arial" panose="020B0604020202020204" pitchFamily="34" charset="0"/>
                        </a:rPr>
                        <a:t>1</a:t>
                      </a:r>
                      <a:endParaRPr lang="en-ZA" sz="1200" dirty="0">
                        <a:effectLst/>
                        <a:latin typeface="Arial" panose="020B0604020202020204" pitchFamily="34" charset="0"/>
                        <a:ea typeface="Calibri"/>
                        <a:cs typeface="Arial" panose="020B0604020202020204" pitchFamily="34" charset="0"/>
                      </a:endParaRPr>
                    </a:p>
                  </a:txBody>
                  <a:tcPr>
                    <a:solidFill>
                      <a:schemeClr val="bg2">
                        <a:lumMod val="90000"/>
                      </a:schemeClr>
                    </a:solidFill>
                  </a:tcPr>
                </a:tc>
              </a:tr>
            </a:tbl>
          </a:graphicData>
        </a:graphic>
      </p:graphicFrame>
      <p:sp>
        <p:nvSpPr>
          <p:cNvPr id="3" name="TextBox 2"/>
          <p:cNvSpPr txBox="1"/>
          <p:nvPr/>
        </p:nvSpPr>
        <p:spPr>
          <a:xfrm>
            <a:off x="395536" y="5589240"/>
            <a:ext cx="8352928" cy="261610"/>
          </a:xfrm>
          <a:prstGeom prst="rect">
            <a:avLst/>
          </a:prstGeom>
          <a:noFill/>
        </p:spPr>
        <p:txBody>
          <a:bodyPr wrap="square" rtlCol="0">
            <a:spAutoFit/>
          </a:bodyPr>
          <a:lstStyle/>
          <a:p>
            <a:r>
              <a:rPr lang="en-ZA" sz="1050" dirty="0" smtClean="0"/>
              <a:t>. </a:t>
            </a:r>
            <a:endParaRPr lang="en-ZA" sz="1050" dirty="0"/>
          </a:p>
        </p:txBody>
      </p:sp>
    </p:spTree>
    <p:extLst>
      <p:ext uri="{BB962C8B-B14F-4D97-AF65-F5344CB8AC3E}">
        <p14:creationId xmlns:p14="http://schemas.microsoft.com/office/powerpoint/2010/main" xmlns="" val="4065984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432048"/>
          </a:xfrm>
        </p:spPr>
        <p:txBody>
          <a:bodyPr>
            <a:noAutofit/>
          </a:bodyPr>
          <a:lstStyle/>
          <a:p>
            <a:r>
              <a:rPr lang="en-ZA" dirty="0" smtClean="0"/>
              <a:t>CHALLENGES AND INTERVENTIONS </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67180669"/>
              </p:ext>
            </p:extLst>
          </p:nvPr>
        </p:nvGraphicFramePr>
        <p:xfrm>
          <a:off x="179512" y="980728"/>
          <a:ext cx="8856983" cy="4626864"/>
        </p:xfrm>
        <a:graphic>
          <a:graphicData uri="http://schemas.openxmlformats.org/drawingml/2006/table">
            <a:tbl>
              <a:tblPr firstRow="1" bandRow="1">
                <a:tableStyleId>{5C22544A-7EE6-4342-B048-85BDC9FD1C3A}</a:tableStyleId>
              </a:tblPr>
              <a:tblGrid>
                <a:gridCol w="2148735"/>
                <a:gridCol w="2148735"/>
                <a:gridCol w="2148735"/>
                <a:gridCol w="2410778"/>
              </a:tblGrid>
              <a:tr h="335072">
                <a:tc>
                  <a:txBody>
                    <a:bodyPr/>
                    <a:lstStyle/>
                    <a:p>
                      <a:pPr>
                        <a:lnSpc>
                          <a:spcPct val="115000"/>
                        </a:lnSpc>
                        <a:spcAft>
                          <a:spcPts val="0"/>
                        </a:spcAft>
                      </a:pPr>
                      <a:r>
                        <a:rPr lang="en-ZA" sz="1200" b="1" dirty="0">
                          <a:latin typeface="Arial" pitchFamily="34" charset="0"/>
                          <a:ea typeface="Times New Roman"/>
                          <a:cs typeface="Arial" pitchFamily="34" charset="0"/>
                        </a:rPr>
                        <a:t>Challenge</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1" dirty="0">
                          <a:latin typeface="Arial" pitchFamily="34" charset="0"/>
                          <a:ea typeface="Times New Roman"/>
                          <a:cs typeface="Arial" pitchFamily="34" charset="0"/>
                        </a:rPr>
                        <a:t>Details</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1" dirty="0">
                          <a:latin typeface="Arial" pitchFamily="34" charset="0"/>
                          <a:ea typeface="Times New Roman"/>
                          <a:cs typeface="Arial" pitchFamily="34" charset="0"/>
                        </a:rPr>
                        <a:t>Implications for the institution (financially or otherwise</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1" dirty="0">
                          <a:latin typeface="Arial" pitchFamily="34" charset="0"/>
                          <a:ea typeface="Times New Roman"/>
                          <a:cs typeface="Arial" pitchFamily="34" charset="0"/>
                        </a:rPr>
                        <a:t>Possible amelioration</a:t>
                      </a:r>
                      <a:endParaRPr lang="en-ZA" sz="1200" dirty="0">
                        <a:latin typeface="Arial" pitchFamily="34" charset="0"/>
                        <a:ea typeface="Calibri"/>
                        <a:cs typeface="Arial" pitchFamily="34" charset="0"/>
                      </a:endParaRPr>
                    </a:p>
                  </a:txBody>
                  <a:tcPr marL="68580" marR="68580" marT="0" marB="0"/>
                </a:tc>
              </a:tr>
              <a:tr h="1037443">
                <a:tc>
                  <a:txBody>
                    <a:bodyPr/>
                    <a:lstStyle/>
                    <a:p>
                      <a:pPr>
                        <a:lnSpc>
                          <a:spcPct val="115000"/>
                        </a:lnSpc>
                        <a:spcAft>
                          <a:spcPts val="0"/>
                        </a:spcAft>
                      </a:pPr>
                      <a:r>
                        <a:rPr lang="en-ZA" sz="1200" b="1" dirty="0" smtClean="0">
                          <a:latin typeface="Arial" pitchFamily="34" charset="0"/>
                          <a:ea typeface="Times New Roman"/>
                          <a:cs typeface="Arial" pitchFamily="34" charset="0"/>
                        </a:rPr>
                        <a:t>Council</a:t>
                      </a:r>
                      <a:r>
                        <a:rPr lang="en-ZA" sz="1200" b="1" baseline="0" dirty="0" smtClean="0">
                          <a:latin typeface="Arial" pitchFamily="34" charset="0"/>
                          <a:ea typeface="Times New Roman"/>
                          <a:cs typeface="Arial" pitchFamily="34" charset="0"/>
                        </a:rPr>
                        <a:t>:- </a:t>
                      </a:r>
                      <a:r>
                        <a:rPr lang="en-ZA" sz="1200" baseline="0" dirty="0" smtClean="0">
                          <a:latin typeface="Arial" pitchFamily="34" charset="0"/>
                          <a:ea typeface="Times New Roman"/>
                          <a:cs typeface="Arial" pitchFamily="34" charset="0"/>
                        </a:rPr>
                        <a:t>                                       </a:t>
                      </a:r>
                      <a:r>
                        <a:rPr lang="en-ZA" sz="1200" dirty="0" smtClean="0">
                          <a:latin typeface="Arial" pitchFamily="34" charset="0"/>
                          <a:ea typeface="Times New Roman"/>
                          <a:cs typeface="Arial" pitchFamily="34" charset="0"/>
                        </a:rPr>
                        <a:t>  - Remuneration                           - Airfares &amp; Bus Tickets       - </a:t>
                      </a:r>
                      <a:r>
                        <a:rPr lang="en-ZA" sz="1200" dirty="0" smtClean="0">
                          <a:latin typeface="Arial" pitchFamily="34" charset="0"/>
                          <a:ea typeface="Calibri"/>
                          <a:cs typeface="Arial" pitchFamily="34" charset="0"/>
                        </a:rPr>
                        <a:t>Accommodation &amp; Meals</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dirty="0" smtClean="0">
                          <a:latin typeface="Arial" pitchFamily="34" charset="0"/>
                          <a:ea typeface="Calibri"/>
                          <a:cs typeface="Arial" pitchFamily="34" charset="0"/>
                        </a:rPr>
                        <a:t>SAHRA had benchmarked  with other DAC Entities who are paying Council preparation fee and a fee for a  meeting sitting.  SAHRA does not pay for preparation fee hence the decision to pay Council fees Category S and A for the Committees. </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dirty="0">
                          <a:latin typeface="Arial" pitchFamily="34" charset="0"/>
                          <a:ea typeface="Times New Roman"/>
                          <a:cs typeface="Arial" pitchFamily="34" charset="0"/>
                        </a:rPr>
                        <a:t>Current </a:t>
                      </a:r>
                      <a:r>
                        <a:rPr lang="en-ZA" sz="1200" dirty="0" smtClean="0">
                          <a:latin typeface="Arial" pitchFamily="34" charset="0"/>
                          <a:ea typeface="Times New Roman"/>
                          <a:cs typeface="Arial" pitchFamily="34" charset="0"/>
                        </a:rPr>
                        <a:t>Council Budget  -  </a:t>
                      </a:r>
                      <a:r>
                        <a:rPr lang="en-ZA" sz="1200" dirty="0">
                          <a:latin typeface="Arial" pitchFamily="34" charset="0"/>
                          <a:ea typeface="Times New Roman"/>
                          <a:cs typeface="Arial" pitchFamily="34" charset="0"/>
                        </a:rPr>
                        <a:t>is </a:t>
                      </a:r>
                      <a:r>
                        <a:rPr lang="en-ZA" sz="1200" dirty="0" smtClean="0">
                          <a:latin typeface="Arial" pitchFamily="34" charset="0"/>
                          <a:ea typeface="Times New Roman"/>
                          <a:cs typeface="Arial" pitchFamily="34" charset="0"/>
                        </a:rPr>
                        <a:t>R1</a:t>
                      </a:r>
                      <a:r>
                        <a:rPr lang="en-ZA" sz="1200" dirty="0">
                          <a:latin typeface="Arial" pitchFamily="34" charset="0"/>
                          <a:ea typeface="Times New Roman"/>
                          <a:cs typeface="Arial" pitchFamily="34" charset="0"/>
                        </a:rPr>
                        <a:t> </a:t>
                      </a:r>
                      <a:r>
                        <a:rPr lang="en-ZA" sz="1200" dirty="0" smtClean="0">
                          <a:latin typeface="Arial" pitchFamily="34" charset="0"/>
                          <a:ea typeface="Times New Roman"/>
                          <a:cs typeface="Arial" pitchFamily="34" charset="0"/>
                        </a:rPr>
                        <a:t>240m, </a:t>
                      </a:r>
                      <a:r>
                        <a:rPr lang="en-ZA" sz="1200" dirty="0">
                          <a:latin typeface="Arial" pitchFamily="34" charset="0"/>
                          <a:ea typeface="Times New Roman"/>
                          <a:cs typeface="Arial" pitchFamily="34" charset="0"/>
                        </a:rPr>
                        <a:t>refer to the breakdown below</a:t>
                      </a:r>
                      <a:r>
                        <a:rPr lang="en-ZA" sz="1200" dirty="0" smtClean="0">
                          <a:latin typeface="Arial" pitchFamily="34" charset="0"/>
                          <a:ea typeface="Times New Roman"/>
                          <a:cs typeface="Arial" pitchFamily="34" charset="0"/>
                        </a:rPr>
                        <a:t>:</a:t>
                      </a:r>
                    </a:p>
                    <a:p>
                      <a:pPr>
                        <a:lnSpc>
                          <a:spcPct val="115000"/>
                        </a:lnSpc>
                        <a:spcAft>
                          <a:spcPts val="0"/>
                        </a:spcAft>
                      </a:pPr>
                      <a:endParaRPr lang="en-ZA" sz="1200" dirty="0">
                        <a:latin typeface="Arial" pitchFamily="34" charset="0"/>
                        <a:ea typeface="Calibri"/>
                        <a:cs typeface="Arial" pitchFamily="34" charset="0"/>
                      </a:endParaRPr>
                    </a:p>
                    <a:p>
                      <a:pPr marL="22860">
                        <a:lnSpc>
                          <a:spcPct val="115000"/>
                        </a:lnSpc>
                        <a:spcAft>
                          <a:spcPts val="0"/>
                        </a:spcAft>
                        <a:buFont typeface="Wingdings" pitchFamily="2" charset="2"/>
                        <a:buChar char="Ø"/>
                      </a:pPr>
                      <a:r>
                        <a:rPr lang="en-ZA" sz="1200" dirty="0" smtClean="0">
                          <a:latin typeface="Arial" pitchFamily="34" charset="0"/>
                          <a:ea typeface="Times New Roman"/>
                          <a:cs typeface="Arial" pitchFamily="34" charset="0"/>
                        </a:rPr>
                        <a:t> Travel </a:t>
                      </a:r>
                      <a:r>
                        <a:rPr lang="en-ZA" sz="1200" dirty="0">
                          <a:latin typeface="Arial" pitchFamily="34" charset="0"/>
                          <a:ea typeface="Times New Roman"/>
                          <a:cs typeface="Arial" pitchFamily="34" charset="0"/>
                        </a:rPr>
                        <a:t>(R360 000),     </a:t>
                      </a:r>
                      <a:endParaRPr lang="en-ZA" sz="1200" dirty="0" smtClean="0">
                        <a:latin typeface="Arial" pitchFamily="34" charset="0"/>
                        <a:ea typeface="Times New Roman"/>
                        <a:cs typeface="Arial" pitchFamily="34" charset="0"/>
                      </a:endParaRPr>
                    </a:p>
                    <a:p>
                      <a:pPr marL="22860">
                        <a:lnSpc>
                          <a:spcPct val="115000"/>
                        </a:lnSpc>
                        <a:spcAft>
                          <a:spcPts val="0"/>
                        </a:spcAft>
                        <a:buFont typeface="Wingdings" pitchFamily="2" charset="2"/>
                        <a:buChar char="Ø"/>
                      </a:pPr>
                      <a:r>
                        <a:rPr lang="en-ZA" sz="1200" dirty="0" smtClean="0">
                          <a:latin typeface="Arial" pitchFamily="34" charset="0"/>
                          <a:ea typeface="Times New Roman"/>
                          <a:cs typeface="Arial" pitchFamily="34" charset="0"/>
                        </a:rPr>
                        <a:t>  </a:t>
                      </a:r>
                      <a:r>
                        <a:rPr lang="en-ZA" sz="1200" dirty="0">
                          <a:latin typeface="Arial" pitchFamily="34" charset="0"/>
                          <a:ea typeface="Times New Roman"/>
                          <a:cs typeface="Arial" pitchFamily="34" charset="0"/>
                        </a:rPr>
                        <a:t>Accommodation (R132 000), </a:t>
                      </a:r>
                      <a:endParaRPr lang="en-ZA" sz="1200" dirty="0">
                        <a:latin typeface="Arial" pitchFamily="34" charset="0"/>
                        <a:ea typeface="Calibri"/>
                        <a:cs typeface="Arial" pitchFamily="34" charset="0"/>
                      </a:endParaRPr>
                    </a:p>
                    <a:p>
                      <a:pPr marL="22860">
                        <a:lnSpc>
                          <a:spcPct val="115000"/>
                        </a:lnSpc>
                        <a:spcAft>
                          <a:spcPts val="0"/>
                        </a:spcAft>
                        <a:buFont typeface="Wingdings" pitchFamily="2" charset="2"/>
                        <a:buChar char="Ø"/>
                      </a:pPr>
                      <a:r>
                        <a:rPr lang="en-ZA" sz="1200" dirty="0">
                          <a:latin typeface="Arial" pitchFamily="34" charset="0"/>
                          <a:ea typeface="Times New Roman"/>
                          <a:cs typeface="Arial" pitchFamily="34" charset="0"/>
                        </a:rPr>
                        <a:t>Council fees (R600 000),</a:t>
                      </a:r>
                      <a:endParaRPr lang="en-ZA" sz="1200" dirty="0">
                        <a:latin typeface="Arial" pitchFamily="34" charset="0"/>
                        <a:ea typeface="Calibri"/>
                        <a:cs typeface="Arial" pitchFamily="34" charset="0"/>
                      </a:endParaRPr>
                    </a:p>
                    <a:p>
                      <a:pPr marL="22860">
                        <a:lnSpc>
                          <a:spcPct val="115000"/>
                        </a:lnSpc>
                        <a:spcAft>
                          <a:spcPts val="0"/>
                        </a:spcAft>
                        <a:buFont typeface="Wingdings" pitchFamily="2" charset="2"/>
                        <a:buChar char="Ø"/>
                      </a:pPr>
                      <a:r>
                        <a:rPr lang="en-ZA" sz="1200" dirty="0" smtClean="0">
                          <a:latin typeface="Arial" pitchFamily="34" charset="0"/>
                          <a:ea typeface="Times New Roman"/>
                          <a:cs typeface="Arial" pitchFamily="34" charset="0"/>
                        </a:rPr>
                        <a:t> Telephone </a:t>
                      </a:r>
                      <a:r>
                        <a:rPr lang="en-ZA" sz="1200" dirty="0">
                          <a:latin typeface="Arial" pitchFamily="34" charset="0"/>
                          <a:ea typeface="Times New Roman"/>
                          <a:cs typeface="Arial" pitchFamily="34" charset="0"/>
                        </a:rPr>
                        <a:t>&amp; Fax (R52 800),</a:t>
                      </a:r>
                      <a:endParaRPr lang="en-ZA" sz="1200" dirty="0">
                        <a:latin typeface="Arial" pitchFamily="34" charset="0"/>
                        <a:ea typeface="Calibri"/>
                        <a:cs typeface="Arial" pitchFamily="34" charset="0"/>
                      </a:endParaRPr>
                    </a:p>
                    <a:p>
                      <a:pPr marL="22860">
                        <a:lnSpc>
                          <a:spcPct val="115000"/>
                        </a:lnSpc>
                        <a:spcAft>
                          <a:spcPts val="0"/>
                        </a:spcAft>
                        <a:buFont typeface="Wingdings" pitchFamily="2" charset="2"/>
                        <a:buChar char="Ø"/>
                      </a:pPr>
                      <a:r>
                        <a:rPr lang="en-ZA" sz="1200" dirty="0" smtClean="0">
                          <a:latin typeface="Arial" pitchFamily="34" charset="0"/>
                          <a:ea typeface="Times New Roman"/>
                          <a:cs typeface="Arial" pitchFamily="34" charset="0"/>
                        </a:rPr>
                        <a:t> Catering </a:t>
                      </a:r>
                      <a:r>
                        <a:rPr lang="en-ZA" sz="1200" dirty="0">
                          <a:latin typeface="Arial" pitchFamily="34" charset="0"/>
                          <a:ea typeface="Times New Roman"/>
                          <a:cs typeface="Arial" pitchFamily="34" charset="0"/>
                        </a:rPr>
                        <a:t>(R95 000</a:t>
                      </a:r>
                      <a:r>
                        <a:rPr lang="en-ZA" sz="1200" dirty="0" smtClean="0">
                          <a:latin typeface="Arial" pitchFamily="34" charset="0"/>
                          <a:ea typeface="Times New Roman"/>
                          <a:cs typeface="Arial" pitchFamily="34" charset="0"/>
                        </a:rPr>
                        <a:t>).</a:t>
                      </a:r>
                    </a:p>
                    <a:p>
                      <a:pPr marL="22860">
                        <a:lnSpc>
                          <a:spcPct val="115000"/>
                        </a:lnSpc>
                        <a:spcAft>
                          <a:spcPts val="0"/>
                        </a:spcAft>
                        <a:buFont typeface="Wingdings" pitchFamily="2" charset="2"/>
                        <a:buChar char="Ø"/>
                      </a:pPr>
                      <a:endParaRPr lang="en-ZA" sz="1200" dirty="0" smtClean="0">
                        <a:latin typeface="Arial" pitchFamily="34" charset="0"/>
                        <a:ea typeface="Calibri"/>
                        <a:cs typeface="Arial" pitchFamily="34" charset="0"/>
                      </a:endParaRPr>
                    </a:p>
                    <a:p>
                      <a:pPr marL="22860">
                        <a:lnSpc>
                          <a:spcPct val="115000"/>
                        </a:lnSpc>
                        <a:spcAft>
                          <a:spcPts val="0"/>
                        </a:spcAft>
                        <a:buFont typeface="Wingdings" pitchFamily="2" charset="2"/>
                        <a:buChar char="Ø"/>
                      </a:pPr>
                      <a:r>
                        <a:rPr lang="en-ZA" sz="1200" dirty="0" smtClean="0">
                          <a:latin typeface="Arial" pitchFamily="34" charset="0"/>
                          <a:ea typeface="Calibri"/>
                          <a:cs typeface="Arial" pitchFamily="34" charset="0"/>
                        </a:rPr>
                        <a:t>The Council Annual Planner stipulates clearly the number of meetings  to be held per year as they are aligned to the DAC key deadlines.   </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0" dirty="0" smtClean="0">
                          <a:latin typeface="Arial" pitchFamily="34" charset="0"/>
                          <a:ea typeface="Times New Roman"/>
                          <a:cs typeface="Arial" pitchFamily="34" charset="0"/>
                        </a:rPr>
                        <a:t>Historically t</a:t>
                      </a:r>
                      <a:r>
                        <a:rPr lang="en-ZA" sz="1200" b="0" baseline="0" dirty="0" smtClean="0">
                          <a:latin typeface="Arial" pitchFamily="34" charset="0"/>
                          <a:ea typeface="Times New Roman"/>
                          <a:cs typeface="Arial" pitchFamily="34" charset="0"/>
                        </a:rPr>
                        <a:t>he SAHRA </a:t>
                      </a:r>
                      <a:r>
                        <a:rPr lang="en-ZA" sz="1200" b="0" dirty="0" smtClean="0">
                          <a:latin typeface="Arial" pitchFamily="34" charset="0"/>
                          <a:ea typeface="Times New Roman"/>
                          <a:cs typeface="Arial" pitchFamily="34" charset="0"/>
                        </a:rPr>
                        <a:t>Council was on Pro</a:t>
                      </a:r>
                      <a:r>
                        <a:rPr lang="en-ZA" sz="1200" b="0" baseline="0" dirty="0" smtClean="0">
                          <a:latin typeface="Arial" pitchFamily="34" charset="0"/>
                          <a:ea typeface="Times New Roman"/>
                          <a:cs typeface="Arial" pitchFamily="34" charset="0"/>
                        </a:rPr>
                        <a:t> - </a:t>
                      </a:r>
                      <a:r>
                        <a:rPr lang="en-ZA" sz="1200" b="0" dirty="0" smtClean="0">
                          <a:latin typeface="Arial" pitchFamily="34" charset="0"/>
                          <a:ea typeface="Times New Roman"/>
                          <a:cs typeface="Arial" pitchFamily="34" charset="0"/>
                        </a:rPr>
                        <a:t>Bono. In the 2012/13 financial year it was then resolved that Council must be paid for meetings. This decision was implemented without additional funds being allocated  from DAC. </a:t>
                      </a:r>
                    </a:p>
                    <a:p>
                      <a:pPr>
                        <a:lnSpc>
                          <a:spcPct val="115000"/>
                        </a:lnSpc>
                        <a:spcAft>
                          <a:spcPts val="0"/>
                        </a:spcAft>
                      </a:pPr>
                      <a:endParaRPr lang="en-ZA" sz="1200" b="0" dirty="0" smtClean="0">
                        <a:latin typeface="Arial" pitchFamily="34" charset="0"/>
                        <a:ea typeface="Times New Roman"/>
                        <a:cs typeface="Arial" pitchFamily="34" charset="0"/>
                      </a:endParaRPr>
                    </a:p>
                    <a:p>
                      <a:pPr>
                        <a:lnSpc>
                          <a:spcPct val="115000"/>
                        </a:lnSpc>
                        <a:spcAft>
                          <a:spcPts val="0"/>
                        </a:spcAft>
                      </a:pPr>
                      <a:r>
                        <a:rPr lang="en-ZA" sz="1200" b="0" dirty="0" smtClean="0">
                          <a:latin typeface="Arial" pitchFamily="34" charset="0"/>
                          <a:ea typeface="Times New Roman"/>
                          <a:cs typeface="Arial" pitchFamily="34" charset="0"/>
                        </a:rPr>
                        <a:t>Currently the</a:t>
                      </a:r>
                      <a:r>
                        <a:rPr lang="en-ZA" sz="1200" b="0" baseline="0" dirty="0" smtClean="0">
                          <a:latin typeface="Arial" pitchFamily="34" charset="0"/>
                          <a:ea typeface="Times New Roman"/>
                          <a:cs typeface="Arial" pitchFamily="34" charset="0"/>
                        </a:rPr>
                        <a:t> budget is not adequate to cover the operations of the Council. There is </a:t>
                      </a:r>
                      <a:r>
                        <a:rPr lang="en-ZA" sz="1200" b="0" dirty="0" smtClean="0">
                          <a:latin typeface="Arial" pitchFamily="34" charset="0"/>
                          <a:ea typeface="Times New Roman"/>
                          <a:cs typeface="Arial" pitchFamily="34" charset="0"/>
                        </a:rPr>
                        <a:t>over-expenditure even though </a:t>
                      </a:r>
                      <a:r>
                        <a:rPr lang="en-ZA" sz="1200" b="0" dirty="0" smtClean="0">
                          <a:latin typeface="Arial" pitchFamily="34" charset="0"/>
                          <a:cs typeface="Arial" pitchFamily="34" charset="0"/>
                        </a:rPr>
                        <a:t> stringent measures  have already been undertaken to reduce the number of meetings and travelling costs. The Department is considering</a:t>
                      </a:r>
                      <a:r>
                        <a:rPr lang="en-ZA" sz="1200" b="0" baseline="0" dirty="0" smtClean="0">
                          <a:latin typeface="Arial" pitchFamily="34" charset="0"/>
                          <a:cs typeface="Arial" pitchFamily="34" charset="0"/>
                        </a:rPr>
                        <a:t> this matter for all Councils of the DAC institutions</a:t>
                      </a:r>
                      <a:endParaRPr lang="en-ZA" sz="1200" b="0" dirty="0" smtClean="0">
                        <a:latin typeface="Arial" pitchFamily="34" charset="0"/>
                        <a:ea typeface="Times New Roman"/>
                        <a:cs typeface="Arial" pitchFamily="34" charset="0"/>
                      </a:endParaRPr>
                    </a:p>
                  </a:txBody>
                  <a:tcPr marL="68580" marR="68580" marT="0" marB="0"/>
                </a:tc>
              </a:tr>
            </a:tbl>
          </a:graphicData>
        </a:graphic>
      </p:graphicFrame>
      <p:sp>
        <p:nvSpPr>
          <p:cNvPr id="3" name="Slide Number Placeholder 2"/>
          <p:cNvSpPr>
            <a:spLocks noGrp="1"/>
          </p:cNvSpPr>
          <p:nvPr>
            <p:ph type="sldNum" sz="quarter" idx="4"/>
          </p:nvPr>
        </p:nvSpPr>
        <p:spPr/>
        <p:txBody>
          <a:bodyPr/>
          <a:lstStyle/>
          <a:p>
            <a:r>
              <a:rPr lang="en-ZA" dirty="0" smtClean="0"/>
              <a:t>14</a:t>
            </a:r>
          </a:p>
        </p:txBody>
      </p:sp>
    </p:spTree>
    <p:extLst>
      <p:ext uri="{BB962C8B-B14F-4D97-AF65-F5344CB8AC3E}">
        <p14:creationId xmlns:p14="http://schemas.microsoft.com/office/powerpoint/2010/main" xmlns="" val="1436750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432048"/>
          </a:xfrm>
        </p:spPr>
        <p:txBody>
          <a:bodyPr>
            <a:noAutofit/>
          </a:bodyPr>
          <a:lstStyle/>
          <a:p>
            <a:r>
              <a:rPr lang="en-ZA" dirty="0" smtClean="0"/>
              <a:t>CHALLENGES AND INTERVENTIONS </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19763913"/>
              </p:ext>
            </p:extLst>
          </p:nvPr>
        </p:nvGraphicFramePr>
        <p:xfrm>
          <a:off x="179512" y="980728"/>
          <a:ext cx="8856983" cy="1892808"/>
        </p:xfrm>
        <a:graphic>
          <a:graphicData uri="http://schemas.openxmlformats.org/drawingml/2006/table">
            <a:tbl>
              <a:tblPr firstRow="1" bandRow="1">
                <a:tableStyleId>{5C22544A-7EE6-4342-B048-85BDC9FD1C3A}</a:tableStyleId>
              </a:tblPr>
              <a:tblGrid>
                <a:gridCol w="2148735"/>
                <a:gridCol w="2148735"/>
                <a:gridCol w="2148735"/>
                <a:gridCol w="2410778"/>
              </a:tblGrid>
              <a:tr h="335072">
                <a:tc>
                  <a:txBody>
                    <a:bodyPr/>
                    <a:lstStyle/>
                    <a:p>
                      <a:pPr>
                        <a:lnSpc>
                          <a:spcPct val="115000"/>
                        </a:lnSpc>
                        <a:spcAft>
                          <a:spcPts val="0"/>
                        </a:spcAft>
                      </a:pPr>
                      <a:r>
                        <a:rPr lang="en-ZA" sz="1200" b="1" dirty="0">
                          <a:latin typeface="Arial" pitchFamily="34" charset="0"/>
                          <a:ea typeface="Times New Roman"/>
                          <a:cs typeface="Arial" pitchFamily="34" charset="0"/>
                        </a:rPr>
                        <a:t>Challenge</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1" dirty="0">
                          <a:latin typeface="Arial" pitchFamily="34" charset="0"/>
                          <a:ea typeface="Times New Roman"/>
                          <a:cs typeface="Arial" pitchFamily="34" charset="0"/>
                        </a:rPr>
                        <a:t>Details</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1" dirty="0">
                          <a:latin typeface="Arial" pitchFamily="34" charset="0"/>
                          <a:ea typeface="Times New Roman"/>
                          <a:cs typeface="Arial" pitchFamily="34" charset="0"/>
                        </a:rPr>
                        <a:t>Implications for the institution (financially or otherwise</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1" dirty="0">
                          <a:latin typeface="Arial" pitchFamily="34" charset="0"/>
                          <a:ea typeface="Times New Roman"/>
                          <a:cs typeface="Arial" pitchFamily="34" charset="0"/>
                        </a:rPr>
                        <a:t>Possible amelioration</a:t>
                      </a:r>
                      <a:endParaRPr lang="en-ZA" sz="1200" dirty="0">
                        <a:latin typeface="Arial" pitchFamily="34" charset="0"/>
                        <a:ea typeface="Calibri"/>
                        <a:cs typeface="Arial" pitchFamily="34" charset="0"/>
                      </a:endParaRPr>
                    </a:p>
                  </a:txBody>
                  <a:tcPr marL="68580" marR="68580" marT="0" marB="0"/>
                </a:tc>
              </a:tr>
              <a:tr h="1037443">
                <a:tc>
                  <a:txBody>
                    <a:bodyPr/>
                    <a:lstStyle/>
                    <a:p>
                      <a:pPr>
                        <a:lnSpc>
                          <a:spcPct val="115000"/>
                        </a:lnSpc>
                        <a:spcAft>
                          <a:spcPts val="0"/>
                        </a:spcAft>
                      </a:pPr>
                      <a:r>
                        <a:rPr lang="en-ZA" sz="1200" b="1" dirty="0" smtClean="0">
                          <a:latin typeface="Arial" pitchFamily="34" charset="0"/>
                          <a:ea typeface="Times New Roman"/>
                          <a:cs typeface="Arial" pitchFamily="34" charset="0"/>
                        </a:rPr>
                        <a:t>Council</a:t>
                      </a:r>
                      <a:r>
                        <a:rPr lang="en-ZA" sz="1200" b="1" baseline="0" dirty="0" smtClean="0">
                          <a:latin typeface="Arial" pitchFamily="34" charset="0"/>
                          <a:ea typeface="Times New Roman"/>
                          <a:cs typeface="Arial" pitchFamily="34" charset="0"/>
                        </a:rPr>
                        <a:t>:- </a:t>
                      </a:r>
                      <a:r>
                        <a:rPr lang="en-ZA" sz="1200" baseline="0" dirty="0" smtClean="0">
                          <a:latin typeface="Arial" pitchFamily="34" charset="0"/>
                          <a:ea typeface="Times New Roman"/>
                          <a:cs typeface="Arial" pitchFamily="34" charset="0"/>
                        </a:rPr>
                        <a:t>                                       </a:t>
                      </a:r>
                      <a:r>
                        <a:rPr lang="en-ZA" sz="1200" dirty="0" smtClean="0">
                          <a:latin typeface="Arial" pitchFamily="34" charset="0"/>
                          <a:ea typeface="Times New Roman"/>
                          <a:cs typeface="Arial" pitchFamily="34" charset="0"/>
                        </a:rPr>
                        <a:t>  - Provincial</a:t>
                      </a:r>
                      <a:r>
                        <a:rPr lang="en-ZA" sz="1200" baseline="0" dirty="0" smtClean="0">
                          <a:latin typeface="Arial" pitchFamily="34" charset="0"/>
                          <a:ea typeface="Times New Roman"/>
                          <a:cs typeface="Arial" pitchFamily="34" charset="0"/>
                        </a:rPr>
                        <a:t> Representatives</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dirty="0" smtClean="0">
                          <a:latin typeface="Arial" pitchFamily="34" charset="0"/>
                          <a:ea typeface="Calibri"/>
                          <a:cs typeface="Arial" pitchFamily="34" charset="0"/>
                        </a:rPr>
                        <a:t>SAHRA</a:t>
                      </a:r>
                      <a:r>
                        <a:rPr lang="en-ZA" sz="1200" baseline="0" dirty="0" smtClean="0">
                          <a:latin typeface="Arial" pitchFamily="34" charset="0"/>
                          <a:ea typeface="Calibri"/>
                          <a:cs typeface="Arial" pitchFamily="34" charset="0"/>
                        </a:rPr>
                        <a:t> Council does not have provincial representation from KwaZulu-Natal Province and the Northern Cape as provided for by the Act.</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dirty="0" smtClean="0">
                          <a:latin typeface="Arial" pitchFamily="34" charset="0"/>
                          <a:ea typeface="Calibri"/>
                          <a:cs typeface="Arial" pitchFamily="34" charset="0"/>
                        </a:rPr>
                        <a:t>This is in contravention</a:t>
                      </a:r>
                      <a:r>
                        <a:rPr lang="en-ZA" sz="1200" baseline="0" dirty="0" smtClean="0">
                          <a:latin typeface="Arial" pitchFamily="34" charset="0"/>
                          <a:ea typeface="Calibri"/>
                          <a:cs typeface="Arial" pitchFamily="34" charset="0"/>
                        </a:rPr>
                        <a:t> of the National Heritage Act which requires that Provincial MECs must appoint these representatives to the Council. </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0" dirty="0" smtClean="0">
                          <a:latin typeface="Arial" pitchFamily="34" charset="0"/>
                          <a:ea typeface="Times New Roman"/>
                          <a:cs typeface="Arial" pitchFamily="34" charset="0"/>
                        </a:rPr>
                        <a:t>Communication and a number of reminders were</a:t>
                      </a:r>
                      <a:r>
                        <a:rPr lang="en-ZA" sz="1200" b="0" baseline="0" dirty="0" smtClean="0">
                          <a:latin typeface="Arial" pitchFamily="34" charset="0"/>
                          <a:ea typeface="Times New Roman"/>
                          <a:cs typeface="Arial" pitchFamily="34" charset="0"/>
                        </a:rPr>
                        <a:t> </a:t>
                      </a:r>
                      <a:r>
                        <a:rPr lang="en-ZA" sz="1200" b="0" dirty="0" smtClean="0">
                          <a:latin typeface="Arial" pitchFamily="34" charset="0"/>
                          <a:ea typeface="Times New Roman"/>
                          <a:cs typeface="Arial" pitchFamily="34" charset="0"/>
                        </a:rPr>
                        <a:t>sent to the two provinces but not response has been received. </a:t>
                      </a:r>
                    </a:p>
                  </a:txBody>
                  <a:tcPr marL="68580" marR="68580" marT="0" marB="0"/>
                </a:tc>
              </a:tr>
            </a:tbl>
          </a:graphicData>
        </a:graphic>
      </p:graphicFrame>
      <p:sp>
        <p:nvSpPr>
          <p:cNvPr id="3" name="Slide Number Placeholder 2"/>
          <p:cNvSpPr>
            <a:spLocks noGrp="1"/>
          </p:cNvSpPr>
          <p:nvPr>
            <p:ph type="sldNum" sz="quarter" idx="4"/>
          </p:nvPr>
        </p:nvSpPr>
        <p:spPr/>
        <p:txBody>
          <a:bodyPr/>
          <a:lstStyle/>
          <a:p>
            <a:r>
              <a:rPr lang="en-ZA" dirty="0" smtClean="0"/>
              <a:t>15</a:t>
            </a:r>
          </a:p>
        </p:txBody>
      </p:sp>
    </p:spTree>
    <p:extLst>
      <p:ext uri="{BB962C8B-B14F-4D97-AF65-F5344CB8AC3E}">
        <p14:creationId xmlns:p14="http://schemas.microsoft.com/office/powerpoint/2010/main" xmlns="" val="9707621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579296" cy="432048"/>
          </a:xfrm>
        </p:spPr>
        <p:txBody>
          <a:bodyPr>
            <a:noAutofit/>
          </a:bodyPr>
          <a:lstStyle/>
          <a:p>
            <a:r>
              <a:rPr lang="en-ZA" dirty="0" smtClean="0"/>
              <a:t>CHALLENGES AND INTERVENTIONS </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5301322"/>
              </p:ext>
            </p:extLst>
          </p:nvPr>
        </p:nvGraphicFramePr>
        <p:xfrm>
          <a:off x="179512" y="980728"/>
          <a:ext cx="8856983" cy="4626864"/>
        </p:xfrm>
        <a:graphic>
          <a:graphicData uri="http://schemas.openxmlformats.org/drawingml/2006/table">
            <a:tbl>
              <a:tblPr firstRow="1" bandRow="1">
                <a:tableStyleId>{5C22544A-7EE6-4342-B048-85BDC9FD1C3A}</a:tableStyleId>
              </a:tblPr>
              <a:tblGrid>
                <a:gridCol w="2148735"/>
                <a:gridCol w="2148735"/>
                <a:gridCol w="2148735"/>
                <a:gridCol w="2410778"/>
              </a:tblGrid>
              <a:tr h="335072">
                <a:tc>
                  <a:txBody>
                    <a:bodyPr/>
                    <a:lstStyle/>
                    <a:p>
                      <a:pPr>
                        <a:lnSpc>
                          <a:spcPct val="115000"/>
                        </a:lnSpc>
                        <a:spcAft>
                          <a:spcPts val="0"/>
                        </a:spcAft>
                      </a:pPr>
                      <a:r>
                        <a:rPr lang="en-ZA" sz="1200" b="1" dirty="0">
                          <a:latin typeface="Arial" pitchFamily="34" charset="0"/>
                          <a:ea typeface="Times New Roman"/>
                          <a:cs typeface="Arial" pitchFamily="34" charset="0"/>
                        </a:rPr>
                        <a:t>Challenge</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1" dirty="0">
                          <a:latin typeface="Arial" pitchFamily="34" charset="0"/>
                          <a:ea typeface="Times New Roman"/>
                          <a:cs typeface="Arial" pitchFamily="34" charset="0"/>
                        </a:rPr>
                        <a:t>Details</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1" dirty="0">
                          <a:latin typeface="Arial" pitchFamily="34" charset="0"/>
                          <a:ea typeface="Times New Roman"/>
                          <a:cs typeface="Arial" pitchFamily="34" charset="0"/>
                        </a:rPr>
                        <a:t>Implications for the institution (financially or otherwise</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1" dirty="0">
                          <a:latin typeface="Arial" pitchFamily="34" charset="0"/>
                          <a:ea typeface="Times New Roman"/>
                          <a:cs typeface="Arial" pitchFamily="34" charset="0"/>
                        </a:rPr>
                        <a:t>Possible amelioration</a:t>
                      </a:r>
                      <a:endParaRPr lang="en-ZA" sz="1200" dirty="0">
                        <a:latin typeface="Arial" pitchFamily="34" charset="0"/>
                        <a:ea typeface="Calibri"/>
                        <a:cs typeface="Arial" pitchFamily="34" charset="0"/>
                      </a:endParaRPr>
                    </a:p>
                  </a:txBody>
                  <a:tcPr marL="68580" marR="68580" marT="0" marB="0"/>
                </a:tc>
              </a:tr>
              <a:tr h="1037443">
                <a:tc>
                  <a:txBody>
                    <a:bodyPr/>
                    <a:lstStyle/>
                    <a:p>
                      <a:pPr>
                        <a:lnSpc>
                          <a:spcPct val="115000"/>
                        </a:lnSpc>
                        <a:spcAft>
                          <a:spcPts val="0"/>
                        </a:spcAft>
                      </a:pPr>
                      <a:r>
                        <a:rPr lang="en-ZA" sz="1200" b="1" dirty="0" smtClean="0">
                          <a:latin typeface="Arial" pitchFamily="34" charset="0"/>
                          <a:ea typeface="Times New Roman"/>
                          <a:cs typeface="Arial" pitchFamily="34" charset="0"/>
                        </a:rPr>
                        <a:t>Management</a:t>
                      </a:r>
                      <a:r>
                        <a:rPr lang="en-ZA" sz="1200" b="1" baseline="0" dirty="0" smtClean="0">
                          <a:latin typeface="Arial" pitchFamily="34" charset="0"/>
                          <a:ea typeface="Times New Roman"/>
                          <a:cs typeface="Arial" pitchFamily="34" charset="0"/>
                        </a:rPr>
                        <a:t>:- </a:t>
                      </a:r>
                      <a:r>
                        <a:rPr lang="en-ZA" sz="1200" baseline="0" dirty="0" smtClean="0">
                          <a:latin typeface="Arial" pitchFamily="34" charset="0"/>
                          <a:ea typeface="Times New Roman"/>
                          <a:cs typeface="Arial" pitchFamily="34" charset="0"/>
                        </a:rPr>
                        <a:t>                                       </a:t>
                      </a:r>
                      <a:r>
                        <a:rPr lang="en-ZA" sz="1200" dirty="0" smtClean="0">
                          <a:latin typeface="Arial" pitchFamily="34" charset="0"/>
                          <a:ea typeface="Times New Roman"/>
                          <a:cs typeface="Arial" pitchFamily="34" charset="0"/>
                        </a:rPr>
                        <a:t>  - The CEO is on suspension</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dirty="0" smtClean="0">
                          <a:latin typeface="Arial" pitchFamily="34" charset="0"/>
                          <a:ea typeface="Calibri"/>
                          <a:cs typeface="Arial" pitchFamily="34" charset="0"/>
                        </a:rPr>
                        <a:t>Due to ongoing investigation into</a:t>
                      </a:r>
                      <a:r>
                        <a:rPr lang="en-ZA" sz="1200" baseline="0" dirty="0" smtClean="0">
                          <a:latin typeface="Arial" pitchFamily="34" charset="0"/>
                          <a:ea typeface="Calibri"/>
                          <a:cs typeface="Arial" pitchFamily="34" charset="0"/>
                        </a:rPr>
                        <a:t> allegations among others matters the implementation of a project to construct a memorial at </a:t>
                      </a:r>
                      <a:r>
                        <a:rPr lang="en-ZA" sz="1200" baseline="0" dirty="0" err="1" smtClean="0">
                          <a:latin typeface="Arial" pitchFamily="34" charset="0"/>
                          <a:ea typeface="Calibri"/>
                          <a:cs typeface="Arial" pitchFamily="34" charset="0"/>
                        </a:rPr>
                        <a:t>Delvillewood</a:t>
                      </a:r>
                      <a:r>
                        <a:rPr lang="en-ZA" sz="1200" baseline="0" dirty="0" smtClean="0">
                          <a:latin typeface="Arial" pitchFamily="34" charset="0"/>
                          <a:ea typeface="Calibri"/>
                          <a:cs typeface="Arial" pitchFamily="34" charset="0"/>
                        </a:rPr>
                        <a:t> in France and the rehabilitation of grave sites in South Africa, Council resolved to place the Chief Executive Officer on precautionary suspension pending the outcome of the investigation. </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dirty="0" smtClean="0">
                          <a:latin typeface="Arial" pitchFamily="34" charset="0"/>
                          <a:ea typeface="Times New Roman"/>
                          <a:cs typeface="Arial" pitchFamily="34" charset="0"/>
                        </a:rPr>
                        <a:t>Stability of the entity is affected by the absence of the Accounting Officer, and the appointment of an Internal Executive in an Acting position. </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0" dirty="0" smtClean="0">
                          <a:latin typeface="Arial" pitchFamily="34" charset="0"/>
                          <a:ea typeface="Calibri"/>
                          <a:cs typeface="Arial" pitchFamily="34" charset="0"/>
                        </a:rPr>
                        <a:t>To deal with instability issues in</a:t>
                      </a:r>
                      <a:r>
                        <a:rPr lang="en-ZA" sz="1200" b="0" baseline="0" dirty="0" smtClean="0">
                          <a:latin typeface="Arial" pitchFamily="34" charset="0"/>
                          <a:ea typeface="Calibri"/>
                          <a:cs typeface="Arial" pitchFamily="34" charset="0"/>
                        </a:rPr>
                        <a:t> </a:t>
                      </a:r>
                      <a:r>
                        <a:rPr lang="en-ZA" sz="1200" b="0" dirty="0" smtClean="0">
                          <a:latin typeface="Arial" pitchFamily="34" charset="0"/>
                          <a:ea typeface="Calibri"/>
                          <a:cs typeface="Arial" pitchFamily="34" charset="0"/>
                        </a:rPr>
                        <a:t>the organisation, Council further resolved</a:t>
                      </a:r>
                      <a:r>
                        <a:rPr lang="en-ZA" sz="1200" b="0" baseline="0" dirty="0" smtClean="0">
                          <a:latin typeface="Arial" pitchFamily="34" charset="0"/>
                          <a:ea typeface="Calibri"/>
                          <a:cs typeface="Arial" pitchFamily="34" charset="0"/>
                        </a:rPr>
                        <a:t> to appoint one of the Board members as Interim Chief Executive Officer. </a:t>
                      </a:r>
                      <a:endParaRPr lang="en-ZA" sz="1200" b="0" dirty="0">
                        <a:latin typeface="Arial" pitchFamily="34" charset="0"/>
                        <a:ea typeface="Calibri"/>
                        <a:cs typeface="Arial" pitchFamily="34" charset="0"/>
                      </a:endParaRPr>
                    </a:p>
                  </a:txBody>
                  <a:tcPr marL="68580" marR="68580" marT="0" marB="0"/>
                </a:tc>
              </a:tr>
              <a:tr h="1037443">
                <a:tc>
                  <a:txBody>
                    <a:bodyPr/>
                    <a:lstStyle/>
                    <a:p>
                      <a:pPr>
                        <a:lnSpc>
                          <a:spcPct val="115000"/>
                        </a:lnSpc>
                        <a:spcAft>
                          <a:spcPts val="0"/>
                        </a:spcAft>
                      </a:pPr>
                      <a:r>
                        <a:rPr lang="en-ZA" sz="1200" b="1" dirty="0" smtClean="0">
                          <a:latin typeface="Arial" pitchFamily="34" charset="0"/>
                          <a:ea typeface="Calibri"/>
                          <a:cs typeface="Arial" pitchFamily="34" charset="0"/>
                        </a:rPr>
                        <a:t>Annual Cost</a:t>
                      </a:r>
                      <a:r>
                        <a:rPr lang="en-ZA" sz="1200" b="1" baseline="0" dirty="0" smtClean="0">
                          <a:latin typeface="Arial" pitchFamily="34" charset="0"/>
                          <a:ea typeface="Calibri"/>
                          <a:cs typeface="Arial" pitchFamily="34" charset="0"/>
                        </a:rPr>
                        <a:t> of Living Adjustment (COLA)</a:t>
                      </a:r>
                      <a:endParaRPr lang="en-ZA" sz="1200" b="1"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dirty="0" smtClean="0">
                          <a:latin typeface="Arial" pitchFamily="34" charset="0"/>
                          <a:ea typeface="Calibri"/>
                          <a:cs typeface="Arial" pitchFamily="34" charset="0"/>
                        </a:rPr>
                        <a:t>SAHRA can</a:t>
                      </a:r>
                      <a:r>
                        <a:rPr lang="en-ZA" sz="1200" baseline="0" dirty="0" smtClean="0">
                          <a:latin typeface="Arial" pitchFamily="34" charset="0"/>
                          <a:ea typeface="Calibri"/>
                          <a:cs typeface="Arial" pitchFamily="34" charset="0"/>
                        </a:rPr>
                        <a:t> not afford the demands of the Unions for the COLA. Current percentage offered by SAHRA is 5,6%. Unions have declared a dispute with the employer.  </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dirty="0" smtClean="0">
                          <a:latin typeface="Arial" pitchFamily="34" charset="0"/>
                          <a:ea typeface="Calibri"/>
                          <a:cs typeface="Arial" pitchFamily="34" charset="0"/>
                        </a:rPr>
                        <a:t>A</a:t>
                      </a:r>
                      <a:r>
                        <a:rPr lang="en-ZA" sz="1200" baseline="0" dirty="0" smtClean="0">
                          <a:latin typeface="Arial" pitchFamily="34" charset="0"/>
                          <a:ea typeface="Calibri"/>
                          <a:cs typeface="Arial" pitchFamily="34" charset="0"/>
                        </a:rPr>
                        <a:t> possibility of an industrial action. </a:t>
                      </a:r>
                      <a:endParaRPr lang="en-ZA" sz="1200" dirty="0">
                        <a:latin typeface="Arial" pitchFamily="34" charset="0"/>
                        <a:ea typeface="Calibri"/>
                        <a:cs typeface="Arial" pitchFamily="34" charset="0"/>
                      </a:endParaRPr>
                    </a:p>
                  </a:txBody>
                  <a:tcPr marL="68580" marR="68580" marT="0" marB="0"/>
                </a:tc>
                <a:tc>
                  <a:txBody>
                    <a:bodyPr/>
                    <a:lstStyle/>
                    <a:p>
                      <a:pPr>
                        <a:lnSpc>
                          <a:spcPct val="115000"/>
                        </a:lnSpc>
                        <a:spcAft>
                          <a:spcPts val="0"/>
                        </a:spcAft>
                      </a:pPr>
                      <a:r>
                        <a:rPr lang="en-ZA" sz="1200" b="0" dirty="0" smtClean="0">
                          <a:latin typeface="Arial" pitchFamily="34" charset="0"/>
                          <a:ea typeface="Calibri"/>
                          <a:cs typeface="Arial" pitchFamily="34" charset="0"/>
                        </a:rPr>
                        <a:t>SAHRA is moving to implement the 5,6% unilaterally</a:t>
                      </a:r>
                      <a:endParaRPr lang="en-ZA" sz="1200" b="0" dirty="0">
                        <a:latin typeface="Arial" pitchFamily="34" charset="0"/>
                        <a:ea typeface="Calibri"/>
                        <a:cs typeface="Arial" pitchFamily="34" charset="0"/>
                      </a:endParaRPr>
                    </a:p>
                  </a:txBody>
                  <a:tcPr marL="68580" marR="68580" marT="0" marB="0"/>
                </a:tc>
              </a:tr>
            </a:tbl>
          </a:graphicData>
        </a:graphic>
      </p:graphicFrame>
      <p:sp>
        <p:nvSpPr>
          <p:cNvPr id="3" name="Slide Number Placeholder 2"/>
          <p:cNvSpPr>
            <a:spLocks noGrp="1"/>
          </p:cNvSpPr>
          <p:nvPr>
            <p:ph type="sldNum" sz="quarter" idx="4"/>
          </p:nvPr>
        </p:nvSpPr>
        <p:spPr/>
        <p:txBody>
          <a:bodyPr/>
          <a:lstStyle/>
          <a:p>
            <a:r>
              <a:rPr lang="en-ZA" dirty="0" smtClean="0"/>
              <a:t>16</a:t>
            </a:r>
          </a:p>
        </p:txBody>
      </p:sp>
    </p:spTree>
    <p:extLst>
      <p:ext uri="{BB962C8B-B14F-4D97-AF65-F5344CB8AC3E}">
        <p14:creationId xmlns:p14="http://schemas.microsoft.com/office/powerpoint/2010/main" xmlns="" val="2745745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547664" y="2492896"/>
            <a:ext cx="5997352" cy="1224136"/>
          </a:xfrm>
        </p:spPr>
        <p:txBody>
          <a:bodyPr>
            <a:normAutofit/>
          </a:bodyPr>
          <a:lstStyle/>
          <a:p>
            <a:pPr algn="ctr"/>
            <a:r>
              <a:rPr lang="en-US" sz="4800" dirty="0" smtClean="0">
                <a:solidFill>
                  <a:schemeClr val="accent2">
                    <a:lumMod val="50000"/>
                  </a:schemeClr>
                </a:solidFill>
                <a:latin typeface="+mj-lt"/>
              </a:rPr>
              <a:t>THANK YOU</a:t>
            </a:r>
            <a:endParaRPr lang="en-US" sz="4800" dirty="0">
              <a:solidFill>
                <a:schemeClr val="accent2">
                  <a:lumMod val="50000"/>
                </a:schemeClr>
              </a:solidFill>
              <a:latin typeface="+mj-lt"/>
            </a:endParaRPr>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smtClean="0"/>
              <a:t>17</a:t>
            </a:r>
          </a:p>
        </p:txBody>
      </p:sp>
    </p:spTree>
    <p:extLst>
      <p:ext uri="{BB962C8B-B14F-4D97-AF65-F5344CB8AC3E}">
        <p14:creationId xmlns:p14="http://schemas.microsoft.com/office/powerpoint/2010/main" xmlns="" val="110909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10952"/>
          </a:xfrm>
        </p:spPr>
        <p:txBody>
          <a:bodyPr/>
          <a:lstStyle/>
          <a:p>
            <a:pPr algn="ctr"/>
            <a:r>
              <a:rPr lang="en-ZA" dirty="0" smtClean="0"/>
              <a:t>PRESENTATION OUTLINE</a:t>
            </a:r>
            <a:endParaRPr lang="en-ZA" dirty="0"/>
          </a:p>
        </p:txBody>
      </p:sp>
      <p:sp>
        <p:nvSpPr>
          <p:cNvPr id="3" name="Content Placeholder 2"/>
          <p:cNvSpPr>
            <a:spLocks noGrp="1"/>
          </p:cNvSpPr>
          <p:nvPr>
            <p:ph idx="1"/>
          </p:nvPr>
        </p:nvSpPr>
        <p:spPr>
          <a:xfrm>
            <a:off x="539552" y="1340768"/>
            <a:ext cx="7994848" cy="4602833"/>
          </a:xfrm>
        </p:spPr>
        <p:txBody>
          <a:bodyPr>
            <a:normAutofit/>
          </a:bodyPr>
          <a:lstStyle/>
          <a:p>
            <a:pPr>
              <a:lnSpc>
                <a:spcPct val="150000"/>
              </a:lnSpc>
              <a:spcBef>
                <a:spcPts val="0"/>
              </a:spcBef>
            </a:pPr>
            <a:r>
              <a:rPr lang="en-ZA" sz="1800" dirty="0" smtClean="0">
                <a:solidFill>
                  <a:schemeClr val="tx1"/>
                </a:solidFill>
              </a:rPr>
              <a:t>ALIGNMENT TO DAC GOALS</a:t>
            </a:r>
          </a:p>
          <a:p>
            <a:pPr>
              <a:lnSpc>
                <a:spcPct val="150000"/>
              </a:lnSpc>
              <a:spcBef>
                <a:spcPts val="0"/>
              </a:spcBef>
            </a:pPr>
            <a:r>
              <a:rPr lang="en-ZA" sz="1800" dirty="0" smtClean="0">
                <a:solidFill>
                  <a:schemeClr val="tx1"/>
                </a:solidFill>
              </a:rPr>
              <a:t>PERFORMANCE OVERVIEW</a:t>
            </a:r>
          </a:p>
          <a:p>
            <a:pPr>
              <a:lnSpc>
                <a:spcPct val="150000"/>
              </a:lnSpc>
              <a:spcBef>
                <a:spcPts val="0"/>
              </a:spcBef>
            </a:pPr>
            <a:r>
              <a:rPr lang="en-ZA" sz="1800" dirty="0" smtClean="0">
                <a:solidFill>
                  <a:schemeClr val="tx1"/>
                </a:solidFill>
              </a:rPr>
              <a:t>THREE YEAR PERFORMANCE OVERVIEW</a:t>
            </a:r>
          </a:p>
          <a:p>
            <a:pPr>
              <a:lnSpc>
                <a:spcPct val="150000"/>
              </a:lnSpc>
              <a:spcBef>
                <a:spcPts val="0"/>
              </a:spcBef>
            </a:pPr>
            <a:r>
              <a:rPr lang="en-ZA" sz="1800" dirty="0" smtClean="0">
                <a:solidFill>
                  <a:schemeClr val="tx1"/>
                </a:solidFill>
              </a:rPr>
              <a:t>THREE YEAR STATEMENT OF FINANCIAL POSITION</a:t>
            </a:r>
          </a:p>
          <a:p>
            <a:pPr>
              <a:lnSpc>
                <a:spcPct val="150000"/>
              </a:lnSpc>
              <a:spcBef>
                <a:spcPts val="0"/>
              </a:spcBef>
            </a:pPr>
            <a:r>
              <a:rPr lang="en-ZA" sz="1800" dirty="0" smtClean="0">
                <a:solidFill>
                  <a:schemeClr val="tx1"/>
                </a:solidFill>
              </a:rPr>
              <a:t>THREE YEAR INCOME AND EXPENDITURE TRENDS</a:t>
            </a:r>
          </a:p>
          <a:p>
            <a:pPr>
              <a:lnSpc>
                <a:spcPct val="150000"/>
              </a:lnSpc>
              <a:spcBef>
                <a:spcPts val="0"/>
              </a:spcBef>
            </a:pPr>
            <a:r>
              <a:rPr lang="en-ZA" sz="1800" dirty="0" smtClean="0">
                <a:solidFill>
                  <a:schemeClr val="tx1"/>
                </a:solidFill>
              </a:rPr>
              <a:t>ANALYSIS OF CASH AND CASH EQUIVALENT</a:t>
            </a:r>
          </a:p>
          <a:p>
            <a:pPr>
              <a:lnSpc>
                <a:spcPct val="150000"/>
              </a:lnSpc>
              <a:spcBef>
                <a:spcPts val="0"/>
              </a:spcBef>
            </a:pPr>
            <a:r>
              <a:rPr lang="en-ZA" sz="1800" dirty="0" smtClean="0">
                <a:solidFill>
                  <a:schemeClr val="tx1"/>
                </a:solidFill>
              </a:rPr>
              <a:t>AUDIT OUTCOMES</a:t>
            </a:r>
          </a:p>
          <a:p>
            <a:pPr>
              <a:lnSpc>
                <a:spcPct val="150000"/>
              </a:lnSpc>
              <a:spcBef>
                <a:spcPts val="0"/>
              </a:spcBef>
            </a:pPr>
            <a:r>
              <a:rPr lang="en-ZA" sz="1800" dirty="0" smtClean="0">
                <a:solidFill>
                  <a:schemeClr val="tx1"/>
                </a:solidFill>
              </a:rPr>
              <a:t>GOVERNANCE</a:t>
            </a:r>
          </a:p>
          <a:p>
            <a:pPr>
              <a:lnSpc>
                <a:spcPct val="150000"/>
              </a:lnSpc>
              <a:spcBef>
                <a:spcPts val="0"/>
              </a:spcBef>
            </a:pPr>
            <a:r>
              <a:rPr lang="en-ZA" sz="1800" dirty="0" smtClean="0">
                <a:solidFill>
                  <a:schemeClr val="tx1"/>
                </a:solidFill>
              </a:rPr>
              <a:t>CHALLENGES AND INTERVENTIONS</a:t>
            </a:r>
            <a:endParaRPr lang="en-ZA" sz="1800" dirty="0">
              <a:solidFill>
                <a:schemeClr val="tx1"/>
              </a:solidFill>
            </a:endParaRPr>
          </a:p>
        </p:txBody>
      </p:sp>
      <p:sp>
        <p:nvSpPr>
          <p:cNvPr id="4" name="Slide Number Placeholder 3"/>
          <p:cNvSpPr>
            <a:spLocks noGrp="1"/>
          </p:cNvSpPr>
          <p:nvPr>
            <p:ph type="sldNum" sz="quarter" idx="4"/>
          </p:nvPr>
        </p:nvSpPr>
        <p:spPr/>
        <p:txBody>
          <a:bodyPr/>
          <a:lstStyle/>
          <a:p>
            <a:r>
              <a:rPr lang="en-ZA" smtClean="0"/>
              <a:t>1</a:t>
            </a:r>
            <a:endParaRPr lang="en-ZA" dirty="0" smtClean="0"/>
          </a:p>
        </p:txBody>
      </p:sp>
    </p:spTree>
    <p:extLst>
      <p:ext uri="{BB962C8B-B14F-4D97-AF65-F5344CB8AC3E}">
        <p14:creationId xmlns:p14="http://schemas.microsoft.com/office/powerpoint/2010/main" xmlns="" val="3944950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lstStyle/>
          <a:p>
            <a:pPr algn="ctr"/>
            <a:r>
              <a:rPr lang="en-US" dirty="0" smtClean="0"/>
              <a:t>ALIGNMENT TO DAC GOALS</a:t>
            </a:r>
            <a:endParaRPr lang="en-ZA" dirty="0"/>
          </a:p>
        </p:txBody>
      </p:sp>
      <p:sp>
        <p:nvSpPr>
          <p:cNvPr id="4" name="Slide Number Placeholder 3"/>
          <p:cNvSpPr>
            <a:spLocks noGrp="1"/>
          </p:cNvSpPr>
          <p:nvPr>
            <p:ph type="sldNum" sz="quarter" idx="4"/>
          </p:nvPr>
        </p:nvSpPr>
        <p:spPr/>
        <p:txBody>
          <a:bodyPr/>
          <a:lstStyle/>
          <a:p>
            <a:r>
              <a:rPr lang="en-ZA" dirty="0" smtClean="0"/>
              <a:t>2</a:t>
            </a:r>
          </a:p>
        </p:txBody>
      </p:sp>
      <p:graphicFrame>
        <p:nvGraphicFramePr>
          <p:cNvPr id="5" name="Content Placeholder 4"/>
          <p:cNvGraphicFramePr>
            <a:graphicFrameLocks/>
          </p:cNvGraphicFramePr>
          <p:nvPr>
            <p:extLst>
              <p:ext uri="{D42A27DB-BD31-4B8C-83A1-F6EECF244321}">
                <p14:modId xmlns:p14="http://schemas.microsoft.com/office/powerpoint/2010/main" xmlns="" val="3374596993"/>
              </p:ext>
            </p:extLst>
          </p:nvPr>
        </p:nvGraphicFramePr>
        <p:xfrm>
          <a:off x="323528" y="1052736"/>
          <a:ext cx="8568952" cy="3863330"/>
        </p:xfrm>
        <a:graphic>
          <a:graphicData uri="http://schemas.openxmlformats.org/drawingml/2006/table">
            <a:tbl>
              <a:tblPr firstRow="1" bandRow="1">
                <a:tableStyleId>{5C22544A-7EE6-4342-B048-85BDC9FD1C3A}</a:tableStyleId>
              </a:tblPr>
              <a:tblGrid>
                <a:gridCol w="2142238"/>
                <a:gridCol w="2142238"/>
                <a:gridCol w="2142238"/>
                <a:gridCol w="2142238"/>
              </a:tblGrid>
              <a:tr h="955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DAC outcome oriented goal</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DAC Strategic objective</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Entity strategic objectives and how it links to DAC objective</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Key outputs/deliverables per objective for 2017/18</a:t>
                      </a:r>
                    </a:p>
                    <a:p>
                      <a:endParaRPr lang="en-ZA" sz="2000" dirty="0"/>
                    </a:p>
                  </a:txBody>
                  <a:tcPr/>
                </a:tc>
              </a:tr>
              <a:tr h="1970560">
                <a:tc>
                  <a:txBody>
                    <a:bodyPr/>
                    <a:lstStyle/>
                    <a:p>
                      <a:r>
                        <a:rPr lang="en-US" sz="1600" dirty="0" smtClean="0"/>
                        <a:t>A professional and capacitated ACH</a:t>
                      </a:r>
                      <a:r>
                        <a:rPr lang="en-US" sz="1600" baseline="0" dirty="0" smtClean="0"/>
                        <a:t> Sector</a:t>
                      </a:r>
                      <a:endParaRPr lang="en-ZA"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To build human resource capacity and promote excellence</a:t>
                      </a:r>
                      <a:endParaRPr lang="en-ZA" sz="1600" dirty="0"/>
                    </a:p>
                  </a:txBody>
                  <a:tcPr/>
                </a:tc>
                <a:tc>
                  <a:txBody>
                    <a:bodyPr/>
                    <a:lstStyle/>
                    <a:p>
                      <a:r>
                        <a:rPr lang="en-ZA" sz="1600" dirty="0" smtClean="0"/>
                        <a:t>Assert SAHRA’s role as a regulatory body in heritage resources management. </a:t>
                      </a:r>
                    </a:p>
                    <a:p>
                      <a:endParaRPr lang="en-ZA" sz="1600" dirty="0"/>
                    </a:p>
                  </a:txBody>
                  <a:tcPr/>
                </a:tc>
                <a:tc>
                  <a:txBody>
                    <a:bodyPr/>
                    <a:lstStyle/>
                    <a:p>
                      <a:pPr algn="l" rtl="0" fontAlgn="t">
                        <a:lnSpc>
                          <a:spcPct val="150000"/>
                        </a:lnSpc>
                      </a:pPr>
                      <a:r>
                        <a:rPr lang="en-ZA" sz="1400" b="0" i="0" u="none" strike="noStrike" dirty="0" smtClean="0">
                          <a:solidFill>
                            <a:srgbClr val="414042"/>
                          </a:solidFill>
                          <a:latin typeface="Arial" pitchFamily="34" charset="0"/>
                          <a:cs typeface="Arial" pitchFamily="34" charset="0"/>
                        </a:rPr>
                        <a:t>Number of Policies, Regulations, norms and Standards approved</a:t>
                      </a:r>
                    </a:p>
                    <a:p>
                      <a:pPr algn="l" rtl="0" fontAlgn="t">
                        <a:lnSpc>
                          <a:spcPct val="150000"/>
                        </a:lnSpc>
                      </a:pPr>
                      <a:endParaRPr lang="en-ZA" sz="1400" b="0" i="0" u="none" strike="noStrike" dirty="0" smtClean="0">
                        <a:solidFill>
                          <a:srgbClr val="414042"/>
                        </a:solidFill>
                        <a:latin typeface="Arial" pitchFamily="34" charset="0"/>
                        <a:cs typeface="Arial" pitchFamily="34" charset="0"/>
                      </a:endParaRPr>
                    </a:p>
                    <a:p>
                      <a:pPr algn="l" rtl="0" fontAlgn="t">
                        <a:lnSpc>
                          <a:spcPct val="150000"/>
                        </a:lnSpc>
                      </a:pPr>
                      <a:r>
                        <a:rPr lang="en-ZA" sz="1400" b="0" i="0" u="none" strike="noStrike" dirty="0" smtClean="0">
                          <a:solidFill>
                            <a:srgbClr val="414042"/>
                          </a:solidFill>
                          <a:latin typeface="Arial" pitchFamily="34" charset="0"/>
                          <a:cs typeface="Arial" pitchFamily="34" charset="0"/>
                        </a:rPr>
                        <a:t>A SAHRA business model approved by Council.</a:t>
                      </a:r>
                    </a:p>
                    <a:p>
                      <a:pPr algn="l" rtl="0" fontAlgn="t">
                        <a:lnSpc>
                          <a:spcPct val="150000"/>
                        </a:lnSpc>
                      </a:pPr>
                      <a:endParaRPr lang="en-ZA" sz="1400" b="0" i="0" u="none" strike="noStrike" dirty="0">
                        <a:solidFill>
                          <a:srgbClr val="414042"/>
                        </a:solidFill>
                        <a:latin typeface="Arial" pitchFamily="34" charset="0"/>
                        <a:cs typeface="Arial" pitchFamily="34" charset="0"/>
                      </a:endParaRPr>
                    </a:p>
                  </a:txBody>
                  <a:tcPr marL="7610" marR="7610" marT="7610" marB="0"/>
                </a:tc>
              </a:tr>
            </a:tbl>
          </a:graphicData>
        </a:graphic>
      </p:graphicFrame>
    </p:spTree>
    <p:extLst>
      <p:ext uri="{BB962C8B-B14F-4D97-AF65-F5344CB8AC3E}">
        <p14:creationId xmlns:p14="http://schemas.microsoft.com/office/powerpoint/2010/main" xmlns="" val="3838786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10952"/>
          </a:xfrm>
        </p:spPr>
        <p:txBody>
          <a:bodyPr/>
          <a:lstStyle/>
          <a:p>
            <a:pPr algn="ctr"/>
            <a:r>
              <a:rPr lang="en-US" dirty="0" smtClean="0">
                <a:latin typeface="+mj-lt"/>
              </a:rPr>
              <a:t>ALIGNMENT CONTINUES</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62835524"/>
              </p:ext>
            </p:extLst>
          </p:nvPr>
        </p:nvGraphicFramePr>
        <p:xfrm>
          <a:off x="107504" y="1052736"/>
          <a:ext cx="8928992" cy="4930110"/>
        </p:xfrm>
        <a:graphic>
          <a:graphicData uri="http://schemas.openxmlformats.org/drawingml/2006/table">
            <a:tbl>
              <a:tblPr firstRow="1" bandRow="1">
                <a:tableStyleId>{5C22544A-7EE6-4342-B048-85BDC9FD1C3A}</a:tableStyleId>
              </a:tblPr>
              <a:tblGrid>
                <a:gridCol w="2232248"/>
                <a:gridCol w="2232248"/>
                <a:gridCol w="2232248"/>
                <a:gridCol w="223224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DAC outcome oriented goal</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DAC Strategic objective</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Entity strategic objectives and how it links to DAC objective</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Key outputs/deliverables per objective for 2017/18</a:t>
                      </a:r>
                    </a:p>
                    <a:p>
                      <a:endParaRPr lang="en-ZA" sz="20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An</a:t>
                      </a:r>
                      <a:r>
                        <a:rPr lang="en-US" sz="1400" baseline="0" dirty="0" smtClean="0"/>
                        <a:t> integrated and inclusive society.</a:t>
                      </a:r>
                      <a:endParaRPr lang="en-ZA" sz="1400" dirty="0"/>
                    </a:p>
                  </a:txBody>
                  <a:tcPr/>
                </a:tc>
                <a:tc>
                  <a:txBody>
                    <a:bodyPr/>
                    <a:lstStyle/>
                    <a:p>
                      <a:r>
                        <a:rPr lang="en-US" sz="1400" dirty="0" smtClean="0"/>
                        <a:t>To lead, coordinate and implement</a:t>
                      </a:r>
                      <a:r>
                        <a:rPr lang="en-US" sz="1400" baseline="0" dirty="0" smtClean="0"/>
                        <a:t> social cohesion programme.</a:t>
                      </a:r>
                      <a:endParaRPr lang="en-ZA" sz="1400" dirty="0"/>
                    </a:p>
                  </a:txBody>
                  <a:tcPr/>
                </a:tc>
                <a:tc>
                  <a:txBody>
                    <a:bodyPr/>
                    <a:lstStyle/>
                    <a:p>
                      <a:r>
                        <a:rPr lang="en-ZA" sz="1400" dirty="0" smtClean="0"/>
                        <a:t>Strengthen SAHRA as an agent to promote social cohesion and social upliftment through heritage resources management. </a:t>
                      </a:r>
                    </a:p>
                    <a:p>
                      <a:endParaRPr lang="en-ZA" sz="1400" dirty="0"/>
                    </a:p>
                  </a:txBody>
                  <a:tcPr/>
                </a:tc>
                <a:tc>
                  <a:txBody>
                    <a:bodyPr/>
                    <a:lstStyle/>
                    <a:p>
                      <a:pPr algn="l" rtl="0" fontAlgn="t">
                        <a:lnSpc>
                          <a:spcPct val="150000"/>
                        </a:lnSpc>
                      </a:pPr>
                      <a:r>
                        <a:rPr lang="en-ZA" sz="1200" b="0" i="0" u="none" strike="noStrike" dirty="0" smtClean="0">
                          <a:solidFill>
                            <a:srgbClr val="414042"/>
                          </a:solidFill>
                          <a:latin typeface="Arial" pitchFamily="34" charset="0"/>
                          <a:cs typeface="Arial" pitchFamily="34" charset="0"/>
                        </a:rPr>
                        <a:t>Number of heritage Sites inspected</a:t>
                      </a:r>
                      <a:endParaRPr lang="en-ZA" sz="1200" b="0" i="0" u="none" strike="noStrike" dirty="0">
                        <a:solidFill>
                          <a:srgbClr val="414042"/>
                        </a:solidFill>
                        <a:latin typeface="Arial" pitchFamily="34" charset="0"/>
                        <a:cs typeface="Arial" pitchFamily="34" charset="0"/>
                      </a:endParaRPr>
                    </a:p>
                  </a:txBody>
                  <a:tcPr marL="7610" marR="7610" marT="7610" marB="0"/>
                </a:tc>
              </a:tr>
              <a:tr h="370840">
                <a:tc>
                  <a:txBody>
                    <a:bodyPr/>
                    <a:lstStyle/>
                    <a:p>
                      <a:endParaRPr lang="en-ZA" sz="1400" dirty="0"/>
                    </a:p>
                  </a:txBody>
                  <a:tcPr/>
                </a:tc>
                <a:tc>
                  <a:txBody>
                    <a:bodyPr/>
                    <a:lstStyle/>
                    <a:p>
                      <a:endParaRPr lang="en-ZA" sz="1400" dirty="0"/>
                    </a:p>
                  </a:txBody>
                  <a:tcPr/>
                </a:tc>
                <a:tc>
                  <a:txBody>
                    <a:bodyPr/>
                    <a:lstStyle/>
                    <a:p>
                      <a:endParaRPr lang="en-ZA" sz="1400" dirty="0"/>
                    </a:p>
                  </a:txBody>
                  <a:tcPr/>
                </a:tc>
                <a:tc>
                  <a:txBody>
                    <a:bodyPr/>
                    <a:lstStyle/>
                    <a:p>
                      <a:pPr algn="l" rtl="0" fontAlgn="t">
                        <a:lnSpc>
                          <a:spcPct val="150000"/>
                        </a:lnSpc>
                      </a:pPr>
                      <a:r>
                        <a:rPr lang="en-ZA" sz="1200" b="0" i="0" u="none" strike="noStrike" dirty="0" smtClean="0">
                          <a:solidFill>
                            <a:srgbClr val="414042"/>
                          </a:solidFill>
                          <a:latin typeface="Arial" pitchFamily="34" charset="0"/>
                          <a:cs typeface="Arial" pitchFamily="34" charset="0"/>
                        </a:rPr>
                        <a:t>Percentage</a:t>
                      </a:r>
                      <a:r>
                        <a:rPr lang="en-ZA" sz="1200" b="0" i="0" u="none" strike="noStrike" baseline="0" dirty="0" smtClean="0">
                          <a:solidFill>
                            <a:srgbClr val="414042"/>
                          </a:solidFill>
                          <a:latin typeface="Arial" pitchFamily="34" charset="0"/>
                          <a:cs typeface="Arial" pitchFamily="34" charset="0"/>
                        </a:rPr>
                        <a:t> of nominated heritage resources graded</a:t>
                      </a:r>
                    </a:p>
                  </a:txBody>
                  <a:tcPr marL="7610" marR="7610" marT="7610" marB="0"/>
                </a:tc>
              </a:tr>
              <a:tr h="370840">
                <a:tc>
                  <a:txBody>
                    <a:bodyPr/>
                    <a:lstStyle/>
                    <a:p>
                      <a:endParaRPr lang="en-ZA" sz="1400" dirty="0"/>
                    </a:p>
                  </a:txBody>
                  <a:tcPr/>
                </a:tc>
                <a:tc>
                  <a:txBody>
                    <a:bodyPr/>
                    <a:lstStyle/>
                    <a:p>
                      <a:endParaRPr lang="en-ZA" sz="1400" dirty="0"/>
                    </a:p>
                  </a:txBody>
                  <a:tcPr/>
                </a:tc>
                <a:tc>
                  <a:txBody>
                    <a:bodyPr/>
                    <a:lstStyle/>
                    <a:p>
                      <a:endParaRPr lang="en-ZA" sz="1400" dirty="0"/>
                    </a:p>
                  </a:txBody>
                  <a:tcPr/>
                </a:tc>
                <a:tc>
                  <a:txBody>
                    <a:bodyPr/>
                    <a:lstStyle/>
                    <a:p>
                      <a:pPr algn="l" rtl="0" fontAlgn="t">
                        <a:lnSpc>
                          <a:spcPct val="150000"/>
                        </a:lnSpc>
                      </a:pPr>
                      <a:r>
                        <a:rPr lang="en-ZA" sz="1200" b="0" i="0" u="none" strike="noStrike" dirty="0" smtClean="0">
                          <a:solidFill>
                            <a:srgbClr val="414042"/>
                          </a:solidFill>
                          <a:latin typeface="Arial" pitchFamily="34" charset="0"/>
                          <a:cs typeface="Arial" pitchFamily="34" charset="0"/>
                        </a:rPr>
                        <a:t>Percentage of heritage resources re-assessed and graded</a:t>
                      </a:r>
                      <a:endParaRPr lang="en-ZA" sz="1200" b="0" i="0" u="none" strike="noStrike" dirty="0">
                        <a:solidFill>
                          <a:srgbClr val="414042"/>
                        </a:solidFill>
                        <a:latin typeface="Arial" pitchFamily="34" charset="0"/>
                        <a:cs typeface="Arial" pitchFamily="34" charset="0"/>
                      </a:endParaRPr>
                    </a:p>
                  </a:txBody>
                  <a:tcPr marL="7610" marR="7610" marT="7610" marB="0"/>
                </a:tc>
              </a:tr>
              <a:tr h="370840">
                <a:tc>
                  <a:txBody>
                    <a:bodyPr/>
                    <a:lstStyle/>
                    <a:p>
                      <a:endParaRPr lang="en-ZA" sz="1400" dirty="0"/>
                    </a:p>
                  </a:txBody>
                  <a:tcPr/>
                </a:tc>
                <a:tc>
                  <a:txBody>
                    <a:bodyPr/>
                    <a:lstStyle/>
                    <a:p>
                      <a:endParaRPr lang="en-ZA" sz="1400" dirty="0"/>
                    </a:p>
                  </a:txBody>
                  <a:tcPr/>
                </a:tc>
                <a:tc>
                  <a:txBody>
                    <a:bodyPr/>
                    <a:lstStyle/>
                    <a:p>
                      <a:endParaRPr lang="en-ZA" sz="1400" dirty="0"/>
                    </a:p>
                  </a:txBody>
                  <a:tcPr/>
                </a:tc>
                <a:tc>
                  <a:txBody>
                    <a:bodyPr/>
                    <a:lstStyle/>
                    <a:p>
                      <a:pPr algn="l" rtl="0" fontAlgn="t">
                        <a:lnSpc>
                          <a:spcPct val="150000"/>
                        </a:lnSpc>
                      </a:pPr>
                      <a:r>
                        <a:rPr lang="en-ZA" sz="1200" b="0" i="0" u="none" strike="noStrike" dirty="0" smtClean="0">
                          <a:solidFill>
                            <a:srgbClr val="414042"/>
                          </a:solidFill>
                          <a:latin typeface="Arial" pitchFamily="34" charset="0"/>
                          <a:cs typeface="Arial" pitchFamily="34" charset="0"/>
                        </a:rPr>
                        <a:t>Number of heritage resources declared</a:t>
                      </a:r>
                      <a:endParaRPr lang="en-ZA" sz="1200" b="0" i="0" u="none" strike="noStrike" dirty="0">
                        <a:solidFill>
                          <a:srgbClr val="414042"/>
                        </a:solidFill>
                        <a:latin typeface="Arial" pitchFamily="34" charset="0"/>
                        <a:cs typeface="Arial" pitchFamily="34" charset="0"/>
                      </a:endParaRPr>
                    </a:p>
                  </a:txBody>
                  <a:tcPr marL="7610" marR="7610" marT="7610" marB="0"/>
                </a:tc>
              </a:tr>
            </a:tbl>
          </a:graphicData>
        </a:graphic>
      </p:graphicFrame>
      <p:sp>
        <p:nvSpPr>
          <p:cNvPr id="4" name="Slide Number Placeholder 3"/>
          <p:cNvSpPr>
            <a:spLocks noGrp="1"/>
          </p:cNvSpPr>
          <p:nvPr>
            <p:ph type="sldNum" sz="quarter" idx="4"/>
          </p:nvPr>
        </p:nvSpPr>
        <p:spPr>
          <a:xfrm>
            <a:off x="8388424" y="6309320"/>
            <a:ext cx="609600" cy="365125"/>
          </a:xfrm>
        </p:spPr>
        <p:txBody>
          <a:bodyPr/>
          <a:lstStyle/>
          <a:p>
            <a:r>
              <a:rPr lang="en-ZA" dirty="0" smtClean="0"/>
              <a:t>3</a:t>
            </a:r>
          </a:p>
        </p:txBody>
      </p:sp>
    </p:spTree>
    <p:extLst>
      <p:ext uri="{BB962C8B-B14F-4D97-AF65-F5344CB8AC3E}">
        <p14:creationId xmlns:p14="http://schemas.microsoft.com/office/powerpoint/2010/main" xmlns="" val="3340639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710952"/>
          </a:xfrm>
        </p:spPr>
        <p:txBody>
          <a:bodyPr/>
          <a:lstStyle/>
          <a:p>
            <a:pPr algn="ctr"/>
            <a:r>
              <a:rPr lang="en-US" dirty="0" smtClean="0">
                <a:latin typeface="+mj-lt"/>
              </a:rPr>
              <a:t>ALIGNMENT CONTINUES</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73868088"/>
              </p:ext>
            </p:extLst>
          </p:nvPr>
        </p:nvGraphicFramePr>
        <p:xfrm>
          <a:off x="107504" y="1052736"/>
          <a:ext cx="8928992" cy="4907280"/>
        </p:xfrm>
        <a:graphic>
          <a:graphicData uri="http://schemas.openxmlformats.org/drawingml/2006/table">
            <a:tbl>
              <a:tblPr firstRow="1" bandRow="1">
                <a:tableStyleId>{5C22544A-7EE6-4342-B048-85BDC9FD1C3A}</a:tableStyleId>
              </a:tblPr>
              <a:tblGrid>
                <a:gridCol w="2232248"/>
                <a:gridCol w="2072440"/>
                <a:gridCol w="2152207"/>
                <a:gridCol w="2472097"/>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smtClean="0">
                          <a:ln>
                            <a:noFill/>
                          </a:ln>
                          <a:solidFill>
                            <a:srgbClr val="000000"/>
                          </a:solidFill>
                          <a:effectLst/>
                          <a:uLnTx/>
                          <a:uFillTx/>
                          <a:latin typeface="+mn-lt"/>
                        </a:rPr>
                        <a:t>DAC outcome oriented goal</a:t>
                      </a:r>
                    </a:p>
                    <a:p>
                      <a:endParaRPr lang="en-ZA"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smtClean="0">
                          <a:ln>
                            <a:noFill/>
                          </a:ln>
                          <a:solidFill>
                            <a:srgbClr val="000000"/>
                          </a:solidFill>
                          <a:effectLst/>
                          <a:uLnTx/>
                          <a:uFillTx/>
                          <a:latin typeface="+mn-lt"/>
                        </a:rPr>
                        <a:t>DAC Strategic objective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Entity strategic objectives and how it links to DAC objective</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Key outputs/deliverables per objective for 2017/18</a:t>
                      </a:r>
                    </a:p>
                    <a:p>
                      <a:endParaRPr lang="en-ZA" sz="2000" dirty="0"/>
                    </a:p>
                  </a:txBody>
                  <a:tcPr/>
                </a:tc>
              </a:tr>
              <a:tr h="370840">
                <a:tc>
                  <a:txBody>
                    <a:bodyPr/>
                    <a:lstStyle/>
                    <a:p>
                      <a:r>
                        <a:rPr lang="en-US" sz="1400" dirty="0" smtClean="0"/>
                        <a:t>A transformed and productive ACH Sector</a:t>
                      </a:r>
                      <a:endParaRPr lang="en-ZA" sz="1400" dirty="0"/>
                    </a:p>
                  </a:txBody>
                  <a:tcPr/>
                </a:tc>
                <a:tc>
                  <a:txBody>
                    <a:bodyPr/>
                    <a:lstStyle/>
                    <a:p>
                      <a:r>
                        <a:rPr lang="en-US" sz="1400" dirty="0" smtClean="0"/>
                        <a:t>• To develop, protect and promote the cultural and creative sector</a:t>
                      </a:r>
                    </a:p>
                    <a:p>
                      <a:r>
                        <a:rPr lang="en-US" sz="1400" dirty="0" smtClean="0"/>
                        <a:t>• To develop, preserve, protect and promote heritage</a:t>
                      </a:r>
                    </a:p>
                    <a:p>
                      <a:r>
                        <a:rPr lang="en-US" sz="1400" dirty="0" smtClean="0"/>
                        <a:t>• To develop and promote official languages</a:t>
                      </a:r>
                    </a:p>
                    <a:p>
                      <a:r>
                        <a:rPr lang="en-US" sz="1400" dirty="0" smtClean="0"/>
                        <a:t>• To build relationships and partnerships locally and internationally</a:t>
                      </a:r>
                    </a:p>
                    <a:p>
                      <a:r>
                        <a:rPr lang="en-US" sz="1400" dirty="0" smtClean="0"/>
                        <a:t>• To provide access to information</a:t>
                      </a:r>
                      <a:endParaRPr lang="en-ZA" sz="1400" dirty="0"/>
                    </a:p>
                  </a:txBody>
                  <a:tcPr/>
                </a:tc>
                <a:tc>
                  <a:txBody>
                    <a:bodyPr/>
                    <a:lstStyle/>
                    <a:p>
                      <a:pPr marL="171450" indent="-171450">
                        <a:buFont typeface="Arial" panose="020B0604020202020204" pitchFamily="34" charset="0"/>
                        <a:buChar char="•"/>
                      </a:pPr>
                      <a:r>
                        <a:rPr lang="en-ZA" sz="1400" dirty="0" smtClean="0"/>
                        <a:t>Build SAHRA’s brand internationally and locally through public awareness</a:t>
                      </a:r>
                    </a:p>
                    <a:p>
                      <a:pPr marL="171450" indent="-171450">
                        <a:buFont typeface="Arial" panose="020B0604020202020204" pitchFamily="34" charset="0"/>
                        <a:buChar char="•"/>
                      </a:pPr>
                      <a:r>
                        <a:rPr lang="en-US" sz="1400" dirty="0" smtClean="0"/>
                        <a:t>Align SAHRA’s initiatives to national socio-economic and developmental objectives through identification, conservation, protection and promotion of Heritage Resources. </a:t>
                      </a:r>
                    </a:p>
                    <a:p>
                      <a:pPr marL="171450" indent="-171450">
                        <a:buFont typeface="Arial" panose="020B0604020202020204" pitchFamily="34" charset="0"/>
                        <a:buChar char="•"/>
                      </a:pPr>
                      <a:endParaRPr lang="en-ZA" sz="1400" dirty="0" smtClean="0"/>
                    </a:p>
                    <a:p>
                      <a:pPr marL="171450" indent="-171450">
                        <a:buFont typeface="Arial" panose="020B0604020202020204" pitchFamily="34" charset="0"/>
                        <a:buChar char="•"/>
                      </a:pPr>
                      <a:endParaRPr lang="en-ZA" sz="1400" dirty="0"/>
                    </a:p>
                  </a:txBody>
                  <a:tcPr/>
                </a:tc>
                <a:tc>
                  <a:txBody>
                    <a:bodyPr/>
                    <a:lstStyle/>
                    <a:p>
                      <a:pPr algn="l" rtl="0" fontAlgn="t">
                        <a:lnSpc>
                          <a:spcPct val="150000"/>
                        </a:lnSpc>
                      </a:pPr>
                      <a:r>
                        <a:rPr lang="en-ZA" sz="1400" b="0" i="0" u="none" strike="noStrike" dirty="0" smtClean="0">
                          <a:solidFill>
                            <a:srgbClr val="414042"/>
                          </a:solidFill>
                          <a:latin typeface="Arial" pitchFamily="34" charset="0"/>
                          <a:cs typeface="Arial" pitchFamily="34" charset="0"/>
                        </a:rPr>
                        <a:t>Number of Publications/ Papers on the heritage resources management developed</a:t>
                      </a:r>
                    </a:p>
                    <a:p>
                      <a:pPr algn="l" rtl="0" fontAlgn="t">
                        <a:lnSpc>
                          <a:spcPct val="150000"/>
                        </a:lnSpc>
                      </a:pPr>
                      <a:endParaRPr lang="en-ZA" sz="1400" b="0" i="0" u="none" strike="noStrike" dirty="0" smtClean="0">
                        <a:solidFill>
                          <a:srgbClr val="414042"/>
                        </a:solidFill>
                        <a:latin typeface="Arial" pitchFamily="34" charset="0"/>
                        <a:cs typeface="Arial" pitchFamily="34" charset="0"/>
                      </a:endParaRPr>
                    </a:p>
                    <a:p>
                      <a:pPr algn="l" rtl="0" fontAlgn="t">
                        <a:lnSpc>
                          <a:spcPct val="150000"/>
                        </a:lnSpc>
                      </a:pPr>
                      <a:r>
                        <a:rPr lang="en-ZA" sz="1400" b="0" i="0" u="none" strike="noStrike" dirty="0" smtClean="0">
                          <a:solidFill>
                            <a:srgbClr val="414042"/>
                          </a:solidFill>
                          <a:latin typeface="Arial" pitchFamily="34" charset="0"/>
                          <a:cs typeface="Arial" pitchFamily="34" charset="0"/>
                        </a:rPr>
                        <a:t>Number of marketing programmes Implemented</a:t>
                      </a:r>
                    </a:p>
                    <a:p>
                      <a:pPr algn="l" rtl="0" fontAlgn="t">
                        <a:lnSpc>
                          <a:spcPct val="150000"/>
                        </a:lnSpc>
                      </a:pPr>
                      <a:endParaRPr lang="en-ZA" sz="1400" b="0" i="0" u="none" strike="noStrike" dirty="0">
                        <a:solidFill>
                          <a:srgbClr val="414042"/>
                        </a:solidFill>
                        <a:latin typeface="Arial" pitchFamily="34" charset="0"/>
                        <a:cs typeface="Arial" pitchFamily="34" charset="0"/>
                      </a:endParaRPr>
                    </a:p>
                  </a:txBody>
                  <a:tcPr marL="7610" marR="7610" marT="7610" marB="0"/>
                </a:tc>
              </a:tr>
            </a:tbl>
          </a:graphicData>
        </a:graphic>
      </p:graphicFrame>
      <p:sp>
        <p:nvSpPr>
          <p:cNvPr id="4" name="Slide Number Placeholder 3"/>
          <p:cNvSpPr>
            <a:spLocks noGrp="1"/>
          </p:cNvSpPr>
          <p:nvPr>
            <p:ph type="sldNum" sz="quarter" idx="4"/>
          </p:nvPr>
        </p:nvSpPr>
        <p:spPr/>
        <p:txBody>
          <a:bodyPr/>
          <a:lstStyle/>
          <a:p>
            <a:r>
              <a:rPr lang="en-ZA" dirty="0" smtClean="0"/>
              <a:t>4</a:t>
            </a:r>
          </a:p>
        </p:txBody>
      </p:sp>
    </p:spTree>
    <p:extLst>
      <p:ext uri="{BB962C8B-B14F-4D97-AF65-F5344CB8AC3E}">
        <p14:creationId xmlns:p14="http://schemas.microsoft.com/office/powerpoint/2010/main" xmlns="" val="508714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219"/>
            <a:ext cx="8229600" cy="710952"/>
          </a:xfrm>
        </p:spPr>
        <p:txBody>
          <a:bodyPr/>
          <a:lstStyle/>
          <a:p>
            <a:pPr algn="ctr"/>
            <a:r>
              <a:rPr lang="en-US" dirty="0" smtClean="0">
                <a:latin typeface="+mj-lt"/>
              </a:rPr>
              <a:t>ALIGNMENT CONTINUES</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514365078"/>
              </p:ext>
            </p:extLst>
          </p:nvPr>
        </p:nvGraphicFramePr>
        <p:xfrm>
          <a:off x="107504" y="836712"/>
          <a:ext cx="8856984" cy="5143490"/>
        </p:xfrm>
        <a:graphic>
          <a:graphicData uri="http://schemas.openxmlformats.org/drawingml/2006/table">
            <a:tbl>
              <a:tblPr firstRow="1" bandRow="1">
                <a:tableStyleId>{5C22544A-7EE6-4342-B048-85BDC9FD1C3A}</a:tableStyleId>
              </a:tblPr>
              <a:tblGrid>
                <a:gridCol w="2214246"/>
                <a:gridCol w="1602178"/>
                <a:gridCol w="2160240"/>
                <a:gridCol w="2880320"/>
              </a:tblGrid>
              <a:tr h="1307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DAC outcome oriented goal</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DAC Strategic objective</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Entity strategic objectives and how it links to DAC objective</a:t>
                      </a:r>
                    </a:p>
                    <a:p>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1" i="0" u="none" strike="noStrike" dirty="0" smtClean="0">
                          <a:solidFill>
                            <a:srgbClr val="000000"/>
                          </a:solidFill>
                          <a:latin typeface="+mn-lt"/>
                        </a:rPr>
                        <a:t>Key outputs/deliverables per objective for 2017/18</a:t>
                      </a:r>
                    </a:p>
                    <a:p>
                      <a:endParaRPr lang="en-ZA" sz="1400" dirty="0"/>
                    </a:p>
                  </a:txBody>
                  <a:tcPr/>
                </a:tc>
              </a:tr>
              <a:tr h="3439219">
                <a:tc>
                  <a:txBody>
                    <a:bodyPr/>
                    <a:lstStyle/>
                    <a:p>
                      <a:endParaRPr lang="en-ZA" sz="2000" dirty="0"/>
                    </a:p>
                  </a:txBody>
                  <a:tcPr/>
                </a:tc>
                <a:tc>
                  <a:txBody>
                    <a:bodyPr/>
                    <a:lstStyle/>
                    <a:p>
                      <a:endParaRPr lang="en-ZA" sz="2000" dirty="0"/>
                    </a:p>
                  </a:txBody>
                  <a:tcPr/>
                </a:tc>
                <a:tc>
                  <a:txBody>
                    <a:bodyPr/>
                    <a:lstStyle/>
                    <a:p>
                      <a:endParaRPr lang="en-ZA" sz="2000" dirty="0"/>
                    </a:p>
                  </a:txBody>
                  <a:tcPr/>
                </a:tc>
                <a:tc>
                  <a:txBody>
                    <a:bodyPr/>
                    <a:lstStyle/>
                    <a:p>
                      <a:pPr algn="l" rtl="0" fontAlgn="t">
                        <a:lnSpc>
                          <a:spcPct val="150000"/>
                        </a:lnSpc>
                      </a:pPr>
                      <a:r>
                        <a:rPr lang="en-ZA" sz="1400" b="0" i="0" u="none" strike="noStrike" dirty="0" smtClean="0">
                          <a:solidFill>
                            <a:srgbClr val="414042"/>
                          </a:solidFill>
                          <a:latin typeface="Arial" pitchFamily="34" charset="0"/>
                          <a:cs typeface="Arial" pitchFamily="34" charset="0"/>
                        </a:rPr>
                        <a:t>Number of Community and Stakeholder workshops/meetings to promote</a:t>
                      </a:r>
                      <a:r>
                        <a:rPr lang="en-ZA" sz="1400" b="0" i="0" u="none" strike="noStrike" baseline="0" dirty="0" smtClean="0">
                          <a:solidFill>
                            <a:srgbClr val="414042"/>
                          </a:solidFill>
                          <a:latin typeface="Arial" pitchFamily="34" charset="0"/>
                          <a:cs typeface="Arial" pitchFamily="34" charset="0"/>
                        </a:rPr>
                        <a:t> the significance of heritage resources</a:t>
                      </a:r>
                    </a:p>
                    <a:p>
                      <a:pPr algn="l" rtl="0" fontAlgn="t">
                        <a:lnSpc>
                          <a:spcPct val="150000"/>
                        </a:lnSpc>
                      </a:pPr>
                      <a:endParaRPr lang="en-ZA" sz="1400" b="0" i="0" u="none" strike="noStrike" baseline="0" dirty="0" smtClean="0">
                        <a:solidFill>
                          <a:srgbClr val="414042"/>
                        </a:solidFill>
                        <a:latin typeface="Arial" pitchFamily="34" charset="0"/>
                        <a:cs typeface="Arial" pitchFamily="34" charset="0"/>
                      </a:endParaRPr>
                    </a:p>
                    <a:p>
                      <a:pPr algn="l" rtl="0" fontAlgn="t">
                        <a:lnSpc>
                          <a:spcPct val="150000"/>
                        </a:lnSpc>
                      </a:pPr>
                      <a:r>
                        <a:rPr lang="en-ZA" sz="1400" b="0" i="0" u="none" strike="noStrike" dirty="0" smtClean="0">
                          <a:solidFill>
                            <a:srgbClr val="414042"/>
                          </a:solidFill>
                          <a:latin typeface="Arial" pitchFamily="34" charset="0"/>
                          <a:cs typeface="Arial" pitchFamily="34" charset="0"/>
                        </a:rPr>
                        <a:t>Approved CSI Policy and implementation strategy</a:t>
                      </a:r>
                    </a:p>
                    <a:p>
                      <a:pPr algn="l" rtl="0" fontAlgn="t">
                        <a:lnSpc>
                          <a:spcPct val="150000"/>
                        </a:lnSpc>
                      </a:pPr>
                      <a:endParaRPr lang="en-ZA" sz="1400" b="0" i="0" u="none" strike="noStrike" dirty="0" smtClean="0">
                        <a:solidFill>
                          <a:srgbClr val="414042"/>
                        </a:solidFill>
                        <a:latin typeface="Arial" pitchFamily="34" charset="0"/>
                        <a:cs typeface="Arial" pitchFamily="34" charset="0"/>
                      </a:endParaRPr>
                    </a:p>
                    <a:p>
                      <a:pPr algn="l" rtl="0" fontAlgn="t">
                        <a:lnSpc>
                          <a:spcPct val="150000"/>
                        </a:lnSpc>
                      </a:pPr>
                      <a:r>
                        <a:rPr lang="en-ZA" sz="1400" b="0" i="0" u="none" strike="noStrike" dirty="0" smtClean="0">
                          <a:solidFill>
                            <a:srgbClr val="414042"/>
                          </a:solidFill>
                          <a:latin typeface="Arial" pitchFamily="34" charset="0"/>
                          <a:cs typeface="Arial" pitchFamily="34" charset="0"/>
                        </a:rPr>
                        <a:t>Number of MOU’s and or Partnerships with identified Strategic Institutions</a:t>
                      </a:r>
                      <a:endParaRPr lang="en-ZA" sz="1400" b="0" i="0" u="none" strike="noStrike" dirty="0">
                        <a:solidFill>
                          <a:srgbClr val="414042"/>
                        </a:solidFill>
                        <a:latin typeface="Arial" pitchFamily="34" charset="0"/>
                        <a:cs typeface="Arial" pitchFamily="34" charset="0"/>
                      </a:endParaRPr>
                    </a:p>
                  </a:txBody>
                  <a:tcPr marL="7610" marR="7610" marT="7610" marB="0"/>
                </a:tc>
              </a:tr>
            </a:tbl>
          </a:graphicData>
        </a:graphic>
      </p:graphicFrame>
      <p:sp>
        <p:nvSpPr>
          <p:cNvPr id="4" name="Slide Number Placeholder 3"/>
          <p:cNvSpPr>
            <a:spLocks noGrp="1"/>
          </p:cNvSpPr>
          <p:nvPr>
            <p:ph type="sldNum" sz="quarter" idx="4"/>
          </p:nvPr>
        </p:nvSpPr>
        <p:spPr/>
        <p:txBody>
          <a:bodyPr/>
          <a:lstStyle/>
          <a:p>
            <a:r>
              <a:rPr lang="en-ZA" dirty="0" smtClean="0"/>
              <a:t>5</a:t>
            </a:r>
          </a:p>
        </p:txBody>
      </p:sp>
    </p:spTree>
    <p:extLst>
      <p:ext uri="{BB962C8B-B14F-4D97-AF65-F5344CB8AC3E}">
        <p14:creationId xmlns:p14="http://schemas.microsoft.com/office/powerpoint/2010/main" xmlns="" val="2991164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lstStyle/>
          <a:p>
            <a:pPr algn="ctr"/>
            <a:r>
              <a:rPr lang="en-US" dirty="0" smtClean="0">
                <a:latin typeface="+mj-lt"/>
              </a:rPr>
              <a:t>ALIGNMENT CONTINUES</a:t>
            </a:r>
            <a:endParaRPr lang="en-ZA" dirty="0">
              <a:latin typeface="+mj-l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46496200"/>
              </p:ext>
            </p:extLst>
          </p:nvPr>
        </p:nvGraphicFramePr>
        <p:xfrm>
          <a:off x="107504" y="1056486"/>
          <a:ext cx="8928992" cy="4762490"/>
        </p:xfrm>
        <a:graphic>
          <a:graphicData uri="http://schemas.openxmlformats.org/drawingml/2006/table">
            <a:tbl>
              <a:tblPr firstRow="1" bandRow="1">
                <a:tableStyleId>{5C22544A-7EE6-4342-B048-85BDC9FD1C3A}</a:tableStyleId>
              </a:tblPr>
              <a:tblGrid>
                <a:gridCol w="2232248"/>
                <a:gridCol w="2072165"/>
                <a:gridCol w="2231918"/>
                <a:gridCol w="2392661"/>
              </a:tblGrid>
              <a:tr h="1200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i="0" u="none" strike="noStrike" dirty="0" smtClean="0">
                          <a:solidFill>
                            <a:srgbClr val="000000"/>
                          </a:solidFill>
                          <a:latin typeface="+mn-lt"/>
                        </a:rPr>
                        <a:t>DAC outcome oriented goal</a:t>
                      </a:r>
                    </a:p>
                    <a:p>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i="0" u="none" strike="noStrike" dirty="0" smtClean="0">
                          <a:solidFill>
                            <a:srgbClr val="000000"/>
                          </a:solidFill>
                          <a:latin typeface="+mn-lt"/>
                        </a:rPr>
                        <a:t>DAC Strategic objective</a:t>
                      </a:r>
                    </a:p>
                    <a:p>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i="0" u="none" strike="noStrike" dirty="0" smtClean="0">
                          <a:solidFill>
                            <a:srgbClr val="000000"/>
                          </a:solidFill>
                          <a:latin typeface="+mn-lt"/>
                        </a:rPr>
                        <a:t>Entity strategic objectives and how it links to DAC objective</a:t>
                      </a:r>
                    </a:p>
                    <a:p>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i="0" u="none" strike="noStrike" dirty="0" smtClean="0">
                          <a:solidFill>
                            <a:srgbClr val="000000"/>
                          </a:solidFill>
                          <a:latin typeface="+mn-lt"/>
                        </a:rPr>
                        <a:t>Key outputs/deliverables per objective for 2017/18</a:t>
                      </a:r>
                    </a:p>
                    <a:p>
                      <a:endParaRPr lang="en-ZA" sz="1200" dirty="0"/>
                    </a:p>
                  </a:txBody>
                  <a:tcPr/>
                </a:tc>
              </a:tr>
              <a:tr h="27134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An</a:t>
                      </a:r>
                      <a:r>
                        <a:rPr lang="en-US" sz="1200" b="0" i="0" u="none" strike="noStrike" baseline="0" dirty="0" smtClean="0">
                          <a:solidFill>
                            <a:srgbClr val="000000"/>
                          </a:solidFill>
                          <a:latin typeface="+mn-lt"/>
                        </a:rPr>
                        <a:t> effective and efficient ACH Sector.</a:t>
                      </a:r>
                      <a:endParaRPr lang="en-ZA" sz="1200" b="0" i="0" u="none" strike="noStrike" dirty="0" smtClean="0">
                        <a:solidFill>
                          <a:srgbClr val="000000"/>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To create a coherent policy and legislative environment for the ACH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Sector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 To drive integrated outcomes-based research, planning, monitoring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and evaluation across the Sector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 To implement sound financial management and control systems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 To strengthen and modernize archives and records management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Systems.</a:t>
                      </a:r>
                      <a:endParaRPr lang="en-ZA" sz="1200" b="0" i="0" u="none" strike="noStrike" dirty="0" smtClean="0">
                        <a:solidFill>
                          <a:srgbClr val="000000"/>
                        </a:solidFill>
                        <a:latin typeface="+mn-lt"/>
                      </a:endParaRPr>
                    </a:p>
                  </a:txBody>
                  <a:tcPr/>
                </a:tc>
                <a:tc>
                  <a:txBody>
                    <a:bodyPr/>
                    <a:lstStyle/>
                    <a:p>
                      <a:pPr algn="l" rtl="0" fontAlgn="t">
                        <a:lnSpc>
                          <a:spcPct val="150000"/>
                        </a:lnSpc>
                      </a:pPr>
                      <a:r>
                        <a:rPr lang="en-ZA" sz="1200" b="0" i="0" u="none" strike="noStrike" dirty="0" smtClean="0">
                          <a:solidFill>
                            <a:srgbClr val="414042"/>
                          </a:solidFill>
                          <a:latin typeface="Arial" pitchFamily="34" charset="0"/>
                          <a:cs typeface="Arial" pitchFamily="34" charset="0"/>
                        </a:rPr>
                        <a:t>Maximise Immovable  Heritage Assets for income generation</a:t>
                      </a:r>
                    </a:p>
                    <a:p>
                      <a:pPr algn="l" rtl="0" fontAlgn="t">
                        <a:lnSpc>
                          <a:spcPct val="150000"/>
                        </a:lnSpc>
                      </a:pPr>
                      <a:endParaRPr lang="en-ZA" sz="1200" b="0" i="0" u="none" strike="noStrike" dirty="0" smtClean="0">
                        <a:solidFill>
                          <a:srgbClr val="414042"/>
                        </a:solidFill>
                        <a:latin typeface="Arial" pitchFamily="34" charset="0"/>
                        <a:cs typeface="Arial" pitchFamily="34" charset="0"/>
                      </a:endParaRPr>
                    </a:p>
                    <a:p>
                      <a:pPr algn="l" rtl="0" fontAlgn="t">
                        <a:lnSpc>
                          <a:spcPct val="150000"/>
                        </a:lnSpc>
                      </a:pPr>
                      <a:r>
                        <a:rPr lang="en-ZA" sz="1200" b="0" i="0" u="none" strike="noStrike" dirty="0" smtClean="0">
                          <a:solidFill>
                            <a:srgbClr val="414042"/>
                          </a:solidFill>
                          <a:latin typeface="Arial" pitchFamily="34" charset="0"/>
                          <a:cs typeface="Arial" pitchFamily="34" charset="0"/>
                        </a:rPr>
                        <a:t>Implement effective and efficient corporate governance systems within SAHRA</a:t>
                      </a:r>
                    </a:p>
                    <a:p>
                      <a:pPr algn="l" rtl="0" fontAlgn="t">
                        <a:lnSpc>
                          <a:spcPct val="150000"/>
                        </a:lnSpc>
                      </a:pPr>
                      <a:endParaRPr lang="en-ZA" sz="1200" b="0" i="0" u="none" strike="noStrike" dirty="0">
                        <a:solidFill>
                          <a:srgbClr val="414042"/>
                        </a:solidFill>
                        <a:latin typeface="Arial" pitchFamily="34" charset="0"/>
                        <a:cs typeface="Arial" pitchFamily="34" charset="0"/>
                      </a:endParaRPr>
                    </a:p>
                  </a:txBody>
                  <a:tcPr marL="7610" marR="7610" marT="7610" marB="0"/>
                </a:tc>
                <a:tc>
                  <a:txBody>
                    <a:bodyPr/>
                    <a:lstStyle/>
                    <a:p>
                      <a:pPr algn="l" rtl="0" fontAlgn="t">
                        <a:lnSpc>
                          <a:spcPct val="150000"/>
                        </a:lnSpc>
                      </a:pPr>
                      <a:r>
                        <a:rPr lang="en-ZA" sz="1200" b="0" i="0" u="none" strike="noStrike" dirty="0" smtClean="0">
                          <a:solidFill>
                            <a:srgbClr val="414042"/>
                          </a:solidFill>
                          <a:latin typeface="Arial" pitchFamily="34" charset="0"/>
                          <a:cs typeface="Arial" pitchFamily="34" charset="0"/>
                        </a:rPr>
                        <a:t>Number of projects implemented in the Property Maximization strategy</a:t>
                      </a:r>
                    </a:p>
                    <a:p>
                      <a:pPr algn="l" rtl="0" fontAlgn="t">
                        <a:lnSpc>
                          <a:spcPct val="150000"/>
                        </a:lnSpc>
                      </a:pPr>
                      <a:endParaRPr lang="en-ZA" sz="1200" b="0" i="0" u="none" strike="noStrike" dirty="0" smtClean="0">
                        <a:solidFill>
                          <a:srgbClr val="414042"/>
                        </a:solidFill>
                        <a:latin typeface="Arial" pitchFamily="34" charset="0"/>
                        <a:cs typeface="Arial" pitchFamily="34" charset="0"/>
                      </a:endParaRPr>
                    </a:p>
                    <a:p>
                      <a:pPr algn="l" rtl="0" fontAlgn="t">
                        <a:lnSpc>
                          <a:spcPct val="150000"/>
                        </a:lnSpc>
                      </a:pPr>
                      <a:r>
                        <a:rPr lang="en-ZA" sz="1200" b="0" i="0" u="none" strike="noStrike" dirty="0" smtClean="0">
                          <a:solidFill>
                            <a:srgbClr val="414042"/>
                          </a:solidFill>
                          <a:latin typeface="Arial" pitchFamily="34" charset="0"/>
                          <a:cs typeface="Arial" pitchFamily="34" charset="0"/>
                        </a:rPr>
                        <a:t>Percentage compliant invoices paid within 30 days</a:t>
                      </a:r>
                    </a:p>
                    <a:p>
                      <a:pPr algn="l" rtl="0" fontAlgn="t">
                        <a:lnSpc>
                          <a:spcPct val="150000"/>
                        </a:lnSpc>
                      </a:pPr>
                      <a:endParaRPr lang="en-ZA" sz="1200" b="0" i="0" u="none" strike="noStrike" dirty="0" smtClean="0">
                        <a:solidFill>
                          <a:srgbClr val="414042"/>
                        </a:solidFill>
                        <a:latin typeface="Arial" pitchFamily="34" charset="0"/>
                        <a:cs typeface="Arial" pitchFamily="34" charset="0"/>
                      </a:endParaRPr>
                    </a:p>
                    <a:p>
                      <a:pPr algn="l" rtl="0" fontAlgn="t">
                        <a:lnSpc>
                          <a:spcPct val="150000"/>
                        </a:lnSpc>
                      </a:pPr>
                      <a:r>
                        <a:rPr lang="en-ZA" sz="1200" b="0" i="0" u="none" strike="noStrike" dirty="0" smtClean="0">
                          <a:solidFill>
                            <a:srgbClr val="414042"/>
                          </a:solidFill>
                          <a:latin typeface="Arial" pitchFamily="34" charset="0"/>
                          <a:cs typeface="Arial" pitchFamily="34" charset="0"/>
                        </a:rPr>
                        <a:t>Unqualified Audit Report</a:t>
                      </a:r>
                    </a:p>
                    <a:p>
                      <a:pPr algn="l" rtl="0" fontAlgn="t">
                        <a:lnSpc>
                          <a:spcPct val="150000"/>
                        </a:lnSpc>
                      </a:pPr>
                      <a:endParaRPr lang="en-ZA" sz="1200" b="0" i="0" u="none" strike="noStrike" dirty="0" smtClean="0">
                        <a:solidFill>
                          <a:srgbClr val="414042"/>
                        </a:solidFill>
                        <a:latin typeface="Arial" pitchFamily="34" charset="0"/>
                        <a:cs typeface="Arial" pitchFamily="34" charset="0"/>
                      </a:endParaRPr>
                    </a:p>
                    <a:p>
                      <a:pPr algn="l" rtl="0" fontAlgn="t">
                        <a:lnSpc>
                          <a:spcPct val="150000"/>
                        </a:lnSpc>
                      </a:pPr>
                      <a:r>
                        <a:rPr lang="en-ZA" sz="1200" b="0" i="0" u="none" strike="noStrike" dirty="0" smtClean="0">
                          <a:solidFill>
                            <a:srgbClr val="414042"/>
                          </a:solidFill>
                          <a:latin typeface="Arial" pitchFamily="34" charset="0"/>
                          <a:cs typeface="Arial" pitchFamily="34" charset="0"/>
                        </a:rPr>
                        <a:t>Review of the ICT Strategy</a:t>
                      </a:r>
                    </a:p>
                    <a:p>
                      <a:pPr algn="l" rtl="0" fontAlgn="t">
                        <a:lnSpc>
                          <a:spcPct val="150000"/>
                        </a:lnSpc>
                      </a:pPr>
                      <a:endParaRPr lang="en-ZA" sz="1200" b="0" i="0" u="none" strike="noStrike" dirty="0" smtClean="0">
                        <a:solidFill>
                          <a:srgbClr val="414042"/>
                        </a:solidFill>
                        <a:latin typeface="Arial" pitchFamily="34" charset="0"/>
                        <a:cs typeface="Arial" pitchFamily="34" charset="0"/>
                      </a:endParaRPr>
                    </a:p>
                    <a:p>
                      <a:pPr algn="l" rtl="0" fontAlgn="t">
                        <a:lnSpc>
                          <a:spcPct val="150000"/>
                        </a:lnSpc>
                      </a:pPr>
                      <a:endParaRPr lang="en-ZA" sz="1200" b="0" i="0" u="none" strike="noStrike" dirty="0" smtClean="0">
                        <a:solidFill>
                          <a:srgbClr val="414042"/>
                        </a:solidFill>
                        <a:latin typeface="Arial" pitchFamily="34" charset="0"/>
                        <a:cs typeface="Arial" pitchFamily="34" charset="0"/>
                      </a:endParaRPr>
                    </a:p>
                    <a:p>
                      <a:pPr algn="l" rtl="0" fontAlgn="t">
                        <a:lnSpc>
                          <a:spcPct val="150000"/>
                        </a:lnSpc>
                      </a:pPr>
                      <a:endParaRPr lang="en-ZA" sz="1200" b="0" i="0" u="none" strike="noStrike" dirty="0">
                        <a:solidFill>
                          <a:srgbClr val="414042"/>
                        </a:solidFill>
                        <a:latin typeface="Arial" pitchFamily="34" charset="0"/>
                        <a:cs typeface="Arial" pitchFamily="34" charset="0"/>
                      </a:endParaRPr>
                    </a:p>
                  </a:txBody>
                  <a:tcPr marL="7610" marR="7610" marT="7610" marB="0"/>
                </a:tc>
              </a:tr>
            </a:tbl>
          </a:graphicData>
        </a:graphic>
      </p:graphicFrame>
      <p:sp>
        <p:nvSpPr>
          <p:cNvPr id="4" name="Slide Number Placeholder 3"/>
          <p:cNvSpPr>
            <a:spLocks noGrp="1"/>
          </p:cNvSpPr>
          <p:nvPr>
            <p:ph type="sldNum" sz="quarter" idx="4"/>
          </p:nvPr>
        </p:nvSpPr>
        <p:spPr/>
        <p:txBody>
          <a:bodyPr/>
          <a:lstStyle/>
          <a:p>
            <a:r>
              <a:rPr lang="en-ZA" dirty="0" smtClean="0"/>
              <a:t>6</a:t>
            </a:r>
          </a:p>
        </p:txBody>
      </p:sp>
    </p:spTree>
    <p:extLst>
      <p:ext uri="{BB962C8B-B14F-4D97-AF65-F5344CB8AC3E}">
        <p14:creationId xmlns:p14="http://schemas.microsoft.com/office/powerpoint/2010/main" xmlns="" val="4087512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52128"/>
          </a:xfrm>
        </p:spPr>
        <p:txBody>
          <a:bodyPr>
            <a:normAutofit fontScale="90000"/>
          </a:bodyPr>
          <a:lstStyle/>
          <a:p>
            <a:pPr algn="ctr"/>
            <a:r>
              <a:rPr lang="en-ZA" sz="4000" dirty="0" smtClean="0">
                <a:solidFill>
                  <a:schemeClr val="accent6">
                    <a:lumMod val="50000"/>
                  </a:schemeClr>
                </a:solidFill>
                <a:latin typeface="+mj-lt"/>
              </a:rPr>
              <a:t> PERFORMANCE OVERVIEW</a:t>
            </a:r>
            <a:br>
              <a:rPr lang="en-ZA" sz="4000" dirty="0" smtClean="0">
                <a:solidFill>
                  <a:schemeClr val="accent6">
                    <a:lumMod val="50000"/>
                  </a:schemeClr>
                </a:solidFill>
                <a:latin typeface="+mj-lt"/>
              </a:rPr>
            </a:br>
            <a:r>
              <a:rPr lang="en-ZA" sz="4000" dirty="0" smtClean="0">
                <a:solidFill>
                  <a:schemeClr val="accent6">
                    <a:lumMod val="50000"/>
                  </a:schemeClr>
                </a:solidFill>
                <a:latin typeface="+mj-lt"/>
              </a:rPr>
              <a:t>(2016/17 financial year)</a:t>
            </a:r>
            <a:endParaRPr lang="en-ZA" sz="4000" dirty="0">
              <a:solidFill>
                <a:schemeClr val="accent6">
                  <a:lumMod val="50000"/>
                </a:schemeClr>
              </a:solidFill>
              <a:latin typeface="+mj-lt"/>
            </a:endParaRPr>
          </a:p>
        </p:txBody>
      </p:sp>
      <p:sp>
        <p:nvSpPr>
          <p:cNvPr id="4" name="Slide Number Placeholder 3"/>
          <p:cNvSpPr>
            <a:spLocks noGrp="1"/>
          </p:cNvSpPr>
          <p:nvPr>
            <p:ph type="sldNum" sz="quarter" idx="4"/>
          </p:nvPr>
        </p:nvSpPr>
        <p:spPr>
          <a:xfrm>
            <a:off x="8100392" y="6237312"/>
            <a:ext cx="609600" cy="365125"/>
          </a:xfrm>
        </p:spPr>
        <p:txBody>
          <a:bodyPr/>
          <a:lstStyle/>
          <a:p>
            <a:r>
              <a:rPr lang="en-ZA" sz="1200" dirty="0"/>
              <a:t>7</a:t>
            </a:r>
            <a:endParaRPr lang="en-ZA" sz="1200" dirty="0" smtClean="0"/>
          </a:p>
        </p:txBody>
      </p:sp>
      <p:graphicFrame>
        <p:nvGraphicFramePr>
          <p:cNvPr id="5" name="Chart 4"/>
          <p:cNvGraphicFramePr>
            <a:graphicFrameLocks/>
          </p:cNvGraphicFramePr>
          <p:nvPr>
            <p:extLst>
              <p:ext uri="{D42A27DB-BD31-4B8C-83A1-F6EECF244321}">
                <p14:modId xmlns:p14="http://schemas.microsoft.com/office/powerpoint/2010/main" xmlns="" val="1995522872"/>
              </p:ext>
            </p:extLst>
          </p:nvPr>
        </p:nvGraphicFramePr>
        <p:xfrm>
          <a:off x="827584" y="1196752"/>
          <a:ext cx="6912768" cy="41764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xmlns="" val="833171782"/>
              </p:ext>
            </p:extLst>
          </p:nvPr>
        </p:nvGraphicFramePr>
        <p:xfrm>
          <a:off x="395536" y="1412776"/>
          <a:ext cx="8280920" cy="42519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xmlns="" val="3809919732"/>
              </p:ext>
            </p:extLst>
          </p:nvPr>
        </p:nvGraphicFramePr>
        <p:xfrm>
          <a:off x="1043608" y="2012156"/>
          <a:ext cx="6984776" cy="3721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xmlns="" val="1494875964"/>
              </p:ext>
            </p:extLst>
          </p:nvPr>
        </p:nvGraphicFramePr>
        <p:xfrm>
          <a:off x="1490663" y="1719263"/>
          <a:ext cx="6162674" cy="341947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a:graphicFrameLocks/>
          </p:cNvGraphicFramePr>
          <p:nvPr>
            <p:extLst>
              <p:ext uri="{D42A27DB-BD31-4B8C-83A1-F6EECF244321}">
                <p14:modId xmlns:p14="http://schemas.microsoft.com/office/powerpoint/2010/main" xmlns="" val="3241993996"/>
              </p:ext>
            </p:extLst>
          </p:nvPr>
        </p:nvGraphicFramePr>
        <p:xfrm>
          <a:off x="323528" y="1556792"/>
          <a:ext cx="8496944" cy="4464496"/>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xmlns="" val="1822726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8856984" cy="710952"/>
          </a:xfrm>
        </p:spPr>
        <p:txBody>
          <a:bodyPr>
            <a:noAutofit/>
          </a:bodyPr>
          <a:lstStyle/>
          <a:p>
            <a:pPr algn="ctr"/>
            <a:r>
              <a:rPr lang="en-ZA" sz="4000" smtClean="0">
                <a:latin typeface="+mj-lt"/>
              </a:rPr>
              <a:t>THREE YEAR PERFORMANCE OVERVIEW</a:t>
            </a:r>
            <a:endParaRPr lang="en-ZA" sz="4000" dirty="0">
              <a:latin typeface="+mj-lt"/>
            </a:endParaRPr>
          </a:p>
        </p:txBody>
      </p:sp>
      <p:sp>
        <p:nvSpPr>
          <p:cNvPr id="6" name="Slide Number Placeholder 3"/>
          <p:cNvSpPr>
            <a:spLocks noGrp="1"/>
          </p:cNvSpPr>
          <p:nvPr>
            <p:ph type="sldNum" sz="quarter" idx="4"/>
          </p:nvPr>
        </p:nvSpPr>
        <p:spPr>
          <a:xfrm>
            <a:off x="8100392" y="6237312"/>
            <a:ext cx="609600" cy="365125"/>
          </a:xfrm>
        </p:spPr>
        <p:txBody>
          <a:bodyPr/>
          <a:lstStyle/>
          <a:p>
            <a:r>
              <a:rPr lang="en-ZA" sz="1200" smtClean="0"/>
              <a:t>8</a:t>
            </a:r>
            <a:endParaRPr lang="en-ZA" sz="1200" dirty="0" smtClean="0"/>
          </a:p>
        </p:txBody>
      </p:sp>
      <p:graphicFrame>
        <p:nvGraphicFramePr>
          <p:cNvPr id="8" name="Content Placeholder 3"/>
          <p:cNvGraphicFramePr>
            <a:graphicFrameLocks/>
          </p:cNvGraphicFramePr>
          <p:nvPr>
            <p:extLst>
              <p:ext uri="{D42A27DB-BD31-4B8C-83A1-F6EECF244321}">
                <p14:modId xmlns:p14="http://schemas.microsoft.com/office/powerpoint/2010/main" xmlns="" val="3231166967"/>
              </p:ext>
            </p:extLst>
          </p:nvPr>
        </p:nvGraphicFramePr>
        <p:xfrm>
          <a:off x="179512" y="2204864"/>
          <a:ext cx="8640960" cy="2939278"/>
        </p:xfrm>
        <a:graphic>
          <a:graphicData uri="http://schemas.openxmlformats.org/drawingml/2006/table">
            <a:tbl>
              <a:tblPr firstRow="1" bandRow="1">
                <a:tableStyleId>{5C22544A-7EE6-4342-B048-85BDC9FD1C3A}</a:tableStyleId>
              </a:tblPr>
              <a:tblGrid>
                <a:gridCol w="2125950"/>
                <a:gridCol w="1543029"/>
                <a:gridCol w="2143095"/>
                <a:gridCol w="2828886"/>
              </a:tblGrid>
              <a:tr h="339215">
                <a:tc>
                  <a:txBody>
                    <a:bodyPr/>
                    <a:lstStyle/>
                    <a:p>
                      <a:endParaRPr lang="en-ZA" sz="1800" b="1" dirty="0">
                        <a:latin typeface="Arial" pitchFamily="34" charset="0"/>
                        <a:cs typeface="Arial" pitchFamily="34" charset="0"/>
                      </a:endParaRPr>
                    </a:p>
                  </a:txBody>
                  <a:tcPr>
                    <a:solidFill>
                      <a:schemeClr val="accent6">
                        <a:lumMod val="50000"/>
                      </a:schemeClr>
                    </a:solidFill>
                  </a:tcPr>
                </a:tc>
                <a:tc>
                  <a:txBody>
                    <a:bodyPr/>
                    <a:lstStyle/>
                    <a:p>
                      <a:r>
                        <a:rPr lang="en-ZA" sz="1800" b="1" dirty="0" smtClean="0">
                          <a:latin typeface="Arial" pitchFamily="34" charset="0"/>
                          <a:cs typeface="Arial" pitchFamily="34" charset="0"/>
                        </a:rPr>
                        <a:t>2014/15</a:t>
                      </a:r>
                      <a:endParaRPr lang="en-ZA" sz="1800" b="1" dirty="0">
                        <a:latin typeface="Arial" pitchFamily="34" charset="0"/>
                        <a:cs typeface="Arial" pitchFamily="34" charset="0"/>
                      </a:endParaRPr>
                    </a:p>
                  </a:txBody>
                  <a:tcPr>
                    <a:solidFill>
                      <a:schemeClr val="accent6">
                        <a:lumMod val="50000"/>
                      </a:schemeClr>
                    </a:solidFill>
                  </a:tcPr>
                </a:tc>
                <a:tc>
                  <a:txBody>
                    <a:bodyPr/>
                    <a:lstStyle/>
                    <a:p>
                      <a:r>
                        <a:rPr lang="en-ZA" sz="1800" b="1" dirty="0" smtClean="0">
                          <a:latin typeface="Arial" pitchFamily="34" charset="0"/>
                          <a:cs typeface="Arial" pitchFamily="34" charset="0"/>
                        </a:rPr>
                        <a:t>2015/16 </a:t>
                      </a:r>
                      <a:endParaRPr lang="en-ZA" sz="1800" b="1" dirty="0">
                        <a:latin typeface="Arial" pitchFamily="34" charset="0"/>
                        <a:cs typeface="Arial" pitchFamily="34" charset="0"/>
                      </a:endParaRPr>
                    </a:p>
                  </a:txBody>
                  <a:tcPr>
                    <a:solidFill>
                      <a:schemeClr val="accent6">
                        <a:lumMod val="50000"/>
                      </a:schemeClr>
                    </a:solidFill>
                  </a:tcPr>
                </a:tc>
                <a:tc>
                  <a:txBody>
                    <a:bodyPr/>
                    <a:lstStyle/>
                    <a:p>
                      <a:r>
                        <a:rPr lang="en-ZA" sz="1800" b="1" dirty="0" smtClean="0">
                          <a:latin typeface="Arial" pitchFamily="34" charset="0"/>
                          <a:cs typeface="Arial" pitchFamily="34" charset="0"/>
                        </a:rPr>
                        <a:t>2016/17 </a:t>
                      </a:r>
                      <a:endParaRPr lang="en-ZA" sz="1800" b="1" dirty="0">
                        <a:latin typeface="Arial" pitchFamily="34" charset="0"/>
                        <a:cs typeface="Arial" pitchFamily="34" charset="0"/>
                      </a:endParaRPr>
                    </a:p>
                  </a:txBody>
                  <a:tcPr>
                    <a:solidFill>
                      <a:schemeClr val="accent6">
                        <a:lumMod val="50000"/>
                      </a:schemeClr>
                    </a:solidFill>
                  </a:tcPr>
                </a:tc>
              </a:tr>
              <a:tr h="555239">
                <a:tc>
                  <a:txBody>
                    <a:bodyPr/>
                    <a:lstStyle/>
                    <a:p>
                      <a:r>
                        <a:rPr lang="en-ZA" sz="1800" b="1" dirty="0" smtClean="0">
                          <a:latin typeface="Arial" pitchFamily="34" charset="0"/>
                          <a:cs typeface="Arial" pitchFamily="34" charset="0"/>
                        </a:rPr>
                        <a:t>Achieved</a:t>
                      </a:r>
                      <a:endParaRPr lang="en-ZA" sz="1800" b="1" dirty="0">
                        <a:latin typeface="Arial" pitchFamily="34" charset="0"/>
                        <a:cs typeface="Arial" pitchFamily="34" charset="0"/>
                      </a:endParaRPr>
                    </a:p>
                  </a:txBody>
                  <a:tcPr>
                    <a:solidFill>
                      <a:schemeClr val="bg2">
                        <a:lumMod val="90000"/>
                      </a:schemeClr>
                    </a:solidFill>
                  </a:tcPr>
                </a:tc>
                <a:tc>
                  <a:txBody>
                    <a:bodyPr/>
                    <a:lstStyle/>
                    <a:p>
                      <a:r>
                        <a:rPr lang="en-US" sz="1800" b="1" dirty="0" smtClean="0">
                          <a:latin typeface="Arial" pitchFamily="34" charset="0"/>
                          <a:cs typeface="Arial" pitchFamily="34" charset="0"/>
                        </a:rPr>
                        <a:t>80%</a:t>
                      </a:r>
                      <a:endParaRPr lang="en-ZA" sz="1800" b="1" dirty="0">
                        <a:latin typeface="Arial" pitchFamily="34" charset="0"/>
                        <a:cs typeface="Arial" pitchFamily="34" charset="0"/>
                      </a:endParaRPr>
                    </a:p>
                  </a:txBody>
                  <a:tcPr>
                    <a:solidFill>
                      <a:schemeClr val="bg2">
                        <a:lumMod val="90000"/>
                      </a:schemeClr>
                    </a:solidFill>
                  </a:tcPr>
                </a:tc>
                <a:tc>
                  <a:txBody>
                    <a:bodyPr/>
                    <a:lstStyle/>
                    <a:p>
                      <a:r>
                        <a:rPr lang="en-US" sz="1800" b="1" dirty="0" smtClean="0">
                          <a:latin typeface="Arial" pitchFamily="34" charset="0"/>
                          <a:cs typeface="Arial" pitchFamily="34" charset="0"/>
                        </a:rPr>
                        <a:t>81%</a:t>
                      </a:r>
                      <a:endParaRPr lang="en-ZA" sz="1800" b="1" dirty="0">
                        <a:latin typeface="Arial" pitchFamily="34" charset="0"/>
                        <a:cs typeface="Arial" pitchFamily="34" charset="0"/>
                      </a:endParaRPr>
                    </a:p>
                  </a:txBody>
                  <a:tcPr>
                    <a:solidFill>
                      <a:schemeClr val="bg2">
                        <a:lumMod val="90000"/>
                      </a:schemeClr>
                    </a:solidFill>
                  </a:tcPr>
                </a:tc>
                <a:tc>
                  <a:txBody>
                    <a:bodyPr/>
                    <a:lstStyle/>
                    <a:p>
                      <a:r>
                        <a:rPr lang="en-US" sz="1800" b="1" dirty="0" smtClean="0">
                          <a:latin typeface="Arial" pitchFamily="34" charset="0"/>
                          <a:cs typeface="Arial" pitchFamily="34" charset="0"/>
                        </a:rPr>
                        <a:t>68%</a:t>
                      </a:r>
                      <a:endParaRPr lang="en-ZA" sz="1800" b="1" dirty="0">
                        <a:latin typeface="Arial" pitchFamily="34" charset="0"/>
                        <a:cs typeface="Arial" pitchFamily="34" charset="0"/>
                      </a:endParaRPr>
                    </a:p>
                  </a:txBody>
                  <a:tcPr>
                    <a:solidFill>
                      <a:schemeClr val="bg2">
                        <a:lumMod val="90000"/>
                      </a:schemeClr>
                    </a:solidFill>
                  </a:tcPr>
                </a:tc>
              </a:tr>
              <a:tr h="555239">
                <a:tc>
                  <a:txBody>
                    <a:bodyPr/>
                    <a:lstStyle/>
                    <a:p>
                      <a:r>
                        <a:rPr lang="en-ZA" sz="1800" b="1" dirty="0" smtClean="0">
                          <a:latin typeface="Arial" pitchFamily="34" charset="0"/>
                          <a:cs typeface="Arial" pitchFamily="34" charset="0"/>
                        </a:rPr>
                        <a:t>Not achieved</a:t>
                      </a:r>
                      <a:endParaRPr lang="en-ZA" sz="1800" b="1" dirty="0">
                        <a:latin typeface="Arial" pitchFamily="34" charset="0"/>
                        <a:cs typeface="Arial" pitchFamily="34" charset="0"/>
                      </a:endParaRPr>
                    </a:p>
                  </a:txBody>
                  <a:tcPr>
                    <a:solidFill>
                      <a:schemeClr val="bg2">
                        <a:lumMod val="75000"/>
                      </a:schemeClr>
                    </a:solidFill>
                  </a:tcPr>
                </a:tc>
                <a:tc>
                  <a:txBody>
                    <a:bodyPr/>
                    <a:lstStyle/>
                    <a:p>
                      <a:r>
                        <a:rPr lang="en-US" sz="1800" b="1" dirty="0" smtClean="0">
                          <a:latin typeface="Arial" pitchFamily="34" charset="0"/>
                          <a:cs typeface="Arial" pitchFamily="34" charset="0"/>
                        </a:rPr>
                        <a:t>20%</a:t>
                      </a:r>
                      <a:endParaRPr lang="en-ZA" sz="1800" b="1" dirty="0">
                        <a:latin typeface="Arial" pitchFamily="34" charset="0"/>
                        <a:cs typeface="Arial" pitchFamily="34" charset="0"/>
                      </a:endParaRPr>
                    </a:p>
                  </a:txBody>
                  <a:tcPr>
                    <a:solidFill>
                      <a:schemeClr val="bg2">
                        <a:lumMod val="75000"/>
                      </a:schemeClr>
                    </a:solidFill>
                  </a:tcPr>
                </a:tc>
                <a:tc>
                  <a:txBody>
                    <a:bodyPr/>
                    <a:lstStyle/>
                    <a:p>
                      <a:r>
                        <a:rPr lang="en-US" sz="1800" b="1" dirty="0" smtClean="0">
                          <a:latin typeface="Arial" pitchFamily="34" charset="0"/>
                          <a:cs typeface="Arial" pitchFamily="34" charset="0"/>
                        </a:rPr>
                        <a:t>19%</a:t>
                      </a:r>
                      <a:endParaRPr lang="en-ZA" sz="1800" b="1" dirty="0">
                        <a:latin typeface="Arial" pitchFamily="34" charset="0"/>
                        <a:cs typeface="Arial" pitchFamily="34" charset="0"/>
                      </a:endParaRPr>
                    </a:p>
                  </a:txBody>
                  <a:tcPr>
                    <a:solidFill>
                      <a:schemeClr val="bg2">
                        <a:lumMod val="75000"/>
                      </a:schemeClr>
                    </a:solidFill>
                  </a:tcPr>
                </a:tc>
                <a:tc>
                  <a:txBody>
                    <a:bodyPr/>
                    <a:lstStyle/>
                    <a:p>
                      <a:r>
                        <a:rPr lang="en-US" sz="1800" b="1" dirty="0" smtClean="0">
                          <a:latin typeface="Arial" pitchFamily="34" charset="0"/>
                          <a:cs typeface="Arial" pitchFamily="34" charset="0"/>
                        </a:rPr>
                        <a:t>32%</a:t>
                      </a:r>
                      <a:endParaRPr lang="en-ZA" sz="1800" b="1" dirty="0">
                        <a:latin typeface="Arial" pitchFamily="34" charset="0"/>
                        <a:cs typeface="Arial" pitchFamily="34" charset="0"/>
                      </a:endParaRPr>
                    </a:p>
                  </a:txBody>
                  <a:tcPr>
                    <a:solidFill>
                      <a:schemeClr val="bg2">
                        <a:lumMod val="75000"/>
                      </a:schemeClr>
                    </a:solidFill>
                  </a:tcPr>
                </a:tc>
              </a:tr>
              <a:tr h="555239">
                <a:tc gridSpan="4">
                  <a:txBody>
                    <a:bodyPr/>
                    <a:lstStyle/>
                    <a:p>
                      <a:r>
                        <a:rPr lang="en-ZA" sz="1800" b="1" dirty="0" smtClean="0">
                          <a:latin typeface="Arial" pitchFamily="34" charset="0"/>
                          <a:cs typeface="Arial" pitchFamily="34" charset="0"/>
                        </a:rPr>
                        <a:t>**a total 68% of the targets were achieved in the year under</a:t>
                      </a:r>
                      <a:r>
                        <a:rPr lang="en-ZA" sz="1800" b="1" baseline="0" dirty="0" smtClean="0">
                          <a:latin typeface="Arial" pitchFamily="34" charset="0"/>
                          <a:cs typeface="Arial" pitchFamily="34" charset="0"/>
                        </a:rPr>
                        <a:t> review. A substantial part of the business development that the Entity does is on behalf of the Provincial Heritage Resources Authorities (PHRAs). Thus, the effectiveness of SAHRA’s performance is compromised until the PHRAs have been capacitated and SAHRA is able to entrust them with this work. </a:t>
                      </a:r>
                      <a:endParaRPr lang="en-ZA" sz="1800" b="1" dirty="0">
                        <a:latin typeface="Arial" pitchFamily="34" charset="0"/>
                        <a:cs typeface="Arial" pitchFamily="34" charset="0"/>
                      </a:endParaRPr>
                    </a:p>
                  </a:txBody>
                  <a:tcPr>
                    <a:solidFill>
                      <a:schemeClr val="bg2">
                        <a:lumMod val="75000"/>
                      </a:schemeClr>
                    </a:solidFill>
                  </a:tcPr>
                </a:tc>
                <a:tc hMerge="1">
                  <a:txBody>
                    <a:bodyPr/>
                    <a:lstStyle/>
                    <a:p>
                      <a:endParaRPr lang="en-ZA" sz="1800" b="1" dirty="0">
                        <a:latin typeface="Arial" pitchFamily="34" charset="0"/>
                        <a:cs typeface="Arial" pitchFamily="34" charset="0"/>
                      </a:endParaRPr>
                    </a:p>
                  </a:txBody>
                  <a:tcPr>
                    <a:solidFill>
                      <a:schemeClr val="bg2">
                        <a:lumMod val="75000"/>
                      </a:schemeClr>
                    </a:solidFill>
                  </a:tcPr>
                </a:tc>
                <a:tc hMerge="1">
                  <a:txBody>
                    <a:bodyPr/>
                    <a:lstStyle/>
                    <a:p>
                      <a:endParaRPr lang="en-ZA" sz="1800" b="1" dirty="0">
                        <a:latin typeface="Arial" pitchFamily="34" charset="0"/>
                        <a:cs typeface="Arial" pitchFamily="34" charset="0"/>
                      </a:endParaRPr>
                    </a:p>
                  </a:txBody>
                  <a:tcPr>
                    <a:solidFill>
                      <a:schemeClr val="bg2">
                        <a:lumMod val="75000"/>
                      </a:schemeClr>
                    </a:solidFill>
                  </a:tcPr>
                </a:tc>
                <a:tc hMerge="1">
                  <a:txBody>
                    <a:bodyPr/>
                    <a:lstStyle/>
                    <a:p>
                      <a:endParaRPr lang="en-ZA" sz="1800" b="1" dirty="0">
                        <a:latin typeface="Arial" pitchFamily="34" charset="0"/>
                        <a:cs typeface="Arial"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1499817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6323</TotalTime>
  <Words>1467</Words>
  <Application>Microsoft Office PowerPoint</Application>
  <PresentationFormat>On-screen Show (4:3)</PresentationFormat>
  <Paragraphs>320</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SOUTH AFRICAN HERITAGE RESOURCES AGENCY </vt:lpstr>
      <vt:lpstr>PRESENTATION OUTLINE</vt:lpstr>
      <vt:lpstr>ALIGNMENT TO DAC GOALS</vt:lpstr>
      <vt:lpstr>ALIGNMENT CONTINUES</vt:lpstr>
      <vt:lpstr>ALIGNMENT CONTINUES</vt:lpstr>
      <vt:lpstr>ALIGNMENT CONTINUES</vt:lpstr>
      <vt:lpstr>ALIGNMENT CONTINUES</vt:lpstr>
      <vt:lpstr> PERFORMANCE OVERVIEW (2016/17 financial year)</vt:lpstr>
      <vt:lpstr>THREE YEAR PERFORMANCE OVERVIEW</vt:lpstr>
      <vt:lpstr>THREE YEAR STATEMENT OF FINANCIAL POSITION</vt:lpstr>
      <vt:lpstr>THREE YEAR INCOME AND EXPENDITURE TRENDS</vt:lpstr>
      <vt:lpstr>ANALYSIS OF CASH AND CASH EQUIVALENTS</vt:lpstr>
      <vt:lpstr>AUDIT OUTCOMES</vt:lpstr>
      <vt:lpstr>GOVERNANCE</vt:lpstr>
      <vt:lpstr>CHALLENGES AND INTERVENTIONS </vt:lpstr>
      <vt:lpstr>CHALLENGES AND INTERVENTIONS </vt:lpstr>
      <vt:lpstr>CHALLENGES AND INTERVENTIONS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560</cp:revision>
  <cp:lastPrinted>2017-09-20T13:52:43Z</cp:lastPrinted>
  <dcterms:created xsi:type="dcterms:W3CDTF">2013-11-12T11:39:42Z</dcterms:created>
  <dcterms:modified xsi:type="dcterms:W3CDTF">2017-10-05T08:28:29Z</dcterms:modified>
</cp:coreProperties>
</file>