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2.xml" ContentType="application/vnd.openxmlformats-officedocument.presentationml.notesSlide+xml"/>
  <Override PartName="/ppt/charts/chart4.xml" ContentType="application/vnd.openxmlformats-officedocument.drawingml.chart+xml"/>
  <Override PartName="/ppt/notesSlides/notesSlide13.xml" ContentType="application/vnd.openxmlformats-officedocument.presentationml.notesSlid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4.xml" ContentType="application/vnd.openxmlformats-officedocument.presentationml.notesSlid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1.xml" ContentType="application/vnd.openxmlformats-officedocument.themeOverr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5" r:id="rId2"/>
    <p:sldMasterId id="2147483662" r:id="rId3"/>
  </p:sldMasterIdLst>
  <p:notesMasterIdLst>
    <p:notesMasterId r:id="rId26"/>
  </p:notesMasterIdLst>
  <p:handoutMasterIdLst>
    <p:handoutMasterId r:id="rId27"/>
  </p:handoutMasterIdLst>
  <p:sldIdLst>
    <p:sldId id="402" r:id="rId4"/>
    <p:sldId id="409" r:id="rId5"/>
    <p:sldId id="404" r:id="rId6"/>
    <p:sldId id="405" r:id="rId7"/>
    <p:sldId id="406" r:id="rId8"/>
    <p:sldId id="412" r:id="rId9"/>
    <p:sldId id="413" r:id="rId10"/>
    <p:sldId id="414" r:id="rId11"/>
    <p:sldId id="415" r:id="rId12"/>
    <p:sldId id="416" r:id="rId13"/>
    <p:sldId id="425" r:id="rId14"/>
    <p:sldId id="423" r:id="rId15"/>
    <p:sldId id="419" r:id="rId16"/>
    <p:sldId id="424" r:id="rId17"/>
    <p:sldId id="422" r:id="rId18"/>
    <p:sldId id="430" r:id="rId19"/>
    <p:sldId id="426" r:id="rId20"/>
    <p:sldId id="428" r:id="rId21"/>
    <p:sldId id="427" r:id="rId22"/>
    <p:sldId id="411" r:id="rId23"/>
    <p:sldId id="346" r:id="rId24"/>
    <p:sldId id="262" r:id="rId25"/>
  </p:sldIdLst>
  <p:sldSz cx="9145588" cy="6858000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8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990000"/>
    <a:srgbClr val="00C85A"/>
    <a:srgbClr val="00A6A2"/>
    <a:srgbClr val="CCFFCC"/>
    <a:srgbClr val="CC0000"/>
    <a:srgbClr val="00B853"/>
    <a:srgbClr val="00D05E"/>
    <a:srgbClr val="8000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929" autoAdjust="0"/>
    <p:restoredTop sz="90584" autoAdjust="0"/>
  </p:normalViewPr>
  <p:slideViewPr>
    <p:cSldViewPr snapToGrid="0">
      <p:cViewPr varScale="1">
        <p:scale>
          <a:sx n="62" d="100"/>
          <a:sy n="62" d="100"/>
        </p:scale>
        <p:origin x="21" y="45"/>
      </p:cViewPr>
      <p:guideLst>
        <p:guide orient="horz" pos="2160"/>
        <p:guide pos="3840"/>
        <p:guide pos="288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862" y="3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ief\Documents\Excel%20EDD%20programme%20perf%20Sept%202017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ief\AppData\Local\Microsoft\Windows\INetCache\Content.Outlook\H0H8QXDE\EDD%20spending%20aug%202017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ief\Documents\Excel%20EDD%20programme%20vacancies%20per%20salary%20band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rivernR\Desktop\Book2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ief\Documents\EDD%20PwDs%202016%202017%20Sept%202017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C:\Users\marief\Documents\EDD%20FDFs%20PC%20Pres%203%20OC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Individual Programme Performance against % budget spent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Sheet4!$A$2</c:f>
              <c:strCache>
                <c:ptCount val="1"/>
                <c:pt idx="0">
                  <c:v>% targets achieved</c:v>
                </c:pt>
              </c:strCache>
            </c:strRef>
          </c:tx>
          <c:spPr>
            <a:solidFill>
              <a:srgbClr val="99003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Sheet4!$B$1:$D$1</c:f>
              <c:strCache>
                <c:ptCount val="3"/>
                <c:pt idx="0">
                  <c:v>Progr 1: Admin</c:v>
                </c:pt>
                <c:pt idx="1">
                  <c:v>Progr 2: Growth Path &amp; Soc Dialogue</c:v>
                </c:pt>
                <c:pt idx="2">
                  <c:v>Programme 3: Investm, Comp &amp; Trade</c:v>
                </c:pt>
              </c:strCache>
            </c:strRef>
          </c:cat>
          <c:val>
            <c:numRef>
              <c:f>Sheet4!$B$2:$D$2</c:f>
              <c:numCache>
                <c:formatCode>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Sheet4!$A$3</c:f>
              <c:strCache>
                <c:ptCount val="1"/>
                <c:pt idx="0">
                  <c:v>% budget spent</c:v>
                </c:pt>
              </c:strCache>
            </c:strRef>
          </c:tx>
          <c:spPr>
            <a:solidFill>
              <a:srgbClr val="00706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Sheet4!$B$1:$D$1</c:f>
              <c:strCache>
                <c:ptCount val="3"/>
                <c:pt idx="0">
                  <c:v>Progr 1: Admin</c:v>
                </c:pt>
                <c:pt idx="1">
                  <c:v>Progr 2: Growth Path &amp; Soc Dialogue</c:v>
                </c:pt>
                <c:pt idx="2">
                  <c:v>Programme 3: Investm, Comp &amp; Trade</c:v>
                </c:pt>
              </c:strCache>
            </c:strRef>
          </c:cat>
          <c:val>
            <c:numRef>
              <c:f>Sheet4!$B$3:$D$3</c:f>
              <c:numCache>
                <c:formatCode>0%</c:formatCode>
                <c:ptCount val="3"/>
                <c:pt idx="0" formatCode="0.00%">
                  <c:v>0.97799999999999998</c:v>
                </c:pt>
                <c:pt idx="1">
                  <c:v>0.93</c:v>
                </c:pt>
                <c:pt idx="2">
                  <c:v>0.99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594450688"/>
        <c:axId val="-594456672"/>
      </c:barChart>
      <c:catAx>
        <c:axId val="-594450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594456672"/>
        <c:crosses val="autoZero"/>
        <c:auto val="1"/>
        <c:lblAlgn val="ctr"/>
        <c:lblOffset val="100"/>
        <c:noMultiLvlLbl val="0"/>
      </c:catAx>
      <c:valAx>
        <c:axId val="-594456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594450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'Spending 2014'!$A$2</c:f>
              <c:strCache>
                <c:ptCount val="1"/>
                <c:pt idx="0">
                  <c:v>R 787,237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'Spending 2014'!$B$1:$F$1</c:f>
              <c:strCache>
                <c:ptCount val="5"/>
                <c:pt idx="0">
                  <c:v>Apr</c:v>
                </c:pt>
                <c:pt idx="1">
                  <c:v>May</c:v>
                </c:pt>
                <c:pt idx="2">
                  <c:v>Jun</c:v>
                </c:pt>
                <c:pt idx="3">
                  <c:v>Jul</c:v>
                </c:pt>
                <c:pt idx="4">
                  <c:v>Aug</c:v>
                </c:pt>
              </c:strCache>
            </c:strRef>
          </c:cat>
          <c:val>
            <c:numRef>
              <c:f>'Spending 2014'!$B$2:$F$2</c:f>
            </c:numRef>
          </c:val>
        </c:ser>
        <c:ser>
          <c:idx val="1"/>
          <c:order val="1"/>
          <c:tx>
            <c:strRef>
              <c:f>'Spending 2014'!$A$3</c:f>
              <c:strCache>
                <c:ptCount val="1"/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'Spending 2014'!$B$1:$F$1</c:f>
              <c:strCache>
                <c:ptCount val="5"/>
                <c:pt idx="0">
                  <c:v>Apr</c:v>
                </c:pt>
                <c:pt idx="1">
                  <c:v>May</c:v>
                </c:pt>
                <c:pt idx="2">
                  <c:v>Jun</c:v>
                </c:pt>
                <c:pt idx="3">
                  <c:v>Jul</c:v>
                </c:pt>
                <c:pt idx="4">
                  <c:v>Aug</c:v>
                </c:pt>
              </c:strCache>
            </c:strRef>
          </c:cat>
          <c:val>
            <c:numRef>
              <c:f>'Spending 2014'!$B$3:$F$3</c:f>
            </c:numRef>
          </c:val>
        </c:ser>
        <c:ser>
          <c:idx val="2"/>
          <c:order val="2"/>
          <c:tx>
            <c:strRef>
              <c:f>'Spending 2014'!$A$4</c:f>
              <c:strCache>
                <c:ptCount val="1"/>
                <c:pt idx="0">
                  <c:v>Percentage spending</c:v>
                </c:pt>
              </c:strCache>
            </c:strRef>
          </c:tx>
          <c:spPr>
            <a:solidFill>
              <a:srgbClr val="99000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472222222222222E-3"/>
                  <c:y val="0.1662245800176834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736111111111111E-3"/>
                  <c:y val="0.1980548187444739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6.3656672040099962E-17"/>
                  <c:y val="0.1945181255526083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736111111111111E-3"/>
                  <c:y val="0.208499759811190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7361111111109837E-3"/>
                  <c:y val="0.1379310344827585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'Spending 2014'!$B$1:$F$1</c:f>
              <c:strCache>
                <c:ptCount val="5"/>
                <c:pt idx="0">
                  <c:v>Apr</c:v>
                </c:pt>
                <c:pt idx="1">
                  <c:v>May</c:v>
                </c:pt>
                <c:pt idx="2">
                  <c:v>Jun</c:v>
                </c:pt>
                <c:pt idx="3">
                  <c:v>Jul</c:v>
                </c:pt>
                <c:pt idx="4">
                  <c:v>Aug</c:v>
                </c:pt>
              </c:strCache>
            </c:strRef>
          </c:cat>
          <c:val>
            <c:numRef>
              <c:f>'Spending 2014'!$B$4:$F$4</c:f>
              <c:numCache>
                <c:formatCode>0.0%</c:formatCode>
                <c:ptCount val="5"/>
                <c:pt idx="0">
                  <c:v>0.11020696435762038</c:v>
                </c:pt>
                <c:pt idx="1">
                  <c:v>0.25038965394157031</c:v>
                </c:pt>
                <c:pt idx="2">
                  <c:v>0.28179061705687103</c:v>
                </c:pt>
                <c:pt idx="3">
                  <c:v>0.36717278278332954</c:v>
                </c:pt>
                <c:pt idx="4">
                  <c:v>0.49259498727829104</c:v>
                </c:pt>
              </c:numCache>
            </c:numRef>
          </c:val>
        </c:ser>
        <c:ser>
          <c:idx val="3"/>
          <c:order val="3"/>
          <c:tx>
            <c:strRef>
              <c:f>'Spending 2014'!$A$5</c:f>
              <c:strCache>
                <c:ptCount val="1"/>
                <c:pt idx="0">
                  <c:v>Norm</c:v>
                </c:pt>
              </c:strCache>
            </c:strRef>
          </c:tx>
          <c:spPr>
            <a:solidFill>
              <a:srgbClr val="00808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0"/>
                  <c:y val="0.12732095490716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0.2122015915119363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0.2228116710875332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2731334408019992E-16"/>
                  <c:y val="0.2113374687580498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5.208333333333333E-3"/>
                  <c:y val="0.215738284703801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'Spending 2014'!$B$1:$F$1</c:f>
              <c:strCache>
                <c:ptCount val="5"/>
                <c:pt idx="0">
                  <c:v>Apr</c:v>
                </c:pt>
                <c:pt idx="1">
                  <c:v>May</c:v>
                </c:pt>
                <c:pt idx="2">
                  <c:v>Jun</c:v>
                </c:pt>
                <c:pt idx="3">
                  <c:v>Jul</c:v>
                </c:pt>
                <c:pt idx="4">
                  <c:v>Aug</c:v>
                </c:pt>
              </c:strCache>
            </c:strRef>
          </c:cat>
          <c:val>
            <c:numRef>
              <c:f>'Spending 2014'!$B$5:$F$5</c:f>
              <c:numCache>
                <c:formatCode>0.0%</c:formatCode>
                <c:ptCount val="5"/>
                <c:pt idx="0">
                  <c:v>8.3299999999999999E-2</c:v>
                </c:pt>
                <c:pt idx="1">
                  <c:v>0.1666</c:v>
                </c:pt>
                <c:pt idx="2">
                  <c:v>0.24990000000000001</c:v>
                </c:pt>
                <c:pt idx="3">
                  <c:v>0.33329999999999999</c:v>
                </c:pt>
                <c:pt idx="4">
                  <c:v>0.41660000000000003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594453952"/>
        <c:axId val="-594456128"/>
        <c:axId val="0"/>
      </c:bar3DChart>
      <c:catAx>
        <c:axId val="-594453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594456128"/>
        <c:crosses val="autoZero"/>
        <c:auto val="1"/>
        <c:lblAlgn val="ctr"/>
        <c:lblOffset val="100"/>
        <c:noMultiLvlLbl val="0"/>
      </c:catAx>
      <c:valAx>
        <c:axId val="-594456128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-594453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569492216635633E-2"/>
          <c:y val="2.7370000675477055E-2"/>
          <c:w val="0.92933470637849624"/>
          <c:h val="0.71750370923548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2014/15</c:v>
                </c:pt>
              </c:strCache>
            </c:strRef>
          </c:tx>
          <c:spPr>
            <a:solidFill>
              <a:srgbClr val="009A9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Highly skilled (Production)              (levels 6 - 8)</c:v>
                </c:pt>
                <c:pt idx="1">
                  <c:v>Highly skilled Supervisory                                (levels 9 - 12)</c:v>
                </c:pt>
                <c:pt idx="2">
                  <c:v>Senior Managers (levels 13 - 16)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0.06</c:v>
                </c:pt>
                <c:pt idx="1">
                  <c:v>0.16</c:v>
                </c:pt>
                <c:pt idx="2">
                  <c:v>0.5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2015/16</c:v>
                </c:pt>
              </c:strCache>
            </c:strRef>
          </c:tx>
          <c:spPr>
            <a:solidFill>
              <a:srgbClr val="A8003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Highly skilled (Production)              (levels 6 - 8)</c:v>
                </c:pt>
                <c:pt idx="1">
                  <c:v>Highly skilled Supervisory                                (levels 9 - 12)</c:v>
                </c:pt>
                <c:pt idx="2">
                  <c:v>Senior Managers (levels 13 - 16)</c:v>
                </c:pt>
              </c:strCache>
            </c:strRef>
          </c:cat>
          <c:val>
            <c:numRef>
              <c:f>Sheet1!$B$3:$D$3</c:f>
              <c:numCache>
                <c:formatCode>0%</c:formatCode>
                <c:ptCount val="3"/>
                <c:pt idx="0">
                  <c:v>0.11</c:v>
                </c:pt>
                <c:pt idx="1">
                  <c:v>0.15</c:v>
                </c:pt>
                <c:pt idx="2">
                  <c:v>0.24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2016/17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Highly skilled (Production)              (levels 6 - 8)</c:v>
                </c:pt>
                <c:pt idx="1">
                  <c:v>Highly skilled Supervisory                                (levels 9 - 12)</c:v>
                </c:pt>
                <c:pt idx="2">
                  <c:v>Senior Managers (levels 13 - 16)</c:v>
                </c:pt>
              </c:strCache>
            </c:strRef>
          </c:cat>
          <c:val>
            <c:numRef>
              <c:f>Sheet1!$B$4:$D$4</c:f>
              <c:numCache>
                <c:formatCode>0%</c:formatCode>
                <c:ptCount val="3"/>
                <c:pt idx="0">
                  <c:v>0</c:v>
                </c:pt>
                <c:pt idx="1">
                  <c:v>0.04</c:v>
                </c:pt>
                <c:pt idx="2">
                  <c:v>0.25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594462656"/>
        <c:axId val="-594461024"/>
      </c:barChart>
      <c:catAx>
        <c:axId val="-594462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594461024"/>
        <c:crosses val="autoZero"/>
        <c:auto val="1"/>
        <c:lblAlgn val="ctr"/>
        <c:lblOffset val="100"/>
        <c:noMultiLvlLbl val="0"/>
      </c:catAx>
      <c:valAx>
        <c:axId val="-594461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594462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7327403023197161"/>
          <c:y val="0.92297765870428061"/>
          <c:w val="0.45345193953605673"/>
          <c:h val="7.256718641376910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Sheet1!$B$73</c:f>
              <c:strCache>
                <c:ptCount val="1"/>
                <c:pt idx="0">
                  <c:v>Female SMS</c:v>
                </c:pt>
              </c:strCache>
            </c:strRef>
          </c:tx>
          <c:spPr>
            <a:ln>
              <a:solidFill>
                <a:srgbClr val="009999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9999"/>
              </a:solidFill>
              <a:ln>
                <a:solidFill>
                  <a:srgbClr val="009999"/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rgbClr val="009999"/>
              </a:solidFill>
              <a:ln>
                <a:solidFill>
                  <a:srgbClr val="009999"/>
                </a:solidFill>
              </a:ln>
            </c:spPr>
          </c:dPt>
          <c:dPt>
            <c:idx val="2"/>
            <c:invertIfNegative val="0"/>
            <c:bubble3D val="0"/>
            <c:spPr>
              <a:solidFill>
                <a:srgbClr val="009999"/>
              </a:solidFill>
              <a:ln>
                <a:solidFill>
                  <a:srgbClr val="009999"/>
                </a:solidFill>
              </a:ln>
            </c:spPr>
          </c:dPt>
          <c:dPt>
            <c:idx val="3"/>
            <c:invertIfNegative val="0"/>
            <c:bubble3D val="0"/>
            <c:spPr>
              <a:solidFill>
                <a:srgbClr val="009999"/>
              </a:solidFill>
              <a:ln>
                <a:solidFill>
                  <a:srgbClr val="009999"/>
                </a:solidFill>
              </a:ln>
            </c:spPr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Sheet1!$A$74:$A$77</c:f>
              <c:strCache>
                <c:ptCount val="4"/>
                <c:pt idx="0">
                  <c:v>2013/14</c:v>
                </c:pt>
                <c:pt idx="1">
                  <c:v>2014/15</c:v>
                </c:pt>
                <c:pt idx="2">
                  <c:v>2015/16</c:v>
                </c:pt>
                <c:pt idx="3">
                  <c:v>2016/17</c:v>
                </c:pt>
              </c:strCache>
            </c:strRef>
          </c:cat>
          <c:val>
            <c:numRef>
              <c:f>Sheet1!$B$74:$B$77</c:f>
              <c:numCache>
                <c:formatCode>0.00%</c:formatCode>
                <c:ptCount val="4"/>
                <c:pt idx="0" formatCode="0%">
                  <c:v>0.51</c:v>
                </c:pt>
                <c:pt idx="1">
                  <c:v>0.51600000000000001</c:v>
                </c:pt>
                <c:pt idx="2" formatCode="0%">
                  <c:v>0.51</c:v>
                </c:pt>
                <c:pt idx="3" formatCode="0%">
                  <c:v>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594451232"/>
        <c:axId val="-594460480"/>
      </c:barChart>
      <c:catAx>
        <c:axId val="-59445123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-594460480"/>
        <c:crosses val="autoZero"/>
        <c:auto val="1"/>
        <c:lblAlgn val="ctr"/>
        <c:lblOffset val="100"/>
        <c:noMultiLvlLbl val="0"/>
      </c:catAx>
      <c:valAx>
        <c:axId val="-594460480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-594451232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400" b="1">
              <a:latin typeface="Arial" panose="020B0604020202020204" pitchFamily="34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PwDs</c:v>
                </c:pt>
              </c:strCache>
            </c:strRef>
          </c:tx>
          <c:spPr>
            <a:solidFill>
              <a:srgbClr val="00918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Sheet1!$B$1:$E$1</c:f>
              <c:strCache>
                <c:ptCount val="4"/>
                <c:pt idx="0">
                  <c:v>2013/14</c:v>
                </c:pt>
                <c:pt idx="1">
                  <c:v>2014/15</c:v>
                </c:pt>
                <c:pt idx="2">
                  <c:v>2015/16</c:v>
                </c:pt>
                <c:pt idx="3">
                  <c:v>2016/17</c:v>
                </c:pt>
              </c:strCache>
            </c:strRef>
          </c:cat>
          <c:val>
            <c:numRef>
              <c:f>Sheet1!$B$2:$E$2</c:f>
              <c:numCache>
                <c:formatCode>0.00%</c:formatCode>
                <c:ptCount val="4"/>
                <c:pt idx="0">
                  <c:v>1.4E-2</c:v>
                </c:pt>
                <c:pt idx="1">
                  <c:v>1.6E-2</c:v>
                </c:pt>
                <c:pt idx="2">
                  <c:v>2.5000000000000001E-2</c:v>
                </c:pt>
                <c:pt idx="3">
                  <c:v>2.5399999999999999E-2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-668636864"/>
        <c:axId val="-668649920"/>
      </c:barChart>
      <c:catAx>
        <c:axId val="-6686368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668649920"/>
        <c:crosses val="autoZero"/>
        <c:auto val="1"/>
        <c:lblAlgn val="ctr"/>
        <c:lblOffset val="100"/>
        <c:noMultiLvlLbl val="0"/>
      </c:catAx>
      <c:valAx>
        <c:axId val="-6686499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668636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Compliance</a:t>
            </a:r>
            <a:r>
              <a:rPr lang="en-US" b="1" baseline="0" dirty="0">
                <a:latin typeface="Arial" panose="020B0604020202020204" pitchFamily="34" charset="0"/>
                <a:cs typeface="Arial" panose="020B0604020202020204" pitchFamily="34" charset="0"/>
              </a:rPr>
              <a:t> in submitting FDF </a:t>
            </a:r>
            <a:r>
              <a:rPr lang="en-US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forms by due date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'[EDD FDFs PC Pres 3 OCT.xlsx]Sheet1'!$B$1</c:f>
              <c:strCache>
                <c:ptCount val="1"/>
                <c:pt idx="0">
                  <c:v>Total Number of SMS </c:v>
                </c:pt>
              </c:strCache>
            </c:strRef>
          </c:tx>
          <c:spPr>
            <a:solidFill>
              <a:srgbClr val="00808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'[EDD FDFs PC Pres 3 OCT.xlsx]Sheet1'!$A$2:$A$5</c:f>
              <c:strCache>
                <c:ptCount val="4"/>
                <c:pt idx="0">
                  <c:v>2013/14</c:v>
                </c:pt>
                <c:pt idx="1">
                  <c:v>2014/15</c:v>
                </c:pt>
                <c:pt idx="2">
                  <c:v>2015/16</c:v>
                </c:pt>
                <c:pt idx="3">
                  <c:v>2016/17</c:v>
                </c:pt>
              </c:strCache>
            </c:strRef>
          </c:cat>
          <c:val>
            <c:numRef>
              <c:f>'[EDD FDFs PC Pres 3 OCT.xlsx]Sheet1'!$B$2:$B$5</c:f>
              <c:numCache>
                <c:formatCode>General</c:formatCode>
                <c:ptCount val="4"/>
                <c:pt idx="0">
                  <c:v>38</c:v>
                </c:pt>
                <c:pt idx="1">
                  <c:v>34</c:v>
                </c:pt>
                <c:pt idx="2">
                  <c:v>35</c:v>
                </c:pt>
                <c:pt idx="3">
                  <c:v>34</c:v>
                </c:pt>
              </c:numCache>
            </c:numRef>
          </c:val>
        </c:ser>
        <c:ser>
          <c:idx val="1"/>
          <c:order val="1"/>
          <c:tx>
            <c:strRef>
              <c:f>'[EDD FDFs PC Pres 3 OCT.xlsx]Sheet1'!$C$1</c:f>
              <c:strCache>
                <c:ptCount val="1"/>
                <c:pt idx="0">
                  <c:v>Number of SMS who submitted by due date</c:v>
                </c:pt>
              </c:strCache>
            </c:strRef>
          </c:tx>
          <c:spPr>
            <a:solidFill>
              <a:srgbClr val="AC0039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'[EDD FDFs PC Pres 3 OCT.xlsx]Sheet1'!$A$2:$A$5</c:f>
              <c:strCache>
                <c:ptCount val="4"/>
                <c:pt idx="0">
                  <c:v>2013/14</c:v>
                </c:pt>
                <c:pt idx="1">
                  <c:v>2014/15</c:v>
                </c:pt>
                <c:pt idx="2">
                  <c:v>2015/16</c:v>
                </c:pt>
                <c:pt idx="3">
                  <c:v>2016/17</c:v>
                </c:pt>
              </c:strCache>
            </c:strRef>
          </c:cat>
          <c:val>
            <c:numRef>
              <c:f>'[EDD FDFs PC Pres 3 OCT.xlsx]Sheet1'!$C$2:$C$5</c:f>
              <c:numCache>
                <c:formatCode>General</c:formatCode>
                <c:ptCount val="4"/>
                <c:pt idx="0">
                  <c:v>38</c:v>
                </c:pt>
                <c:pt idx="1">
                  <c:v>34</c:v>
                </c:pt>
                <c:pt idx="2">
                  <c:v>35</c:v>
                </c:pt>
                <c:pt idx="3">
                  <c:v>34</c:v>
                </c:pt>
              </c:numCache>
            </c:numRef>
          </c:val>
        </c:ser>
        <c:ser>
          <c:idx val="2"/>
          <c:order val="2"/>
          <c:tx>
            <c:strRef>
              <c:f>'[EDD FDFs PC Pres 3 OCT.xlsx]Sheet1'!$D$1</c:f>
              <c:strCache>
                <c:ptCount val="1"/>
                <c:pt idx="0">
                  <c:v>Number of outstanding forms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'[EDD FDFs PC Pres 3 OCT.xlsx]Sheet1'!$A$2:$A$5</c:f>
              <c:strCache>
                <c:ptCount val="4"/>
                <c:pt idx="0">
                  <c:v>2013/14</c:v>
                </c:pt>
                <c:pt idx="1">
                  <c:v>2014/15</c:v>
                </c:pt>
                <c:pt idx="2">
                  <c:v>2015/16</c:v>
                </c:pt>
                <c:pt idx="3">
                  <c:v>2016/17</c:v>
                </c:pt>
              </c:strCache>
            </c:strRef>
          </c:cat>
          <c:val>
            <c:numRef>
              <c:f>'[EDD FDFs PC Pres 3 OCT.xlsx]Sheet1'!$D$2:$D$5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493983312"/>
        <c:axId val="-493978960"/>
        <c:axId val="0"/>
      </c:bar3DChart>
      <c:catAx>
        <c:axId val="-493983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493978960"/>
        <c:crosses val="autoZero"/>
        <c:auto val="1"/>
        <c:lblAlgn val="ctr"/>
        <c:lblOffset val="100"/>
        <c:noMultiLvlLbl val="0"/>
      </c:catAx>
      <c:valAx>
        <c:axId val="-493978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493983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1"/>
            <a:ext cx="2972421" cy="46657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030" y="1"/>
            <a:ext cx="2972421" cy="46657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16129C-1490-42FA-9389-5C91539C3F51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" y="8829823"/>
            <a:ext cx="2972421" cy="4665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030" y="8829823"/>
            <a:ext cx="2972421" cy="4665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B579DA-216C-4BE4-9A64-C27B64044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1533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71800" cy="466435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5" y="2"/>
            <a:ext cx="2971800" cy="466435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1FB22B9F-25C4-45D1-B478-3AA0EB744960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36675" y="1162050"/>
            <a:ext cx="4184650" cy="3138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1" y="4473894"/>
            <a:ext cx="5486400" cy="3660458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9"/>
            <a:ext cx="2971800" cy="46643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5" y="8829969"/>
            <a:ext cx="2971800" cy="46643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85878E20-989E-44D8-BA20-275FC459F5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223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49E51D-D1F7-4E9C-97B5-33942C566359}" type="slidenum">
              <a:rPr lang="en-ZA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Z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6453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320A37-F253-471E-9565-A624697C406B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8484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320A37-F253-471E-9565-A624697C406B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1318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36675" y="1162050"/>
            <a:ext cx="4184650" cy="3138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878E20-989E-44D8-BA20-275FC459F5C4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7912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36675" y="1162050"/>
            <a:ext cx="4184650" cy="3138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878E20-989E-44D8-BA20-275FC459F5C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8307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2009/2010 - Fact sheet on the Financial Disclosure Framework for the 2009/2010 Financial Year. November 2010</a:t>
            </a:r>
          </a:p>
          <a:p>
            <a:r>
              <a:rPr lang="en-US" dirty="0" smtClean="0"/>
              <a:t>2010/2011 - Fact Sheet on the Financial Disclosure Framework for the 2010/2011 financial year. May 2012</a:t>
            </a:r>
          </a:p>
          <a:p>
            <a:r>
              <a:rPr lang="en-US" dirty="0" smtClean="0"/>
              <a:t>2011/2012 - Fact Sheet on the Financial Disclosure Framework for the 2011/12 financial year. October 2012 </a:t>
            </a:r>
          </a:p>
          <a:p>
            <a:r>
              <a:rPr lang="en-US" dirty="0" smtClean="0"/>
              <a:t>2012/2013 - Fact Sheet on the Financial Disclosure Framework for the 2012/13 financial year. July 2013</a:t>
            </a:r>
          </a:p>
          <a:p>
            <a:r>
              <a:rPr lang="en-US" dirty="0" smtClean="0"/>
              <a:t>2013/2014 - Fact Sheet on the Financial Disclosure Framework for the 2013/14financial year.  (Preliminary report  and therefore figures may change)</a:t>
            </a:r>
          </a:p>
          <a:p>
            <a:endParaRPr lang="en-US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878E20-989E-44D8-BA20-275FC459F5C4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569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878E20-989E-44D8-BA20-275FC459F5C4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0526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878E20-989E-44D8-BA20-275FC459F5C4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7845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49E51D-D1F7-4E9C-97B5-33942C566359}" type="slidenum">
              <a:rPr lang="en-ZA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Z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1640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878E20-989E-44D8-BA20-275FC459F5C4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2678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320A37-F253-471E-9565-A624697C406B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7893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 Information obtained from the National Treasury Website.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49E51D-D1F7-4E9C-97B5-33942C566359}" type="slidenum">
              <a:rPr lang="en-ZA" smtClean="0"/>
              <a:pPr>
                <a:defRPr/>
              </a:pPr>
              <a:t>8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4552875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878E20-989E-44D8-BA20-275FC459F5C4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164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dirty="0" smtClean="0"/>
              <a:t>This slide provides information regarding some the principles</a:t>
            </a:r>
            <a:r>
              <a:rPr lang="en-ZA" baseline="0" dirty="0" smtClean="0"/>
              <a:t> with the performance indicators used to measure compliance – not all principles and indicators are listed (limited to only 10 slides as per the request).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878E20-989E-44D8-BA20-275FC459F5C4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9010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320A37-F253-471E-9565-A624697C406B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558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199" y="1122363"/>
            <a:ext cx="6859191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199" y="3602038"/>
            <a:ext cx="685919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A24AE-98AA-4719-A834-AD703D9687D0}" type="datetime1">
              <a:rPr lang="en-US" smtClean="0"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CAC16-47F2-4DEB-9AE7-75C2602EBE1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4348" y="0"/>
            <a:ext cx="8971240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273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759" y="1825625"/>
            <a:ext cx="3886875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954" y="1825625"/>
            <a:ext cx="3886875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84122-0926-49B1-8D3A-6CBB9828F66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CAC16-47F2-4DEB-9AE7-75C2602EBE1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494" y="-297"/>
            <a:ext cx="8972600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862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950" y="365126"/>
            <a:ext cx="788807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951" y="1681163"/>
            <a:ext cx="38690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951" y="2505075"/>
            <a:ext cx="3869012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954" y="1681163"/>
            <a:ext cx="388806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954" y="2505075"/>
            <a:ext cx="388806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FEC43-7CD6-42E2-B4F7-E45AE86A5F9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CAC16-47F2-4DEB-9AE7-75C2602EBE1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494" y="-297"/>
            <a:ext cx="8972600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7452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A6B4-4599-4335-B346-2FA9769E4D6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CAC16-47F2-4DEB-9AE7-75C2602EBE1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494" y="-297"/>
            <a:ext cx="8972600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3643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919" y="2130426"/>
            <a:ext cx="77737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38" y="3886200"/>
            <a:ext cx="6401912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1EB140-0E0C-401F-A7DD-F189A205B98C}" type="datetime1">
              <a:rPr lang="en-US">
                <a:solidFill>
                  <a:srgbClr val="000000"/>
                </a:solidFill>
              </a:rPr>
              <a:pPr>
                <a:defRPr/>
              </a:pPr>
              <a:t>10/3/2017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2753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04DB45-C48E-45A9-9808-1FC27FA2836C}" type="datetime1">
              <a:rPr lang="en-US">
                <a:solidFill>
                  <a:srgbClr val="000000"/>
                </a:solidFill>
              </a:rPr>
              <a:pPr>
                <a:defRPr/>
              </a:pPr>
              <a:t>10/3/2017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1873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38" y="4406901"/>
            <a:ext cx="77737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38" y="2906713"/>
            <a:ext cx="77737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FF5A34-D2E9-4550-B979-2CF371DA40D4}" type="datetime1">
              <a:rPr lang="en-US">
                <a:solidFill>
                  <a:srgbClr val="000000"/>
                </a:solidFill>
              </a:rPr>
              <a:pPr>
                <a:defRPr/>
              </a:pPr>
              <a:t>10/3/2017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7286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294" y="1557338"/>
            <a:ext cx="4039301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3022" y="1557338"/>
            <a:ext cx="4039301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5B6CB7-0703-48FC-BA60-67D516E7AF71}" type="datetime1">
              <a:rPr lang="en-US">
                <a:solidFill>
                  <a:srgbClr val="000000"/>
                </a:solidFill>
              </a:rPr>
              <a:pPr>
                <a:defRPr/>
              </a:pPr>
              <a:t>10/3/2017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8965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79" y="1535113"/>
            <a:ext cx="40408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79" y="2174875"/>
            <a:ext cx="40408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832" y="1535113"/>
            <a:ext cx="404247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832" y="2174875"/>
            <a:ext cx="404247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3D889C-EA3E-4B55-9608-6C1D23A869F3}" type="datetime1">
              <a:rPr lang="en-US">
                <a:solidFill>
                  <a:srgbClr val="000000"/>
                </a:solidFill>
              </a:rPr>
              <a:pPr>
                <a:defRPr/>
              </a:pPr>
              <a:t>10/3/2017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5407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8D051A-95CC-441A-80D8-70ED760AFADD}" type="datetime1">
              <a:rPr lang="en-US">
                <a:solidFill>
                  <a:srgbClr val="000000"/>
                </a:solidFill>
              </a:rPr>
              <a:pPr>
                <a:defRPr/>
              </a:pPr>
              <a:t>10/3/2017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6275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1852CC-DB29-40B3-A5D5-3749E1BAA090}" type="datetime1">
              <a:rPr lang="en-US">
                <a:solidFill>
                  <a:srgbClr val="000000"/>
                </a:solidFill>
              </a:rPr>
              <a:pPr>
                <a:defRPr/>
              </a:pPr>
              <a:t>10/3/2017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121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61BC8-42BA-4B65-93FD-EA1D7C092552}" type="datetime1">
              <a:rPr lang="en-US" smtClean="0"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CAC16-47F2-4DEB-9AE7-75C2602EBE1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2989" y="0"/>
            <a:ext cx="8972600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6466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80" y="273050"/>
            <a:ext cx="300883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671" y="273051"/>
            <a:ext cx="511263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80" y="1435101"/>
            <a:ext cx="30088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629A4C-2DCE-47D4-8078-80E8CF0E6376}" type="datetime1">
              <a:rPr lang="en-US">
                <a:solidFill>
                  <a:srgbClr val="000000"/>
                </a:solidFill>
              </a:rPr>
              <a:pPr>
                <a:defRPr/>
              </a:pPr>
              <a:t>10/3/2017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3366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599" y="4800600"/>
            <a:ext cx="548735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599" y="612775"/>
            <a:ext cx="548735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ZA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599" y="5367338"/>
            <a:ext cx="548735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FA8861-4D77-4607-ADDD-8CC2EE0EBC11}" type="datetime1">
              <a:rPr lang="en-US">
                <a:solidFill>
                  <a:srgbClr val="000000"/>
                </a:solidFill>
              </a:rPr>
              <a:pPr>
                <a:defRPr/>
              </a:pPr>
              <a:t>10/3/2017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5342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A91CF5-B319-4EEB-9B5A-E15755FA2EEE}" type="datetime1">
              <a:rPr lang="en-US">
                <a:solidFill>
                  <a:srgbClr val="000000"/>
                </a:solidFill>
              </a:rPr>
              <a:pPr>
                <a:defRPr/>
              </a:pPr>
              <a:t>10/3/2017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3728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6459" y="274638"/>
            <a:ext cx="2095864" cy="58086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79" y="274638"/>
            <a:ext cx="6136754" cy="58086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5A793D-2C7D-4915-9664-A1CBED259D08}" type="datetime1">
              <a:rPr lang="en-US">
                <a:solidFill>
                  <a:srgbClr val="000000"/>
                </a:solidFill>
              </a:rPr>
              <a:pPr>
                <a:defRPr/>
              </a:pPr>
              <a:t>10/3/2017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401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80" y="274638"/>
            <a:ext cx="8231029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11294" y="1557338"/>
            <a:ext cx="4039301" cy="4525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3022" y="1557338"/>
            <a:ext cx="4039301" cy="4525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0AEB9E-FD0D-48F8-9512-A94DFD91C1B5}" type="datetime1">
              <a:rPr lang="en-US">
                <a:solidFill>
                  <a:srgbClr val="000000"/>
                </a:solidFill>
              </a:rPr>
              <a:pPr>
                <a:defRPr/>
              </a:pPr>
              <a:t>10/3/2017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4900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80" y="274638"/>
            <a:ext cx="8231029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11294" y="1557338"/>
            <a:ext cx="8231029" cy="4525962"/>
          </a:xfrm>
        </p:spPr>
        <p:txBody>
          <a:bodyPr/>
          <a:lstStyle/>
          <a:p>
            <a:pPr lvl="0"/>
            <a:endParaRPr lang="en-ZA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424152-979A-4DFF-9DD1-882BA144F2A9}" type="datetime1">
              <a:rPr lang="en-US">
                <a:solidFill>
                  <a:srgbClr val="000000"/>
                </a:solidFill>
              </a:rPr>
              <a:pPr>
                <a:defRPr/>
              </a:pPr>
              <a:t>10/3/2017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133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996" y="1709739"/>
            <a:ext cx="788807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996" y="4589464"/>
            <a:ext cx="788807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2AA50-DB11-4E95-89B0-3DEA67269AD0}" type="datetime1">
              <a:rPr lang="en-US" smtClean="0"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CAC16-47F2-4DEB-9AE7-75C2602EBE1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494" y="-297"/>
            <a:ext cx="8972600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26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759" y="1825625"/>
            <a:ext cx="3886875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954" y="1825625"/>
            <a:ext cx="3886875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84122-0926-49B1-8D3A-6CBB9828F666}" type="datetime1">
              <a:rPr lang="en-US" smtClean="0"/>
              <a:t>10/3/2017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CAC16-47F2-4DEB-9AE7-75C2602EBE1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494" y="-297"/>
            <a:ext cx="8972600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418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950" y="365126"/>
            <a:ext cx="788807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951" y="1681163"/>
            <a:ext cx="38690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951" y="2505075"/>
            <a:ext cx="3869012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954" y="1681163"/>
            <a:ext cx="388806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954" y="2505075"/>
            <a:ext cx="388806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FEC43-7CD6-42E2-B4F7-E45AE86A5F94}" type="datetime1">
              <a:rPr lang="en-US" smtClean="0"/>
              <a:t>10/3/2017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CAC16-47F2-4DEB-9AE7-75C2602EBE16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494" y="-297"/>
            <a:ext cx="8972600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375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A6B4-4599-4335-B346-2FA9769E4D68}" type="datetime1">
              <a:rPr lang="en-US" smtClean="0"/>
              <a:t>10/3/2017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CAC16-47F2-4DEB-9AE7-75C2602EBE16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494" y="-297"/>
            <a:ext cx="8972600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524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199" y="1122363"/>
            <a:ext cx="6859191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199" y="3602038"/>
            <a:ext cx="685919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A24AE-98AA-4719-A834-AD703D9687D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CAC16-47F2-4DEB-9AE7-75C2602EBE1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4348" y="0"/>
            <a:ext cx="8971240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676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61BC8-42BA-4B65-93FD-EA1D7C09255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CAC16-47F2-4DEB-9AE7-75C2602EBE1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2989" y="0"/>
            <a:ext cx="8972600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793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996" y="1709739"/>
            <a:ext cx="788807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996" y="4589464"/>
            <a:ext cx="788807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2AA50-DB11-4E95-89B0-3DEA67269AD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CAC16-47F2-4DEB-9AE7-75C2602EBE1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494" y="-297"/>
            <a:ext cx="8972600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86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759" y="365126"/>
            <a:ext cx="788807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759" y="1825625"/>
            <a:ext cx="788807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759" y="6356351"/>
            <a:ext cx="20577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5F463B-F6D6-4670-A9DA-3F5F88EDAA56}" type="datetime1">
              <a:rPr lang="en-US" smtClean="0"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9476" y="6356351"/>
            <a:ext cx="30866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072" y="6356351"/>
            <a:ext cx="20577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65CAC16-47F2-4DEB-9AE7-75C2602EBE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576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759" y="365126"/>
            <a:ext cx="788807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759" y="1825625"/>
            <a:ext cx="788807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759" y="6356351"/>
            <a:ext cx="20577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5F463B-F6D6-4670-A9DA-3F5F88EDAA5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9476" y="6356351"/>
            <a:ext cx="30866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072" y="6356351"/>
            <a:ext cx="20577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65CAC16-47F2-4DEB-9AE7-75C2602EBE1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362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80" y="274638"/>
            <a:ext cx="823102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294" y="1557338"/>
            <a:ext cx="8231029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79" y="6245225"/>
            <a:ext cx="2133971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 b="0">
                <a:ea typeface="ＭＳ Ｐゴシック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AE7D4FF-EB73-44FD-9A24-266682DBA91B}" type="datetime1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10/3/2017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743" y="6245225"/>
            <a:ext cx="289610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b="0">
                <a:ea typeface="ＭＳ Ｐゴシック" pitchFamily="34" charset="-128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30" name="Picture 11" descr="slide2_nu.jpg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176" y="0"/>
            <a:ext cx="91424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10423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CAC16-47F2-4DEB-9AE7-75C2602EBE16}" type="slidenum">
              <a:rPr lang="en-US" smtClean="0">
                <a:solidFill>
                  <a:prstClr val="white"/>
                </a:solidFill>
              </a:rPr>
              <a:pPr/>
              <a:t>1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8884"/>
            <a:ext cx="9145588" cy="6876884"/>
          </a:xfrm>
          <a:prstGeom prst="rect">
            <a:avLst/>
          </a:prstGeom>
        </p:spPr>
      </p:pic>
      <p:sp>
        <p:nvSpPr>
          <p:cNvPr id="10" name="Subtitle 14"/>
          <p:cNvSpPr>
            <a:spLocks/>
          </p:cNvSpPr>
          <p:nvPr/>
        </p:nvSpPr>
        <p:spPr bwMode="auto">
          <a:xfrm>
            <a:off x="228600" y="2743995"/>
            <a:ext cx="8743950" cy="372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10000"/>
              </a:lnSpc>
            </a:pPr>
            <a:r>
              <a:rPr lang="en-US" sz="2800" b="1" dirty="0" smtClean="0">
                <a:solidFill>
                  <a:srgbClr val="990000"/>
                </a:solidFill>
                <a:latin typeface="Berlin Sans FB Demi" panose="020E0802020502020306" pitchFamily="34" charset="0"/>
                <a:cs typeface="Arial" panose="020B0604020202020204" pitchFamily="34" charset="0"/>
              </a:rPr>
              <a:t>PRESENTATION TO THE PORTFOLIO COMMITTEE ON ECONOMIC DEVELOPMENT </a:t>
            </a:r>
          </a:p>
          <a:p>
            <a:pPr algn="ctr">
              <a:lnSpc>
                <a:spcPct val="110000"/>
              </a:lnSpc>
            </a:pPr>
            <a:r>
              <a:rPr lang="en-US" sz="2800" b="1" dirty="0" smtClean="0">
                <a:solidFill>
                  <a:srgbClr val="006666"/>
                </a:solidFill>
                <a:latin typeface="Berlin Sans FB Demi" panose="020E0802020502020306" pitchFamily="34" charset="0"/>
                <a:cs typeface="Arial" panose="020B0604020202020204" pitchFamily="34" charset="0"/>
              </a:rPr>
              <a:t>PERFORMANCE OF THE</a:t>
            </a:r>
          </a:p>
          <a:p>
            <a:pPr algn="ctr">
              <a:lnSpc>
                <a:spcPct val="110000"/>
              </a:lnSpc>
            </a:pPr>
            <a:r>
              <a:rPr lang="en-US" sz="2800" b="1" dirty="0" smtClean="0">
                <a:solidFill>
                  <a:srgbClr val="006666"/>
                </a:solidFill>
                <a:latin typeface="Berlin Sans FB Demi" panose="020E0802020502020306" pitchFamily="34" charset="0"/>
                <a:cs typeface="Arial" panose="020B0604020202020204" pitchFamily="34" charset="0"/>
              </a:rPr>
              <a:t>ECONOMIC DEVELOPMENT DEPARTMENT</a:t>
            </a:r>
          </a:p>
          <a:p>
            <a:pPr algn="ctr">
              <a:lnSpc>
                <a:spcPct val="110000"/>
              </a:lnSpc>
            </a:pPr>
            <a:endParaRPr lang="en-US" sz="2800" b="1" dirty="0" smtClean="0">
              <a:solidFill>
                <a:srgbClr val="800000"/>
              </a:solidFill>
              <a:latin typeface="Berlin Sans FB Demi" panose="020E0802020502020306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0000"/>
              </a:lnSpc>
            </a:pPr>
            <a:r>
              <a:rPr lang="en-ZA" sz="2800" b="1" dirty="0" smtClean="0">
                <a:solidFill>
                  <a:srgbClr val="006666"/>
                </a:solidFill>
                <a:latin typeface="Berlin Sans FB Demi" panose="020E0802020502020306" pitchFamily="34" charset="0"/>
                <a:cs typeface="Arial" panose="020B0604020202020204" pitchFamily="34" charset="0"/>
              </a:rPr>
              <a:t>3</a:t>
            </a:r>
            <a:r>
              <a:rPr lang="en-ZA" sz="2800" b="1" baseline="30000" dirty="0" smtClean="0">
                <a:solidFill>
                  <a:srgbClr val="006666"/>
                </a:solidFill>
                <a:latin typeface="Berlin Sans FB Demi" panose="020E0802020502020306" pitchFamily="34" charset="0"/>
                <a:cs typeface="Arial" panose="020B0604020202020204" pitchFamily="34" charset="0"/>
              </a:rPr>
              <a:t>RD</a:t>
            </a:r>
            <a:r>
              <a:rPr lang="en-ZA" sz="2800" b="1" dirty="0" smtClean="0">
                <a:solidFill>
                  <a:srgbClr val="006666"/>
                </a:solidFill>
                <a:latin typeface="Berlin Sans FB Demi" panose="020E0802020502020306" pitchFamily="34" charset="0"/>
                <a:cs typeface="Arial" panose="020B0604020202020204" pitchFamily="34" charset="0"/>
              </a:rPr>
              <a:t> OCTOBER 2017</a:t>
            </a:r>
          </a:p>
          <a:p>
            <a:pPr algn="ctr">
              <a:lnSpc>
                <a:spcPct val="110000"/>
              </a:lnSpc>
            </a:pPr>
            <a:r>
              <a:rPr lang="en-ZA" sz="2800" b="1" dirty="0" smtClean="0">
                <a:solidFill>
                  <a:srgbClr val="006666"/>
                </a:solidFill>
                <a:latin typeface="Berlin Sans FB Demi" panose="020E0802020502020306" pitchFamily="34" charset="0"/>
                <a:cs typeface="Arial" panose="020B0604020202020204" pitchFamily="34" charset="0"/>
              </a:rPr>
              <a:t>CAPE TOWN</a:t>
            </a:r>
          </a:p>
          <a:p>
            <a:pPr algn="ctr">
              <a:lnSpc>
                <a:spcPct val="110000"/>
              </a:lnSpc>
            </a:pPr>
            <a:endParaRPr lang="en-US" sz="3200" b="1" dirty="0" smtClean="0">
              <a:solidFill>
                <a:srgbClr val="006666"/>
              </a:solidFill>
              <a:cs typeface="Arial" panose="020B0604020202020204" pitchFamily="34" charset="0"/>
            </a:endParaRPr>
          </a:p>
          <a:p>
            <a:pPr algn="ctr">
              <a:lnSpc>
                <a:spcPct val="110000"/>
              </a:lnSpc>
            </a:pPr>
            <a:endParaRPr lang="en-US" sz="800" b="1" dirty="0">
              <a:solidFill>
                <a:srgbClr val="006666"/>
              </a:solidFill>
              <a:cs typeface="Arial" panose="020B0604020202020204" pitchFamily="34" charset="0"/>
            </a:endParaRPr>
          </a:p>
          <a:p>
            <a:pPr algn="ctr">
              <a:lnSpc>
                <a:spcPct val="110000"/>
              </a:lnSpc>
            </a:pPr>
            <a:endParaRPr lang="en-US" sz="1000" b="1" dirty="0" smtClean="0">
              <a:solidFill>
                <a:srgbClr val="800000"/>
              </a:solidFill>
              <a:cs typeface="Arial" panose="020B0604020202020204" pitchFamily="34" charset="0"/>
            </a:endParaRPr>
          </a:p>
        </p:txBody>
      </p:sp>
      <p:sp>
        <p:nvSpPr>
          <p:cNvPr id="9" name="Subtitle 14"/>
          <p:cNvSpPr>
            <a:spLocks/>
          </p:cNvSpPr>
          <p:nvPr/>
        </p:nvSpPr>
        <p:spPr bwMode="auto">
          <a:xfrm>
            <a:off x="228600" y="5857963"/>
            <a:ext cx="6240260" cy="75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10000"/>
              </a:lnSpc>
            </a:pPr>
            <a:endParaRPr lang="en-US" sz="800" b="1" dirty="0">
              <a:solidFill>
                <a:srgbClr val="006666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17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CAC16-47F2-4DEB-9AE7-75C2602EBE16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64543" y="1105231"/>
            <a:ext cx="8397240" cy="5255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endParaRPr lang="en-ZA" sz="500" b="1" dirty="0">
              <a:solidFill>
                <a:srgbClr val="009999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10000"/>
              </a:lnSpc>
            </a:pPr>
            <a:r>
              <a:rPr lang="en-ZA" b="1" dirty="0" smtClean="0">
                <a:latin typeface="Arial" pitchFamily="34" charset="0"/>
                <a:cs typeface="Arial" pitchFamily="34" charset="0"/>
              </a:rPr>
              <a:t>The EDD must also be fair towards its own service providers.</a:t>
            </a:r>
          </a:p>
          <a:p>
            <a:pPr>
              <a:lnSpc>
                <a:spcPct val="110000"/>
              </a:lnSpc>
            </a:pPr>
            <a:r>
              <a:rPr lang="en-ZA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Indicator: Invoices </a:t>
            </a:r>
            <a:r>
              <a:rPr lang="en-ZA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over 30 calendar days that had not been paid </a:t>
            </a:r>
            <a:endParaRPr lang="en-ZA" b="1" i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ZA" sz="1600" dirty="0" smtClean="0">
                <a:latin typeface="Arial" pitchFamily="34" charset="0"/>
                <a:cs typeface="Arial" pitchFamily="34" charset="0"/>
              </a:rPr>
              <a:t>Section </a:t>
            </a:r>
            <a:r>
              <a:rPr lang="en-ZA" sz="1600" dirty="0">
                <a:latin typeface="Arial" pitchFamily="34" charset="0"/>
                <a:cs typeface="Arial" pitchFamily="34" charset="0"/>
              </a:rPr>
              <a:t>38(1)(f) of the Public Finance Management Act (PFMA), 1999 (Act No. 1 of 1999) requires accounting officers of departments to settle all contractual obligations and pay all money owing</a:t>
            </a:r>
            <a:r>
              <a:rPr lang="en-ZA" sz="1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ZA" sz="1600" dirty="0">
                <a:latin typeface="Arial" pitchFamily="34" charset="0"/>
                <a:cs typeface="Arial" pitchFamily="34" charset="0"/>
              </a:rPr>
              <a:t>within the prescribed or agreed </a:t>
            </a:r>
            <a:r>
              <a:rPr lang="en-ZA" sz="1600" dirty="0" smtClean="0">
                <a:latin typeface="Arial" pitchFamily="34" charset="0"/>
                <a:cs typeface="Arial" pitchFamily="34" charset="0"/>
              </a:rPr>
              <a:t>period.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ZA" sz="1600" dirty="0" smtClean="0">
                <a:latin typeface="Arial" pitchFamily="34" charset="0"/>
                <a:cs typeface="Arial" pitchFamily="34" charset="0"/>
              </a:rPr>
              <a:t>Treasury Regulations 8.2.3 </a:t>
            </a:r>
            <a:r>
              <a:rPr lang="en-ZA" sz="1600" dirty="0">
                <a:latin typeface="Arial" pitchFamily="34" charset="0"/>
                <a:cs typeface="Arial" pitchFamily="34" charset="0"/>
              </a:rPr>
              <a:t>prescribes the period as thirty (30) days from receipt of an </a:t>
            </a:r>
            <a:r>
              <a:rPr lang="en-ZA" sz="1600" dirty="0" smtClean="0">
                <a:latin typeface="Arial" pitchFamily="34" charset="0"/>
                <a:cs typeface="Arial" pitchFamily="34" charset="0"/>
              </a:rPr>
              <a:t>invoice.</a:t>
            </a:r>
          </a:p>
          <a:p>
            <a:pPr>
              <a:lnSpc>
                <a:spcPct val="110000"/>
              </a:lnSpc>
            </a:pPr>
            <a:endParaRPr lang="en-ZA" sz="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0000"/>
              </a:lnSpc>
            </a:pPr>
            <a:endParaRPr lang="en-ZA" sz="9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0000"/>
              </a:lnSpc>
            </a:pPr>
            <a:endParaRPr lang="en-ZA" sz="9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0000"/>
              </a:lnSpc>
            </a:pPr>
            <a:endParaRPr lang="en-ZA" sz="9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0000"/>
              </a:lnSpc>
            </a:pPr>
            <a:endParaRPr lang="en-ZA" sz="9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0000"/>
              </a:lnSpc>
            </a:pPr>
            <a:endParaRPr lang="en-ZA" sz="9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0000"/>
              </a:lnSpc>
            </a:pPr>
            <a:endParaRPr lang="en-ZA" sz="9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0000"/>
              </a:lnSpc>
            </a:pPr>
            <a:endParaRPr lang="en-ZA" sz="9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0000"/>
              </a:lnSpc>
            </a:pPr>
            <a:endParaRPr lang="en-ZA" sz="9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0000"/>
              </a:lnSpc>
            </a:pPr>
            <a:endParaRPr lang="en-ZA" sz="9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0000"/>
              </a:lnSpc>
            </a:pPr>
            <a:endParaRPr lang="en-ZA" sz="9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0000"/>
              </a:lnSpc>
            </a:pPr>
            <a:endParaRPr lang="en-ZA" sz="16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0000"/>
              </a:lnSpc>
            </a:pPr>
            <a:endParaRPr lang="en-ZA" sz="16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10000"/>
              </a:lnSpc>
            </a:pPr>
            <a:r>
              <a:rPr lang="en-ZA" dirty="0" smtClean="0">
                <a:latin typeface="Arial" pitchFamily="34" charset="0"/>
                <a:cs typeface="Arial" pitchFamily="34" charset="0"/>
              </a:rPr>
              <a:t>There is a worrisome increase in a number of invoices paid after 30 days during the first quarter of 2017/18. </a:t>
            </a:r>
          </a:p>
          <a:p>
            <a:pPr algn="just">
              <a:lnSpc>
                <a:spcPct val="110000"/>
              </a:lnSpc>
            </a:pPr>
            <a:r>
              <a:rPr lang="en-ZA" dirty="0" smtClean="0">
                <a:latin typeface="Arial" pitchFamily="34" charset="0"/>
                <a:cs typeface="Arial" pitchFamily="34" charset="0"/>
              </a:rPr>
              <a:t>Only 2 invoices were older than 30 days and not paid during the same period. </a:t>
            </a:r>
            <a:endParaRPr lang="en-ZA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4245135"/>
              </p:ext>
            </p:extLst>
          </p:nvPr>
        </p:nvGraphicFramePr>
        <p:xfrm>
          <a:off x="628152" y="3172884"/>
          <a:ext cx="8254117" cy="2143608"/>
        </p:xfrm>
        <a:graphic>
          <a:graphicData uri="http://schemas.openxmlformats.org/drawingml/2006/table">
            <a:tbl>
              <a:tblPr firstRow="1" bandRow="1">
                <a:tableStyleId>{E8034E78-7F5D-4C2E-B375-FC64B27BC917}</a:tableStyleId>
              </a:tblPr>
              <a:tblGrid>
                <a:gridCol w="1382049"/>
                <a:gridCol w="1568392"/>
                <a:gridCol w="1692621"/>
                <a:gridCol w="1774613"/>
                <a:gridCol w="1836442"/>
              </a:tblGrid>
              <a:tr h="558648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Years</a:t>
                      </a:r>
                      <a:endParaRPr lang="en-US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92" marR="68592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Invoices paid after 30 days</a:t>
                      </a:r>
                      <a:endParaRPr lang="en-US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92" marR="68592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92" marR="68592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Invoices older than 30 days not paid</a:t>
                      </a:r>
                      <a:endParaRPr lang="en-US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92" marR="68592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92" marR="68592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</a:tr>
              <a:tr h="319227"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92" marR="68592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Value</a:t>
                      </a:r>
                      <a:endParaRPr lang="en-US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92" marR="68592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No. of invoices</a:t>
                      </a:r>
                      <a:endParaRPr lang="en-US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92" marR="68592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Value</a:t>
                      </a:r>
                      <a:endParaRPr lang="en-US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92" marR="68592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No. of invoices</a:t>
                      </a:r>
                      <a:endParaRPr lang="en-US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92" marR="68592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</a:tr>
              <a:tr h="319227"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2015/16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92" marR="68592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R7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837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92" marR="68592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92" marR="68592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R0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92" marR="68592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92" marR="68592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19227">
                <a:tc>
                  <a:txBody>
                    <a:bodyPr/>
                    <a:lstStyle/>
                    <a:p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2016/17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92" marR="68592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R1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185 625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92" marR="68592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92" marR="68592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5 220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92" marR="68592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92" marR="68592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58648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2017/18 (1</a:t>
                      </a:r>
                      <a:r>
                        <a:rPr lang="en-US" sz="1600" b="0" baseline="30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Quarter)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92" marR="68592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R18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680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92" marR="68592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92" marR="68592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R971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92" marR="68592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92" marR="68592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2258169" y="582011"/>
            <a:ext cx="45004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ZA" sz="2800" b="1" dirty="0">
                <a:solidFill>
                  <a:srgbClr val="990000"/>
                </a:solidFill>
                <a:latin typeface="Berlin Sans FB Demi" panose="020E0802020502020306" pitchFamily="34" charset="0"/>
                <a:cs typeface="Arial" pitchFamily="34" charset="0"/>
              </a:rPr>
              <a:t>PAYMENT OF SUPPLIERS </a:t>
            </a:r>
          </a:p>
        </p:txBody>
      </p:sp>
    </p:spTree>
    <p:extLst>
      <p:ext uri="{BB962C8B-B14F-4D97-AF65-F5344CB8AC3E}">
        <p14:creationId xmlns:p14="http://schemas.microsoft.com/office/powerpoint/2010/main" val="323831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573" y="1756311"/>
            <a:ext cx="8170128" cy="1296144"/>
          </a:xfrm>
          <a:noFill/>
        </p:spPr>
        <p:txBody>
          <a:bodyPr>
            <a:noAutofit/>
          </a:bodyPr>
          <a:lstStyle/>
          <a:p>
            <a:pPr algn="just">
              <a:lnSpc>
                <a:spcPct val="110000"/>
              </a:lnSpc>
              <a:spcBef>
                <a:spcPts val="0"/>
              </a:spcBef>
              <a:buClr>
                <a:srgbClr val="800000"/>
              </a:buClr>
              <a:buSzPct val="100000"/>
            </a:pPr>
            <a:r>
              <a:rPr lang="en-ZA" sz="1800" dirty="0" err="1">
                <a:latin typeface="Arial" pitchFamily="34" charset="0"/>
                <a:cs typeface="Arial" pitchFamily="34" charset="0"/>
              </a:rPr>
              <a:t>HoDs</a:t>
            </a:r>
            <a:r>
              <a:rPr lang="en-ZA" sz="1800" dirty="0">
                <a:latin typeface="Arial" pitchFamily="34" charset="0"/>
                <a:cs typeface="Arial" pitchFamily="34" charset="0"/>
              </a:rPr>
              <a:t> in the Public Service are required to enter into Performance Agreements (PAs) with their EAs. The PAs of </a:t>
            </a:r>
            <a:r>
              <a:rPr lang="en-ZA" sz="1800" dirty="0" err="1">
                <a:latin typeface="Arial" pitchFamily="34" charset="0"/>
                <a:cs typeface="Arial" pitchFamily="34" charset="0"/>
              </a:rPr>
              <a:t>HoDs</a:t>
            </a:r>
            <a:r>
              <a:rPr lang="en-ZA" sz="1800" dirty="0">
                <a:latin typeface="Arial" pitchFamily="34" charset="0"/>
                <a:cs typeface="Arial" pitchFamily="34" charset="0"/>
              </a:rPr>
              <a:t> must be filed with the </a:t>
            </a:r>
            <a:r>
              <a:rPr lang="en-ZA" sz="1800" dirty="0" smtClean="0">
                <a:latin typeface="Arial" pitchFamily="34" charset="0"/>
                <a:cs typeface="Arial" pitchFamily="34" charset="0"/>
              </a:rPr>
              <a:t>DPME </a:t>
            </a:r>
            <a:r>
              <a:rPr lang="en-ZA" sz="1800" dirty="0">
                <a:latin typeface="Arial" pitchFamily="34" charset="0"/>
                <a:cs typeface="Arial" pitchFamily="34" charset="0"/>
              </a:rPr>
              <a:t>by June of each year. If accountability is to be practiced in the public service, EAs, </a:t>
            </a:r>
            <a:r>
              <a:rPr lang="en-ZA" sz="1800" dirty="0" err="1">
                <a:latin typeface="Arial" pitchFamily="34" charset="0"/>
                <a:cs typeface="Arial" pitchFamily="34" charset="0"/>
              </a:rPr>
              <a:t>HoDs</a:t>
            </a:r>
            <a:r>
              <a:rPr lang="en-ZA" sz="1800" dirty="0">
                <a:latin typeface="Arial" pitchFamily="34" charset="0"/>
                <a:cs typeface="Arial" pitchFamily="34" charset="0"/>
              </a:rPr>
              <a:t> and senior managers should visibly support performance management processes and ensure that these cascade down to other levels in the SMS. </a:t>
            </a:r>
            <a:endParaRPr lang="en-ZA" sz="18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Clr>
                <a:srgbClr val="800000"/>
              </a:buClr>
              <a:buSzPct val="100000"/>
              <a:buNone/>
            </a:pPr>
            <a:r>
              <a:rPr lang="en-ZA" sz="18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Clr>
                <a:srgbClr val="800000"/>
              </a:buClr>
              <a:buSzPct val="100000"/>
              <a:buNone/>
            </a:pPr>
            <a:endParaRPr lang="en-ZA" sz="18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Clr>
                <a:srgbClr val="800000"/>
              </a:buClr>
              <a:buSzPct val="100000"/>
              <a:buNone/>
            </a:pPr>
            <a:endParaRPr lang="en-ZA" sz="18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  <a:buClr>
                <a:srgbClr val="800000"/>
              </a:buClr>
              <a:buSzPct val="100000"/>
            </a:pPr>
            <a:endParaRPr lang="en-ZA" sz="18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  <a:buClr>
                <a:srgbClr val="800000"/>
              </a:buClr>
              <a:buSzPct val="100000"/>
            </a:pPr>
            <a:r>
              <a:rPr lang="en-ZA" sz="1800" dirty="0" smtClean="0">
                <a:latin typeface="Arial" pitchFamily="34" charset="0"/>
                <a:cs typeface="Arial" pitchFamily="34" charset="0"/>
              </a:rPr>
              <a:t>The PSC noted the Department’s challenges to fill the post of </a:t>
            </a:r>
            <a:r>
              <a:rPr lang="en-ZA" sz="1800" dirty="0" err="1" smtClean="0">
                <a:latin typeface="Arial" pitchFamily="34" charset="0"/>
                <a:cs typeface="Arial" pitchFamily="34" charset="0"/>
              </a:rPr>
              <a:t>HoD</a:t>
            </a:r>
            <a:r>
              <a:rPr lang="en-ZA" sz="1800" dirty="0" smtClean="0">
                <a:latin typeface="Arial" pitchFamily="34" charset="0"/>
                <a:cs typeface="Arial" pitchFamily="34" charset="0"/>
              </a:rPr>
              <a:t>. It is not required from Acting </a:t>
            </a:r>
            <a:r>
              <a:rPr lang="en-ZA" sz="1800" dirty="0" err="1" smtClean="0">
                <a:latin typeface="Arial" pitchFamily="34" charset="0"/>
                <a:cs typeface="Arial" pitchFamily="34" charset="0"/>
              </a:rPr>
              <a:t>HoDs</a:t>
            </a:r>
            <a:r>
              <a:rPr lang="en-ZA" sz="1800" dirty="0" smtClean="0">
                <a:latin typeface="Arial" pitchFamily="34" charset="0"/>
                <a:cs typeface="Arial" pitchFamily="34" charset="0"/>
              </a:rPr>
              <a:t> to file the agreements.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buClr>
                <a:srgbClr val="800000"/>
              </a:buClr>
              <a:buSzPct val="100000"/>
            </a:pPr>
            <a:r>
              <a:rPr lang="en-ZA" sz="1800" dirty="0" smtClean="0">
                <a:latin typeface="Arial" pitchFamily="34" charset="0"/>
                <a:cs typeface="Arial" pitchFamily="34" charset="0"/>
              </a:rPr>
              <a:t>Instability at top administrative level is likely to compromise service delivery due to loss of institutional memory and organisational knowledge. </a:t>
            </a:r>
            <a:endParaRPr lang="en-ZA" sz="18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Clr>
                <a:srgbClr val="800000"/>
              </a:buClr>
              <a:buSzPct val="100000"/>
              <a:buNone/>
            </a:pPr>
            <a:endParaRPr lang="en-ZA" sz="18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Clr>
                <a:srgbClr val="800000"/>
              </a:buClr>
              <a:buSzPct val="100000"/>
              <a:buNone/>
            </a:pPr>
            <a:endParaRPr lang="en-ZA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D2411-6FA9-43B7-AC87-AB368A9DC2CE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827728" y="3714750"/>
          <a:ext cx="7689101" cy="950240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2658422"/>
                <a:gridCol w="2419350"/>
                <a:gridCol w="2611329"/>
              </a:tblGrid>
              <a:tr h="565873"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en-US" sz="18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2014/15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en-US" sz="18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2015/16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en-US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2016/17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</a:tr>
              <a:tr h="384367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ZA" sz="1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PA of DG not submitted</a:t>
                      </a:r>
                      <a:endParaRPr lang="en-ZA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ZA" sz="1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PA of DG not</a:t>
                      </a:r>
                      <a:r>
                        <a:rPr lang="en-ZA" sz="18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s</a:t>
                      </a:r>
                      <a:r>
                        <a:rPr lang="en-ZA" sz="1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ubmitted</a:t>
                      </a:r>
                      <a:endParaRPr lang="en-ZA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ZA" sz="1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PA of DG not submitted</a:t>
                      </a:r>
                      <a:endParaRPr lang="en-ZA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810293" y="573544"/>
            <a:ext cx="6615855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ZA" sz="2800" b="1" dirty="0" smtClean="0">
                <a:solidFill>
                  <a:srgbClr val="990000"/>
                </a:solidFill>
                <a:latin typeface="Berlin Sans FB Demi" panose="020E0802020502020306" pitchFamily="34" charset="0"/>
                <a:cs typeface="Arial" pitchFamily="34" charset="0"/>
              </a:rPr>
              <a:t>ACCOUNTABILITY</a:t>
            </a:r>
            <a:r>
              <a:rPr lang="en-ZA" sz="2400" b="1" dirty="0" smtClean="0">
                <a:solidFill>
                  <a:srgbClr val="990000"/>
                </a:solidFill>
                <a:latin typeface="Berlin Sans FB Demi" panose="020E0802020502020306" pitchFamily="34" charset="0"/>
                <a:cs typeface="Arial" pitchFamily="34" charset="0"/>
              </a:rPr>
              <a:t> </a:t>
            </a:r>
            <a:endParaRPr lang="en-ZA" sz="2400" b="1" dirty="0">
              <a:solidFill>
                <a:srgbClr val="990000"/>
              </a:solidFill>
              <a:latin typeface="Berlin Sans FB Demi" panose="020E0802020502020306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86809" y="1309047"/>
            <a:ext cx="78893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Indicator: Filing of Performance Agreements (PAs) of </a:t>
            </a:r>
            <a:r>
              <a:rPr lang="en-US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HoDs</a:t>
            </a:r>
            <a:r>
              <a:rPr lang="en-U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(a)</a:t>
            </a:r>
            <a:endParaRPr lang="en-US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8444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573" y="1756311"/>
            <a:ext cx="8170128" cy="1296144"/>
          </a:xfrm>
          <a:noFill/>
        </p:spPr>
        <p:txBody>
          <a:bodyPr>
            <a:noAutofit/>
          </a:bodyPr>
          <a:lstStyle/>
          <a:p>
            <a:pPr marL="0" indent="0" algn="just">
              <a:lnSpc>
                <a:spcPct val="110000"/>
              </a:lnSpc>
              <a:spcBef>
                <a:spcPts val="0"/>
              </a:spcBef>
              <a:buClr>
                <a:srgbClr val="800000"/>
              </a:buClr>
              <a:buSzPct val="100000"/>
              <a:buNone/>
            </a:pPr>
            <a:r>
              <a:rPr lang="en-ZA" sz="18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buClr>
                <a:srgbClr val="800000"/>
              </a:buClr>
              <a:buSzPct val="100000"/>
            </a:pPr>
            <a:endParaRPr lang="en-ZA" sz="18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  <a:buClr>
                <a:srgbClr val="800000"/>
              </a:buClr>
              <a:buSzPct val="100000"/>
            </a:pPr>
            <a:endParaRPr lang="en-ZA" sz="1800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  <a:buClr>
                <a:srgbClr val="800000"/>
              </a:buClr>
              <a:buSzPct val="100000"/>
            </a:pPr>
            <a:endParaRPr lang="en-ZA" sz="18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  <a:buClr>
                <a:srgbClr val="800000"/>
              </a:buClr>
              <a:buSzPct val="100000"/>
            </a:pPr>
            <a:endParaRPr lang="en-ZA" sz="18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Clr>
                <a:srgbClr val="800000"/>
              </a:buClr>
              <a:buSzPct val="100000"/>
              <a:buNone/>
            </a:pPr>
            <a:endParaRPr lang="en-ZA" sz="18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Clr>
                <a:srgbClr val="800000"/>
              </a:buClr>
              <a:buSzPct val="100000"/>
              <a:buNone/>
            </a:pPr>
            <a:endParaRPr lang="en-ZA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D2411-6FA9-43B7-AC87-AB368A9DC2CE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02681" y="6322948"/>
            <a:ext cx="76151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Extracted from the EDD Annual Report (2016/17) . Pg. 87</a:t>
            </a:r>
            <a:endParaRPr lang="en-ZA" sz="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934447" y="627365"/>
            <a:ext cx="3792356" cy="49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ZA" sz="2400" b="1" dirty="0" smtClean="0">
                <a:solidFill>
                  <a:srgbClr val="990000"/>
                </a:solidFill>
                <a:latin typeface="Berlin Sans FB Demi" panose="020E0802020502020306" pitchFamily="34" charset="0"/>
                <a:cs typeface="Arial" pitchFamily="34" charset="0"/>
              </a:rPr>
              <a:t>ACCOUNTABILITY</a:t>
            </a:r>
            <a:r>
              <a:rPr lang="en-ZA" sz="2400" b="1" dirty="0" smtClean="0">
                <a:solidFill>
                  <a:srgbClr val="009999"/>
                </a:solidFill>
                <a:latin typeface="Berlin Sans FB Demi" panose="020E0802020502020306" pitchFamily="34" charset="0"/>
                <a:cs typeface="Arial" pitchFamily="34" charset="0"/>
              </a:rPr>
              <a:t> </a:t>
            </a:r>
            <a:endParaRPr lang="en-ZA" sz="2400" b="1" dirty="0">
              <a:solidFill>
                <a:srgbClr val="009999"/>
              </a:solidFill>
              <a:latin typeface="Berlin Sans FB Demi" panose="020E0802020502020306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86809" y="1309047"/>
            <a:ext cx="788935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Indicator: Filing of Performance Agreements (PAs) of </a:t>
            </a:r>
            <a:r>
              <a:rPr lang="en-U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Employees on levels 13 to 16 as on 31 May 2016 (a)</a:t>
            </a:r>
          </a:p>
          <a:p>
            <a:endParaRPr lang="en-US" b="1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endParaRPr lang="en-US" b="1" i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endParaRPr lang="en-US" b="1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endParaRPr lang="en-US" b="1" i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endParaRPr lang="en-US" b="1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endParaRPr lang="en-US" b="1" i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endParaRPr lang="en-US" b="1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endParaRPr lang="en-US" b="1" i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endParaRPr lang="en-US" b="1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endParaRPr lang="en-US" b="1" i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endParaRPr lang="en-US" b="1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endParaRPr lang="en-US" b="1" i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The overall compliance rate for the signing of PAs in the EDD was 29 of 32 or 91%.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898161" y="2213540"/>
          <a:ext cx="7618668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6889"/>
                <a:gridCol w="1676400"/>
                <a:gridCol w="1457325"/>
                <a:gridCol w="1539027"/>
                <a:gridCol w="153902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Salary</a:t>
                      </a:r>
                      <a:r>
                        <a:rPr lang="en-US" b="1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level</a:t>
                      </a:r>
                      <a:endParaRPr lang="en-US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Funded</a:t>
                      </a:r>
                      <a:r>
                        <a:rPr lang="en-US" b="1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posts</a:t>
                      </a:r>
                      <a:endParaRPr lang="en-US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SMS members</a:t>
                      </a:r>
                      <a:endParaRPr lang="en-US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of signed PAs</a:t>
                      </a:r>
                      <a:endParaRPr lang="en-US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Signed PAs (%</a:t>
                      </a:r>
                      <a:r>
                        <a:rPr lang="en-US" b="1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SMS)</a:t>
                      </a:r>
                      <a:endParaRPr lang="en-US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DG</a:t>
                      </a:r>
                      <a:endParaRPr lang="en-US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en-US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n-US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en-US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en-US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US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  <a:endParaRPr lang="en-US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en-US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en-US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en-US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en-US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en-US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n-US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</a:t>
                      </a:r>
                      <a:endParaRPr lang="en-US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  <a:endParaRPr lang="en-US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  <a:endParaRPr lang="en-US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</a:t>
                      </a:r>
                      <a:endParaRPr lang="en-US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1344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D2411-6FA9-43B7-AC87-AB368A9DC2CE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323583" y="1043444"/>
            <a:ext cx="82310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Vacancy rate per Salary Level (SL)</a:t>
            </a:r>
          </a:p>
          <a:p>
            <a:endParaRPr lang="en-US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600524" y="371192"/>
            <a:ext cx="6826514" cy="614422"/>
          </a:xfrm>
        </p:spPr>
        <p:txBody>
          <a:bodyPr>
            <a:normAutofit/>
          </a:bodyPr>
          <a:lstStyle/>
          <a:p>
            <a:pPr algn="ctr"/>
            <a:r>
              <a:rPr lang="en-ZA" sz="2800" b="1" dirty="0" smtClean="0">
                <a:solidFill>
                  <a:srgbClr val="990000"/>
                </a:solidFill>
                <a:latin typeface="Berlin Sans FB Demi" panose="020E0802020502020306" pitchFamily="34" charset="0"/>
                <a:cs typeface="Arial" pitchFamily="34" charset="0"/>
              </a:rPr>
              <a:t>GOOD HR PRACTICES </a:t>
            </a:r>
            <a:endParaRPr lang="en-US" sz="2800" dirty="0">
              <a:solidFill>
                <a:srgbClr val="990000"/>
              </a:solidFill>
              <a:latin typeface="Berlin Sans FB Demi" panose="020E0802020502020306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6123" y="6322948"/>
            <a:ext cx="76317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Data from Annual Report 2016/2017 p 66 onwards</a:t>
            </a:r>
            <a:endParaRPr lang="en-ZA" sz="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2193870"/>
              </p:ext>
            </p:extLst>
          </p:nvPr>
        </p:nvGraphicFramePr>
        <p:xfrm>
          <a:off x="546640" y="1461170"/>
          <a:ext cx="7454360" cy="42488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86123" y="5526454"/>
            <a:ext cx="76136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The overall vacancy rate as at 31 March 2017 was 11%. The vacancy rate at supervisory and production levels came down but the rate at SMS level is still exceptionally high 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355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CAC16-47F2-4DEB-9AE7-75C2602EBE16}" type="slidenum">
              <a:rPr lang="en-US" smtClean="0">
                <a:solidFill>
                  <a:prstClr val="white"/>
                </a:solidFill>
              </a:rPr>
              <a:pPr/>
              <a:t>14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83752" y="1296838"/>
            <a:ext cx="8140376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ZA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ZA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Indicator: Women employees at SMS </a:t>
            </a:r>
            <a:r>
              <a:rPr lang="en-ZA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level (a) </a:t>
            </a:r>
            <a:endParaRPr lang="en-ZA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91482" y="1738271"/>
            <a:ext cx="8010258" cy="1920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0000"/>
              </a:lnSpc>
              <a:buFont typeface="Arial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Department has succeeded over the past 4 years to meet the target of 50</a:t>
            </a: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% women at Senior Management 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level.</a:t>
            </a:r>
          </a:p>
          <a:p>
            <a:pPr marL="285750" indent="-285750" algn="just">
              <a:lnSpc>
                <a:spcPct val="110000"/>
              </a:lnSpc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The percentage of female SMS members increased from 2012/13 to 2015/16 but declined from 51.6% during 2015/2016 to 50% in 2016/2017. However, the figures still confirm that the Department is complying with the Employment Equity target.</a:t>
            </a:r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600524" y="616033"/>
            <a:ext cx="6826514" cy="490066"/>
          </a:xfrm>
        </p:spPr>
        <p:txBody>
          <a:bodyPr>
            <a:normAutofit/>
          </a:bodyPr>
          <a:lstStyle/>
          <a:p>
            <a:pPr algn="ctr"/>
            <a:r>
              <a:rPr lang="en-ZA" sz="2800" b="1" dirty="0" smtClean="0">
                <a:solidFill>
                  <a:srgbClr val="990000"/>
                </a:solidFill>
                <a:latin typeface="Berlin Sans FB Demi" panose="020E0802020502020306" pitchFamily="34" charset="0"/>
                <a:cs typeface="Arial" pitchFamily="34" charset="0"/>
              </a:rPr>
              <a:t>EMPLOYMENT EQUITY</a:t>
            </a:r>
            <a:endParaRPr lang="en-US" sz="2800" dirty="0">
              <a:solidFill>
                <a:srgbClr val="990000"/>
              </a:solidFill>
              <a:latin typeface="Berlin Sans FB Demi" panose="020E0802020502020306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6123" y="6322948"/>
            <a:ext cx="76317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8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HR Overview from </a:t>
            </a:r>
            <a:r>
              <a:rPr lang="en-ZA" sz="800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Vulindlela</a:t>
            </a:r>
            <a:endParaRPr lang="en-ZA" sz="8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4806756"/>
              </p:ext>
            </p:extLst>
          </p:nvPr>
        </p:nvGraphicFramePr>
        <p:xfrm>
          <a:off x="686123" y="3486150"/>
          <a:ext cx="8157626" cy="28367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9422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CAC16-47F2-4DEB-9AE7-75C2602EBE16}" type="slidenum">
              <a:rPr lang="en-US" smtClean="0"/>
              <a:t>15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86124" y="1462051"/>
            <a:ext cx="8140376" cy="394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ZA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ZA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Indicator: People with </a:t>
            </a:r>
            <a:r>
              <a:rPr lang="en-ZA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disabilities (b) </a:t>
            </a:r>
            <a:endParaRPr lang="en-GB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5544" y="2011689"/>
            <a:ext cx="7966314" cy="100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0000"/>
              </a:lnSpc>
              <a:buFont typeface="Arial" pitchFamily="34" charset="0"/>
              <a:buChar char="•"/>
            </a:pPr>
            <a:r>
              <a:rPr lang="en-ZA" dirty="0">
                <a:latin typeface="Arial" pitchFamily="34" charset="0"/>
                <a:cs typeface="Arial" pitchFamily="34" charset="0"/>
              </a:rPr>
              <a:t>The percentage of </a:t>
            </a:r>
            <a:r>
              <a:rPr lang="en-ZA" dirty="0" smtClean="0">
                <a:latin typeface="Arial" pitchFamily="34" charset="0"/>
                <a:cs typeface="Arial" pitchFamily="34" charset="0"/>
              </a:rPr>
              <a:t>People with Disabilities increased since 2013/14 from under the target of 2% but the Departments success in attracting more </a:t>
            </a:r>
            <a:r>
              <a:rPr lang="en-ZA" dirty="0" err="1" smtClean="0">
                <a:latin typeface="Arial" pitchFamily="34" charset="0"/>
                <a:cs typeface="Arial" pitchFamily="34" charset="0"/>
              </a:rPr>
              <a:t>PwDs</a:t>
            </a:r>
            <a:r>
              <a:rPr lang="en-ZA" dirty="0" smtClean="0">
                <a:latin typeface="Arial" pitchFamily="34" charset="0"/>
                <a:cs typeface="Arial" pitchFamily="34" charset="0"/>
              </a:rPr>
              <a:t> was noted to be at 2.54% in 2016/17.</a:t>
            </a:r>
            <a:endParaRPr lang="en-ZA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491346" y="613903"/>
            <a:ext cx="6826514" cy="490066"/>
          </a:xfrm>
        </p:spPr>
        <p:txBody>
          <a:bodyPr>
            <a:normAutofit/>
          </a:bodyPr>
          <a:lstStyle/>
          <a:p>
            <a:pPr algn="ctr"/>
            <a:r>
              <a:rPr lang="en-ZA" sz="2800" b="1" dirty="0" smtClean="0">
                <a:solidFill>
                  <a:srgbClr val="990000"/>
                </a:solidFill>
                <a:latin typeface="Berlin Sans FB Demi" panose="020E0802020502020306" pitchFamily="34" charset="0"/>
                <a:cs typeface="Arial" pitchFamily="34" charset="0"/>
              </a:rPr>
              <a:t>EMPLOYMENT EQUITY</a:t>
            </a:r>
            <a:endParaRPr lang="en-US" sz="2800" dirty="0">
              <a:solidFill>
                <a:srgbClr val="990000"/>
              </a:solidFill>
              <a:latin typeface="Berlin Sans FB Demi" panose="020E0802020502020306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6123" y="6322948"/>
            <a:ext cx="76317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HR Overview from </a:t>
            </a:r>
            <a:r>
              <a:rPr lang="en-ZA" sz="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Vulindlela</a:t>
            </a:r>
            <a:endParaRPr lang="en-ZA" sz="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/>
          </p:nvPr>
        </p:nvGraphicFramePr>
        <p:xfrm>
          <a:off x="914400" y="3018118"/>
          <a:ext cx="7099300" cy="2855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42033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1257396"/>
              </p:ext>
            </p:extLst>
          </p:nvPr>
        </p:nvGraphicFramePr>
        <p:xfrm>
          <a:off x="756371" y="2879726"/>
          <a:ext cx="7404073" cy="3221395"/>
        </p:xfrm>
        <a:graphic>
          <a:graphicData uri="http://schemas.openxmlformats.org/drawingml/2006/table">
            <a:tbl>
              <a:tblPr/>
              <a:tblGrid>
                <a:gridCol w="3254297">
                  <a:extLst>
                    <a:ext uri="{9D8B030D-6E8A-4147-A177-3AD203B41FA5}">
                      <a16:colId xmlns:a16="http://schemas.microsoft.com/office/drawing/2014/main" xmlns="" val="4214370439"/>
                    </a:ext>
                  </a:extLst>
                </a:gridCol>
                <a:gridCol w="685115">
                  <a:extLst>
                    <a:ext uri="{9D8B030D-6E8A-4147-A177-3AD203B41FA5}">
                      <a16:colId xmlns:a16="http://schemas.microsoft.com/office/drawing/2014/main" xmlns="" val="3074434784"/>
                    </a:ext>
                  </a:extLst>
                </a:gridCol>
                <a:gridCol w="599476">
                  <a:extLst>
                    <a:ext uri="{9D8B030D-6E8A-4147-A177-3AD203B41FA5}">
                      <a16:colId xmlns:a16="http://schemas.microsoft.com/office/drawing/2014/main" xmlns="" val="873375462"/>
                    </a:ext>
                  </a:extLst>
                </a:gridCol>
                <a:gridCol w="685115">
                  <a:extLst>
                    <a:ext uri="{9D8B030D-6E8A-4147-A177-3AD203B41FA5}">
                      <a16:colId xmlns:a16="http://schemas.microsoft.com/office/drawing/2014/main" xmlns="" val="4013068650"/>
                    </a:ext>
                  </a:extLst>
                </a:gridCol>
                <a:gridCol w="685115">
                  <a:extLst>
                    <a:ext uri="{9D8B030D-6E8A-4147-A177-3AD203B41FA5}">
                      <a16:colId xmlns:a16="http://schemas.microsoft.com/office/drawing/2014/main" xmlns="" val="477261032"/>
                    </a:ext>
                  </a:extLst>
                </a:gridCol>
                <a:gridCol w="685115">
                  <a:extLst>
                    <a:ext uri="{9D8B030D-6E8A-4147-A177-3AD203B41FA5}">
                      <a16:colId xmlns:a16="http://schemas.microsoft.com/office/drawing/2014/main" xmlns="" val="4061107589"/>
                    </a:ext>
                  </a:extLst>
                </a:gridCol>
                <a:gridCol w="809840">
                  <a:extLst>
                    <a:ext uri="{9D8B030D-6E8A-4147-A177-3AD203B41FA5}">
                      <a16:colId xmlns:a16="http://schemas.microsoft.com/office/drawing/2014/main" xmlns="" val="468513435"/>
                    </a:ext>
                  </a:extLst>
                </a:gridCol>
              </a:tblGrid>
              <a:tr h="337319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1" i="0" u="none" strike="noStrike" dirty="0">
                          <a:effectLst/>
                          <a:latin typeface="Arial" panose="020B0604020202020204" pitchFamily="34" charset="0"/>
                        </a:rPr>
                        <a:t> 3 HR </a:t>
                      </a:r>
                      <a:r>
                        <a:rPr lang="en-ZA" sz="1100" b="1" i="0" u="none" strike="noStrike" dirty="0" err="1">
                          <a:effectLst/>
                          <a:latin typeface="Arial" panose="020B0604020202020204" pitchFamily="34" charset="0"/>
                        </a:rPr>
                        <a:t>Mgt</a:t>
                      </a:r>
                      <a:r>
                        <a:rPr lang="en-ZA" sz="1100" b="1" i="0" u="none" strike="noStrike" dirty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ZA" sz="11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Average Scores</a:t>
                      </a:r>
                      <a:endParaRPr lang="en-ZA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1" i="0" u="none" strike="noStrike">
                          <a:effectLst/>
                          <a:latin typeface="Arial" panose="020B0604020202020204" pitchFamily="34" charset="0"/>
                        </a:rPr>
                        <a:t>        2,0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1" i="0" u="none" strike="noStrike">
                          <a:effectLst/>
                          <a:latin typeface="Arial" panose="020B0604020202020204" pitchFamily="34" charset="0"/>
                        </a:rPr>
                        <a:t>      2,5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1" i="0" u="none" strike="noStrike" dirty="0">
                          <a:effectLst/>
                          <a:latin typeface="Arial" panose="020B0604020202020204" pitchFamily="34" charset="0"/>
                        </a:rPr>
                        <a:t>2,5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>
                          <a:effectLst/>
                          <a:latin typeface="Arial" panose="020B0604020202020204" pitchFamily="34" charset="0"/>
                        </a:rPr>
                        <a:t>        0,0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>
                          <a:effectLst/>
                          <a:latin typeface="Arial" panose="020B0604020202020204" pitchFamily="34" charset="0"/>
                        </a:rPr>
                        <a:t>        2,6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>
                          <a:effectLst/>
                          <a:latin typeface="Arial" panose="020B0604020202020204" pitchFamily="34" charset="0"/>
                        </a:rPr>
                        <a:t>          -0,1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90557956"/>
                  </a:ext>
                </a:extLst>
              </a:tr>
              <a:tr h="286721"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1" i="0" u="none" strike="noStrike">
                          <a:effectLst/>
                          <a:latin typeface="Arial" panose="020B0604020202020204" pitchFamily="34" charset="0"/>
                        </a:rPr>
                        <a:t> 3.1.1 HR Planning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>
                          <a:effectLst/>
                          <a:latin typeface="Arial" panose="020B0604020202020204" pitchFamily="34" charset="0"/>
                        </a:rPr>
                        <a:t>        2,0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>
                          <a:effectLst/>
                          <a:latin typeface="Arial" panose="020B0604020202020204" pitchFamily="34" charset="0"/>
                        </a:rPr>
                        <a:t>      2,5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>
                          <a:effectLst/>
                          <a:latin typeface="Arial" panose="020B0604020202020204" pitchFamily="34" charset="0"/>
                        </a:rPr>
                        <a:t>        3,0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>
                          <a:effectLst/>
                          <a:latin typeface="Arial" panose="020B0604020202020204" pitchFamily="34" charset="0"/>
                        </a:rPr>
                        <a:t>        0,5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>
                          <a:effectLst/>
                          <a:latin typeface="Arial" panose="020B0604020202020204" pitchFamily="34" charset="0"/>
                        </a:rPr>
                        <a:t>        2,8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>
                          <a:effectLst/>
                          <a:latin typeface="Arial" panose="020B0604020202020204" pitchFamily="34" charset="0"/>
                        </a:rPr>
                        <a:t>           0,2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36332191"/>
                  </a:ext>
                </a:extLst>
              </a:tr>
              <a:tr h="286721"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1" i="0" u="none" strike="noStrike" dirty="0">
                          <a:effectLst/>
                          <a:latin typeface="Arial" panose="020B0604020202020204" pitchFamily="34" charset="0"/>
                        </a:rPr>
                        <a:t> 3.1.2 Org Design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>
                          <a:effectLst/>
                          <a:latin typeface="Arial" panose="020B0604020202020204" pitchFamily="34" charset="0"/>
                        </a:rPr>
                        <a:t>        2,0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>
                          <a:effectLst/>
                          <a:latin typeface="Arial" panose="020B0604020202020204" pitchFamily="34" charset="0"/>
                        </a:rPr>
                        <a:t>      2,0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>
                          <a:effectLst/>
                          <a:latin typeface="Arial" panose="020B0604020202020204" pitchFamily="34" charset="0"/>
                        </a:rPr>
                        <a:t>        2,5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>
                          <a:effectLst/>
                          <a:latin typeface="Arial" panose="020B0604020202020204" pitchFamily="34" charset="0"/>
                        </a:rPr>
                        <a:t>        0,5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>
                          <a:effectLst/>
                          <a:latin typeface="Arial" panose="020B0604020202020204" pitchFamily="34" charset="0"/>
                        </a:rPr>
                        <a:t>        2,3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 dirty="0">
                          <a:effectLst/>
                          <a:latin typeface="Arial" panose="020B0604020202020204" pitchFamily="34" charset="0"/>
                        </a:rPr>
                        <a:t>           0,2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90619812"/>
                  </a:ext>
                </a:extLst>
              </a:tr>
              <a:tr h="286721"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1" i="0" u="none" strike="noStrike">
                          <a:effectLst/>
                          <a:latin typeface="Arial" panose="020B0604020202020204" pitchFamily="34" charset="0"/>
                        </a:rPr>
                        <a:t> 3.1.3 HR Dev Plan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>
                          <a:effectLst/>
                          <a:latin typeface="Arial" panose="020B0604020202020204" pitchFamily="34" charset="0"/>
                        </a:rPr>
                        <a:t>        2,0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>
                          <a:effectLst/>
                          <a:latin typeface="Arial" panose="020B0604020202020204" pitchFamily="34" charset="0"/>
                        </a:rPr>
                        <a:t>      2,0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>
                          <a:effectLst/>
                          <a:latin typeface="Arial" panose="020B0604020202020204" pitchFamily="34" charset="0"/>
                        </a:rPr>
                        <a:t>        3,0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>
                          <a:effectLst/>
                          <a:latin typeface="Arial" panose="020B0604020202020204" pitchFamily="34" charset="0"/>
                        </a:rPr>
                        <a:t>        1,0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>
                          <a:effectLst/>
                          <a:latin typeface="Arial" panose="020B0604020202020204" pitchFamily="34" charset="0"/>
                        </a:rPr>
                        <a:t>        3,1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>
                          <a:effectLst/>
                          <a:latin typeface="Arial" panose="020B0604020202020204" pitchFamily="34" charset="0"/>
                        </a:rPr>
                        <a:t>          -0,1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21315879"/>
                  </a:ext>
                </a:extLst>
              </a:tr>
              <a:tr h="286721"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1" i="0" u="none" strike="noStrike" dirty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ZA" sz="10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3.2.2r </a:t>
                      </a:r>
                      <a:r>
                        <a:rPr lang="en-ZA" sz="1000" b="1" i="0" u="none" strike="noStrike" dirty="0">
                          <a:effectLst/>
                          <a:latin typeface="Arial" panose="020B0604020202020204" pitchFamily="34" charset="0"/>
                        </a:rPr>
                        <a:t>Recruit and </a:t>
                      </a:r>
                      <a:r>
                        <a:rPr lang="en-ZA" sz="1000" b="1" i="0" u="none" strike="noStrike" dirty="0" err="1">
                          <a:effectLst/>
                          <a:latin typeface="Arial" panose="020B0604020202020204" pitchFamily="34" charset="0"/>
                        </a:rPr>
                        <a:t>reten</a:t>
                      </a:r>
                      <a:r>
                        <a:rPr lang="en-ZA" sz="1000" b="1" i="0" u="none" strike="noStrike" dirty="0"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>
                          <a:effectLst/>
                          <a:latin typeface="Arial" panose="020B0604020202020204" pitchFamily="34" charset="0"/>
                        </a:rPr>
                        <a:t>        3,0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>
                          <a:effectLst/>
                          <a:latin typeface="Arial" panose="020B0604020202020204" pitchFamily="34" charset="0"/>
                        </a:rPr>
                        <a:t>      3,0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>
                          <a:effectLst/>
                          <a:latin typeface="Arial" panose="020B0604020202020204" pitchFamily="34" charset="0"/>
                        </a:rPr>
                        <a:t>        2,5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>
                          <a:effectLst/>
                          <a:latin typeface="Arial" panose="020B0604020202020204" pitchFamily="34" charset="0"/>
                        </a:rPr>
                        <a:t>       -0,5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>
                          <a:effectLst/>
                          <a:latin typeface="Arial" panose="020B0604020202020204" pitchFamily="34" charset="0"/>
                        </a:rPr>
                        <a:t>        2,8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>
                          <a:effectLst/>
                          <a:latin typeface="Arial" panose="020B0604020202020204" pitchFamily="34" charset="0"/>
                        </a:rPr>
                        <a:t>          -0,3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34880642"/>
                  </a:ext>
                </a:extLst>
              </a:tr>
              <a:tr h="286721"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1" i="0" u="none" strike="noStrike" dirty="0">
                          <a:effectLst/>
                          <a:latin typeface="Arial" panose="020B0604020202020204" pitchFamily="34" charset="0"/>
                        </a:rPr>
                        <a:t> 3.2.4 </a:t>
                      </a:r>
                      <a:r>
                        <a:rPr lang="en-ZA" sz="1000" b="1" i="0" u="none" strike="noStrike" dirty="0" err="1">
                          <a:effectLst/>
                          <a:latin typeface="Arial" panose="020B0604020202020204" pitchFamily="34" charset="0"/>
                        </a:rPr>
                        <a:t>Mgt</a:t>
                      </a:r>
                      <a:r>
                        <a:rPr lang="en-ZA" sz="1000" b="1" i="0" u="none" strike="noStrike" dirty="0">
                          <a:effectLst/>
                          <a:latin typeface="Arial" panose="020B0604020202020204" pitchFamily="34" charset="0"/>
                        </a:rPr>
                        <a:t> diversity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>
                          <a:effectLst/>
                          <a:latin typeface="Arial" panose="020B0604020202020204" pitchFamily="34" charset="0"/>
                        </a:rPr>
                        <a:t>        1,0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>
                          <a:effectLst/>
                          <a:latin typeface="Arial" panose="020B0604020202020204" pitchFamily="34" charset="0"/>
                        </a:rPr>
                        <a:t>      2,0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>
                          <a:effectLst/>
                          <a:latin typeface="Arial" panose="020B0604020202020204" pitchFamily="34" charset="0"/>
                        </a:rPr>
                        <a:t>        2,5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>
                          <a:effectLst/>
                          <a:latin typeface="Arial" panose="020B0604020202020204" pitchFamily="34" charset="0"/>
                        </a:rPr>
                        <a:t>        0,5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>
                          <a:effectLst/>
                          <a:latin typeface="Arial" panose="020B0604020202020204" pitchFamily="34" charset="0"/>
                        </a:rPr>
                        <a:t>        2,3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>
                          <a:effectLst/>
                          <a:latin typeface="Arial" panose="020B0604020202020204" pitchFamily="34" charset="0"/>
                        </a:rPr>
                        <a:t>           0,2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45838666"/>
                  </a:ext>
                </a:extLst>
              </a:tr>
              <a:tr h="286721"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1" i="0" u="none" strike="noStrike">
                          <a:effectLst/>
                          <a:latin typeface="Arial" panose="020B0604020202020204" pitchFamily="34" charset="0"/>
                        </a:rPr>
                        <a:t> 3.2.5 EH&amp;W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>
                          <a:effectLst/>
                          <a:latin typeface="Arial" panose="020B0604020202020204" pitchFamily="34" charset="0"/>
                        </a:rPr>
                        <a:t>        1,0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>
                          <a:effectLst/>
                          <a:latin typeface="Arial" panose="020B0604020202020204" pitchFamily="34" charset="0"/>
                        </a:rPr>
                        <a:t>      2,0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>
                          <a:effectLst/>
                          <a:latin typeface="Arial" panose="020B0604020202020204" pitchFamily="34" charset="0"/>
                        </a:rPr>
                        <a:t>        2,5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>
                          <a:effectLst/>
                          <a:latin typeface="Arial" panose="020B0604020202020204" pitchFamily="34" charset="0"/>
                        </a:rPr>
                        <a:t>        0,5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>
                          <a:effectLst/>
                          <a:latin typeface="Arial" panose="020B0604020202020204" pitchFamily="34" charset="0"/>
                        </a:rPr>
                        <a:t>        3,1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>
                          <a:effectLst/>
                          <a:latin typeface="Arial" panose="020B0604020202020204" pitchFamily="34" charset="0"/>
                        </a:rPr>
                        <a:t>          -0,6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62534721"/>
                  </a:ext>
                </a:extLst>
              </a:tr>
              <a:tr h="286721"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1" i="0" u="none" strike="noStrike">
                          <a:effectLst/>
                          <a:latin typeface="Arial" panose="020B0604020202020204" pitchFamily="34" charset="0"/>
                        </a:rPr>
                        <a:t> 3.2.6  Deleg PSA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>
                          <a:effectLst/>
                          <a:latin typeface="Arial" panose="020B0604020202020204" pitchFamily="34" charset="0"/>
                        </a:rPr>
                        <a:t>        4,0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>
                          <a:effectLst/>
                          <a:latin typeface="Arial" panose="020B0604020202020204" pitchFamily="34" charset="0"/>
                        </a:rPr>
                        <a:t>      3,0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>
                          <a:effectLst/>
                          <a:latin typeface="Arial" panose="020B0604020202020204" pitchFamily="34" charset="0"/>
                        </a:rPr>
                        <a:t>        3,0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>
                          <a:effectLst/>
                          <a:latin typeface="Arial" panose="020B0604020202020204" pitchFamily="34" charset="0"/>
                        </a:rPr>
                        <a:t>          -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>
                          <a:effectLst/>
                          <a:latin typeface="Arial" panose="020B0604020202020204" pitchFamily="34" charset="0"/>
                        </a:rPr>
                        <a:t>        2,8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>
                          <a:effectLst/>
                          <a:latin typeface="Arial" panose="020B0604020202020204" pitchFamily="34" charset="0"/>
                        </a:rPr>
                        <a:t>           0,2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62058977"/>
                  </a:ext>
                </a:extLst>
              </a:tr>
              <a:tr h="286721"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1" i="0" u="none" strike="noStrike">
                          <a:effectLst/>
                          <a:latin typeface="Arial" panose="020B0604020202020204" pitchFamily="34" charset="0"/>
                        </a:rPr>
                        <a:t> 3.3.1 Level 1-12 PMDS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>
                          <a:effectLst/>
                          <a:latin typeface="Arial" panose="020B0604020202020204" pitchFamily="34" charset="0"/>
                        </a:rPr>
                        <a:t>        2,0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>
                          <a:effectLst/>
                          <a:latin typeface="Arial" panose="020B0604020202020204" pitchFamily="34" charset="0"/>
                        </a:rPr>
                        <a:t>      2,0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>
                          <a:effectLst/>
                          <a:latin typeface="Arial" panose="020B0604020202020204" pitchFamily="34" charset="0"/>
                        </a:rPr>
                        <a:t>        2,0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>
                          <a:effectLst/>
                          <a:latin typeface="Arial" panose="020B0604020202020204" pitchFamily="34" charset="0"/>
                        </a:rPr>
                        <a:t>          -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>
                          <a:effectLst/>
                          <a:latin typeface="Arial" panose="020B0604020202020204" pitchFamily="34" charset="0"/>
                        </a:rPr>
                        <a:t>        2,3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>
                          <a:effectLst/>
                          <a:latin typeface="Arial" panose="020B0604020202020204" pitchFamily="34" charset="0"/>
                        </a:rPr>
                        <a:t>          -0,3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67082179"/>
                  </a:ext>
                </a:extLst>
              </a:tr>
              <a:tr h="286721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>
                          <a:effectLst/>
                          <a:latin typeface="Arial" panose="020B0604020202020204" pitchFamily="34" charset="0"/>
                        </a:rPr>
                        <a:t> 3.3.2 SMS PMDS (ex HODs)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>
                          <a:effectLst/>
                          <a:latin typeface="Arial" panose="020B0604020202020204" pitchFamily="34" charset="0"/>
                        </a:rPr>
                        <a:t>        2,0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>
                          <a:effectLst/>
                          <a:latin typeface="Arial" panose="020B0604020202020204" pitchFamily="34" charset="0"/>
                        </a:rPr>
                        <a:t>      4,0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>
                          <a:effectLst/>
                          <a:latin typeface="Arial" panose="020B0604020202020204" pitchFamily="34" charset="0"/>
                        </a:rPr>
                        <a:t>        2,0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>
                          <a:effectLst/>
                          <a:latin typeface="Arial" panose="020B0604020202020204" pitchFamily="34" charset="0"/>
                        </a:rPr>
                        <a:t>       -2,0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>
                          <a:effectLst/>
                          <a:latin typeface="Arial" panose="020B0604020202020204" pitchFamily="34" charset="0"/>
                        </a:rPr>
                        <a:t>        2,4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>
                          <a:effectLst/>
                          <a:latin typeface="Arial" panose="020B0604020202020204" pitchFamily="34" charset="0"/>
                        </a:rPr>
                        <a:t>          -0,4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13734282"/>
                  </a:ext>
                </a:extLst>
              </a:tr>
              <a:tr h="303587"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1" i="0" u="none" strike="noStrike">
                          <a:effectLst/>
                          <a:latin typeface="Arial" panose="020B0604020202020204" pitchFamily="34" charset="0"/>
                        </a:rPr>
                        <a:t> 3.4.2 Discipl cases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>
                          <a:effectLst/>
                          <a:latin typeface="Arial" panose="020B0604020202020204" pitchFamily="34" charset="0"/>
                        </a:rPr>
                        <a:t>        1,0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>
                          <a:effectLst/>
                          <a:latin typeface="Arial" panose="020B0604020202020204" pitchFamily="34" charset="0"/>
                        </a:rPr>
                        <a:t>      2,0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>
                          <a:effectLst/>
                          <a:latin typeface="Arial" panose="020B0604020202020204" pitchFamily="34" charset="0"/>
                        </a:rPr>
                        <a:t>        2,0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>
                          <a:effectLst/>
                          <a:latin typeface="Arial" panose="020B0604020202020204" pitchFamily="34" charset="0"/>
                        </a:rPr>
                        <a:t>          -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>
                          <a:effectLst/>
                          <a:latin typeface="Arial" panose="020B0604020202020204" pitchFamily="34" charset="0"/>
                        </a:rPr>
                        <a:t>        2,1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 dirty="0">
                          <a:effectLst/>
                          <a:latin typeface="Arial" panose="020B0604020202020204" pitchFamily="34" charset="0"/>
                        </a:rPr>
                        <a:t>          -0,1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94671272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4428778" y="6435942"/>
            <a:ext cx="683568" cy="400110"/>
          </a:xfrm>
          <a:prstGeom prst="rect">
            <a:avLst/>
          </a:prstGeom>
        </p:spPr>
        <p:txBody>
          <a:bodyPr/>
          <a:lstStyle/>
          <a:p>
            <a:fld id="{62AAA1A3-262B-4979-8C18-306C3DA11E9E}" type="slidenum">
              <a:rPr lang="en-ZA" smtClean="0"/>
              <a:pPr/>
              <a:t>16</a:t>
            </a:fld>
            <a:endParaRPr lang="en-ZA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0141235"/>
              </p:ext>
            </p:extLst>
          </p:nvPr>
        </p:nvGraphicFramePr>
        <p:xfrm>
          <a:off x="756372" y="1660526"/>
          <a:ext cx="7404072" cy="1219200"/>
        </p:xfrm>
        <a:graphic>
          <a:graphicData uri="http://schemas.openxmlformats.org/drawingml/2006/table">
            <a:tbl>
              <a:tblPr/>
              <a:tblGrid>
                <a:gridCol w="3231550">
                  <a:extLst>
                    <a:ext uri="{9D8B030D-6E8A-4147-A177-3AD203B41FA5}">
                      <a16:colId xmlns:a16="http://schemas.microsoft.com/office/drawing/2014/main" xmlns="" val="3181286408"/>
                    </a:ext>
                  </a:extLst>
                </a:gridCol>
                <a:gridCol w="694791">
                  <a:extLst>
                    <a:ext uri="{9D8B030D-6E8A-4147-A177-3AD203B41FA5}">
                      <a16:colId xmlns:a16="http://schemas.microsoft.com/office/drawing/2014/main" xmlns="" val="963602600"/>
                    </a:ext>
                  </a:extLst>
                </a:gridCol>
                <a:gridCol w="589062">
                  <a:extLst>
                    <a:ext uri="{9D8B030D-6E8A-4147-A177-3AD203B41FA5}">
                      <a16:colId xmlns:a16="http://schemas.microsoft.com/office/drawing/2014/main" xmlns="" val="2329273787"/>
                    </a:ext>
                  </a:extLst>
                </a:gridCol>
                <a:gridCol w="694791">
                  <a:extLst>
                    <a:ext uri="{9D8B030D-6E8A-4147-A177-3AD203B41FA5}">
                      <a16:colId xmlns:a16="http://schemas.microsoft.com/office/drawing/2014/main" xmlns="" val="859099722"/>
                    </a:ext>
                  </a:extLst>
                </a:gridCol>
                <a:gridCol w="694791">
                  <a:extLst>
                    <a:ext uri="{9D8B030D-6E8A-4147-A177-3AD203B41FA5}">
                      <a16:colId xmlns:a16="http://schemas.microsoft.com/office/drawing/2014/main" xmlns="" val="1076201973"/>
                    </a:ext>
                  </a:extLst>
                </a:gridCol>
                <a:gridCol w="694791">
                  <a:extLst>
                    <a:ext uri="{9D8B030D-6E8A-4147-A177-3AD203B41FA5}">
                      <a16:colId xmlns:a16="http://schemas.microsoft.com/office/drawing/2014/main" xmlns="" val="1747925917"/>
                    </a:ext>
                  </a:extLst>
                </a:gridCol>
                <a:gridCol w="804296">
                  <a:extLst>
                    <a:ext uri="{9D8B030D-6E8A-4147-A177-3AD203B41FA5}">
                      <a16:colId xmlns:a16="http://schemas.microsoft.com/office/drawing/2014/main" xmlns="" val="782382231"/>
                    </a:ext>
                  </a:extLst>
                </a:gridCol>
              </a:tblGrid>
              <a:tr h="50280">
                <a:tc gridSpan="7">
                  <a:txBody>
                    <a:bodyPr/>
                    <a:lstStyle/>
                    <a:p>
                      <a:pPr algn="l" fontAlgn="b"/>
                      <a:r>
                        <a:rPr lang="en-ZA" sz="1100" b="1" i="0" u="none" strike="noStrike" dirty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ZA" sz="2000" b="1" i="0" u="none" strike="noStrike" dirty="0">
                          <a:effectLst/>
                          <a:latin typeface="Arial" panose="020B0604020202020204" pitchFamily="34" charset="0"/>
                        </a:rPr>
                        <a:t>ND Economic Development </a:t>
                      </a:r>
                      <a:endParaRPr lang="en-ZA" sz="2000" b="1" i="0" u="none" strike="noStrike" dirty="0" smtClean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b"/>
                      <a:endParaRPr lang="en-ZA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12769590"/>
                  </a:ext>
                </a:extLst>
              </a:tr>
              <a:tr h="570233"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1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000" b="1" i="0" u="none" strike="noStrike" dirty="0">
                          <a:effectLst/>
                          <a:latin typeface="Arial" panose="020B0604020202020204" pitchFamily="34" charset="0"/>
                        </a:rPr>
                        <a:t> MPAT 1.4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000" b="1" i="0" u="none" strike="noStrike" dirty="0">
                          <a:effectLst/>
                          <a:latin typeface="Arial" panose="020B0604020202020204" pitchFamily="34" charset="0"/>
                        </a:rPr>
                        <a:t> MPAT 1.5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000" b="1" i="0" u="none" strike="noStrike" dirty="0">
                          <a:effectLst/>
                          <a:latin typeface="Arial" panose="020B0604020202020204" pitchFamily="34" charset="0"/>
                        </a:rPr>
                        <a:t> MPAT 1.6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1" i="0" u="none" strike="noStrike" dirty="0">
                          <a:effectLst/>
                          <a:latin typeface="Arial" panose="020B0604020202020204" pitchFamily="34" charset="0"/>
                        </a:rPr>
                        <a:t> Change from previous year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1" i="0" u="none" strike="noStrike" dirty="0">
                          <a:effectLst/>
                          <a:latin typeface="Arial" panose="020B0604020202020204" pitchFamily="34" charset="0"/>
                        </a:rPr>
                        <a:t> MPAT 1.6     RSA Average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1" i="0" u="none" strike="noStrike" dirty="0">
                          <a:effectLst/>
                          <a:latin typeface="Arial" panose="020B0604020202020204" pitchFamily="34" charset="0"/>
                        </a:rPr>
                        <a:t>Deviation from RSA Average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0165712"/>
                  </a:ext>
                </a:extLst>
              </a:tr>
            </a:tbl>
          </a:graphicData>
        </a:graphic>
      </p:graphicFrame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2319" y="2055605"/>
            <a:ext cx="619125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2319" y="2055605"/>
            <a:ext cx="619125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28759" y="347970"/>
            <a:ext cx="7888070" cy="704132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>
                <a:solidFill>
                  <a:srgbClr val="990000"/>
                </a:solidFill>
                <a:latin typeface="Berlin Sans FB Demi" panose="020E0802020502020306" pitchFamily="34" charset="0"/>
              </a:rPr>
              <a:t>HUMAN RESOURCE: MPAT</a:t>
            </a:r>
            <a:endParaRPr lang="en-US" sz="2800" dirty="0">
              <a:solidFill>
                <a:srgbClr val="990000"/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01441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CAC16-47F2-4DEB-9AE7-75C2602EBE16}" type="slidenum">
              <a:rPr lang="en-US" smtClean="0"/>
              <a:t>17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01650" y="1080523"/>
            <a:ext cx="8372006" cy="5339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endParaRPr lang="en-ZA" sz="800" b="1" dirty="0" smtClean="0">
              <a:solidFill>
                <a:srgbClr val="009999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10000"/>
              </a:lnSpc>
            </a:pPr>
            <a:r>
              <a:rPr lang="en-ZA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Indicator</a:t>
            </a:r>
            <a:r>
              <a:rPr lang="en-ZA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 Financial Disclosure Framework  </a:t>
            </a:r>
            <a:r>
              <a:rPr lang="en-ZA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(FDFs) (a)</a:t>
            </a:r>
          </a:p>
          <a:p>
            <a:pPr marL="285750" indent="-285750" algn="just">
              <a:lnSpc>
                <a:spcPct val="110000"/>
              </a:lnSpc>
              <a:buFont typeface="Arial" pitchFamily="34" charset="0"/>
              <a:buChar char="•"/>
            </a:pPr>
            <a:r>
              <a:rPr lang="en-ZA" sz="2000" dirty="0" smtClean="0">
                <a:latin typeface="Arial" pitchFamily="34" charset="0"/>
                <a:cs typeface="Arial" pitchFamily="34" charset="0"/>
              </a:rPr>
              <a:t>All </a:t>
            </a:r>
            <a:r>
              <a:rPr lang="en-ZA" sz="2000" dirty="0">
                <a:latin typeface="Arial" pitchFamily="34" charset="0"/>
                <a:cs typeface="Arial" pitchFamily="34" charset="0"/>
              </a:rPr>
              <a:t>members of the </a:t>
            </a:r>
            <a:r>
              <a:rPr lang="en-ZA" sz="2000" dirty="0" smtClean="0">
                <a:latin typeface="Arial" pitchFamily="34" charset="0"/>
                <a:cs typeface="Arial" pitchFamily="34" charset="0"/>
              </a:rPr>
              <a:t>SMS </a:t>
            </a:r>
            <a:r>
              <a:rPr lang="en-ZA" sz="2000" dirty="0">
                <a:latin typeface="Arial" pitchFamily="34" charset="0"/>
                <a:cs typeface="Arial" pitchFamily="34" charset="0"/>
              </a:rPr>
              <a:t>are required to disclose the particulars of all their registrable interests (e.g. companies and properties) to their respective </a:t>
            </a:r>
            <a:r>
              <a:rPr lang="en-ZA" sz="2000" dirty="0" smtClean="0">
                <a:latin typeface="Arial" pitchFamily="34" charset="0"/>
                <a:cs typeface="Arial" pitchFamily="34" charset="0"/>
              </a:rPr>
              <a:t>EAs </a:t>
            </a:r>
            <a:r>
              <a:rPr lang="en-ZA" sz="2000" dirty="0">
                <a:latin typeface="Arial" pitchFamily="34" charset="0"/>
                <a:cs typeface="Arial" pitchFamily="34" charset="0"/>
              </a:rPr>
              <a:t>by 30 April each year. EAs are required to submit copies to the PSC by 31 May of each year</a:t>
            </a:r>
            <a:r>
              <a:rPr lang="en-ZA" sz="2000" dirty="0">
                <a:solidFill>
                  <a:srgbClr val="009999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ZA" sz="2000" dirty="0" smtClean="0">
              <a:solidFill>
                <a:srgbClr val="009999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10000"/>
              </a:lnSpc>
              <a:buFont typeface="Arial" pitchFamily="34" charset="0"/>
              <a:buChar char="•"/>
            </a:pPr>
            <a:endParaRPr lang="en-ZA" b="1" dirty="0">
              <a:solidFill>
                <a:srgbClr val="009999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10000"/>
              </a:lnSpc>
              <a:buFont typeface="Arial" pitchFamily="34" charset="0"/>
              <a:buChar char="•"/>
            </a:pPr>
            <a:endParaRPr lang="en-ZA" b="1" dirty="0" smtClean="0">
              <a:solidFill>
                <a:srgbClr val="009999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10000"/>
              </a:lnSpc>
              <a:buFont typeface="Arial" pitchFamily="34" charset="0"/>
              <a:buChar char="•"/>
            </a:pPr>
            <a:endParaRPr lang="en-ZA" b="1" dirty="0">
              <a:solidFill>
                <a:srgbClr val="009999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10000"/>
              </a:lnSpc>
            </a:pPr>
            <a:endParaRPr lang="en-ZA" b="1" dirty="0" smtClean="0">
              <a:solidFill>
                <a:srgbClr val="009999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10000"/>
              </a:lnSpc>
              <a:buFont typeface="Arial" pitchFamily="34" charset="0"/>
              <a:buChar char="•"/>
            </a:pPr>
            <a:endParaRPr lang="en-ZA" b="1" dirty="0">
              <a:solidFill>
                <a:srgbClr val="009999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10000"/>
              </a:lnSpc>
              <a:buFont typeface="Arial" pitchFamily="34" charset="0"/>
              <a:buChar char="•"/>
            </a:pPr>
            <a:endParaRPr lang="en-ZA" b="1" dirty="0" smtClean="0">
              <a:solidFill>
                <a:srgbClr val="009999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10000"/>
              </a:lnSpc>
              <a:buFont typeface="Arial" pitchFamily="34" charset="0"/>
              <a:buChar char="•"/>
            </a:pPr>
            <a:endParaRPr lang="en-ZA" b="1" dirty="0">
              <a:solidFill>
                <a:srgbClr val="009999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10000"/>
              </a:lnSpc>
              <a:buFont typeface="Arial" pitchFamily="34" charset="0"/>
              <a:buChar char="•"/>
            </a:pPr>
            <a:endParaRPr lang="en-ZA" b="1" dirty="0" smtClean="0">
              <a:solidFill>
                <a:srgbClr val="009999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lnSpc>
                <a:spcPct val="110000"/>
              </a:lnSpc>
              <a:buFont typeface="Arial" pitchFamily="34" charset="0"/>
              <a:buChar char="•"/>
            </a:pPr>
            <a:r>
              <a:rPr lang="en-ZA" sz="2000" dirty="0" smtClean="0">
                <a:latin typeface="Arial" pitchFamily="34" charset="0"/>
                <a:cs typeface="Arial" pitchFamily="34" charset="0"/>
              </a:rPr>
              <a:t>The EDD has been consistent with complying with the filing of all (100%) SMS financial </a:t>
            </a:r>
            <a:r>
              <a:rPr lang="en-ZA" sz="2000" dirty="0">
                <a:latin typeface="Arial" pitchFamily="34" charset="0"/>
                <a:cs typeface="Arial" pitchFamily="34" charset="0"/>
              </a:rPr>
              <a:t>disclosure </a:t>
            </a:r>
            <a:r>
              <a:rPr lang="en-ZA" sz="2000" dirty="0" smtClean="0">
                <a:latin typeface="Arial" pitchFamily="34" charset="0"/>
                <a:cs typeface="Arial" pitchFamily="34" charset="0"/>
              </a:rPr>
              <a:t>forms by the due date over the last 4 financial years</a:t>
            </a:r>
            <a:r>
              <a:rPr lang="en-ZA" dirty="0" smtClean="0">
                <a:latin typeface="Arial" pitchFamily="34" charset="0"/>
                <a:cs typeface="Arial" pitchFamily="34" charset="0"/>
              </a:rPr>
              <a:t>.</a:t>
            </a:r>
            <a:endParaRPr lang="en-ZA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0105518"/>
              </p:ext>
            </p:extLst>
          </p:nvPr>
        </p:nvGraphicFramePr>
        <p:xfrm>
          <a:off x="1092200" y="2838450"/>
          <a:ext cx="6191250" cy="2162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79228" y="531484"/>
            <a:ext cx="7514777" cy="490066"/>
          </a:xfrm>
        </p:spPr>
        <p:txBody>
          <a:bodyPr>
            <a:normAutofit fontScale="90000"/>
          </a:bodyPr>
          <a:lstStyle/>
          <a:p>
            <a:pPr algn="ctr">
              <a:lnSpc>
                <a:spcPct val="110000"/>
              </a:lnSpc>
            </a:pPr>
            <a:r>
              <a:rPr lang="en-ZA" sz="2800" b="1" dirty="0" smtClean="0">
                <a:solidFill>
                  <a:srgbClr val="990000"/>
                </a:solidFill>
                <a:latin typeface="Berlin Sans FB Demi" panose="020E0802020502020306" pitchFamily="34" charset="0"/>
                <a:cs typeface="Arial" pitchFamily="34" charset="0"/>
              </a:rPr>
              <a:t>PROFESSIONAL ETHICS</a:t>
            </a:r>
            <a:endParaRPr lang="en-ZA" sz="2800" b="1" dirty="0">
              <a:solidFill>
                <a:srgbClr val="990000"/>
              </a:solidFill>
              <a:latin typeface="Berlin Sans FB Demi" panose="020E0802020502020306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94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331" y="699715"/>
            <a:ext cx="7888070" cy="516836"/>
          </a:xfrm>
        </p:spPr>
        <p:txBody>
          <a:bodyPr>
            <a:normAutofit fontScale="90000"/>
          </a:bodyPr>
          <a:lstStyle/>
          <a:p>
            <a:pPr lvl="0" algn="ctr">
              <a:lnSpc>
                <a:spcPct val="110000"/>
              </a:lnSpc>
              <a:spcBef>
                <a:spcPts val="0"/>
              </a:spcBef>
            </a:pPr>
            <a:r>
              <a:rPr lang="en-ZA" sz="2400" b="1" dirty="0" smtClean="0">
                <a:solidFill>
                  <a:srgbClr val="009999"/>
                </a:solidFill>
                <a:latin typeface="Arial Rounded MT Bold" panose="020F0704030504030204" pitchFamily="34" charset="0"/>
                <a:ea typeface="+mn-ea"/>
                <a:cs typeface="Arial" pitchFamily="34" charset="0"/>
              </a:rPr>
              <a:t/>
            </a:r>
            <a:br>
              <a:rPr lang="en-ZA" sz="2400" b="1" dirty="0" smtClean="0">
                <a:solidFill>
                  <a:srgbClr val="009999"/>
                </a:solidFill>
                <a:latin typeface="Arial Rounded MT Bold" panose="020F0704030504030204" pitchFamily="34" charset="0"/>
                <a:ea typeface="+mn-ea"/>
                <a:cs typeface="Arial" pitchFamily="34" charset="0"/>
              </a:rPr>
            </a:br>
            <a:r>
              <a:rPr lang="en-ZA" sz="2400" b="1" dirty="0">
                <a:solidFill>
                  <a:srgbClr val="009999"/>
                </a:solidFill>
                <a:latin typeface="Arial Rounded MT Bold" panose="020F0704030504030204" pitchFamily="34" charset="0"/>
                <a:ea typeface="+mn-ea"/>
                <a:cs typeface="Arial" pitchFamily="34" charset="0"/>
              </a:rPr>
              <a:t/>
            </a:r>
            <a:br>
              <a:rPr lang="en-ZA" sz="2400" b="1" dirty="0">
                <a:solidFill>
                  <a:srgbClr val="009999"/>
                </a:solidFill>
                <a:latin typeface="Arial Rounded MT Bold" panose="020F0704030504030204" pitchFamily="34" charset="0"/>
                <a:ea typeface="+mn-ea"/>
                <a:cs typeface="Arial" pitchFamily="34" charset="0"/>
              </a:rPr>
            </a:br>
            <a:r>
              <a:rPr lang="en-ZA" sz="3100" b="1" dirty="0" smtClean="0">
                <a:solidFill>
                  <a:srgbClr val="990000"/>
                </a:solidFill>
                <a:latin typeface="Berlin Sans FB Demi" panose="020E0802020502020306" pitchFamily="34" charset="0"/>
                <a:ea typeface="+mn-ea"/>
                <a:cs typeface="Arial" pitchFamily="34" charset="0"/>
              </a:rPr>
              <a:t>CONFLICTS OF INTEREST</a:t>
            </a:r>
            <a:r>
              <a:rPr lang="en-ZA" sz="2400" b="1" dirty="0">
                <a:solidFill>
                  <a:srgbClr val="009999"/>
                </a:solidFill>
                <a:latin typeface="Arial Rounded MT Bold" panose="020F0704030504030204" pitchFamily="34" charset="0"/>
                <a:ea typeface="+mn-ea"/>
                <a:cs typeface="Arial" pitchFamily="34" charset="0"/>
              </a:rPr>
              <a:t/>
            </a:r>
            <a:br>
              <a:rPr lang="en-ZA" sz="2400" b="1" dirty="0">
                <a:solidFill>
                  <a:srgbClr val="009999"/>
                </a:solidFill>
                <a:latin typeface="Arial Rounded MT Bold" panose="020F0704030504030204" pitchFamily="34" charset="0"/>
                <a:ea typeface="+mn-ea"/>
                <a:cs typeface="Arial" pitchFamily="34" charset="0"/>
              </a:rPr>
            </a:br>
            <a:endParaRPr lang="en-ZA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5120170"/>
              </p:ext>
            </p:extLst>
          </p:nvPr>
        </p:nvGraphicFramePr>
        <p:xfrm>
          <a:off x="648267" y="1798810"/>
          <a:ext cx="7758754" cy="2236477"/>
        </p:xfrm>
        <a:graphic>
          <a:graphicData uri="http://schemas.openxmlformats.org/drawingml/2006/table">
            <a:tbl>
              <a:tblPr firstRow="1" firstCol="1" bandRow="1"/>
              <a:tblGrid>
                <a:gridCol w="1291615"/>
                <a:gridCol w="1298413"/>
                <a:gridCol w="1291615"/>
                <a:gridCol w="1293881"/>
                <a:gridCol w="1291615"/>
                <a:gridCol w="1291615"/>
              </a:tblGrid>
              <a:tr h="282703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2013/14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ZA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6A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2014/15</a:t>
                      </a:r>
                      <a:endParaRPr lang="en-ZA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6A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2015/16</a:t>
                      </a:r>
                      <a:endParaRPr lang="en-ZA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6A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14135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Number of actual &amp; potential conflict of interest</a:t>
                      </a:r>
                      <a:endParaRPr lang="en-ZA" sz="1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85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Action taken</a:t>
                      </a:r>
                      <a:endParaRPr lang="en-ZA" sz="1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85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Number of actual &amp; potential conflict of interest</a:t>
                      </a:r>
                      <a:endParaRPr lang="en-ZA" sz="1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85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Action taken</a:t>
                      </a:r>
                      <a:endParaRPr lang="en-ZA" sz="1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85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Number of actual &amp; potential conflict of interest</a:t>
                      </a:r>
                      <a:endParaRPr lang="en-ZA" sz="1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85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Action taken</a:t>
                      </a:r>
                      <a:endParaRPr lang="en-ZA" sz="1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85A"/>
                    </a:solidFill>
                  </a:tcPr>
                </a:tc>
              </a:tr>
              <a:tr h="720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9</a:t>
                      </a:r>
                      <a:endParaRPr lang="en-ZA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85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None</a:t>
                      </a:r>
                      <a:endParaRPr lang="en-ZA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85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10</a:t>
                      </a:r>
                      <a:endParaRPr lang="en-ZA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85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None</a:t>
                      </a:r>
                      <a:endParaRPr lang="en-ZA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85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5</a:t>
                      </a:r>
                      <a:endParaRPr lang="en-ZA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85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None</a:t>
                      </a:r>
                      <a:endParaRPr lang="en-ZA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85A"/>
                    </a:solidFill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CAC16-47F2-4DEB-9AE7-75C2602EBE16}" type="slidenum">
              <a:rPr lang="en-US" smtClean="0"/>
              <a:t>18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73206" y="4154503"/>
            <a:ext cx="783381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PSC found 9 conflict of interest cases of officials in 2013/4. This rose to 10 conflicts of interest in 2014/15 and then reduced to 5 in 2015/16. The reduction in conflicts of interest is a positive sign and a trend that should </a:t>
            </a: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continue. </a:t>
            </a:r>
          </a:p>
          <a:p>
            <a:pPr algn="just"/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It is important that remedial action is taken against cases of potential and actual conflict of interests. Data for 2016/17 is presently not available. </a:t>
            </a:r>
            <a:endParaRPr lang="en-Z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8267" y="1359620"/>
            <a:ext cx="7683690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ZA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Indicator</a:t>
            </a:r>
            <a:r>
              <a:rPr lang="en-ZA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 Conflict of </a:t>
            </a:r>
            <a:r>
              <a:rPr lang="en-ZA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interest (c)</a:t>
            </a:r>
            <a:endParaRPr lang="en-ZA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lvl="0">
              <a:lnSpc>
                <a:spcPct val="110000"/>
              </a:lnSpc>
            </a:pPr>
            <a:endParaRPr lang="en-ZA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6145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CAC16-47F2-4DEB-9AE7-75C2602EBE16}" type="slidenum">
              <a:rPr lang="en-US" smtClean="0"/>
              <a:t>19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00293" y="1346891"/>
            <a:ext cx="7768481" cy="4782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ZA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Indicator</a:t>
            </a:r>
            <a:r>
              <a:rPr lang="en-ZA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 National Anti-Corruption Hotline (NACH</a:t>
            </a:r>
            <a:r>
              <a:rPr lang="en-ZA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) (b)</a:t>
            </a:r>
            <a:endParaRPr lang="en-ZA" sz="10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lnSpc>
                <a:spcPct val="120000"/>
              </a:lnSpc>
              <a:buFont typeface="Arial" pitchFamily="34" charset="0"/>
              <a:buChar char="•"/>
            </a:pPr>
            <a:r>
              <a:rPr lang="en-ZA" sz="20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ZA" sz="2000" dirty="0">
                <a:latin typeface="Arial" pitchFamily="34" charset="0"/>
                <a:cs typeface="Arial" pitchFamily="34" charset="0"/>
              </a:rPr>
              <a:t>PSC manages the National Anti-Corruption Hotline (NACH). Cases received from the NACH are forwarded to national and provincial </a:t>
            </a:r>
            <a:r>
              <a:rPr lang="en-ZA" sz="2000" dirty="0" smtClean="0">
                <a:latin typeface="Arial" pitchFamily="34" charset="0"/>
                <a:cs typeface="Arial" pitchFamily="34" charset="0"/>
              </a:rPr>
              <a:t>departments, </a:t>
            </a:r>
            <a:r>
              <a:rPr lang="en-ZA" sz="2000" dirty="0">
                <a:latin typeface="Arial" pitchFamily="34" charset="0"/>
                <a:cs typeface="Arial" pitchFamily="34" charset="0"/>
              </a:rPr>
              <a:t>in accordance with the agreed </a:t>
            </a:r>
            <a:r>
              <a:rPr lang="en-ZA" sz="2000" dirty="0" smtClean="0">
                <a:latin typeface="Arial" pitchFamily="34" charset="0"/>
                <a:cs typeface="Arial" pitchFamily="34" charset="0"/>
              </a:rPr>
              <a:t>protocols, </a:t>
            </a:r>
            <a:r>
              <a:rPr lang="en-ZA" sz="2000" dirty="0">
                <a:latin typeface="Arial" pitchFamily="34" charset="0"/>
                <a:cs typeface="Arial" pitchFamily="34" charset="0"/>
              </a:rPr>
              <a:t>for investigation</a:t>
            </a:r>
            <a:r>
              <a:rPr lang="en-ZA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285750" indent="-285750" algn="just">
              <a:lnSpc>
                <a:spcPct val="120000"/>
              </a:lnSpc>
              <a:buFont typeface="Arial" pitchFamily="34" charset="0"/>
              <a:buChar char="•"/>
            </a:pPr>
            <a:endParaRPr lang="en-ZA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</a:pPr>
            <a:endParaRPr lang="en-ZA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</a:pPr>
            <a:endParaRPr lang="en-ZA" b="1" dirty="0" smtClean="0">
              <a:solidFill>
                <a:srgbClr val="009999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20000"/>
              </a:lnSpc>
              <a:buFont typeface="Arial" pitchFamily="34" charset="0"/>
              <a:buChar char="•"/>
            </a:pPr>
            <a:endParaRPr lang="en-ZA" b="1" dirty="0" smtClean="0">
              <a:solidFill>
                <a:srgbClr val="009999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20000"/>
              </a:lnSpc>
              <a:buFont typeface="Arial" pitchFamily="34" charset="0"/>
              <a:buChar char="•"/>
            </a:pPr>
            <a:endParaRPr lang="en-ZA" b="1" dirty="0">
              <a:solidFill>
                <a:srgbClr val="009999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20000"/>
              </a:lnSpc>
              <a:buFont typeface="Arial" pitchFamily="34" charset="0"/>
              <a:buChar char="•"/>
            </a:pPr>
            <a:endParaRPr lang="en-ZA" b="1" dirty="0" smtClean="0">
              <a:solidFill>
                <a:srgbClr val="009999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</a:pPr>
            <a:endParaRPr lang="en-ZA" sz="800" dirty="0" smtClean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lnSpc>
                <a:spcPct val="120000"/>
              </a:lnSpc>
              <a:buFont typeface="Arial" pitchFamily="34" charset="0"/>
              <a:buChar char="•"/>
            </a:pPr>
            <a:r>
              <a:rPr lang="en-ZA" sz="2000" dirty="0" smtClean="0">
                <a:latin typeface="Arial" pitchFamily="34" charset="0"/>
                <a:cs typeface="Arial" pitchFamily="34" charset="0"/>
              </a:rPr>
              <a:t>PSC referred 2 </a:t>
            </a:r>
            <a:r>
              <a:rPr lang="en-ZA" sz="2000" dirty="0">
                <a:latin typeface="Arial" pitchFamily="34" charset="0"/>
                <a:cs typeface="Arial" pitchFamily="34" charset="0"/>
              </a:rPr>
              <a:t>NACH cases </a:t>
            </a:r>
            <a:r>
              <a:rPr lang="en-ZA" sz="2000" dirty="0" smtClean="0">
                <a:latin typeface="Arial" pitchFamily="34" charset="0"/>
                <a:cs typeface="Arial" pitchFamily="34" charset="0"/>
              </a:rPr>
              <a:t>to </a:t>
            </a:r>
            <a:r>
              <a:rPr lang="en-ZA" sz="2000" dirty="0">
                <a:latin typeface="Arial" pitchFamily="34" charset="0"/>
                <a:cs typeface="Arial" pitchFamily="34" charset="0"/>
              </a:rPr>
              <a:t>the </a:t>
            </a:r>
            <a:r>
              <a:rPr lang="en-ZA" sz="2000" dirty="0" smtClean="0">
                <a:latin typeface="Arial" pitchFamily="34" charset="0"/>
                <a:cs typeface="Arial" pitchFamily="34" charset="0"/>
              </a:rPr>
              <a:t>department during 2016/2017 and closed 50%. </a:t>
            </a:r>
            <a:endParaRPr lang="en-ZA" sz="2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6191826"/>
              </p:ext>
            </p:extLst>
          </p:nvPr>
        </p:nvGraphicFramePr>
        <p:xfrm>
          <a:off x="765974" y="3304451"/>
          <a:ext cx="7676827" cy="1793862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1012039"/>
                <a:gridCol w="1564063"/>
                <a:gridCol w="1380055"/>
                <a:gridCol w="1196049"/>
                <a:gridCol w="1380055"/>
                <a:gridCol w="1144566"/>
              </a:tblGrid>
              <a:tr h="528851">
                <a:tc gridSpan="3"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en-US" sz="1800" b="0" i="0" u="none" strike="noStrike" dirty="0" smtClean="0">
                          <a:solidFill>
                            <a:srgbClr val="FFFF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2015/16</a:t>
                      </a:r>
                      <a:endParaRPr lang="en-US" sz="1800" b="0" i="0" u="none" strike="noStrike" dirty="0">
                        <a:solidFill>
                          <a:srgbClr val="FFFF99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>
                        <a:lnSpc>
                          <a:spcPct val="95000"/>
                        </a:lnSpc>
                      </a:pPr>
                      <a:endParaRPr lang="en-US" sz="1200" b="0" i="0" u="none" strike="noStrike" dirty="0">
                        <a:solidFill>
                          <a:srgbClr val="FFFF99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>
                        <a:lnSpc>
                          <a:spcPct val="95000"/>
                        </a:lnSpc>
                      </a:pPr>
                      <a:endParaRPr lang="en-US" sz="1200" b="0" i="0" u="none" strike="noStrike" dirty="0">
                        <a:solidFill>
                          <a:srgbClr val="FFFF99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en-US" sz="1800" b="0" i="0" u="none" strike="noStrike" dirty="0" smtClean="0">
                          <a:solidFill>
                            <a:srgbClr val="FFFF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2016/17</a:t>
                      </a:r>
                      <a:endParaRPr lang="en-US" sz="1800" b="0" i="0" u="none" strike="noStrike" dirty="0">
                        <a:solidFill>
                          <a:srgbClr val="FFFF99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>
                        <a:lnSpc>
                          <a:spcPct val="95000"/>
                        </a:lnSpc>
                      </a:pPr>
                      <a:endParaRPr lang="en-US" sz="1200" b="0" i="0" u="none" strike="noStrike" dirty="0">
                        <a:solidFill>
                          <a:srgbClr val="FFFF99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>
                        <a:lnSpc>
                          <a:spcPct val="95000"/>
                        </a:lnSpc>
                      </a:pPr>
                      <a:endParaRPr lang="en-US" sz="1200" b="0" i="0" u="none" strike="noStrike" dirty="0">
                        <a:solidFill>
                          <a:srgbClr val="FFFF99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759008"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en-US" sz="1800" b="0" i="0" u="none" strike="noStrike" dirty="0" smtClean="0">
                          <a:solidFill>
                            <a:srgbClr val="FFFF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Cases</a:t>
                      </a:r>
                      <a:r>
                        <a:rPr lang="en-US" sz="1800" b="0" i="0" u="none" strike="noStrike" baseline="0" dirty="0" smtClean="0">
                          <a:solidFill>
                            <a:srgbClr val="FFFF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referred*</a:t>
                      </a:r>
                      <a:endParaRPr lang="en-US" sz="1800" b="0" i="0" u="none" strike="noStrike" dirty="0">
                        <a:solidFill>
                          <a:srgbClr val="FFFF99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en-US" sz="1800" b="0" u="none" strike="noStrike" dirty="0">
                          <a:solidFill>
                            <a:srgbClr val="FFFF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 Feedback </a:t>
                      </a:r>
                      <a:r>
                        <a:rPr lang="en-US" sz="1800" b="0" u="none" strike="noStrike" dirty="0" smtClean="0">
                          <a:solidFill>
                            <a:srgbClr val="FFFF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received*</a:t>
                      </a:r>
                      <a:endParaRPr lang="en-US" sz="1800" b="0" i="0" u="none" strike="noStrike" dirty="0">
                        <a:solidFill>
                          <a:srgbClr val="FFFF99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en-US" sz="1800" b="0" u="none" strike="noStrike" dirty="0">
                          <a:solidFill>
                            <a:srgbClr val="FFFF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 </a:t>
                      </a:r>
                      <a:r>
                        <a:rPr lang="en-US" sz="1800" b="0" u="none" strike="noStrike" dirty="0" smtClean="0">
                          <a:solidFill>
                            <a:srgbClr val="FFFF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Cases closed*</a:t>
                      </a:r>
                      <a:endParaRPr lang="en-US" sz="1800" b="0" i="0" u="none" strike="noStrike" dirty="0">
                        <a:solidFill>
                          <a:srgbClr val="FFFF99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en-US" sz="1800" b="0" i="0" u="none" strike="noStrike" dirty="0" smtClean="0">
                          <a:solidFill>
                            <a:srgbClr val="FFFF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Cases</a:t>
                      </a:r>
                      <a:r>
                        <a:rPr lang="en-US" sz="1800" b="0" i="0" u="none" strike="noStrike" baseline="0" dirty="0" smtClean="0">
                          <a:solidFill>
                            <a:srgbClr val="FFFF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referred*</a:t>
                      </a:r>
                      <a:endParaRPr lang="en-US" sz="1800" b="0" i="0" u="none" strike="noStrike" dirty="0">
                        <a:solidFill>
                          <a:srgbClr val="FFFF99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en-US" sz="1800" b="0" u="none" strike="noStrike" dirty="0">
                          <a:solidFill>
                            <a:srgbClr val="FFFF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 Feedback </a:t>
                      </a:r>
                      <a:r>
                        <a:rPr lang="en-US" sz="1800" b="0" u="none" strike="noStrike" dirty="0" smtClean="0">
                          <a:solidFill>
                            <a:srgbClr val="FFFF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received*</a:t>
                      </a:r>
                      <a:endParaRPr lang="en-US" sz="1800" b="0" i="0" u="none" strike="noStrike" dirty="0">
                        <a:solidFill>
                          <a:srgbClr val="FFFF99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en-US" sz="1800" b="0" u="none" strike="noStrike" dirty="0">
                          <a:solidFill>
                            <a:srgbClr val="FFFF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 cases </a:t>
                      </a:r>
                      <a:r>
                        <a:rPr lang="en-US" sz="1800" b="0" u="none" strike="noStrike" dirty="0" smtClean="0">
                          <a:solidFill>
                            <a:srgbClr val="FFFF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closed*</a:t>
                      </a:r>
                      <a:endParaRPr lang="en-US" sz="1800" b="0" i="0" u="none" strike="noStrike" dirty="0">
                        <a:solidFill>
                          <a:srgbClr val="FFFF99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</a:tr>
              <a:tr h="506003"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N/A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N/A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50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18414" y="531484"/>
            <a:ext cx="6075591" cy="490066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ZA" sz="2800" b="1" dirty="0">
                <a:solidFill>
                  <a:srgbClr val="990000"/>
                </a:solidFill>
                <a:latin typeface="Berlin Sans FB Demi" panose="020E0802020502020306" pitchFamily="34" charset="0"/>
                <a:cs typeface="Arial" pitchFamily="34" charset="0"/>
              </a:rPr>
              <a:t>PROFESSIONAL ETHICS</a:t>
            </a:r>
          </a:p>
        </p:txBody>
      </p:sp>
    </p:spTree>
    <p:extLst>
      <p:ext uri="{BB962C8B-B14F-4D97-AF65-F5344CB8AC3E}">
        <p14:creationId xmlns:p14="http://schemas.microsoft.com/office/powerpoint/2010/main" val="157661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29390" y="500042"/>
            <a:ext cx="8229600" cy="72548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200" b="1" dirty="0">
                <a:solidFill>
                  <a:srgbClr val="990000"/>
                </a:solidFill>
                <a:latin typeface="Berlin Sans FB Demi" pitchFamily="34" charset="0"/>
                <a:cs typeface="Aharoni" pitchFamily="2" charset="-79"/>
              </a:rPr>
              <a:t>PRESENTATION OUTLINE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686432" y="1468048"/>
            <a:ext cx="7711314" cy="455324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just" eaLnBrk="1" hangingPunct="1">
              <a:spcBef>
                <a:spcPct val="0"/>
              </a:spcBef>
              <a:spcAft>
                <a:spcPts val="600"/>
              </a:spcAft>
              <a:buClr>
                <a:srgbClr val="800000"/>
              </a:buClr>
              <a:buSzPct val="60000"/>
              <a:buFont typeface="Wingdings" pitchFamily="2" charset="2"/>
              <a:buChar char="v"/>
            </a:pPr>
            <a:r>
              <a:rPr lang="en-US" sz="2000" dirty="0" smtClean="0">
                <a:solidFill>
                  <a:srgbClr val="000000"/>
                </a:solidFill>
              </a:rPr>
              <a:t>Introduction</a:t>
            </a:r>
          </a:p>
          <a:p>
            <a:pPr algn="just" eaLnBrk="1" hangingPunct="1">
              <a:spcBef>
                <a:spcPct val="0"/>
              </a:spcBef>
              <a:spcAft>
                <a:spcPts val="600"/>
              </a:spcAft>
              <a:buClr>
                <a:srgbClr val="800000"/>
              </a:buClr>
              <a:buSzPct val="60000"/>
              <a:buFont typeface="Wingdings" pitchFamily="2" charset="2"/>
              <a:buChar char="v"/>
            </a:pPr>
            <a:r>
              <a:rPr lang="en-US" sz="2000" dirty="0" smtClean="0">
                <a:solidFill>
                  <a:srgbClr val="000000"/>
                </a:solidFill>
              </a:rPr>
              <a:t>Legislative Mandate</a:t>
            </a:r>
          </a:p>
          <a:p>
            <a:pPr algn="just" eaLnBrk="1" hangingPunct="1">
              <a:spcBef>
                <a:spcPct val="0"/>
              </a:spcBef>
              <a:spcAft>
                <a:spcPts val="600"/>
              </a:spcAft>
              <a:buClr>
                <a:srgbClr val="800000"/>
              </a:buClr>
              <a:buSzPct val="60000"/>
              <a:buFont typeface="Wingdings" pitchFamily="2" charset="2"/>
              <a:buChar char="v"/>
            </a:pPr>
            <a:r>
              <a:rPr lang="en-US" sz="2000" dirty="0" smtClean="0">
                <a:solidFill>
                  <a:srgbClr val="000000"/>
                </a:solidFill>
              </a:rPr>
              <a:t>Expenditure </a:t>
            </a:r>
            <a:r>
              <a:rPr lang="en-US" sz="2000" dirty="0">
                <a:solidFill>
                  <a:srgbClr val="000000"/>
                </a:solidFill>
              </a:rPr>
              <a:t>vs. Performance</a:t>
            </a:r>
          </a:p>
          <a:p>
            <a:pPr algn="just" eaLnBrk="1" hangingPunct="1">
              <a:spcBef>
                <a:spcPct val="0"/>
              </a:spcBef>
              <a:spcAft>
                <a:spcPts val="600"/>
              </a:spcAft>
              <a:buClr>
                <a:srgbClr val="800000"/>
              </a:buClr>
              <a:buSzPct val="60000"/>
              <a:buFont typeface="Wingdings" pitchFamily="2" charset="2"/>
              <a:buChar char="v"/>
            </a:pPr>
            <a:r>
              <a:rPr lang="en-US" sz="2000" dirty="0">
                <a:solidFill>
                  <a:srgbClr val="000000"/>
                </a:solidFill>
              </a:rPr>
              <a:t>Financial Management</a:t>
            </a:r>
          </a:p>
          <a:p>
            <a:pPr algn="just" eaLnBrk="1" hangingPunct="1">
              <a:spcBef>
                <a:spcPct val="0"/>
              </a:spcBef>
              <a:spcAft>
                <a:spcPts val="600"/>
              </a:spcAft>
              <a:buClr>
                <a:srgbClr val="800000"/>
              </a:buClr>
              <a:buSzPct val="60000"/>
              <a:buFont typeface="Wingdings" pitchFamily="2" charset="2"/>
              <a:buChar char="v"/>
            </a:pPr>
            <a:r>
              <a:rPr lang="en-US" sz="2000" dirty="0" smtClean="0">
                <a:solidFill>
                  <a:srgbClr val="000000"/>
                </a:solidFill>
              </a:rPr>
              <a:t>Current </a:t>
            </a:r>
            <a:r>
              <a:rPr lang="en-US" sz="2000" dirty="0">
                <a:solidFill>
                  <a:srgbClr val="000000"/>
                </a:solidFill>
              </a:rPr>
              <a:t>Expenditure Trends</a:t>
            </a:r>
          </a:p>
          <a:p>
            <a:pPr algn="just" eaLnBrk="1" hangingPunct="1">
              <a:spcBef>
                <a:spcPct val="0"/>
              </a:spcBef>
              <a:spcAft>
                <a:spcPts val="600"/>
              </a:spcAft>
              <a:buClr>
                <a:srgbClr val="800000"/>
              </a:buClr>
              <a:buSzPct val="60000"/>
              <a:buFont typeface="Wingdings" pitchFamily="2" charset="2"/>
              <a:buChar char="v"/>
            </a:pPr>
            <a:r>
              <a:rPr lang="en-US" sz="2000" dirty="0">
                <a:solidFill>
                  <a:srgbClr val="000000"/>
                </a:solidFill>
              </a:rPr>
              <a:t>Payment of Service Providers </a:t>
            </a:r>
          </a:p>
          <a:p>
            <a:pPr algn="just" eaLnBrk="1" hangingPunct="1">
              <a:spcBef>
                <a:spcPct val="0"/>
              </a:spcBef>
              <a:spcAft>
                <a:spcPts val="600"/>
              </a:spcAft>
              <a:buClr>
                <a:srgbClr val="800000"/>
              </a:buClr>
              <a:buSzPct val="60000"/>
              <a:buFont typeface="Wingdings" pitchFamily="2" charset="2"/>
              <a:buChar char="v"/>
            </a:pPr>
            <a:r>
              <a:rPr lang="en-US" sz="2000" dirty="0" smtClean="0">
                <a:solidFill>
                  <a:srgbClr val="000000"/>
                </a:solidFill>
              </a:rPr>
              <a:t>Accountability</a:t>
            </a:r>
          </a:p>
          <a:p>
            <a:pPr algn="just" eaLnBrk="1" hangingPunct="1">
              <a:spcBef>
                <a:spcPct val="0"/>
              </a:spcBef>
              <a:spcAft>
                <a:spcPts val="600"/>
              </a:spcAft>
              <a:buClr>
                <a:srgbClr val="800000"/>
              </a:buClr>
              <a:buSzPct val="60000"/>
              <a:buFont typeface="Wingdings" pitchFamily="2" charset="2"/>
              <a:buChar char="v"/>
            </a:pPr>
            <a:r>
              <a:rPr lang="en-US" sz="2000" dirty="0">
                <a:solidFill>
                  <a:srgbClr val="000000"/>
                </a:solidFill>
              </a:rPr>
              <a:t>Good HR </a:t>
            </a:r>
            <a:r>
              <a:rPr lang="en-US" sz="2000" dirty="0" smtClean="0">
                <a:solidFill>
                  <a:srgbClr val="000000"/>
                </a:solidFill>
              </a:rPr>
              <a:t>Practices</a:t>
            </a:r>
          </a:p>
          <a:p>
            <a:pPr algn="just" eaLnBrk="1" hangingPunct="1">
              <a:spcBef>
                <a:spcPct val="0"/>
              </a:spcBef>
              <a:spcAft>
                <a:spcPts val="600"/>
              </a:spcAft>
              <a:buClr>
                <a:srgbClr val="800000"/>
              </a:buClr>
              <a:buSzPct val="60000"/>
              <a:buFont typeface="Wingdings" pitchFamily="2" charset="2"/>
              <a:buChar char="v"/>
            </a:pPr>
            <a:r>
              <a:rPr lang="en-US" sz="2000" dirty="0">
                <a:solidFill>
                  <a:srgbClr val="000000"/>
                </a:solidFill>
              </a:rPr>
              <a:t>Employment Equity</a:t>
            </a:r>
          </a:p>
          <a:p>
            <a:pPr algn="just" eaLnBrk="1" hangingPunct="1">
              <a:spcBef>
                <a:spcPct val="0"/>
              </a:spcBef>
              <a:spcAft>
                <a:spcPts val="600"/>
              </a:spcAft>
              <a:buClr>
                <a:srgbClr val="800000"/>
              </a:buClr>
              <a:buSzPct val="60000"/>
              <a:buFont typeface="Wingdings" pitchFamily="2" charset="2"/>
              <a:buChar char="v"/>
            </a:pPr>
            <a:r>
              <a:rPr lang="en-US" sz="2000" dirty="0" smtClean="0">
                <a:solidFill>
                  <a:srgbClr val="000000"/>
                </a:solidFill>
              </a:rPr>
              <a:t>Professional </a:t>
            </a:r>
            <a:r>
              <a:rPr lang="en-US" sz="2000" dirty="0">
                <a:solidFill>
                  <a:srgbClr val="000000"/>
                </a:solidFill>
              </a:rPr>
              <a:t>Ethics</a:t>
            </a:r>
          </a:p>
          <a:p>
            <a:pPr algn="just" eaLnBrk="1" hangingPunct="1">
              <a:spcBef>
                <a:spcPct val="0"/>
              </a:spcBef>
              <a:spcAft>
                <a:spcPts val="600"/>
              </a:spcAft>
              <a:buClr>
                <a:srgbClr val="800000"/>
              </a:buClr>
              <a:buSzPct val="60000"/>
              <a:buFont typeface="Wingdings" pitchFamily="2" charset="2"/>
              <a:buChar char="v"/>
            </a:pPr>
            <a:r>
              <a:rPr lang="en-US" sz="2000" dirty="0">
                <a:solidFill>
                  <a:srgbClr val="000000"/>
                </a:solidFill>
              </a:rPr>
              <a:t>Transparency</a:t>
            </a:r>
          </a:p>
          <a:p>
            <a:pPr algn="just" eaLnBrk="1" hangingPunct="1">
              <a:spcBef>
                <a:spcPct val="0"/>
              </a:spcBef>
              <a:spcAft>
                <a:spcPts val="600"/>
              </a:spcAft>
              <a:buClr>
                <a:srgbClr val="800000"/>
              </a:buClr>
              <a:buSzPct val="60000"/>
              <a:buFont typeface="Wingdings" pitchFamily="2" charset="2"/>
              <a:buChar char="v"/>
            </a:pPr>
            <a:r>
              <a:rPr lang="en-US" sz="2000" dirty="0" smtClean="0">
                <a:solidFill>
                  <a:srgbClr val="000000"/>
                </a:solidFill>
              </a:rPr>
              <a:t>Concluding </a:t>
            </a:r>
            <a:r>
              <a:rPr lang="en-US" sz="2000" dirty="0">
                <a:solidFill>
                  <a:srgbClr val="000000"/>
                </a:solidFill>
              </a:rPr>
              <a:t>Remarks</a:t>
            </a:r>
          </a:p>
          <a:p>
            <a:pPr algn="just" eaLnBrk="1" hangingPunct="1">
              <a:spcBef>
                <a:spcPct val="0"/>
              </a:spcBef>
              <a:buClr>
                <a:srgbClr val="800000"/>
              </a:buClr>
              <a:buSzPct val="60000"/>
              <a:buFont typeface="Wingdings" pitchFamily="2" charset="2"/>
              <a:buChar char="v"/>
            </a:pPr>
            <a:endParaRPr lang="en-US" sz="2000" dirty="0">
              <a:solidFill>
                <a:srgbClr val="000000"/>
              </a:solidFill>
            </a:endParaRPr>
          </a:p>
          <a:p>
            <a:pPr algn="just" eaLnBrk="1" hangingPunct="1">
              <a:spcBef>
                <a:spcPct val="0"/>
              </a:spcBef>
              <a:buClr>
                <a:srgbClr val="800000"/>
              </a:buClr>
              <a:buSzPct val="60000"/>
              <a:buFont typeface="Wingdings" pitchFamily="2" charset="2"/>
              <a:buChar char="v"/>
            </a:pPr>
            <a:endParaRPr lang="en-US" sz="2000" dirty="0">
              <a:solidFill>
                <a:srgbClr val="000000"/>
              </a:solidFill>
            </a:endParaRPr>
          </a:p>
          <a:p>
            <a:pPr algn="just" eaLnBrk="1" hangingPunct="1">
              <a:spcBef>
                <a:spcPct val="0"/>
              </a:spcBef>
              <a:buClr>
                <a:srgbClr val="800000"/>
              </a:buClr>
              <a:buSzPct val="60000"/>
              <a:buFont typeface="Wingdings" pitchFamily="2" charset="2"/>
              <a:buChar char="v"/>
            </a:pP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7011194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3D7D7202-78FF-4AF5-8E29-E0B756925B96}" type="slidenum">
              <a:rPr lang="en-US" sz="1400">
                <a:solidFill>
                  <a:srgbClr val="000000"/>
                </a:solidFill>
                <a:ea typeface="MS PGothic" pitchFamily="34" charset="-128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z="1400" dirty="0">
              <a:solidFill>
                <a:srgbClr val="000000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9286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80" y="492980"/>
            <a:ext cx="8231029" cy="516836"/>
          </a:xfrm>
        </p:spPr>
        <p:txBody>
          <a:bodyPr/>
          <a:lstStyle/>
          <a:p>
            <a:r>
              <a:rPr lang="en-US" sz="2800" b="1" dirty="0" smtClean="0">
                <a:solidFill>
                  <a:srgbClr val="990000"/>
                </a:solidFill>
                <a:latin typeface="Berlin Sans FB Demi" panose="020E0802020502020306" pitchFamily="34" charset="0"/>
              </a:rPr>
              <a:t>TRANSPARENCY </a:t>
            </a:r>
            <a:endParaRPr lang="en-US" sz="2800" b="1" dirty="0">
              <a:solidFill>
                <a:srgbClr val="99000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294" y="1264257"/>
            <a:ext cx="8231029" cy="4819043"/>
          </a:xfrm>
        </p:spPr>
        <p:txBody>
          <a:bodyPr/>
          <a:lstStyle/>
          <a:p>
            <a:pPr algn="just"/>
            <a:r>
              <a:rPr lang="en-US" sz="2000" dirty="0"/>
              <a:t>The Department’s Website is user friendly and most documents are easily </a:t>
            </a:r>
            <a:r>
              <a:rPr lang="en-US" sz="2000" dirty="0" smtClean="0"/>
              <a:t>accessible.</a:t>
            </a:r>
          </a:p>
          <a:p>
            <a:pPr algn="just"/>
            <a:r>
              <a:rPr lang="en-US" sz="2000" dirty="0" smtClean="0"/>
              <a:t>The PAIA manual is available (braille version on request).</a:t>
            </a:r>
          </a:p>
          <a:p>
            <a:pPr algn="just">
              <a:buSzPct val="80000"/>
              <a:buFont typeface="Arial" panose="020B0604020202020204" pitchFamily="34" charset="0"/>
              <a:buChar char="•"/>
            </a:pPr>
            <a:r>
              <a:rPr lang="en-US" sz="2000" dirty="0"/>
              <a:t>Annual Reports are a key accountability mechanisms, but it only serves to promote transparency if it is comprehensive and easily accessible</a:t>
            </a:r>
          </a:p>
          <a:p>
            <a:pPr algn="just">
              <a:buSzPct val="80000"/>
              <a:buFont typeface="Arial" panose="020B0604020202020204" pitchFamily="34" charset="0"/>
              <a:buChar char="•"/>
            </a:pPr>
            <a:r>
              <a:rPr lang="en-US" sz="2000" dirty="0"/>
              <a:t>The Department’s Annual Reports are easily accessible on its Website.</a:t>
            </a:r>
          </a:p>
          <a:p>
            <a:endParaRPr lang="en-US" sz="20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88188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865CAC16-47F2-4DEB-9AE7-75C2602EBE16}" type="slidenum">
              <a:rPr lang="en-US" smtClean="0"/>
              <a:t>20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294" y="4027142"/>
            <a:ext cx="8376630" cy="2511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17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134" y="419101"/>
            <a:ext cx="7888070" cy="685799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solidFill>
                  <a:srgbClr val="990000"/>
                </a:solidFill>
                <a:latin typeface="Berlin Sans FB Demi" panose="020E0802020502020306" pitchFamily="34" charset="0"/>
                <a:cs typeface="Arial" panose="020B0604020202020204" pitchFamily="34" charset="0"/>
              </a:rPr>
              <a:t>CONCLUDING REMARKS</a:t>
            </a:r>
            <a:endParaRPr lang="en-US" sz="2800" b="1" dirty="0">
              <a:solidFill>
                <a:srgbClr val="990000"/>
              </a:solidFill>
              <a:latin typeface="Berlin Sans FB Demi" panose="020E0802020502020306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6724" y="2654710"/>
            <a:ext cx="6084874" cy="3546987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buClr>
                <a:srgbClr val="800000"/>
              </a:buClr>
              <a:buSzPct val="60000"/>
              <a:buFont typeface="Wingdings" panose="05000000000000000000" pitchFamily="2" charset="2"/>
              <a:buChar char="v"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The department should ensure that an HOD is appointed and Performance Agreements of the </a:t>
            </a:r>
            <a:r>
              <a:rPr lang="en-ZA" sz="2000" dirty="0" err="1">
                <a:latin typeface="Arial" panose="020B0604020202020204" pitchFamily="34" charset="0"/>
                <a:cs typeface="Arial" panose="020B0604020202020204" pitchFamily="34" charset="0"/>
              </a:rPr>
              <a:t>HoD</a:t>
            </a: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 and Deputy Directors- General are in place.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ct val="60000"/>
              <a:buFont typeface="Wingdings" pitchFamily="2" charset="2"/>
              <a:buChar char="v"/>
            </a:pP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The 2017/18 spending pattern should be contained within the norm.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ct val="60000"/>
              <a:buFont typeface="Wingdings" pitchFamily="2" charset="2"/>
              <a:buChar char="v"/>
            </a:pP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The recent finding on payment of suppliers by the department requires attention.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ct val="60000"/>
              <a:buFont typeface="Wingdings" pitchFamily="2" charset="2"/>
              <a:buChar char="v"/>
            </a:pP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There is a need to address cases on potential and actual conflict of </a:t>
            </a:r>
            <a:r>
              <a:rPr lang="en-Z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interests.</a:t>
            </a:r>
            <a:endParaRPr lang="en-ZA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CAC16-47F2-4DEB-9AE7-75C2602EBE16}" type="slidenum">
              <a:rPr lang="en-US" smtClean="0"/>
              <a:t>21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3733"/>
            <a:ext cx="2676749" cy="24211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647698" y="965200"/>
            <a:ext cx="8058151" cy="5105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en-Z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PSC has noted some of the EDD’s achievements such as the 100% attainment of targets in all programmes during 2016/17 financial year and the  equity </a:t>
            </a:r>
            <a:r>
              <a:rPr lang="en-Z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targets. </a:t>
            </a:r>
            <a:endParaRPr lang="en-Z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However, the PSC is concerned about the following: 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224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18690" y="6400801"/>
            <a:ext cx="2057757" cy="365125"/>
          </a:xfrm>
        </p:spPr>
        <p:txBody>
          <a:bodyPr/>
          <a:lstStyle/>
          <a:p>
            <a:pPr>
              <a:defRPr/>
            </a:pPr>
            <a:fld id="{9FD04F1E-C32D-457B-B08B-07F04F1BD72F}" type="slidenum">
              <a:rPr lang="en-US" smtClean="0">
                <a:solidFill>
                  <a:srgbClr val="000000"/>
                </a:solidFill>
                <a:ea typeface="ＭＳ Ｐゴシック" pitchFamily="34" charset="-128"/>
              </a:rPr>
              <a:pPr>
                <a:defRPr/>
              </a:pPr>
              <a:t>22</a:t>
            </a:fld>
            <a:endParaRPr lang="en-US" smtClean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357548" y="2071688"/>
            <a:ext cx="6230432" cy="3071812"/>
          </a:xfrm>
          <a:prstGeom prst="rect">
            <a:avLst/>
          </a:prstGeom>
        </p:spPr>
        <p:txBody>
          <a:bodyPr/>
          <a:lstStyle/>
          <a:p>
            <a:pPr marL="342900" indent="-342900" algn="just" eaLnBrk="0" hangingPunct="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q"/>
              <a:defRPr/>
            </a:pPr>
            <a:endParaRPr lang="en-ZA" sz="2000" kern="0" dirty="0">
              <a:solidFill>
                <a:srgbClr val="BBE0E3">
                  <a:lumMod val="25000"/>
                </a:srgbClr>
              </a:solidFill>
              <a:latin typeface="Arial"/>
              <a:ea typeface="ＭＳ Ｐゴシック"/>
              <a:cs typeface="Arial" charset="0"/>
            </a:endParaRPr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2357847" y="6308727"/>
            <a:ext cx="4321529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1400" dirty="0">
                <a:solidFill>
                  <a:srgbClr val="990033"/>
                </a:solidFill>
                <a:ea typeface="MS PGothic" pitchFamily="34" charset="-128"/>
                <a:cs typeface="Arial" charset="0"/>
              </a:rPr>
              <a:t>National Anti-Corruption Hotline for the Public Service:  0800 701 701</a:t>
            </a:r>
          </a:p>
          <a:p>
            <a:endParaRPr lang="en-US" sz="1400" dirty="0">
              <a:solidFill>
                <a:srgbClr val="990033"/>
              </a:solidFill>
              <a:ea typeface="MS PGothic" pitchFamily="34" charset="-128"/>
              <a:cs typeface="Arial" charset="0"/>
            </a:endParaRPr>
          </a:p>
        </p:txBody>
      </p:sp>
      <p:sp>
        <p:nvSpPr>
          <p:cNvPr id="24584" name="Line 8"/>
          <p:cNvSpPr>
            <a:spLocks noChangeShapeType="1"/>
          </p:cNvSpPr>
          <p:nvPr/>
        </p:nvSpPr>
        <p:spPr bwMode="auto">
          <a:xfrm>
            <a:off x="3816618" y="6669088"/>
            <a:ext cx="1512356" cy="0"/>
          </a:xfrm>
          <a:prstGeom prst="line">
            <a:avLst/>
          </a:prstGeom>
          <a:noFill/>
          <a:ln w="28575">
            <a:solidFill>
              <a:srgbClr val="99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/>
            <a:endParaRPr lang="en-ZA" sz="2400">
              <a:solidFill>
                <a:srgbClr val="000000"/>
              </a:solidFill>
              <a:ea typeface="MS PGothic" pitchFamily="34" charset="-128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34808" r="1861"/>
          <a:stretch/>
        </p:blipFill>
        <p:spPr>
          <a:xfrm>
            <a:off x="1" y="1"/>
            <a:ext cx="9145588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89093" y="2071688"/>
            <a:ext cx="389884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dirty="0">
                <a:solidFill>
                  <a:srgbClr val="FFFF99"/>
                </a:solidFill>
                <a:latin typeface="Monotype Corsiva" panose="03010101010201010101" pitchFamily="66" charset="0"/>
              </a:rPr>
              <a:t>Thank you</a:t>
            </a:r>
          </a:p>
          <a:p>
            <a:r>
              <a:rPr lang="en-US" sz="7200" dirty="0" err="1" smtClean="0">
                <a:solidFill>
                  <a:srgbClr val="FFFF99"/>
                </a:solidFill>
                <a:latin typeface="Monotype Corsiva" panose="03010101010201010101" pitchFamily="66" charset="0"/>
              </a:rPr>
              <a:t>Siyabulela</a:t>
            </a:r>
            <a:endParaRPr lang="en-US" sz="7200" dirty="0">
              <a:solidFill>
                <a:srgbClr val="FFFF99"/>
              </a:solidFill>
              <a:latin typeface="Monotype Corsiva" panose="03010101010201010101" pitchFamily="66" charset="0"/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1143200" y="5240403"/>
            <a:ext cx="6864105" cy="1628351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/>
          <a:p>
            <a:pPr algn="ctr">
              <a:defRPr/>
            </a:pPr>
            <a:r>
              <a:rPr lang="en-US" sz="28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PSC Website: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www.psc.gov.za</a:t>
            </a:r>
          </a:p>
          <a:p>
            <a:pPr algn="ctr">
              <a:defRPr/>
            </a:pPr>
            <a:r>
              <a:rPr lang="en-US" sz="28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National Anti-Corruption Hotline for the Public Service:  </a:t>
            </a:r>
          </a:p>
          <a:p>
            <a:pPr algn="ctr">
              <a:defRPr/>
            </a:pPr>
            <a:r>
              <a:rPr lang="en-US" sz="28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0800 701 701</a:t>
            </a:r>
          </a:p>
          <a:p>
            <a:pPr algn="ctr">
              <a:defRPr/>
            </a:pPr>
            <a:endParaRPr lang="en-US" sz="2800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44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325" y="628153"/>
            <a:ext cx="8370887" cy="583536"/>
          </a:xfrm>
        </p:spPr>
        <p:txBody>
          <a:bodyPr>
            <a:noAutofit/>
          </a:bodyPr>
          <a:lstStyle/>
          <a:p>
            <a:pPr algn="ctr"/>
            <a:r>
              <a:rPr lang="en-ZA" sz="2800" b="1" dirty="0" smtClean="0">
                <a:solidFill>
                  <a:srgbClr val="800000"/>
                </a:solidFill>
                <a:latin typeface="Berlin Sans FB Demi" panose="020E0802020502020306" pitchFamily="34" charset="0"/>
                <a:cs typeface="Arial" panose="020B0604020202020204" pitchFamily="34" charset="0"/>
              </a:rPr>
              <a:t>INTRODUCTION</a:t>
            </a:r>
            <a:endParaRPr lang="en-ZA" sz="2800" b="1" dirty="0">
              <a:solidFill>
                <a:srgbClr val="800000"/>
              </a:solidFill>
              <a:latin typeface="Berlin Sans FB Demi" panose="020E0802020502020306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C56DEB-0B38-4208-A6BE-05B4E7F8BAF0}" type="slidenum">
              <a:rPr lang="en-US" b="1" smtClean="0">
                <a:solidFill>
                  <a:prstClr val="white"/>
                </a:solidFill>
              </a:rPr>
              <a:pPr>
                <a:defRPr/>
              </a:pPr>
              <a:t>3</a:t>
            </a:fld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00085" y="1371757"/>
            <a:ext cx="7816744" cy="4824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30000"/>
              </a:lnSpc>
              <a:spcBef>
                <a:spcPct val="0"/>
              </a:spcBef>
              <a:buFont typeface="Wingdings" pitchFamily="2" charset="2"/>
              <a:buChar char="§"/>
            </a:pP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The Portfolio Committee requested </a:t>
            </a: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the PSC to brief the Committee on various matters relating to the annual report of the Economic Development Department. This would talk to the PSC’s analysis of the </a:t>
            </a:r>
            <a:r>
              <a:rPr lang="en-US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Department’s performance </a:t>
            </a: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and also discuss issues related to </a:t>
            </a:r>
            <a:r>
              <a:rPr lang="en-US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human resource capacity.</a:t>
            </a:r>
            <a:endParaRPr lang="en-US" sz="2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lnSpc>
                <a:spcPct val="130000"/>
              </a:lnSpc>
              <a:spcBef>
                <a:spcPct val="0"/>
              </a:spcBef>
              <a:buFont typeface="Wingdings" pitchFamily="2" charset="2"/>
              <a:buChar char="§"/>
            </a:pP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Data used:</a:t>
            </a:r>
            <a:endParaRPr lang="en-US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800100" lvl="1" indent="-342900" algn="just">
              <a:lnSpc>
                <a:spcPct val="130000"/>
              </a:lnSpc>
              <a:spcBef>
                <a:spcPct val="0"/>
              </a:spcBef>
              <a:buSzPct val="100000"/>
              <a:buFont typeface="Arial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Annual reports for the </a:t>
            </a: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2013/14, 2014/15 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2015/16 and 2016/17 financial years</a:t>
            </a:r>
            <a:endParaRPr lang="en-US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800100" lvl="1" indent="-342900" algn="just">
              <a:lnSpc>
                <a:spcPct val="130000"/>
              </a:lnSpc>
              <a:spcBef>
                <a:spcPct val="0"/>
              </a:spcBef>
              <a:buSzPct val="100000"/>
              <a:buFont typeface="Arial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Other data available, e.g. </a:t>
            </a: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from PSC 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tools and research, National Treasury, Presidency (DPME</a:t>
            </a: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), </a:t>
            </a:r>
            <a:r>
              <a:rPr lang="en-US" sz="20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Vulindlela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DPSA, Auditor-General Reports.</a:t>
            </a:r>
          </a:p>
          <a:p>
            <a:pPr>
              <a:lnSpc>
                <a:spcPct val="130000"/>
              </a:lnSpc>
            </a:pPr>
            <a:endParaRPr lang="en-Z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0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Slide Number Placeholder 3"/>
          <p:cNvSpPr txBox="1">
            <a:spLocks noGrp="1"/>
          </p:cNvSpPr>
          <p:nvPr/>
        </p:nvSpPr>
        <p:spPr bwMode="auto">
          <a:xfrm>
            <a:off x="6911182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A1981012-8236-41A0-9BFE-6B14C57E4817}" type="slidenum">
              <a:rPr lang="en-US" sz="1400" b="0">
                <a:solidFill>
                  <a:prstClr val="black"/>
                </a:solidFill>
              </a:rPr>
              <a:pPr algn="r" eaLnBrk="1" hangingPunct="1"/>
              <a:t>4</a:t>
            </a:fld>
            <a:endParaRPr lang="en-US" sz="1400" b="0">
              <a:solidFill>
                <a:prstClr val="black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40346" y="620688"/>
            <a:ext cx="8229600" cy="504056"/>
          </a:xfrm>
        </p:spPr>
        <p:txBody>
          <a:bodyPr>
            <a:normAutofit/>
          </a:bodyPr>
          <a:lstStyle/>
          <a:p>
            <a:pPr algn="ctr"/>
            <a:r>
              <a:rPr lang="en-GB" sz="2800" b="1" dirty="0" smtClean="0">
                <a:solidFill>
                  <a:srgbClr val="800000"/>
                </a:solidFill>
                <a:latin typeface="Berlin Sans FB Demi" panose="020E0802020502020306" pitchFamily="34" charset="0"/>
                <a:cs typeface="Arial" panose="020B0604020202020204" pitchFamily="34" charset="0"/>
              </a:rPr>
              <a:t>LEGISLATIVE MANDATE OF THE PSC</a:t>
            </a:r>
            <a:endParaRPr lang="en-ZA" sz="2800" dirty="0">
              <a:solidFill>
                <a:srgbClr val="800000"/>
              </a:solidFill>
              <a:latin typeface="Berlin Sans FB Demi" panose="020E0802020502020306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0" y="1380226"/>
            <a:ext cx="3450566" cy="4411574"/>
            <a:chOff x="8344" y="1780212"/>
            <a:chExt cx="2585050" cy="325372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3" t="28470" r="826" b="6056"/>
            <a:stretch>
              <a:fillRect/>
            </a:stretch>
          </p:blipFill>
          <p:spPr bwMode="auto">
            <a:xfrm>
              <a:off x="8344" y="2683956"/>
              <a:ext cx="2585050" cy="2349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44" y="1780212"/>
              <a:ext cx="1832401" cy="25027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123" name="Text Placeholder 2"/>
          <p:cNvSpPr>
            <a:spLocks/>
          </p:cNvSpPr>
          <p:nvPr/>
        </p:nvSpPr>
        <p:spPr bwMode="auto">
          <a:xfrm>
            <a:off x="2445917" y="1124744"/>
            <a:ext cx="6145991" cy="5112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>
              <a:lnSpc>
                <a:spcPct val="120000"/>
              </a:lnSpc>
              <a:buFontTx/>
              <a:buChar char="•"/>
            </a:pPr>
            <a:r>
              <a:rPr lang="en-US" sz="2000" b="0" dirty="0">
                <a:solidFill>
                  <a:prstClr val="black"/>
                </a:solidFill>
              </a:rPr>
              <a:t>The PSC derives its mandate from sections 195 and 196 of the Constitution, which vests it with the custodian oversight responsibilities for the performance of </a:t>
            </a:r>
            <a:r>
              <a:rPr lang="en-US" sz="2000" b="0" dirty="0" smtClean="0">
                <a:solidFill>
                  <a:prstClr val="black"/>
                </a:solidFill>
              </a:rPr>
              <a:t>the Public </a:t>
            </a:r>
            <a:r>
              <a:rPr lang="en-US" sz="2000" b="0" dirty="0">
                <a:solidFill>
                  <a:prstClr val="black"/>
                </a:solidFill>
              </a:rPr>
              <a:t>Service.</a:t>
            </a:r>
          </a:p>
          <a:p>
            <a:pPr algn="just">
              <a:lnSpc>
                <a:spcPct val="120000"/>
              </a:lnSpc>
              <a:buFontTx/>
              <a:buChar char="•"/>
            </a:pPr>
            <a:r>
              <a:rPr lang="en-US" sz="2000" b="0" dirty="0" smtClean="0">
                <a:solidFill>
                  <a:prstClr val="black"/>
                </a:solidFill>
              </a:rPr>
              <a:t>In line with this mandate, the PSC </a:t>
            </a:r>
            <a:r>
              <a:rPr lang="en-US" sz="2000" b="0" dirty="0">
                <a:solidFill>
                  <a:prstClr val="black"/>
                </a:solidFill>
              </a:rPr>
              <a:t>monitors, evaluates and investigates </a:t>
            </a:r>
            <a:r>
              <a:rPr lang="en-US" sz="2000" b="0" dirty="0" smtClean="0">
                <a:solidFill>
                  <a:prstClr val="black"/>
                </a:solidFill>
              </a:rPr>
              <a:t>the organization and administration and personnel practices of the public services </a:t>
            </a:r>
            <a:r>
              <a:rPr lang="en-US" sz="2000" b="0" dirty="0">
                <a:solidFill>
                  <a:prstClr val="black"/>
                </a:solidFill>
              </a:rPr>
              <a:t>and promotes the values and principles governing public administration contained in section 195 of the Constitution.</a:t>
            </a:r>
          </a:p>
          <a:p>
            <a:pPr algn="just">
              <a:lnSpc>
                <a:spcPct val="120000"/>
              </a:lnSpc>
              <a:buFontTx/>
              <a:buChar char="•"/>
            </a:pPr>
            <a:r>
              <a:rPr lang="en-US" sz="2000" b="0" dirty="0">
                <a:solidFill>
                  <a:prstClr val="black"/>
                </a:solidFill>
              </a:rPr>
              <a:t>It may also issue directives regarding compliance with personnel procedures relating to recruitment, transfers, promotions and dismissals.</a:t>
            </a:r>
          </a:p>
          <a:p>
            <a:pPr algn="just">
              <a:lnSpc>
                <a:spcPct val="120000"/>
              </a:lnSpc>
            </a:pPr>
            <a:endParaRPr lang="en-US" sz="2000" b="0" dirty="0">
              <a:solidFill>
                <a:prstClr val="black"/>
              </a:solidFill>
            </a:endParaRPr>
          </a:p>
          <a:p>
            <a:pPr algn="just">
              <a:lnSpc>
                <a:spcPct val="120000"/>
              </a:lnSpc>
              <a:buFontTx/>
              <a:buChar char="•"/>
            </a:pPr>
            <a:endParaRPr lang="en-US" sz="2000" b="0" dirty="0">
              <a:solidFill>
                <a:prstClr val="black"/>
              </a:solidFill>
            </a:endParaRPr>
          </a:p>
          <a:p>
            <a:pPr algn="just">
              <a:lnSpc>
                <a:spcPct val="120000"/>
              </a:lnSpc>
              <a:buFontTx/>
              <a:buChar char="•"/>
            </a:pPr>
            <a:endParaRPr lang="en-US" sz="2000" b="0" dirty="0">
              <a:solidFill>
                <a:prstClr val="black"/>
              </a:solidFill>
            </a:endParaRPr>
          </a:p>
          <a:p>
            <a:pPr algn="just">
              <a:lnSpc>
                <a:spcPct val="120000"/>
              </a:lnSpc>
              <a:buFontTx/>
              <a:buChar char="•"/>
            </a:pPr>
            <a:endParaRPr lang="en-US" sz="2000" b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0212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011617" y="6381750"/>
            <a:ext cx="2133971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3D7D7202-78FF-4AF5-8E29-E0B756925B96}" type="slidenum">
              <a:rPr lang="en-US" sz="1400">
                <a:solidFill>
                  <a:prstClr val="black"/>
                </a:solidFill>
              </a:rPr>
              <a:pPr algn="r" eaLnBrk="0" hangingPunct="0"/>
              <a:t>5</a:t>
            </a:fld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8" name="Left Brace 7"/>
          <p:cNvSpPr/>
          <p:nvPr/>
        </p:nvSpPr>
        <p:spPr>
          <a:xfrm>
            <a:off x="1465811" y="1387064"/>
            <a:ext cx="417719" cy="792088"/>
          </a:xfrm>
          <a:prstGeom prst="leftBrace">
            <a:avLst>
              <a:gd name="adj1" fmla="val 35000"/>
              <a:gd name="adj2" fmla="val 50000"/>
            </a:avLst>
          </a:prstGeom>
          <a:ln w="19050">
            <a:solidFill>
              <a:schemeClr val="accent5">
                <a:lumMod val="25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-40000" prstMaterial="matte"/>
        </p:spPr>
        <p:style>
          <a:lnRef idx="2">
            <a:scrgbClr r="0" g="0" b="0"/>
          </a:lnRef>
          <a:fillRef idx="0">
            <a:schemeClr val="accent1">
              <a:shade val="8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" name="Group 2"/>
          <p:cNvGrpSpPr/>
          <p:nvPr/>
        </p:nvGrpSpPr>
        <p:grpSpPr>
          <a:xfrm>
            <a:off x="142070" y="1276930"/>
            <a:ext cx="8612572" cy="1050689"/>
            <a:chOff x="145753" y="1094753"/>
            <a:chExt cx="8611077" cy="822079"/>
          </a:xfrm>
        </p:grpSpPr>
        <p:grpSp>
          <p:nvGrpSpPr>
            <p:cNvPr id="7" name="Group 6"/>
            <p:cNvGrpSpPr/>
            <p:nvPr/>
          </p:nvGrpSpPr>
          <p:grpSpPr>
            <a:xfrm>
              <a:off x="145753" y="1094753"/>
              <a:ext cx="2093845" cy="793997"/>
              <a:chOff x="-5613" y="1883"/>
              <a:chExt cx="2093845" cy="952544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0" y="4173"/>
                <a:ext cx="2088232" cy="950254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3" name="Rectangle 12"/>
              <p:cNvSpPr/>
              <p:nvPr/>
            </p:nvSpPr>
            <p:spPr>
              <a:xfrm>
                <a:off x="-5613" y="1883"/>
                <a:ext cx="1388472" cy="95025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42240" tIns="50800" rIns="142240" bIns="50800" numCol="1" spcCol="1270" anchor="ctr" anchorCtr="0">
                <a:noAutofit/>
              </a:bodyPr>
              <a:lstStyle/>
              <a:p>
                <a:pPr defTabSz="889000">
                  <a:spcBef>
                    <a:spcPct val="0"/>
                  </a:spcBef>
                </a:pPr>
                <a:r>
                  <a:rPr lang="en-US" sz="2000" b="1" dirty="0" smtClean="0">
                    <a:solidFill>
                      <a:srgbClr val="4472C4">
                        <a:lumMod val="50000"/>
                      </a:srgbClr>
                    </a:solidFill>
                    <a:latin typeface="Arial" pitchFamily="34" charset="0"/>
                    <a:cs typeface="Arial" pitchFamily="34" charset="0"/>
                  </a:rPr>
                  <a:t>Section 195</a:t>
                </a:r>
                <a:endParaRPr lang="en-US" sz="2000" b="1" dirty="0">
                  <a:solidFill>
                    <a:srgbClr val="4472C4">
                      <a:lumMod val="50000"/>
                    </a:srgb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1983420" y="1124744"/>
              <a:ext cx="6773410" cy="792088"/>
              <a:chOff x="2814869" y="4173"/>
              <a:chExt cx="5538058" cy="950254"/>
            </a:xfrm>
            <a:scene3d>
              <a:camera prst="orthographicFront"/>
              <a:lightRig rig="threePt" dir="t">
                <a:rot lat="0" lon="0" rev="7500000"/>
              </a:lightRig>
            </a:scene3d>
          </p:grpSpPr>
          <p:sp>
            <p:nvSpPr>
              <p:cNvPr id="10" name="Rectangle 9"/>
              <p:cNvSpPr/>
              <p:nvPr/>
            </p:nvSpPr>
            <p:spPr>
              <a:xfrm>
                <a:off x="2814869" y="4173"/>
                <a:ext cx="5538058" cy="950254"/>
              </a:xfrm>
              <a:prstGeom prst="rect">
                <a:avLst/>
              </a:prstGeom>
              <a:solidFill>
                <a:srgbClr val="387980"/>
              </a:solidFill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1">
                  <a:shade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1" name="Rectangle 10"/>
              <p:cNvSpPr/>
              <p:nvPr/>
            </p:nvSpPr>
            <p:spPr>
              <a:xfrm>
                <a:off x="2901455" y="4173"/>
                <a:ext cx="5451472" cy="950254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76200" tIns="76200" rIns="76200" bIns="76200" numCol="1" spcCol="1270" anchor="ctr" anchorCtr="0">
                <a:noAutofit/>
              </a:bodyPr>
              <a:lstStyle/>
              <a:p>
                <a:pPr marL="0" lvl="1" defTabSz="889000">
                  <a:spcBef>
                    <a:spcPct val="0"/>
                  </a:spcBef>
                </a:pPr>
                <a:r>
                  <a:rPr lang="en-US" sz="2400" dirty="0" smtClean="0">
                    <a:solidFill>
                      <a:srgbClr val="FFFFCC"/>
                    </a:solidFill>
                    <a:latin typeface="Arial Rounded MT Bold" panose="020F0704030504030204" pitchFamily="34" charset="0"/>
                    <a:cs typeface="Arial" pitchFamily="34" charset="0"/>
                  </a:rPr>
                  <a:t>Sets out the values and principles  governing public administration</a:t>
                </a:r>
                <a:endParaRPr lang="en-US" sz="2400" dirty="0">
                  <a:solidFill>
                    <a:srgbClr val="FFFFCC"/>
                  </a:solidFill>
                  <a:latin typeface="Arial Rounded MT Bold" panose="020F0704030504030204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42" name="Rectangle 41"/>
          <p:cNvSpPr/>
          <p:nvPr/>
        </p:nvSpPr>
        <p:spPr>
          <a:xfrm>
            <a:off x="541761" y="2469693"/>
            <a:ext cx="8227321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4472C4">
                  <a:lumMod val="25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 high standard of professional ethics </a:t>
            </a:r>
            <a:endParaRPr lang="en-US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Clr>
                <a:srgbClr val="4472C4">
                  <a:lumMod val="25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Efficient</a:t>
            </a: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economic and effective use of resources </a:t>
            </a:r>
          </a:p>
          <a:p>
            <a:pPr marL="342900" indent="-342900" algn="just">
              <a:buClr>
                <a:srgbClr val="4472C4">
                  <a:lumMod val="25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 development-orientated public administration </a:t>
            </a:r>
          </a:p>
          <a:p>
            <a:pPr marL="342900" indent="-342900" algn="just">
              <a:buClr>
                <a:srgbClr val="4472C4">
                  <a:lumMod val="25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Provision of services in an impartial, fair and equitable way, without bias </a:t>
            </a:r>
          </a:p>
          <a:p>
            <a:pPr marL="342900" indent="-342900" algn="just">
              <a:buClr>
                <a:srgbClr val="4472C4">
                  <a:lumMod val="25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Responding to people’s needs and encouraging the public to participate in policy-making </a:t>
            </a:r>
          </a:p>
          <a:p>
            <a:pPr marL="342900" indent="-342900" algn="just">
              <a:buClr>
                <a:srgbClr val="4472C4">
                  <a:lumMod val="25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Accountable public administration </a:t>
            </a:r>
          </a:p>
          <a:p>
            <a:pPr marL="342900" indent="-342900" algn="just">
              <a:buClr>
                <a:srgbClr val="4472C4">
                  <a:lumMod val="25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Fostering transparency </a:t>
            </a:r>
          </a:p>
          <a:p>
            <a:pPr marL="342900" indent="-342900" algn="just">
              <a:buClr>
                <a:srgbClr val="4472C4">
                  <a:lumMod val="25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The cultivation of good human resource management and career-development practices </a:t>
            </a:r>
          </a:p>
          <a:p>
            <a:pPr marL="342900" indent="-342900" algn="just">
              <a:buClr>
                <a:srgbClr val="4472C4">
                  <a:lumMod val="25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 representative public administration with employment and personnel management practices based on ability, objectivity, fairness and the need to redress the imbalances of the past</a:t>
            </a:r>
            <a:endParaRPr lang="en-ZA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82627" y="553554"/>
            <a:ext cx="9145587" cy="743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800" b="1" dirty="0" smtClean="0">
                <a:solidFill>
                  <a:srgbClr val="800000"/>
                </a:solidFill>
                <a:latin typeface="Berlin Sans FB Demi" panose="020E0802020502020306" pitchFamily="34" charset="0"/>
                <a:cs typeface="Arial" pitchFamily="34" charset="0"/>
              </a:rPr>
              <a:t>VALUES GOVERNING PUBLIC ADMINISTRATION</a:t>
            </a:r>
            <a:endParaRPr lang="en-US" sz="2800" b="1" kern="0" dirty="0">
              <a:solidFill>
                <a:srgbClr val="800000"/>
              </a:solidFill>
              <a:latin typeface="Berlin Sans FB Demi" panose="020E0802020502020306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70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CAC16-47F2-4DEB-9AE7-75C2602EBE16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91937" y="1119322"/>
            <a:ext cx="8071616" cy="28561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ZA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Indicator</a:t>
            </a:r>
            <a:r>
              <a:rPr lang="en-ZA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 Planned outputs </a:t>
            </a:r>
            <a:r>
              <a:rPr lang="en-ZA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achieved vs budget spent (a)</a:t>
            </a:r>
          </a:p>
          <a:p>
            <a:pPr>
              <a:lnSpc>
                <a:spcPct val="110000"/>
              </a:lnSpc>
            </a:pPr>
            <a:endParaRPr lang="en-ZA" b="1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n-ZA" sz="2000" dirty="0" smtClean="0">
                <a:latin typeface="Arial" pitchFamily="34" charset="0"/>
                <a:cs typeface="Arial" pitchFamily="34" charset="0"/>
              </a:rPr>
              <a:t>There </a:t>
            </a:r>
            <a:r>
              <a:rPr lang="en-ZA" sz="2000" dirty="0">
                <a:latin typeface="Arial" pitchFamily="34" charset="0"/>
                <a:cs typeface="Arial" pitchFamily="34" charset="0"/>
              </a:rPr>
              <a:t>has been </a:t>
            </a:r>
            <a:r>
              <a:rPr lang="en-ZA" sz="2000" dirty="0" smtClean="0">
                <a:latin typeface="Arial" pitchFamily="34" charset="0"/>
                <a:cs typeface="Arial" pitchFamily="34" charset="0"/>
              </a:rPr>
              <a:t>slight decline in the % spent from 2013/14 to 2016/17 but the Department is still within the 2% under-or overspending. The Department spent only 93% of its budget under Programme 2.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ZA" sz="2000" dirty="0" smtClean="0">
                <a:latin typeface="Arial" pitchFamily="34" charset="0"/>
                <a:cs typeface="Arial" pitchFamily="34" charset="0"/>
              </a:rPr>
              <a:t>The Department has been consistent over the last three years in achieving 100% of its targets while also achieving a number of additional targets supporting its KPIs (32 during 2016/2017). 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0035380"/>
              </p:ext>
            </p:extLst>
          </p:nvPr>
        </p:nvGraphicFramePr>
        <p:xfrm>
          <a:off x="516834" y="4070376"/>
          <a:ext cx="8146719" cy="2053110"/>
        </p:xfrm>
        <a:graphic>
          <a:graphicData uri="http://schemas.openxmlformats.org/drawingml/2006/table">
            <a:tbl>
              <a:tblPr firstRow="1" bandRow="1">
                <a:tableStyleId>{E8034E78-7F5D-4C2E-B375-FC64B27BC917}</a:tableStyleId>
              </a:tblPr>
              <a:tblGrid>
                <a:gridCol w="2054079"/>
                <a:gridCol w="3022132"/>
                <a:gridCol w="3070508"/>
              </a:tblGrid>
              <a:tr h="41062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Financial</a:t>
                      </a:r>
                      <a:r>
                        <a:rPr lang="en-US" sz="20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year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92" marR="68592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r>
                        <a:rPr lang="en-US" sz="20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Spent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92" marR="68592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Achievement</a:t>
                      </a:r>
                      <a:r>
                        <a:rPr lang="en-US" sz="20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targets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92" marR="68592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</a:tr>
              <a:tr h="410622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2013/14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92" marR="68592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92" marR="68592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97.4%</a:t>
                      </a:r>
                      <a:endParaRPr lang="en-ZA" sz="20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410622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2014/15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92" marR="68592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99.7%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92" marR="68592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100%</a:t>
                      </a:r>
                      <a:endParaRPr lang="en-ZA" sz="20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410622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2015/16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92" marR="68592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99.8%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92" marR="68592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100%</a:t>
                      </a:r>
                      <a:endParaRPr lang="en-ZA" sz="20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410622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2016/17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92" marR="68592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98.6%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92" marR="68592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0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100%</a:t>
                      </a:r>
                      <a:endParaRPr lang="en-ZA" sz="20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 bwMode="auto">
          <a:xfrm>
            <a:off x="54951" y="375561"/>
            <a:ext cx="9145587" cy="743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ZA" sz="2800" b="1" dirty="0">
                <a:solidFill>
                  <a:srgbClr val="990000"/>
                </a:solidFill>
                <a:latin typeface="Berlin Sans FB Demi" panose="020E0802020502020306" pitchFamily="34" charset="0"/>
                <a:cs typeface="Arial" pitchFamily="34" charset="0"/>
              </a:rPr>
              <a:t>EXPENDITURE VS. PERFORMANCE</a:t>
            </a:r>
          </a:p>
        </p:txBody>
      </p:sp>
    </p:spTree>
    <p:extLst>
      <p:ext uri="{BB962C8B-B14F-4D97-AF65-F5344CB8AC3E}">
        <p14:creationId xmlns:p14="http://schemas.microsoft.com/office/powerpoint/2010/main" val="2900473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1525" y="1565353"/>
            <a:ext cx="8106877" cy="711122"/>
          </a:xfrm>
        </p:spPr>
        <p:txBody>
          <a:bodyPr>
            <a:noAutofit/>
          </a:bodyPr>
          <a:lstStyle/>
          <a:p>
            <a:pPr marL="0" indent="0" algn="just">
              <a:lnSpc>
                <a:spcPct val="110000"/>
              </a:lnSpc>
              <a:spcBef>
                <a:spcPts val="0"/>
              </a:spcBef>
              <a:buClr>
                <a:srgbClr val="800000"/>
              </a:buClr>
              <a:buNone/>
            </a:pPr>
            <a:r>
              <a:rPr lang="en-ZA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Indicator: Expenditure vs performance </a:t>
            </a:r>
            <a:r>
              <a:rPr lang="en-ZA" sz="1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per programme </a:t>
            </a:r>
            <a:r>
              <a:rPr lang="en-ZA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(2016/17 financial year) (b)</a:t>
            </a:r>
            <a:endParaRPr lang="en-ZA" sz="1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lnSpc>
                <a:spcPct val="110000"/>
              </a:lnSpc>
              <a:spcBef>
                <a:spcPts val="0"/>
              </a:spcBef>
              <a:buClr>
                <a:srgbClr val="800000"/>
              </a:buClr>
            </a:pPr>
            <a:endParaRPr lang="en-ZA" sz="1800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D2411-6FA9-43B7-AC87-AB368A9DC2CE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771525" y="632646"/>
            <a:ext cx="71320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ZA" sz="2800" b="1" dirty="0" smtClean="0">
                <a:solidFill>
                  <a:srgbClr val="990000"/>
                </a:solidFill>
                <a:latin typeface="Berlin Sans FB Demi" panose="020E0802020502020306" pitchFamily="34" charset="0"/>
                <a:cs typeface="Arial" pitchFamily="34" charset="0"/>
              </a:rPr>
              <a:t>EXPENDITURE VS. PERFORMANCE</a:t>
            </a:r>
            <a:endParaRPr lang="en-ZA" sz="2800" b="1" dirty="0">
              <a:solidFill>
                <a:srgbClr val="990000"/>
              </a:solidFill>
              <a:latin typeface="Berlin Sans FB Demi" panose="020E0802020502020306" pitchFamily="34" charset="0"/>
              <a:cs typeface="Arial" pitchFamily="34" charset="0"/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/>
          </p:nvPr>
        </p:nvGraphicFramePr>
        <p:xfrm>
          <a:off x="771525" y="2276475"/>
          <a:ext cx="7745304" cy="3800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89000" y="6356351"/>
            <a:ext cx="1701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  <a:cs typeface="Arial" panose="020B0604020202020204" pitchFamily="34" charset="0"/>
              </a:rPr>
              <a:t>EDD Annual Report 2016/2017</a:t>
            </a:r>
            <a:endParaRPr lang="en-US" sz="8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767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9383" y="1516245"/>
            <a:ext cx="8221319" cy="4779594"/>
          </a:xfrm>
        </p:spPr>
        <p:txBody>
          <a:bodyPr>
            <a:normAutofit fontScale="25000" lnSpcReduction="20000"/>
          </a:bodyPr>
          <a:lstStyle/>
          <a:p>
            <a:pPr marL="0" indent="0">
              <a:buClr>
                <a:srgbClr val="800000"/>
              </a:buClr>
              <a:buSzPct val="100000"/>
              <a:buNone/>
            </a:pPr>
            <a:r>
              <a:rPr lang="en-US" sz="7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Indicator: 2017/18 Level of expenditure against norm (c)</a:t>
            </a:r>
          </a:p>
          <a:p>
            <a:pPr marL="0" indent="0">
              <a:buClr>
                <a:srgbClr val="800000"/>
              </a:buClr>
              <a:buSzPct val="100000"/>
              <a:buNone/>
            </a:pPr>
            <a:endParaRPr lang="en-US" sz="1900" b="1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Clr>
                <a:srgbClr val="800000"/>
              </a:buClr>
              <a:buSzPct val="100000"/>
              <a:buNone/>
            </a:pPr>
            <a:endParaRPr lang="en-US" sz="1900" b="1" i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Clr>
                <a:srgbClr val="800000"/>
              </a:buClr>
              <a:buSzPct val="100000"/>
              <a:buNone/>
            </a:pPr>
            <a:endParaRPr lang="en-US" sz="1900" b="1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Clr>
                <a:srgbClr val="800000"/>
              </a:buClr>
              <a:buSzPct val="100000"/>
              <a:buNone/>
            </a:pPr>
            <a:endParaRPr lang="en-US" sz="1900" b="1" i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Clr>
                <a:srgbClr val="800000"/>
              </a:buClr>
              <a:buSzPct val="100000"/>
              <a:buNone/>
            </a:pPr>
            <a:endParaRPr lang="en-US" sz="1900" b="1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Clr>
                <a:srgbClr val="800000"/>
              </a:buClr>
              <a:buSzPct val="100000"/>
              <a:buNone/>
            </a:pPr>
            <a:endParaRPr lang="en-US" sz="1900" b="1" i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Clr>
                <a:srgbClr val="800000"/>
              </a:buClr>
              <a:buSzPct val="100000"/>
              <a:buNone/>
            </a:pPr>
            <a:endParaRPr lang="en-US" sz="1900" b="1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Clr>
                <a:srgbClr val="800000"/>
              </a:buClr>
              <a:buSzPct val="100000"/>
              <a:buNone/>
            </a:pPr>
            <a:endParaRPr lang="en-US" sz="1900" b="1" i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Clr>
                <a:srgbClr val="800000"/>
              </a:buClr>
              <a:buSzPct val="100000"/>
              <a:buNone/>
            </a:pPr>
            <a:endParaRPr lang="en-US" sz="1900" b="1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Clr>
                <a:srgbClr val="800000"/>
              </a:buClr>
              <a:buSzPct val="100000"/>
              <a:buNone/>
            </a:pPr>
            <a:endParaRPr lang="en-US" sz="1900" b="1" i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Clr>
                <a:srgbClr val="800000"/>
              </a:buClr>
              <a:buSzPct val="100000"/>
              <a:buNone/>
            </a:pPr>
            <a:endParaRPr lang="en-US" sz="1900" b="1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Clr>
                <a:srgbClr val="800000"/>
              </a:buClr>
              <a:buSzPct val="100000"/>
              <a:buNone/>
            </a:pPr>
            <a:endParaRPr lang="en-US" sz="1900" b="1" i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Clr>
                <a:srgbClr val="800000"/>
              </a:buClr>
              <a:buSzPct val="100000"/>
              <a:buNone/>
            </a:pPr>
            <a:endParaRPr lang="en-US" sz="1900" b="1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Clr>
                <a:srgbClr val="800000"/>
              </a:buClr>
              <a:buSzPct val="100000"/>
              <a:buNone/>
            </a:pPr>
            <a:endParaRPr lang="en-US" sz="1900" b="1" i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Clr>
                <a:srgbClr val="800000"/>
              </a:buClr>
              <a:buSzPct val="100000"/>
              <a:buNone/>
            </a:pPr>
            <a:endParaRPr lang="en-US" sz="1900" b="1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Clr>
                <a:srgbClr val="800000"/>
              </a:buClr>
              <a:buSzPct val="100000"/>
              <a:buNone/>
            </a:pPr>
            <a:endParaRPr lang="en-US" sz="1900" b="1" i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Clr>
                <a:srgbClr val="800000"/>
              </a:buClr>
              <a:buSzPct val="100000"/>
              <a:buNone/>
            </a:pPr>
            <a:endParaRPr lang="en-US" sz="1900" b="1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Clr>
                <a:srgbClr val="800000"/>
              </a:buClr>
              <a:buSzPct val="100000"/>
              <a:buNone/>
            </a:pPr>
            <a:endParaRPr lang="en-US" sz="1900" b="1" i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Clr>
                <a:srgbClr val="800000"/>
              </a:buClr>
              <a:buSzPct val="100000"/>
              <a:buNone/>
            </a:pPr>
            <a:endParaRPr lang="en-US" sz="1900" b="1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Clr>
                <a:srgbClr val="800000"/>
              </a:buClr>
              <a:buSzPct val="100000"/>
              <a:buNone/>
            </a:pPr>
            <a:endParaRPr lang="en-US" sz="1900" b="1" i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lnSpc>
                <a:spcPct val="120000"/>
              </a:lnSpc>
              <a:buClr>
                <a:srgbClr val="800000"/>
              </a:buClr>
              <a:buSzPct val="100000"/>
              <a:buNone/>
            </a:pPr>
            <a:r>
              <a:rPr lang="en-US" sz="7200" dirty="0" smtClean="0">
                <a:latin typeface="Arial" pitchFamily="34" charset="0"/>
                <a:cs typeface="Arial" pitchFamily="34" charset="0"/>
              </a:rPr>
              <a:t>The EDD’s overspending during the first 5 months of 2017/18 needs to be managed to ensure the Department stays within the 2% norm at the end of the financial year.</a:t>
            </a:r>
          </a:p>
          <a:p>
            <a:pPr lvl="1">
              <a:buClr>
                <a:srgbClr val="800000"/>
              </a:buClr>
              <a:buFont typeface="Wingdings" pitchFamily="2" charset="2"/>
              <a:buChar char="ü"/>
            </a:pPr>
            <a:endParaRPr lang="en-US" sz="2000" i="1" dirty="0">
              <a:solidFill>
                <a:srgbClr val="800000"/>
              </a:solidFill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6445327" y="6362700"/>
            <a:ext cx="2133971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3D7D7202-78FF-4AF5-8E29-E0B756925B96}" type="slidenum">
              <a:rPr lang="en-US" sz="1600" b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algn="r" eaLnBrk="0" hangingPunct="0"/>
              <a:t>8</a:t>
            </a:fld>
            <a:endParaRPr lang="en-US" sz="16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9383" y="6295839"/>
            <a:ext cx="79222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National Treasury Website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707666" y="611381"/>
            <a:ext cx="69158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ZA" sz="2800" b="1" dirty="0" smtClean="0">
                <a:solidFill>
                  <a:srgbClr val="990000"/>
                </a:solidFill>
                <a:latin typeface="Berlin Sans FB Demi" panose="020E0802020502020306" pitchFamily="34" charset="0"/>
                <a:cs typeface="Arial" pitchFamily="34" charset="0"/>
              </a:rPr>
              <a:t>CURRENT EXPENDITURE TRENDS </a:t>
            </a:r>
            <a:endParaRPr lang="en-ZA" sz="2800" b="1" dirty="0">
              <a:solidFill>
                <a:srgbClr val="990000"/>
              </a:solidFill>
              <a:latin typeface="Berlin Sans FB Demi" panose="020E0802020502020306" pitchFamily="34" charset="0"/>
              <a:cs typeface="Arial" pitchFamily="34" charset="0"/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/>
          </p:nvPr>
        </p:nvGraphicFramePr>
        <p:xfrm>
          <a:off x="629383" y="1838325"/>
          <a:ext cx="7315200" cy="3590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98847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CAC16-47F2-4DEB-9AE7-75C2602EBE16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27327" y="1004090"/>
            <a:ext cx="8397240" cy="39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ZA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Indicator</a:t>
            </a:r>
            <a:r>
              <a:rPr lang="en-ZA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 Audit </a:t>
            </a:r>
            <a:r>
              <a:rPr lang="en-ZA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Outcomes (a)</a:t>
            </a:r>
            <a:endParaRPr lang="en-ZA" b="1" dirty="0">
              <a:solidFill>
                <a:srgbClr val="009999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727327" y="1485900"/>
          <a:ext cx="8092823" cy="2296453"/>
        </p:xfrm>
        <a:graphic>
          <a:graphicData uri="http://schemas.openxmlformats.org/drawingml/2006/table">
            <a:tbl>
              <a:tblPr firstRow="1" bandRow="1">
                <a:tableStyleId>{E8034E78-7F5D-4C2E-B375-FC64B27BC917}</a:tableStyleId>
              </a:tblPr>
              <a:tblGrid>
                <a:gridCol w="1899531"/>
                <a:gridCol w="1656906"/>
                <a:gridCol w="1475426"/>
                <a:gridCol w="1530480"/>
                <a:gridCol w="1530480"/>
              </a:tblGrid>
              <a:tr h="335921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Audit Findings</a:t>
                      </a:r>
                      <a:endParaRPr lang="en-US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92" marR="68592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2013/14</a:t>
                      </a:r>
                      <a:endParaRPr lang="en-US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92" marR="68592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2014/15</a:t>
                      </a:r>
                      <a:endParaRPr lang="en-US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92" marR="68592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2015/16</a:t>
                      </a:r>
                      <a:endParaRPr lang="en-US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92" marR="68592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2016/17</a:t>
                      </a:r>
                      <a:endParaRPr lang="en-US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92" marR="68592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</a:tr>
              <a:tr h="650533"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Audit Opinion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92" marR="68592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Unqualified with findings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92" marR="68592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Unqualified with findings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92" marR="68592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Unqualified with findings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92" marR="68592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Unqualified with findings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92" marR="68592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587861"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Predetermined Objective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92" marR="68592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findings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92" marR="68592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findings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92" marR="68592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Findings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92" marR="68592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findings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92" marR="68592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853"/>
                    </a:solidFill>
                  </a:tcPr>
                </a:tc>
              </a:tr>
              <a:tr h="587861"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Compliance with Legislation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92" marR="68592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Repeat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findings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92" marR="68592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Repeat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findings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92" marR="68592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Repeat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findings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92" marR="68592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Findings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92" marR="68592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256306" y="514538"/>
            <a:ext cx="6571217" cy="5263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ZA" sz="2800" b="1" dirty="0" smtClean="0">
                <a:solidFill>
                  <a:srgbClr val="990000"/>
                </a:solidFill>
                <a:latin typeface="Berlin Sans FB Demi" panose="020E0802020502020306" pitchFamily="34" charset="0"/>
                <a:cs typeface="Arial" pitchFamily="34" charset="0"/>
              </a:rPr>
              <a:t>FINANCIAL MANAGEMENT </a:t>
            </a:r>
            <a:endParaRPr lang="en-ZA" sz="2800" b="1" dirty="0">
              <a:solidFill>
                <a:srgbClr val="990000"/>
              </a:solidFill>
              <a:latin typeface="Berlin Sans FB Demi" panose="020E0802020502020306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6123" y="6322948"/>
            <a:ext cx="76317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ZA" sz="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6123" y="6301699"/>
            <a:ext cx="7615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71450" algn="l"/>
              </a:tabLst>
            </a:pPr>
            <a:r>
              <a:rPr lang="en-ZA" sz="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* 	PFMA </a:t>
            </a:r>
            <a:r>
              <a:rPr lang="en-ZA" sz="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2013-14 Consolidated general report on the national and provincial audit </a:t>
            </a:r>
            <a:r>
              <a:rPr lang="en-ZA" sz="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outcomes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ZA" sz="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AG’s Report in the Departmental Annual Report 2014/15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ZA" sz="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AG’s Report in the Departmental Annual Report 2015/16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ZA" sz="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AG’s Report in the Annual Report 2016/17</a:t>
            </a:r>
            <a:endParaRPr lang="en-ZA" sz="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09829" y="3731764"/>
            <a:ext cx="826169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2016/7 the AG found that -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ffective </a:t>
            </a:r>
            <a:r>
              <a:rPr lang="en-US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steps were not taken to prevent </a:t>
            </a:r>
            <a:r>
              <a:rPr lang="en-US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irregular expenditure;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Although the Department’s internal control environment has improved, the internal control environment within finance stayed the same as a result of review processes which could not detect some non-compliance with laws and regulations.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material findings on the predetermined objectives of the 2 line function </a:t>
            </a:r>
            <a:r>
              <a:rPr lang="en-US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Programmes</a:t>
            </a:r>
            <a:r>
              <a:rPr lang="en-US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951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rgbClr val="006666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rgbClr val="006666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  <a:cs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14736</TotalTime>
  <Words>2166</Words>
  <Application>Microsoft Office PowerPoint</Application>
  <PresentationFormat>Custom</PresentationFormat>
  <Paragraphs>470</Paragraphs>
  <Slides>22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37" baseType="lpstr">
      <vt:lpstr>ＭＳ Ｐゴシック</vt:lpstr>
      <vt:lpstr>ＭＳ Ｐゴシック</vt:lpstr>
      <vt:lpstr>Aharoni</vt:lpstr>
      <vt:lpstr>Arial</vt:lpstr>
      <vt:lpstr>Arial Rounded MT Bold</vt:lpstr>
      <vt:lpstr>Berlin Sans FB Demi</vt:lpstr>
      <vt:lpstr>Calibri</vt:lpstr>
      <vt:lpstr>Calibri Light</vt:lpstr>
      <vt:lpstr>Courier New</vt:lpstr>
      <vt:lpstr>Monotype Corsiva</vt:lpstr>
      <vt:lpstr>Times New Roman</vt:lpstr>
      <vt:lpstr>Wingdings</vt:lpstr>
      <vt:lpstr>Office Theme</vt:lpstr>
      <vt:lpstr>1_Office Theme</vt:lpstr>
      <vt:lpstr>Custom Design</vt:lpstr>
      <vt:lpstr>PowerPoint Presentation</vt:lpstr>
      <vt:lpstr>PowerPoint Presentation</vt:lpstr>
      <vt:lpstr>INTRODUCTION</vt:lpstr>
      <vt:lpstr>LEGISLATIVE MANDATE OF THE PSC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GOOD HR PRACTICES </vt:lpstr>
      <vt:lpstr>EMPLOYMENT EQUITY</vt:lpstr>
      <vt:lpstr>EMPLOYMENT EQUITY</vt:lpstr>
      <vt:lpstr>HUMAN RESOURCE: MPAT</vt:lpstr>
      <vt:lpstr>PROFESSIONAL ETHICS</vt:lpstr>
      <vt:lpstr>  CONFLICTS OF INTEREST </vt:lpstr>
      <vt:lpstr>PROFESSIONAL ETHICS</vt:lpstr>
      <vt:lpstr>TRANSPARENCY </vt:lpstr>
      <vt:lpstr>CONCLUDING REMARKS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Fienie Viviers</dc:creator>
  <cp:lastModifiedBy>Makholo Kgoahla</cp:lastModifiedBy>
  <cp:revision>834</cp:revision>
  <cp:lastPrinted>2017-10-02T13:48:47Z</cp:lastPrinted>
  <dcterms:created xsi:type="dcterms:W3CDTF">2014-09-15T12:12:39Z</dcterms:created>
  <dcterms:modified xsi:type="dcterms:W3CDTF">2017-10-03T11:16:21Z</dcterms:modified>
</cp:coreProperties>
</file>