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708" r:id="rId8"/>
    <p:sldMasterId id="2147483720" r:id="rId9"/>
  </p:sldMasterIdLst>
  <p:notesMasterIdLst>
    <p:notesMasterId r:id="rId58"/>
  </p:notesMasterIdLst>
  <p:handoutMasterIdLst>
    <p:handoutMasterId r:id="rId59"/>
  </p:handoutMasterIdLst>
  <p:sldIdLst>
    <p:sldId id="396" r:id="rId10"/>
    <p:sldId id="308" r:id="rId11"/>
    <p:sldId id="420" r:id="rId12"/>
    <p:sldId id="421" r:id="rId13"/>
    <p:sldId id="447" r:id="rId14"/>
    <p:sldId id="443" r:id="rId15"/>
    <p:sldId id="419" r:id="rId16"/>
    <p:sldId id="442" r:id="rId17"/>
    <p:sldId id="444" r:id="rId18"/>
    <p:sldId id="448" r:id="rId19"/>
    <p:sldId id="441" r:id="rId20"/>
    <p:sldId id="423" r:id="rId21"/>
    <p:sldId id="424" r:id="rId22"/>
    <p:sldId id="425" r:id="rId23"/>
    <p:sldId id="426" r:id="rId24"/>
    <p:sldId id="427" r:id="rId25"/>
    <p:sldId id="428" r:id="rId26"/>
    <p:sldId id="342" r:id="rId27"/>
    <p:sldId id="449" r:id="rId28"/>
    <p:sldId id="299" r:id="rId29"/>
    <p:sldId id="378" r:id="rId30"/>
    <p:sldId id="384" r:id="rId31"/>
    <p:sldId id="383" r:id="rId32"/>
    <p:sldId id="380" r:id="rId33"/>
    <p:sldId id="381" r:id="rId34"/>
    <p:sldId id="382" r:id="rId35"/>
    <p:sldId id="385" r:id="rId36"/>
    <p:sldId id="386" r:id="rId37"/>
    <p:sldId id="387" r:id="rId38"/>
    <p:sldId id="352" r:id="rId39"/>
    <p:sldId id="446" r:id="rId40"/>
    <p:sldId id="439" r:id="rId41"/>
    <p:sldId id="415" r:id="rId42"/>
    <p:sldId id="416" r:id="rId43"/>
    <p:sldId id="417" r:id="rId44"/>
    <p:sldId id="388" r:id="rId45"/>
    <p:sldId id="389" r:id="rId46"/>
    <p:sldId id="390" r:id="rId47"/>
    <p:sldId id="391" r:id="rId48"/>
    <p:sldId id="392" r:id="rId49"/>
    <p:sldId id="393" r:id="rId50"/>
    <p:sldId id="394" r:id="rId51"/>
    <p:sldId id="395" r:id="rId52"/>
    <p:sldId id="430" r:id="rId53"/>
    <p:sldId id="450" r:id="rId54"/>
    <p:sldId id="451" r:id="rId55"/>
    <p:sldId id="452" r:id="rId56"/>
    <p:sldId id="398" r:id="rId5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63">
          <p15:clr>
            <a:srgbClr val="A4A3A4"/>
          </p15:clr>
        </p15:guide>
        <p15:guide id="2" pos="1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9933"/>
    <a:srgbClr val="996600"/>
    <a:srgbClr val="CC0099"/>
    <a:srgbClr val="FF33CC"/>
    <a:srgbClr val="FF00FF"/>
    <a:srgbClr val="F6BB00"/>
    <a:srgbClr val="F9671C"/>
    <a:srgbClr val="005400"/>
    <a:srgbClr val="0280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162" autoAdjust="0"/>
  </p:normalViewPr>
  <p:slideViewPr>
    <p:cSldViewPr snapToGrid="0" snapToObjects="1">
      <p:cViewPr varScale="1">
        <p:scale>
          <a:sx n="109" d="100"/>
          <a:sy n="109" d="100"/>
        </p:scale>
        <p:origin x="-2034" y="-90"/>
      </p:cViewPr>
      <p:guideLst>
        <p:guide orient="horz" pos="2963"/>
        <p:guide pos="1197"/>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Programme</a:t>
            </a:r>
            <a:r>
              <a:rPr lang="en-US" b="1" baseline="0" dirty="0"/>
              <a:t> Performance Information</a:t>
            </a:r>
            <a:endParaRPr lang="en-US" b="1" dirty="0"/>
          </a:p>
        </c:rich>
      </c:tx>
      <c:layout>
        <c:manualLayout>
          <c:xMode val="edge"/>
          <c:yMode val="edge"/>
          <c:x val="0.23414471041679133"/>
          <c:y val="4.9184962282770125E-2"/>
        </c:manualLayout>
      </c:layout>
      <c:spPr>
        <a:noFill/>
        <a:ln>
          <a:noFill/>
        </a:ln>
        <a:effectLst/>
      </c:spPr>
    </c:title>
    <c:plotArea>
      <c:layout>
        <c:manualLayout>
          <c:layoutTarget val="inner"/>
          <c:xMode val="edge"/>
          <c:yMode val="edge"/>
          <c:x val="7.8604086725406599E-2"/>
          <c:y val="0.12339171538913928"/>
          <c:w val="0.90511567090836054"/>
          <c:h val="0.61520755828699203"/>
        </c:manualLayout>
      </c:layout>
      <c:barChart>
        <c:barDir val="col"/>
        <c:grouping val="clustered"/>
        <c:ser>
          <c:idx val="0"/>
          <c:order val="0"/>
          <c:tx>
            <c:strRef>
              <c:f>Sheet1!$A$9</c:f>
              <c:strCache>
                <c:ptCount val="1"/>
                <c:pt idx="0">
                  <c:v>Planned</c:v>
                </c:pt>
              </c:strCache>
            </c:strRef>
          </c:tx>
          <c:spPr>
            <a:solidFill>
              <a:schemeClr val="accent1">
                <a:lumMod val="50000"/>
              </a:schemeClr>
            </a:solidFill>
            <a:ln>
              <a:noFill/>
            </a:ln>
            <a:effectLst/>
          </c:spPr>
          <c:dPt>
            <c:idx val="0"/>
            <c:extLst xmlns:c16r2="http://schemas.microsoft.com/office/drawing/2015/06/chart">
              <c:ext xmlns:c16="http://schemas.microsoft.com/office/drawing/2014/chart" uri="{C3380CC4-5D6E-409C-BE32-E72D297353CC}">
                <c16:uniqueId val="{00000001-10AE-4919-A9BE-6424C1D9DAED}"/>
              </c:ext>
            </c:extLst>
          </c:dPt>
          <c:dPt>
            <c:idx val="1"/>
            <c:extLst xmlns:c16r2="http://schemas.microsoft.com/office/drawing/2015/06/chart">
              <c:ext xmlns:c16="http://schemas.microsoft.com/office/drawing/2014/chart" uri="{C3380CC4-5D6E-409C-BE32-E72D297353CC}">
                <c16:uniqueId val="{00000003-10AE-4919-A9BE-6424C1D9DA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Sheet1!$B$8:$D$8</c:f>
              <c:strCache>
                <c:ptCount val="3"/>
                <c:pt idx="0">
                  <c:v>Administration</c:v>
                </c:pt>
                <c:pt idx="1">
                  <c:v>Content Processing and Dissemination</c:v>
                </c:pt>
                <c:pt idx="2">
                  <c:v>Intergovernmental Coordination and Stakeholder Management</c:v>
                </c:pt>
              </c:strCache>
            </c:strRef>
          </c:cat>
          <c:val>
            <c:numRef>
              <c:f>Sheet1!$B$9:$D$9</c:f>
              <c:numCache>
                <c:formatCode>General</c:formatCode>
                <c:ptCount val="3"/>
                <c:pt idx="0">
                  <c:v>10</c:v>
                </c:pt>
                <c:pt idx="1">
                  <c:v>23</c:v>
                </c:pt>
                <c:pt idx="2">
                  <c:v>15</c:v>
                </c:pt>
              </c:numCache>
            </c:numRef>
          </c:val>
          <c:extLst xmlns:c16r2="http://schemas.microsoft.com/office/drawing/2015/06/chart">
            <c:ext xmlns:c16="http://schemas.microsoft.com/office/drawing/2014/chart" uri="{C3380CC4-5D6E-409C-BE32-E72D297353CC}">
              <c16:uniqueId val="{00000004-10AE-4919-A9BE-6424C1D9DAED}"/>
            </c:ext>
          </c:extLst>
        </c:ser>
        <c:ser>
          <c:idx val="1"/>
          <c:order val="1"/>
          <c:tx>
            <c:strRef>
              <c:f>Sheet1!$A$10</c:f>
              <c:strCache>
                <c:ptCount val="1"/>
                <c:pt idx="0">
                  <c:v>Achieved</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Sheet1!$B$8:$D$8</c:f>
              <c:strCache>
                <c:ptCount val="3"/>
                <c:pt idx="0">
                  <c:v>Administration</c:v>
                </c:pt>
                <c:pt idx="1">
                  <c:v>Content Processing and Dissemination</c:v>
                </c:pt>
                <c:pt idx="2">
                  <c:v>Intergovernmental Coordination and Stakeholder Management</c:v>
                </c:pt>
              </c:strCache>
            </c:strRef>
          </c:cat>
          <c:val>
            <c:numRef>
              <c:f>Sheet1!$B$10:$D$10</c:f>
              <c:numCache>
                <c:formatCode>General</c:formatCode>
                <c:ptCount val="3"/>
                <c:pt idx="0">
                  <c:v>10</c:v>
                </c:pt>
                <c:pt idx="1">
                  <c:v>21</c:v>
                </c:pt>
                <c:pt idx="2">
                  <c:v>15</c:v>
                </c:pt>
              </c:numCache>
            </c:numRef>
          </c:val>
          <c:extLst xmlns:c16r2="http://schemas.microsoft.com/office/drawing/2015/06/chart">
            <c:ext xmlns:c16="http://schemas.microsoft.com/office/drawing/2014/chart" uri="{C3380CC4-5D6E-409C-BE32-E72D297353CC}">
              <c16:uniqueId val="{00000005-10AE-4919-A9BE-6424C1D9DAED}"/>
            </c:ext>
          </c:extLst>
        </c:ser>
        <c:ser>
          <c:idx val="2"/>
          <c:order val="2"/>
          <c:tx>
            <c:strRef>
              <c:f>Sheet1!$A$11</c:f>
              <c:strCache>
                <c:ptCount val="1"/>
                <c:pt idx="0">
                  <c:v>Not achieved</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Sheet1!$B$8:$D$8</c:f>
              <c:strCache>
                <c:ptCount val="3"/>
                <c:pt idx="0">
                  <c:v>Administration</c:v>
                </c:pt>
                <c:pt idx="1">
                  <c:v>Content Processing and Dissemination</c:v>
                </c:pt>
                <c:pt idx="2">
                  <c:v>Intergovernmental Coordination and Stakeholder Management</c:v>
                </c:pt>
              </c:strCache>
            </c:strRef>
          </c:cat>
          <c:val>
            <c:numRef>
              <c:f>Sheet1!$B$11:$D$11</c:f>
              <c:numCache>
                <c:formatCode>General</c:formatCode>
                <c:ptCount val="3"/>
                <c:pt idx="0">
                  <c:v>0</c:v>
                </c:pt>
                <c:pt idx="1">
                  <c:v>2</c:v>
                </c:pt>
                <c:pt idx="2">
                  <c:v>0</c:v>
                </c:pt>
              </c:numCache>
            </c:numRef>
          </c:val>
          <c:extLst xmlns:c16r2="http://schemas.microsoft.com/office/drawing/2015/06/chart">
            <c:ext xmlns:c16="http://schemas.microsoft.com/office/drawing/2014/chart" uri="{C3380CC4-5D6E-409C-BE32-E72D297353CC}">
              <c16:uniqueId val="{00000006-10AE-4919-A9BE-6424C1D9DAED}"/>
            </c:ext>
          </c:extLst>
        </c:ser>
        <c:dLbls>
          <c:showVal val="1"/>
        </c:dLbls>
        <c:gapWidth val="219"/>
        <c:overlap val="-27"/>
        <c:axId val="128437632"/>
        <c:axId val="128595072"/>
      </c:barChart>
      <c:catAx>
        <c:axId val="1284376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8595072"/>
        <c:crosses val="autoZero"/>
        <c:auto val="1"/>
        <c:lblAlgn val="ctr"/>
        <c:lblOffset val="100"/>
      </c:catAx>
      <c:valAx>
        <c:axId val="12859507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37632"/>
        <c:crosses val="autoZero"/>
        <c:crossBetween val="between"/>
      </c:valAx>
      <c:spPr>
        <a:solidFill>
          <a:sysClr val="window" lastClr="FFFFFF">
            <a:lumMod val="75000"/>
          </a:sysClr>
        </a:solid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dirty="0"/>
              <a:t>Overall Performance</a:t>
            </a:r>
          </a:p>
        </c:rich>
      </c:tx>
      <c:layout>
        <c:manualLayout>
          <c:xMode val="edge"/>
          <c:yMode val="edge"/>
          <c:x val="0.27315887337682138"/>
          <c:y val="5.597323682385192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3719579227245997E-2"/>
          <c:y val="0.1794291067935854"/>
          <c:w val="0.806316901117616"/>
          <c:h val="0.61381184647329901"/>
        </c:manualLayout>
      </c:layout>
      <c:pie3DChart>
        <c:varyColors val="1"/>
        <c:ser>
          <c:idx val="0"/>
          <c:order val="0"/>
          <c:spPr>
            <a:ln>
              <a:noFill/>
            </a:ln>
          </c:spPr>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1-5116-40CF-9267-C6F59BE0C6A8}"/>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3-5116-40CF-9267-C6F59BE0C6A8}"/>
              </c:ext>
            </c:extLst>
          </c:dPt>
          <c:dLbls>
            <c:dLbl>
              <c:idx val="0"/>
              <c:layout>
                <c:manualLayout>
                  <c:x val="-7.0052095112420443E-2"/>
                  <c:y val="-0.3243655464703493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Val val="1"/>
              <c:extLst xmlns:c16r2="http://schemas.microsoft.com/office/drawing/2015/06/chart">
                <c:ext xmlns:c16="http://schemas.microsoft.com/office/drawing/2014/chart" uri="{C3380CC4-5D6E-409C-BE32-E72D297353CC}">
                  <c16:uniqueId val="{00000001-5116-40CF-9267-C6F59BE0C6A8}"/>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Sheet1!$C$33:$D$33</c:f>
              <c:strCache>
                <c:ptCount val="2"/>
                <c:pt idx="0">
                  <c:v>Achieved</c:v>
                </c:pt>
                <c:pt idx="1">
                  <c:v>Not Achived</c:v>
                </c:pt>
              </c:strCache>
            </c:strRef>
          </c:cat>
          <c:val>
            <c:numRef>
              <c:f>Sheet1!$C$34:$D$34</c:f>
              <c:numCache>
                <c:formatCode>0%</c:formatCode>
                <c:ptCount val="2"/>
                <c:pt idx="0">
                  <c:v>0.96000000000000008</c:v>
                </c:pt>
                <c:pt idx="1">
                  <c:v>4.0000000000000008E-2</c:v>
                </c:pt>
              </c:numCache>
            </c:numRef>
          </c:val>
          <c:extLst xmlns:c16r2="http://schemas.microsoft.com/office/drawing/2015/06/chart">
            <c:ext xmlns:c16="http://schemas.microsoft.com/office/drawing/2014/chart" uri="{C3380CC4-5D6E-409C-BE32-E72D297353CC}">
              <c16:uniqueId val="{00000004-5116-40CF-9267-C6F59BE0C6A8}"/>
            </c:ext>
          </c:extLst>
        </c:ser>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dirty="0"/>
              <a:t>Development</a:t>
            </a:r>
            <a:r>
              <a:rPr lang="en-GB" baseline="0" dirty="0"/>
              <a:t> Communication Projects</a:t>
            </a:r>
            <a:endParaRPr lang="en-GB" dirty="0"/>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idx val="0"/>
            <c:spPr>
              <a:solidFill>
                <a:srgbClr val="92D050"/>
              </a:solidFill>
              <a:ln>
                <a:solidFill>
                  <a:srgbClr val="92D050"/>
                </a:solidFill>
              </a:ln>
              <a:effectLst>
                <a:outerShdw blurRad="57150" dist="19050" dir="5400000" algn="ctr" rotWithShape="0">
                  <a:srgbClr val="000000">
                    <a:alpha val="63000"/>
                  </a:srgbClr>
                </a:outerShdw>
              </a:effectLst>
            </c:spPr>
          </c:dPt>
          <c:dPt>
            <c:idx val="1"/>
            <c:spPr>
              <a:solidFill>
                <a:srgbClr val="7030A0"/>
              </a:solidFill>
              <a:ln>
                <a:solidFill>
                  <a:srgbClr val="7030A0"/>
                </a:solidFill>
              </a:ln>
              <a:effectLst>
                <a:outerShdw blurRad="57150" dist="19050" dir="5400000" algn="ctr" rotWithShape="0">
                  <a:srgbClr val="000000">
                    <a:alpha val="63000"/>
                  </a:srgbClr>
                </a:outerShdw>
              </a:effectLst>
            </c:spPr>
          </c:dPt>
          <c:dPt>
            <c:idx val="2"/>
            <c:spPr>
              <a:solidFill>
                <a:srgbClr val="5B9BD5">
                  <a:lumMod val="75000"/>
                </a:srgbClr>
              </a:solidFill>
              <a:ln>
                <a:solidFill>
                  <a:srgbClr val="5B9BD5">
                    <a:lumMod val="75000"/>
                  </a:srgbClr>
                </a:solidFill>
              </a:ln>
              <a:effectLst>
                <a:outerShdw blurRad="57150" dist="19050" dir="5400000" algn="ctr" rotWithShape="0">
                  <a:srgbClr val="000000">
                    <a:alpha val="63000"/>
                  </a:srgbClr>
                </a:outerShdw>
              </a:effectLst>
            </c:spPr>
          </c:dPt>
          <c:dPt>
            <c:idx val="3"/>
            <c:spPr>
              <a:solidFill>
                <a:srgbClr val="00B050"/>
              </a:solidFill>
              <a:ln>
                <a:solidFill>
                  <a:srgbClr val="00B050"/>
                </a:solidFill>
              </a:ln>
              <a:effectLst>
                <a:outerShdw blurRad="57150" dist="19050" dir="5400000" algn="ctr" rotWithShape="0">
                  <a:srgbClr val="000000">
                    <a:alpha val="63000"/>
                  </a:srgbClr>
                </a:outerShdw>
              </a:effectLst>
            </c:spPr>
          </c:dPt>
          <c:dPt>
            <c:idx val="4"/>
            <c:spPr>
              <a:solidFill>
                <a:srgbClr val="F6BB00"/>
              </a:solidFill>
              <a:ln>
                <a:solidFill>
                  <a:srgbClr val="FFC000"/>
                </a:solidFill>
              </a:ln>
              <a:effectLst>
                <a:outerShdw blurRad="57150" dist="19050" dir="5400000" algn="ctr" rotWithShape="0">
                  <a:srgbClr val="000000">
                    <a:alpha val="63000"/>
                  </a:srgbClr>
                </a:outerShdw>
              </a:effectLst>
            </c:spPr>
          </c:dPt>
          <c:dPt>
            <c:idx val="5"/>
            <c:spPr>
              <a:solidFill>
                <a:srgbClr val="E7E6E6">
                  <a:lumMod val="50000"/>
                </a:srgbClr>
              </a:solidFill>
              <a:ln>
                <a:solidFill>
                  <a:srgbClr val="E7E6E6">
                    <a:lumMod val="50000"/>
                  </a:srgbClr>
                </a:solidFill>
              </a:ln>
              <a:effectLst>
                <a:outerShdw blurRad="57150" dist="19050" dir="5400000" algn="ctr" rotWithShape="0">
                  <a:srgbClr val="000000">
                    <a:alpha val="63000"/>
                  </a:srgbClr>
                </a:outerShdw>
              </a:effectLst>
            </c:spPr>
          </c:dPt>
          <c:dPt>
            <c:idx val="6"/>
            <c:spPr>
              <a:solidFill>
                <a:srgbClr val="CC0099"/>
              </a:solidFill>
              <a:ln>
                <a:solidFill>
                  <a:srgbClr val="FF33CC"/>
                </a:solidFill>
              </a:ln>
              <a:effectLst>
                <a:outerShdw blurRad="57150" dist="19050" dir="5400000" algn="ctr" rotWithShape="0">
                  <a:srgbClr val="000000">
                    <a:alpha val="63000"/>
                  </a:srgbClr>
                </a:outerShdw>
              </a:effectLst>
            </c:spPr>
          </c:dPt>
          <c:dPt>
            <c:idx val="7"/>
            <c:spPr>
              <a:solidFill>
                <a:srgbClr val="ED7D31"/>
              </a:soli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Gauteng</c:v>
                </c:pt>
                <c:pt idx="1">
                  <c:v>Limpopo</c:v>
                </c:pt>
                <c:pt idx="2">
                  <c:v>Mpumalanga</c:v>
                </c:pt>
                <c:pt idx="3">
                  <c:v>Kwa-Zulu Natal</c:v>
                </c:pt>
                <c:pt idx="4">
                  <c:v>Western Cape </c:v>
                </c:pt>
                <c:pt idx="5">
                  <c:v>North West </c:v>
                </c:pt>
                <c:pt idx="6">
                  <c:v>Northern Cape </c:v>
                </c:pt>
                <c:pt idx="7">
                  <c:v>Free State</c:v>
                </c:pt>
                <c:pt idx="8">
                  <c:v>Eastern Cape</c:v>
                </c:pt>
              </c:strCache>
            </c:strRef>
          </c:cat>
          <c:val>
            <c:numRef>
              <c:f>Sheet1!$B$2:$J$2</c:f>
              <c:numCache>
                <c:formatCode>General</c:formatCode>
                <c:ptCount val="9"/>
                <c:pt idx="0">
                  <c:v>237</c:v>
                </c:pt>
                <c:pt idx="1">
                  <c:v>175</c:v>
                </c:pt>
                <c:pt idx="2">
                  <c:v>132</c:v>
                </c:pt>
                <c:pt idx="3">
                  <c:v>270</c:v>
                </c:pt>
                <c:pt idx="4">
                  <c:v>135</c:v>
                </c:pt>
                <c:pt idx="5">
                  <c:v>143</c:v>
                </c:pt>
                <c:pt idx="6">
                  <c:v>171</c:v>
                </c:pt>
                <c:pt idx="7">
                  <c:v>239</c:v>
                </c:pt>
                <c:pt idx="8">
                  <c:v>337</c:v>
                </c:pt>
              </c:numCache>
            </c:numRef>
          </c:val>
        </c:ser>
        <c:dLbls>
          <c:showVal val="1"/>
        </c:dLbls>
        <c:gapWidth val="100"/>
        <c:overlap val="-24"/>
        <c:axId val="1644416"/>
        <c:axId val="1645952"/>
      </c:barChart>
      <c:catAx>
        <c:axId val="164441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5952"/>
        <c:crosses val="autoZero"/>
        <c:auto val="1"/>
        <c:lblAlgn val="ctr"/>
        <c:lblOffset val="100"/>
      </c:catAx>
      <c:valAx>
        <c:axId val="164595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4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title>
    <c:plotArea>
      <c:layout/>
      <c:pieChart>
        <c:varyColors val="1"/>
        <c:ser>
          <c:idx val="0"/>
          <c:order val="0"/>
          <c:tx>
            <c:strRef>
              <c:f>Sheet1!$B$1</c:f>
              <c:strCache>
                <c:ptCount val="1"/>
                <c:pt idx="0">
                  <c:v>Expenditure per Programme - R'000</c:v>
                </c:pt>
              </c:strCache>
            </c:strRef>
          </c:tx>
          <c:dPt>
            <c:idx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3911485734966997"/>
                  <c:y val="0.10696089887360266"/>
                </c:manualLayout>
              </c:layout>
              <c:tx>
                <c:rich>
                  <a:bodyPr/>
                  <a:lstStyle/>
                  <a:p>
                    <a:fld id="{494DBACF-5E50-4CF9-8CA7-AF500E73ABC5}" type="CATEGORYNAME">
                      <a:rPr lang="nb-NO" baseline="0">
                        <a:solidFill>
                          <a:schemeClr val="tx1"/>
                        </a:solidFill>
                      </a:rPr>
                      <a:pPr/>
                      <a:t>[CATEGORY NAME]</a:t>
                    </a:fld>
                    <a:r>
                      <a:rPr lang="nb-NO" baseline="0" dirty="0">
                        <a:solidFill>
                          <a:schemeClr val="tx1"/>
                        </a:solidFill>
                      </a:rPr>
                      <a:t>, </a:t>
                    </a:r>
                    <a:fld id="{6AB4F9B4-4AAC-47BF-ABC1-B02EF46CEED3}" type="VALUE">
                      <a:rPr lang="nb-NO" baseline="0" smtClean="0">
                        <a:solidFill>
                          <a:schemeClr val="tx1"/>
                        </a:solidFill>
                      </a:rPr>
                      <a:pPr/>
                      <a:t>[VALUE]</a:t>
                    </a:fld>
                    <a:r>
                      <a:rPr lang="nb-NO" baseline="0" dirty="0" smtClean="0">
                        <a:solidFill>
                          <a:schemeClr val="tx1"/>
                        </a:solidFill>
                      </a:rPr>
                      <a:t>, </a:t>
                    </a:r>
                    <a:fld id="{1FF664BD-E6EE-4B72-AAF5-002786246678}" type="PERCENTAGE">
                      <a:rPr lang="nb-NO" baseline="0">
                        <a:solidFill>
                          <a:schemeClr val="tx1"/>
                        </a:solidFill>
                      </a:rPr>
                      <a:pPr/>
                      <a:t>[PERCENTAGE]</a:t>
                    </a:fld>
                    <a:endParaRPr lang="nb-NO" baseline="0" dirty="0" smtClean="0">
                      <a:solidFill>
                        <a:schemeClr val="tx1"/>
                      </a:solidFill>
                    </a:endParaRPr>
                  </a:p>
                </c:rich>
              </c:tx>
              <c:dLblPos val="bestFit"/>
              <c:showVal val="1"/>
              <c:showCatName val="1"/>
              <c:showPercent val="1"/>
              <c:extLst>
                <c:ext xmlns:c15="http://schemas.microsoft.com/office/drawing/2012/chart" uri="{CE6537A1-D6FC-4f65-9D91-7224C49458BB}">
                  <c15:layout>
                    <c:manualLayout>
                      <c:w val="0.22340246636771297"/>
                      <c:h val="0.18028901766134381"/>
                    </c:manualLayout>
                  </c15:layout>
                  <c15:dlblFieldTable/>
                  <c15:showDataLabelsRange val="0"/>
                </c:ext>
              </c:extLst>
            </c:dLbl>
            <c:dLbl>
              <c:idx val="1"/>
              <c:layout>
                <c:manualLayout>
                  <c:x val="0.22823754899191415"/>
                  <c:y val="-0.22782513621081121"/>
                </c:manualLayout>
              </c:layout>
              <c:dLblPos val="bestFit"/>
              <c:showVal val="1"/>
              <c:showCatName val="1"/>
              <c:showPercent val="1"/>
              <c:extLst>
                <c:ext xmlns:c15="http://schemas.microsoft.com/office/drawing/2012/chart" uri="{CE6537A1-D6FC-4f65-9D91-7224C49458BB}">
                  <c15:layout>
                    <c:manualLayout>
                      <c:w val="0.24021860986547086"/>
                      <c:h val="0.18028901766134381"/>
                    </c:manualLayout>
                  </c15:layout>
                </c:ext>
              </c:extLst>
            </c:dLbl>
            <c:dLbl>
              <c:idx val="2"/>
              <c:layout>
                <c:manualLayout>
                  <c:x val="0.16454055736026271"/>
                  <c:y val="0.22005379513173626"/>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Black" panose="020B0A04020102020204" pitchFamily="34" charset="0"/>
                        <a:ea typeface="+mn-ea"/>
                        <a:cs typeface="+mn-cs"/>
                      </a:defRPr>
                    </a:pPr>
                    <a:fld id="{3FC4ECAB-A993-4DF1-BAD2-A7ABC017549C}" type="CATEGORYNAME">
                      <a:rPr lang="en-ZA" baseline="0">
                        <a:solidFill>
                          <a:schemeClr val="tx1"/>
                        </a:solidFill>
                      </a:rPr>
                      <a:pPr>
                        <a:defRPr sz="1400" b="0" i="0" u="none" strike="noStrike" kern="1200" baseline="0">
                          <a:solidFill>
                            <a:schemeClr val="tx1"/>
                          </a:solidFill>
                          <a:latin typeface="Arial Black" panose="020B0A04020102020204" pitchFamily="34" charset="0"/>
                          <a:ea typeface="+mn-ea"/>
                          <a:cs typeface="+mn-cs"/>
                        </a:defRPr>
                      </a:pPr>
                      <a:t>[CATEGORY NAME]</a:t>
                    </a:fld>
                    <a:r>
                      <a:rPr lang="en-ZA" baseline="0" dirty="0">
                        <a:solidFill>
                          <a:schemeClr val="tx1"/>
                        </a:solidFill>
                      </a:rPr>
                      <a:t>, </a:t>
                    </a:r>
                  </a:p>
                  <a:p>
                    <a:pPr>
                      <a:defRPr sz="1400" b="0" i="0" u="none" strike="noStrike" kern="1200" baseline="0">
                        <a:solidFill>
                          <a:schemeClr val="tx1"/>
                        </a:solidFill>
                        <a:latin typeface="Arial Black" panose="020B0A04020102020204" pitchFamily="34" charset="0"/>
                        <a:ea typeface="+mn-ea"/>
                        <a:cs typeface="+mn-cs"/>
                      </a:defRPr>
                    </a:pPr>
                    <a:fld id="{45314A7A-4885-40B5-92EC-573980F76486}" type="VALUE">
                      <a:rPr lang="en-ZA" baseline="0" smtClean="0">
                        <a:solidFill>
                          <a:schemeClr val="tx1"/>
                        </a:solidFill>
                      </a:rPr>
                      <a:pPr>
                        <a:defRPr sz="1400" b="0" i="0" u="none" strike="noStrike" kern="1200" baseline="0">
                          <a:solidFill>
                            <a:schemeClr val="tx1"/>
                          </a:solidFill>
                          <a:latin typeface="Arial Black" panose="020B0A04020102020204" pitchFamily="34" charset="0"/>
                          <a:ea typeface="+mn-ea"/>
                          <a:cs typeface="+mn-cs"/>
                        </a:defRPr>
                      </a:pPr>
                      <a:t>[VALUE]</a:t>
                    </a:fld>
                    <a:r>
                      <a:rPr lang="en-ZA" baseline="0" dirty="0" smtClean="0">
                        <a:solidFill>
                          <a:schemeClr val="tx1"/>
                        </a:solidFill>
                      </a:rPr>
                      <a:t>,</a:t>
                    </a:r>
                  </a:p>
                  <a:p>
                    <a:pPr>
                      <a:defRPr sz="1400" b="0" i="0" u="none" strike="noStrike" kern="1200" baseline="0">
                        <a:solidFill>
                          <a:schemeClr val="tx1"/>
                        </a:solidFill>
                        <a:latin typeface="Arial Black" panose="020B0A04020102020204" pitchFamily="34" charset="0"/>
                        <a:ea typeface="+mn-ea"/>
                        <a:cs typeface="+mn-cs"/>
                      </a:defRPr>
                    </a:pPr>
                    <a:r>
                      <a:rPr lang="en-ZA" baseline="0" dirty="0" smtClean="0">
                        <a:solidFill>
                          <a:schemeClr val="tx1"/>
                        </a:solidFill>
                      </a:rPr>
                      <a:t>26%</a:t>
                    </a:r>
                  </a:p>
                </c:rich>
              </c:tx>
              <c:spPr>
                <a:noFill/>
                <a:ln>
                  <a:noFill/>
                </a:ln>
                <a:effectLst/>
              </c:spPr>
              <c:dLblPos val="bestFit"/>
              <c:showVal val="1"/>
              <c:showCatName val="1"/>
              <c:showPercent val="1"/>
              <c:extLst>
                <c:ext xmlns:c15="http://schemas.microsoft.com/office/drawing/2012/chart" uri="{CE6537A1-D6FC-4f65-9D91-7224C49458BB}">
                  <c15:layout>
                    <c:manualLayout>
                      <c:w val="0.27963856325694708"/>
                      <c:h val="0.1720531641220792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Black" panose="020B0A04020102020204" pitchFamily="34" charset="0"/>
                    <a:ea typeface="+mn-ea"/>
                    <a:cs typeface="+mn-cs"/>
                  </a:defRPr>
                </a:pPr>
                <a:endParaRPr lang="en-US"/>
              </a:p>
            </c:txPr>
            <c:dLblPos val="inEnd"/>
            <c:showVal val="1"/>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P1 Admin</c:v>
                </c:pt>
                <c:pt idx="1">
                  <c:v>P2 CP&amp;D</c:v>
                </c:pt>
                <c:pt idx="2">
                  <c:v>P3 IC&amp;SM</c:v>
                </c:pt>
              </c:strCache>
            </c:strRef>
          </c:cat>
          <c:val>
            <c:numRef>
              <c:f>Sheet1!$B$2:$B$4</c:f>
              <c:numCache>
                <c:formatCode>_(* #,##0_);_(* \(#,##0\);_(* "-"_);_(@_)</c:formatCode>
                <c:ptCount val="3"/>
                <c:pt idx="0">
                  <c:v>147359</c:v>
                </c:pt>
                <c:pt idx="1">
                  <c:v>134830</c:v>
                </c:pt>
                <c:pt idx="2">
                  <c:v>97941</c:v>
                </c:pt>
              </c:numCache>
            </c:numRef>
          </c:val>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Black" panose="020B0A04020102020204" pitchFamily="34" charset="0"/>
                <a:ea typeface="+mn-ea"/>
                <a:cs typeface="+mn-cs"/>
              </a:defRPr>
            </a:pPr>
            <a:r>
              <a:rPr lang="en-US" sz="1400" baseline="0" dirty="0">
                <a:latin typeface="Arial Black" panose="020B0A04020102020204" pitchFamily="34" charset="0"/>
              </a:rPr>
              <a:t>Expenditure per Econ Class - </a:t>
            </a:r>
            <a:r>
              <a:rPr lang="en-US" sz="1400" baseline="0" dirty="0" err="1">
                <a:latin typeface="Arial Black" panose="020B0A04020102020204" pitchFamily="34" charset="0"/>
              </a:rPr>
              <a:t>R'000</a:t>
            </a:r>
            <a:endParaRPr lang="en-US" sz="1400" baseline="0" dirty="0">
              <a:latin typeface="Arial Black" panose="020B0A04020102020204" pitchFamily="34" charset="0"/>
            </a:endParaRPr>
          </a:p>
        </c:rich>
      </c:tx>
      <c:spPr>
        <a:noFill/>
        <a:ln>
          <a:noFill/>
        </a:ln>
        <a:effectLst/>
      </c:spPr>
    </c:title>
    <c:plotArea>
      <c:layout/>
      <c:pieChart>
        <c:varyColors val="1"/>
        <c:ser>
          <c:idx val="0"/>
          <c:order val="0"/>
          <c:tx>
            <c:strRef>
              <c:f>Sheet1!$B$1</c:f>
              <c:strCache>
                <c:ptCount val="1"/>
                <c:pt idx="0">
                  <c:v>Expenditure per Econ Class - R'000</c:v>
                </c:pt>
              </c:strCache>
            </c:strRef>
          </c:tx>
          <c:dPt>
            <c:idx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4539408193281084"/>
                  <c:y val="-0.13662605855160079"/>
                </c:manualLayout>
              </c:layout>
              <c:dLblPos val="bestFit"/>
              <c:showVal val="1"/>
              <c:showCatName val="1"/>
              <c:showPercent val="1"/>
              <c:extLst>
                <c:ext xmlns:c15="http://schemas.microsoft.com/office/drawing/2012/chart" uri="{CE6537A1-D6FC-4f65-9D91-7224C49458BB}">
                  <c15:layout>
                    <c:manualLayout>
                      <c:w val="0.25259111617312069"/>
                      <c:h val="0.13686623703521048"/>
                    </c:manualLayout>
                  </c15:layout>
                </c:ext>
              </c:extLst>
            </c:dLbl>
            <c:dLbl>
              <c:idx val="2"/>
              <c:layout>
                <c:manualLayout>
                  <c:x val="-0.37344021846358044"/>
                  <c:y val="7.3027592646209311E-2"/>
                </c:manualLayout>
              </c:layout>
              <c:dLblPos val="bestFit"/>
              <c:showVal val="1"/>
              <c:showCatName val="1"/>
              <c:showPercent val="1"/>
              <c:extLst>
                <c:ext xmlns:c15="http://schemas.microsoft.com/office/drawing/2012/chart" uri="{CE6537A1-D6FC-4f65-9D91-7224C49458BB}"/>
              </c:extLst>
            </c:dLbl>
            <c:dLbl>
              <c:idx val="3"/>
              <c:layout>
                <c:manualLayout>
                  <c:x val="0.39810862195756291"/>
                  <c:y val="7.359834122730341E-2"/>
                </c:manualLayout>
              </c:layout>
              <c:dLblPos val="bestFit"/>
              <c:showVal val="1"/>
              <c:showCatName val="1"/>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ctr"/>
            <c:showVal val="1"/>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CoE</c:v>
                </c:pt>
                <c:pt idx="1">
                  <c:v>G&amp;S</c:v>
                </c:pt>
                <c:pt idx="2">
                  <c:v>T&amp;S</c:v>
                </c:pt>
                <c:pt idx="3">
                  <c:v>Capital</c:v>
                </c:pt>
              </c:strCache>
            </c:strRef>
          </c:cat>
          <c:val>
            <c:numRef>
              <c:f>Sheet1!$B$2:$B$5</c:f>
              <c:numCache>
                <c:formatCode>_(* #,##0_);_(* \(#,##0\);_(* "-"_);_(@_)</c:formatCode>
                <c:ptCount val="4"/>
                <c:pt idx="0">
                  <c:v>216536</c:v>
                </c:pt>
                <c:pt idx="1">
                  <c:v>160762</c:v>
                </c:pt>
                <c:pt idx="2">
                  <c:v>1205</c:v>
                </c:pt>
                <c:pt idx="3">
                  <c:v>1627</c:v>
                </c:pt>
              </c:numCache>
            </c:numRef>
          </c:val>
        </c:ser>
        <c:dLbls>
          <c:showPercent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4D0FC-E6BE-4B93-95C3-DDA68BA4E2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259BCA4A-54D0-414A-9BF1-DCAB1889B8CA}">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40000"/>
            <a:lumOff val="60000"/>
          </a:schemeClr>
        </a:solidFill>
      </dgm:spPr>
      <dgm:t>
        <a:bodyPr/>
        <a:lstStyle/>
        <a:p>
          <a:r>
            <a:rPr lang="en-US" sz="2800" b="1" dirty="0" smtClean="0">
              <a:latin typeface="+mj-lt"/>
            </a:rPr>
            <a:t>The pulse of communication excellence in Government.</a:t>
          </a:r>
          <a:endParaRPr lang="en-US" sz="2800" b="1" dirty="0">
            <a:latin typeface="+mj-lt"/>
          </a:endParaRPr>
        </a:p>
      </dgm:t>
    </dgm:pt>
    <dgm:pt modelId="{D7AF45B5-3CB1-496B-9D68-CD79733A56D9}" type="parTrans" cxnId="{C6723D52-A09A-4E8E-98FE-10C7D4BF5BCF}">
      <dgm:prSet/>
      <dgm:spPr/>
      <dgm:t>
        <a:bodyPr/>
        <a:lstStyle/>
        <a:p>
          <a:endParaRPr lang="en-US">
            <a:latin typeface="+mj-lt"/>
          </a:endParaRPr>
        </a:p>
      </dgm:t>
    </dgm:pt>
    <dgm:pt modelId="{4A5AF0C9-B96F-4D28-988D-C2A975ED0D8D}" type="sibTrans" cxnId="{C6723D52-A09A-4E8E-98FE-10C7D4BF5BCF}">
      <dgm:prSet/>
      <dgm:spPr/>
      <dgm:t>
        <a:bodyPr/>
        <a:lstStyle/>
        <a:p>
          <a:endParaRPr lang="en-US">
            <a:latin typeface="+mj-lt"/>
          </a:endParaRPr>
        </a:p>
      </dgm:t>
    </dgm:pt>
    <dgm:pt modelId="{1742C92F-5C40-49B7-A5E8-62A4E45EFF48}">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4000" b="1" dirty="0" smtClean="0">
              <a:latin typeface="+mj-lt"/>
            </a:rPr>
            <a:t>Mission</a:t>
          </a:r>
          <a:endParaRPr lang="en-US" sz="4000" b="1" dirty="0">
            <a:latin typeface="+mj-lt"/>
          </a:endParaRPr>
        </a:p>
      </dgm:t>
    </dgm:pt>
    <dgm:pt modelId="{E5A0F9B1-56BE-4EB5-A544-A668EBEE0283}" type="parTrans" cxnId="{227ADF85-B880-480D-8D43-378B1B096B31}">
      <dgm:prSet/>
      <dgm:spPr/>
      <dgm:t>
        <a:bodyPr/>
        <a:lstStyle/>
        <a:p>
          <a:endParaRPr lang="en-US">
            <a:latin typeface="+mj-lt"/>
          </a:endParaRPr>
        </a:p>
      </dgm:t>
    </dgm:pt>
    <dgm:pt modelId="{00CB6084-4E62-44B0-8BC2-FFB114648D6B}" type="sibTrans" cxnId="{227ADF85-B880-480D-8D43-378B1B096B31}">
      <dgm:prSet/>
      <dgm:spPr/>
      <dgm:t>
        <a:bodyPr/>
        <a:lstStyle/>
        <a:p>
          <a:endParaRPr lang="en-US">
            <a:latin typeface="+mj-lt"/>
          </a:endParaRPr>
        </a:p>
      </dgm:t>
    </dgm:pt>
    <dgm:pt modelId="{23997DAF-4818-44E6-8DDD-75A571DBAC8F}">
      <dgm:prSet phldrT="[Text]" custT="1"/>
      <dgm:spPr>
        <a:solidFill>
          <a:schemeClr val="accent6">
            <a:lumMod val="60000"/>
            <a:lumOff val="40000"/>
            <a:alpha val="90000"/>
          </a:schemeClr>
        </a:solidFill>
      </dgm:spPr>
      <dgm:t>
        <a:bodyPr/>
        <a:lstStyle/>
        <a:p>
          <a:r>
            <a:rPr lang="en-ZA" sz="2000" dirty="0" smtClean="0"/>
            <a:t>To deliver effective strategic government communication; set and influence adherence to standards and coherence of message and proactively communicate with the public about government policies, plans, programmes and achievements.</a:t>
          </a:r>
          <a:endParaRPr lang="en-US" sz="2000" b="0" dirty="0">
            <a:latin typeface="+mj-lt"/>
          </a:endParaRPr>
        </a:p>
      </dgm:t>
    </dgm:pt>
    <dgm:pt modelId="{C889E4B0-A299-413D-928B-6961906ED80D}" type="parTrans" cxnId="{4D7A0983-252E-404D-9FA4-F20D582315C3}">
      <dgm:prSet/>
      <dgm:spPr/>
      <dgm:t>
        <a:bodyPr/>
        <a:lstStyle/>
        <a:p>
          <a:endParaRPr lang="en-US">
            <a:latin typeface="+mj-lt"/>
          </a:endParaRPr>
        </a:p>
      </dgm:t>
    </dgm:pt>
    <dgm:pt modelId="{C2D7B3E3-86F6-45C4-AB48-29654303AC63}" type="sibTrans" cxnId="{4D7A0983-252E-404D-9FA4-F20D582315C3}">
      <dgm:prSet/>
      <dgm:spPr/>
      <dgm:t>
        <a:bodyPr/>
        <a:lstStyle/>
        <a:p>
          <a:endParaRPr lang="en-US">
            <a:latin typeface="+mj-lt"/>
          </a:endParaRPr>
        </a:p>
      </dgm:t>
    </dgm:pt>
    <dgm:pt modelId="{47109AED-7759-402F-8F4A-1244C67DD82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4000" b="1" dirty="0" smtClean="0">
              <a:latin typeface="+mj-lt"/>
            </a:rPr>
            <a:t>Values</a:t>
          </a:r>
          <a:endParaRPr lang="en-US" sz="4000" b="1" dirty="0">
            <a:latin typeface="+mj-lt"/>
          </a:endParaRPr>
        </a:p>
      </dgm:t>
    </dgm:pt>
    <dgm:pt modelId="{B4B3DA0C-2A57-4013-8A4F-6B374FD9A929}" type="sibTrans" cxnId="{7624579E-82B6-4E06-BE69-8E4A18E6F33F}">
      <dgm:prSet/>
      <dgm:spPr/>
      <dgm:t>
        <a:bodyPr/>
        <a:lstStyle/>
        <a:p>
          <a:endParaRPr lang="en-US"/>
        </a:p>
      </dgm:t>
    </dgm:pt>
    <dgm:pt modelId="{77E15860-8FDB-4B11-B8E5-BF2968AEFCF5}" type="parTrans" cxnId="{7624579E-82B6-4E06-BE69-8E4A18E6F33F}">
      <dgm:prSet/>
      <dgm:spPr/>
      <dgm:t>
        <a:bodyPr/>
        <a:lstStyle/>
        <a:p>
          <a:endParaRPr lang="en-US"/>
        </a:p>
      </dgm:t>
    </dgm:pt>
    <dgm:pt modelId="{97066F8D-BFA3-40C3-848F-939F066EC31E}">
      <dgm:prSet phldrT="[Text]" custT="1"/>
      <dgm:spPr/>
      <dgm:t>
        <a:bodyPr/>
        <a:lstStyle/>
        <a:p>
          <a:r>
            <a:rPr lang="en-US" sz="2000" b="0" dirty="0" smtClean="0">
              <a:latin typeface="+mj-lt"/>
            </a:rPr>
            <a:t>Professionalism, diversity, openness &amp; transparency, innovation, and honesty &amp; integrity.</a:t>
          </a:r>
          <a:endParaRPr lang="en-US" sz="2000" b="0" dirty="0">
            <a:latin typeface="+mj-lt"/>
          </a:endParaRPr>
        </a:p>
      </dgm:t>
    </dgm:pt>
    <dgm:pt modelId="{DE5C1C8B-7B89-464A-9B3C-A440012E486D}" type="parTrans" cxnId="{C8EE9574-72C2-411A-BEF8-FAFC2727C987}">
      <dgm:prSet/>
      <dgm:spPr/>
      <dgm:t>
        <a:bodyPr/>
        <a:lstStyle/>
        <a:p>
          <a:endParaRPr lang="en-US"/>
        </a:p>
      </dgm:t>
    </dgm:pt>
    <dgm:pt modelId="{CFA1CB61-CB06-45DB-A2B5-EF9F5EE99AD6}" type="sibTrans" cxnId="{C8EE9574-72C2-411A-BEF8-FAFC2727C987}">
      <dgm:prSet/>
      <dgm:spPr/>
      <dgm:t>
        <a:bodyPr/>
        <a:lstStyle/>
        <a:p>
          <a:endParaRPr lang="en-US"/>
        </a:p>
      </dgm:t>
    </dgm:pt>
    <dgm:pt modelId="{980A96A0-BEAF-435D-9298-111D35F9D0B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75000"/>
          </a:schemeClr>
        </a:solidFill>
      </dgm:spPr>
      <dgm:t>
        <a:bodyPr/>
        <a:lstStyle/>
        <a:p>
          <a:r>
            <a:rPr lang="en-US" sz="4000" b="1" dirty="0" smtClean="0">
              <a:latin typeface="+mj-lt"/>
            </a:rPr>
            <a:t>Vision</a:t>
          </a:r>
          <a:endParaRPr lang="en-US" sz="4000" b="1" dirty="0">
            <a:latin typeface="+mj-lt"/>
          </a:endParaRPr>
        </a:p>
      </dgm:t>
    </dgm:pt>
    <dgm:pt modelId="{3A014DDC-67A8-4E83-93E4-6C6A49063BF7}" type="sibTrans" cxnId="{0CFD0B32-6F46-4C69-9BA2-A4D6FD439501}">
      <dgm:prSet/>
      <dgm:spPr/>
      <dgm:t>
        <a:bodyPr/>
        <a:lstStyle/>
        <a:p>
          <a:endParaRPr lang="en-US">
            <a:latin typeface="+mj-lt"/>
          </a:endParaRPr>
        </a:p>
      </dgm:t>
    </dgm:pt>
    <dgm:pt modelId="{38A4835A-FE6D-407B-81E6-F8DA3CE3DBD3}" type="parTrans" cxnId="{0CFD0B32-6F46-4C69-9BA2-A4D6FD439501}">
      <dgm:prSet/>
      <dgm:spPr/>
      <dgm:t>
        <a:bodyPr/>
        <a:lstStyle/>
        <a:p>
          <a:endParaRPr lang="en-US">
            <a:latin typeface="+mj-lt"/>
          </a:endParaRPr>
        </a:p>
      </dgm:t>
    </dgm:pt>
    <dgm:pt modelId="{87F4F19B-011B-489F-9AD9-602D83066A9B}" type="pres">
      <dgm:prSet presAssocID="{5964D0FC-E6BE-4B93-95C3-DDA68BA4E2DA}" presName="Name0" presStyleCnt="0">
        <dgm:presLayoutVars>
          <dgm:dir/>
          <dgm:animLvl val="lvl"/>
          <dgm:resizeHandles val="exact"/>
        </dgm:presLayoutVars>
      </dgm:prSet>
      <dgm:spPr/>
      <dgm:t>
        <a:bodyPr/>
        <a:lstStyle/>
        <a:p>
          <a:endParaRPr lang="en-US"/>
        </a:p>
      </dgm:t>
    </dgm:pt>
    <dgm:pt modelId="{E5A68D7C-C8D6-4383-A0DF-6892598A2509}" type="pres">
      <dgm:prSet presAssocID="{980A96A0-BEAF-435D-9298-111D35F9D0B0}" presName="linNode" presStyleCnt="0"/>
      <dgm:spPr/>
      <dgm:t>
        <a:bodyPr/>
        <a:lstStyle/>
        <a:p>
          <a:endParaRPr lang="en-US"/>
        </a:p>
      </dgm:t>
    </dgm:pt>
    <dgm:pt modelId="{DB9AB2DB-F2DC-4F2F-BEE5-88B2471DC6C6}" type="pres">
      <dgm:prSet presAssocID="{980A96A0-BEAF-435D-9298-111D35F9D0B0}" presName="parentText" presStyleLbl="node1" presStyleIdx="0" presStyleCnt="3" custScaleY="130859" custLinFactNeighborY="-749">
        <dgm:presLayoutVars>
          <dgm:chMax val="1"/>
          <dgm:bulletEnabled val="1"/>
        </dgm:presLayoutVars>
      </dgm:prSet>
      <dgm:spPr/>
      <dgm:t>
        <a:bodyPr/>
        <a:lstStyle/>
        <a:p>
          <a:endParaRPr lang="en-US"/>
        </a:p>
      </dgm:t>
    </dgm:pt>
    <dgm:pt modelId="{7DD19ADA-E279-4297-8B89-ECC284EB4DD3}" type="pres">
      <dgm:prSet presAssocID="{980A96A0-BEAF-435D-9298-111D35F9D0B0}" presName="descendantText" presStyleLbl="alignAccFollowNode1" presStyleIdx="0" presStyleCnt="3" custScaleY="165090" custLinFactNeighborY="-936">
        <dgm:presLayoutVars>
          <dgm:bulletEnabled val="1"/>
        </dgm:presLayoutVars>
      </dgm:prSet>
      <dgm:spPr/>
      <dgm:t>
        <a:bodyPr/>
        <a:lstStyle/>
        <a:p>
          <a:endParaRPr lang="en-US"/>
        </a:p>
      </dgm:t>
    </dgm:pt>
    <dgm:pt modelId="{A7763E3A-B755-4314-A3AA-A232FBEE8D5B}" type="pres">
      <dgm:prSet presAssocID="{3A014DDC-67A8-4E83-93E4-6C6A49063BF7}" presName="sp" presStyleCnt="0"/>
      <dgm:spPr/>
      <dgm:t>
        <a:bodyPr/>
        <a:lstStyle/>
        <a:p>
          <a:endParaRPr lang="en-US"/>
        </a:p>
      </dgm:t>
    </dgm:pt>
    <dgm:pt modelId="{5C8491BA-1169-41C1-8B83-7486C4916E74}" type="pres">
      <dgm:prSet presAssocID="{1742C92F-5C40-49B7-A5E8-62A4E45EFF48}" presName="linNode" presStyleCnt="0"/>
      <dgm:spPr/>
      <dgm:t>
        <a:bodyPr/>
        <a:lstStyle/>
        <a:p>
          <a:endParaRPr lang="en-US"/>
        </a:p>
      </dgm:t>
    </dgm:pt>
    <dgm:pt modelId="{5D4C8348-E825-458B-A53B-C5091711B6F4}" type="pres">
      <dgm:prSet presAssocID="{1742C92F-5C40-49B7-A5E8-62A4E45EFF48}" presName="parentText" presStyleLbl="node1" presStyleIdx="1" presStyleCnt="3" custScaleY="176742">
        <dgm:presLayoutVars>
          <dgm:chMax val="1"/>
          <dgm:bulletEnabled val="1"/>
        </dgm:presLayoutVars>
      </dgm:prSet>
      <dgm:spPr/>
      <dgm:t>
        <a:bodyPr/>
        <a:lstStyle/>
        <a:p>
          <a:endParaRPr lang="en-US"/>
        </a:p>
      </dgm:t>
    </dgm:pt>
    <dgm:pt modelId="{4B92317F-5BB9-4027-9616-07BB81B636A3}" type="pres">
      <dgm:prSet presAssocID="{1742C92F-5C40-49B7-A5E8-62A4E45EFF48}" presName="descendantText" presStyleLbl="alignAccFollowNode1" presStyleIdx="1" presStyleCnt="3" custScaleY="234304" custLinFactNeighborX="407" custLinFactNeighborY="5700">
        <dgm:presLayoutVars>
          <dgm:bulletEnabled val="1"/>
        </dgm:presLayoutVars>
      </dgm:prSet>
      <dgm:spPr/>
      <dgm:t>
        <a:bodyPr/>
        <a:lstStyle/>
        <a:p>
          <a:endParaRPr lang="en-US"/>
        </a:p>
      </dgm:t>
    </dgm:pt>
    <dgm:pt modelId="{DB3FBD5C-0620-47F2-83EA-49D817652D59}" type="pres">
      <dgm:prSet presAssocID="{00CB6084-4E62-44B0-8BC2-FFB114648D6B}" presName="sp" presStyleCnt="0"/>
      <dgm:spPr/>
      <dgm:t>
        <a:bodyPr/>
        <a:lstStyle/>
        <a:p>
          <a:endParaRPr lang="en-US"/>
        </a:p>
      </dgm:t>
    </dgm:pt>
    <dgm:pt modelId="{F4F05B14-B4FE-466B-AD4B-A8AA023F690D}" type="pres">
      <dgm:prSet presAssocID="{47109AED-7759-402F-8F4A-1244C67DD825}" presName="linNode" presStyleCnt="0"/>
      <dgm:spPr/>
      <dgm:t>
        <a:bodyPr/>
        <a:lstStyle/>
        <a:p>
          <a:endParaRPr lang="en-US"/>
        </a:p>
      </dgm:t>
    </dgm:pt>
    <dgm:pt modelId="{29486BB5-AF9C-4085-811A-8931B10F9A3F}" type="pres">
      <dgm:prSet presAssocID="{47109AED-7759-402F-8F4A-1244C67DD825}" presName="parentText" presStyleLbl="node1" presStyleIdx="2" presStyleCnt="3">
        <dgm:presLayoutVars>
          <dgm:chMax val="1"/>
          <dgm:bulletEnabled val="1"/>
        </dgm:presLayoutVars>
      </dgm:prSet>
      <dgm:spPr/>
      <dgm:t>
        <a:bodyPr/>
        <a:lstStyle/>
        <a:p>
          <a:endParaRPr lang="en-US"/>
        </a:p>
      </dgm:t>
    </dgm:pt>
    <dgm:pt modelId="{BA4AAC1E-DECB-40E7-842B-316FFF256452}" type="pres">
      <dgm:prSet presAssocID="{47109AED-7759-402F-8F4A-1244C67DD825}" presName="descendantText" presStyleLbl="alignAccFollowNode1" presStyleIdx="2" presStyleCnt="3">
        <dgm:presLayoutVars>
          <dgm:bulletEnabled val="1"/>
        </dgm:presLayoutVars>
      </dgm:prSet>
      <dgm:spPr/>
      <dgm:t>
        <a:bodyPr/>
        <a:lstStyle/>
        <a:p>
          <a:endParaRPr lang="en-US"/>
        </a:p>
      </dgm:t>
    </dgm:pt>
  </dgm:ptLst>
  <dgm:cxnLst>
    <dgm:cxn modelId="{4D7A0983-252E-404D-9FA4-F20D582315C3}" srcId="{1742C92F-5C40-49B7-A5E8-62A4E45EFF48}" destId="{23997DAF-4818-44E6-8DDD-75A571DBAC8F}" srcOrd="0" destOrd="0" parTransId="{C889E4B0-A299-413D-928B-6961906ED80D}" sibTransId="{C2D7B3E3-86F6-45C4-AB48-29654303AC63}"/>
    <dgm:cxn modelId="{4F202DA2-0E7E-47BE-BF2C-DB992D7CDB68}" type="presOf" srcId="{23997DAF-4818-44E6-8DDD-75A571DBAC8F}" destId="{4B92317F-5BB9-4027-9616-07BB81B636A3}" srcOrd="0" destOrd="0" presId="urn:microsoft.com/office/officeart/2005/8/layout/vList5"/>
    <dgm:cxn modelId="{1CAD3C13-C0AD-4A96-830E-BEAC6A97D444}" type="presOf" srcId="{97066F8D-BFA3-40C3-848F-939F066EC31E}" destId="{BA4AAC1E-DECB-40E7-842B-316FFF256452}" srcOrd="0" destOrd="0" presId="urn:microsoft.com/office/officeart/2005/8/layout/vList5"/>
    <dgm:cxn modelId="{E27231E5-815F-4BEA-9F07-23C46F62ABF7}" type="presOf" srcId="{259BCA4A-54D0-414A-9BF1-DCAB1889B8CA}" destId="{7DD19ADA-E279-4297-8B89-ECC284EB4DD3}" srcOrd="0" destOrd="0" presId="urn:microsoft.com/office/officeart/2005/8/layout/vList5"/>
    <dgm:cxn modelId="{C8EE9574-72C2-411A-BEF8-FAFC2727C987}" srcId="{47109AED-7759-402F-8F4A-1244C67DD825}" destId="{97066F8D-BFA3-40C3-848F-939F066EC31E}" srcOrd="0" destOrd="0" parTransId="{DE5C1C8B-7B89-464A-9B3C-A440012E486D}" sibTransId="{CFA1CB61-CB06-45DB-A2B5-EF9F5EE99AD6}"/>
    <dgm:cxn modelId="{161ACB5C-532D-4358-A3B4-BC1816F5592F}" type="presOf" srcId="{1742C92F-5C40-49B7-A5E8-62A4E45EFF48}" destId="{5D4C8348-E825-458B-A53B-C5091711B6F4}" srcOrd="0" destOrd="0" presId="urn:microsoft.com/office/officeart/2005/8/layout/vList5"/>
    <dgm:cxn modelId="{227ADF85-B880-480D-8D43-378B1B096B31}" srcId="{5964D0FC-E6BE-4B93-95C3-DDA68BA4E2DA}" destId="{1742C92F-5C40-49B7-A5E8-62A4E45EFF48}" srcOrd="1" destOrd="0" parTransId="{E5A0F9B1-56BE-4EB5-A544-A668EBEE0283}" sibTransId="{00CB6084-4E62-44B0-8BC2-FFB114648D6B}"/>
    <dgm:cxn modelId="{C6723D52-A09A-4E8E-98FE-10C7D4BF5BCF}" srcId="{980A96A0-BEAF-435D-9298-111D35F9D0B0}" destId="{259BCA4A-54D0-414A-9BF1-DCAB1889B8CA}" srcOrd="0" destOrd="0" parTransId="{D7AF45B5-3CB1-496B-9D68-CD79733A56D9}" sibTransId="{4A5AF0C9-B96F-4D28-988D-C2A975ED0D8D}"/>
    <dgm:cxn modelId="{0CFD0B32-6F46-4C69-9BA2-A4D6FD439501}" srcId="{5964D0FC-E6BE-4B93-95C3-DDA68BA4E2DA}" destId="{980A96A0-BEAF-435D-9298-111D35F9D0B0}" srcOrd="0" destOrd="0" parTransId="{38A4835A-FE6D-407B-81E6-F8DA3CE3DBD3}" sibTransId="{3A014DDC-67A8-4E83-93E4-6C6A49063BF7}"/>
    <dgm:cxn modelId="{1771754A-00C5-4811-BD92-4A1BD2BE6C4B}" type="presOf" srcId="{5964D0FC-E6BE-4B93-95C3-DDA68BA4E2DA}" destId="{87F4F19B-011B-489F-9AD9-602D83066A9B}" srcOrd="0" destOrd="0" presId="urn:microsoft.com/office/officeart/2005/8/layout/vList5"/>
    <dgm:cxn modelId="{D5B29680-D5C4-4764-AD90-B1236F6A23D0}" type="presOf" srcId="{980A96A0-BEAF-435D-9298-111D35F9D0B0}" destId="{DB9AB2DB-F2DC-4F2F-BEE5-88B2471DC6C6}" srcOrd="0" destOrd="0" presId="urn:microsoft.com/office/officeart/2005/8/layout/vList5"/>
    <dgm:cxn modelId="{7624579E-82B6-4E06-BE69-8E4A18E6F33F}" srcId="{5964D0FC-E6BE-4B93-95C3-DDA68BA4E2DA}" destId="{47109AED-7759-402F-8F4A-1244C67DD825}" srcOrd="2" destOrd="0" parTransId="{77E15860-8FDB-4B11-B8E5-BF2968AEFCF5}" sibTransId="{B4B3DA0C-2A57-4013-8A4F-6B374FD9A929}"/>
    <dgm:cxn modelId="{A277887C-9B94-402D-9F7A-F0D819D327E9}" type="presOf" srcId="{47109AED-7759-402F-8F4A-1244C67DD825}" destId="{29486BB5-AF9C-4085-811A-8931B10F9A3F}" srcOrd="0" destOrd="0" presId="urn:microsoft.com/office/officeart/2005/8/layout/vList5"/>
    <dgm:cxn modelId="{6AB753CA-5A7F-453D-B36A-4DB8481A9D5C}" type="presParOf" srcId="{87F4F19B-011B-489F-9AD9-602D83066A9B}" destId="{E5A68D7C-C8D6-4383-A0DF-6892598A2509}" srcOrd="0" destOrd="0" presId="urn:microsoft.com/office/officeart/2005/8/layout/vList5"/>
    <dgm:cxn modelId="{0C30AC2F-76BA-4045-AD29-AF2BC270F315}" type="presParOf" srcId="{E5A68D7C-C8D6-4383-A0DF-6892598A2509}" destId="{DB9AB2DB-F2DC-4F2F-BEE5-88B2471DC6C6}" srcOrd="0" destOrd="0" presId="urn:microsoft.com/office/officeart/2005/8/layout/vList5"/>
    <dgm:cxn modelId="{97D2FB6B-3FD2-4214-8D8D-AB74E49296EA}" type="presParOf" srcId="{E5A68D7C-C8D6-4383-A0DF-6892598A2509}" destId="{7DD19ADA-E279-4297-8B89-ECC284EB4DD3}" srcOrd="1" destOrd="0" presId="urn:microsoft.com/office/officeart/2005/8/layout/vList5"/>
    <dgm:cxn modelId="{73410E15-A663-4924-B27B-ECFF4C4E2CF6}" type="presParOf" srcId="{87F4F19B-011B-489F-9AD9-602D83066A9B}" destId="{A7763E3A-B755-4314-A3AA-A232FBEE8D5B}" srcOrd="1" destOrd="0" presId="urn:microsoft.com/office/officeart/2005/8/layout/vList5"/>
    <dgm:cxn modelId="{BEA6F95B-5F21-4C1E-9F09-4FFE80297F16}" type="presParOf" srcId="{87F4F19B-011B-489F-9AD9-602D83066A9B}" destId="{5C8491BA-1169-41C1-8B83-7486C4916E74}" srcOrd="2" destOrd="0" presId="urn:microsoft.com/office/officeart/2005/8/layout/vList5"/>
    <dgm:cxn modelId="{2BE7C6EE-9C98-4F1B-83BE-8A8C2AAD856B}" type="presParOf" srcId="{5C8491BA-1169-41C1-8B83-7486C4916E74}" destId="{5D4C8348-E825-458B-A53B-C5091711B6F4}" srcOrd="0" destOrd="0" presId="urn:microsoft.com/office/officeart/2005/8/layout/vList5"/>
    <dgm:cxn modelId="{95032B4B-3C57-4D48-9858-179E74F685E8}" type="presParOf" srcId="{5C8491BA-1169-41C1-8B83-7486C4916E74}" destId="{4B92317F-5BB9-4027-9616-07BB81B636A3}" srcOrd="1" destOrd="0" presId="urn:microsoft.com/office/officeart/2005/8/layout/vList5"/>
    <dgm:cxn modelId="{7A79E7D1-C22B-4C69-BC82-F86FD1614BD9}" type="presParOf" srcId="{87F4F19B-011B-489F-9AD9-602D83066A9B}" destId="{DB3FBD5C-0620-47F2-83EA-49D817652D59}" srcOrd="3" destOrd="0" presId="urn:microsoft.com/office/officeart/2005/8/layout/vList5"/>
    <dgm:cxn modelId="{E734F59B-3851-4EEF-AA2F-2560BF40A5A9}" type="presParOf" srcId="{87F4F19B-011B-489F-9AD9-602D83066A9B}" destId="{F4F05B14-B4FE-466B-AD4B-A8AA023F690D}" srcOrd="4" destOrd="0" presId="urn:microsoft.com/office/officeart/2005/8/layout/vList5"/>
    <dgm:cxn modelId="{E5EB1A72-EFFE-4A2A-8E8B-F3A5EB706662}" type="presParOf" srcId="{F4F05B14-B4FE-466B-AD4B-A8AA023F690D}" destId="{29486BB5-AF9C-4085-811A-8931B10F9A3F}" srcOrd="0" destOrd="0" presId="urn:microsoft.com/office/officeart/2005/8/layout/vList5"/>
    <dgm:cxn modelId="{18AABD21-6AFD-45DD-BCF4-DBBA0959B28C}" type="presParOf" srcId="{F4F05B14-B4FE-466B-AD4B-A8AA023F690D}" destId="{BA4AAC1E-DECB-40E7-842B-316FFF25645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19ADA-E279-4297-8B89-ECC284EB4DD3}">
      <dsp:nvSpPr>
        <dsp:cNvPr id="0" name=""/>
        <dsp:cNvSpPr/>
      </dsp:nvSpPr>
      <dsp:spPr>
        <a:xfrm rot="5400000">
          <a:off x="4774008" y="-1814246"/>
          <a:ext cx="1633308" cy="5261800"/>
        </a:xfrm>
        <a:prstGeom prst="round2SameRect">
          <a:avLst/>
        </a:prstGeom>
        <a:solidFill>
          <a:schemeClr val="accent3">
            <a:lumMod val="40000"/>
            <a:lumOff val="60000"/>
          </a:schemeClr>
        </a:solidFill>
        <a:ln w="25400" cap="flat" cmpd="sng" algn="ctr">
          <a:solidFill>
            <a:schemeClr val="accent3"/>
          </a:solidFill>
          <a:prstDash val="solid"/>
        </a:ln>
        <a:effectLst/>
        <a:scene3d>
          <a:camera prst="orthographicFront"/>
          <a:lightRig rig="flat" dir="t"/>
        </a:scene3d>
        <a:sp3d extrusionH="12700"/>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mj-lt"/>
            </a:rPr>
            <a:t>The pulse of communication excellence in Government.</a:t>
          </a:r>
          <a:endParaRPr lang="en-US" sz="2800" b="1" kern="1200" dirty="0">
            <a:latin typeface="+mj-lt"/>
          </a:endParaRPr>
        </a:p>
      </dsp:txBody>
      <dsp:txXfrm rot="5400000">
        <a:off x="4774008" y="-1814246"/>
        <a:ext cx="1633308" cy="5261800"/>
      </dsp:txXfrm>
    </dsp:sp>
    <dsp:sp modelId="{DB9AB2DB-F2DC-4F2F-BEE5-88B2471DC6C6}">
      <dsp:nvSpPr>
        <dsp:cNvPr id="0" name=""/>
        <dsp:cNvSpPr/>
      </dsp:nvSpPr>
      <dsp:spPr>
        <a:xfrm>
          <a:off x="0" y="2"/>
          <a:ext cx="2959762" cy="1618307"/>
        </a:xfrm>
        <a:prstGeom prst="roundRect">
          <a:avLst/>
        </a:prstGeom>
        <a:solidFill>
          <a:schemeClr val="accent3">
            <a:lumMod val="75000"/>
          </a:schemeClr>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mj-lt"/>
            </a:rPr>
            <a:t>Vision</a:t>
          </a:r>
          <a:endParaRPr lang="en-US" sz="4000" b="1" kern="1200" dirty="0">
            <a:latin typeface="+mj-lt"/>
          </a:endParaRPr>
        </a:p>
      </dsp:txBody>
      <dsp:txXfrm>
        <a:off x="0" y="2"/>
        <a:ext cx="2959762" cy="1618307"/>
      </dsp:txXfrm>
    </dsp:sp>
    <dsp:sp modelId="{4B92317F-5BB9-4027-9616-07BB81B636A3}">
      <dsp:nvSpPr>
        <dsp:cNvPr id="0" name=""/>
        <dsp:cNvSpPr/>
      </dsp:nvSpPr>
      <dsp:spPr>
        <a:xfrm rot="5400000">
          <a:off x="4439663" y="281435"/>
          <a:ext cx="2318072" cy="5261800"/>
        </a:xfrm>
        <a:prstGeom prst="round2SameRect">
          <a:avLst/>
        </a:prstGeom>
        <a:solidFill>
          <a:schemeClr val="accent6">
            <a:lumMod val="60000"/>
            <a:lumOff val="40000"/>
            <a:alpha val="9000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ZA" sz="2000" kern="1200" dirty="0" smtClean="0"/>
            <a:t>To deliver effective strategic government communication; set and influence adherence to standards and coherence of message and proactively communicate with the public about government policies, plans, programmes and achievements.</a:t>
          </a:r>
          <a:endParaRPr lang="en-US" sz="2000" b="0" kern="1200" dirty="0">
            <a:latin typeface="+mj-lt"/>
          </a:endParaRPr>
        </a:p>
      </dsp:txBody>
      <dsp:txXfrm rot="5400000">
        <a:off x="4439663" y="281435"/>
        <a:ext cx="2318072" cy="5261800"/>
      </dsp:txXfrm>
    </dsp:sp>
    <dsp:sp modelId="{5D4C8348-E825-458B-A53B-C5091711B6F4}">
      <dsp:nvSpPr>
        <dsp:cNvPr id="0" name=""/>
        <dsp:cNvSpPr/>
      </dsp:nvSpPr>
      <dsp:spPr>
        <a:xfrm>
          <a:off x="0" y="1763076"/>
          <a:ext cx="2959762" cy="2185733"/>
        </a:xfrm>
        <a:prstGeom prst="round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mj-lt"/>
            </a:rPr>
            <a:t>Mission</a:t>
          </a:r>
          <a:endParaRPr lang="en-US" sz="4000" b="1" kern="1200" dirty="0">
            <a:latin typeface="+mj-lt"/>
          </a:endParaRPr>
        </a:p>
      </dsp:txBody>
      <dsp:txXfrm>
        <a:off x="0" y="1763076"/>
        <a:ext cx="2959762" cy="2185733"/>
      </dsp:txXfrm>
    </dsp:sp>
    <dsp:sp modelId="{BA4AAC1E-DECB-40E7-842B-316FFF256452}">
      <dsp:nvSpPr>
        <dsp:cNvPr id="0" name=""/>
        <dsp:cNvSpPr/>
      </dsp:nvSpPr>
      <dsp:spPr>
        <a:xfrm rot="5400000">
          <a:off x="5101455" y="2061682"/>
          <a:ext cx="989344" cy="526694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mj-lt"/>
            </a:rPr>
            <a:t>Professionalism, diversity, openness &amp; transparency, innovation, and honesty &amp; integrity.</a:t>
          </a:r>
          <a:endParaRPr lang="en-US" sz="2000" b="0" kern="1200" dirty="0">
            <a:latin typeface="+mj-lt"/>
          </a:endParaRPr>
        </a:p>
      </dsp:txBody>
      <dsp:txXfrm rot="5400000">
        <a:off x="5101455" y="2061682"/>
        <a:ext cx="989344" cy="5266944"/>
      </dsp:txXfrm>
    </dsp:sp>
    <dsp:sp modelId="{29486BB5-AF9C-4085-811A-8931B10F9A3F}">
      <dsp:nvSpPr>
        <dsp:cNvPr id="0" name=""/>
        <dsp:cNvSpPr/>
      </dsp:nvSpPr>
      <dsp:spPr>
        <a:xfrm>
          <a:off x="0" y="4076813"/>
          <a:ext cx="2962656" cy="1236680"/>
        </a:xfrm>
        <a:prstGeom prst="roundRect">
          <a:avLst/>
        </a:prstGeom>
        <a:solidFill>
          <a:schemeClr val="accent2"/>
        </a:solidFill>
        <a:ln w="25400"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mj-lt"/>
            </a:rPr>
            <a:t>Values</a:t>
          </a:r>
          <a:endParaRPr lang="en-US" sz="4000" b="1" kern="1200" dirty="0">
            <a:latin typeface="+mj-lt"/>
          </a:endParaRPr>
        </a:p>
      </dsp:txBody>
      <dsp:txXfrm>
        <a:off x="0" y="4076813"/>
        <a:ext cx="2962656" cy="12366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7AD80BA-CB2B-4D50-BBAC-152EF56F6794}" type="datetimeFigureOut">
              <a:rPr lang="en-ZA" smtClean="0"/>
              <a:pPr/>
              <a:t>2017/10/04</a:t>
            </a:fld>
            <a:endParaRPr lang="en-ZA"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4B83B386-FDE7-40B5-97FE-C1E3F39C2119}" type="slidenum">
              <a:rPr lang="en-ZA" smtClean="0"/>
              <a:pPr/>
              <a:t>‹#›</a:t>
            </a:fld>
            <a:endParaRPr lang="en-ZA" dirty="0"/>
          </a:p>
        </p:txBody>
      </p:sp>
    </p:spTree>
    <p:extLst>
      <p:ext uri="{BB962C8B-B14F-4D97-AF65-F5344CB8AC3E}">
        <p14:creationId xmlns:p14="http://schemas.microsoft.com/office/powerpoint/2010/main" xmlns="" val="1074445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52" y="0"/>
            <a:ext cx="2945659" cy="496411"/>
          </a:xfrm>
          <a:prstGeom prst="rect">
            <a:avLst/>
          </a:prstGeom>
        </p:spPr>
        <p:txBody>
          <a:bodyPr vert="horz" lIns="91440" tIns="45720" rIns="91440" bIns="45720" rtlCol="0"/>
          <a:lstStyle>
            <a:lvl1pPr algn="r">
              <a:defRPr sz="1200"/>
            </a:lvl1pPr>
          </a:lstStyle>
          <a:p>
            <a:fld id="{7E98EABC-3E2D-4E1F-87EC-C01A1773AAD0}" type="datetimeFigureOut">
              <a:rPr lang="en-ZA" smtClean="0"/>
              <a:pPr/>
              <a:t>2017/10/04</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911"/>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9" y="9430095"/>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52" y="9430095"/>
            <a:ext cx="2945659" cy="496411"/>
          </a:xfrm>
          <a:prstGeom prst="rect">
            <a:avLst/>
          </a:prstGeom>
        </p:spPr>
        <p:txBody>
          <a:bodyPr vert="horz" lIns="91440" tIns="45720" rIns="91440" bIns="45720" rtlCol="0" anchor="b"/>
          <a:lstStyle>
            <a:lvl1pPr algn="r">
              <a:defRPr sz="1200"/>
            </a:lvl1pPr>
          </a:lstStyle>
          <a:p>
            <a:fld id="{FB307A7D-FC8B-48AB-B32F-ED3694D9DC30}" type="slidenum">
              <a:rPr lang="en-ZA" smtClean="0"/>
              <a:pPr/>
              <a:t>‹#›</a:t>
            </a:fld>
            <a:endParaRPr lang="en-ZA" dirty="0"/>
          </a:p>
        </p:txBody>
      </p:sp>
    </p:spTree>
    <p:extLst>
      <p:ext uri="{BB962C8B-B14F-4D97-AF65-F5344CB8AC3E}">
        <p14:creationId xmlns:p14="http://schemas.microsoft.com/office/powerpoint/2010/main" xmlns="" val="98731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a:t>
            </a:fld>
            <a:endParaRPr lang="en-ZA" dirty="0"/>
          </a:p>
        </p:txBody>
      </p:sp>
    </p:spTree>
    <p:extLst>
      <p:ext uri="{BB962C8B-B14F-4D97-AF65-F5344CB8AC3E}">
        <p14:creationId xmlns:p14="http://schemas.microsoft.com/office/powerpoint/2010/main" xmlns="" val="378610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20</a:t>
            </a:fld>
            <a:endParaRPr lang="en-ZA" dirty="0"/>
          </a:p>
        </p:txBody>
      </p:sp>
    </p:spTree>
    <p:extLst>
      <p:ext uri="{BB962C8B-B14F-4D97-AF65-F5344CB8AC3E}">
        <p14:creationId xmlns:p14="http://schemas.microsoft.com/office/powerpoint/2010/main" xmlns="" val="19166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27</a:t>
            </a:fld>
            <a:endParaRPr lang="en-ZA" dirty="0"/>
          </a:p>
        </p:txBody>
      </p:sp>
    </p:spTree>
    <p:extLst>
      <p:ext uri="{BB962C8B-B14F-4D97-AF65-F5344CB8AC3E}">
        <p14:creationId xmlns:p14="http://schemas.microsoft.com/office/powerpoint/2010/main" xmlns="" val="371643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30</a:t>
            </a:fld>
            <a:endParaRPr lang="en-ZA" dirty="0"/>
          </a:p>
        </p:txBody>
      </p:sp>
    </p:spTree>
    <p:extLst>
      <p:ext uri="{BB962C8B-B14F-4D97-AF65-F5344CB8AC3E}">
        <p14:creationId xmlns:p14="http://schemas.microsoft.com/office/powerpoint/2010/main" xmlns="" val="128478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31</a:t>
            </a:fld>
            <a:endParaRPr lang="en-ZA" dirty="0"/>
          </a:p>
        </p:txBody>
      </p:sp>
    </p:spTree>
    <p:extLst>
      <p:ext uri="{BB962C8B-B14F-4D97-AF65-F5344CB8AC3E}">
        <p14:creationId xmlns:p14="http://schemas.microsoft.com/office/powerpoint/2010/main" xmlns="" val="165199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33</a:t>
            </a:fld>
            <a:endParaRPr lang="en-ZA" dirty="0"/>
          </a:p>
        </p:txBody>
      </p:sp>
    </p:spTree>
    <p:extLst>
      <p:ext uri="{BB962C8B-B14F-4D97-AF65-F5344CB8AC3E}">
        <p14:creationId xmlns:p14="http://schemas.microsoft.com/office/powerpoint/2010/main" xmlns="" val="358214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35</a:t>
            </a:fld>
            <a:endParaRPr lang="en-ZA" dirty="0"/>
          </a:p>
        </p:txBody>
      </p:sp>
    </p:spTree>
    <p:extLst>
      <p:ext uri="{BB962C8B-B14F-4D97-AF65-F5344CB8AC3E}">
        <p14:creationId xmlns:p14="http://schemas.microsoft.com/office/powerpoint/2010/main" xmlns="" val="394808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40</a:t>
            </a:fld>
            <a:endParaRPr lang="en-ZA" dirty="0"/>
          </a:p>
        </p:txBody>
      </p:sp>
    </p:spTree>
    <p:extLst>
      <p:ext uri="{BB962C8B-B14F-4D97-AF65-F5344CB8AC3E}">
        <p14:creationId xmlns:p14="http://schemas.microsoft.com/office/powerpoint/2010/main" xmlns="" val="164360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A8F022-4E2C-47CF-A8D2-C73D19E791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53939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134" eaLnBrk="0" hangingPunct="0">
              <a:defRPr b="1">
                <a:solidFill>
                  <a:schemeClr val="tx1"/>
                </a:solidFill>
                <a:latin typeface="Arial" charset="0"/>
              </a:defRPr>
            </a:lvl1pPr>
            <a:lvl2pPr marL="742875" indent="-285722" defTabSz="911134" eaLnBrk="0" hangingPunct="0">
              <a:defRPr b="1">
                <a:solidFill>
                  <a:schemeClr val="tx1"/>
                </a:solidFill>
                <a:latin typeface="Arial" charset="0"/>
              </a:defRPr>
            </a:lvl2pPr>
            <a:lvl3pPr marL="1142885" indent="-228577" defTabSz="911134" eaLnBrk="0" hangingPunct="0">
              <a:defRPr b="1">
                <a:solidFill>
                  <a:schemeClr val="tx1"/>
                </a:solidFill>
                <a:latin typeface="Arial" charset="0"/>
              </a:defRPr>
            </a:lvl3pPr>
            <a:lvl4pPr marL="1600040" indent="-228577" defTabSz="911134" eaLnBrk="0" hangingPunct="0">
              <a:defRPr b="1">
                <a:solidFill>
                  <a:schemeClr val="tx1"/>
                </a:solidFill>
                <a:latin typeface="Arial" charset="0"/>
              </a:defRPr>
            </a:lvl4pPr>
            <a:lvl5pPr marL="2057194" indent="-228577" defTabSz="911134" eaLnBrk="0" hangingPunct="0">
              <a:defRPr b="1">
                <a:solidFill>
                  <a:schemeClr val="tx1"/>
                </a:solidFill>
                <a:latin typeface="Arial" charset="0"/>
              </a:defRPr>
            </a:lvl5pPr>
            <a:lvl6pPr marL="2514348" indent="-228577" defTabSz="911134" eaLnBrk="0" fontAlgn="base" hangingPunct="0">
              <a:spcBef>
                <a:spcPct val="0"/>
              </a:spcBef>
              <a:spcAft>
                <a:spcPct val="0"/>
              </a:spcAft>
              <a:defRPr b="1">
                <a:solidFill>
                  <a:schemeClr val="tx1"/>
                </a:solidFill>
                <a:latin typeface="Arial" charset="0"/>
              </a:defRPr>
            </a:lvl6pPr>
            <a:lvl7pPr marL="2971503" indent="-228577" defTabSz="911134" eaLnBrk="0" fontAlgn="base" hangingPunct="0">
              <a:spcBef>
                <a:spcPct val="0"/>
              </a:spcBef>
              <a:spcAft>
                <a:spcPct val="0"/>
              </a:spcAft>
              <a:defRPr b="1">
                <a:solidFill>
                  <a:schemeClr val="tx1"/>
                </a:solidFill>
                <a:latin typeface="Arial" charset="0"/>
              </a:defRPr>
            </a:lvl7pPr>
            <a:lvl8pPr marL="3428657" indent="-228577" defTabSz="911134" eaLnBrk="0" fontAlgn="base" hangingPunct="0">
              <a:spcBef>
                <a:spcPct val="0"/>
              </a:spcBef>
              <a:spcAft>
                <a:spcPct val="0"/>
              </a:spcAft>
              <a:defRPr b="1">
                <a:solidFill>
                  <a:schemeClr val="tx1"/>
                </a:solidFill>
                <a:latin typeface="Arial" charset="0"/>
              </a:defRPr>
            </a:lvl8pPr>
            <a:lvl9pPr marL="3885812" indent="-228577" defTabSz="911134" eaLnBrk="0" fontAlgn="base" hangingPunct="0">
              <a:spcBef>
                <a:spcPct val="0"/>
              </a:spcBef>
              <a:spcAft>
                <a:spcPct val="0"/>
              </a:spcAft>
              <a:defRPr b="1">
                <a:solidFill>
                  <a:schemeClr val="tx1"/>
                </a:solidFill>
                <a:latin typeface="Arial" charset="0"/>
              </a:defRPr>
            </a:lvl9pPr>
          </a:lstStyle>
          <a:p>
            <a:pPr eaLnBrk="1" hangingPunct="1">
              <a:defRPr/>
            </a:pPr>
            <a:fld id="{A16DDE2C-FDDC-4D38-966D-D6BD7EAB16B6}" type="slidenum">
              <a:rPr lang="en-US" b="0" smtClean="0">
                <a:solidFill>
                  <a:srgbClr val="000000"/>
                </a:solidFill>
              </a:rPr>
              <a:pPr eaLnBrk="1" hangingPunct="1">
                <a:defRPr/>
              </a:pPr>
              <a:t>4</a:t>
            </a:fld>
            <a:endParaRPr lang="en-US" b="0" dirty="0" smtClean="0">
              <a:solidFill>
                <a:srgbClr val="000000"/>
              </a:solidFill>
            </a:endParaRPr>
          </a:p>
        </p:txBody>
      </p:sp>
    </p:spTree>
    <p:extLst>
      <p:ext uri="{BB962C8B-B14F-4D97-AF65-F5344CB8AC3E}">
        <p14:creationId xmlns:p14="http://schemas.microsoft.com/office/powerpoint/2010/main" xmlns="" val="375068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xmlns="" val="94589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7</a:t>
            </a:fld>
            <a:endParaRPr lang="en-ZA" dirty="0">
              <a:solidFill>
                <a:prstClr val="black"/>
              </a:solidFill>
            </a:endParaRPr>
          </a:p>
        </p:txBody>
      </p:sp>
      <p:sp>
        <p:nvSpPr>
          <p:cNvPr id="5" name="Footer Placeholder 4"/>
          <p:cNvSpPr>
            <a:spLocks noGrp="1"/>
          </p:cNvSpPr>
          <p:nvPr>
            <p:ph type="ftr" sz="quarter" idx="11"/>
          </p:nvPr>
        </p:nvSpPr>
        <p:spPr/>
        <p:txBody>
          <a:bodyPr/>
          <a:lstStyle/>
          <a:p>
            <a:endParaRPr lang="en-ZA" dirty="0">
              <a:solidFill>
                <a:prstClr val="black"/>
              </a:solidFill>
            </a:endParaRPr>
          </a:p>
        </p:txBody>
      </p:sp>
    </p:spTree>
    <p:extLst>
      <p:ext uri="{BB962C8B-B14F-4D97-AF65-F5344CB8AC3E}">
        <p14:creationId xmlns:p14="http://schemas.microsoft.com/office/powerpoint/2010/main" xmlns="" val="63027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8</a:t>
            </a:fld>
            <a:endParaRPr lang="en-ZA" dirty="0">
              <a:solidFill>
                <a:prstClr val="black"/>
              </a:solidFill>
            </a:endParaRPr>
          </a:p>
        </p:txBody>
      </p:sp>
      <p:sp>
        <p:nvSpPr>
          <p:cNvPr id="5" name="Footer Placeholder 4"/>
          <p:cNvSpPr>
            <a:spLocks noGrp="1"/>
          </p:cNvSpPr>
          <p:nvPr>
            <p:ph type="ftr" sz="quarter" idx="11"/>
          </p:nvPr>
        </p:nvSpPr>
        <p:spPr/>
        <p:txBody>
          <a:bodyPr/>
          <a:lstStyle/>
          <a:p>
            <a:endParaRPr lang="en-ZA" dirty="0">
              <a:solidFill>
                <a:prstClr val="black"/>
              </a:solidFill>
            </a:endParaRPr>
          </a:p>
        </p:txBody>
      </p:sp>
    </p:spTree>
    <p:extLst>
      <p:ext uri="{BB962C8B-B14F-4D97-AF65-F5344CB8AC3E}">
        <p14:creationId xmlns:p14="http://schemas.microsoft.com/office/powerpoint/2010/main" xmlns="" val="325332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9</a:t>
            </a:fld>
            <a:endParaRPr lang="en-ZA" dirty="0">
              <a:solidFill>
                <a:prstClr val="black"/>
              </a:solidFill>
            </a:endParaRPr>
          </a:p>
        </p:txBody>
      </p:sp>
      <p:sp>
        <p:nvSpPr>
          <p:cNvPr id="5" name="Footer Placeholder 4"/>
          <p:cNvSpPr>
            <a:spLocks noGrp="1"/>
          </p:cNvSpPr>
          <p:nvPr>
            <p:ph type="ftr" sz="quarter" idx="11"/>
          </p:nvPr>
        </p:nvSpPr>
        <p:spPr/>
        <p:txBody>
          <a:bodyPr/>
          <a:lstStyle/>
          <a:p>
            <a:endParaRPr lang="en-ZA" dirty="0">
              <a:solidFill>
                <a:prstClr val="black"/>
              </a:solidFill>
            </a:endParaRPr>
          </a:p>
        </p:txBody>
      </p:sp>
    </p:spTree>
    <p:extLst>
      <p:ext uri="{BB962C8B-B14F-4D97-AF65-F5344CB8AC3E}">
        <p14:creationId xmlns:p14="http://schemas.microsoft.com/office/powerpoint/2010/main" xmlns="" val="391050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13</a:t>
            </a:fld>
            <a:endParaRPr lang="en-ZA" dirty="0"/>
          </a:p>
        </p:txBody>
      </p:sp>
    </p:spTree>
    <p:extLst>
      <p:ext uri="{BB962C8B-B14F-4D97-AF65-F5344CB8AC3E}">
        <p14:creationId xmlns:p14="http://schemas.microsoft.com/office/powerpoint/2010/main" xmlns="" val="47839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18</a:t>
            </a:fld>
            <a:endParaRPr lang="en-ZA" dirty="0"/>
          </a:p>
        </p:txBody>
      </p:sp>
    </p:spTree>
    <p:extLst>
      <p:ext uri="{BB962C8B-B14F-4D97-AF65-F5344CB8AC3E}">
        <p14:creationId xmlns:p14="http://schemas.microsoft.com/office/powerpoint/2010/main" xmlns="" val="235554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10AF8B-5FBA-4D47-92C5-7FB23C5D4853}"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455435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52D1C-40A5-4F1C-A046-77D823AB0DB3}"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7761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4E5B9-B92E-4F08-A4BA-0894728AFEDE}"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8155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EC271-C61D-4233-8BBE-865C41B349DB}"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0901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829DE-BC13-41F2-BD91-79F57D5A4676}" type="datetime1">
              <a:rPr lang="en-US" smtClean="0">
                <a:solidFill>
                  <a:prstClr val="black">
                    <a:tint val="75000"/>
                  </a:prstClr>
                </a:solidFill>
              </a:rPr>
              <a:pPr/>
              <a:t>10/4/2017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14991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C6B0E-29FC-48CE-AA94-E952A5418725}" type="datetime1">
              <a:rPr lang="en-US" smtClean="0">
                <a:solidFill>
                  <a:prstClr val="black">
                    <a:tint val="75000"/>
                  </a:prstClr>
                </a:solidFill>
              </a:rPr>
              <a:pPr/>
              <a:t>10/4/2017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4720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C462A-FA9A-4E39-A318-075F3C977A24}" type="datetime1">
              <a:rPr lang="en-US" smtClean="0">
                <a:solidFill>
                  <a:prstClr val="black">
                    <a:tint val="75000"/>
                  </a:prstClr>
                </a:solidFill>
              </a:rPr>
              <a:pPr/>
              <a:t>10/4/2017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9360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8B99D-1363-4CD3-B95D-C3F1E67AEEF0}"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416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A1BE-090A-43C2-8538-2607A9FCBB70}"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57962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DEE02-0A7B-4AD5-8EF5-F28CF4CDB3E2}"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53687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75E2A-70A1-4F1A-9597-5ED4071E14E4}"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7980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989AF-09B7-430D-B989-EF34B200320E}"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765095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37DB4-1B45-47FC-A9B9-B8FA8B715CBC}"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4657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591CE-6C55-40E2-99D2-0D49AAD31C7B}"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70623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B09C15-3A34-47C2-8227-C9FB5A69D33B}"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21357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DFE4A-7308-404E-97C7-56476D186EB3}" type="datetime1">
              <a:rPr lang="en-US" smtClean="0">
                <a:solidFill>
                  <a:prstClr val="black">
                    <a:tint val="75000"/>
                  </a:prstClr>
                </a:solidFill>
              </a:rPr>
              <a:pPr/>
              <a:t>10/4/2017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93270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CE133-321D-4D5C-B4F5-459BEC17026F}" type="datetime1">
              <a:rPr lang="en-US" smtClean="0">
                <a:solidFill>
                  <a:prstClr val="black">
                    <a:tint val="75000"/>
                  </a:prstClr>
                </a:solidFill>
              </a:rPr>
              <a:pPr/>
              <a:t>10/4/2017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07256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15AC5-355C-40B9-99E9-4CAABCE3327F}" type="datetime1">
              <a:rPr lang="en-US" smtClean="0">
                <a:solidFill>
                  <a:prstClr val="black">
                    <a:tint val="75000"/>
                  </a:prstClr>
                </a:solidFill>
              </a:rPr>
              <a:pPr/>
              <a:t>10/4/2017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6934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3337F-E108-46D3-8231-5CCE8C6C1A70}"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95987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716EC-4839-4F94-8921-C38E2CBE0261}"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33998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E634C-9C9B-4A9A-B794-CB46A98FA54F}"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45793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ABC57-D356-474A-8166-7C1A99A067EC}"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13292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455943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84409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10444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1917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10/4/2017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4806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10/4/2017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027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10/4/2017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9161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22031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6741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96865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35052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63231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77458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9161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81689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8519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44302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67414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10856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53465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58436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D92BC-1FA4-48B8-BC19-74F1CD1BA71E}" type="datetimeFigureOut">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7E7F7-C179-4BDE-A5AB-B7CEAC0990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98361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260313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09288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12917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0886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86886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89067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92224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73764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50323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08908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E641633-C813-4DA4-944D-5C25065BFAD3}" type="datetimeFigureOut">
              <a:rPr lang="en-ZA" smtClean="0">
                <a:solidFill>
                  <a:prstClr val="black">
                    <a:tint val="75000"/>
                  </a:prstClr>
                </a:solidFill>
              </a:rPr>
              <a:pPr/>
              <a:t>2017/10/04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5C032-1222-484A-983B-321C7532C43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5903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pPr/>
              <a:t>10/4/2017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28E75-52BE-4F1B-9639-8E9EB70C6B4A}"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39975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216C0-BAF2-4B15-9082-2D189B02B105}"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55759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solidFill>
                  <a:prstClr val="black">
                    <a:tint val="75000"/>
                  </a:prstClr>
                </a:solidFill>
              </a:rPr>
              <a:pPr/>
              <a:t>10/4/2017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88659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ADD92BC-1FA4-48B8-BC19-74F1CD1BA71E}" type="datetimeFigureOut">
              <a:rPr lang="en-US" smtClean="0">
                <a:solidFill>
                  <a:prstClr val="black">
                    <a:tint val="75000"/>
                  </a:prstClr>
                </a:solidFill>
              </a:rPr>
              <a:pPr defTabSz="914400"/>
              <a:t>10/4/2017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DC7E7F7-C179-4BDE-A5AB-B7CEAC0990FA}"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xmlns="" val="2685382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E641633-C813-4DA4-944D-5C25065BFAD3}" type="datetimeFigureOut">
              <a:rPr lang="en-ZA" smtClean="0">
                <a:solidFill>
                  <a:prstClr val="black">
                    <a:tint val="75000"/>
                  </a:prstClr>
                </a:solidFill>
              </a:rPr>
              <a:pPr defTabSz="685800"/>
              <a:t>2017/10/04</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8F5C032-1222-484A-983B-321C7532C439}"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3240177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google.co.za/url?sa=i&amp;rct=j&amp;q=&amp;esrc=s&amp;source=images&amp;cd=&amp;cad=rja&amp;uact=8&amp;ved=0ahUKEwjZqbL16crWAhVM1xQKHYFJCgUQjRwIBw&amp;url=https://pmstudycircle.com/2012/03/work-performance-information-wpi-vs-work-performance-measurements-wpm/&amp;psig=AFQjCNGEwQP5BJaOlT-65H7nj_LB_T4yIA&amp;ust=1506789190545948" TargetMode="External"/><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hyperlink" Target="https://www.google.co.za/imgres?imgurl=https://louisdietvorst.files.wordpress.com/2011/12/wordle-key-information-performance.jpg&amp;imgrefurl=https://louisdietvorst.wordpress.com/2011/12/16/from-key-performance-indicator-to-key-information-performance/&amp;docid=6Nh1y_xujKHs3M&amp;tbnid=bDE_6t_IMJW9hM:&amp;vet=10ahUKEwi5kc2k6crWAhUCC8AKHdhOAYMQMwh6KEowSg..i&amp;w=706&amp;h=360&amp;bih=1031&amp;biw=1920&amp;q=Performance%20information&amp;ved=0ahUKEwi5kc2k6crWAhUCC8AKHdhOAYMQMwh6KEowSg&amp;iact=mrc&amp;uact=8" TargetMode="External"/><Relationship Id="rId4" Type="http://schemas.openxmlformats.org/officeDocument/2006/relationships/image" Target="../media/image18.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gov.za/"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flickr.com/photos/governmentza/sets/72157632747275459/"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jpe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flickr.com/photos/governmentza/sets/72157632747275459/"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hyperlink" Target="http://www.sanews.gov.za/"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lide1 copy.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71500" y="2120900"/>
            <a:ext cx="3276600" cy="461665"/>
          </a:xfrm>
          <a:prstGeom prst="rect">
            <a:avLst/>
          </a:prstGeom>
          <a:noFill/>
        </p:spPr>
        <p:txBody>
          <a:bodyPr wrap="square" rtlCol="0">
            <a:spAutoFit/>
          </a:bodyPr>
          <a:lstStyle/>
          <a:p>
            <a:pPr algn="ctr"/>
            <a:endParaRPr lang="en-US" sz="2400" b="1" dirty="0">
              <a:solidFill>
                <a:prstClr val="white"/>
              </a:solidFill>
              <a:latin typeface="Arial"/>
              <a:cs typeface="Arial"/>
            </a:endParaRPr>
          </a:p>
        </p:txBody>
      </p:sp>
      <p:sp>
        <p:nvSpPr>
          <p:cNvPr id="6" name="TextBox 5"/>
          <p:cNvSpPr txBox="1"/>
          <p:nvPr/>
        </p:nvSpPr>
        <p:spPr>
          <a:xfrm>
            <a:off x="323527" y="1825625"/>
            <a:ext cx="4104457" cy="1323439"/>
          </a:xfrm>
          <a:prstGeom prst="rect">
            <a:avLst/>
          </a:prstGeom>
          <a:noFill/>
        </p:spPr>
        <p:txBody>
          <a:bodyPr wrap="square" rtlCol="0">
            <a:spAutoFit/>
          </a:bodyPr>
          <a:lstStyle/>
          <a:p>
            <a:pPr algn="ctr"/>
            <a:r>
              <a:rPr lang="en-ZA" sz="4000" b="1" dirty="0" smtClean="0">
                <a:solidFill>
                  <a:schemeClr val="bg1"/>
                </a:solidFill>
              </a:rPr>
              <a:t>2016/17 ANNUAL REPORT</a:t>
            </a:r>
            <a:endParaRPr lang="en-US" sz="4000" b="1" dirty="0">
              <a:solidFill>
                <a:prstClr val="white"/>
              </a:solidFill>
            </a:endParaRPr>
          </a:p>
        </p:txBody>
      </p:sp>
      <p:sp>
        <p:nvSpPr>
          <p:cNvPr id="7" name="Title 1"/>
          <p:cNvSpPr txBox="1">
            <a:spLocks/>
          </p:cNvSpPr>
          <p:nvPr/>
        </p:nvSpPr>
        <p:spPr>
          <a:xfrm>
            <a:off x="507379" y="3557051"/>
            <a:ext cx="3404841" cy="1285756"/>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6BB00"/>
                </a:solidFill>
              </a:rPr>
              <a:t>PORTFOLIO COMMITTEE ON COMMUNICATIONS</a:t>
            </a:r>
          </a:p>
          <a:p>
            <a:endParaRPr lang="en-US" sz="2400" b="1" dirty="0" smtClean="0">
              <a:solidFill>
                <a:srgbClr val="F6BB00"/>
              </a:solidFill>
            </a:endParaRPr>
          </a:p>
          <a:p>
            <a:r>
              <a:rPr lang="en-US" sz="2400" b="1" dirty="0" smtClean="0">
                <a:solidFill>
                  <a:srgbClr val="F6BB00"/>
                </a:solidFill>
              </a:rPr>
              <a:t>Date: 03 October 2017</a:t>
            </a:r>
            <a:endParaRPr lang="en-US" sz="2400" b="1" dirty="0">
              <a:solidFill>
                <a:srgbClr val="F6BB00"/>
              </a:solidFill>
            </a:endParaRPr>
          </a:p>
        </p:txBody>
      </p:sp>
      <p:pic>
        <p:nvPicPr>
          <p:cNvPr id="9" name="Picture 8"/>
          <p:cNvPicPr>
            <a:picLocks noChangeAspect="1"/>
          </p:cNvPicPr>
          <p:nvPr/>
        </p:nvPicPr>
        <p:blipFill>
          <a:blip r:embed="rId4"/>
          <a:stretch>
            <a:fillRect/>
          </a:stretch>
        </p:blipFill>
        <p:spPr>
          <a:xfrm>
            <a:off x="4572000" y="5394252"/>
            <a:ext cx="2245388" cy="1463748"/>
          </a:xfrm>
          <a:prstGeom prst="rect">
            <a:avLst/>
          </a:prstGeom>
        </p:spPr>
      </p:pic>
      <p:pic>
        <p:nvPicPr>
          <p:cNvPr id="10" name="Picture 9"/>
          <p:cNvPicPr>
            <a:picLocks noChangeAspect="1"/>
          </p:cNvPicPr>
          <p:nvPr/>
        </p:nvPicPr>
        <p:blipFill>
          <a:blip r:embed="rId5"/>
          <a:stretch>
            <a:fillRect/>
          </a:stretch>
        </p:blipFill>
        <p:spPr>
          <a:xfrm>
            <a:off x="7654027" y="5662954"/>
            <a:ext cx="908383" cy="829128"/>
          </a:xfrm>
          <a:prstGeom prst="rect">
            <a:avLst/>
          </a:prstGeom>
        </p:spPr>
      </p:pic>
    </p:spTree>
    <p:extLst>
      <p:ext uri="{BB962C8B-B14F-4D97-AF65-F5344CB8AC3E}">
        <p14:creationId xmlns:p14="http://schemas.microsoft.com/office/powerpoint/2010/main" xmlns="" val="401973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0500"/>
            <a:ext cx="8686800" cy="506079"/>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contourClr>
              <a:srgbClr val="FFFFFF"/>
            </a:contourClr>
          </a:sp3d>
        </p:spPr>
        <p:txBody>
          <a:bodyPr vert="horz" wrap="square" lIns="91429" tIns="45715" rIns="91429" bIns="45715" numCol="1" rtlCol="0" anchor="ctr" anchorCtr="0" compatLnSpc="1">
            <a:prstTxWarp prst="textNoShape">
              <a:avLst/>
            </a:prstTxWarp>
            <a:noAutofit/>
          </a:bodyPr>
          <a:lstStyle/>
          <a:p>
            <a:pPr algn="ctr">
              <a:spcBef>
                <a:spcPct val="0"/>
              </a:spcBef>
            </a:pPr>
            <a:r>
              <a:rPr lang="en-US" sz="3200" b="1" dirty="0" smtClean="0">
                <a:solidFill>
                  <a:prstClr val="white"/>
                </a:solidFill>
              </a:rPr>
              <a:t>7.  2016/17 Programme Performance Information</a:t>
            </a:r>
            <a:endParaRPr lang="en-US" sz="3200" b="1" dirty="0">
              <a:solidFill>
                <a:prstClr val="white"/>
              </a:solidFill>
            </a:endParaRPr>
          </a:p>
        </p:txBody>
      </p:sp>
      <p:pic>
        <p:nvPicPr>
          <p:cNvPr id="5" name="Content Placeholder 4" descr="https://media.licdn.com/media/AAEAAQAAAAAAAAeCAAAAJGQwMjg2MWNiLTYwNmMtNDg2YS1hNmJlLWI0N2E5ODllZmRjYQ.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rot="1321104">
            <a:off x="198484" y="1489911"/>
            <a:ext cx="2838703" cy="1840243"/>
          </a:xfrm>
          <a:prstGeom prst="rect">
            <a:avLst/>
          </a:prstGeom>
          <a:noFill/>
          <a:ln>
            <a:noFill/>
          </a:ln>
        </p:spPr>
      </p:pic>
      <p:pic>
        <p:nvPicPr>
          <p:cNvPr id="6" name="irc_mi" descr="Image result for Performance information">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rot="21434263">
            <a:off x="6282148" y="1026516"/>
            <a:ext cx="2526531" cy="1445962"/>
          </a:xfrm>
          <a:prstGeom prst="rect">
            <a:avLst/>
          </a:prstGeom>
          <a:noFill/>
          <a:ln>
            <a:noFill/>
          </a:ln>
        </p:spPr>
      </p:pic>
      <p:pic>
        <p:nvPicPr>
          <p:cNvPr id="7" name="Picture 6" descr="Image result for Performance information">
            <a:hlinkClick r:id="rId5"/>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2457770" y="3193833"/>
            <a:ext cx="2998470" cy="1910715"/>
          </a:xfrm>
          <a:prstGeom prst="rect">
            <a:avLst/>
          </a:prstGeom>
          <a:noFill/>
          <a:ln>
            <a:noFill/>
          </a:ln>
        </p:spPr>
      </p:pic>
      <p:sp>
        <p:nvSpPr>
          <p:cNvPr id="8" name="AutoShape 2" descr="Image result for achieveme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9"/>
          <p:cNvPicPr>
            <a:picLocks noChangeAspect="1"/>
          </p:cNvPicPr>
          <p:nvPr/>
        </p:nvPicPr>
        <p:blipFill>
          <a:blip r:embed="rId7"/>
          <a:stretch>
            <a:fillRect/>
          </a:stretch>
        </p:blipFill>
        <p:spPr>
          <a:xfrm>
            <a:off x="6073705" y="3795164"/>
            <a:ext cx="1939244" cy="193062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278623" y="1389627"/>
            <a:ext cx="2078304" cy="1188097"/>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41294" y="4651790"/>
            <a:ext cx="1371600" cy="1371600"/>
          </a:xfrm>
          <a:prstGeom prst="rect">
            <a:avLst/>
          </a:prstGeom>
        </p:spPr>
      </p:pic>
    </p:spTree>
    <p:extLst>
      <p:ext uri="{BB962C8B-B14F-4D97-AF65-F5344CB8AC3E}">
        <p14:creationId xmlns:p14="http://schemas.microsoft.com/office/powerpoint/2010/main" xmlns="" val="3822036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3749" y="1103622"/>
            <a:ext cx="8758239" cy="38224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Autofit/>
          </a:bodyPr>
          <a:lstStyle/>
          <a:p>
            <a:pPr defTabSz="914400">
              <a:lnSpc>
                <a:spcPct val="90000"/>
              </a:lnSpc>
              <a:spcBef>
                <a:spcPts val="1000"/>
              </a:spcBef>
            </a:pPr>
            <a:r>
              <a:rPr lang="en-ZA" sz="1800" dirty="0">
                <a:solidFill>
                  <a:prstClr val="black"/>
                </a:solidFill>
                <a:cs typeface="Arial" panose="020B0604020202020204" pitchFamily="34" charset="0"/>
              </a:rPr>
              <a:t>Obtained</a:t>
            </a:r>
            <a:r>
              <a:rPr lang="en-ZA" sz="1800" dirty="0">
                <a:solidFill>
                  <a:prstClr val="black"/>
                </a:solidFill>
              </a:rPr>
              <a:t> Clean Audit results for 2016/17 </a:t>
            </a:r>
            <a:endParaRPr lang="en-ZA" sz="1800" dirty="0" smtClean="0">
              <a:solidFill>
                <a:prstClr val="black"/>
              </a:solidFill>
              <a:cs typeface="Arial" panose="020B0604020202020204" pitchFamily="34" charset="0"/>
            </a:endParaRPr>
          </a:p>
          <a:p>
            <a:pPr lvl="0" algn="just"/>
            <a:r>
              <a:rPr lang="en-ZA" sz="1800" dirty="0" smtClean="0">
                <a:solidFill>
                  <a:prstClr val="black"/>
                </a:solidFill>
                <a:cs typeface="Arial" panose="020B0604020202020204" pitchFamily="34" charset="0"/>
              </a:rPr>
              <a:t>Practised sound financial management processes and procedures -</a:t>
            </a:r>
            <a:r>
              <a:rPr lang="en-US" sz="1800" dirty="0" smtClean="0">
                <a:solidFill>
                  <a:prstClr val="black"/>
                </a:solidFill>
                <a:cs typeface="Arial" panose="020B0604020202020204" pitchFamily="34" charset="0"/>
              </a:rPr>
              <a:t> </a:t>
            </a:r>
            <a:r>
              <a:rPr lang="en-US" sz="1800" b="1" dirty="0" smtClean="0">
                <a:solidFill>
                  <a:prstClr val="black"/>
                </a:solidFill>
                <a:cs typeface="Arial" panose="020B0604020202020204" pitchFamily="34" charset="0"/>
              </a:rPr>
              <a:t>spent R380.1 million (98.7%) of its allocated budget of R385.2 million in 2016/17.</a:t>
            </a:r>
            <a:endParaRPr lang="en-ZA" sz="1800" b="1" dirty="0" smtClean="0">
              <a:solidFill>
                <a:prstClr val="black"/>
              </a:solidFill>
              <a:cs typeface="Arial" panose="020B0604020202020204" pitchFamily="34" charset="0"/>
            </a:endParaRPr>
          </a:p>
          <a:p>
            <a:pPr lvl="0" algn="just"/>
            <a:r>
              <a:rPr lang="en-ZA" sz="1800" dirty="0" smtClean="0">
                <a:solidFill>
                  <a:prstClr val="black"/>
                </a:solidFill>
                <a:cs typeface="Arial" panose="020B0604020202020204" pitchFamily="34" charset="0"/>
              </a:rPr>
              <a:t>Maintained the </a:t>
            </a:r>
            <a:r>
              <a:rPr lang="en-GB" sz="1800" b="1" dirty="0" smtClean="0">
                <a:solidFill>
                  <a:prstClr val="black"/>
                </a:solidFill>
                <a:cs typeface="Arial" panose="020B0604020202020204" pitchFamily="34" charset="0"/>
              </a:rPr>
              <a:t>vacancy rate at 8 % </a:t>
            </a:r>
            <a:r>
              <a:rPr lang="en-GB" sz="1800" dirty="0" smtClean="0">
                <a:solidFill>
                  <a:prstClr val="black"/>
                </a:solidFill>
                <a:cs typeface="Arial" panose="020B0604020202020204" pitchFamily="34" charset="0"/>
              </a:rPr>
              <a:t>throughout the financial year.</a:t>
            </a:r>
            <a:endParaRPr lang="en-ZA" sz="1800" dirty="0" smtClean="0">
              <a:solidFill>
                <a:prstClr val="black"/>
              </a:solidFill>
              <a:cs typeface="Arial" panose="020B0604020202020204" pitchFamily="34" charset="0"/>
            </a:endParaRPr>
          </a:p>
          <a:p>
            <a:pPr lvl="0" algn="just"/>
            <a:r>
              <a:rPr lang="en-ZA" sz="1800" dirty="0" smtClean="0">
                <a:solidFill>
                  <a:prstClr val="black"/>
                </a:solidFill>
                <a:cs typeface="Arial" panose="020B0604020202020204" pitchFamily="34" charset="0"/>
              </a:rPr>
              <a:t>Human resources and financial constraints put staff under pressure but the organisation still </a:t>
            </a:r>
            <a:r>
              <a:rPr lang="en-ZA" sz="1800" b="1" dirty="0" smtClean="0">
                <a:solidFill>
                  <a:prstClr val="black"/>
                </a:solidFill>
                <a:cs typeface="Arial" panose="020B0604020202020204" pitchFamily="34" charset="0"/>
              </a:rPr>
              <a:t>achieved 96% of the planned targets.</a:t>
            </a:r>
          </a:p>
          <a:p>
            <a:pPr lvl="0" algn="just"/>
            <a:r>
              <a:rPr lang="en-ZA" sz="1800" dirty="0" smtClean="0">
                <a:solidFill>
                  <a:prstClr val="black"/>
                </a:solidFill>
                <a:cs typeface="Arial" panose="020B0604020202020204" pitchFamily="34" charset="0"/>
              </a:rPr>
              <a:t>A 24/7/365 days </a:t>
            </a:r>
            <a:r>
              <a:rPr lang="en-ZA" sz="1800" b="1" dirty="0" smtClean="0">
                <a:solidFill>
                  <a:prstClr val="black"/>
                </a:solidFill>
                <a:cs typeface="Arial" panose="020B0604020202020204" pitchFamily="34" charset="0"/>
              </a:rPr>
              <a:t>wellness programme to support staff </a:t>
            </a:r>
            <a:r>
              <a:rPr lang="en-ZA" sz="1800" dirty="0" smtClean="0">
                <a:solidFill>
                  <a:prstClr val="black"/>
                </a:solidFill>
                <a:cs typeface="Arial" panose="020B0604020202020204" pitchFamily="34" charset="0"/>
              </a:rPr>
              <a:t>and immediate family facilitated wellness and healthy life styles among staff.</a:t>
            </a:r>
          </a:p>
          <a:p>
            <a:pPr lvl="0" algn="just"/>
            <a:r>
              <a:rPr lang="en-ZA" sz="1800" b="1" dirty="0" smtClean="0">
                <a:solidFill>
                  <a:prstClr val="black"/>
                </a:solidFill>
                <a:cs typeface="Arial" panose="020B0604020202020204" pitchFamily="34" charset="0"/>
              </a:rPr>
              <a:t>Information systems and hardware </a:t>
            </a:r>
            <a:r>
              <a:rPr lang="en-ZA" sz="1800" dirty="0" smtClean="0">
                <a:solidFill>
                  <a:prstClr val="black"/>
                </a:solidFill>
                <a:cs typeface="Arial" panose="020B0604020202020204" pitchFamily="34" charset="0"/>
              </a:rPr>
              <a:t>was available more than </a:t>
            </a:r>
            <a:r>
              <a:rPr lang="en-ZA" sz="1800" b="1" dirty="0" smtClean="0">
                <a:solidFill>
                  <a:prstClr val="black"/>
                </a:solidFill>
                <a:cs typeface="Arial" panose="020B0604020202020204" pitchFamily="34" charset="0"/>
              </a:rPr>
              <a:t>95% of the year, </a:t>
            </a:r>
            <a:r>
              <a:rPr lang="en-ZA" sz="1800" dirty="0" smtClean="0">
                <a:solidFill>
                  <a:prstClr val="black"/>
                </a:solidFill>
                <a:cs typeface="Arial" panose="020B0604020202020204" pitchFamily="34" charset="0"/>
              </a:rPr>
              <a:t>enabling the department of function efficiently</a:t>
            </a:r>
          </a:p>
          <a:p>
            <a:pPr lvl="0" algn="just"/>
            <a:r>
              <a:rPr lang="en-ZA" sz="1800" dirty="0" smtClean="0">
                <a:solidFill>
                  <a:prstClr val="black"/>
                </a:solidFill>
              </a:rPr>
              <a:t>Implemented </a:t>
            </a:r>
            <a:r>
              <a:rPr lang="en-ZA" sz="1800" dirty="0">
                <a:solidFill>
                  <a:prstClr val="black"/>
                </a:solidFill>
              </a:rPr>
              <a:t>an </a:t>
            </a:r>
            <a:r>
              <a:rPr lang="en-ZA" sz="1800" b="1" dirty="0">
                <a:solidFill>
                  <a:prstClr val="black"/>
                </a:solidFill>
              </a:rPr>
              <a:t>e-EPMDS for performance assessments </a:t>
            </a:r>
            <a:r>
              <a:rPr lang="en-ZA" sz="1800" dirty="0">
                <a:solidFill>
                  <a:prstClr val="black"/>
                </a:solidFill>
              </a:rPr>
              <a:t>and </a:t>
            </a:r>
            <a:r>
              <a:rPr lang="en-ZA" sz="1800" dirty="0" smtClean="0">
                <a:solidFill>
                  <a:prstClr val="black"/>
                </a:solidFill>
              </a:rPr>
              <a:t>agreements.</a:t>
            </a:r>
          </a:p>
          <a:p>
            <a:pPr lvl="0" algn="just"/>
            <a:r>
              <a:rPr lang="en-ZA" sz="1800" dirty="0" smtClean="0">
                <a:solidFill>
                  <a:prstClr val="black"/>
                </a:solidFill>
              </a:rPr>
              <a:t>Established </a:t>
            </a:r>
            <a:r>
              <a:rPr lang="en-ZA" sz="1800" dirty="0">
                <a:solidFill>
                  <a:prstClr val="black"/>
                </a:solidFill>
              </a:rPr>
              <a:t>a </a:t>
            </a:r>
            <a:r>
              <a:rPr lang="en-ZA" sz="1800" b="1" dirty="0">
                <a:solidFill>
                  <a:prstClr val="black"/>
                </a:solidFill>
              </a:rPr>
              <a:t>Risk Management Committee</a:t>
            </a:r>
            <a:r>
              <a:rPr lang="en-ZA" sz="1800" dirty="0">
                <a:solidFill>
                  <a:prstClr val="black"/>
                </a:solidFill>
              </a:rPr>
              <a:t>.</a:t>
            </a:r>
          </a:p>
          <a:p>
            <a:pPr lvl="0" algn="just"/>
            <a:endParaRPr lang="en-ZA" sz="1600" dirty="0" smtClean="0">
              <a:solidFill>
                <a:prstClr val="black"/>
              </a:solidFill>
              <a:cs typeface="Arial" panose="020B0604020202020204" pitchFamily="34" charset="0"/>
            </a:endParaRPr>
          </a:p>
          <a:p>
            <a:pPr lvl="0" algn="just"/>
            <a:endParaRPr lang="en-GB" sz="1600" dirty="0"/>
          </a:p>
        </p:txBody>
      </p:sp>
      <p:sp>
        <p:nvSpPr>
          <p:cNvPr id="7" name="Title 1"/>
          <p:cNvSpPr txBox="1">
            <a:spLocks noGrp="1"/>
          </p:cNvSpPr>
          <p:nvPr>
            <p:ph type="title"/>
          </p:nvPr>
        </p:nvSpPr>
        <p:spPr>
          <a:xfrm>
            <a:off x="0" y="-22874"/>
            <a:ext cx="9144000" cy="55025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
        <p:nvSpPr>
          <p:cNvPr id="10" name="Content Placeholder 5"/>
          <p:cNvSpPr>
            <a:spLocks noGrp="1"/>
          </p:cNvSpPr>
          <p:nvPr>
            <p:ph sz="quarter" idx="4"/>
          </p:nvPr>
        </p:nvSpPr>
        <p:spPr>
          <a:xfrm>
            <a:off x="153750" y="5347409"/>
            <a:ext cx="8758239" cy="122584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p>
            <a:pPr algn="just"/>
            <a:r>
              <a:rPr lang="en-ZA" sz="1800" dirty="0">
                <a:solidFill>
                  <a:prstClr val="black"/>
                </a:solidFill>
                <a:cs typeface="Arial" panose="020B0604020202020204" pitchFamily="34" charset="0"/>
              </a:rPr>
              <a:t>Constrained fiscus and inadequate baseline budget restricts mandate implementation; </a:t>
            </a:r>
            <a:endParaRPr lang="en-ZA" sz="1800" dirty="0" smtClean="0">
              <a:solidFill>
                <a:prstClr val="black"/>
              </a:solidFill>
              <a:cs typeface="Arial" panose="020B0604020202020204" pitchFamily="34" charset="0"/>
            </a:endParaRPr>
          </a:p>
          <a:p>
            <a:pPr algn="just"/>
            <a:r>
              <a:rPr lang="en-ZA" sz="1800" dirty="0" smtClean="0">
                <a:solidFill>
                  <a:prstClr val="black"/>
                </a:solidFill>
                <a:cs typeface="Arial" panose="020B0604020202020204" pitchFamily="34" charset="0"/>
              </a:rPr>
              <a:t>Poor </a:t>
            </a:r>
            <a:r>
              <a:rPr lang="en-ZA" sz="1800" dirty="0">
                <a:solidFill>
                  <a:prstClr val="black"/>
                </a:solidFill>
                <a:cs typeface="Arial" panose="020B0604020202020204" pitchFamily="34" charset="0"/>
              </a:rPr>
              <a:t>maintenance of the building and non-upgrade of  IT infrastructure due to financial </a:t>
            </a:r>
            <a:r>
              <a:rPr lang="en-ZA" sz="1800" dirty="0" smtClean="0">
                <a:solidFill>
                  <a:prstClr val="black"/>
                </a:solidFill>
                <a:cs typeface="Arial" panose="020B0604020202020204" pitchFamily="34" charset="0"/>
              </a:rPr>
              <a:t>constraints.</a:t>
            </a:r>
          </a:p>
          <a:p>
            <a:pPr algn="just"/>
            <a:r>
              <a:rPr lang="en-ZA" sz="1800" dirty="0" smtClean="0">
                <a:solidFill>
                  <a:prstClr val="black"/>
                </a:solidFill>
                <a:cs typeface="Arial" panose="020B0604020202020204" pitchFamily="34" charset="0"/>
              </a:rPr>
              <a:t>Vacant SMS positions.</a:t>
            </a:r>
            <a:endParaRPr lang="en-ZA" sz="1800" dirty="0">
              <a:solidFill>
                <a:prstClr val="black"/>
              </a:solidFill>
              <a:cs typeface="Arial" panose="020B0604020202020204" pitchFamily="34" charset="0"/>
            </a:endParaRPr>
          </a:p>
        </p:txBody>
      </p:sp>
      <p:grpSp>
        <p:nvGrpSpPr>
          <p:cNvPr id="11" name="Group 149"/>
          <p:cNvGrpSpPr>
            <a:grpSpLocks/>
          </p:cNvGrpSpPr>
          <p:nvPr/>
        </p:nvGrpSpPr>
        <p:grpSpPr bwMode="auto">
          <a:xfrm>
            <a:off x="153750" y="4890153"/>
            <a:ext cx="5877286" cy="581867"/>
            <a:chOff x="241919" y="288935"/>
            <a:chExt cx="3085307" cy="877172"/>
          </a:xfrm>
          <a:scene3d>
            <a:camera prst="orthographicFront">
              <a:rot lat="0" lon="0" rev="0"/>
            </a:camera>
            <a:lightRig rig="balanced" dir="t">
              <a:rot lat="0" lon="0" rev="8700000"/>
            </a:lightRig>
          </a:scene3d>
        </p:grpSpPr>
        <p:sp>
          <p:nvSpPr>
            <p:cNvPr id="12" name="Snip Single Corner Rectangle 11"/>
            <p:cNvSpPr/>
            <p:nvPr/>
          </p:nvSpPr>
          <p:spPr>
            <a:xfrm>
              <a:off x="241919" y="383899"/>
              <a:ext cx="3085307" cy="594355"/>
            </a:xfrm>
            <a:prstGeom prst="snip1Rect">
              <a:avLst>
                <a:gd name="adj" fmla="val 50000"/>
              </a:avLst>
            </a:prstGeom>
            <a:solidFill>
              <a:srgbClr val="FC8604"/>
            </a:solid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defTabSz="573877" fontAlgn="auto">
                <a:spcBef>
                  <a:spcPts val="0"/>
                </a:spcBef>
                <a:spcAft>
                  <a:spcPts val="0"/>
                </a:spcAft>
                <a:defRPr/>
              </a:pPr>
              <a:endParaRPr lang="en-US" sz="2600" dirty="0"/>
            </a:p>
          </p:txBody>
        </p:sp>
        <p:sp>
          <p:nvSpPr>
            <p:cNvPr id="13" name="TextBox 151"/>
            <p:cNvSpPr txBox="1">
              <a:spLocks noChangeArrowheads="1"/>
            </p:cNvSpPr>
            <p:nvPr/>
          </p:nvSpPr>
          <p:spPr bwMode="auto">
            <a:xfrm>
              <a:off x="241919" y="288935"/>
              <a:ext cx="2735027" cy="877172"/>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90000" rIns="90000" bIns="90000">
              <a:spAutoFit/>
            </a:bodyPr>
            <a:lstStyle>
              <a:lvl1pPr defTabSz="457200" eaLnBrk="0" hangingPunct="0">
                <a:defRPr sz="1100">
                  <a:solidFill>
                    <a:schemeClr val="tx1"/>
                  </a:solidFill>
                  <a:latin typeface="Arial" panose="020B0604020202020204" pitchFamily="34" charset="0"/>
                  <a:cs typeface="Arial" panose="020B0604020202020204" pitchFamily="34" charset="0"/>
                </a:defRPr>
              </a:lvl1pPr>
              <a:lvl2pPr marL="742950" indent="-285750" defTabSz="457200" eaLnBrk="0" hangingPunct="0">
                <a:defRPr sz="1100">
                  <a:solidFill>
                    <a:schemeClr val="tx1"/>
                  </a:solidFill>
                  <a:latin typeface="Arial" panose="020B0604020202020204" pitchFamily="34" charset="0"/>
                  <a:cs typeface="Arial" panose="020B0604020202020204" pitchFamily="34" charset="0"/>
                </a:defRPr>
              </a:lvl2pPr>
              <a:lvl3pPr marL="1143000" indent="-228600" defTabSz="457200" eaLnBrk="0" hangingPunct="0">
                <a:defRPr sz="1100">
                  <a:solidFill>
                    <a:schemeClr val="tx1"/>
                  </a:solidFill>
                  <a:latin typeface="Arial" panose="020B0604020202020204" pitchFamily="34" charset="0"/>
                  <a:cs typeface="Arial" panose="020B0604020202020204" pitchFamily="34" charset="0"/>
                </a:defRPr>
              </a:lvl3pPr>
              <a:lvl4pPr marL="1600200" indent="-228600" defTabSz="457200" eaLnBrk="0" hangingPunct="0">
                <a:defRPr sz="1100">
                  <a:solidFill>
                    <a:schemeClr val="tx1"/>
                  </a:solidFill>
                  <a:latin typeface="Arial" panose="020B0604020202020204" pitchFamily="34" charset="0"/>
                  <a:cs typeface="Arial" panose="020B0604020202020204" pitchFamily="34" charset="0"/>
                </a:defRPr>
              </a:lvl4pPr>
              <a:lvl5pPr marL="2057400" indent="-228600" defTabSz="457200" eaLnBrk="0" hangingPunc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9pPr>
            </a:lstStyle>
            <a:p>
              <a:pPr eaLnBrk="1" hangingPunct="1"/>
              <a:r>
                <a:rPr lang="en-ZA" altLang="en-US" sz="2600" b="1" dirty="0" smtClean="0">
                  <a:solidFill>
                    <a:schemeClr val="bg1"/>
                  </a:solidFill>
                  <a:latin typeface="+mn-lt"/>
                </a:rPr>
                <a:t>Challenges</a:t>
              </a:r>
              <a:endParaRPr lang="en-ZA" altLang="en-US" sz="2600" b="1" dirty="0">
                <a:solidFill>
                  <a:schemeClr val="bg1"/>
                </a:solidFill>
                <a:latin typeface="+mn-lt"/>
              </a:endParaRPr>
            </a:p>
          </p:txBody>
        </p:sp>
      </p:grpSp>
      <p:grpSp>
        <p:nvGrpSpPr>
          <p:cNvPr id="15" name="Group 149"/>
          <p:cNvGrpSpPr>
            <a:grpSpLocks/>
          </p:cNvGrpSpPr>
          <p:nvPr/>
        </p:nvGrpSpPr>
        <p:grpSpPr bwMode="auto">
          <a:xfrm>
            <a:off x="153750" y="585297"/>
            <a:ext cx="5826472" cy="581867"/>
            <a:chOff x="241919" y="250264"/>
            <a:chExt cx="3085307" cy="877172"/>
          </a:xfrm>
        </p:grpSpPr>
        <p:sp>
          <p:nvSpPr>
            <p:cNvPr id="16" name="Snip Single Corner Rectangle 15"/>
            <p:cNvSpPr/>
            <p:nvPr/>
          </p:nvSpPr>
          <p:spPr>
            <a:xfrm>
              <a:off x="241919" y="383899"/>
              <a:ext cx="3085307" cy="594355"/>
            </a:xfrm>
            <a:prstGeom prst="snip1Rect">
              <a:avLst>
                <a:gd name="adj" fmla="val 50000"/>
              </a:avLst>
            </a:prstGeom>
            <a:solidFill>
              <a:srgbClr val="FC86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defTabSz="573877" fontAlgn="auto">
                <a:spcBef>
                  <a:spcPts val="0"/>
                </a:spcBef>
                <a:spcAft>
                  <a:spcPts val="0"/>
                </a:spcAft>
                <a:defRPr/>
              </a:pPr>
              <a:endParaRPr lang="en-US" sz="1600" dirty="0"/>
            </a:p>
          </p:txBody>
        </p:sp>
        <p:sp>
          <p:nvSpPr>
            <p:cNvPr id="17" name="TextBox 151"/>
            <p:cNvSpPr txBox="1">
              <a:spLocks noChangeArrowheads="1"/>
            </p:cNvSpPr>
            <p:nvPr/>
          </p:nvSpPr>
          <p:spPr bwMode="auto">
            <a:xfrm>
              <a:off x="241919" y="250264"/>
              <a:ext cx="2735027" cy="8771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90000" rIns="90000" bIns="90000">
              <a:spAutoFit/>
            </a:bodyPr>
            <a:lstStyle>
              <a:defPPr>
                <a:defRPr lang="en-US"/>
              </a:defPPr>
              <a:lvl1pPr>
                <a:defRPr sz="2600" b="1">
                  <a:solidFill>
                    <a:schemeClr val="bg1"/>
                  </a:solidFill>
                  <a:cs typeface="Arial" panose="020B0604020202020204" pitchFamily="34" charset="0"/>
                </a:defRPr>
              </a:lvl1pPr>
              <a:lvl2pPr marL="742950" indent="-285750" eaLnBrk="0" hangingPunct="0">
                <a:defRPr sz="1100">
                  <a:latin typeface="Arial" panose="020B0604020202020204" pitchFamily="34" charset="0"/>
                  <a:cs typeface="Arial" panose="020B0604020202020204" pitchFamily="34" charset="0"/>
                </a:defRPr>
              </a:lvl2pPr>
              <a:lvl3pPr marL="1143000" indent="-228600" eaLnBrk="0" hangingPunct="0">
                <a:defRPr sz="1100">
                  <a:latin typeface="Arial" panose="020B0604020202020204" pitchFamily="34" charset="0"/>
                  <a:cs typeface="Arial" panose="020B0604020202020204" pitchFamily="34" charset="0"/>
                </a:defRPr>
              </a:lvl3pPr>
              <a:lvl4pPr marL="1600200" indent="-228600" eaLnBrk="0" hangingPunct="0">
                <a:defRPr sz="1100">
                  <a:latin typeface="Arial" panose="020B0604020202020204" pitchFamily="34" charset="0"/>
                  <a:cs typeface="Arial" panose="020B0604020202020204" pitchFamily="34" charset="0"/>
                </a:defRPr>
              </a:lvl4pPr>
              <a:lvl5pPr marL="2057400" indent="-228600" eaLnBrk="0" hangingPunct="0">
                <a:defRPr sz="11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1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1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1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100">
                  <a:latin typeface="Arial" panose="020B0604020202020204" pitchFamily="34" charset="0"/>
                  <a:cs typeface="Arial" panose="020B0604020202020204" pitchFamily="34" charset="0"/>
                </a:defRPr>
              </a:lvl9pPr>
            </a:lstStyle>
            <a:p>
              <a:r>
                <a:rPr lang="en-ZA" altLang="en-US" dirty="0"/>
                <a:t>Overview of Achievements</a:t>
              </a:r>
            </a:p>
          </p:txBody>
        </p:sp>
      </p:grpSp>
    </p:spTree>
    <p:extLst>
      <p:ext uri="{BB962C8B-B14F-4D97-AF65-F5344CB8AC3E}">
        <p14:creationId xmlns:p14="http://schemas.microsoft.com/office/powerpoint/2010/main" xmlns="" val="2655219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41672346"/>
              </p:ext>
            </p:extLst>
          </p:nvPr>
        </p:nvGraphicFramePr>
        <p:xfrm>
          <a:off x="110708" y="1984491"/>
          <a:ext cx="8930261" cy="4413530"/>
        </p:xfrm>
        <a:graphic>
          <a:graphicData uri="http://schemas.openxmlformats.org/drawingml/2006/table">
            <a:tbl>
              <a:tblPr>
                <a:tableStyleId>{9D7B26C5-4107-4FEC-AEDC-1716B250A1EF}</a:tableStyleId>
              </a:tblPr>
              <a:tblGrid>
                <a:gridCol w="1846881"/>
                <a:gridCol w="1841679"/>
                <a:gridCol w="2459864"/>
                <a:gridCol w="1416676"/>
                <a:gridCol w="1365161"/>
              </a:tblGrid>
              <a:tr h="24608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a:t>
                      </a:r>
                      <a:r>
                        <a:rPr lang="en-ZA" sz="1800" b="1" kern="1200" dirty="0" smtClean="0">
                          <a:solidFill>
                            <a:schemeClr val="tx1"/>
                          </a:solidFill>
                          <a:effectLst/>
                          <a:latin typeface="+mn-lt"/>
                          <a:ea typeface="+mn-ea"/>
                          <a:cs typeface="+mn-cs"/>
                        </a:rPr>
                        <a:t>Strategic Planning and Programme Management </a:t>
                      </a:r>
                      <a:endPar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65621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en-ZA" sz="1800" kern="1200" dirty="0" smtClean="0">
                          <a:solidFill>
                            <a:schemeClr val="tx1"/>
                          </a:solidFill>
                          <a:effectLst/>
                          <a:latin typeface="+mn-lt"/>
                          <a:ea typeface="+mn-ea"/>
                          <a:cs typeface="+mn-cs"/>
                        </a:rPr>
                        <a:t>Provide adequate and effective Corporate Services functions</a:t>
                      </a:r>
                      <a:r>
                        <a:rPr lang="en-ZA" sz="1800" kern="1200" baseline="0" dirty="0" smtClean="0">
                          <a:solidFill>
                            <a:schemeClr val="tx1"/>
                          </a:solidFill>
                          <a:effectLst/>
                          <a:latin typeface="+mn-lt"/>
                          <a:ea typeface="+mn-ea"/>
                          <a:cs typeface="+mn-cs"/>
                        </a:rPr>
                        <a:t> in pursuit of good governance</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00530">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915852">
                <a:tc rowSpan="2">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Strategic management processes and procedures implemented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2017</a:t>
                      </a:r>
                      <a:r>
                        <a:rPr lang="en-ZA" sz="1400" dirty="0">
                          <a:effectLst/>
                          <a:latin typeface="Arial" panose="020B0604020202020204" pitchFamily="34" charset="0"/>
                          <a:ea typeface="Times New Roman" panose="02020603050405020304" pitchFamily="18" charset="0"/>
                          <a:cs typeface="Arial" panose="020B0604020202020204" pitchFamily="34" charset="0"/>
                        </a:rPr>
                        <a:t>-2020 APP</a:t>
                      </a:r>
                      <a:r>
                        <a:rPr lang="en-ZA" sz="1400" dirty="0">
                          <a:effectLst/>
                          <a:latin typeface="Arial" panose="020B0604020202020204" pitchFamily="34" charset="0"/>
                          <a:ea typeface="Calibri" panose="020F0502020204030204" pitchFamily="34" charset="0"/>
                          <a:cs typeface="Arial" panose="020B0604020202020204" pitchFamily="34" charset="0"/>
                        </a:rPr>
                        <a:t> and tabled</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in Parliament according to prescribed legislation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2017-2020 APP was tabled in Parliament on 14 March 2017</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6859">
                <a:tc vMerge="1">
                  <a:txBody>
                    <a:bodyPr/>
                    <a:lstStyle/>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Four approved quarterly performance reports submitted to National Treasury, DPME and Executive Authority according to prescribed legislation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Four approved quarterly performance reports submitted to National Treasury, DPME and Executive Authority according to prescribed legislation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213361"/>
            <a:ext cx="8904502" cy="61212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
        <p:nvSpPr>
          <p:cNvPr id="4" name="Line 138"/>
          <p:cNvSpPr>
            <a:spLocks noChangeShapeType="1"/>
          </p:cNvSpPr>
          <p:nvPr/>
        </p:nvSpPr>
        <p:spPr bwMode="auto">
          <a:xfrm>
            <a:off x="110709" y="990605"/>
            <a:ext cx="889286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5" name="Rectangle 4"/>
          <p:cNvSpPr/>
          <p:nvPr/>
        </p:nvSpPr>
        <p:spPr>
          <a:xfrm>
            <a:off x="99068" y="1155729"/>
            <a:ext cx="8904502" cy="646331"/>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smtClean="0">
                <a:solidFill>
                  <a:prstClr val="black"/>
                </a:solidFill>
              </a:rPr>
              <a:t>Provide strategic leadership, management and support services to the department</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xmlns="" val="2354398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8140488"/>
              </p:ext>
            </p:extLst>
          </p:nvPr>
        </p:nvGraphicFramePr>
        <p:xfrm>
          <a:off x="110708" y="1690183"/>
          <a:ext cx="8930261" cy="4861574"/>
        </p:xfrm>
        <a:graphic>
          <a:graphicData uri="http://schemas.openxmlformats.org/drawingml/2006/table">
            <a:tbl>
              <a:tblPr>
                <a:tableStyleId>{9D7B26C5-4107-4FEC-AEDC-1716B250A1EF}</a:tableStyleId>
              </a:tblPr>
              <a:tblGrid>
                <a:gridCol w="1846881"/>
                <a:gridCol w="2125014"/>
                <a:gridCol w="2421228"/>
                <a:gridCol w="1365161"/>
                <a:gridCol w="1171977"/>
              </a:tblGrid>
              <a:tr h="43445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a:t>
                      </a:r>
                      <a:r>
                        <a:rPr lang="en-ZA" sz="1800" b="1" kern="1200" dirty="0" smtClean="0">
                          <a:solidFill>
                            <a:schemeClr val="tx1"/>
                          </a:solidFill>
                          <a:effectLst/>
                          <a:latin typeface="+mn-lt"/>
                          <a:ea typeface="+mn-ea"/>
                          <a:cs typeface="+mn-cs"/>
                        </a:rPr>
                        <a:t>Strategic Planning and Programme Management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69557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en-ZA" sz="1800" kern="1200" dirty="0" smtClean="0">
                          <a:solidFill>
                            <a:schemeClr val="tx1"/>
                          </a:solidFill>
                          <a:effectLst/>
                          <a:latin typeface="+mn-lt"/>
                          <a:ea typeface="+mn-ea"/>
                          <a:cs typeface="+mn-cs"/>
                        </a:rPr>
                        <a:t>Implement efficient and effective strategic management processes and procedures in line with the relevant legislation.</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85739">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653345">
                <a:tc rowSpan="2">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Strategic management processes and procedures implemented </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Departmental Annual Report tabled in Parliament within National Treasury guidelines and legislative time frames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The 2015/16 Annual Report was tabled in Parliament on 7 September 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8272">
                <a:tc vMerge="1">
                  <a:txBody>
                    <a:bodyPr/>
                    <a:lstStyle/>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Four progress reports on the implementation of risk-mitigation plans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Four progress reports on the implementation of the risk mitigation plans were produced and approved by Manco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204717"/>
            <a:ext cx="8904502" cy="62076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
        <p:nvSpPr>
          <p:cNvPr id="4" name="Line 138"/>
          <p:cNvSpPr>
            <a:spLocks noChangeShapeType="1"/>
          </p:cNvSpPr>
          <p:nvPr/>
        </p:nvSpPr>
        <p:spPr bwMode="auto">
          <a:xfrm>
            <a:off x="110709" y="990605"/>
            <a:ext cx="889286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5" name="Rectangle 4"/>
          <p:cNvSpPr/>
          <p:nvPr/>
        </p:nvSpPr>
        <p:spPr>
          <a:xfrm>
            <a:off x="99068" y="1155729"/>
            <a:ext cx="8904502" cy="369332"/>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smtClean="0">
                <a:solidFill>
                  <a:prstClr val="black"/>
                </a:solidFill>
              </a:rPr>
              <a:t>Provide strategic leadership, management and support services to the department</a:t>
            </a:r>
            <a:endParaRPr lang="en-US" dirty="0">
              <a:solidFill>
                <a:prstClr val="black"/>
              </a:solidFill>
            </a:endParaRPr>
          </a:p>
        </p:txBody>
      </p:sp>
    </p:spTree>
    <p:extLst>
      <p:ext uri="{BB962C8B-B14F-4D97-AF65-F5344CB8AC3E}">
        <p14:creationId xmlns:p14="http://schemas.microsoft.com/office/powerpoint/2010/main" xmlns="" val="1812707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84005540"/>
              </p:ext>
            </p:extLst>
          </p:nvPr>
        </p:nvGraphicFramePr>
        <p:xfrm>
          <a:off x="110708" y="1802060"/>
          <a:ext cx="8930261" cy="4840787"/>
        </p:xfrm>
        <a:graphic>
          <a:graphicData uri="http://schemas.openxmlformats.org/drawingml/2006/table">
            <a:tbl>
              <a:tblPr>
                <a:tableStyleId>{9D7B26C5-4107-4FEC-AEDC-1716B250A1EF}</a:tableStyleId>
              </a:tblPr>
              <a:tblGrid>
                <a:gridCol w="2155974"/>
                <a:gridCol w="2073498"/>
                <a:gridCol w="1918952"/>
                <a:gridCol w="1416676"/>
                <a:gridCol w="1365161"/>
              </a:tblGrid>
              <a:tr h="38828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Human Resources </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84875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en-GB" sz="1800" kern="1200" dirty="0" smtClean="0">
                          <a:solidFill>
                            <a:schemeClr val="tx1"/>
                          </a:solidFill>
                          <a:effectLst/>
                          <a:latin typeface="+mn-lt"/>
                          <a:ea typeface="+mn-ea"/>
                          <a:cs typeface="+mn-cs"/>
                        </a:rPr>
                        <a:t>Competent personnel attracted and retained to ensure the GCIS delivers on its mandate.</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825319">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778425">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MTEF HRP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Annual adjusted HRP and HRP implementation report submitted to the DPSA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The department sent a letter to the DPSA for not adjusting the HRP and HRP implementation report submitted to the DPSA on 31 May 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259081"/>
            <a:ext cx="8904502" cy="56640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
        <p:nvSpPr>
          <p:cNvPr id="4" name="Line 138"/>
          <p:cNvSpPr>
            <a:spLocks noChangeShapeType="1"/>
          </p:cNvSpPr>
          <p:nvPr/>
        </p:nvSpPr>
        <p:spPr bwMode="auto">
          <a:xfrm>
            <a:off x="110709" y="990605"/>
            <a:ext cx="889286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5" name="Rectangle 4"/>
          <p:cNvSpPr/>
          <p:nvPr/>
        </p:nvSpPr>
        <p:spPr>
          <a:xfrm>
            <a:off x="99068" y="1155729"/>
            <a:ext cx="8904502" cy="646331"/>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a:solidFill>
                  <a:prstClr val="black"/>
                </a:solidFill>
              </a:rPr>
              <a:t>Provide strategic leadership, management and support services to the department</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xmlns="" val="1941795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446324031"/>
              </p:ext>
            </p:extLst>
          </p:nvPr>
        </p:nvGraphicFramePr>
        <p:xfrm>
          <a:off x="110708" y="1984491"/>
          <a:ext cx="8930261" cy="4360544"/>
        </p:xfrm>
        <a:graphic>
          <a:graphicData uri="http://schemas.openxmlformats.org/drawingml/2006/table">
            <a:tbl>
              <a:tblPr>
                <a:tableStyleId>{9D7B26C5-4107-4FEC-AEDC-1716B250A1EF}</a:tableStyleId>
              </a:tblPr>
              <a:tblGrid>
                <a:gridCol w="2284762"/>
                <a:gridCol w="2009105"/>
                <a:gridCol w="2034862"/>
                <a:gridCol w="1429555"/>
                <a:gridCol w="1171977"/>
              </a:tblGrid>
              <a:tr h="24608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a:t>
                      </a:r>
                      <a:r>
                        <a:rPr lang="en-ZA" sz="1800" b="1" kern="1200" dirty="0" smtClean="0">
                          <a:solidFill>
                            <a:schemeClr val="tx1"/>
                          </a:solidFill>
                          <a:effectLst/>
                          <a:latin typeface="+mn-lt"/>
                          <a:ea typeface="+mn-ea"/>
                          <a:cs typeface="+mn-cs"/>
                        </a:rPr>
                        <a:t>Information Management and Technology </a:t>
                      </a:r>
                      <a:endPar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26544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en-ZA" sz="1800" kern="1200" dirty="0" smtClean="0">
                          <a:solidFill>
                            <a:schemeClr val="tx1"/>
                          </a:solidFill>
                          <a:effectLst/>
                          <a:latin typeface="+mn-lt"/>
                          <a:ea typeface="+mn-ea"/>
                          <a:cs typeface="+mn-cs"/>
                        </a:rPr>
                        <a:t>Efficient and effective IM&amp;T infrastructure and systems provided.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38094">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493111">
                <a:tc rowSpan="2">
                  <a:txBody>
                    <a:bodyPr/>
                    <a:lstStyle/>
                    <a:p>
                      <a:pPr algn="l">
                        <a:lnSpc>
                          <a:spcPct val="115000"/>
                        </a:lnSpc>
                        <a:spcAft>
                          <a:spcPts val="0"/>
                        </a:spcAft>
                      </a:pPr>
                      <a:r>
                        <a:rPr lang="en-ZA" sz="1400" kern="1200" dirty="0" smtClean="0">
                          <a:effectLst/>
                          <a:latin typeface="Arial" panose="020B0604020202020204" pitchFamily="34" charset="0"/>
                          <a:ea typeface="Calibri" panose="020F0502020204030204" pitchFamily="34" charset="0"/>
                        </a:rPr>
                        <a:t>IM&amp;T governance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Four reports on the availability of IT infrastructure presented to the IM&amp;T Steering Committee.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Four reports on the availability of IT infrastructure were presented to the IM&amp;T Steering Committee.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6859">
                <a:tc vMerge="1">
                  <a:txBody>
                    <a:bodyPr/>
                    <a:lstStyle/>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Four reports on IM systems development presented to the IM&amp;T Steering Committee.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Four reports on IM systems development were presented to the IM&amp;T Steering Committee.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82881"/>
            <a:ext cx="8904502" cy="64260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
        <p:nvSpPr>
          <p:cNvPr id="4" name="Line 138"/>
          <p:cNvSpPr>
            <a:spLocks noChangeShapeType="1"/>
          </p:cNvSpPr>
          <p:nvPr/>
        </p:nvSpPr>
        <p:spPr bwMode="auto">
          <a:xfrm>
            <a:off x="110709" y="990605"/>
            <a:ext cx="889286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5" name="Rectangle 4"/>
          <p:cNvSpPr/>
          <p:nvPr/>
        </p:nvSpPr>
        <p:spPr>
          <a:xfrm>
            <a:off x="99068" y="1155729"/>
            <a:ext cx="8904502" cy="646331"/>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a:solidFill>
                  <a:prstClr val="black"/>
                </a:solidFill>
              </a:rPr>
              <a:t>Provide strategic leadership, management and support services to the department</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xmlns="" val="3408788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888928813"/>
              </p:ext>
            </p:extLst>
          </p:nvPr>
        </p:nvGraphicFramePr>
        <p:xfrm>
          <a:off x="110708" y="1984491"/>
          <a:ext cx="8930261" cy="4053238"/>
        </p:xfrm>
        <a:graphic>
          <a:graphicData uri="http://schemas.openxmlformats.org/drawingml/2006/table">
            <a:tbl>
              <a:tblPr>
                <a:tableStyleId>{9D7B26C5-4107-4FEC-AEDC-1716B250A1EF}</a:tableStyleId>
              </a:tblPr>
              <a:tblGrid>
                <a:gridCol w="1846881"/>
                <a:gridCol w="1841679"/>
                <a:gridCol w="2846231"/>
                <a:gridCol w="1287887"/>
                <a:gridCol w="1107583"/>
              </a:tblGrid>
              <a:tr h="33814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a:t>
                      </a:r>
                      <a:r>
                        <a:rPr lang="en-ZA" sz="1800" b="1" kern="1200" dirty="0" smtClean="0">
                          <a:solidFill>
                            <a:schemeClr val="tx1"/>
                          </a:solidFill>
                          <a:effectLst/>
                          <a:latin typeface="+mn-lt"/>
                          <a:ea typeface="+mn-ea"/>
                          <a:cs typeface="+mn-cs"/>
                        </a:rPr>
                        <a:t>Finance, Supply Chain Management and Auxiliary Services</a:t>
                      </a:r>
                      <a:endPar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80889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en-GB" sz="1800" kern="1200" dirty="0" smtClean="0">
                          <a:solidFill>
                            <a:schemeClr val="tx1"/>
                          </a:solidFill>
                          <a:effectLst/>
                          <a:latin typeface="+mn-lt"/>
                          <a:ea typeface="+mn-ea"/>
                          <a:cs typeface="+mn-cs"/>
                        </a:rPr>
                        <a:t>Provide proactive, flexible, compliant and cost-efficient finance, SCM and facilities management.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789012">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2015/16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117181">
                <a:tc>
                  <a:txBody>
                    <a:bodyPr/>
                    <a:lstStyle/>
                    <a:p>
                      <a:pPr algn="l">
                        <a:lnSpc>
                          <a:spcPct val="115000"/>
                        </a:lnSpc>
                        <a:spcAft>
                          <a:spcPts val="0"/>
                        </a:spcAft>
                      </a:pPr>
                      <a:r>
                        <a:rPr lang="en-ZA" sz="1400" dirty="0" smtClean="0">
                          <a:effectLst/>
                          <a:latin typeface="Arial" panose="020B0604020202020204" pitchFamily="34" charset="0"/>
                          <a:ea typeface="MS Mincho" panose="02020609040205080304" pitchFamily="49" charset="-128"/>
                        </a:rPr>
                        <a:t>AFS prepared and issued within legislated prescripts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AFS prepared and issued within legislated </a:t>
                      </a:r>
                      <a:r>
                        <a:rPr lang="en-ZA" sz="1400" dirty="0">
                          <a:effectLst/>
                          <a:latin typeface="Arial" panose="020B0604020202020204" pitchFamily="34" charset="0"/>
                          <a:ea typeface="Times New Roman" panose="02020603050405020304" pitchFamily="18" charset="0"/>
                          <a:cs typeface="Arial" panose="020B0604020202020204" pitchFamily="34" charset="0"/>
                        </a:rPr>
                        <a:t>time frames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ZA" sz="1400" dirty="0">
                          <a:effectLst/>
                          <a:latin typeface="Arial" panose="020B0604020202020204" pitchFamily="34" charset="0"/>
                          <a:ea typeface="Calibri" panose="020F0502020204030204" pitchFamily="34" charset="0"/>
                          <a:cs typeface="Arial" panose="020B0604020202020204" pitchFamily="34" charset="0"/>
                        </a:rPr>
                        <a:t>2015</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 AFS were prepared and issued within legislated </a:t>
                      </a:r>
                      <a:r>
                        <a:rPr lang="en-ZA" sz="1400" dirty="0">
                          <a:effectLst/>
                          <a:latin typeface="Arial" panose="020B0604020202020204" pitchFamily="34" charset="0"/>
                          <a:ea typeface="Times New Roman" panose="02020603050405020304" pitchFamily="18" charset="0"/>
                          <a:cs typeface="Arial" panose="020B0604020202020204" pitchFamily="34" charset="0"/>
                        </a:rPr>
                        <a:t>time frames</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Three 2016/17 interim financial statements were compiled and submitted to National Treasury within the legislated </a:t>
                      </a:r>
                      <a:r>
                        <a:rPr lang="en-ZA" sz="1400" dirty="0">
                          <a:effectLst/>
                          <a:latin typeface="Arial" panose="020B0604020202020204" pitchFamily="34" charset="0"/>
                          <a:ea typeface="Times New Roman" panose="02020603050405020304" pitchFamily="18" charset="0"/>
                          <a:cs typeface="Arial" panose="020B0604020202020204" pitchFamily="34" charset="0"/>
                        </a:rPr>
                        <a:t>time frames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kern="1200" dirty="0">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kern="1200" dirty="0">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Line 138"/>
          <p:cNvSpPr>
            <a:spLocks noChangeShapeType="1"/>
          </p:cNvSpPr>
          <p:nvPr/>
        </p:nvSpPr>
        <p:spPr bwMode="auto">
          <a:xfrm>
            <a:off x="148108" y="957628"/>
            <a:ext cx="889286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5" name="Rectangle 4"/>
          <p:cNvSpPr/>
          <p:nvPr/>
        </p:nvSpPr>
        <p:spPr>
          <a:xfrm>
            <a:off x="99068" y="1155729"/>
            <a:ext cx="8904502" cy="646331"/>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a:solidFill>
                  <a:prstClr val="black"/>
                </a:solidFill>
              </a:rPr>
              <a:t>Provide strategic leadership, management and support services to the department</a:t>
            </a:r>
            <a:endParaRPr lang="en-US" dirty="0">
              <a:solidFill>
                <a:prstClr val="black"/>
              </a:solidFill>
            </a:endParaRPr>
          </a:p>
          <a:p>
            <a:endParaRPr lang="en-US" dirty="0">
              <a:solidFill>
                <a:prstClr val="black"/>
              </a:solidFill>
            </a:endParaRPr>
          </a:p>
        </p:txBody>
      </p:sp>
      <p:sp>
        <p:nvSpPr>
          <p:cNvPr id="6" name="Title 1"/>
          <p:cNvSpPr txBox="1">
            <a:spLocks/>
          </p:cNvSpPr>
          <p:nvPr/>
        </p:nvSpPr>
        <p:spPr>
          <a:xfrm>
            <a:off x="99068" y="152401"/>
            <a:ext cx="8904502" cy="6730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Tree>
    <p:extLst>
      <p:ext uri="{BB962C8B-B14F-4D97-AF65-F5344CB8AC3E}">
        <p14:creationId xmlns:p14="http://schemas.microsoft.com/office/powerpoint/2010/main" xmlns="" val="316119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56142038"/>
              </p:ext>
            </p:extLst>
          </p:nvPr>
        </p:nvGraphicFramePr>
        <p:xfrm>
          <a:off x="110708" y="1671267"/>
          <a:ext cx="8930261" cy="5034280"/>
        </p:xfrm>
        <a:graphic>
          <a:graphicData uri="http://schemas.openxmlformats.org/drawingml/2006/table">
            <a:tbl>
              <a:tblPr>
                <a:tableStyleId>{9D7B26C5-4107-4FEC-AEDC-1716B250A1EF}</a:tableStyleId>
              </a:tblPr>
              <a:tblGrid>
                <a:gridCol w="1846881"/>
                <a:gridCol w="1751526"/>
                <a:gridCol w="2704564"/>
                <a:gridCol w="1365160"/>
                <a:gridCol w="1262130"/>
              </a:tblGrid>
              <a:tr h="24477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Internal Audit</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3515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en-ZA" sz="1600" kern="1200" dirty="0" smtClean="0">
                          <a:solidFill>
                            <a:schemeClr val="tx1"/>
                          </a:solidFill>
                          <a:effectLst/>
                          <a:latin typeface="+mn-lt"/>
                          <a:ea typeface="+mn-ea"/>
                          <a:cs typeface="+mn-cs"/>
                        </a:rPr>
                        <a:t>Professional internal audit services for the improvement of governance, risk and control provided.</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0760">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2015/16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679877">
                <a:tc rowSpan="2">
                  <a:txBody>
                    <a:bodyPr/>
                    <a:lstStyle/>
                    <a:p>
                      <a:pPr algn="l">
                        <a:lnSpc>
                          <a:spcPct val="115000"/>
                        </a:lnSpc>
                        <a:spcAft>
                          <a:spcPts val="0"/>
                        </a:spcAft>
                      </a:pPr>
                      <a:r>
                        <a:rPr lang="en-ZA" sz="1400" kern="1200" dirty="0" smtClean="0">
                          <a:effectLst/>
                          <a:latin typeface="Arial" panose="020B0604020202020204" pitchFamily="34" charset="0"/>
                          <a:ea typeface="Calibri" panose="020F0502020204030204" pitchFamily="34" charset="0"/>
                          <a:cs typeface="Arial" panose="020B0604020202020204" pitchFamily="34" charset="0"/>
                        </a:rPr>
                        <a:t>Performance, compliance, financial audit conducted</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Updated risk-based internal audit plan and 2016/17 Operational Plan approved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Updated three year risk-based internal audit plan, and 2016/17 Operational Plan were approved by the ARC and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Developed the 2017/18 Operational Plan which was approved by the ARC</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1496">
                <a:tc vMerge="1">
                  <a:txBody>
                    <a:bodyPr/>
                    <a:lstStyle/>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Four progress reports on  performance, compliance, financial audit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Four progress reports on  performance, compliance, financial audit conducted were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Four progress reports on  performance, compliance, financial audit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Four progress reports on  performance, compliance, financial audit conducted were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52401"/>
            <a:ext cx="8904502" cy="6730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dirty="0" smtClean="0"/>
              <a:t>7.  Programme </a:t>
            </a:r>
            <a:r>
              <a:rPr lang="en-US" dirty="0"/>
              <a:t>1: Administration</a:t>
            </a:r>
          </a:p>
        </p:txBody>
      </p:sp>
      <p:sp>
        <p:nvSpPr>
          <p:cNvPr id="4" name="Line 138"/>
          <p:cNvSpPr>
            <a:spLocks noChangeShapeType="1"/>
          </p:cNvSpPr>
          <p:nvPr/>
        </p:nvSpPr>
        <p:spPr bwMode="auto">
          <a:xfrm>
            <a:off x="110709" y="990605"/>
            <a:ext cx="889286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5" name="Rectangle 4"/>
          <p:cNvSpPr/>
          <p:nvPr/>
        </p:nvSpPr>
        <p:spPr>
          <a:xfrm>
            <a:off x="99068" y="1024936"/>
            <a:ext cx="8904502" cy="646331"/>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a:solidFill>
                  <a:prstClr val="black"/>
                </a:solidFill>
              </a:rPr>
              <a:t>Provides overall management and support for the organisation</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xmlns="" val="976255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18</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latin typeface="Calibri"/>
              </a:rPr>
              <a:t>Communication &amp; Content Management</a:t>
            </a:r>
            <a:endParaRPr lang="en-US" sz="2400" b="1" dirty="0">
              <a:solidFill>
                <a:prstClr val="white"/>
              </a:solidFill>
              <a:latin typeface="Calibri"/>
            </a:endParaRPr>
          </a:p>
        </p:txBody>
      </p:sp>
      <p:sp>
        <p:nvSpPr>
          <p:cNvPr id="3" name="Content Placeholder 2"/>
          <p:cNvSpPr>
            <a:spLocks noGrp="1"/>
          </p:cNvSpPr>
          <p:nvPr>
            <p:ph sz="half" idx="1"/>
          </p:nvPr>
        </p:nvSpPr>
        <p:spPr>
          <a:xfrm>
            <a:off x="101841" y="1182684"/>
            <a:ext cx="8584959" cy="5400410"/>
          </a:xfrm>
          <a:solidFill>
            <a:srgbClr val="FFCC66"/>
          </a:solidFill>
          <a:ln>
            <a:solidFill>
              <a:srgbClr val="FFCC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p>
            <a:r>
              <a:rPr lang="en-GB" sz="1600" dirty="0" smtClean="0">
                <a:ln w="0"/>
                <a:solidFill>
                  <a:schemeClr val="tx1"/>
                </a:solidFill>
                <a:effectLst>
                  <a:outerShdw blurRad="38100" dist="19050" dir="2700000" algn="tl" rotWithShape="0">
                    <a:schemeClr val="dk1">
                      <a:alpha val="40000"/>
                    </a:schemeClr>
                  </a:outerShdw>
                </a:effectLst>
              </a:rPr>
              <a:t>Produced 97 advisory research reports.</a:t>
            </a:r>
          </a:p>
          <a:p>
            <a:r>
              <a:rPr lang="en-ZA" sz="1600" dirty="0" smtClean="0">
                <a:ln w="0"/>
                <a:solidFill>
                  <a:schemeClr val="tx1"/>
                </a:solidFill>
                <a:effectLst>
                  <a:outerShdw blurRad="38100" dist="19050" dir="2700000" algn="tl" rotWithShape="0">
                    <a:schemeClr val="dk1">
                      <a:alpha val="40000"/>
                    </a:schemeClr>
                  </a:outerShdw>
                </a:effectLst>
              </a:rPr>
              <a:t>Published 38 editions of communication products - </a:t>
            </a:r>
            <a:r>
              <a:rPr lang="en-ZA" sz="1600" i="1" dirty="0" smtClean="0">
                <a:ln w="0"/>
                <a:solidFill>
                  <a:schemeClr val="tx1"/>
                </a:solidFill>
                <a:effectLst>
                  <a:outerShdw blurRad="38100" dist="19050" dir="2700000" algn="tl" rotWithShape="0">
                    <a:schemeClr val="dk1">
                      <a:alpha val="40000"/>
                    </a:schemeClr>
                  </a:outerShdw>
                </a:effectLst>
              </a:rPr>
              <a:t>Vuk, South African Year Book, PSM</a:t>
            </a:r>
            <a:r>
              <a:rPr lang="en-ZA" sz="1600" dirty="0" smtClean="0">
                <a:ln w="0"/>
                <a:solidFill>
                  <a:schemeClr val="tx1"/>
                </a:solidFill>
                <a:effectLst>
                  <a:outerShdw blurRad="38100" dist="19050" dir="2700000" algn="tl" rotWithShape="0">
                    <a:schemeClr val="dk1">
                      <a:alpha val="40000"/>
                    </a:schemeClr>
                  </a:outerShdw>
                </a:effectLst>
              </a:rPr>
              <a:t>, </a:t>
            </a:r>
            <a:r>
              <a:rPr lang="en-ZA" sz="1600" i="1" dirty="0" smtClean="0">
                <a:ln w="0"/>
                <a:solidFill>
                  <a:schemeClr val="tx1"/>
                </a:solidFill>
                <a:effectLst>
                  <a:outerShdw blurRad="38100" dist="19050" dir="2700000" algn="tl" rotWithShape="0">
                    <a:schemeClr val="dk1">
                      <a:alpha val="40000"/>
                    </a:schemeClr>
                  </a:outerShdw>
                </a:effectLst>
              </a:rPr>
              <a:t>GovComms</a:t>
            </a:r>
            <a:r>
              <a:rPr lang="en-ZA" sz="1600" dirty="0" smtClean="0">
                <a:ln w="0"/>
                <a:solidFill>
                  <a:schemeClr val="tx1"/>
                </a:solidFill>
                <a:effectLst>
                  <a:outerShdw blurRad="38100" dist="19050" dir="2700000" algn="tl" rotWithShape="0">
                    <a:schemeClr val="dk1">
                      <a:alpha val="40000"/>
                    </a:schemeClr>
                  </a:outerShdw>
                </a:effectLst>
              </a:rPr>
              <a:t>  to deliver government information.</a:t>
            </a:r>
            <a:r>
              <a:rPr lang="en-ZA" sz="16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ZA" sz="1600" dirty="0" smtClean="0">
              <a:ln w="0"/>
              <a:solidFill>
                <a:schemeClr val="tx1"/>
              </a:solidFill>
              <a:effectLst>
                <a:outerShdw blurRad="38100" dist="19050" dir="2700000" algn="tl" rotWithShape="0">
                  <a:schemeClr val="dk1">
                    <a:alpha val="40000"/>
                  </a:schemeClr>
                </a:outerShdw>
              </a:effectLst>
            </a:endParaRPr>
          </a:p>
          <a:p>
            <a:r>
              <a:rPr lang="en-ZA" sz="1600" dirty="0" smtClean="0">
                <a:ln w="0"/>
                <a:solidFill>
                  <a:schemeClr val="tx1"/>
                </a:solidFill>
                <a:effectLst>
                  <a:outerShdw blurRad="38100" dist="19050" dir="2700000" algn="tl" rotWithShape="0">
                    <a:schemeClr val="dk1">
                      <a:alpha val="40000"/>
                    </a:schemeClr>
                  </a:outerShdw>
                </a:effectLst>
              </a:rPr>
              <a:t>Offered 1 672 language services   – editing, translations, copywriting - to departments. </a:t>
            </a:r>
          </a:p>
          <a:p>
            <a:r>
              <a:rPr lang="en-ZA" sz="1600" dirty="0" smtClean="0">
                <a:ln w="0"/>
                <a:solidFill>
                  <a:schemeClr val="tx1"/>
                </a:solidFill>
                <a:effectLst>
                  <a:outerShdw blurRad="38100" dist="19050" dir="2700000" algn="tl" rotWithShape="0">
                    <a:schemeClr val="dk1">
                      <a:alpha val="40000"/>
                    </a:schemeClr>
                  </a:outerShdw>
                </a:effectLst>
              </a:rPr>
              <a:t>Provided 2 758 communication services to departments -  photographic, video, radio and graphic designs.</a:t>
            </a:r>
          </a:p>
          <a:p>
            <a:r>
              <a:rPr lang="en-ZA" sz="1600" dirty="0" smtClean="0">
                <a:solidFill>
                  <a:srgbClr val="000000"/>
                </a:solidFill>
                <a:ea typeface="Calibri" panose="020F0502020204030204" pitchFamily="34" charset="0"/>
              </a:rPr>
              <a:t>The South African Government News Agency (</a:t>
            </a:r>
            <a:r>
              <a:rPr lang="en-ZA" sz="1600" b="1" dirty="0" smtClean="0">
                <a:solidFill>
                  <a:srgbClr val="000000"/>
                </a:solidFill>
                <a:ea typeface="Calibri" panose="020F0502020204030204" pitchFamily="34" charset="0"/>
              </a:rPr>
              <a:t>SAnews.gov.za</a:t>
            </a:r>
            <a:r>
              <a:rPr lang="en-ZA" sz="1600" dirty="0" smtClean="0">
                <a:solidFill>
                  <a:srgbClr val="000000"/>
                </a:solidFill>
                <a:ea typeface="Calibri" panose="020F0502020204030204" pitchFamily="34" charset="0"/>
              </a:rPr>
              <a:t>) </a:t>
            </a:r>
            <a:r>
              <a:rPr lang="en-ZA" sz="1600" b="1" dirty="0" smtClean="0">
                <a:solidFill>
                  <a:srgbClr val="000000"/>
                </a:solidFill>
                <a:ea typeface="Calibri" panose="020F0502020204030204" pitchFamily="34" charset="0"/>
              </a:rPr>
              <a:t>published</a:t>
            </a:r>
            <a:r>
              <a:rPr lang="en-ZA" sz="1600" dirty="0" smtClean="0">
                <a:solidFill>
                  <a:srgbClr val="000000"/>
                </a:solidFill>
                <a:ea typeface="Calibri" panose="020F0502020204030204" pitchFamily="34" charset="0"/>
              </a:rPr>
              <a:t> over </a:t>
            </a:r>
            <a:r>
              <a:rPr lang="en-ZA" sz="1600" b="1" dirty="0" smtClean="0">
                <a:solidFill>
                  <a:srgbClr val="000000"/>
                </a:solidFill>
                <a:ea typeface="Calibri" panose="020F0502020204030204" pitchFamily="34" charset="0"/>
              </a:rPr>
              <a:t>300 stories every month</a:t>
            </a:r>
            <a:r>
              <a:rPr lang="en-ZA" sz="1600" dirty="0" smtClean="0">
                <a:solidFill>
                  <a:srgbClr val="000000"/>
                </a:solidFill>
                <a:ea typeface="Calibri" panose="020F0502020204030204" pitchFamily="34" charset="0"/>
              </a:rPr>
              <a:t>. At the end of March 2017 – the </a:t>
            </a:r>
            <a:r>
              <a:rPr lang="en-ZA" sz="1600" b="1" dirty="0" smtClean="0">
                <a:solidFill>
                  <a:srgbClr val="000000"/>
                </a:solidFill>
                <a:ea typeface="Calibri" panose="020F0502020204030204" pitchFamily="34" charset="0"/>
              </a:rPr>
              <a:t>SAnews Twitter </a:t>
            </a:r>
            <a:r>
              <a:rPr lang="en-ZA" sz="1600" dirty="0" smtClean="0">
                <a:solidFill>
                  <a:srgbClr val="000000"/>
                </a:solidFill>
                <a:ea typeface="Calibri" panose="020F0502020204030204" pitchFamily="34" charset="0"/>
              </a:rPr>
              <a:t>account (@SAgovnews) </a:t>
            </a:r>
            <a:r>
              <a:rPr lang="en-ZA" sz="1600" b="1" dirty="0" smtClean="0">
                <a:solidFill>
                  <a:srgbClr val="000000"/>
                </a:solidFill>
                <a:ea typeface="Calibri" panose="020F0502020204030204" pitchFamily="34" charset="0"/>
              </a:rPr>
              <a:t>following</a:t>
            </a:r>
            <a:r>
              <a:rPr lang="en-ZA" sz="1600" dirty="0" smtClean="0">
                <a:solidFill>
                  <a:srgbClr val="000000"/>
                </a:solidFill>
                <a:ea typeface="Calibri" panose="020F0502020204030204" pitchFamily="34" charset="0"/>
              </a:rPr>
              <a:t> was around 99 300.</a:t>
            </a:r>
            <a:endParaRPr lang="en-ZA" sz="1600" dirty="0" smtClean="0">
              <a:ln w="0"/>
              <a:solidFill>
                <a:schemeClr val="tx1"/>
              </a:solidFill>
              <a:effectLst>
                <a:outerShdw blurRad="38100" dist="19050" dir="2700000" algn="tl" rotWithShape="0">
                  <a:schemeClr val="dk1">
                    <a:alpha val="40000"/>
                  </a:schemeClr>
                </a:outerShdw>
              </a:effectLst>
            </a:endParaRPr>
          </a:p>
          <a:p>
            <a:pPr algn="just">
              <a:lnSpc>
                <a:spcPct val="115000"/>
              </a:lnSpc>
              <a:spcAft>
                <a:spcPts val="0"/>
              </a:spcAft>
            </a:pPr>
            <a:r>
              <a:rPr lang="en-US" sz="1600" dirty="0" smtClean="0">
                <a:ln w="0"/>
                <a:solidFill>
                  <a:schemeClr val="tx1"/>
                </a:solidFill>
                <a:effectLst>
                  <a:outerShdw blurRad="38100" dist="19050" dir="2700000" algn="tl" rotWithShape="0">
                    <a:schemeClr val="dk1">
                      <a:alpha val="40000"/>
                    </a:schemeClr>
                  </a:outerShdw>
                </a:effectLst>
              </a:rPr>
              <a:t>Implemented 332 media-buying campaigns for various programmes and services. Cost of advertising was R227 million</a:t>
            </a:r>
            <a:r>
              <a:rPr lang="en-US" sz="1600" dirty="0" smtClean="0"/>
              <a:t>. D</a:t>
            </a:r>
            <a:r>
              <a:rPr lang="en-US" sz="1600" dirty="0" smtClean="0">
                <a:solidFill>
                  <a:schemeClr val="tx1"/>
                </a:solidFill>
              </a:rPr>
              <a:t>epartments paid R234 961 986.86 and savings was </a:t>
            </a:r>
          </a:p>
          <a:p>
            <a:pPr marL="0" indent="0" algn="just">
              <a:lnSpc>
                <a:spcPct val="115000"/>
              </a:lnSpc>
              <a:spcAft>
                <a:spcPts val="0"/>
              </a:spcAft>
              <a:buNone/>
            </a:pPr>
            <a:r>
              <a:rPr lang="en-US" sz="1600" dirty="0" smtClean="0">
                <a:solidFill>
                  <a:schemeClr val="tx1"/>
                </a:solidFill>
              </a:rPr>
              <a:t>       R34 830 895.40 (12.91%).</a:t>
            </a:r>
          </a:p>
          <a:p>
            <a:pPr algn="just">
              <a:lnSpc>
                <a:spcPct val="115000"/>
              </a:lnSpc>
              <a:spcAft>
                <a:spcPts val="0"/>
              </a:spcAft>
            </a:pPr>
            <a:r>
              <a:rPr lang="en-ZA" sz="1600" dirty="0" smtClean="0">
                <a:solidFill>
                  <a:prstClr val="black"/>
                </a:solidFill>
                <a:ea typeface="Calibri" panose="020F0502020204030204" pitchFamily="34" charset="0"/>
                <a:cs typeface="Arial" panose="020B0604020202020204" pitchFamily="34" charset="0"/>
              </a:rPr>
              <a:t>Produced </a:t>
            </a:r>
            <a:r>
              <a:rPr lang="en-ZA" sz="1600" b="1" dirty="0" smtClean="0">
                <a:solidFill>
                  <a:prstClr val="black"/>
                </a:solidFill>
                <a:ea typeface="Calibri" panose="020F0502020204030204" pitchFamily="34" charset="0"/>
                <a:cs typeface="Arial" panose="020B0604020202020204" pitchFamily="34" charset="0"/>
              </a:rPr>
              <a:t>142 sets of key messages </a:t>
            </a:r>
            <a:r>
              <a:rPr lang="en-ZA" sz="1600" dirty="0" smtClean="0">
                <a:solidFill>
                  <a:prstClr val="black"/>
                </a:solidFill>
                <a:ea typeface="Calibri" panose="020F0502020204030204" pitchFamily="34" charset="0"/>
                <a:cs typeface="Arial" panose="020B0604020202020204" pitchFamily="34" charset="0"/>
              </a:rPr>
              <a:t>and </a:t>
            </a:r>
            <a:r>
              <a:rPr lang="en-ZA" sz="1600" b="1" dirty="0" smtClean="0">
                <a:solidFill>
                  <a:prstClr val="black"/>
                </a:solidFill>
                <a:ea typeface="Calibri" panose="020F0502020204030204" pitchFamily="34" charset="0"/>
                <a:cs typeface="Arial" panose="020B0604020202020204" pitchFamily="34" charset="0"/>
              </a:rPr>
              <a:t>129 opinion pieces</a:t>
            </a:r>
            <a:r>
              <a:rPr lang="en-ZA"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ZA" sz="1600" dirty="0">
              <a:latin typeface="+mj-lt"/>
            </a:endParaRPr>
          </a:p>
        </p:txBody>
      </p:sp>
      <p:sp>
        <p:nvSpPr>
          <p:cNvPr id="9" name="Title 1"/>
          <p:cNvSpPr txBox="1">
            <a:spLocks/>
          </p:cNvSpPr>
          <p:nvPr/>
        </p:nvSpPr>
        <p:spPr>
          <a:xfrm>
            <a:off x="91748" y="106810"/>
            <a:ext cx="8904502" cy="54029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pPr lvl="0" algn="l">
              <a:defRPr/>
            </a:pPr>
            <a:r>
              <a:rPr lang="en-US" sz="2800" dirty="0" smtClean="0">
                <a:solidFill>
                  <a:schemeClr val="bg1"/>
                </a:solidFill>
              </a:rPr>
              <a:t>7.  Programme </a:t>
            </a:r>
            <a:r>
              <a:rPr lang="en-US" sz="2800" dirty="0">
                <a:solidFill>
                  <a:schemeClr val="bg1"/>
                </a:solidFill>
              </a:rPr>
              <a:t>2:</a:t>
            </a:r>
            <a:r>
              <a:rPr lang="en-US" sz="2800" b="0" dirty="0">
                <a:solidFill>
                  <a:schemeClr val="bg1"/>
                </a:solidFill>
                <a:latin typeface="Calibri" pitchFamily="34" charset="0"/>
              </a:rPr>
              <a:t> </a:t>
            </a:r>
            <a:r>
              <a:rPr lang="en-US" sz="2800" dirty="0">
                <a:solidFill>
                  <a:schemeClr val="bg1"/>
                </a:solidFill>
              </a:rPr>
              <a:t>Content Processing and Dissemination</a:t>
            </a:r>
          </a:p>
        </p:txBody>
      </p:sp>
      <p:sp>
        <p:nvSpPr>
          <p:cNvPr id="15" name="Snip Single Corner Rectangle 14"/>
          <p:cNvSpPr/>
          <p:nvPr/>
        </p:nvSpPr>
        <p:spPr bwMode="auto">
          <a:xfrm>
            <a:off x="101841" y="758044"/>
            <a:ext cx="5826472" cy="394262"/>
          </a:xfrm>
          <a:prstGeom prst="snip1Rect">
            <a:avLst>
              <a:gd name="adj" fmla="val 50000"/>
            </a:avLst>
          </a:prstGeom>
          <a:solidFill>
            <a:schemeClr val="accent3">
              <a:lumMod val="60000"/>
              <a:lumOff val="40000"/>
            </a:schemeClr>
          </a:solidFill>
          <a:ln>
            <a:solidFill>
              <a:schemeClr val="accent3">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defTabSz="573877" fontAlgn="auto">
              <a:spcBef>
                <a:spcPts val="0"/>
              </a:spcBef>
              <a:spcAft>
                <a:spcPts val="0"/>
              </a:spcAft>
              <a:defRPr/>
            </a:pPr>
            <a:r>
              <a:rPr lang="en-US" sz="2600" dirty="0" smtClean="0">
                <a:ln w="0"/>
                <a:solidFill>
                  <a:schemeClr val="tx1"/>
                </a:solidFill>
                <a:effectLst>
                  <a:outerShdw blurRad="38100" dist="19050" dir="2700000" algn="tl" rotWithShape="0">
                    <a:schemeClr val="dk1">
                      <a:alpha val="40000"/>
                    </a:schemeClr>
                  </a:outerShdw>
                </a:effectLst>
              </a:rPr>
              <a:t>Overview of Achievements</a:t>
            </a:r>
            <a:endParaRPr lang="en-US" sz="2600" dirty="0">
              <a:ln w="0"/>
              <a:solidFill>
                <a:schemeClr val="tx1"/>
              </a:solidFill>
              <a:effectLst>
                <a:outerShdw blurRad="38100" dist="19050" dir="2700000" algn="tl" rotWithShape="0">
                  <a:schemeClr val="dk1">
                    <a:alpha val="40000"/>
                  </a:schemeClr>
                </a:outerShdw>
              </a:effectLst>
            </a:endParaRPr>
          </a:p>
        </p:txBody>
      </p:sp>
      <p:sp>
        <p:nvSpPr>
          <p:cNvPr id="7" name="Snip Single Corner Rectangle 6"/>
          <p:cNvSpPr/>
          <p:nvPr/>
        </p:nvSpPr>
        <p:spPr bwMode="auto">
          <a:xfrm>
            <a:off x="153750" y="5173692"/>
            <a:ext cx="5826472" cy="394262"/>
          </a:xfrm>
          <a:prstGeom prst="snip1Rect">
            <a:avLst>
              <a:gd name="adj" fmla="val 50000"/>
            </a:avLst>
          </a:prstGeom>
          <a:solidFill>
            <a:schemeClr val="accent3">
              <a:lumMod val="60000"/>
              <a:lumOff val="40000"/>
            </a:schemeClr>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defTabSz="573877" fontAlgn="auto">
              <a:spcBef>
                <a:spcPts val="0"/>
              </a:spcBef>
              <a:spcAft>
                <a:spcPts val="0"/>
              </a:spcAft>
              <a:defRPr/>
            </a:pPr>
            <a:r>
              <a:rPr lang="en-US" sz="2600" dirty="0" smtClean="0">
                <a:ln w="0"/>
                <a:solidFill>
                  <a:schemeClr val="tx1"/>
                </a:solidFill>
                <a:effectLst>
                  <a:outerShdw blurRad="38100" dist="19050" dir="2700000" algn="tl" rotWithShape="0">
                    <a:schemeClr val="dk1">
                      <a:alpha val="40000"/>
                    </a:schemeClr>
                  </a:outerShdw>
                </a:effectLst>
              </a:rPr>
              <a:t>Challenges</a:t>
            </a:r>
            <a:endParaRPr lang="en-US" sz="2600" dirty="0">
              <a:ln w="0"/>
              <a:solidFill>
                <a:schemeClr val="tx1"/>
              </a:solidFill>
              <a:effectLst>
                <a:outerShdw blurRad="38100" dist="19050" dir="2700000" algn="tl" rotWithShape="0">
                  <a:schemeClr val="dk1">
                    <a:alpha val="40000"/>
                  </a:schemeClr>
                </a:outerShdw>
              </a:effectLst>
            </a:endParaRPr>
          </a:p>
        </p:txBody>
      </p:sp>
      <p:sp>
        <p:nvSpPr>
          <p:cNvPr id="8" name="Content Placeholder 2"/>
          <p:cNvSpPr>
            <a:spLocks noGrp="1"/>
          </p:cNvSpPr>
          <p:nvPr>
            <p:ph sz="half" idx="1"/>
          </p:nvPr>
        </p:nvSpPr>
        <p:spPr>
          <a:xfrm>
            <a:off x="91748" y="5637523"/>
            <a:ext cx="8584959" cy="945571"/>
          </a:xfrm>
          <a:solidFill>
            <a:srgbClr val="FFCC66"/>
          </a:solidFill>
          <a:ln>
            <a:solidFill>
              <a:srgbClr val="FFCC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ormAutofit lnSpcReduction="10000"/>
          </a:bodyPr>
          <a:lstStyle/>
          <a:p>
            <a:r>
              <a:rPr lang="en-GB" sz="1800" dirty="0" smtClean="0">
                <a:solidFill>
                  <a:schemeClr val="tx1"/>
                </a:solidFill>
                <a:ea typeface="Times New Roman" panose="02020603050405020304" pitchFamily="18" charset="0"/>
                <a:cs typeface="Arial" panose="020B0604020202020204" pitchFamily="34" charset="0"/>
              </a:rPr>
              <a:t>Lack </a:t>
            </a:r>
            <a:r>
              <a:rPr lang="en-GB" sz="1800" dirty="0">
                <a:solidFill>
                  <a:schemeClr val="tx1"/>
                </a:solidFill>
                <a:ea typeface="Times New Roman" panose="02020603050405020304" pitchFamily="18" charset="0"/>
                <a:cs typeface="Arial" panose="020B0604020202020204" pitchFamily="34" charset="0"/>
              </a:rPr>
              <a:t>of </a:t>
            </a:r>
            <a:r>
              <a:rPr lang="en-GB" sz="1800" dirty="0" smtClean="0">
                <a:solidFill>
                  <a:schemeClr val="tx1"/>
                </a:solidFill>
                <a:ea typeface="Times New Roman" panose="02020603050405020304" pitchFamily="18" charset="0"/>
                <a:cs typeface="Arial" panose="020B0604020202020204" pitchFamily="34" charset="0"/>
              </a:rPr>
              <a:t>funding for communication campaigns</a:t>
            </a:r>
            <a:r>
              <a:rPr lang="en-GB" sz="1800" dirty="0">
                <a:solidFill>
                  <a:schemeClr val="tx1"/>
                </a:solidFill>
                <a:ea typeface="Times New Roman" panose="02020603050405020304" pitchFamily="18" charset="0"/>
                <a:cs typeface="Arial" panose="020B0604020202020204" pitchFamily="34" charset="0"/>
              </a:rPr>
              <a:t>.</a:t>
            </a:r>
            <a:endParaRPr lang="en-GB" sz="1800" dirty="0" smtClean="0">
              <a:solidFill>
                <a:schemeClr val="tx1"/>
              </a:solidFill>
              <a:ea typeface="Times New Roman" panose="02020603050405020304" pitchFamily="18" charset="0"/>
              <a:cs typeface="Arial" panose="020B0604020202020204" pitchFamily="34" charset="0"/>
            </a:endParaRPr>
          </a:p>
          <a:p>
            <a:r>
              <a:rPr lang="en-GB" sz="1800" dirty="0" smtClean="0">
                <a:solidFill>
                  <a:schemeClr val="tx1"/>
                </a:solidFill>
                <a:ea typeface="Times New Roman" panose="02020603050405020304" pitchFamily="18" charset="0"/>
                <a:cs typeface="Arial" panose="020B0604020202020204" pitchFamily="34" charset="0"/>
              </a:rPr>
              <a:t>Aging equipment (media production).</a:t>
            </a:r>
          </a:p>
          <a:p>
            <a:r>
              <a:rPr lang="en-GB" sz="1800" i="1" dirty="0" smtClean="0">
                <a:solidFill>
                  <a:schemeClr val="tx1"/>
                </a:solidFill>
                <a:ea typeface="Times New Roman" panose="02020603050405020304" pitchFamily="18" charset="0"/>
                <a:cs typeface="Arial" panose="020B0604020202020204" pitchFamily="34" charset="0"/>
              </a:rPr>
              <a:t>SA YearBook </a:t>
            </a:r>
            <a:r>
              <a:rPr lang="en-GB" sz="1800" dirty="0" smtClean="0">
                <a:solidFill>
                  <a:schemeClr val="tx1"/>
                </a:solidFill>
                <a:ea typeface="Times New Roman" panose="02020603050405020304" pitchFamily="18" charset="0"/>
                <a:cs typeface="Arial" panose="020B0604020202020204" pitchFamily="34" charset="0"/>
              </a:rPr>
              <a:t>fully digitised due to high print and distribution costs.</a:t>
            </a:r>
            <a:endParaRPr lang="en-GB" sz="1800" dirty="0" smtClean="0">
              <a:ea typeface="Times New Roman" panose="02020603050405020304" pitchFamily="18" charset="0"/>
              <a:cs typeface="Arial" panose="020B0604020202020204" pitchFamily="34" charset="0"/>
            </a:endParaRPr>
          </a:p>
          <a:p>
            <a:endParaRPr lang="en-GB" sz="1800" dirty="0"/>
          </a:p>
          <a:p>
            <a:endParaRPr lang="en-ZA" sz="1800" dirty="0">
              <a:latin typeface="+mj-lt"/>
            </a:endParaRPr>
          </a:p>
        </p:txBody>
      </p:sp>
    </p:spTree>
    <p:extLst>
      <p:ext uri="{BB962C8B-B14F-4D97-AF65-F5344CB8AC3E}">
        <p14:creationId xmlns:p14="http://schemas.microsoft.com/office/powerpoint/2010/main" xmlns="" val="4172113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337672267"/>
              </p:ext>
            </p:extLst>
          </p:nvPr>
        </p:nvGraphicFramePr>
        <p:xfrm>
          <a:off x="109182" y="793685"/>
          <a:ext cx="8874337" cy="5847722"/>
        </p:xfrm>
        <a:graphic>
          <a:graphicData uri="http://schemas.openxmlformats.org/drawingml/2006/table">
            <a:tbl>
              <a:tblPr>
                <a:tableStyleId>{9D7B26C5-4107-4FEC-AEDC-1716B250A1EF}</a:tableStyleId>
              </a:tblPr>
              <a:tblGrid>
                <a:gridCol w="1501254"/>
                <a:gridCol w="1924334"/>
                <a:gridCol w="2596847"/>
                <a:gridCol w="1438040"/>
                <a:gridCol w="1413862"/>
              </a:tblGrid>
              <a:tr h="60241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Non-Achievements</a:t>
                      </a:r>
                      <a:endPar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846512">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Produce government communication products and provide services to grow the share of voice of government messages in the public arena.</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50711">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874041">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reports on social media accounts performance as per weekly content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12 reports per year on social media accounts performance (as per weekly content plans)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Five reports on social media accounts performance (as per weekly content plans) were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underachieved by seven 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Oversight by </a:t>
                      </a:r>
                      <a:r>
                        <a:rPr lang="en-ZA" sz="1400" dirty="0" smtClean="0">
                          <a:effectLst/>
                          <a:latin typeface="Arial" panose="020B0604020202020204" pitchFamily="34" charset="0"/>
                          <a:ea typeface="Calibri" panose="020F0502020204030204" pitchFamily="34" charset="0"/>
                          <a:cs typeface="Arial" panose="020B0604020202020204" pitchFamily="34" charset="0"/>
                        </a:rPr>
                        <a:t>management.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4041">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graphic designs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500 graphic designs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472 graphic designs completed. 10 was for The Presidency, 182 for the GCIS, 175 for other government departments and 105 were for related parties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Target </a:t>
                      </a:r>
                      <a:r>
                        <a:rPr lang="en-ZA" sz="1400" dirty="0">
                          <a:effectLst/>
                          <a:latin typeface="Arial" panose="020B0604020202020204" pitchFamily="34" charset="0"/>
                          <a:ea typeface="Calibri" panose="020F0502020204030204" pitchFamily="34" charset="0"/>
                          <a:cs typeface="Arial" panose="020B0604020202020204" pitchFamily="34" charset="0"/>
                        </a:rPr>
                        <a:t>underachieved</a:t>
                      </a:r>
                      <a:r>
                        <a:rPr lang="en-US" sz="1400" kern="1200" dirty="0">
                          <a:effectLst/>
                          <a:latin typeface="Arial" panose="020B0604020202020204" pitchFamily="34" charset="0"/>
                          <a:ea typeface="Calibri" panose="020F0502020204030204" pitchFamily="34" charset="0"/>
                          <a:cs typeface="Arial" panose="020B0604020202020204" pitchFamily="34" charset="0"/>
                        </a:rPr>
                        <a:t> by 28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3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Fewer campaigns were briefed by clients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0" y="242632"/>
            <a:ext cx="9144000"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3186866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xmlns="" val="1326173416"/>
              </p:ext>
            </p:extLst>
          </p:nvPr>
        </p:nvGraphicFramePr>
        <p:xfrm>
          <a:off x="251519" y="1620838"/>
          <a:ext cx="8641780" cy="3322158"/>
        </p:xfrm>
        <a:graphic>
          <a:graphicData uri="http://schemas.openxmlformats.org/drawingml/2006/table">
            <a:tbl>
              <a:tblPr>
                <a:effectLst/>
                <a:tableStyleId>{08FB837D-C827-4EFA-A057-4D05807E0F7C}</a:tableStyleId>
              </a:tblPr>
              <a:tblGrid>
                <a:gridCol w="5890201"/>
                <a:gridCol w="2751579"/>
              </a:tblGrid>
              <a:tr h="396199">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b="1" u="none" strike="noStrike" cap="none" normalizeH="0" baseline="0" dirty="0" smtClean="0">
                          <a:ln>
                            <a:noFill/>
                          </a:ln>
                          <a:effectLst/>
                        </a:rPr>
                        <a:t>Topic/Task</a:t>
                      </a:r>
                      <a:endParaRPr kumimoji="0" lang="en-US" sz="2000" b="1" i="0" u="none" strike="noStrike" cap="none" normalizeH="0" baseline="0" dirty="0" smtClean="0">
                        <a:ln>
                          <a:noFill/>
                        </a:ln>
                        <a:solidFill>
                          <a:srgbClr val="05076A"/>
                        </a:solidFill>
                        <a:effectLst/>
                        <a:latin typeface="+mj-lt"/>
                        <a:ea typeface="ヒラギノ角ゴ Pro W3" pitchFamily="-44" charset="-128"/>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b="1" u="none" strike="noStrike" cap="none" normalizeH="0" baseline="0" dirty="0" smtClean="0">
                          <a:ln>
                            <a:noFill/>
                          </a:ln>
                          <a:effectLst/>
                        </a:rPr>
                        <a:t>Speaker</a:t>
                      </a:r>
                      <a:endParaRPr kumimoji="0" lang="en-US" sz="2000" b="1" i="0" u="none" strike="noStrike" cap="none" normalizeH="0" baseline="0" dirty="0" smtClean="0">
                        <a:ln>
                          <a:noFill/>
                        </a:ln>
                        <a:solidFill>
                          <a:srgbClr val="F2D40E"/>
                        </a:solidFill>
                        <a:effectLst/>
                        <a:latin typeface="+mj-lt"/>
                        <a:ea typeface="ヒラギノ角ゴ Pro W3" pitchFamily="-44" charset="-128"/>
                      </a:endParaRPr>
                    </a:p>
                  </a:txBody>
                  <a:tcPr marT="45711" marB="45711" horzOverflow="overflow"/>
                </a:tc>
              </a:tr>
              <a:tr h="344356">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baseline="0" dirty="0" smtClean="0"/>
                        <a:t>1. GCIS Mandate</a:t>
                      </a:r>
                      <a:endParaRPr kumimoji="0" lang="en-US" sz="1800" b="0" kern="1200" dirty="0" smtClean="0">
                        <a:solidFill>
                          <a:schemeClr val="tx1"/>
                        </a:solidFill>
                        <a:latin typeface="+mn-lt"/>
                        <a:ea typeface="+mn-ea"/>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b="0" u="none" strike="noStrike" cap="none" normalizeH="0" baseline="0" dirty="0" smtClean="0">
                          <a:ln>
                            <a:noFill/>
                          </a:ln>
                          <a:effectLst/>
                        </a:rPr>
                        <a:t>Acting Director-General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dirty="0" smtClean="0"/>
                        <a:t>2. GCIS,</a:t>
                      </a:r>
                      <a:r>
                        <a:rPr kumimoji="0" lang="en-US" sz="1800" b="0" kern="1200" baseline="0" dirty="0" smtClean="0"/>
                        <a:t> Vision, Mission and Values</a:t>
                      </a:r>
                      <a:endParaRPr kumimoji="0" lang="en-US" sz="1800" b="0" kern="1200" dirty="0" smtClean="0">
                        <a:solidFill>
                          <a:schemeClr val="tx1"/>
                        </a:solidFill>
                        <a:latin typeface="+mj-lt"/>
                        <a:ea typeface="+mn-ea"/>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b="0" u="none" strike="noStrike" cap="none" normalizeH="0" baseline="0" dirty="0" smtClean="0">
                          <a:ln>
                            <a:noFill/>
                          </a:ln>
                          <a:effectLst/>
                        </a:rPr>
                        <a:t>Acting Director-General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dirty="0" smtClean="0"/>
                        <a:t>3.</a:t>
                      </a:r>
                      <a:r>
                        <a:rPr kumimoji="0" lang="en-US" sz="1800" b="0" kern="1200" baseline="0" dirty="0" smtClean="0"/>
                        <a:t> Strategic Goals and Objectives</a:t>
                      </a:r>
                      <a:endParaRPr kumimoji="0" lang="en-US" sz="1800" b="0" kern="1200" dirty="0" smtClean="0">
                        <a:solidFill>
                          <a:schemeClr val="tx1"/>
                        </a:solidFill>
                        <a:latin typeface="+mj-lt"/>
                        <a:ea typeface="+mn-ea"/>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b="0" u="none" strike="noStrike" cap="none" normalizeH="0" baseline="0" dirty="0" smtClean="0">
                          <a:ln>
                            <a:noFill/>
                          </a:ln>
                          <a:effectLst/>
                        </a:rPr>
                        <a:t>Acting Director-General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dirty="0" smtClean="0">
                          <a:solidFill>
                            <a:schemeClr val="tx1"/>
                          </a:solidFill>
                          <a:latin typeface="+mj-lt"/>
                          <a:ea typeface="+mn-ea"/>
                          <a:cs typeface="Arial" pitchFamily="34" charset="0"/>
                        </a:rPr>
                        <a:t>4. Service Delivery Environment</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Acting Director-General</a:t>
                      </a:r>
                      <a:endParaRPr kumimoji="0" lang="en-US" sz="1800" b="0" i="0" u="none" strike="noStrike" kern="1200" cap="none" spc="0" normalizeH="0" baseline="0" noProof="0" dirty="0" smtClean="0">
                        <a:ln>
                          <a:noFill/>
                        </a:ln>
                        <a:solidFill>
                          <a:prstClr val="black"/>
                        </a:solidFill>
                        <a:effectLst/>
                        <a:uLnTx/>
                        <a:uFillTx/>
                        <a:latin typeface="+mn-lt"/>
                        <a:ea typeface="ヒラギノ角ゴ Pro W3" pitchFamily="-44" charset="-128"/>
                        <a:cs typeface="+mn-cs"/>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baseline="0" dirty="0" smtClean="0"/>
                        <a:t>5. 2016/17 </a:t>
                      </a:r>
                      <a:r>
                        <a:rPr kumimoji="0" lang="en-US" sz="1800" b="0" kern="1200" dirty="0" smtClean="0"/>
                        <a:t>Performance Highlights</a:t>
                      </a:r>
                      <a:endParaRPr kumimoji="0" lang="en-US" sz="1800" b="0" kern="1200" dirty="0" smtClean="0">
                        <a:solidFill>
                          <a:schemeClr val="tx1"/>
                        </a:solidFill>
                        <a:latin typeface="+mj-lt"/>
                        <a:ea typeface="+mn-ea"/>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b="0" u="none" strike="noStrike" cap="none" normalizeH="0" baseline="0" dirty="0" smtClean="0">
                          <a:ln>
                            <a:noFill/>
                          </a:ln>
                          <a:effectLst/>
                        </a:rPr>
                        <a:t>Acting Director-General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dirty="0" smtClean="0">
                          <a:solidFill>
                            <a:schemeClr val="tx1"/>
                          </a:solidFill>
                          <a:latin typeface="+mj-lt"/>
                          <a:ea typeface="+mn-ea"/>
                          <a:cs typeface="+mn-cs"/>
                        </a:rPr>
                        <a:t>6. Summary of Departmental</a:t>
                      </a:r>
                      <a:r>
                        <a:rPr kumimoji="0" lang="en-US" sz="1800" b="0" kern="1200" baseline="0" dirty="0" smtClean="0">
                          <a:solidFill>
                            <a:schemeClr val="tx1"/>
                          </a:solidFill>
                          <a:latin typeface="+mj-lt"/>
                          <a:ea typeface="+mn-ea"/>
                          <a:cs typeface="+mn-cs"/>
                        </a:rPr>
                        <a:t> Performance</a:t>
                      </a:r>
                      <a:endParaRPr kumimoji="0" lang="en-US" sz="1800" b="0" kern="1200" dirty="0" smtClean="0">
                        <a:solidFill>
                          <a:schemeClr val="tx1"/>
                        </a:solidFill>
                        <a:latin typeface="+mj-lt"/>
                        <a:ea typeface="+mn-ea"/>
                        <a:cs typeface="+mn-cs"/>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800" b="0" u="none" strike="noStrike" cap="none" normalizeH="0" baseline="0" dirty="0" smtClean="0">
                          <a:ln>
                            <a:noFill/>
                          </a:ln>
                          <a:effectLst/>
                        </a:rPr>
                        <a:t>Acting Director-General</a:t>
                      </a:r>
                      <a:endParaRPr kumimoji="0" lang="en-US" sz="1800" b="0" i="0" u="none" strike="noStrike" kern="1200" cap="none" normalizeH="0" baseline="0" dirty="0" smtClean="0">
                        <a:ln>
                          <a:noFill/>
                        </a:ln>
                        <a:solidFill>
                          <a:schemeClr val="tx1"/>
                        </a:solidFill>
                        <a:effectLst/>
                        <a:latin typeface="+mn-lt"/>
                        <a:ea typeface="ヒラギノ角ゴ Pro W3" pitchFamily="-44" charset="-128"/>
                        <a:cs typeface="+mn-cs"/>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dirty="0" smtClean="0"/>
                        <a:t>7. 2016/17 Performance</a:t>
                      </a:r>
                      <a:r>
                        <a:rPr kumimoji="0" lang="en-US" sz="1800" b="0" kern="1200" baseline="0" dirty="0" smtClean="0"/>
                        <a:t> per Programme</a:t>
                      </a:r>
                      <a:endParaRPr kumimoji="0" lang="en-US" sz="1800" b="0" kern="1200" dirty="0" smtClean="0">
                        <a:solidFill>
                          <a:schemeClr val="tx1"/>
                        </a:solidFill>
                        <a:latin typeface="+mj-lt"/>
                        <a:ea typeface="+mn-ea"/>
                        <a:cs typeface="+mn-cs"/>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800" b="0" u="none" strike="noStrike" cap="none" normalizeH="0" baseline="0" dirty="0" smtClean="0">
                          <a:ln>
                            <a:noFill/>
                          </a:ln>
                          <a:effectLst/>
                        </a:rPr>
                        <a:t>Deputy Directors-General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tc>
              </a:tr>
              <a:tr h="33524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b="0" kern="1200" dirty="0" smtClean="0"/>
                        <a:t>8. Expenditure Report (2016/17) - Audited</a:t>
                      </a:r>
                      <a:endParaRPr kumimoji="0" lang="en-US" sz="1800" b="0" kern="1200" dirty="0" smtClean="0">
                        <a:solidFill>
                          <a:srgbClr val="FF0000"/>
                        </a:solidFill>
                        <a:latin typeface="+mj-lt"/>
                        <a:ea typeface="+mn-ea"/>
                        <a:cs typeface="+mn-cs"/>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b="0" u="none" strike="noStrike" cap="none" normalizeH="0" baseline="0" dirty="0" smtClean="0">
                          <a:ln>
                            <a:noFill/>
                          </a:ln>
                          <a:effectLst/>
                        </a:rPr>
                        <a:t>Chief Financial Officer</a:t>
                      </a:r>
                      <a:endParaRPr kumimoji="0" lang="en-US" sz="1800" b="0" i="0" u="none" strike="noStrike" cap="none" normalizeH="0" baseline="0" dirty="0" smtClean="0">
                        <a:ln>
                          <a:noFill/>
                        </a:ln>
                        <a:solidFill>
                          <a:srgbClr val="FF0000"/>
                        </a:solidFill>
                        <a:effectLst/>
                        <a:latin typeface="+mj-lt"/>
                        <a:ea typeface="ヒラギノ角ゴ Pro W3" pitchFamily="-44" charset="-128"/>
                      </a:endParaRPr>
                    </a:p>
                  </a:txBody>
                  <a:tcPr marT="45711" marB="45711" horzOverflow="overflow"/>
                </a:tc>
              </a:tr>
            </a:tbl>
          </a:graphicData>
        </a:graphic>
      </p:graphicFrame>
      <p:sp>
        <p:nvSpPr>
          <p:cNvPr id="8" name="Title 1"/>
          <p:cNvSpPr txBox="1">
            <a:spLocks/>
          </p:cNvSpPr>
          <p:nvPr/>
        </p:nvSpPr>
        <p:spPr>
          <a:xfrm>
            <a:off x="179511" y="466725"/>
            <a:ext cx="8713788" cy="64579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pPr algn="l"/>
            <a:r>
              <a:rPr lang="en-US" dirty="0" smtClean="0"/>
              <a:t>Presentation </a:t>
            </a:r>
            <a:r>
              <a:rPr lang="en-US" dirty="0"/>
              <a:t>outline</a:t>
            </a:r>
          </a:p>
        </p:txBody>
      </p:sp>
      <p:sp>
        <p:nvSpPr>
          <p:cNvPr id="4" name="Slide Number Placeholder 3"/>
          <p:cNvSpPr>
            <a:spLocks noGrp="1"/>
          </p:cNvSpPr>
          <p:nvPr>
            <p:ph type="sldNum" sz="quarter" idx="12"/>
          </p:nvPr>
        </p:nvSpPr>
        <p:spPr/>
        <p:txBody>
          <a:bodyPr/>
          <a:lstStyle/>
          <a:p>
            <a:pPr>
              <a:defRPr/>
            </a:pPr>
            <a:fld id="{C57CA951-FA41-4CFA-86C3-D23EB49239DE}" type="slidenum">
              <a:rPr lang="en-US" smtClean="0">
                <a:solidFill>
                  <a:srgbClr val="4F271C">
                    <a:shade val="90000"/>
                  </a:srgbClr>
                </a:solidFill>
              </a:rPr>
              <a:pPr>
                <a:defRPr/>
              </a:pPr>
              <a:t>2</a:t>
            </a:fld>
            <a:endParaRPr lang="en-US" dirty="0">
              <a:solidFill>
                <a:srgbClr val="4F271C">
                  <a:shade val="90000"/>
                </a:srgbClr>
              </a:solidFill>
            </a:endParaRPr>
          </a:p>
        </p:txBody>
      </p:sp>
    </p:spTree>
    <p:extLst>
      <p:ext uri="{BB962C8B-B14F-4D97-AF65-F5344CB8AC3E}">
        <p14:creationId xmlns:p14="http://schemas.microsoft.com/office/powerpoint/2010/main" xmlns="" val="217766784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20</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latin typeface="Calibri"/>
              </a:rPr>
              <a:t>Communication &amp; Content Management</a:t>
            </a:r>
            <a:endParaRPr lang="en-US" sz="2400" b="1" dirty="0">
              <a:solidFill>
                <a:prstClr val="white"/>
              </a:solidFill>
              <a:latin typeface="Calibri"/>
            </a:endParaRPr>
          </a:p>
        </p:txBody>
      </p:sp>
      <p:sp>
        <p:nvSpPr>
          <p:cNvPr id="10" name="Title 1"/>
          <p:cNvSpPr txBox="1">
            <a:spLocks/>
          </p:cNvSpPr>
          <p:nvPr/>
        </p:nvSpPr>
        <p:spPr>
          <a:xfrm>
            <a:off x="196830" y="17894"/>
            <a:ext cx="8640448" cy="657225"/>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3600" b="1">
                <a:solidFill>
                  <a:prstClr val="white"/>
                </a:solidFill>
              </a:defRPr>
            </a:lvl1pPr>
          </a:lstStyle>
          <a:p>
            <a:r>
              <a:rPr lang="en-US" sz="2800" dirty="0" smtClean="0"/>
              <a:t>7.  Programme </a:t>
            </a:r>
            <a:r>
              <a:rPr lang="en-US" sz="2800" dirty="0"/>
              <a:t>2: Content Processing and Dissemination</a:t>
            </a:r>
          </a:p>
        </p:txBody>
      </p:sp>
      <p:graphicFrame>
        <p:nvGraphicFramePr>
          <p:cNvPr id="21" name="Table 20"/>
          <p:cNvGraphicFramePr>
            <a:graphicFrameLocks noGrp="1"/>
          </p:cNvGraphicFramePr>
          <p:nvPr>
            <p:extLst>
              <p:ext uri="{D42A27DB-BD31-4B8C-83A1-F6EECF244321}">
                <p14:modId xmlns:p14="http://schemas.microsoft.com/office/powerpoint/2010/main" xmlns="" val="3079420668"/>
              </p:ext>
            </p:extLst>
          </p:nvPr>
        </p:nvGraphicFramePr>
        <p:xfrm>
          <a:off x="253737" y="1282247"/>
          <a:ext cx="8583541" cy="5085588"/>
        </p:xfrm>
        <a:graphic>
          <a:graphicData uri="http://schemas.openxmlformats.org/drawingml/2006/table">
            <a:tbl>
              <a:tblPr>
                <a:tableStyleId>{9D7B26C5-4107-4FEC-AEDC-1716B250A1EF}</a:tableStyleId>
              </a:tblPr>
              <a:tblGrid>
                <a:gridCol w="1827894"/>
                <a:gridCol w="1827894"/>
                <a:gridCol w="1469299"/>
                <a:gridCol w="1317811"/>
                <a:gridCol w="2140643"/>
              </a:tblGrid>
              <a:tr h="25659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 Products and Platforms</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59023">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n-lt"/>
                          <a:ea typeface="+mn-ea"/>
                          <a:cs typeface="+mn-cs"/>
                        </a:rPr>
                        <a:t>Sub-programme objective: </a:t>
                      </a:r>
                      <a:r>
                        <a:rPr kumimoji="0" lang="en-ZA" sz="1400" b="0" i="0" u="none" strike="noStrike" kern="1200" cap="none" spc="0" normalizeH="0" baseline="0" noProof="0" dirty="0" smtClean="0">
                          <a:ln>
                            <a:noFill/>
                          </a:ln>
                          <a:solidFill>
                            <a:sysClr val="windowText" lastClr="000000"/>
                          </a:solidFill>
                          <a:effectLst/>
                          <a:uLnTx/>
                          <a:uFillTx/>
                          <a:latin typeface="+mn-lt"/>
                          <a:ea typeface="+mn-ea"/>
                          <a:cs typeface="+mn-cs"/>
                        </a:rPr>
                        <a:t>Produce government communication products and provide services to grow the share of voice of government messages in the public arena</a:t>
                      </a:r>
                      <a:r>
                        <a:rPr kumimoji="0" lang="en-ZA" sz="1400" b="1" i="0" u="none" strike="noStrike" kern="1200" cap="none" spc="0" normalizeH="0" baseline="0" noProof="0" dirty="0" smtClean="0">
                          <a:ln>
                            <a:noFill/>
                          </a:ln>
                          <a:solidFill>
                            <a:sysClr val="windowText" lastClr="000000"/>
                          </a:solidFill>
                          <a:effectLst/>
                          <a:uLnTx/>
                          <a:uFillTx/>
                          <a:latin typeface="+mn-lt"/>
                          <a:ea typeface="+mn-ea"/>
                          <a:cs typeface="+mn-cs"/>
                        </a:rPr>
                        <a:t>. </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98726">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065605">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editions of </a:t>
                      </a:r>
                      <a:r>
                        <a:rPr lang="en-GB"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Vuk'uzenzele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newspaper published per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21 </a:t>
                      </a:r>
                      <a:r>
                        <a:rPr lang="en-ZA" sz="1400" dirty="0">
                          <a:effectLst/>
                          <a:latin typeface="Arial" panose="020B0604020202020204" pitchFamily="34" charset="0"/>
                          <a:ea typeface="Times New Roman" panose="02020603050405020304" pitchFamily="18" charset="0"/>
                          <a:cs typeface="Arial" panose="020B0604020202020204" pitchFamily="34" charset="0"/>
                        </a:rPr>
                        <a:t>editions of </a:t>
                      </a:r>
                      <a:r>
                        <a:rPr lang="en-ZA" sz="1400" i="1" dirty="0">
                          <a:effectLst/>
                          <a:latin typeface="Arial" panose="020B0604020202020204" pitchFamily="34" charset="0"/>
                          <a:ea typeface="Times New Roman" panose="02020603050405020304" pitchFamily="18" charset="0"/>
                          <a:cs typeface="Arial" panose="020B0604020202020204" pitchFamily="34" charset="0"/>
                        </a:rPr>
                        <a:t>Vuk’uzenzele </a:t>
                      </a:r>
                      <a:r>
                        <a:rPr lang="en-ZA" sz="1400" dirty="0">
                          <a:effectLst/>
                          <a:latin typeface="Arial" panose="020B0604020202020204" pitchFamily="34" charset="0"/>
                          <a:ea typeface="Times New Roman" panose="02020603050405020304" pitchFamily="18" charset="0"/>
                          <a:cs typeface="Arial" panose="020B0604020202020204" pitchFamily="34" charset="0"/>
                        </a:rPr>
                        <a:t>newspaper published</a:t>
                      </a:r>
                      <a:r>
                        <a:rPr lang="en-ZA" sz="1400" dirty="0">
                          <a:effectLst/>
                          <a:latin typeface="Arial" panose="020B0604020202020204" pitchFamily="34" charset="0"/>
                          <a:ea typeface="Calibri" panose="020F0502020204030204" pitchFamily="34" charset="0"/>
                          <a:cs typeface="Arial" panose="020B0604020202020204" pitchFamily="34" charset="0"/>
                        </a:rPr>
                        <a:t> </a:t>
                      </a:r>
                      <a:r>
                        <a:rPr lang="en-ZA" sz="1400" dirty="0">
                          <a:effectLst/>
                          <a:latin typeface="Arial" panose="020B0604020202020204" pitchFamily="34" charset="0"/>
                          <a:ea typeface="Times New Roman" panose="02020603050405020304" pitchFamily="18" charset="0"/>
                          <a:cs typeface="Arial" panose="020B0604020202020204" pitchFamily="34" charset="0"/>
                        </a:rPr>
                        <a:t>annually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22 </a:t>
                      </a:r>
                      <a:r>
                        <a:rPr lang="en-ZA" sz="1400" dirty="0">
                          <a:effectLst/>
                          <a:latin typeface="Arial" panose="020B0604020202020204" pitchFamily="34" charset="0"/>
                          <a:ea typeface="Times New Roman" panose="02020603050405020304" pitchFamily="18" charset="0"/>
                          <a:cs typeface="Arial" panose="020B0604020202020204" pitchFamily="34" charset="0"/>
                        </a:rPr>
                        <a:t>editions of </a:t>
                      </a:r>
                      <a:r>
                        <a:rPr lang="en-ZA" sz="1400" i="1" dirty="0">
                          <a:effectLst/>
                          <a:latin typeface="Arial" panose="020B0604020202020204" pitchFamily="34" charset="0"/>
                          <a:ea typeface="Times New Roman" panose="02020603050405020304" pitchFamily="18" charset="0"/>
                          <a:cs typeface="Arial" panose="020B0604020202020204" pitchFamily="34" charset="0"/>
                        </a:rPr>
                        <a:t>Vuk’uzenzele </a:t>
                      </a:r>
                      <a:r>
                        <a:rPr lang="en-ZA" sz="1400" dirty="0">
                          <a:effectLst/>
                          <a:latin typeface="Arial" panose="020B0604020202020204" pitchFamily="34" charset="0"/>
                          <a:ea typeface="Times New Roman" panose="02020603050405020304" pitchFamily="18" charset="0"/>
                          <a:cs typeface="Arial" panose="020B0604020202020204" pitchFamily="34" charset="0"/>
                        </a:rPr>
                        <a:t>newspaper published</a:t>
                      </a:r>
                      <a:r>
                        <a:rPr lang="en-ZA" sz="1400" dirty="0">
                          <a:effectLst/>
                          <a:latin typeface="Arial" panose="020B0604020202020204" pitchFamily="34" charset="0"/>
                          <a:ea typeface="Calibri" panose="020F0502020204030204" pitchFamily="34" charset="0"/>
                          <a:cs typeface="Arial" panose="020B0604020202020204" pitchFamily="34" charset="0"/>
                        </a:rPr>
                        <a:t> </a:t>
                      </a:r>
                      <a:r>
                        <a:rPr lang="en-ZA" sz="1400" dirty="0">
                          <a:effectLst/>
                          <a:latin typeface="Arial" panose="020B0604020202020204" pitchFamily="34" charset="0"/>
                          <a:ea typeface="Times New Roman" panose="02020603050405020304" pitchFamily="18" charset="0"/>
                          <a:cs typeface="Arial" panose="020B0604020202020204" pitchFamily="34" charset="0"/>
                        </a:rPr>
                        <a:t>annually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Target overachieved by one edition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Funds were raised through the sale</a:t>
                      </a:r>
                      <a:r>
                        <a:rPr lang="en-ZA" sz="1400" dirty="0">
                          <a:effectLst/>
                          <a:latin typeface="Arial" panose="020B0604020202020204" pitchFamily="34" charset="0"/>
                          <a:ea typeface="Times New Roman" panose="02020603050405020304" pitchFamily="18" charset="0"/>
                          <a:cs typeface="Arial" panose="020B0604020202020204" pitchFamily="34" charset="0"/>
                        </a:rPr>
                        <a:t> of advertising space on the </a:t>
                      </a:r>
                      <a:r>
                        <a:rPr lang="en-ZA" sz="1400" i="1" dirty="0">
                          <a:effectLst/>
                          <a:latin typeface="Arial" panose="020B0604020202020204" pitchFamily="34" charset="0"/>
                          <a:ea typeface="Times New Roman" panose="02020603050405020304" pitchFamily="18" charset="0"/>
                          <a:cs typeface="Arial" panose="020B0604020202020204" pitchFamily="34" charset="0"/>
                        </a:rPr>
                        <a:t>Vuk’uzenzele</a:t>
                      </a:r>
                      <a:r>
                        <a:rPr lang="en-ZA" sz="1400" dirty="0">
                          <a:effectLst/>
                          <a:latin typeface="Arial" panose="020B0604020202020204" pitchFamily="34" charset="0"/>
                          <a:ea typeface="Times New Roman" panose="02020603050405020304" pitchFamily="18" charset="0"/>
                          <a:cs typeface="Arial" panose="020B0604020202020204" pitchFamily="34" charset="0"/>
                        </a:rPr>
                        <a:t> newspaper, which allowed the department</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publish an additional edition and increase the print run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8535">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editions of </a:t>
                      </a:r>
                      <a:r>
                        <a:rPr lang="en-GB"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GovComms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published </a:t>
                      </a:r>
                      <a:r>
                        <a:rPr lang="en-GB"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annually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Four </a:t>
                      </a:r>
                      <a:r>
                        <a:rPr lang="en-ZA" sz="1400" dirty="0">
                          <a:effectLst/>
                          <a:latin typeface="Arial" panose="020B0604020202020204" pitchFamily="34" charset="0"/>
                          <a:ea typeface="Calibri" panose="020F0502020204030204" pitchFamily="34" charset="0"/>
                          <a:cs typeface="Arial" panose="020B0604020202020204" pitchFamily="34" charset="0"/>
                        </a:rPr>
                        <a:t>editions of </a:t>
                      </a:r>
                      <a:r>
                        <a:rPr lang="en-ZA" sz="1400" i="1" dirty="0">
                          <a:effectLst/>
                          <a:latin typeface="Arial" panose="020B0604020202020204" pitchFamily="34" charset="0"/>
                          <a:ea typeface="Calibri" panose="020F0502020204030204" pitchFamily="34" charset="0"/>
                          <a:cs typeface="Arial" panose="020B0604020202020204" pitchFamily="34" charset="0"/>
                        </a:rPr>
                        <a:t>GovComms </a:t>
                      </a:r>
                      <a:r>
                        <a:rPr lang="en-ZA" sz="1400" dirty="0">
                          <a:effectLst/>
                          <a:latin typeface="Arial" panose="020B0604020202020204" pitchFamily="34" charset="0"/>
                          <a:ea typeface="Calibri" panose="020F0502020204030204" pitchFamily="34" charset="0"/>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Four</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editions of </a:t>
                      </a:r>
                      <a:r>
                        <a:rPr lang="en-ZA" sz="1400" i="1" dirty="0">
                          <a:effectLst/>
                          <a:latin typeface="Arial" panose="020B0604020202020204" pitchFamily="34" charset="0"/>
                          <a:ea typeface="Calibri" panose="020F0502020204030204" pitchFamily="34" charset="0"/>
                          <a:cs typeface="Arial" panose="020B0604020202020204" pitchFamily="34" charset="0"/>
                        </a:rPr>
                        <a:t>GovComms </a:t>
                      </a:r>
                      <a:r>
                        <a:rPr lang="en-ZA" sz="1400" dirty="0">
                          <a:effectLst/>
                          <a:latin typeface="Arial" panose="020B0604020202020204" pitchFamily="34" charset="0"/>
                          <a:ea typeface="Calibri" panose="020F0502020204030204" pitchFamily="34" charset="0"/>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dirty="0" smtClean="0">
                          <a:latin typeface="Arial" panose="020B0604020202020204" pitchFamily="34" charset="0"/>
                          <a:cs typeface="Arial" panose="020B0604020202020204" pitchFamily="34" charset="0"/>
                        </a:rPr>
                        <a:t>None </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8535">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editions of PSM magazine published </a:t>
                      </a:r>
                      <a:r>
                        <a:rPr lang="en-GB"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annually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11 </a:t>
                      </a:r>
                      <a:r>
                        <a:rPr lang="en-ZA" sz="1400" dirty="0">
                          <a:effectLst/>
                          <a:latin typeface="Arial" panose="020B0604020202020204" pitchFamily="34" charset="0"/>
                          <a:ea typeface="Calibri" panose="020F0502020204030204" pitchFamily="34" charset="0"/>
                          <a:cs typeface="Arial" panose="020B0604020202020204" pitchFamily="34" charset="0"/>
                        </a:rPr>
                        <a:t>editions of </a:t>
                      </a:r>
                      <a:r>
                        <a:rPr lang="en-ZA" sz="1400" i="1" dirty="0">
                          <a:effectLst/>
                          <a:latin typeface="Arial" panose="020B0604020202020204" pitchFamily="34" charset="0"/>
                          <a:ea typeface="Calibri" panose="020F0502020204030204" pitchFamily="34" charset="0"/>
                          <a:cs typeface="Arial" panose="020B0604020202020204" pitchFamily="34" charset="0"/>
                        </a:rPr>
                        <a:t>PSM </a:t>
                      </a:r>
                      <a:r>
                        <a:rPr lang="en-ZA" sz="1400" dirty="0">
                          <a:effectLst/>
                          <a:latin typeface="Arial" panose="020B0604020202020204" pitchFamily="34" charset="0"/>
                          <a:ea typeface="Calibri" panose="020F0502020204030204" pitchFamily="34" charset="0"/>
                          <a:cs typeface="Arial" panose="020B0604020202020204" pitchFamily="34" charset="0"/>
                        </a:rPr>
                        <a:t>magazine</a:t>
                      </a:r>
                      <a:r>
                        <a:rPr lang="en-ZA" sz="1400" i="1" dirty="0">
                          <a:effectLst/>
                          <a:latin typeface="Arial" panose="020B0604020202020204" pitchFamily="34" charset="0"/>
                          <a:ea typeface="Calibri" panose="020F0502020204030204" pitchFamily="34"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11</a:t>
                      </a:r>
                      <a:r>
                        <a:rPr lang="en-ZA" sz="1400" kern="1200" dirty="0">
                          <a:effectLst/>
                          <a:latin typeface="Arial" panose="020B0604020202020204" pitchFamily="34" charset="0"/>
                          <a:ea typeface="MS Mincho" panose="02020609040205080304" pitchFamily="49" charset="-128"/>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editions of </a:t>
                      </a:r>
                      <a:r>
                        <a:rPr lang="en-ZA" sz="1400" i="1" dirty="0">
                          <a:effectLst/>
                          <a:latin typeface="Arial" panose="020B0604020202020204" pitchFamily="34" charset="0"/>
                          <a:ea typeface="Calibri" panose="020F0502020204030204" pitchFamily="34" charset="0"/>
                          <a:cs typeface="Arial" panose="020B0604020202020204" pitchFamily="34" charset="0"/>
                        </a:rPr>
                        <a:t>PSM </a:t>
                      </a:r>
                      <a:r>
                        <a:rPr lang="en-ZA" sz="1400" dirty="0">
                          <a:effectLst/>
                          <a:latin typeface="Arial" panose="020B0604020202020204" pitchFamily="34" charset="0"/>
                          <a:ea typeface="Calibri" panose="020F0502020204030204" pitchFamily="34" charset="0"/>
                          <a:cs typeface="Arial" panose="020B0604020202020204" pitchFamily="34" charset="0"/>
                        </a:rPr>
                        <a:t>magazine</a:t>
                      </a:r>
                      <a:r>
                        <a:rPr lang="en-ZA" sz="1400" i="1" dirty="0">
                          <a:effectLst/>
                          <a:latin typeface="Arial" panose="020B0604020202020204" pitchFamily="34" charset="0"/>
                          <a:ea typeface="Calibri" panose="020F0502020204030204" pitchFamily="34"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dirty="0" smtClean="0">
                          <a:latin typeface="Arial" panose="020B0604020202020204" pitchFamily="34" charset="0"/>
                          <a:cs typeface="Arial" panose="020B0604020202020204" pitchFamily="34" charset="0"/>
                        </a:rPr>
                        <a:t>None</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196830" y="725215"/>
            <a:ext cx="8626207" cy="615553"/>
          </a:xfrm>
          <a:prstGeom prst="rect">
            <a:avLst/>
          </a:prstGeom>
          <a:solidFill>
            <a:schemeClr val="accent3">
              <a:lumMod val="40000"/>
              <a:lumOff val="60000"/>
            </a:schemeClr>
          </a:solidFill>
        </p:spPr>
        <p:txBody>
          <a:bodyPr wrap="square">
            <a:spAutoFit/>
          </a:bodyPr>
          <a:lstStyle/>
          <a:p>
            <a:r>
              <a:rPr lang="en-US" b="1" dirty="0">
                <a:latin typeface="+mj-lt"/>
              </a:rPr>
              <a:t>Purpose</a:t>
            </a:r>
            <a:r>
              <a:rPr lang="en-US" b="1" dirty="0" smtClean="0">
                <a:latin typeface="+mj-lt"/>
              </a:rPr>
              <a:t>: </a:t>
            </a:r>
            <a:r>
              <a:rPr lang="en-ZA" sz="1600" dirty="0">
                <a:latin typeface="+mj-lt"/>
              </a:rPr>
              <a:t>Provide strategic leadership in government communication to ensure the coherence, coordination, consistency, </a:t>
            </a:r>
            <a:r>
              <a:rPr lang="en-ZA" sz="1600" dirty="0" smtClean="0">
                <a:latin typeface="+mj-lt"/>
              </a:rPr>
              <a:t>quality, impact </a:t>
            </a:r>
            <a:r>
              <a:rPr lang="en-ZA" sz="1600" dirty="0">
                <a:latin typeface="+mj-lt"/>
              </a:rPr>
              <a:t>and responsiveness of government communication</a:t>
            </a:r>
            <a:endParaRPr lang="en-US" sz="1600" dirty="0">
              <a:latin typeface="+mj-lt"/>
            </a:endParaRPr>
          </a:p>
        </p:txBody>
      </p:sp>
    </p:spTree>
    <p:extLst>
      <p:ext uri="{BB962C8B-B14F-4D97-AF65-F5344CB8AC3E}">
        <p14:creationId xmlns:p14="http://schemas.microsoft.com/office/powerpoint/2010/main" xmlns="" val="2376881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751224776"/>
              </p:ext>
            </p:extLst>
          </p:nvPr>
        </p:nvGraphicFramePr>
        <p:xfrm>
          <a:off x="253737" y="824252"/>
          <a:ext cx="8583541" cy="5375281"/>
        </p:xfrm>
        <a:graphic>
          <a:graphicData uri="http://schemas.openxmlformats.org/drawingml/2006/table">
            <a:tbl>
              <a:tblPr>
                <a:tableStyleId>{9D7B26C5-4107-4FEC-AEDC-1716B250A1EF}</a:tableStyleId>
              </a:tblPr>
              <a:tblGrid>
                <a:gridCol w="1827894"/>
                <a:gridCol w="1827894"/>
                <a:gridCol w="2450934"/>
                <a:gridCol w="1317812"/>
                <a:gridCol w="1159007"/>
              </a:tblGrid>
              <a:tr h="39027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Products and Platforms (continued)</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79807">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400" b="0" i="0" u="none" strike="noStrike" kern="1200" cap="none" spc="0" normalizeH="0" baseline="0" noProof="0" dirty="0" smtClean="0">
                          <a:ln>
                            <a:noFill/>
                          </a:ln>
                          <a:solidFill>
                            <a:prstClr val="black"/>
                          </a:solidFill>
                          <a:effectLst/>
                          <a:uLnTx/>
                          <a:uFillTx/>
                          <a:latin typeface="+mj-lt"/>
                          <a:ea typeface="+mn-ea"/>
                          <a:cs typeface="+mn-cs"/>
                        </a:rPr>
                        <a:t>Produce government communication products and provide services to grow the share of voice of government messages in the public arena.</a:t>
                      </a:r>
                      <a:endParaRPr kumimoji="0" lang="en-GB" sz="1400" b="0" i="0" u="none" strike="noStrike" kern="1200" cap="none" spc="0" normalizeH="0" baseline="0" noProof="0" dirty="0" smtClean="0">
                        <a:ln>
                          <a:noFill/>
                        </a:ln>
                        <a:solidFill>
                          <a:prstClr val="black"/>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797367">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706269">
                <a:tc>
                  <a:txBody>
                    <a:bodyPr/>
                    <a:lstStyle/>
                    <a:p>
                      <a:r>
                        <a:rPr lang="en-ZA" sz="1400" dirty="0" smtClean="0">
                          <a:effectLst/>
                          <a:latin typeface="Arial" panose="020B0604020202020204" pitchFamily="34" charset="0"/>
                          <a:ea typeface="Calibri" panose="020F0502020204030204" pitchFamily="34" charset="0"/>
                        </a:rPr>
                        <a:t>An annual edition of SAYB and </a:t>
                      </a:r>
                      <a:r>
                        <a:rPr lang="en-ZA" sz="1400" i="1" dirty="0" smtClean="0">
                          <a:effectLst/>
                          <a:latin typeface="Arial" panose="020B0604020202020204" pitchFamily="34" charset="0"/>
                          <a:ea typeface="Calibri" panose="020F0502020204030204" pitchFamily="34" charset="0"/>
                        </a:rPr>
                        <a:t>Pocket Guide to South Africa</a:t>
                      </a:r>
                      <a:r>
                        <a:rPr lang="en-ZA" sz="1400" dirty="0" smtClean="0">
                          <a:effectLst/>
                          <a:latin typeface="Arial" panose="020B0604020202020204" pitchFamily="34" charset="0"/>
                          <a:ea typeface="Calibri" panose="020F0502020204030204" pitchFamily="34" charset="0"/>
                        </a:rPr>
                        <a:t> published, and </a:t>
                      </a:r>
                      <a:br>
                        <a:rPr lang="en-ZA" sz="1400" dirty="0" smtClean="0">
                          <a:effectLst/>
                          <a:latin typeface="Arial" panose="020B0604020202020204" pitchFamily="34" charset="0"/>
                          <a:ea typeface="Calibri" panose="020F0502020204030204" pitchFamily="34" charset="0"/>
                        </a:rPr>
                      </a:br>
                      <a:r>
                        <a:rPr lang="en-ZA" sz="1400" dirty="0" smtClean="0">
                          <a:effectLst/>
                          <a:latin typeface="Arial" panose="020B0604020202020204" pitchFamily="34" charset="0"/>
                          <a:ea typeface="Calibri" panose="020F0502020204030204" pitchFamily="34" charset="0"/>
                        </a:rPr>
                        <a:t>4 000 DVDs produced</a:t>
                      </a:r>
                      <a:endParaRPr lang="en-ZA"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One annual edition of SAYB and </a:t>
                      </a:r>
                      <a:r>
                        <a:rPr lang="en-ZA" sz="1400" i="1" dirty="0">
                          <a:effectLst/>
                          <a:latin typeface="Arial" panose="020B0604020202020204" pitchFamily="34" charset="0"/>
                          <a:ea typeface="Calibri" panose="020F0502020204030204" pitchFamily="34" charset="0"/>
                          <a:cs typeface="Arial" panose="020B0604020202020204" pitchFamily="34" charset="0"/>
                        </a:rPr>
                        <a:t>Pocket Guide to South Africa</a:t>
                      </a:r>
                      <a:r>
                        <a:rPr lang="en-ZA" sz="1400" dirty="0">
                          <a:effectLst/>
                          <a:latin typeface="Arial" panose="020B0604020202020204" pitchFamily="34" charset="0"/>
                          <a:ea typeface="Calibri" panose="020F0502020204030204" pitchFamily="34" charset="0"/>
                          <a:cs typeface="Arial" panose="020B0604020202020204" pitchFamily="34" charset="0"/>
                        </a:rPr>
                        <a:t> published, and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4 000 DVDs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2015/16 SAYB and </a:t>
                      </a:r>
                      <a:r>
                        <a:rPr lang="en-ZA" sz="1400" i="1" dirty="0">
                          <a:effectLst/>
                          <a:latin typeface="Arial" panose="020B0604020202020204" pitchFamily="34" charset="0"/>
                          <a:ea typeface="Calibri" panose="020F0502020204030204" pitchFamily="34" charset="0"/>
                          <a:cs typeface="Arial" panose="020B0604020202020204" pitchFamily="34" charset="0"/>
                        </a:rPr>
                        <a:t>Pocket Guide to South Africa</a:t>
                      </a:r>
                      <a:r>
                        <a:rPr lang="en-ZA" sz="1400" dirty="0">
                          <a:effectLst/>
                          <a:latin typeface="Arial" panose="020B0604020202020204" pitchFamily="34" charset="0"/>
                          <a:ea typeface="Calibri" panose="020F0502020204030204" pitchFamily="34" charset="0"/>
                          <a:cs typeface="Arial" panose="020B0604020202020204" pitchFamily="34" charset="0"/>
                        </a:rPr>
                        <a:t> published, and 4 000 DVDs produced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0647">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language services requests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1 500 language services requests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1 672 language services requests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Target overachieved by 172. More requests for language services were received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253735" y="162655"/>
            <a:ext cx="8744021"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1505764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532379871"/>
              </p:ext>
            </p:extLst>
          </p:nvPr>
        </p:nvGraphicFramePr>
        <p:xfrm>
          <a:off x="253737" y="497541"/>
          <a:ext cx="8583541" cy="6190868"/>
        </p:xfrm>
        <a:graphic>
          <a:graphicData uri="http://schemas.openxmlformats.org/drawingml/2006/table">
            <a:tbl>
              <a:tblPr>
                <a:tableStyleId>{9D7B26C5-4107-4FEC-AEDC-1716B250A1EF}</a:tableStyleId>
              </a:tblPr>
              <a:tblGrid>
                <a:gridCol w="1523548"/>
                <a:gridCol w="1678609"/>
                <a:gridCol w="3073695"/>
                <a:gridCol w="1249250"/>
                <a:gridCol w="1058439"/>
              </a:tblGrid>
              <a:tr h="30894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Products and Platforms (continued)</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67310">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400" b="1" i="0" u="none" strike="noStrike" kern="1200" cap="none" spc="0" normalizeH="0" baseline="0" noProof="0" dirty="0" smtClean="0">
                          <a:ln>
                            <a:noFill/>
                          </a:ln>
                          <a:solidFill>
                            <a:sysClr val="windowText" lastClr="000000"/>
                          </a:solidFill>
                          <a:effectLst/>
                          <a:uLnTx/>
                          <a:uFillTx/>
                          <a:latin typeface="+mn-lt"/>
                          <a:ea typeface="+mn-ea"/>
                          <a:cs typeface="+mn-cs"/>
                        </a:rPr>
                        <a:t> </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Enhance government’s communication products and services to grow the share of voice of government messages in the public arena</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27980">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926525">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News updates on key government programmes and activities(excluding public holidays, weekends and holiday periods)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Daily news updates on key government programmes and activities (excluding public holidays, weekends and holiday periods)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Provided daily news updates on key government programmes and activities (excluding public holidays, weekends and holiday periods) as follows: </a:t>
                      </a:r>
                    </a:p>
                    <a:p>
                      <a:pPr marL="342900" lvl="0" indent="-342900" algn="l">
                        <a:lnSpc>
                          <a:spcPct val="115000"/>
                        </a:lnSpc>
                        <a:spcAft>
                          <a:spcPts val="8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Stories published: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3 613.</a:t>
                      </a:r>
                    </a:p>
                    <a:p>
                      <a:pPr marL="342900" lvl="0" indent="-342900" algn="l">
                        <a:lnSpc>
                          <a:spcPct val="115000"/>
                        </a:lnSpc>
                        <a:spcAft>
                          <a:spcPts val="8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Twitter:  99 300 followers by end of the financial year. </a:t>
                      </a:r>
                      <a:endParaRPr lang="en-ZA" sz="1400" dirty="0">
                        <a:effectLst/>
                        <a:latin typeface="Arial" panose="020B06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Facebook: 20 011 likes by end of Financial year.</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7316">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Updated content on the </a:t>
                      </a:r>
                      <a:r>
                        <a:rPr lang="en-ZA" sz="1400" i="1" u="sng" dirty="0" smtClean="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www.gov.za</a:t>
                      </a:r>
                      <a:r>
                        <a:rPr lang="en-ZA" sz="1400" i="1" dirty="0" smtClean="0">
                          <a:effectLst/>
                          <a:latin typeface="Arial" panose="020B0604020202020204" pitchFamily="34" charset="0"/>
                          <a:ea typeface="Calibri" panose="020F0502020204030204" pitchFamily="34" charset="0"/>
                        </a:rPr>
                        <a:t>  </a:t>
                      </a:r>
                      <a:r>
                        <a:rPr lang="en-ZA" sz="1400" dirty="0" smtClean="0">
                          <a:effectLst/>
                          <a:latin typeface="Arial" panose="020B0604020202020204" pitchFamily="34" charset="0"/>
                          <a:ea typeface="Calibri" panose="020F0502020204030204" pitchFamily="34" charset="0"/>
                        </a:rPr>
                        <a:t>website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Daily news updates on key government programmes and activities (excluding public holidays, weekends and holiday periods)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Provided daily content updates to the </a:t>
                      </a:r>
                      <a:r>
                        <a:rPr lang="en-ZA" sz="1400" i="1" dirty="0" smtClean="0">
                          <a:effectLst/>
                          <a:latin typeface="Arial" panose="020B0604020202020204" pitchFamily="34" charset="0"/>
                          <a:ea typeface="Calibri" panose="020F0502020204030204" pitchFamily="34" charset="0"/>
                          <a:cs typeface="Arial" panose="020B0604020202020204" pitchFamily="34" charset="0"/>
                        </a:rPr>
                        <a:t>www.gov.za</a:t>
                      </a:r>
                      <a:r>
                        <a:rPr lang="en-ZA" sz="1400" dirty="0" smtClean="0">
                          <a:effectLst/>
                          <a:latin typeface="Arial" panose="020B0604020202020204" pitchFamily="34" charset="0"/>
                          <a:ea typeface="Calibri" panose="020F0502020204030204" pitchFamily="34" charset="0"/>
                          <a:cs typeface="Arial" panose="020B0604020202020204" pitchFamily="34" charset="0"/>
                        </a:rPr>
                        <a:t> website as per items received (excluding weekends and public holiday) as follows: Published: </a:t>
                      </a:r>
                    </a:p>
                    <a:p>
                      <a:r>
                        <a:rPr lang="en-ZA" sz="1400" dirty="0" smtClean="0">
                          <a:effectLst/>
                          <a:latin typeface="Arial" panose="020B0604020202020204" pitchFamily="34" charset="0"/>
                          <a:ea typeface="Calibri" panose="020F0502020204030204" pitchFamily="34" charset="0"/>
                        </a:rPr>
                        <a:t>6 220 speeches, statements and advisories; 60 opinion pieces; 2 989 documents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239498" y="-35903"/>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1358334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188177608"/>
              </p:ext>
            </p:extLst>
          </p:nvPr>
        </p:nvGraphicFramePr>
        <p:xfrm>
          <a:off x="239498" y="1107583"/>
          <a:ext cx="8583541" cy="4392263"/>
        </p:xfrm>
        <a:graphic>
          <a:graphicData uri="http://schemas.openxmlformats.org/drawingml/2006/table">
            <a:tbl>
              <a:tblPr>
                <a:tableStyleId>{9D7B26C5-4107-4FEC-AEDC-1716B250A1EF}</a:tableStyleId>
              </a:tblPr>
              <a:tblGrid>
                <a:gridCol w="1827894"/>
                <a:gridCol w="1827894"/>
                <a:gridCol w="2169303"/>
                <a:gridCol w="1390918"/>
                <a:gridCol w="1367532"/>
              </a:tblGrid>
              <a:tr h="60241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Products and Platforms (continued)</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846512">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Produce government communication products and provide services to grow the share of voice of government messages in the public arena.</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69293">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874041">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reports on social media accounts performance as per weekly content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12 reports per year on social media accounts performance (as per weekly content plans)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Five reports on social media accounts performance (as per weekly content plans) were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underachieved by seven 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Oversight by </a:t>
                      </a:r>
                      <a:r>
                        <a:rPr lang="en-ZA" sz="1400" dirty="0" smtClean="0">
                          <a:effectLst/>
                          <a:latin typeface="Arial" panose="020B0604020202020204" pitchFamily="34" charset="0"/>
                          <a:ea typeface="Calibri" panose="020F0502020204030204" pitchFamily="34" charset="0"/>
                          <a:cs typeface="Arial" panose="020B0604020202020204" pitchFamily="34" charset="0"/>
                        </a:rPr>
                        <a:t>management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239498" y="242632"/>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2317612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119402852"/>
              </p:ext>
            </p:extLst>
          </p:nvPr>
        </p:nvGraphicFramePr>
        <p:xfrm>
          <a:off x="239498" y="919310"/>
          <a:ext cx="8662456" cy="5544517"/>
        </p:xfrm>
        <a:graphic>
          <a:graphicData uri="http://schemas.openxmlformats.org/drawingml/2006/table">
            <a:tbl>
              <a:tblPr>
                <a:tableStyleId>{9D7B26C5-4107-4FEC-AEDC-1716B250A1EF}</a:tableStyleId>
              </a:tblPr>
              <a:tblGrid>
                <a:gridCol w="1665429"/>
                <a:gridCol w="1893205"/>
                <a:gridCol w="2246812"/>
                <a:gridCol w="1440616"/>
                <a:gridCol w="1416394"/>
              </a:tblGrid>
              <a:tr h="24215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Policy and Research</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649776">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lang="en-GB" sz="1400" kern="1200" dirty="0" smtClean="0">
                          <a:solidFill>
                            <a:schemeClr val="tx1"/>
                          </a:solidFill>
                          <a:effectLst/>
                          <a:latin typeface="+mn-lt"/>
                          <a:ea typeface="+mn-ea"/>
                          <a:cs typeface="+mn-cs"/>
                        </a:rPr>
                        <a:t>Provide strategic leadership and support in government communication through public opinion research and analysis of media coverage to understand the communication environment and inform government messages.</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6682">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04541">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cluster  reports on priorities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10 cluster reports produced per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Produced 10 cluster reports per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541">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a:t>
                      </a:r>
                      <a:r>
                        <a:rPr lang="en-ZA" sz="1400" i="1" dirty="0">
                          <a:effectLst/>
                          <a:latin typeface="Arial" panose="020B0604020202020204" pitchFamily="34" charset="0"/>
                          <a:ea typeface="Calibri" panose="020F0502020204030204" pitchFamily="34" charset="0"/>
                          <a:cs typeface="Arial" panose="020B0604020202020204" pitchFamily="34" charset="0"/>
                        </a:rPr>
                        <a:t>Pulse of the Nation </a:t>
                      </a:r>
                      <a:r>
                        <a:rPr lang="en-ZA" sz="1400" dirty="0">
                          <a:effectLst/>
                          <a:latin typeface="Arial" panose="020B0604020202020204" pitchFamily="34" charset="0"/>
                          <a:ea typeface="Calibri" panose="020F0502020204030204" pitchFamily="34" charset="0"/>
                          <a:cs typeface="Arial" panose="020B0604020202020204" pitchFamily="34" charset="0"/>
                        </a:rPr>
                        <a:t>reports produced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Two </a:t>
                      </a:r>
                      <a:r>
                        <a:rPr lang="en-ZA" sz="1400" i="1" dirty="0">
                          <a:effectLst/>
                          <a:latin typeface="Arial" panose="020B0604020202020204" pitchFamily="34" charset="0"/>
                          <a:ea typeface="Times New Roman" panose="02020603050405020304" pitchFamily="18" charset="0"/>
                          <a:cs typeface="Arial" panose="020B0604020202020204" pitchFamily="34" charset="0"/>
                        </a:rPr>
                        <a:t>Pulse of the Nation</a:t>
                      </a:r>
                      <a:r>
                        <a:rPr lang="en-ZA" sz="1400" dirty="0">
                          <a:effectLst/>
                          <a:latin typeface="Arial" panose="020B0604020202020204" pitchFamily="34" charset="0"/>
                          <a:ea typeface="Times New Roman" panose="02020603050405020304" pitchFamily="18" charset="0"/>
                          <a:cs typeface="Arial" panose="020B0604020202020204" pitchFamily="34" charset="0"/>
                        </a:rPr>
                        <a:t> reports produced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Produced two </a:t>
                      </a:r>
                      <a:r>
                        <a:rPr lang="en-ZA" sz="1400" i="1" dirty="0">
                          <a:effectLst/>
                          <a:latin typeface="Arial" panose="020B0604020202020204" pitchFamily="34" charset="0"/>
                          <a:ea typeface="Times New Roman" panose="02020603050405020304" pitchFamily="18" charset="0"/>
                          <a:cs typeface="Arial" panose="020B0604020202020204" pitchFamily="34" charset="0"/>
                        </a:rPr>
                        <a:t>Pulse of the Nation</a:t>
                      </a:r>
                      <a:r>
                        <a:rPr lang="en-ZA" sz="1400" dirty="0">
                          <a:effectLst/>
                          <a:latin typeface="Arial" panose="020B0604020202020204" pitchFamily="34" charset="0"/>
                          <a:ea typeface="Times New Roman" panose="02020603050405020304" pitchFamily="18" charset="0"/>
                          <a:cs typeface="Arial" panose="020B0604020202020204" pitchFamily="34" charset="0"/>
                        </a:rPr>
                        <a:t> reports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9082">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reports on government communication monitoring and evaluation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Two reports on government communication monitoring and evaluation produced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Produced two reports on government communication monitoring and evaluation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7994">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media content analysis reports  produced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Two media content analysis reports produced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Produced two media content analysis 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118475" y="242632"/>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4103277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15011165"/>
              </p:ext>
            </p:extLst>
          </p:nvPr>
        </p:nvGraphicFramePr>
        <p:xfrm>
          <a:off x="239497" y="860346"/>
          <a:ext cx="8634048" cy="5647881"/>
        </p:xfrm>
        <a:graphic>
          <a:graphicData uri="http://schemas.openxmlformats.org/drawingml/2006/table">
            <a:tbl>
              <a:tblPr>
                <a:tableStyleId>{9D7B26C5-4107-4FEC-AEDC-1716B250A1EF}</a:tableStyleId>
              </a:tblPr>
              <a:tblGrid>
                <a:gridCol w="1631779"/>
                <a:gridCol w="2045520"/>
                <a:gridCol w="2182067"/>
                <a:gridCol w="1399103"/>
                <a:gridCol w="1375579"/>
              </a:tblGrid>
              <a:tr h="35134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Policy and Research (continued)</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762967">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lang="en-GB" sz="1400" kern="1200" dirty="0" smtClean="0">
                          <a:solidFill>
                            <a:schemeClr val="tx1"/>
                          </a:solidFill>
                          <a:effectLst/>
                          <a:latin typeface="+mn-lt"/>
                          <a:ea typeface="+mn-ea"/>
                          <a:cs typeface="+mn-cs"/>
                        </a:rPr>
                        <a:t>Provide strategic leadership and support in government communication through public opinion research and analysis of media coverage to understand the communication environment and inform government messages.</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42300">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762967">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a:t>
                      </a:r>
                      <a:r>
                        <a:rPr lang="en-ZA" sz="1400" i="1" dirty="0" smtClean="0">
                          <a:effectLst/>
                          <a:latin typeface="Arial" panose="020B0604020202020204" pitchFamily="34" charset="0"/>
                          <a:ea typeface="Calibri" panose="020F0502020204030204" pitchFamily="34" charset="0"/>
                        </a:rPr>
                        <a:t>Insight </a:t>
                      </a:r>
                      <a:r>
                        <a:rPr lang="en-ZA" sz="1400" dirty="0" smtClean="0">
                          <a:effectLst/>
                          <a:latin typeface="Arial" panose="020B0604020202020204" pitchFamily="34" charset="0"/>
                          <a:ea typeface="Calibri" panose="020F0502020204030204" pitchFamily="34" charset="0"/>
                        </a:rPr>
                        <a:t>newsletters</a:t>
                      </a:r>
                      <a:r>
                        <a:rPr lang="en-ZA" sz="1400" i="1" dirty="0" smtClean="0">
                          <a:effectLst/>
                          <a:latin typeface="Arial" panose="020B0604020202020204" pitchFamily="34" charset="0"/>
                          <a:ea typeface="Calibri" panose="020F0502020204030204" pitchFamily="34" charset="0"/>
                        </a:rPr>
                        <a:t> </a:t>
                      </a:r>
                      <a:r>
                        <a:rPr lang="en-ZA" sz="1400" dirty="0" smtClean="0">
                          <a:effectLst/>
                          <a:latin typeface="Arial" panose="020B0604020202020204" pitchFamily="34" charset="0"/>
                          <a:ea typeface="Calibri" panose="020F0502020204030204" pitchFamily="34" charset="0"/>
                        </a:rPr>
                        <a:t>published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Four </a:t>
                      </a:r>
                      <a:r>
                        <a:rPr lang="en-ZA" sz="1400" i="1" kern="1200" dirty="0">
                          <a:effectLst/>
                          <a:latin typeface="Arial" panose="020B0604020202020204" pitchFamily="34" charset="0"/>
                          <a:ea typeface="MS Mincho" panose="02020609040205080304" pitchFamily="49" charset="-128"/>
                          <a:cs typeface="Arial" panose="020B0604020202020204" pitchFamily="34" charset="0"/>
                        </a:rPr>
                        <a:t>Insight </a:t>
                      </a:r>
                      <a:r>
                        <a:rPr lang="en-ZA" sz="1400" kern="1200" dirty="0">
                          <a:effectLst/>
                          <a:latin typeface="Arial" panose="020B0604020202020204" pitchFamily="34" charset="0"/>
                          <a:ea typeface="MS Mincho" panose="02020609040205080304" pitchFamily="49" charset="-128"/>
                          <a:cs typeface="Arial" panose="020B0604020202020204" pitchFamily="34" charset="0"/>
                        </a:rPr>
                        <a:t>newsletters published</a:t>
                      </a: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Published </a:t>
                      </a:r>
                      <a:r>
                        <a:rPr lang="en-ZA" sz="1400" kern="1200" dirty="0">
                          <a:effectLst/>
                          <a:latin typeface="Arial" panose="020B0604020202020204" pitchFamily="34" charset="0"/>
                          <a:ea typeface="MS Mincho" panose="02020609040205080304" pitchFamily="49" charset="-128"/>
                          <a:cs typeface="Arial" panose="020B0604020202020204" pitchFamily="34" charset="0"/>
                        </a:rPr>
                        <a:t>four </a:t>
                      </a:r>
                      <a:r>
                        <a:rPr lang="en-ZA" sz="1400" i="1" kern="1200" dirty="0">
                          <a:effectLst/>
                          <a:latin typeface="Arial" panose="020B0604020202020204" pitchFamily="34" charset="0"/>
                          <a:ea typeface="MS Mincho" panose="02020609040205080304" pitchFamily="49" charset="-128"/>
                          <a:cs typeface="Arial" panose="020B0604020202020204" pitchFamily="34" charset="0"/>
                        </a:rPr>
                        <a:t>Insight </a:t>
                      </a:r>
                      <a:r>
                        <a:rPr lang="en-ZA" sz="1400" kern="1200" dirty="0">
                          <a:effectLst/>
                          <a:latin typeface="Arial" panose="020B0604020202020204" pitchFamily="34" charset="0"/>
                          <a:ea typeface="MS Mincho" panose="02020609040205080304" pitchFamily="49" charset="-128"/>
                          <a:cs typeface="Arial" panose="020B0604020202020204" pitchFamily="34" charset="0"/>
                        </a:rPr>
                        <a:t>newsletters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0256">
                <a:tc>
                  <a:txBody>
                    <a:bodyPr/>
                    <a:lstStyle/>
                    <a:p>
                      <a:pPr algn="l">
                        <a:lnSpc>
                          <a:spcPct val="115000"/>
                        </a:lnSpc>
                        <a:spcAft>
                          <a:spcPts val="0"/>
                        </a:spcAft>
                      </a:pPr>
                      <a:r>
                        <a:rPr lang="en-ZA" sz="1400" kern="1200" dirty="0" smtClean="0">
                          <a:effectLst/>
                          <a:latin typeface="Arial" panose="020B0604020202020204" pitchFamily="34" charset="0"/>
                          <a:ea typeface="MS Mincho" panose="02020609040205080304" pitchFamily="49" charset="-128"/>
                        </a:rPr>
                        <a:t>Percentage of key messages produced (excluding weekends, public holidays and holiday periods)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Produce 100% of key messages requested </a:t>
                      </a:r>
                      <a:r>
                        <a:rPr lang="en-ZA" sz="1400" kern="1200" dirty="0">
                          <a:effectLst/>
                          <a:latin typeface="Arial" panose="020B0604020202020204" pitchFamily="34" charset="0"/>
                          <a:ea typeface="MS Mincho" panose="02020609040205080304" pitchFamily="49" charset="-128"/>
                          <a:cs typeface="Arial" panose="020B0604020202020204" pitchFamily="34" charset="0"/>
                        </a:rPr>
                        <a:t>(excluding weekends, public holidays and holiday periods)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Produced 142 (100%) sets of key messages as per requests. (excluding weekends, public holidays and holiday periods)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8048">
                <a:tc>
                  <a:txBody>
                    <a:bodyPr/>
                    <a:lstStyle/>
                    <a:p>
                      <a:r>
                        <a:rPr lang="en-ZA" sz="1400" dirty="0" smtClean="0">
                          <a:effectLst/>
                          <a:latin typeface="Arial" panose="020B0604020202020204" pitchFamily="34" charset="0"/>
                          <a:ea typeface="Calibri" panose="020F0502020204030204" pitchFamily="34" charset="0"/>
                        </a:rPr>
                        <a:t>Percentage  of opinion pieces produced (excluding weekends, public holidays and holiday periods)</a:t>
                      </a:r>
                      <a:endParaRPr lang="en-ZA"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Produced 100% of opinion pieces requested (excluding weekends, public holidays and holiday periods)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Produced 129 (100%) of opinion pieces requested (excluding weekends, public holidays and holiday periods)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239498" y="242632"/>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3079654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03031448"/>
              </p:ext>
            </p:extLst>
          </p:nvPr>
        </p:nvGraphicFramePr>
        <p:xfrm>
          <a:off x="122349" y="1017430"/>
          <a:ext cx="8892862" cy="5135320"/>
        </p:xfrm>
        <a:graphic>
          <a:graphicData uri="http://schemas.openxmlformats.org/drawingml/2006/table">
            <a:tbl>
              <a:tblPr>
                <a:tableStyleId>{9D7B26C5-4107-4FEC-AEDC-1716B250A1EF}</a:tableStyleId>
              </a:tblPr>
              <a:tblGrid>
                <a:gridCol w="1654936"/>
                <a:gridCol w="1751526"/>
                <a:gridCol w="2292440"/>
                <a:gridCol w="1262129"/>
                <a:gridCol w="1931831"/>
              </a:tblGrid>
              <a:tr h="27977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Communication Service Agency</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56632">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j-lt"/>
                          <a:ea typeface="+mn-ea"/>
                          <a:cs typeface="+mn-cs"/>
                        </a:rPr>
                        <a:t>Provide efficient and effective communication services. </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52808">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2015/16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58354">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approved media buying campaigns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250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media-buying campaigns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333 approved media-buying campaigns were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a:t>
                      </a:r>
                      <a:r>
                        <a:rPr lang="en-ZA" sz="1400" dirty="0">
                          <a:effectLst/>
                          <a:latin typeface="Arial" panose="020B0604020202020204" pitchFamily="34" charset="0"/>
                          <a:ea typeface="Calibri" panose="020F0502020204030204" pitchFamily="34" charset="0"/>
                          <a:cs typeface="Arial" panose="020B0604020202020204" pitchFamily="34" charset="0"/>
                        </a:rPr>
                        <a:t> overachieved by 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media buying campaigns were briefed in by departments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300"/>
                        </a:spcBef>
                        <a:spcAft>
                          <a:spcPts val="300"/>
                        </a:spcAft>
                      </a:pPr>
                      <a:r>
                        <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7911">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a:t>
                      </a:r>
                      <a:r>
                        <a:rPr lang="en-ZA" sz="1400" baseline="0" dirty="0" smtClean="0">
                          <a:effectLst/>
                          <a:latin typeface="Arial" panose="020B0604020202020204" pitchFamily="34" charset="0"/>
                          <a:ea typeface="Calibri" panose="020F0502020204030204" pitchFamily="34" charset="0"/>
                        </a:rPr>
                        <a:t> </a:t>
                      </a:r>
                      <a:r>
                        <a:rPr lang="en-ZA" sz="1400" dirty="0" smtClean="0">
                          <a:effectLst/>
                          <a:latin typeface="Arial" panose="020B0604020202020204" pitchFamily="34" charset="0"/>
                          <a:ea typeface="Calibri" panose="020F0502020204030204" pitchFamily="34" charset="0"/>
                        </a:rPr>
                        <a:t>of photographic products and services 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500 photographic products and services provided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582 photographic products and services provided. Of these 334 for The Presidency, 59 for the GCIS, 94 for other government departments and 95 for related parties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a:t>
                      </a:r>
                      <a:r>
                        <a:rPr lang="en-ZA" sz="1400" dirty="0">
                          <a:effectLst/>
                          <a:latin typeface="Arial" panose="020B0604020202020204" pitchFamily="34" charset="0"/>
                          <a:ea typeface="Calibri" panose="020F0502020204030204" pitchFamily="34" charset="0"/>
                          <a:cs typeface="Arial" panose="020B0604020202020204" pitchFamily="34" charset="0"/>
                        </a:rPr>
                        <a:t> overachieved by 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More requests for photographic coverage were received than planned</a:t>
                      </a:r>
                    </a:p>
                    <a:p>
                      <a:pPr algn="l">
                        <a:lnSpc>
                          <a:spcPct val="115000"/>
                        </a:lnSpc>
                        <a:spcBef>
                          <a:spcPts val="300"/>
                        </a:spcBef>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110709" y="242632"/>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4188441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61410348"/>
              </p:ext>
            </p:extLst>
          </p:nvPr>
        </p:nvGraphicFramePr>
        <p:xfrm>
          <a:off x="107538" y="530503"/>
          <a:ext cx="8892862" cy="5869733"/>
        </p:xfrm>
        <a:graphic>
          <a:graphicData uri="http://schemas.openxmlformats.org/drawingml/2006/table">
            <a:tbl>
              <a:tblPr>
                <a:tableStyleId>{9D7B26C5-4107-4FEC-AEDC-1716B250A1EF}</a:tableStyleId>
              </a:tblPr>
              <a:tblGrid>
                <a:gridCol w="1654936"/>
                <a:gridCol w="1571222"/>
                <a:gridCol w="2575775"/>
                <a:gridCol w="1468191"/>
                <a:gridCol w="1622738"/>
              </a:tblGrid>
              <a:tr h="29426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Communication Service Agency</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338407">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lang="en-GB" sz="1800" kern="1200" dirty="0" smtClean="0">
                          <a:solidFill>
                            <a:schemeClr val="tx1"/>
                          </a:solidFill>
                          <a:effectLst/>
                          <a:latin typeface="+mn-lt"/>
                          <a:ea typeface="+mn-ea"/>
                          <a:cs typeface="+mn-cs"/>
                        </a:rPr>
                        <a:t>Provide cost-effective media bulk-buying services for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71409">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978094">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video products and services 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520 video products and services provided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664 video products and services provided. Of these 333 for The Presidency, 70 for the GCIS, 177 for other government departments and 84 for related parties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overachieved by 144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More request for video coverage were received than planned</a:t>
                      </a:r>
                    </a:p>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041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Number of radio products and services provided</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kern="1200" dirty="0">
                          <a:effectLst/>
                          <a:latin typeface="Arial" panose="020B0604020202020204" pitchFamily="34" charset="0"/>
                          <a:ea typeface="MS Mincho" panose="02020609040205080304" pitchFamily="49" charset="-128"/>
                          <a:cs typeface="Arial" panose="020B0604020202020204" pitchFamily="34" charset="0"/>
                        </a:rPr>
                        <a:t>200 radio products and services 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299 radio products and services provided. Seven were live link-ups of government events, 60 were phone in programmes, 21 was for the production of adverts and 211 were recordings of government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overachieved by 99 radio products and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More requests for radio products and services were received than planned</a:t>
                      </a:r>
                    </a:p>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9740">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graphic designs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500 graphic designs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472 graphic designs completed. 10 was for The Presidency, 182 for the GCIS, 175 for other government departments and 105 were for related parties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Target </a:t>
                      </a:r>
                      <a:r>
                        <a:rPr lang="en-ZA" sz="1400" dirty="0">
                          <a:effectLst/>
                          <a:latin typeface="Arial" panose="020B0604020202020204" pitchFamily="34" charset="0"/>
                          <a:ea typeface="Calibri" panose="020F0502020204030204" pitchFamily="34" charset="0"/>
                          <a:cs typeface="Arial" panose="020B0604020202020204" pitchFamily="34" charset="0"/>
                        </a:rPr>
                        <a:t>underachieved</a:t>
                      </a:r>
                      <a:r>
                        <a:rPr lang="en-US" sz="1400" kern="1200" dirty="0">
                          <a:effectLst/>
                          <a:latin typeface="Arial" panose="020B0604020202020204" pitchFamily="34" charset="0"/>
                          <a:ea typeface="Calibri" panose="020F0502020204030204" pitchFamily="34" charset="0"/>
                          <a:cs typeface="Arial" panose="020B0604020202020204" pitchFamily="34" charset="0"/>
                        </a:rPr>
                        <a:t> by 28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3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Fewer campaigns were briefed by clients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122349" y="115910"/>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419173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74332842"/>
              </p:ext>
            </p:extLst>
          </p:nvPr>
        </p:nvGraphicFramePr>
        <p:xfrm>
          <a:off x="122349" y="899386"/>
          <a:ext cx="8793050" cy="5422858"/>
        </p:xfrm>
        <a:graphic>
          <a:graphicData uri="http://schemas.openxmlformats.org/drawingml/2006/table">
            <a:tbl>
              <a:tblPr>
                <a:tableStyleId>{9D7B26C5-4107-4FEC-AEDC-1716B250A1EF}</a:tableStyleId>
              </a:tblPr>
              <a:tblGrid>
                <a:gridCol w="1636361"/>
                <a:gridCol w="1731867"/>
                <a:gridCol w="2827020"/>
                <a:gridCol w="1247964"/>
                <a:gridCol w="1349838"/>
              </a:tblGrid>
              <a:tr h="30381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Communication Service Agency</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349382">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lang="en-GB" sz="1800" kern="1200" dirty="0" smtClean="0">
                          <a:solidFill>
                            <a:schemeClr val="tx1"/>
                          </a:solidFill>
                          <a:effectLst/>
                          <a:latin typeface="+mn-lt"/>
                          <a:ea typeface="+mn-ea"/>
                          <a:cs typeface="+mn-cs"/>
                        </a:rPr>
                        <a:t>Provide cost-effective media bulk-buying services for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708891">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974355">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Corporate Identity services 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340 Corporate Identity services 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3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408 Corporate Identity services provided. Eight for assistance with the protocol on the display of official photographs, 140 for advice on Corporate Identity, training and workshops, and 252 for Corporate Identity quality control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3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Target overachieved by 68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More requests for Corporate Identity approvals were received than planned</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300"/>
                        </a:spcAft>
                      </a:pPr>
                      <a:r>
                        <a:rPr lang="en-US" sz="1400" kern="12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420">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Percentage of approved marketing services requests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100% approved marketing services requests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Received and implemented 101 approved requests for marketing services (100%)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110709" y="203593"/>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4185547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842706398"/>
              </p:ext>
            </p:extLst>
          </p:nvPr>
        </p:nvGraphicFramePr>
        <p:xfrm>
          <a:off x="110709" y="827990"/>
          <a:ext cx="8892862" cy="3407834"/>
        </p:xfrm>
        <a:graphic>
          <a:graphicData uri="http://schemas.openxmlformats.org/drawingml/2006/table">
            <a:tbl>
              <a:tblPr>
                <a:tableStyleId>{9D7B26C5-4107-4FEC-AEDC-1716B250A1EF}</a:tableStyleId>
              </a:tblPr>
              <a:tblGrid>
                <a:gridCol w="1654936"/>
                <a:gridCol w="1751526"/>
                <a:gridCol w="2691685"/>
                <a:gridCol w="1558343"/>
                <a:gridCol w="1236372"/>
              </a:tblGrid>
              <a:tr h="33077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Communication Service Agency (Continued)</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380392">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lang="en-GB" sz="1800" kern="1200" dirty="0" smtClean="0">
                          <a:solidFill>
                            <a:schemeClr val="tx1"/>
                          </a:solidFill>
                          <a:effectLst/>
                          <a:latin typeface="+mn-lt"/>
                          <a:ea typeface="+mn-ea"/>
                          <a:cs typeface="+mn-cs"/>
                        </a:rPr>
                        <a:t>Provide cost-effective media bulk-buying services for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14540">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2015/16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2016/16</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182126">
                <a:tc>
                  <a:txBody>
                    <a:bodyPr/>
                    <a:lstStyle/>
                    <a:p>
                      <a:pPr algn="l">
                        <a:lnSpc>
                          <a:spcPct val="107000"/>
                        </a:lnSpc>
                        <a:spcAft>
                          <a:spcPts val="8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Number of GCIS  print products  distributed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22 print products produced by the GCIS distributed (21 editions of </a:t>
                      </a:r>
                      <a:r>
                        <a:rPr lang="en-ZA" sz="1400" i="1" dirty="0">
                          <a:effectLst/>
                          <a:latin typeface="Arial" panose="020B0604020202020204" pitchFamily="34" charset="0"/>
                          <a:ea typeface="Calibri" panose="020F0502020204030204" pitchFamily="34" charset="0"/>
                          <a:cs typeface="Arial" panose="020B0604020202020204" pitchFamily="34" charset="0"/>
                        </a:rPr>
                        <a:t>Vuk’uzenzele </a:t>
                      </a:r>
                      <a:r>
                        <a:rPr lang="en-ZA" sz="1400" dirty="0">
                          <a:effectLst/>
                          <a:latin typeface="Arial" panose="020B0604020202020204" pitchFamily="34" charset="0"/>
                          <a:ea typeface="Calibri" panose="020F0502020204030204" pitchFamily="34" charset="0"/>
                          <a:cs typeface="Arial" panose="020B0604020202020204" pitchFamily="34" charset="0"/>
                        </a:rPr>
                        <a:t>and one edition of the </a:t>
                      </a:r>
                      <a:r>
                        <a:rPr lang="en-ZA" sz="1400" i="1" dirty="0">
                          <a:effectLst/>
                          <a:latin typeface="Arial" panose="020B0604020202020204" pitchFamily="34" charset="0"/>
                          <a:ea typeface="Calibri" panose="020F0502020204030204" pitchFamily="34" charset="0"/>
                          <a:cs typeface="Arial" panose="020B0604020202020204" pitchFamily="34" charset="0"/>
                        </a:rPr>
                        <a:t>Pocket Guide to South Africa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Distributed  24 GCIS print products: </a:t>
                      </a:r>
                    </a:p>
                    <a:p>
                      <a:pPr marL="342900" lvl="0" indent="-342900" algn="l">
                        <a:lnSpc>
                          <a:spcPct val="115000"/>
                        </a:lnSpc>
                        <a:spcBef>
                          <a:spcPts val="300"/>
                        </a:spcBef>
                        <a:spcAft>
                          <a:spcPts val="3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22</a:t>
                      </a:r>
                      <a:r>
                        <a:rPr lang="en-ZA" sz="1400" strike="sngStrike" dirty="0">
                          <a:effectLst/>
                          <a:latin typeface="Arial" panose="020B0604020202020204" pitchFamily="34" charset="0"/>
                          <a:ea typeface="Calibri" panose="020F0502020204030204" pitchFamily="34" charset="0"/>
                          <a:cs typeface="Arial" panose="020B0604020202020204" pitchFamily="34" charset="0"/>
                        </a:rPr>
                        <a:t> </a:t>
                      </a:r>
                      <a:r>
                        <a:rPr lang="en-ZA" sz="1400" i="1" dirty="0">
                          <a:effectLst/>
                          <a:latin typeface="Arial" panose="020B0604020202020204" pitchFamily="34" charset="0"/>
                          <a:ea typeface="Calibri" panose="020F0502020204030204" pitchFamily="34" charset="0"/>
                          <a:cs typeface="Arial" panose="020B0604020202020204" pitchFamily="34" charset="0"/>
                        </a:rPr>
                        <a:t>Vuk’uzenzele</a:t>
                      </a:r>
                      <a:endParaRPr lang="en-ZA" sz="1400" dirty="0">
                        <a:effectLst/>
                        <a:latin typeface="Arial" panose="020B0604020202020204" pitchFamily="34" charset="0"/>
                        <a:cs typeface="Arial" panose="020B0604020202020204" pitchFamily="34" charset="0"/>
                      </a:endParaRPr>
                    </a:p>
                    <a:p>
                      <a:pPr marL="342900" lvl="0" indent="-342900" algn="l">
                        <a:lnSpc>
                          <a:spcPct val="115000"/>
                        </a:lnSpc>
                        <a:spcBef>
                          <a:spcPts val="300"/>
                        </a:spcBef>
                        <a:spcAft>
                          <a:spcPts val="3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One edition of the </a:t>
                      </a:r>
                      <a:r>
                        <a:rPr lang="en-ZA" sz="1400" i="1" dirty="0">
                          <a:effectLst/>
                          <a:latin typeface="Arial" panose="020B0604020202020204" pitchFamily="34" charset="0"/>
                          <a:ea typeface="Calibri" panose="020F0502020204030204" pitchFamily="34" charset="0"/>
                          <a:cs typeface="Arial" panose="020B0604020202020204" pitchFamily="34" charset="0"/>
                        </a:rPr>
                        <a:t>Pocket Guide to South Africa</a:t>
                      </a:r>
                      <a:endParaRPr lang="en-ZA" sz="1400" dirty="0">
                        <a:effectLst/>
                        <a:latin typeface="Arial" panose="020B0604020202020204" pitchFamily="34" charset="0"/>
                        <a:cs typeface="Arial" panose="020B0604020202020204" pitchFamily="34" charset="0"/>
                      </a:endParaRPr>
                    </a:p>
                    <a:p>
                      <a:pPr marL="342900" lvl="0" indent="-342900" algn="l">
                        <a:lnSpc>
                          <a:spcPct val="115000"/>
                        </a:lnSpc>
                        <a:spcBef>
                          <a:spcPts val="300"/>
                        </a:spcBef>
                        <a:spcAft>
                          <a:spcPts val="3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GCIS Annual Report</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110709" y="203593"/>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2: Content Processing and Dissemination</a:t>
            </a:r>
          </a:p>
        </p:txBody>
      </p:sp>
    </p:spTree>
    <p:extLst>
      <p:ext uri="{BB962C8B-B14F-4D97-AF65-F5344CB8AC3E}">
        <p14:creationId xmlns:p14="http://schemas.microsoft.com/office/powerpoint/2010/main" xmlns="" val="2060385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24987" y="776193"/>
            <a:ext cx="4300303" cy="661777"/>
            <a:chOff x="4383989" y="86235"/>
            <a:chExt cx="3845569" cy="1538227"/>
          </a:xfrm>
        </p:grpSpPr>
        <p:sp>
          <p:nvSpPr>
            <p:cNvPr id="21" name="Rectangle 20"/>
            <p:cNvSpPr/>
            <p:nvPr/>
          </p:nvSpPr>
          <p:spPr>
            <a:xfrm>
              <a:off x="4383989" y="86235"/>
              <a:ext cx="3845569" cy="1538227"/>
            </a:xfrm>
            <a:prstGeom prst="rect">
              <a:avLst/>
            </a:prstGeom>
          </p:spPr>
          <p:style>
            <a:lnRef idx="2">
              <a:schemeClr val="accent3">
                <a:shade val="50000"/>
              </a:schemeClr>
            </a:lnRef>
            <a:fillRef idx="1">
              <a:schemeClr val="accent3"/>
            </a:fillRef>
            <a:effectRef idx="0">
              <a:schemeClr val="accent3"/>
            </a:effectRef>
            <a:fontRef idx="minor">
              <a:schemeClr val="lt1"/>
            </a:fontRef>
          </p:style>
        </p:sp>
        <p:sp>
          <p:nvSpPr>
            <p:cNvPr id="22" name="Rectangle 21"/>
            <p:cNvSpPr/>
            <p:nvPr/>
          </p:nvSpPr>
          <p:spPr>
            <a:xfrm>
              <a:off x="4383989" y="86235"/>
              <a:ext cx="3845569" cy="1538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ZA" sz="2000" b="1" dirty="0" smtClean="0">
                  <a:solidFill>
                    <a:prstClr val="white"/>
                  </a:solidFill>
                  <a:latin typeface="Arial Narrow" panose="020B0606020202030204" pitchFamily="34" charset="0"/>
                </a:rPr>
                <a:t>Constitutional </a:t>
              </a:r>
              <a:r>
                <a:rPr lang="en-ZA" sz="2000" b="1" dirty="0">
                  <a:solidFill>
                    <a:prstClr val="white"/>
                  </a:solidFill>
                  <a:latin typeface="Arial Narrow" panose="020B0606020202030204" pitchFamily="34" charset="0"/>
                </a:rPr>
                <a:t>Mandate</a:t>
              </a:r>
              <a:endParaRPr lang="en-ZA" sz="2000" b="1" dirty="0">
                <a:solidFill>
                  <a:prstClr val="black"/>
                </a:solidFill>
                <a:latin typeface="Arial Narrow" panose="020B0606020202030204" pitchFamily="34" charset="0"/>
              </a:endParaRPr>
            </a:p>
          </p:txBody>
        </p:sp>
      </p:grpSp>
      <p:sp>
        <p:nvSpPr>
          <p:cNvPr id="25" name="Rectangle 24"/>
          <p:cNvSpPr/>
          <p:nvPr/>
        </p:nvSpPr>
        <p:spPr>
          <a:xfrm>
            <a:off x="324986" y="1485856"/>
            <a:ext cx="4300304" cy="474752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fontAlgn="t">
              <a:buFont typeface="+mj-lt"/>
              <a:buAutoNum type="arabicPeriod"/>
            </a:pPr>
            <a:r>
              <a:rPr lang="en-ZA" sz="1900" dirty="0" smtClean="0">
                <a:solidFill>
                  <a:prstClr val="black">
                    <a:hueOff val="0"/>
                    <a:satOff val="0"/>
                    <a:lumOff val="0"/>
                    <a:alphaOff val="0"/>
                  </a:prstClr>
                </a:solidFill>
              </a:rPr>
              <a:t>  </a:t>
            </a:r>
            <a:r>
              <a:rPr lang="en-ZA" sz="1900" dirty="0" smtClean="0">
                <a:solidFill>
                  <a:prstClr val="black">
                    <a:hueOff val="0"/>
                    <a:satOff val="0"/>
                    <a:lumOff val="0"/>
                    <a:alphaOff val="0"/>
                  </a:prstClr>
                </a:solidFill>
                <a:latin typeface="Arial Narrow" panose="020B0606020202030204" pitchFamily="34" charset="0"/>
              </a:rPr>
              <a:t>Section </a:t>
            </a:r>
            <a:r>
              <a:rPr lang="en-ZA" sz="1900" dirty="0">
                <a:solidFill>
                  <a:prstClr val="black">
                    <a:hueOff val="0"/>
                    <a:satOff val="0"/>
                    <a:lumOff val="0"/>
                    <a:alphaOff val="0"/>
                  </a:prstClr>
                </a:solidFill>
                <a:latin typeface="Arial Narrow" panose="020B0606020202030204" pitchFamily="34" charset="0"/>
              </a:rPr>
              <a:t>195 (g) of the Constitution (1996)  - </a:t>
            </a:r>
            <a:r>
              <a:rPr lang="en-ZA" sz="1900" b="1" dirty="0">
                <a:solidFill>
                  <a:prstClr val="black">
                    <a:hueOff val="0"/>
                    <a:satOff val="0"/>
                    <a:lumOff val="0"/>
                    <a:alphaOff val="0"/>
                  </a:prstClr>
                </a:solidFill>
                <a:latin typeface="Arial Narrow" panose="020B0606020202030204" pitchFamily="34" charset="0"/>
              </a:rPr>
              <a:t>Public</a:t>
            </a:r>
            <a:r>
              <a:rPr lang="en-ZA" sz="1900" dirty="0">
                <a:solidFill>
                  <a:prstClr val="black">
                    <a:hueOff val="0"/>
                    <a:satOff val="0"/>
                    <a:lumOff val="0"/>
                    <a:alphaOff val="0"/>
                  </a:prstClr>
                </a:solidFill>
                <a:latin typeface="Arial Narrow" panose="020B0606020202030204" pitchFamily="34" charset="0"/>
              </a:rPr>
              <a:t> should be provided with </a:t>
            </a:r>
            <a:r>
              <a:rPr lang="en-ZA" sz="1900" b="1" dirty="0">
                <a:solidFill>
                  <a:prstClr val="black">
                    <a:hueOff val="0"/>
                    <a:satOff val="0"/>
                    <a:lumOff val="0"/>
                    <a:alphaOff val="0"/>
                  </a:prstClr>
                </a:solidFill>
                <a:latin typeface="Arial Narrow" panose="020B0606020202030204" pitchFamily="34" charset="0"/>
              </a:rPr>
              <a:t>timely</a:t>
            </a:r>
            <a:r>
              <a:rPr lang="en-ZA" sz="1900" dirty="0">
                <a:solidFill>
                  <a:prstClr val="black">
                    <a:hueOff val="0"/>
                    <a:satOff val="0"/>
                    <a:lumOff val="0"/>
                    <a:alphaOff val="0"/>
                  </a:prstClr>
                </a:solidFill>
                <a:latin typeface="Arial Narrow" panose="020B0606020202030204" pitchFamily="34" charset="0"/>
              </a:rPr>
              <a:t>, </a:t>
            </a:r>
            <a:r>
              <a:rPr lang="en-ZA" sz="1900" b="1" dirty="0">
                <a:solidFill>
                  <a:prstClr val="black">
                    <a:hueOff val="0"/>
                    <a:satOff val="0"/>
                    <a:lumOff val="0"/>
                    <a:alphaOff val="0"/>
                  </a:prstClr>
                </a:solidFill>
                <a:latin typeface="Arial Narrow" panose="020B0606020202030204" pitchFamily="34" charset="0"/>
              </a:rPr>
              <a:t>accurate</a:t>
            </a:r>
            <a:r>
              <a:rPr lang="en-ZA" sz="1900" dirty="0">
                <a:solidFill>
                  <a:prstClr val="black">
                    <a:hueOff val="0"/>
                    <a:satOff val="0"/>
                    <a:lumOff val="0"/>
                    <a:alphaOff val="0"/>
                  </a:prstClr>
                </a:solidFill>
                <a:latin typeface="Arial Narrow" panose="020B0606020202030204" pitchFamily="34" charset="0"/>
              </a:rPr>
              <a:t> and accessible </a:t>
            </a:r>
            <a:r>
              <a:rPr lang="en-ZA" sz="1900" b="1" dirty="0">
                <a:solidFill>
                  <a:prstClr val="black">
                    <a:hueOff val="0"/>
                    <a:satOff val="0"/>
                    <a:lumOff val="0"/>
                    <a:alphaOff val="0"/>
                  </a:prstClr>
                </a:solidFill>
                <a:latin typeface="Arial Narrow" panose="020B0606020202030204" pitchFamily="34" charset="0"/>
              </a:rPr>
              <a:t>information</a:t>
            </a:r>
            <a:r>
              <a:rPr lang="en-ZA" sz="1900" dirty="0">
                <a:solidFill>
                  <a:prstClr val="black">
                    <a:hueOff val="0"/>
                    <a:satOff val="0"/>
                    <a:lumOff val="0"/>
                    <a:alphaOff val="0"/>
                  </a:prstClr>
                </a:solidFill>
                <a:latin typeface="Arial Narrow" panose="020B0606020202030204" pitchFamily="34" charset="0"/>
              </a:rPr>
              <a:t>.</a:t>
            </a:r>
          </a:p>
          <a:p>
            <a:pPr>
              <a:buFont typeface="+mj-lt"/>
              <a:buAutoNum type="arabicPeriod"/>
            </a:pPr>
            <a:r>
              <a:rPr lang="en-ZA" sz="1900" dirty="0" smtClean="0">
                <a:solidFill>
                  <a:prstClr val="black">
                    <a:hueOff val="0"/>
                    <a:satOff val="0"/>
                    <a:lumOff val="0"/>
                    <a:alphaOff val="0"/>
                  </a:prstClr>
                </a:solidFill>
                <a:latin typeface="Arial Narrow" panose="020B0606020202030204" pitchFamily="34" charset="0"/>
              </a:rPr>
              <a:t>  </a:t>
            </a:r>
            <a:r>
              <a:rPr lang="en-ZA" sz="1900" b="1" dirty="0" smtClean="0">
                <a:solidFill>
                  <a:prstClr val="black">
                    <a:hueOff val="0"/>
                    <a:satOff val="0"/>
                    <a:lumOff val="0"/>
                    <a:alphaOff val="0"/>
                  </a:prstClr>
                </a:solidFill>
                <a:latin typeface="Arial Narrow" panose="020B0606020202030204" pitchFamily="34" charset="0"/>
              </a:rPr>
              <a:t>Deepen</a:t>
            </a:r>
            <a:r>
              <a:rPr lang="en-ZA" sz="1900" dirty="0" smtClean="0">
                <a:solidFill>
                  <a:prstClr val="black">
                    <a:hueOff val="0"/>
                    <a:satOff val="0"/>
                    <a:lumOff val="0"/>
                    <a:alphaOff val="0"/>
                  </a:prstClr>
                </a:solidFill>
                <a:latin typeface="Arial Narrow" panose="020B0606020202030204" pitchFamily="34" charset="0"/>
              </a:rPr>
              <a:t> </a:t>
            </a:r>
            <a:r>
              <a:rPr lang="en-ZA" sz="1900" b="1" dirty="0">
                <a:solidFill>
                  <a:prstClr val="black">
                    <a:hueOff val="0"/>
                    <a:satOff val="0"/>
                    <a:lumOff val="0"/>
                    <a:alphaOff val="0"/>
                  </a:prstClr>
                </a:solidFill>
                <a:latin typeface="Arial Narrow" panose="020B0606020202030204" pitchFamily="34" charset="0"/>
              </a:rPr>
              <a:t>democracy</a:t>
            </a:r>
            <a:r>
              <a:rPr lang="en-ZA" sz="1900" dirty="0">
                <a:solidFill>
                  <a:prstClr val="black">
                    <a:hueOff val="0"/>
                    <a:satOff val="0"/>
                    <a:lumOff val="0"/>
                    <a:alphaOff val="0"/>
                  </a:prstClr>
                </a:solidFill>
                <a:latin typeface="Arial Narrow" panose="020B0606020202030204" pitchFamily="34" charset="0"/>
              </a:rPr>
              <a:t> and sustain </a:t>
            </a:r>
            <a:r>
              <a:rPr lang="en-ZA" sz="1900" b="1" dirty="0">
                <a:solidFill>
                  <a:prstClr val="black">
                    <a:hueOff val="0"/>
                    <a:satOff val="0"/>
                    <a:lumOff val="0"/>
                    <a:alphaOff val="0"/>
                  </a:prstClr>
                </a:solidFill>
                <a:latin typeface="Arial Narrow" panose="020B0606020202030204" pitchFamily="34" charset="0"/>
              </a:rPr>
              <a:t>nation-building</a:t>
            </a:r>
            <a:r>
              <a:rPr lang="en-ZA" sz="1900" dirty="0">
                <a:solidFill>
                  <a:prstClr val="black">
                    <a:hueOff val="0"/>
                    <a:satOff val="0"/>
                    <a:lumOff val="0"/>
                    <a:alphaOff val="0"/>
                  </a:prstClr>
                </a:solidFill>
                <a:latin typeface="Arial Narrow" panose="020B0606020202030204" pitchFamily="34" charset="0"/>
              </a:rPr>
              <a:t> and patriotism by ensuring that the </a:t>
            </a:r>
            <a:r>
              <a:rPr lang="en-ZA" sz="1900" b="1" dirty="0">
                <a:solidFill>
                  <a:prstClr val="black">
                    <a:hueOff val="0"/>
                    <a:satOff val="0"/>
                    <a:lumOff val="0"/>
                    <a:alphaOff val="0"/>
                  </a:prstClr>
                </a:solidFill>
                <a:latin typeface="Arial Narrow" panose="020B0606020202030204" pitchFamily="34" charset="0"/>
              </a:rPr>
              <a:t>citizenry</a:t>
            </a:r>
            <a:r>
              <a:rPr lang="en-ZA" sz="1900" dirty="0">
                <a:solidFill>
                  <a:prstClr val="black">
                    <a:hueOff val="0"/>
                    <a:satOff val="0"/>
                    <a:lumOff val="0"/>
                    <a:alphaOff val="0"/>
                  </a:prstClr>
                </a:solidFill>
                <a:latin typeface="Arial Narrow" panose="020B0606020202030204" pitchFamily="34" charset="0"/>
              </a:rPr>
              <a:t> is </a:t>
            </a:r>
            <a:r>
              <a:rPr lang="en-ZA" sz="1900" b="1" dirty="0">
                <a:solidFill>
                  <a:prstClr val="black">
                    <a:hueOff val="0"/>
                    <a:satOff val="0"/>
                    <a:lumOff val="0"/>
                    <a:alphaOff val="0"/>
                  </a:prstClr>
                </a:solidFill>
                <a:latin typeface="Arial Narrow" panose="020B0606020202030204" pitchFamily="34" charset="0"/>
              </a:rPr>
              <a:t>informed</a:t>
            </a:r>
            <a:r>
              <a:rPr lang="en-ZA" sz="1900" dirty="0">
                <a:solidFill>
                  <a:prstClr val="black">
                    <a:hueOff val="0"/>
                    <a:satOff val="0"/>
                    <a:lumOff val="0"/>
                    <a:alphaOff val="0"/>
                  </a:prstClr>
                </a:solidFill>
                <a:latin typeface="Arial Narrow" panose="020B0606020202030204" pitchFamily="34" charset="0"/>
              </a:rPr>
              <a:t> about government programmes and that they are able to </a:t>
            </a:r>
            <a:r>
              <a:rPr lang="en-ZA" sz="1900" b="1" dirty="0">
                <a:solidFill>
                  <a:prstClr val="black">
                    <a:hueOff val="0"/>
                    <a:satOff val="0"/>
                    <a:lumOff val="0"/>
                    <a:alphaOff val="0"/>
                  </a:prstClr>
                </a:solidFill>
                <a:latin typeface="Arial Narrow" panose="020B0606020202030204" pitchFamily="34" charset="0"/>
              </a:rPr>
              <a:t>influence</a:t>
            </a:r>
            <a:r>
              <a:rPr lang="en-ZA" sz="1900" dirty="0">
                <a:solidFill>
                  <a:prstClr val="black">
                    <a:hueOff val="0"/>
                    <a:satOff val="0"/>
                    <a:lumOff val="0"/>
                    <a:alphaOff val="0"/>
                  </a:prstClr>
                </a:solidFill>
                <a:latin typeface="Arial Narrow" panose="020B0606020202030204" pitchFamily="34" charset="0"/>
              </a:rPr>
              <a:t> and </a:t>
            </a:r>
            <a:r>
              <a:rPr lang="en-ZA" sz="1900" b="1" dirty="0">
                <a:solidFill>
                  <a:prstClr val="black">
                    <a:hueOff val="0"/>
                    <a:satOff val="0"/>
                    <a:lumOff val="0"/>
                    <a:alphaOff val="0"/>
                  </a:prstClr>
                </a:solidFill>
                <a:latin typeface="Arial Narrow" panose="020B0606020202030204" pitchFamily="34" charset="0"/>
              </a:rPr>
              <a:t>participate</a:t>
            </a:r>
            <a:r>
              <a:rPr lang="en-ZA" sz="1900" dirty="0">
                <a:solidFill>
                  <a:prstClr val="black">
                    <a:hueOff val="0"/>
                    <a:satOff val="0"/>
                    <a:lumOff val="0"/>
                    <a:alphaOff val="0"/>
                  </a:prstClr>
                </a:solidFill>
                <a:latin typeface="Arial Narrow" panose="020B0606020202030204" pitchFamily="34" charset="0"/>
              </a:rPr>
              <a:t> in such </a:t>
            </a:r>
            <a:r>
              <a:rPr lang="en-ZA" sz="1900" b="1" dirty="0">
                <a:solidFill>
                  <a:prstClr val="black">
                    <a:hueOff val="0"/>
                    <a:satOff val="0"/>
                    <a:lumOff val="0"/>
                    <a:alphaOff val="0"/>
                  </a:prstClr>
                </a:solidFill>
                <a:latin typeface="Arial Narrow" panose="020B0606020202030204" pitchFamily="34" charset="0"/>
              </a:rPr>
              <a:t>programmes</a:t>
            </a:r>
            <a:r>
              <a:rPr lang="en-ZA" sz="1900" dirty="0">
                <a:solidFill>
                  <a:prstClr val="black">
                    <a:hueOff val="0"/>
                    <a:satOff val="0"/>
                    <a:lumOff val="0"/>
                    <a:alphaOff val="0"/>
                  </a:prstClr>
                </a:solidFill>
                <a:latin typeface="Arial Narrow" panose="020B0606020202030204" pitchFamily="34" charset="0"/>
              </a:rPr>
              <a:t>.</a:t>
            </a:r>
          </a:p>
          <a:p>
            <a:pPr>
              <a:buFont typeface="+mj-lt"/>
              <a:buAutoNum type="arabicPeriod"/>
            </a:pPr>
            <a:r>
              <a:rPr lang="en-GB" sz="1900" dirty="0" smtClean="0">
                <a:solidFill>
                  <a:prstClr val="black">
                    <a:hueOff val="0"/>
                    <a:satOff val="0"/>
                    <a:lumOff val="0"/>
                    <a:alphaOff val="0"/>
                  </a:prstClr>
                </a:solidFill>
                <a:latin typeface="Arial Narrow" panose="020B0606020202030204" pitchFamily="34" charset="0"/>
              </a:rPr>
              <a:t>   The </a:t>
            </a:r>
            <a:r>
              <a:rPr lang="en-GB" sz="1900" dirty="0">
                <a:solidFill>
                  <a:prstClr val="black">
                    <a:hueOff val="0"/>
                    <a:satOff val="0"/>
                    <a:lumOff val="0"/>
                    <a:alphaOff val="0"/>
                  </a:prstClr>
                </a:solidFill>
                <a:latin typeface="Arial Narrow" panose="020B0606020202030204" pitchFamily="34" charset="0"/>
              </a:rPr>
              <a:t>South African Communication Service was dissolved </a:t>
            </a:r>
            <a:r>
              <a:rPr lang="en-GB" sz="1900" dirty="0" smtClean="0">
                <a:solidFill>
                  <a:prstClr val="black">
                    <a:hueOff val="0"/>
                    <a:satOff val="0"/>
                    <a:lumOff val="0"/>
                    <a:alphaOff val="0"/>
                  </a:prstClr>
                </a:solidFill>
                <a:latin typeface="Arial Narrow" panose="020B0606020202030204" pitchFamily="34" charset="0"/>
              </a:rPr>
              <a:t>in 1998, and </a:t>
            </a:r>
            <a:r>
              <a:rPr lang="en-GB" sz="1900" dirty="0">
                <a:solidFill>
                  <a:prstClr val="black">
                    <a:hueOff val="0"/>
                    <a:satOff val="0"/>
                    <a:lumOff val="0"/>
                    <a:alphaOff val="0"/>
                  </a:prstClr>
                </a:solidFill>
                <a:latin typeface="Arial Narrow" panose="020B0606020202030204" pitchFamily="34" charset="0"/>
              </a:rPr>
              <a:t>the </a:t>
            </a:r>
            <a:r>
              <a:rPr lang="en-GB" sz="1900" b="1" dirty="0">
                <a:solidFill>
                  <a:prstClr val="black">
                    <a:hueOff val="0"/>
                    <a:satOff val="0"/>
                    <a:lumOff val="0"/>
                    <a:alphaOff val="0"/>
                  </a:prstClr>
                </a:solidFill>
                <a:latin typeface="Arial Narrow" panose="020B0606020202030204" pitchFamily="34" charset="0"/>
              </a:rPr>
              <a:t>GCIS</a:t>
            </a:r>
            <a:r>
              <a:rPr lang="en-GB" sz="1900" dirty="0">
                <a:solidFill>
                  <a:prstClr val="black">
                    <a:hueOff val="0"/>
                    <a:satOff val="0"/>
                    <a:lumOff val="0"/>
                    <a:alphaOff val="0"/>
                  </a:prstClr>
                </a:solidFill>
                <a:latin typeface="Arial Narrow" panose="020B0606020202030204" pitchFamily="34" charset="0"/>
              </a:rPr>
              <a:t> </a:t>
            </a:r>
            <a:r>
              <a:rPr lang="en-GB" sz="1900" b="1" dirty="0">
                <a:solidFill>
                  <a:prstClr val="black">
                    <a:hueOff val="0"/>
                    <a:satOff val="0"/>
                    <a:lumOff val="0"/>
                    <a:alphaOff val="0"/>
                  </a:prstClr>
                </a:solidFill>
                <a:latin typeface="Arial Narrow" panose="020B0606020202030204" pitchFamily="34" charset="0"/>
              </a:rPr>
              <a:t>established</a:t>
            </a:r>
            <a:r>
              <a:rPr lang="en-GB" sz="1900" dirty="0">
                <a:solidFill>
                  <a:prstClr val="black">
                    <a:hueOff val="0"/>
                    <a:satOff val="0"/>
                    <a:lumOff val="0"/>
                    <a:alphaOff val="0"/>
                  </a:prstClr>
                </a:solidFill>
                <a:latin typeface="Arial Narrow" panose="020B0606020202030204" pitchFamily="34" charset="0"/>
              </a:rPr>
              <a:t> by </a:t>
            </a:r>
            <a:r>
              <a:rPr lang="en-GB" sz="1900" b="1" dirty="0">
                <a:solidFill>
                  <a:prstClr val="black">
                    <a:hueOff val="0"/>
                    <a:satOff val="0"/>
                    <a:lumOff val="0"/>
                    <a:alphaOff val="0"/>
                  </a:prstClr>
                </a:solidFill>
                <a:latin typeface="Arial Narrow" panose="020B0606020202030204" pitchFamily="34" charset="0"/>
              </a:rPr>
              <a:t>Cabinet</a:t>
            </a:r>
            <a:r>
              <a:rPr lang="en-GB" sz="1900" dirty="0">
                <a:solidFill>
                  <a:prstClr val="black">
                    <a:hueOff val="0"/>
                    <a:satOff val="0"/>
                    <a:lumOff val="0"/>
                    <a:alphaOff val="0"/>
                  </a:prstClr>
                </a:solidFill>
                <a:latin typeface="Arial Narrow" panose="020B0606020202030204" pitchFamily="34" charset="0"/>
              </a:rPr>
              <a:t>, largely on the basis of recommendations contained in the report of the Task Group on Government Communications (</a:t>
            </a:r>
            <a:r>
              <a:rPr lang="en-GB" sz="1900" b="1" dirty="0">
                <a:solidFill>
                  <a:prstClr val="black">
                    <a:hueOff val="0"/>
                    <a:satOff val="0"/>
                    <a:lumOff val="0"/>
                    <a:alphaOff val="0"/>
                  </a:prstClr>
                </a:solidFill>
                <a:latin typeface="Arial Narrow" panose="020B0606020202030204" pitchFamily="34" charset="0"/>
              </a:rPr>
              <a:t>Comtask</a:t>
            </a:r>
            <a:r>
              <a:rPr lang="en-GB" sz="1900" dirty="0">
                <a:solidFill>
                  <a:prstClr val="black">
                    <a:hueOff val="0"/>
                    <a:satOff val="0"/>
                    <a:lumOff val="0"/>
                    <a:alphaOff val="0"/>
                  </a:prstClr>
                </a:solidFill>
                <a:latin typeface="Arial Narrow" panose="020B0606020202030204" pitchFamily="34" charset="0"/>
              </a:rPr>
              <a:t>: 1996: 58).</a:t>
            </a:r>
          </a:p>
        </p:txBody>
      </p:sp>
      <p:sp>
        <p:nvSpPr>
          <p:cNvPr id="28" name="Rectangle 27"/>
          <p:cNvSpPr/>
          <p:nvPr/>
        </p:nvSpPr>
        <p:spPr>
          <a:xfrm>
            <a:off x="4802263" y="780496"/>
            <a:ext cx="4148553" cy="66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ZA" sz="2000" b="1" dirty="0" smtClean="0">
                <a:solidFill>
                  <a:prstClr val="white"/>
                </a:solidFill>
                <a:latin typeface="Arial Narrow" panose="020B0606020202030204" pitchFamily="34" charset="0"/>
              </a:rPr>
              <a:t>Legislative </a:t>
            </a:r>
            <a:r>
              <a:rPr lang="en-ZA" sz="2000" b="1" dirty="0">
                <a:solidFill>
                  <a:prstClr val="white"/>
                </a:solidFill>
                <a:latin typeface="Arial Narrow" panose="020B0606020202030204" pitchFamily="34" charset="0"/>
              </a:rPr>
              <a:t>Mandate</a:t>
            </a:r>
            <a:endParaRPr lang="en-ZA" sz="2000" b="1" dirty="0">
              <a:solidFill>
                <a:prstClr val="black"/>
              </a:solidFill>
              <a:latin typeface="Arial Narrow" panose="020B0606020202030204" pitchFamily="34" charset="0"/>
            </a:endParaRPr>
          </a:p>
        </p:txBody>
      </p:sp>
      <p:grpSp>
        <p:nvGrpSpPr>
          <p:cNvPr id="29" name="Group 28"/>
          <p:cNvGrpSpPr/>
          <p:nvPr/>
        </p:nvGrpSpPr>
        <p:grpSpPr>
          <a:xfrm>
            <a:off x="4802263" y="1506776"/>
            <a:ext cx="4148553" cy="4726600"/>
            <a:chOff x="4356505" y="1644787"/>
            <a:chExt cx="4069959" cy="5263537"/>
          </a:xfrm>
        </p:grpSpPr>
        <p:sp>
          <p:nvSpPr>
            <p:cNvPr id="30" name="Rectangle 29"/>
            <p:cNvSpPr/>
            <p:nvPr/>
          </p:nvSpPr>
          <p:spPr>
            <a:xfrm>
              <a:off x="4356505" y="1644787"/>
              <a:ext cx="3884538" cy="2213706"/>
            </a:xfrm>
            <a:prstGeom prst="rect">
              <a:avLst/>
            </a:prstGeom>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31" name="Rectangle 30"/>
            <p:cNvSpPr/>
            <p:nvPr/>
          </p:nvSpPr>
          <p:spPr>
            <a:xfrm>
              <a:off x="4356506" y="1644787"/>
              <a:ext cx="4069958" cy="5263537"/>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457200" indent="-457200">
                <a:buFont typeface="+mj-lt"/>
                <a:buAutoNum type="arabicPeriod"/>
              </a:pPr>
              <a:r>
                <a:rPr lang="en-ZA" sz="1900" dirty="0">
                  <a:solidFill>
                    <a:prstClr val="black">
                      <a:hueOff val="0"/>
                      <a:satOff val="0"/>
                      <a:lumOff val="0"/>
                      <a:alphaOff val="0"/>
                    </a:prstClr>
                  </a:solidFill>
                  <a:latin typeface="Arial Narrow" panose="020B0606020202030204" pitchFamily="34" charset="0"/>
                </a:rPr>
                <a:t>The Public Finance Management Act, 1999 (Act 1 of 1999), as amended.</a:t>
              </a:r>
            </a:p>
            <a:p>
              <a:pPr marL="457200" indent="-457200">
                <a:buFont typeface="+mj-lt"/>
                <a:buAutoNum type="arabicPeriod"/>
              </a:pPr>
              <a:r>
                <a:rPr lang="en-ZA" sz="1900" dirty="0">
                  <a:solidFill>
                    <a:prstClr val="black">
                      <a:hueOff val="0"/>
                      <a:satOff val="0"/>
                      <a:lumOff val="0"/>
                      <a:alphaOff val="0"/>
                    </a:prstClr>
                  </a:solidFill>
                  <a:latin typeface="Arial Narrow" panose="020B0606020202030204" pitchFamily="34" charset="0"/>
                </a:rPr>
                <a:t>Section 41: Cooperative governance values.</a:t>
              </a:r>
            </a:p>
            <a:p>
              <a:pPr marL="457200" indent="-457200">
                <a:buFont typeface="+mj-lt"/>
                <a:buAutoNum type="arabicPeriod"/>
              </a:pPr>
              <a:r>
                <a:rPr lang="en-ZA" sz="1900" dirty="0">
                  <a:solidFill>
                    <a:prstClr val="black">
                      <a:hueOff val="0"/>
                      <a:satOff val="0"/>
                      <a:lumOff val="0"/>
                      <a:alphaOff val="0"/>
                    </a:prstClr>
                  </a:solidFill>
                  <a:latin typeface="Arial Narrow" panose="020B0606020202030204" pitchFamily="34" charset="0"/>
                </a:rPr>
                <a:t>Section 195: Basic values and principles governing public administration.</a:t>
              </a:r>
            </a:p>
            <a:p>
              <a:pPr marL="457200" indent="-457200">
                <a:buFont typeface="+mj-lt"/>
                <a:buAutoNum type="arabicPeriod"/>
              </a:pPr>
              <a:r>
                <a:rPr lang="en-ZA" sz="1900" dirty="0">
                  <a:solidFill>
                    <a:prstClr val="black">
                      <a:hueOff val="0"/>
                      <a:satOff val="0"/>
                      <a:lumOff val="0"/>
                      <a:alphaOff val="0"/>
                    </a:prstClr>
                  </a:solidFill>
                  <a:latin typeface="Arial Narrow" panose="020B0606020202030204" pitchFamily="34" charset="0"/>
                </a:rPr>
                <a:t>Sections 231: International agreements.</a:t>
              </a:r>
            </a:p>
            <a:p>
              <a:pPr marL="457200" indent="-457200">
                <a:buFont typeface="+mj-lt"/>
                <a:buAutoNum type="arabicPeriod"/>
              </a:pPr>
              <a:r>
                <a:rPr lang="en-ZA" sz="1900" dirty="0">
                  <a:solidFill>
                    <a:prstClr val="black">
                      <a:hueOff val="0"/>
                      <a:satOff val="0"/>
                      <a:lumOff val="0"/>
                      <a:alphaOff val="0"/>
                    </a:prstClr>
                  </a:solidFill>
                  <a:latin typeface="Arial Narrow" panose="020B0606020202030204" pitchFamily="34" charset="0"/>
                </a:rPr>
                <a:t>The Medium Term Strategic Framework 2014-2019.</a:t>
              </a:r>
            </a:p>
            <a:p>
              <a:pPr marL="457200" indent="-457200">
                <a:buFont typeface="+mj-lt"/>
                <a:buAutoNum type="arabicPeriod"/>
              </a:pPr>
              <a:r>
                <a:rPr lang="en-ZA" sz="1900" dirty="0">
                  <a:solidFill>
                    <a:prstClr val="black">
                      <a:hueOff val="0"/>
                      <a:satOff val="0"/>
                      <a:lumOff val="0"/>
                      <a:alphaOff val="0"/>
                    </a:prstClr>
                  </a:solidFill>
                  <a:latin typeface="Arial Narrow" panose="020B0606020202030204" pitchFamily="34" charset="0"/>
                </a:rPr>
                <a:t>Framework for Developing Strategic &amp; Annual Performance Plans.</a:t>
              </a:r>
            </a:p>
          </p:txBody>
        </p:sp>
      </p:grpSp>
      <p:sp>
        <p:nvSpPr>
          <p:cNvPr id="15" name="Rectangle 14"/>
          <p:cNvSpPr/>
          <p:nvPr/>
        </p:nvSpPr>
        <p:spPr>
          <a:xfrm>
            <a:off x="275641" y="64580"/>
            <a:ext cx="8699297" cy="567219"/>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a:spcBef>
                <a:spcPct val="0"/>
              </a:spcBef>
              <a:defRPr/>
            </a:pPr>
            <a:r>
              <a:rPr lang="en-US" sz="3600" b="1" dirty="0" smtClean="0">
                <a:solidFill>
                  <a:prstClr val="white"/>
                </a:solidFill>
              </a:rPr>
              <a:t> 1.   The GCIS Mandate</a:t>
            </a:r>
            <a:endParaRPr lang="en-US" sz="3600" b="1" dirty="0">
              <a:solidFill>
                <a:prstClr val="white"/>
              </a:solidFill>
            </a:endParaRPr>
          </a:p>
        </p:txBody>
      </p:sp>
    </p:spTree>
    <p:extLst>
      <p:ext uri="{BB962C8B-B14F-4D97-AF65-F5344CB8AC3E}">
        <p14:creationId xmlns:p14="http://schemas.microsoft.com/office/powerpoint/2010/main" xmlns="" val="2658837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30</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latin typeface="Calibri"/>
              </a:rPr>
              <a:t>Communication &amp; Content Management</a:t>
            </a:r>
            <a:endParaRPr lang="en-US" sz="2400" b="1" dirty="0">
              <a:solidFill>
                <a:prstClr val="white"/>
              </a:solidFill>
              <a:latin typeface="Calibri"/>
            </a:endParaRPr>
          </a:p>
        </p:txBody>
      </p:sp>
      <p:sp>
        <p:nvSpPr>
          <p:cNvPr id="10" name="Title 1"/>
          <p:cNvSpPr txBox="1">
            <a:spLocks/>
          </p:cNvSpPr>
          <p:nvPr/>
        </p:nvSpPr>
        <p:spPr>
          <a:xfrm>
            <a:off x="183497" y="0"/>
            <a:ext cx="8904502" cy="80736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endParaRPr lang="en-US" dirty="0"/>
          </a:p>
          <a:p>
            <a:r>
              <a:rPr lang="en-US" dirty="0" smtClean="0"/>
              <a:t>7.  Programme </a:t>
            </a:r>
            <a:r>
              <a:rPr lang="en-US" dirty="0"/>
              <a:t>3: </a:t>
            </a:r>
            <a:r>
              <a:rPr lang="en-ZA" dirty="0"/>
              <a:t>Intergovernmental Coordination and Stakeholder Management</a:t>
            </a:r>
          </a:p>
          <a:p>
            <a:endParaRPr lang="en-US" dirty="0"/>
          </a:p>
        </p:txBody>
      </p:sp>
      <p:sp>
        <p:nvSpPr>
          <p:cNvPr id="3" name="Content Placeholder 2"/>
          <p:cNvSpPr>
            <a:spLocks noGrp="1"/>
          </p:cNvSpPr>
          <p:nvPr>
            <p:ph sz="half" idx="1"/>
          </p:nvPr>
        </p:nvSpPr>
        <p:spPr>
          <a:xfrm>
            <a:off x="189507" y="1591792"/>
            <a:ext cx="8640960" cy="50055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1">
            <a:schemeClr val="lt2"/>
          </a:fillRef>
          <a:effectRef idx="0">
            <a:scrgbClr r="0" g="0" b="0"/>
          </a:effectRef>
          <a:fontRef idx="major"/>
        </p:style>
        <p:txBody>
          <a:bodyPr>
            <a:noAutofit/>
          </a:bodyPr>
          <a:lstStyle/>
          <a:p>
            <a:pPr algn="just"/>
            <a:r>
              <a:rPr lang="en-ZA" sz="2000" dirty="0" smtClean="0"/>
              <a:t>Supported the development </a:t>
            </a:r>
            <a:r>
              <a:rPr lang="en-ZA" sz="2000" b="1" dirty="0" smtClean="0"/>
              <a:t>of 44 departmental communication campaigns </a:t>
            </a:r>
            <a:r>
              <a:rPr lang="en-ZA" sz="2000" dirty="0" smtClean="0"/>
              <a:t>to </a:t>
            </a:r>
            <a:r>
              <a:rPr lang="en-ZA" sz="2000" dirty="0"/>
              <a:t>ensure alignment to the national communications </a:t>
            </a:r>
            <a:r>
              <a:rPr lang="en-ZA" sz="2000" dirty="0" smtClean="0"/>
              <a:t>framework.</a:t>
            </a:r>
          </a:p>
          <a:p>
            <a:pPr algn="just"/>
            <a:r>
              <a:rPr lang="en-ZA" sz="2000" dirty="0" smtClean="0"/>
              <a:t>Facilitated </a:t>
            </a:r>
            <a:r>
              <a:rPr lang="en-ZA" sz="2000" b="1" dirty="0" smtClean="0"/>
              <a:t>47 engagements between the media and government </a:t>
            </a:r>
            <a:r>
              <a:rPr lang="en-ZA" sz="2000" dirty="0" smtClean="0"/>
              <a:t>to unpack government policies and programme of action.</a:t>
            </a:r>
          </a:p>
          <a:p>
            <a:pPr algn="just"/>
            <a:r>
              <a:rPr lang="en-ZA" sz="2000" dirty="0" smtClean="0"/>
              <a:t>Coordinated </a:t>
            </a:r>
            <a:r>
              <a:rPr lang="en-ZA" sz="2000" b="1" dirty="0" smtClean="0"/>
              <a:t>252 </a:t>
            </a:r>
            <a:r>
              <a:rPr lang="en-ZA" sz="2000" b="1" i="1" dirty="0" smtClean="0"/>
              <a:t>izimbizo </a:t>
            </a:r>
            <a:r>
              <a:rPr lang="en-ZA" sz="2000" b="1" dirty="0" smtClean="0"/>
              <a:t>events of political principals </a:t>
            </a:r>
            <a:r>
              <a:rPr lang="en-ZA" sz="2000" dirty="0" smtClean="0"/>
              <a:t>to ensure engagement with communities for participatory democracy.</a:t>
            </a:r>
          </a:p>
          <a:p>
            <a:pPr algn="just"/>
            <a:r>
              <a:rPr lang="en-ZA" sz="2000" dirty="0" smtClean="0"/>
              <a:t>Through the implementation of </a:t>
            </a:r>
            <a:r>
              <a:rPr lang="en-ZA" sz="2000" b="1" dirty="0" smtClean="0"/>
              <a:t>4 521 outreach campaigns GCIS </a:t>
            </a:r>
            <a:r>
              <a:rPr lang="en-ZA" sz="2000" dirty="0" smtClean="0"/>
              <a:t>was able to reach diverse communities particularly those in rural areas.</a:t>
            </a:r>
          </a:p>
          <a:p>
            <a:pPr algn="just"/>
            <a:r>
              <a:rPr lang="en-ZA" sz="2000" dirty="0" smtClean="0"/>
              <a:t>Coordinated the </a:t>
            </a:r>
            <a:r>
              <a:rPr lang="en-ZA" sz="2000" b="1" dirty="0" smtClean="0"/>
              <a:t>11 cluster </a:t>
            </a:r>
            <a:r>
              <a:rPr lang="en-ZA" sz="2000" b="1" dirty="0"/>
              <a:t>media briefings </a:t>
            </a:r>
            <a:r>
              <a:rPr lang="en-ZA" sz="2000" dirty="0"/>
              <a:t>that provided government an opportunity </a:t>
            </a:r>
            <a:r>
              <a:rPr lang="en-ZA" sz="2000" dirty="0" smtClean="0"/>
              <a:t>to further </a:t>
            </a:r>
            <a:r>
              <a:rPr lang="en-ZA" sz="2000" dirty="0"/>
              <a:t>communicate progress made on the implementation of the government programme of </a:t>
            </a:r>
            <a:r>
              <a:rPr lang="en-ZA" sz="2000" dirty="0" smtClean="0"/>
              <a:t>action (PoA).</a:t>
            </a:r>
          </a:p>
          <a:p>
            <a:pPr algn="just"/>
            <a:r>
              <a:rPr lang="en-GB" sz="2000" dirty="0" smtClean="0"/>
              <a:t>Coordinated </a:t>
            </a:r>
            <a:r>
              <a:rPr lang="en-GB" sz="2000" dirty="0"/>
              <a:t>and achieved </a:t>
            </a:r>
            <a:r>
              <a:rPr lang="en-GB" sz="2000" b="1" dirty="0"/>
              <a:t>10 request-based communication training </a:t>
            </a:r>
            <a:r>
              <a:rPr lang="en-GB" sz="2000" dirty="0"/>
              <a:t>sessions for government departments and municipal communicators</a:t>
            </a:r>
            <a:r>
              <a:rPr lang="en-GB" sz="2000" dirty="0" smtClean="0"/>
              <a:t>.</a:t>
            </a:r>
            <a:endParaRPr lang="en-ZA" sz="2000" dirty="0"/>
          </a:p>
        </p:txBody>
      </p:sp>
      <p:sp>
        <p:nvSpPr>
          <p:cNvPr id="13" name="Rounded Rectangle 12"/>
          <p:cNvSpPr/>
          <p:nvPr/>
        </p:nvSpPr>
        <p:spPr>
          <a:xfrm>
            <a:off x="224744" y="914064"/>
            <a:ext cx="8682207" cy="533400"/>
          </a:xfrm>
          <a:prstGeom prst="roundRect">
            <a:avLst>
              <a:gd name="adj" fmla="val 10000"/>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sz="2600" b="1" dirty="0">
                <a:solidFill>
                  <a:sysClr val="windowText" lastClr="000000"/>
                </a:solidFill>
              </a:rPr>
              <a:t>Overview of Achievements</a:t>
            </a:r>
          </a:p>
          <a:p>
            <a:endParaRPr lang="en-GB" dirty="0"/>
          </a:p>
        </p:txBody>
      </p:sp>
      <p:sp>
        <p:nvSpPr>
          <p:cNvPr id="14" name="Rounded Rectangle 4"/>
          <p:cNvSpPr/>
          <p:nvPr/>
        </p:nvSpPr>
        <p:spPr>
          <a:xfrm>
            <a:off x="333176" y="1608759"/>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endParaRPr lang="en-US" sz="2800" b="1" dirty="0">
              <a:solidFill>
                <a:sysClr val="windowText" lastClr="000000"/>
              </a:solidFill>
              <a:latin typeface="Calibri"/>
            </a:endParaRPr>
          </a:p>
        </p:txBody>
      </p:sp>
    </p:spTree>
    <p:extLst>
      <p:ext uri="{BB962C8B-B14F-4D97-AF65-F5344CB8AC3E}">
        <p14:creationId xmlns:p14="http://schemas.microsoft.com/office/powerpoint/2010/main" xmlns="" val="3833319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31</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latin typeface="Calibri"/>
              </a:rPr>
              <a:t>Communication &amp; Content Management</a:t>
            </a:r>
            <a:endParaRPr lang="en-US" sz="2400" b="1" dirty="0">
              <a:solidFill>
                <a:prstClr val="white"/>
              </a:solidFill>
              <a:latin typeface="Calibri"/>
            </a:endParaRPr>
          </a:p>
        </p:txBody>
      </p:sp>
      <p:sp>
        <p:nvSpPr>
          <p:cNvPr id="10" name="Title 1"/>
          <p:cNvSpPr txBox="1">
            <a:spLocks/>
          </p:cNvSpPr>
          <p:nvPr/>
        </p:nvSpPr>
        <p:spPr>
          <a:xfrm>
            <a:off x="183497" y="0"/>
            <a:ext cx="8904502" cy="80736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endParaRPr lang="en-US" dirty="0"/>
          </a:p>
          <a:p>
            <a:r>
              <a:rPr lang="en-US" dirty="0" smtClean="0"/>
              <a:t>7.  Programme </a:t>
            </a:r>
            <a:r>
              <a:rPr lang="en-US" dirty="0"/>
              <a:t>3: </a:t>
            </a:r>
            <a:r>
              <a:rPr lang="en-ZA" dirty="0"/>
              <a:t>Intergovernmental Coordination and Stakeholder Management</a:t>
            </a:r>
          </a:p>
          <a:p>
            <a:endParaRPr lang="en-US" dirty="0"/>
          </a:p>
        </p:txBody>
      </p:sp>
      <p:sp>
        <p:nvSpPr>
          <p:cNvPr id="3" name="Content Placeholder 2"/>
          <p:cNvSpPr>
            <a:spLocks noGrp="1"/>
          </p:cNvSpPr>
          <p:nvPr>
            <p:ph sz="half" idx="1"/>
          </p:nvPr>
        </p:nvSpPr>
        <p:spPr>
          <a:xfrm>
            <a:off x="189507" y="1591792"/>
            <a:ext cx="8640960" cy="428271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1">
            <a:schemeClr val="lt2"/>
          </a:fillRef>
          <a:effectRef idx="0">
            <a:scrgbClr r="0" g="0" b="0"/>
          </a:effectRef>
          <a:fontRef idx="major"/>
        </p:style>
        <p:txBody>
          <a:bodyPr>
            <a:noAutofit/>
          </a:bodyPr>
          <a:lstStyle/>
          <a:p>
            <a:pPr lvl="0" algn="just">
              <a:lnSpc>
                <a:spcPct val="115000"/>
              </a:lnSpc>
              <a:spcAft>
                <a:spcPts val="1000"/>
              </a:spcAft>
              <a:buFont typeface="Symbol" panose="05050102010706020507" pitchFamily="18" charset="2"/>
              <a:buChar char=""/>
            </a:pPr>
            <a:r>
              <a:rPr lang="en-GB" sz="2000" kern="1600" dirty="0">
                <a:latin typeface="+mn-lt"/>
                <a:ea typeface="Arial Unicode MS" panose="020B0604020202020204" pitchFamily="34" charset="-128"/>
                <a:cs typeface="Arial" panose="020B0604020202020204" pitchFamily="34" charset="0"/>
              </a:rPr>
              <a:t>While local community protests have </a:t>
            </a:r>
            <a:r>
              <a:rPr lang="en-GB" sz="2000" kern="1600" dirty="0" smtClean="0">
                <a:latin typeface="+mn-lt"/>
                <a:ea typeface="Arial Unicode MS" panose="020B0604020202020204" pitchFamily="34" charset="-128"/>
                <a:cs typeface="Arial" panose="020B0604020202020204" pitchFamily="34" charset="0"/>
              </a:rPr>
              <a:t>different </a:t>
            </a:r>
            <a:r>
              <a:rPr lang="en-GB" sz="2000" kern="1600" dirty="0">
                <a:latin typeface="+mn-lt"/>
                <a:ea typeface="Arial Unicode MS" panose="020B0604020202020204" pitchFamily="34" charset="-128"/>
                <a:cs typeface="Arial" panose="020B0604020202020204" pitchFamily="34" charset="0"/>
              </a:rPr>
              <a:t>causes, inadequate communication of successes and challenges by municipalities contributes to this contested local environment</a:t>
            </a:r>
            <a:r>
              <a:rPr lang="en-GB" sz="2000" kern="1600" dirty="0" smtClean="0">
                <a:latin typeface="+mn-lt"/>
                <a:ea typeface="Arial Unicode MS" panose="020B0604020202020204" pitchFamily="34" charset="-128"/>
                <a:cs typeface="Arial" panose="020B0604020202020204" pitchFamily="34" charset="0"/>
              </a:rPr>
              <a:t>.</a:t>
            </a:r>
          </a:p>
          <a:p>
            <a:pPr lvl="0" algn="just">
              <a:lnSpc>
                <a:spcPct val="115000"/>
              </a:lnSpc>
              <a:spcAft>
                <a:spcPts val="1000"/>
              </a:spcAft>
              <a:buFont typeface="Symbol" panose="05050102010706020507" pitchFamily="18" charset="2"/>
              <a:buChar char=""/>
            </a:pPr>
            <a:r>
              <a:rPr lang="en-GB" sz="2000" kern="1600" dirty="0" smtClean="0">
                <a:latin typeface="+mn-lt"/>
                <a:ea typeface="Arial Unicode MS" panose="020B0604020202020204" pitchFamily="34" charset="-128"/>
                <a:cs typeface="Arial" panose="020B0604020202020204" pitchFamily="34" charset="0"/>
              </a:rPr>
              <a:t> </a:t>
            </a:r>
            <a:r>
              <a:rPr lang="en-GB" sz="2000" kern="1600" dirty="0">
                <a:latin typeface="+mn-lt"/>
                <a:ea typeface="Arial Unicode MS" panose="020B0604020202020204" pitchFamily="34" charset="-128"/>
                <a:cs typeface="Arial" panose="020B0604020202020204" pitchFamily="34" charset="0"/>
              </a:rPr>
              <a:t>The frontline/coalface service presence of the GCIS human capital continued to decrease in 2016/17.	</a:t>
            </a:r>
            <a:endParaRPr lang="en-GB" sz="2000" dirty="0">
              <a:latin typeface="+mn-lt"/>
              <a:ea typeface="Calibri" panose="020F0502020204030204" pitchFamily="34" charset="0"/>
              <a:cs typeface="Arial" panose="020B0604020202020204" pitchFamily="34" charset="0"/>
            </a:endParaRPr>
          </a:p>
          <a:p>
            <a:r>
              <a:rPr lang="en-GB" sz="2000" kern="1600" dirty="0">
                <a:latin typeface="+mn-lt"/>
                <a:ea typeface="Arial Unicode MS" panose="020B0604020202020204" pitchFamily="34" charset="-128"/>
              </a:rPr>
              <a:t>A limited budget has impacted </a:t>
            </a:r>
            <a:r>
              <a:rPr lang="en-GB" sz="2000" kern="1600" dirty="0" smtClean="0">
                <a:latin typeface="+mn-lt"/>
                <a:ea typeface="Arial Unicode MS" panose="020B0604020202020204" pitchFamily="34" charset="-128"/>
              </a:rPr>
              <a:t>the </a:t>
            </a:r>
            <a:r>
              <a:rPr lang="en-GB" sz="2000" kern="1600" dirty="0">
                <a:latin typeface="+mn-lt"/>
                <a:ea typeface="Arial Unicode MS" panose="020B0604020202020204" pitchFamily="34" charset="-128"/>
              </a:rPr>
              <a:t>scale and scope of development communication </a:t>
            </a:r>
            <a:r>
              <a:rPr lang="en-GB" sz="2000" kern="1600" dirty="0" smtClean="0">
                <a:latin typeface="+mn-lt"/>
                <a:ea typeface="Arial Unicode MS" panose="020B0604020202020204" pitchFamily="34" charset="-128"/>
              </a:rPr>
              <a:t>projects, </a:t>
            </a:r>
            <a:r>
              <a:rPr lang="en-GB" sz="2000" kern="1600" dirty="0">
                <a:latin typeface="+mn-lt"/>
                <a:ea typeface="Arial Unicode MS" panose="020B0604020202020204" pitchFamily="34" charset="-128"/>
              </a:rPr>
              <a:t>narrowing the reach and scale of GCIS provincial and district offices</a:t>
            </a:r>
            <a:r>
              <a:rPr lang="en-GB" sz="1600" kern="1600" dirty="0" smtClean="0">
                <a:latin typeface="+mn-lt"/>
                <a:ea typeface="Arial Unicode MS" panose="020B0604020202020204" pitchFamily="34" charset="-128"/>
              </a:rPr>
              <a:t>.</a:t>
            </a:r>
          </a:p>
          <a:p>
            <a:pPr marL="0" indent="0">
              <a:spcAft>
                <a:spcPts val="1000"/>
              </a:spcAft>
              <a:buNone/>
            </a:pPr>
            <a:r>
              <a:rPr lang="en-ZA" sz="1800" dirty="0">
                <a:ea typeface="Times New Roman" panose="02020603050405020304" pitchFamily="18" charset="0"/>
                <a:cs typeface="Arial" panose="020B0604020202020204" pitchFamily="34" charset="0"/>
              </a:rPr>
              <a:t> </a:t>
            </a:r>
            <a:endParaRPr lang="en-GB" sz="1800" dirty="0"/>
          </a:p>
        </p:txBody>
      </p:sp>
      <p:sp>
        <p:nvSpPr>
          <p:cNvPr id="13" name="Rounded Rectangle 12"/>
          <p:cNvSpPr/>
          <p:nvPr/>
        </p:nvSpPr>
        <p:spPr>
          <a:xfrm>
            <a:off x="224744" y="914064"/>
            <a:ext cx="8682207" cy="533400"/>
          </a:xfrm>
          <a:prstGeom prst="roundRect">
            <a:avLst>
              <a:gd name="adj" fmla="val 10000"/>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sz="2600" b="1" dirty="0" smtClean="0">
                <a:solidFill>
                  <a:sysClr val="windowText" lastClr="000000"/>
                </a:solidFill>
              </a:rPr>
              <a:t>Challenges</a:t>
            </a:r>
            <a:endParaRPr lang="en-US" sz="2600" b="1" dirty="0">
              <a:solidFill>
                <a:sysClr val="windowText" lastClr="000000"/>
              </a:solidFill>
            </a:endParaRPr>
          </a:p>
          <a:p>
            <a:endParaRPr lang="en-GB" dirty="0"/>
          </a:p>
        </p:txBody>
      </p:sp>
      <p:sp>
        <p:nvSpPr>
          <p:cNvPr id="14" name="Rounded Rectangle 4"/>
          <p:cNvSpPr/>
          <p:nvPr/>
        </p:nvSpPr>
        <p:spPr>
          <a:xfrm>
            <a:off x="333176" y="1608759"/>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endParaRPr lang="en-US" sz="2800" b="1" dirty="0">
              <a:solidFill>
                <a:sysClr val="windowText" lastClr="000000"/>
              </a:solidFill>
              <a:latin typeface="Calibri"/>
            </a:endParaRPr>
          </a:p>
        </p:txBody>
      </p:sp>
    </p:spTree>
    <p:extLst>
      <p:ext uri="{BB962C8B-B14F-4D97-AF65-F5344CB8AC3E}">
        <p14:creationId xmlns:p14="http://schemas.microsoft.com/office/powerpoint/2010/main" xmlns="" val="3785529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0" y="0"/>
            <a:ext cx="9143999" cy="64736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ZA" sz="2800" b="1" i="0" u="none" strike="noStrike" kern="0" cap="none" spc="0" normalizeH="0" baseline="0" noProof="0" dirty="0" smtClean="0">
                <a:ln>
                  <a:noFill/>
                </a:ln>
                <a:solidFill>
                  <a:prstClr val="white"/>
                </a:solidFill>
                <a:effectLst/>
                <a:uLnTx/>
                <a:uFillTx/>
              </a:rPr>
              <a:t>7.  Development Communication Projects Conducted</a:t>
            </a:r>
            <a:endParaRPr kumimoji="0" lang="en-ZA" sz="28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endParaRPr>
          </a:p>
        </p:txBody>
      </p:sp>
      <p:grpSp>
        <p:nvGrpSpPr>
          <p:cNvPr id="41" name="Group 40"/>
          <p:cNvGrpSpPr/>
          <p:nvPr/>
        </p:nvGrpSpPr>
        <p:grpSpPr>
          <a:xfrm>
            <a:off x="519839" y="1559953"/>
            <a:ext cx="3544732" cy="3175820"/>
            <a:chOff x="2261666" y="1181661"/>
            <a:chExt cx="4300499" cy="3716359"/>
          </a:xfrm>
        </p:grpSpPr>
        <p:sp>
          <p:nvSpPr>
            <p:cNvPr id="42" name="Freeform 16"/>
            <p:cNvSpPr>
              <a:spLocks/>
            </p:cNvSpPr>
            <p:nvPr/>
          </p:nvSpPr>
          <p:spPr bwMode="auto">
            <a:xfrm>
              <a:off x="4920451" y="1181661"/>
              <a:ext cx="1450001" cy="885662"/>
            </a:xfrm>
            <a:custGeom>
              <a:avLst/>
              <a:gdLst/>
              <a:ahLst/>
              <a:cxnLst>
                <a:cxn ang="0">
                  <a:pos x="634" y="62"/>
                </a:cxn>
                <a:cxn ang="0">
                  <a:pos x="681" y="278"/>
                </a:cxn>
                <a:cxn ang="0">
                  <a:pos x="634" y="278"/>
                </a:cxn>
                <a:cxn ang="0">
                  <a:pos x="618" y="334"/>
                </a:cxn>
                <a:cxn ang="0">
                  <a:pos x="641" y="365"/>
                </a:cxn>
                <a:cxn ang="0">
                  <a:pos x="614" y="381"/>
                </a:cxn>
                <a:cxn ang="0">
                  <a:pos x="618" y="397"/>
                </a:cxn>
                <a:cxn ang="0">
                  <a:pos x="582" y="373"/>
                </a:cxn>
                <a:cxn ang="0">
                  <a:pos x="598" y="361"/>
                </a:cxn>
                <a:cxn ang="0">
                  <a:pos x="464" y="341"/>
                </a:cxn>
                <a:cxn ang="0">
                  <a:pos x="378" y="401"/>
                </a:cxn>
                <a:cxn ang="0">
                  <a:pos x="374" y="357"/>
                </a:cxn>
                <a:cxn ang="0">
                  <a:pos x="279" y="369"/>
                </a:cxn>
                <a:cxn ang="0">
                  <a:pos x="240" y="401"/>
                </a:cxn>
                <a:cxn ang="0">
                  <a:pos x="248" y="416"/>
                </a:cxn>
                <a:cxn ang="0">
                  <a:pos x="224" y="385"/>
                </a:cxn>
                <a:cxn ang="0">
                  <a:pos x="102" y="381"/>
                </a:cxn>
                <a:cxn ang="0">
                  <a:pos x="67" y="330"/>
                </a:cxn>
                <a:cxn ang="0">
                  <a:pos x="39" y="345"/>
                </a:cxn>
                <a:cxn ang="0">
                  <a:pos x="0" y="334"/>
                </a:cxn>
                <a:cxn ang="0">
                  <a:pos x="82" y="184"/>
                </a:cxn>
                <a:cxn ang="0">
                  <a:pos x="161" y="133"/>
                </a:cxn>
                <a:cxn ang="0">
                  <a:pos x="252" y="58"/>
                </a:cxn>
                <a:cxn ang="0">
                  <a:pos x="330" y="42"/>
                </a:cxn>
                <a:cxn ang="0">
                  <a:pos x="346" y="15"/>
                </a:cxn>
                <a:cxn ang="0">
                  <a:pos x="488" y="38"/>
                </a:cxn>
                <a:cxn ang="0">
                  <a:pos x="634" y="62"/>
                </a:cxn>
              </a:cxnLst>
              <a:rect l="0" t="0" r="r" b="b"/>
              <a:pathLst>
                <a:path w="681" h="416">
                  <a:moveTo>
                    <a:pt x="634" y="62"/>
                  </a:moveTo>
                  <a:cubicBezTo>
                    <a:pt x="654" y="129"/>
                    <a:pt x="659" y="212"/>
                    <a:pt x="681" y="278"/>
                  </a:cubicBezTo>
                  <a:cubicBezTo>
                    <a:pt x="665" y="278"/>
                    <a:pt x="649" y="278"/>
                    <a:pt x="634" y="278"/>
                  </a:cubicBezTo>
                  <a:cubicBezTo>
                    <a:pt x="629" y="292"/>
                    <a:pt x="634" y="323"/>
                    <a:pt x="618" y="334"/>
                  </a:cubicBezTo>
                  <a:cubicBezTo>
                    <a:pt x="623" y="347"/>
                    <a:pt x="627" y="361"/>
                    <a:pt x="641" y="365"/>
                  </a:cubicBezTo>
                  <a:cubicBezTo>
                    <a:pt x="633" y="372"/>
                    <a:pt x="621" y="373"/>
                    <a:pt x="614" y="381"/>
                  </a:cubicBezTo>
                  <a:cubicBezTo>
                    <a:pt x="609" y="391"/>
                    <a:pt x="629" y="393"/>
                    <a:pt x="618" y="397"/>
                  </a:cubicBezTo>
                  <a:cubicBezTo>
                    <a:pt x="601" y="407"/>
                    <a:pt x="587" y="387"/>
                    <a:pt x="582" y="373"/>
                  </a:cubicBezTo>
                  <a:cubicBezTo>
                    <a:pt x="589" y="380"/>
                    <a:pt x="598" y="372"/>
                    <a:pt x="598" y="361"/>
                  </a:cubicBezTo>
                  <a:cubicBezTo>
                    <a:pt x="560" y="303"/>
                    <a:pt x="519" y="355"/>
                    <a:pt x="464" y="341"/>
                  </a:cubicBezTo>
                  <a:cubicBezTo>
                    <a:pt x="451" y="377"/>
                    <a:pt x="425" y="400"/>
                    <a:pt x="378" y="401"/>
                  </a:cubicBezTo>
                  <a:cubicBezTo>
                    <a:pt x="367" y="383"/>
                    <a:pt x="366" y="379"/>
                    <a:pt x="374" y="357"/>
                  </a:cubicBezTo>
                  <a:cubicBezTo>
                    <a:pt x="347" y="360"/>
                    <a:pt x="326" y="380"/>
                    <a:pt x="279" y="369"/>
                  </a:cubicBezTo>
                  <a:cubicBezTo>
                    <a:pt x="269" y="383"/>
                    <a:pt x="257" y="394"/>
                    <a:pt x="240" y="401"/>
                  </a:cubicBezTo>
                  <a:cubicBezTo>
                    <a:pt x="235" y="413"/>
                    <a:pt x="253" y="404"/>
                    <a:pt x="248" y="416"/>
                  </a:cubicBezTo>
                  <a:cubicBezTo>
                    <a:pt x="233" y="409"/>
                    <a:pt x="216" y="405"/>
                    <a:pt x="224" y="385"/>
                  </a:cubicBezTo>
                  <a:cubicBezTo>
                    <a:pt x="193" y="362"/>
                    <a:pt x="139" y="369"/>
                    <a:pt x="102" y="381"/>
                  </a:cubicBezTo>
                  <a:cubicBezTo>
                    <a:pt x="96" y="358"/>
                    <a:pt x="74" y="351"/>
                    <a:pt x="67" y="330"/>
                  </a:cubicBezTo>
                  <a:cubicBezTo>
                    <a:pt x="54" y="331"/>
                    <a:pt x="49" y="341"/>
                    <a:pt x="39" y="345"/>
                  </a:cubicBezTo>
                  <a:cubicBezTo>
                    <a:pt x="23" y="344"/>
                    <a:pt x="13" y="337"/>
                    <a:pt x="0" y="334"/>
                  </a:cubicBezTo>
                  <a:cubicBezTo>
                    <a:pt x="19" y="275"/>
                    <a:pt x="77" y="256"/>
                    <a:pt x="82" y="184"/>
                  </a:cubicBezTo>
                  <a:cubicBezTo>
                    <a:pt x="104" y="162"/>
                    <a:pt x="151" y="166"/>
                    <a:pt x="161" y="133"/>
                  </a:cubicBezTo>
                  <a:cubicBezTo>
                    <a:pt x="208" y="124"/>
                    <a:pt x="218" y="80"/>
                    <a:pt x="252" y="58"/>
                  </a:cubicBezTo>
                  <a:cubicBezTo>
                    <a:pt x="280" y="55"/>
                    <a:pt x="305" y="48"/>
                    <a:pt x="330" y="42"/>
                  </a:cubicBezTo>
                  <a:cubicBezTo>
                    <a:pt x="341" y="39"/>
                    <a:pt x="343" y="26"/>
                    <a:pt x="346" y="15"/>
                  </a:cubicBezTo>
                  <a:cubicBezTo>
                    <a:pt x="392" y="0"/>
                    <a:pt x="469" y="2"/>
                    <a:pt x="488" y="38"/>
                  </a:cubicBezTo>
                  <a:cubicBezTo>
                    <a:pt x="537" y="46"/>
                    <a:pt x="604" y="35"/>
                    <a:pt x="634" y="62"/>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3" name="Freeform 17"/>
            <p:cNvSpPr>
              <a:spLocks/>
            </p:cNvSpPr>
            <p:nvPr/>
          </p:nvSpPr>
          <p:spPr bwMode="auto">
            <a:xfrm>
              <a:off x="5380383" y="1791003"/>
              <a:ext cx="1064774" cy="943266"/>
            </a:xfrm>
            <a:custGeom>
              <a:avLst/>
              <a:gdLst/>
              <a:ahLst/>
              <a:cxnLst>
                <a:cxn ang="0">
                  <a:pos x="429" y="0"/>
                </a:cxn>
                <a:cxn ang="0">
                  <a:pos x="469" y="4"/>
                </a:cxn>
                <a:cxn ang="0">
                  <a:pos x="453" y="264"/>
                </a:cxn>
                <a:cxn ang="0">
                  <a:pos x="402" y="221"/>
                </a:cxn>
                <a:cxn ang="0">
                  <a:pos x="331" y="288"/>
                </a:cxn>
                <a:cxn ang="0">
                  <a:pos x="303" y="359"/>
                </a:cxn>
                <a:cxn ang="0">
                  <a:pos x="347" y="437"/>
                </a:cxn>
                <a:cxn ang="0">
                  <a:pos x="252" y="418"/>
                </a:cxn>
                <a:cxn ang="0">
                  <a:pos x="162" y="441"/>
                </a:cxn>
                <a:cxn ang="0">
                  <a:pos x="134" y="398"/>
                </a:cxn>
                <a:cxn ang="0">
                  <a:pos x="91" y="371"/>
                </a:cxn>
                <a:cxn ang="0">
                  <a:pos x="51" y="359"/>
                </a:cxn>
                <a:cxn ang="0">
                  <a:pos x="0" y="355"/>
                </a:cxn>
                <a:cxn ang="0">
                  <a:pos x="36" y="248"/>
                </a:cxn>
                <a:cxn ang="0">
                  <a:pos x="83" y="233"/>
                </a:cxn>
                <a:cxn ang="0">
                  <a:pos x="110" y="174"/>
                </a:cxn>
                <a:cxn ang="0">
                  <a:pos x="55" y="181"/>
                </a:cxn>
                <a:cxn ang="0">
                  <a:pos x="75" y="115"/>
                </a:cxn>
                <a:cxn ang="0">
                  <a:pos x="36" y="118"/>
                </a:cxn>
                <a:cxn ang="0">
                  <a:pos x="71" y="91"/>
                </a:cxn>
                <a:cxn ang="0">
                  <a:pos x="142" y="79"/>
                </a:cxn>
                <a:cxn ang="0">
                  <a:pos x="158" y="122"/>
                </a:cxn>
                <a:cxn ang="0">
                  <a:pos x="252" y="67"/>
                </a:cxn>
                <a:cxn ang="0">
                  <a:pos x="299" y="75"/>
                </a:cxn>
                <a:cxn ang="0">
                  <a:pos x="331" y="52"/>
                </a:cxn>
                <a:cxn ang="0">
                  <a:pos x="374" y="75"/>
                </a:cxn>
                <a:cxn ang="0">
                  <a:pos x="355" y="87"/>
                </a:cxn>
                <a:cxn ang="0">
                  <a:pos x="374" y="126"/>
                </a:cxn>
                <a:cxn ang="0">
                  <a:pos x="414" y="118"/>
                </a:cxn>
                <a:cxn ang="0">
                  <a:pos x="437" y="83"/>
                </a:cxn>
                <a:cxn ang="0">
                  <a:pos x="414" y="55"/>
                </a:cxn>
                <a:cxn ang="0">
                  <a:pos x="429" y="0"/>
                </a:cxn>
              </a:cxnLst>
              <a:rect l="0" t="0" r="r" b="b"/>
              <a:pathLst>
                <a:path w="500" h="443">
                  <a:moveTo>
                    <a:pt x="429" y="0"/>
                  </a:moveTo>
                  <a:cubicBezTo>
                    <a:pt x="446" y="4"/>
                    <a:pt x="459" y="2"/>
                    <a:pt x="469" y="4"/>
                  </a:cubicBezTo>
                  <a:cubicBezTo>
                    <a:pt x="500" y="85"/>
                    <a:pt x="469" y="206"/>
                    <a:pt x="453" y="264"/>
                  </a:cubicBezTo>
                  <a:cubicBezTo>
                    <a:pt x="423" y="262"/>
                    <a:pt x="422" y="232"/>
                    <a:pt x="402" y="221"/>
                  </a:cubicBezTo>
                  <a:cubicBezTo>
                    <a:pt x="367" y="215"/>
                    <a:pt x="350" y="260"/>
                    <a:pt x="331" y="288"/>
                  </a:cubicBezTo>
                  <a:cubicBezTo>
                    <a:pt x="313" y="314"/>
                    <a:pt x="297" y="316"/>
                    <a:pt x="303" y="359"/>
                  </a:cubicBezTo>
                  <a:cubicBezTo>
                    <a:pt x="308" y="391"/>
                    <a:pt x="334" y="408"/>
                    <a:pt x="347" y="437"/>
                  </a:cubicBezTo>
                  <a:cubicBezTo>
                    <a:pt x="314" y="432"/>
                    <a:pt x="280" y="428"/>
                    <a:pt x="252" y="418"/>
                  </a:cubicBezTo>
                  <a:cubicBezTo>
                    <a:pt x="239" y="443"/>
                    <a:pt x="184" y="426"/>
                    <a:pt x="162" y="441"/>
                  </a:cubicBezTo>
                  <a:cubicBezTo>
                    <a:pt x="148" y="431"/>
                    <a:pt x="138" y="418"/>
                    <a:pt x="134" y="398"/>
                  </a:cubicBezTo>
                  <a:cubicBezTo>
                    <a:pt x="116" y="402"/>
                    <a:pt x="96" y="391"/>
                    <a:pt x="91" y="371"/>
                  </a:cubicBezTo>
                  <a:cubicBezTo>
                    <a:pt x="65" y="373"/>
                    <a:pt x="62" y="373"/>
                    <a:pt x="51" y="359"/>
                  </a:cubicBezTo>
                  <a:cubicBezTo>
                    <a:pt x="32" y="365"/>
                    <a:pt x="13" y="370"/>
                    <a:pt x="0" y="355"/>
                  </a:cubicBezTo>
                  <a:cubicBezTo>
                    <a:pt x="28" y="326"/>
                    <a:pt x="88" y="292"/>
                    <a:pt x="36" y="248"/>
                  </a:cubicBezTo>
                  <a:cubicBezTo>
                    <a:pt x="52" y="244"/>
                    <a:pt x="67" y="237"/>
                    <a:pt x="83" y="233"/>
                  </a:cubicBezTo>
                  <a:cubicBezTo>
                    <a:pt x="85" y="205"/>
                    <a:pt x="99" y="191"/>
                    <a:pt x="110" y="174"/>
                  </a:cubicBezTo>
                  <a:cubicBezTo>
                    <a:pt x="86" y="155"/>
                    <a:pt x="71" y="191"/>
                    <a:pt x="55" y="181"/>
                  </a:cubicBezTo>
                  <a:cubicBezTo>
                    <a:pt x="46" y="157"/>
                    <a:pt x="72" y="140"/>
                    <a:pt x="75" y="115"/>
                  </a:cubicBezTo>
                  <a:cubicBezTo>
                    <a:pt x="63" y="101"/>
                    <a:pt x="53" y="124"/>
                    <a:pt x="36" y="118"/>
                  </a:cubicBezTo>
                  <a:cubicBezTo>
                    <a:pt x="50" y="112"/>
                    <a:pt x="61" y="101"/>
                    <a:pt x="71" y="91"/>
                  </a:cubicBezTo>
                  <a:cubicBezTo>
                    <a:pt x="102" y="91"/>
                    <a:pt x="129" y="102"/>
                    <a:pt x="142" y="79"/>
                  </a:cubicBezTo>
                  <a:cubicBezTo>
                    <a:pt x="142" y="96"/>
                    <a:pt x="148" y="107"/>
                    <a:pt x="158" y="122"/>
                  </a:cubicBezTo>
                  <a:cubicBezTo>
                    <a:pt x="208" y="123"/>
                    <a:pt x="236" y="101"/>
                    <a:pt x="252" y="67"/>
                  </a:cubicBezTo>
                  <a:cubicBezTo>
                    <a:pt x="276" y="67"/>
                    <a:pt x="288" y="59"/>
                    <a:pt x="299" y="75"/>
                  </a:cubicBezTo>
                  <a:cubicBezTo>
                    <a:pt x="311" y="61"/>
                    <a:pt x="319" y="60"/>
                    <a:pt x="331" y="52"/>
                  </a:cubicBezTo>
                  <a:cubicBezTo>
                    <a:pt x="350" y="55"/>
                    <a:pt x="353" y="74"/>
                    <a:pt x="374" y="75"/>
                  </a:cubicBezTo>
                  <a:cubicBezTo>
                    <a:pt x="373" y="84"/>
                    <a:pt x="353" y="75"/>
                    <a:pt x="355" y="87"/>
                  </a:cubicBezTo>
                  <a:cubicBezTo>
                    <a:pt x="352" y="110"/>
                    <a:pt x="377" y="104"/>
                    <a:pt x="374" y="126"/>
                  </a:cubicBezTo>
                  <a:cubicBezTo>
                    <a:pt x="392" y="128"/>
                    <a:pt x="403" y="124"/>
                    <a:pt x="414" y="118"/>
                  </a:cubicBezTo>
                  <a:cubicBezTo>
                    <a:pt x="405" y="90"/>
                    <a:pt x="429" y="94"/>
                    <a:pt x="437" y="83"/>
                  </a:cubicBezTo>
                  <a:cubicBezTo>
                    <a:pt x="437" y="67"/>
                    <a:pt x="418" y="68"/>
                    <a:pt x="414" y="55"/>
                  </a:cubicBezTo>
                  <a:cubicBezTo>
                    <a:pt x="417" y="36"/>
                    <a:pt x="427" y="21"/>
                    <a:pt x="429" y="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4" name="Freeform 18"/>
            <p:cNvSpPr>
              <a:spLocks/>
            </p:cNvSpPr>
            <p:nvPr/>
          </p:nvSpPr>
          <p:spPr bwMode="auto">
            <a:xfrm>
              <a:off x="3888079" y="1867509"/>
              <a:ext cx="1513905" cy="964867"/>
            </a:xfrm>
            <a:custGeom>
              <a:avLst/>
              <a:gdLst/>
              <a:ahLst/>
              <a:cxnLst>
                <a:cxn ang="0">
                  <a:pos x="544" y="19"/>
                </a:cxn>
                <a:cxn ang="0">
                  <a:pos x="587" y="71"/>
                </a:cxn>
                <a:cxn ang="0">
                  <a:pos x="697" y="67"/>
                </a:cxn>
                <a:cxn ang="0">
                  <a:pos x="709" y="90"/>
                </a:cxn>
                <a:cxn ang="0">
                  <a:pos x="681" y="110"/>
                </a:cxn>
                <a:cxn ang="0">
                  <a:pos x="646" y="165"/>
                </a:cxn>
                <a:cxn ang="0">
                  <a:pos x="603" y="165"/>
                </a:cxn>
                <a:cxn ang="0">
                  <a:pos x="603" y="291"/>
                </a:cxn>
                <a:cxn ang="0">
                  <a:pos x="591" y="307"/>
                </a:cxn>
                <a:cxn ang="0">
                  <a:pos x="457" y="366"/>
                </a:cxn>
                <a:cxn ang="0">
                  <a:pos x="378" y="394"/>
                </a:cxn>
                <a:cxn ang="0">
                  <a:pos x="272" y="453"/>
                </a:cxn>
                <a:cxn ang="0">
                  <a:pos x="284" y="409"/>
                </a:cxn>
                <a:cxn ang="0">
                  <a:pos x="221" y="449"/>
                </a:cxn>
                <a:cxn ang="0">
                  <a:pos x="213" y="405"/>
                </a:cxn>
                <a:cxn ang="0">
                  <a:pos x="174" y="401"/>
                </a:cxn>
                <a:cxn ang="0">
                  <a:pos x="170" y="354"/>
                </a:cxn>
                <a:cxn ang="0">
                  <a:pos x="126" y="378"/>
                </a:cxn>
                <a:cxn ang="0">
                  <a:pos x="44" y="327"/>
                </a:cxn>
                <a:cxn ang="0">
                  <a:pos x="4" y="240"/>
                </a:cxn>
                <a:cxn ang="0">
                  <a:pos x="0" y="181"/>
                </a:cxn>
                <a:cxn ang="0">
                  <a:pos x="95" y="75"/>
                </a:cxn>
                <a:cxn ang="0">
                  <a:pos x="177" y="122"/>
                </a:cxn>
                <a:cxn ang="0">
                  <a:pos x="256" y="149"/>
                </a:cxn>
                <a:cxn ang="0">
                  <a:pos x="327" y="145"/>
                </a:cxn>
                <a:cxn ang="0">
                  <a:pos x="414" y="8"/>
                </a:cxn>
                <a:cxn ang="0">
                  <a:pos x="465" y="0"/>
                </a:cxn>
                <a:cxn ang="0">
                  <a:pos x="516" y="35"/>
                </a:cxn>
                <a:cxn ang="0">
                  <a:pos x="544" y="19"/>
                </a:cxn>
              </a:cxnLst>
              <a:rect l="0" t="0" r="r" b="b"/>
              <a:pathLst>
                <a:path w="711" h="453">
                  <a:moveTo>
                    <a:pt x="544" y="19"/>
                  </a:moveTo>
                  <a:cubicBezTo>
                    <a:pt x="561" y="34"/>
                    <a:pt x="570" y="56"/>
                    <a:pt x="587" y="71"/>
                  </a:cubicBezTo>
                  <a:cubicBezTo>
                    <a:pt x="621" y="59"/>
                    <a:pt x="662" y="50"/>
                    <a:pt x="697" y="67"/>
                  </a:cubicBezTo>
                  <a:cubicBezTo>
                    <a:pt x="688" y="82"/>
                    <a:pt x="697" y="86"/>
                    <a:pt x="709" y="90"/>
                  </a:cubicBezTo>
                  <a:cubicBezTo>
                    <a:pt x="711" y="108"/>
                    <a:pt x="699" y="112"/>
                    <a:pt x="681" y="110"/>
                  </a:cubicBezTo>
                  <a:cubicBezTo>
                    <a:pt x="664" y="123"/>
                    <a:pt x="661" y="150"/>
                    <a:pt x="646" y="165"/>
                  </a:cubicBezTo>
                  <a:cubicBezTo>
                    <a:pt x="634" y="160"/>
                    <a:pt x="615" y="160"/>
                    <a:pt x="603" y="165"/>
                  </a:cubicBezTo>
                  <a:cubicBezTo>
                    <a:pt x="561" y="200"/>
                    <a:pt x="575" y="254"/>
                    <a:pt x="603" y="291"/>
                  </a:cubicBezTo>
                  <a:cubicBezTo>
                    <a:pt x="597" y="295"/>
                    <a:pt x="595" y="302"/>
                    <a:pt x="591" y="307"/>
                  </a:cubicBezTo>
                  <a:cubicBezTo>
                    <a:pt x="559" y="314"/>
                    <a:pt x="449" y="288"/>
                    <a:pt x="457" y="366"/>
                  </a:cubicBezTo>
                  <a:cubicBezTo>
                    <a:pt x="428" y="386"/>
                    <a:pt x="420" y="413"/>
                    <a:pt x="378" y="394"/>
                  </a:cubicBezTo>
                  <a:cubicBezTo>
                    <a:pt x="331" y="399"/>
                    <a:pt x="298" y="439"/>
                    <a:pt x="272" y="453"/>
                  </a:cubicBezTo>
                  <a:cubicBezTo>
                    <a:pt x="259" y="434"/>
                    <a:pt x="279" y="422"/>
                    <a:pt x="284" y="409"/>
                  </a:cubicBezTo>
                  <a:cubicBezTo>
                    <a:pt x="247" y="380"/>
                    <a:pt x="234" y="430"/>
                    <a:pt x="221" y="449"/>
                  </a:cubicBezTo>
                  <a:cubicBezTo>
                    <a:pt x="198" y="440"/>
                    <a:pt x="212" y="427"/>
                    <a:pt x="213" y="405"/>
                  </a:cubicBezTo>
                  <a:cubicBezTo>
                    <a:pt x="207" y="396"/>
                    <a:pt x="185" y="404"/>
                    <a:pt x="174" y="401"/>
                  </a:cubicBezTo>
                  <a:cubicBezTo>
                    <a:pt x="168" y="390"/>
                    <a:pt x="170" y="371"/>
                    <a:pt x="170" y="354"/>
                  </a:cubicBezTo>
                  <a:cubicBezTo>
                    <a:pt x="149" y="344"/>
                    <a:pt x="147" y="376"/>
                    <a:pt x="126" y="378"/>
                  </a:cubicBezTo>
                  <a:cubicBezTo>
                    <a:pt x="91" y="369"/>
                    <a:pt x="67" y="348"/>
                    <a:pt x="44" y="327"/>
                  </a:cubicBezTo>
                  <a:cubicBezTo>
                    <a:pt x="54" y="287"/>
                    <a:pt x="45" y="240"/>
                    <a:pt x="4" y="240"/>
                  </a:cubicBezTo>
                  <a:cubicBezTo>
                    <a:pt x="4" y="212"/>
                    <a:pt x="10" y="201"/>
                    <a:pt x="0" y="181"/>
                  </a:cubicBezTo>
                  <a:cubicBezTo>
                    <a:pt x="24" y="135"/>
                    <a:pt x="15" y="58"/>
                    <a:pt x="95" y="75"/>
                  </a:cubicBezTo>
                  <a:cubicBezTo>
                    <a:pt x="122" y="80"/>
                    <a:pt x="133" y="112"/>
                    <a:pt x="177" y="122"/>
                  </a:cubicBezTo>
                  <a:cubicBezTo>
                    <a:pt x="193" y="125"/>
                    <a:pt x="231" y="148"/>
                    <a:pt x="256" y="149"/>
                  </a:cubicBezTo>
                  <a:cubicBezTo>
                    <a:pt x="269" y="150"/>
                    <a:pt x="310" y="149"/>
                    <a:pt x="327" y="145"/>
                  </a:cubicBezTo>
                  <a:cubicBezTo>
                    <a:pt x="379" y="135"/>
                    <a:pt x="396" y="77"/>
                    <a:pt x="414" y="8"/>
                  </a:cubicBezTo>
                  <a:cubicBezTo>
                    <a:pt x="427" y="1"/>
                    <a:pt x="453" y="8"/>
                    <a:pt x="465" y="0"/>
                  </a:cubicBezTo>
                  <a:cubicBezTo>
                    <a:pt x="476" y="18"/>
                    <a:pt x="493" y="29"/>
                    <a:pt x="516" y="35"/>
                  </a:cubicBezTo>
                  <a:cubicBezTo>
                    <a:pt x="528" y="32"/>
                    <a:pt x="539" y="29"/>
                    <a:pt x="544" y="19"/>
                  </a:cubicBezTo>
                  <a:close/>
                </a:path>
              </a:pathLst>
            </a:custGeom>
            <a:solidFill>
              <a:schemeClr val="tx1">
                <a:lumMod val="50000"/>
                <a:lumOff val="50000"/>
              </a:schemeClr>
            </a:solidFill>
            <a:ln w="9525">
              <a:solidFill>
                <a:schemeClr val="tx2">
                  <a:lumMod val="20000"/>
                  <a:lumOff val="8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5" name="Freeform 19"/>
            <p:cNvSpPr>
              <a:spLocks/>
            </p:cNvSpPr>
            <p:nvPr/>
          </p:nvSpPr>
          <p:spPr bwMode="auto">
            <a:xfrm>
              <a:off x="2261666" y="1884611"/>
              <a:ext cx="2303260" cy="2346465"/>
            </a:xfrm>
            <a:custGeom>
              <a:avLst/>
              <a:gdLst/>
              <a:ahLst/>
              <a:cxnLst>
                <a:cxn ang="0">
                  <a:pos x="430" y="0"/>
                </a:cxn>
                <a:cxn ang="0">
                  <a:pos x="528" y="177"/>
                </a:cxn>
                <a:cxn ang="0">
                  <a:pos x="504" y="279"/>
                </a:cxn>
                <a:cxn ang="0">
                  <a:pos x="634" y="275"/>
                </a:cxn>
                <a:cxn ang="0">
                  <a:pos x="682" y="248"/>
                </a:cxn>
                <a:cxn ang="0">
                  <a:pos x="760" y="185"/>
                </a:cxn>
                <a:cxn ang="0">
                  <a:pos x="760" y="236"/>
                </a:cxn>
                <a:cxn ang="0">
                  <a:pos x="800" y="260"/>
                </a:cxn>
                <a:cxn ang="0">
                  <a:pos x="922" y="358"/>
                </a:cxn>
                <a:cxn ang="0">
                  <a:pos x="926" y="397"/>
                </a:cxn>
                <a:cxn ang="0">
                  <a:pos x="965" y="401"/>
                </a:cxn>
                <a:cxn ang="0">
                  <a:pos x="945" y="421"/>
                </a:cxn>
                <a:cxn ang="0">
                  <a:pos x="985" y="453"/>
                </a:cxn>
                <a:cxn ang="0">
                  <a:pos x="1024" y="405"/>
                </a:cxn>
                <a:cxn ang="0">
                  <a:pos x="1020" y="429"/>
                </a:cxn>
                <a:cxn ang="0">
                  <a:pos x="953" y="661"/>
                </a:cxn>
                <a:cxn ang="0">
                  <a:pos x="1012" y="720"/>
                </a:cxn>
                <a:cxn ang="0">
                  <a:pos x="1079" y="803"/>
                </a:cxn>
                <a:cxn ang="0">
                  <a:pos x="1075" y="866"/>
                </a:cxn>
                <a:cxn ang="0">
                  <a:pos x="985" y="894"/>
                </a:cxn>
                <a:cxn ang="0">
                  <a:pos x="957" y="941"/>
                </a:cxn>
                <a:cxn ang="0">
                  <a:pos x="800" y="964"/>
                </a:cxn>
                <a:cxn ang="0">
                  <a:pos x="709" y="921"/>
                </a:cxn>
                <a:cxn ang="0">
                  <a:pos x="666" y="1000"/>
                </a:cxn>
                <a:cxn ang="0">
                  <a:pos x="536" y="1067"/>
                </a:cxn>
                <a:cxn ang="0">
                  <a:pos x="508" y="1102"/>
                </a:cxn>
                <a:cxn ang="0">
                  <a:pos x="461" y="1012"/>
                </a:cxn>
                <a:cxn ang="0">
                  <a:pos x="374" y="1047"/>
                </a:cxn>
                <a:cxn ang="0">
                  <a:pos x="323" y="960"/>
                </a:cxn>
                <a:cxn ang="0">
                  <a:pos x="252" y="764"/>
                </a:cxn>
                <a:cxn ang="0">
                  <a:pos x="225" y="815"/>
                </a:cxn>
                <a:cxn ang="0">
                  <a:pos x="170" y="862"/>
                </a:cxn>
                <a:cxn ang="0">
                  <a:pos x="0" y="519"/>
                </a:cxn>
                <a:cxn ang="0">
                  <a:pos x="36" y="496"/>
                </a:cxn>
                <a:cxn ang="0">
                  <a:pos x="67" y="445"/>
                </a:cxn>
                <a:cxn ang="0">
                  <a:pos x="103" y="476"/>
                </a:cxn>
                <a:cxn ang="0">
                  <a:pos x="111" y="531"/>
                </a:cxn>
                <a:cxn ang="0">
                  <a:pos x="331" y="559"/>
                </a:cxn>
                <a:cxn ang="0">
                  <a:pos x="430" y="488"/>
                </a:cxn>
                <a:cxn ang="0">
                  <a:pos x="430" y="0"/>
                </a:cxn>
              </a:cxnLst>
              <a:rect l="0" t="0" r="r" b="b"/>
              <a:pathLst>
                <a:path w="1082" h="1102">
                  <a:moveTo>
                    <a:pt x="430" y="0"/>
                  </a:moveTo>
                  <a:cubicBezTo>
                    <a:pt x="490" y="31"/>
                    <a:pt x="512" y="101"/>
                    <a:pt x="528" y="177"/>
                  </a:cubicBezTo>
                  <a:cubicBezTo>
                    <a:pt x="507" y="203"/>
                    <a:pt x="495" y="232"/>
                    <a:pt x="504" y="279"/>
                  </a:cubicBezTo>
                  <a:cubicBezTo>
                    <a:pt x="548" y="273"/>
                    <a:pt x="581" y="274"/>
                    <a:pt x="634" y="275"/>
                  </a:cubicBezTo>
                  <a:cubicBezTo>
                    <a:pt x="655" y="271"/>
                    <a:pt x="655" y="246"/>
                    <a:pt x="682" y="248"/>
                  </a:cubicBezTo>
                  <a:cubicBezTo>
                    <a:pt x="708" y="227"/>
                    <a:pt x="716" y="188"/>
                    <a:pt x="760" y="185"/>
                  </a:cubicBezTo>
                  <a:cubicBezTo>
                    <a:pt x="760" y="202"/>
                    <a:pt x="760" y="219"/>
                    <a:pt x="760" y="236"/>
                  </a:cubicBezTo>
                  <a:cubicBezTo>
                    <a:pt x="772" y="246"/>
                    <a:pt x="790" y="248"/>
                    <a:pt x="800" y="260"/>
                  </a:cubicBezTo>
                  <a:cubicBezTo>
                    <a:pt x="778" y="340"/>
                    <a:pt x="870" y="403"/>
                    <a:pt x="922" y="358"/>
                  </a:cubicBezTo>
                  <a:cubicBezTo>
                    <a:pt x="931" y="363"/>
                    <a:pt x="923" y="385"/>
                    <a:pt x="926" y="397"/>
                  </a:cubicBezTo>
                  <a:cubicBezTo>
                    <a:pt x="933" y="404"/>
                    <a:pt x="952" y="400"/>
                    <a:pt x="965" y="401"/>
                  </a:cubicBezTo>
                  <a:cubicBezTo>
                    <a:pt x="960" y="409"/>
                    <a:pt x="956" y="418"/>
                    <a:pt x="945" y="421"/>
                  </a:cubicBezTo>
                  <a:cubicBezTo>
                    <a:pt x="961" y="429"/>
                    <a:pt x="969" y="445"/>
                    <a:pt x="985" y="453"/>
                  </a:cubicBezTo>
                  <a:cubicBezTo>
                    <a:pt x="1012" y="450"/>
                    <a:pt x="998" y="408"/>
                    <a:pt x="1024" y="405"/>
                  </a:cubicBezTo>
                  <a:cubicBezTo>
                    <a:pt x="1043" y="406"/>
                    <a:pt x="1016" y="417"/>
                    <a:pt x="1020" y="429"/>
                  </a:cubicBezTo>
                  <a:cubicBezTo>
                    <a:pt x="1047" y="506"/>
                    <a:pt x="998" y="607"/>
                    <a:pt x="953" y="661"/>
                  </a:cubicBezTo>
                  <a:cubicBezTo>
                    <a:pt x="961" y="693"/>
                    <a:pt x="991" y="702"/>
                    <a:pt x="1012" y="720"/>
                  </a:cubicBezTo>
                  <a:cubicBezTo>
                    <a:pt x="1023" y="760"/>
                    <a:pt x="1049" y="783"/>
                    <a:pt x="1079" y="803"/>
                  </a:cubicBezTo>
                  <a:cubicBezTo>
                    <a:pt x="1080" y="833"/>
                    <a:pt x="1082" y="841"/>
                    <a:pt x="1075" y="866"/>
                  </a:cubicBezTo>
                  <a:cubicBezTo>
                    <a:pt x="1046" y="876"/>
                    <a:pt x="1020" y="890"/>
                    <a:pt x="985" y="894"/>
                  </a:cubicBezTo>
                  <a:cubicBezTo>
                    <a:pt x="969" y="903"/>
                    <a:pt x="966" y="925"/>
                    <a:pt x="957" y="941"/>
                  </a:cubicBezTo>
                  <a:cubicBezTo>
                    <a:pt x="904" y="962"/>
                    <a:pt x="842" y="912"/>
                    <a:pt x="800" y="964"/>
                  </a:cubicBezTo>
                  <a:cubicBezTo>
                    <a:pt x="767" y="953"/>
                    <a:pt x="730" y="945"/>
                    <a:pt x="709" y="921"/>
                  </a:cubicBezTo>
                  <a:cubicBezTo>
                    <a:pt x="681" y="933"/>
                    <a:pt x="679" y="972"/>
                    <a:pt x="666" y="1000"/>
                  </a:cubicBezTo>
                  <a:cubicBezTo>
                    <a:pt x="612" y="991"/>
                    <a:pt x="590" y="1053"/>
                    <a:pt x="536" y="1067"/>
                  </a:cubicBezTo>
                  <a:cubicBezTo>
                    <a:pt x="525" y="1077"/>
                    <a:pt x="524" y="1097"/>
                    <a:pt x="508" y="1102"/>
                  </a:cubicBezTo>
                  <a:cubicBezTo>
                    <a:pt x="457" y="1102"/>
                    <a:pt x="431" y="1049"/>
                    <a:pt x="461" y="1012"/>
                  </a:cubicBezTo>
                  <a:cubicBezTo>
                    <a:pt x="433" y="994"/>
                    <a:pt x="405" y="1041"/>
                    <a:pt x="374" y="1047"/>
                  </a:cubicBezTo>
                  <a:cubicBezTo>
                    <a:pt x="392" y="1006"/>
                    <a:pt x="368" y="962"/>
                    <a:pt x="323" y="960"/>
                  </a:cubicBezTo>
                  <a:cubicBezTo>
                    <a:pt x="321" y="889"/>
                    <a:pt x="317" y="786"/>
                    <a:pt x="252" y="764"/>
                  </a:cubicBezTo>
                  <a:cubicBezTo>
                    <a:pt x="241" y="778"/>
                    <a:pt x="230" y="794"/>
                    <a:pt x="225" y="815"/>
                  </a:cubicBezTo>
                  <a:cubicBezTo>
                    <a:pt x="184" y="808"/>
                    <a:pt x="176" y="834"/>
                    <a:pt x="170" y="862"/>
                  </a:cubicBezTo>
                  <a:cubicBezTo>
                    <a:pt x="95" y="766"/>
                    <a:pt x="72" y="619"/>
                    <a:pt x="0" y="519"/>
                  </a:cubicBezTo>
                  <a:cubicBezTo>
                    <a:pt x="6" y="506"/>
                    <a:pt x="24" y="504"/>
                    <a:pt x="36" y="496"/>
                  </a:cubicBezTo>
                  <a:cubicBezTo>
                    <a:pt x="29" y="470"/>
                    <a:pt x="47" y="455"/>
                    <a:pt x="67" y="445"/>
                  </a:cubicBezTo>
                  <a:cubicBezTo>
                    <a:pt x="82" y="452"/>
                    <a:pt x="84" y="472"/>
                    <a:pt x="103" y="476"/>
                  </a:cubicBezTo>
                  <a:cubicBezTo>
                    <a:pt x="95" y="501"/>
                    <a:pt x="106" y="510"/>
                    <a:pt x="111" y="531"/>
                  </a:cubicBezTo>
                  <a:cubicBezTo>
                    <a:pt x="185" y="559"/>
                    <a:pt x="260" y="557"/>
                    <a:pt x="331" y="559"/>
                  </a:cubicBezTo>
                  <a:cubicBezTo>
                    <a:pt x="353" y="524"/>
                    <a:pt x="386" y="501"/>
                    <a:pt x="430" y="488"/>
                  </a:cubicBezTo>
                  <a:cubicBezTo>
                    <a:pt x="430" y="325"/>
                    <a:pt x="430" y="162"/>
                    <a:pt x="430" y="0"/>
                  </a:cubicBezTo>
                  <a:close/>
                </a:path>
              </a:pathLst>
            </a:custGeom>
            <a:solidFill>
              <a:srgbClr val="CC0099"/>
            </a:solidFill>
            <a:ln w="9525">
              <a:solidFill>
                <a:srgbClr val="FF33CC"/>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6" name="Freeform 20"/>
            <p:cNvSpPr>
              <a:spLocks/>
            </p:cNvSpPr>
            <p:nvPr/>
          </p:nvSpPr>
          <p:spPr bwMode="auto">
            <a:xfrm>
              <a:off x="5101363" y="2065523"/>
              <a:ext cx="486034" cy="464432"/>
            </a:xfrm>
            <a:custGeom>
              <a:avLst/>
              <a:gdLst/>
              <a:ahLst/>
              <a:cxnLst>
                <a:cxn ang="0">
                  <a:pos x="178" y="13"/>
                </a:cxn>
                <a:cxn ang="0">
                  <a:pos x="198" y="68"/>
                </a:cxn>
                <a:cxn ang="0">
                  <a:pos x="214" y="49"/>
                </a:cxn>
                <a:cxn ang="0">
                  <a:pos x="198" y="100"/>
                </a:cxn>
                <a:cxn ang="0">
                  <a:pos x="155" y="123"/>
                </a:cxn>
                <a:cxn ang="0">
                  <a:pos x="178" y="159"/>
                </a:cxn>
                <a:cxn ang="0">
                  <a:pos x="111" y="218"/>
                </a:cxn>
                <a:cxn ang="0">
                  <a:pos x="92" y="190"/>
                </a:cxn>
                <a:cxn ang="0">
                  <a:pos x="52" y="198"/>
                </a:cxn>
                <a:cxn ang="0">
                  <a:pos x="45" y="80"/>
                </a:cxn>
                <a:cxn ang="0">
                  <a:pos x="115" y="25"/>
                </a:cxn>
                <a:cxn ang="0">
                  <a:pos x="178" y="13"/>
                </a:cxn>
              </a:cxnLst>
              <a:rect l="0" t="0" r="r" b="b"/>
              <a:pathLst>
                <a:path w="228" h="218">
                  <a:moveTo>
                    <a:pt x="178" y="13"/>
                  </a:moveTo>
                  <a:cubicBezTo>
                    <a:pt x="172" y="35"/>
                    <a:pt x="171" y="69"/>
                    <a:pt x="198" y="68"/>
                  </a:cubicBezTo>
                  <a:cubicBezTo>
                    <a:pt x="210" y="69"/>
                    <a:pt x="212" y="58"/>
                    <a:pt x="214" y="49"/>
                  </a:cubicBezTo>
                  <a:cubicBezTo>
                    <a:pt x="228" y="57"/>
                    <a:pt x="202" y="84"/>
                    <a:pt x="198" y="100"/>
                  </a:cubicBezTo>
                  <a:cubicBezTo>
                    <a:pt x="173" y="97"/>
                    <a:pt x="164" y="111"/>
                    <a:pt x="155" y="123"/>
                  </a:cubicBezTo>
                  <a:cubicBezTo>
                    <a:pt x="159" y="139"/>
                    <a:pt x="176" y="142"/>
                    <a:pt x="178" y="159"/>
                  </a:cubicBezTo>
                  <a:cubicBezTo>
                    <a:pt x="163" y="185"/>
                    <a:pt x="136" y="200"/>
                    <a:pt x="111" y="218"/>
                  </a:cubicBezTo>
                  <a:cubicBezTo>
                    <a:pt x="102" y="211"/>
                    <a:pt x="99" y="199"/>
                    <a:pt x="92" y="190"/>
                  </a:cubicBezTo>
                  <a:cubicBezTo>
                    <a:pt x="84" y="194"/>
                    <a:pt x="68" y="193"/>
                    <a:pt x="52" y="198"/>
                  </a:cubicBezTo>
                  <a:cubicBezTo>
                    <a:pt x="29" y="162"/>
                    <a:pt x="0" y="113"/>
                    <a:pt x="45" y="80"/>
                  </a:cubicBezTo>
                  <a:cubicBezTo>
                    <a:pt x="84" y="102"/>
                    <a:pt x="99" y="50"/>
                    <a:pt x="115" y="25"/>
                  </a:cubicBezTo>
                  <a:cubicBezTo>
                    <a:pt x="148" y="26"/>
                    <a:pt x="150" y="0"/>
                    <a:pt x="178" y="13"/>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7" name="Freeform 21"/>
            <p:cNvSpPr>
              <a:spLocks/>
            </p:cNvSpPr>
            <p:nvPr/>
          </p:nvSpPr>
          <p:spPr bwMode="auto">
            <a:xfrm>
              <a:off x="4315609" y="2472351"/>
              <a:ext cx="1418499" cy="1147580"/>
            </a:xfrm>
            <a:custGeom>
              <a:avLst/>
              <a:gdLst/>
              <a:ahLst/>
              <a:cxnLst>
                <a:cxn ang="0">
                  <a:pos x="583" y="58"/>
                </a:cxn>
                <a:cxn ang="0">
                  <a:pos x="666" y="133"/>
                </a:cxn>
                <a:cxn ang="0">
                  <a:pos x="646" y="220"/>
                </a:cxn>
                <a:cxn ang="0">
                  <a:pos x="547" y="287"/>
                </a:cxn>
                <a:cxn ang="0">
                  <a:pos x="524" y="267"/>
                </a:cxn>
                <a:cxn ang="0">
                  <a:pos x="445" y="295"/>
                </a:cxn>
                <a:cxn ang="0">
                  <a:pos x="319" y="401"/>
                </a:cxn>
                <a:cxn ang="0">
                  <a:pos x="351" y="503"/>
                </a:cxn>
                <a:cxn ang="0">
                  <a:pos x="260" y="539"/>
                </a:cxn>
                <a:cxn ang="0">
                  <a:pos x="150" y="527"/>
                </a:cxn>
                <a:cxn ang="0">
                  <a:pos x="0" y="389"/>
                </a:cxn>
                <a:cxn ang="0">
                  <a:pos x="75" y="184"/>
                </a:cxn>
                <a:cxn ang="0">
                  <a:pos x="169" y="121"/>
                </a:cxn>
                <a:cxn ang="0">
                  <a:pos x="221" y="129"/>
                </a:cxn>
                <a:cxn ang="0">
                  <a:pos x="272" y="58"/>
                </a:cxn>
                <a:cxn ang="0">
                  <a:pos x="386" y="39"/>
                </a:cxn>
                <a:cxn ang="0">
                  <a:pos x="414" y="15"/>
                </a:cxn>
                <a:cxn ang="0">
                  <a:pos x="520" y="58"/>
                </a:cxn>
                <a:cxn ang="0">
                  <a:pos x="583" y="58"/>
                </a:cxn>
              </a:cxnLst>
              <a:rect l="0" t="0" r="r" b="b"/>
              <a:pathLst>
                <a:path w="666" h="539">
                  <a:moveTo>
                    <a:pt x="583" y="58"/>
                  </a:moveTo>
                  <a:cubicBezTo>
                    <a:pt x="606" y="88"/>
                    <a:pt x="641" y="106"/>
                    <a:pt x="666" y="133"/>
                  </a:cubicBezTo>
                  <a:cubicBezTo>
                    <a:pt x="662" y="164"/>
                    <a:pt x="638" y="190"/>
                    <a:pt x="646" y="220"/>
                  </a:cubicBezTo>
                  <a:cubicBezTo>
                    <a:pt x="617" y="246"/>
                    <a:pt x="571" y="255"/>
                    <a:pt x="547" y="287"/>
                  </a:cubicBezTo>
                  <a:cubicBezTo>
                    <a:pt x="537" y="283"/>
                    <a:pt x="534" y="271"/>
                    <a:pt x="524" y="267"/>
                  </a:cubicBezTo>
                  <a:cubicBezTo>
                    <a:pt x="489" y="268"/>
                    <a:pt x="461" y="275"/>
                    <a:pt x="445" y="295"/>
                  </a:cubicBezTo>
                  <a:cubicBezTo>
                    <a:pt x="379" y="292"/>
                    <a:pt x="373" y="379"/>
                    <a:pt x="319" y="401"/>
                  </a:cubicBezTo>
                  <a:cubicBezTo>
                    <a:pt x="315" y="449"/>
                    <a:pt x="357" y="452"/>
                    <a:pt x="351" y="503"/>
                  </a:cubicBezTo>
                  <a:cubicBezTo>
                    <a:pt x="326" y="521"/>
                    <a:pt x="293" y="530"/>
                    <a:pt x="260" y="539"/>
                  </a:cubicBezTo>
                  <a:cubicBezTo>
                    <a:pt x="235" y="514"/>
                    <a:pt x="184" y="502"/>
                    <a:pt x="150" y="527"/>
                  </a:cubicBezTo>
                  <a:cubicBezTo>
                    <a:pt x="81" y="513"/>
                    <a:pt x="55" y="429"/>
                    <a:pt x="0" y="389"/>
                  </a:cubicBezTo>
                  <a:cubicBezTo>
                    <a:pt x="35" y="327"/>
                    <a:pt x="79" y="263"/>
                    <a:pt x="75" y="184"/>
                  </a:cubicBezTo>
                  <a:cubicBezTo>
                    <a:pt x="113" y="162"/>
                    <a:pt x="120" y="125"/>
                    <a:pt x="169" y="121"/>
                  </a:cubicBezTo>
                  <a:cubicBezTo>
                    <a:pt x="185" y="120"/>
                    <a:pt x="202" y="133"/>
                    <a:pt x="221" y="129"/>
                  </a:cubicBezTo>
                  <a:cubicBezTo>
                    <a:pt x="245" y="124"/>
                    <a:pt x="275" y="93"/>
                    <a:pt x="272" y="58"/>
                  </a:cubicBezTo>
                  <a:cubicBezTo>
                    <a:pt x="295" y="32"/>
                    <a:pt x="362" y="31"/>
                    <a:pt x="386" y="39"/>
                  </a:cubicBezTo>
                  <a:cubicBezTo>
                    <a:pt x="405" y="42"/>
                    <a:pt x="405" y="18"/>
                    <a:pt x="414" y="15"/>
                  </a:cubicBezTo>
                  <a:cubicBezTo>
                    <a:pt x="453" y="0"/>
                    <a:pt x="486" y="47"/>
                    <a:pt x="520" y="58"/>
                  </a:cubicBezTo>
                  <a:cubicBezTo>
                    <a:pt x="547" y="42"/>
                    <a:pt x="551" y="69"/>
                    <a:pt x="583" y="58"/>
                  </a:cubicBez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8" name="Freeform 22"/>
            <p:cNvSpPr>
              <a:spLocks noEditPoints="1"/>
            </p:cNvSpPr>
            <p:nvPr/>
          </p:nvSpPr>
          <p:spPr bwMode="auto">
            <a:xfrm>
              <a:off x="5455088" y="2621761"/>
              <a:ext cx="1107077" cy="1132279"/>
            </a:xfrm>
            <a:custGeom>
              <a:avLst/>
              <a:gdLst/>
              <a:ahLst/>
              <a:cxnLst>
                <a:cxn ang="0">
                  <a:pos x="520" y="16"/>
                </a:cxn>
                <a:cxn ang="0">
                  <a:pos x="430" y="236"/>
                </a:cxn>
                <a:cxn ang="0">
                  <a:pos x="351" y="284"/>
                </a:cxn>
                <a:cxn ang="0">
                  <a:pos x="146" y="532"/>
                </a:cxn>
                <a:cxn ang="0">
                  <a:pos x="1" y="465"/>
                </a:cxn>
                <a:cxn ang="0">
                  <a:pos x="36" y="410"/>
                </a:cxn>
                <a:cxn ang="0">
                  <a:pos x="83" y="303"/>
                </a:cxn>
                <a:cxn ang="0">
                  <a:pos x="20" y="225"/>
                </a:cxn>
                <a:cxn ang="0">
                  <a:pos x="123" y="154"/>
                </a:cxn>
                <a:cxn ang="0">
                  <a:pos x="138" y="55"/>
                </a:cxn>
                <a:cxn ang="0">
                  <a:pos x="308" y="63"/>
                </a:cxn>
                <a:cxn ang="0">
                  <a:pos x="324" y="47"/>
                </a:cxn>
                <a:cxn ang="0">
                  <a:pos x="410" y="59"/>
                </a:cxn>
                <a:cxn ang="0">
                  <a:pos x="430" y="0"/>
                </a:cxn>
                <a:cxn ang="0">
                  <a:pos x="520" y="16"/>
                </a:cxn>
                <a:cxn ang="0">
                  <a:pos x="52" y="422"/>
                </a:cxn>
                <a:cxn ang="0">
                  <a:pos x="71" y="473"/>
                </a:cxn>
                <a:cxn ang="0">
                  <a:pos x="123" y="485"/>
                </a:cxn>
                <a:cxn ang="0">
                  <a:pos x="150" y="457"/>
                </a:cxn>
                <a:cxn ang="0">
                  <a:pos x="64" y="386"/>
                </a:cxn>
                <a:cxn ang="0">
                  <a:pos x="52" y="422"/>
                </a:cxn>
              </a:cxnLst>
              <a:rect l="0" t="0" r="r" b="b"/>
              <a:pathLst>
                <a:path w="520" h="532">
                  <a:moveTo>
                    <a:pt x="520" y="16"/>
                  </a:moveTo>
                  <a:cubicBezTo>
                    <a:pt x="478" y="90"/>
                    <a:pt x="480" y="178"/>
                    <a:pt x="430" y="236"/>
                  </a:cubicBezTo>
                  <a:cubicBezTo>
                    <a:pt x="408" y="262"/>
                    <a:pt x="378" y="267"/>
                    <a:pt x="351" y="284"/>
                  </a:cubicBezTo>
                  <a:cubicBezTo>
                    <a:pt x="258" y="341"/>
                    <a:pt x="238" y="469"/>
                    <a:pt x="146" y="532"/>
                  </a:cubicBezTo>
                  <a:cubicBezTo>
                    <a:pt x="124" y="484"/>
                    <a:pt x="52" y="484"/>
                    <a:pt x="1" y="465"/>
                  </a:cubicBezTo>
                  <a:cubicBezTo>
                    <a:pt x="0" y="434"/>
                    <a:pt x="23" y="426"/>
                    <a:pt x="36" y="410"/>
                  </a:cubicBezTo>
                  <a:cubicBezTo>
                    <a:pt x="22" y="362"/>
                    <a:pt x="84" y="340"/>
                    <a:pt x="83" y="303"/>
                  </a:cubicBezTo>
                  <a:cubicBezTo>
                    <a:pt x="82" y="265"/>
                    <a:pt x="34" y="262"/>
                    <a:pt x="20" y="225"/>
                  </a:cubicBezTo>
                  <a:cubicBezTo>
                    <a:pt x="46" y="192"/>
                    <a:pt x="94" y="183"/>
                    <a:pt x="123" y="154"/>
                  </a:cubicBezTo>
                  <a:cubicBezTo>
                    <a:pt x="121" y="112"/>
                    <a:pt x="140" y="89"/>
                    <a:pt x="138" y="55"/>
                  </a:cubicBezTo>
                  <a:cubicBezTo>
                    <a:pt x="207" y="49"/>
                    <a:pt x="246" y="42"/>
                    <a:pt x="308" y="63"/>
                  </a:cubicBezTo>
                  <a:cubicBezTo>
                    <a:pt x="320" y="65"/>
                    <a:pt x="319" y="53"/>
                    <a:pt x="324" y="47"/>
                  </a:cubicBezTo>
                  <a:cubicBezTo>
                    <a:pt x="345" y="59"/>
                    <a:pt x="382" y="55"/>
                    <a:pt x="410" y="59"/>
                  </a:cubicBezTo>
                  <a:cubicBezTo>
                    <a:pt x="430" y="53"/>
                    <a:pt x="415" y="12"/>
                    <a:pt x="430" y="0"/>
                  </a:cubicBezTo>
                  <a:cubicBezTo>
                    <a:pt x="459" y="7"/>
                    <a:pt x="487" y="14"/>
                    <a:pt x="520" y="16"/>
                  </a:cubicBezTo>
                  <a:close/>
                  <a:moveTo>
                    <a:pt x="52" y="422"/>
                  </a:moveTo>
                  <a:cubicBezTo>
                    <a:pt x="75" y="422"/>
                    <a:pt x="70" y="451"/>
                    <a:pt x="71" y="473"/>
                  </a:cubicBezTo>
                  <a:cubicBezTo>
                    <a:pt x="88" y="477"/>
                    <a:pt x="107" y="480"/>
                    <a:pt x="123" y="485"/>
                  </a:cubicBezTo>
                  <a:cubicBezTo>
                    <a:pt x="127" y="471"/>
                    <a:pt x="148" y="473"/>
                    <a:pt x="150" y="457"/>
                  </a:cubicBezTo>
                  <a:cubicBezTo>
                    <a:pt x="135" y="420"/>
                    <a:pt x="112" y="390"/>
                    <a:pt x="64" y="386"/>
                  </a:cubicBezTo>
                  <a:cubicBezTo>
                    <a:pt x="60" y="398"/>
                    <a:pt x="57" y="411"/>
                    <a:pt x="52" y="422"/>
                  </a:cubicBez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49" name="Freeform 23"/>
            <p:cNvSpPr>
              <a:spLocks/>
            </p:cNvSpPr>
            <p:nvPr/>
          </p:nvSpPr>
          <p:spPr bwMode="auto">
            <a:xfrm>
              <a:off x="3870978" y="3477721"/>
              <a:ext cx="1886531" cy="1130479"/>
            </a:xfrm>
            <a:custGeom>
              <a:avLst/>
              <a:gdLst/>
              <a:ahLst/>
              <a:cxnLst>
                <a:cxn ang="0">
                  <a:pos x="63" y="295"/>
                </a:cxn>
                <a:cxn ang="0">
                  <a:pos x="174" y="212"/>
                </a:cxn>
                <a:cxn ang="0">
                  <a:pos x="229" y="157"/>
                </a:cxn>
                <a:cxn ang="0">
                  <a:pos x="335" y="59"/>
                </a:cxn>
                <a:cxn ang="0">
                  <a:pos x="457" y="75"/>
                </a:cxn>
                <a:cxn ang="0">
                  <a:pos x="567" y="39"/>
                </a:cxn>
                <a:cxn ang="0">
                  <a:pos x="642" y="75"/>
                </a:cxn>
                <a:cxn ang="0">
                  <a:pos x="666" y="23"/>
                </a:cxn>
                <a:cxn ang="0">
                  <a:pos x="764" y="0"/>
                </a:cxn>
                <a:cxn ang="0">
                  <a:pos x="729" y="55"/>
                </a:cxn>
                <a:cxn ang="0">
                  <a:pos x="886" y="134"/>
                </a:cxn>
                <a:cxn ang="0">
                  <a:pos x="839" y="189"/>
                </a:cxn>
                <a:cxn ang="0">
                  <a:pos x="638" y="354"/>
                </a:cxn>
                <a:cxn ang="0">
                  <a:pos x="437" y="476"/>
                </a:cxn>
                <a:cxn ang="0">
                  <a:pos x="355" y="468"/>
                </a:cxn>
                <a:cxn ang="0">
                  <a:pos x="229" y="531"/>
                </a:cxn>
                <a:cxn ang="0">
                  <a:pos x="107" y="504"/>
                </a:cxn>
                <a:cxn ang="0">
                  <a:pos x="83" y="476"/>
                </a:cxn>
                <a:cxn ang="0">
                  <a:pos x="103" y="461"/>
                </a:cxn>
                <a:cxn ang="0">
                  <a:pos x="91" y="425"/>
                </a:cxn>
                <a:cxn ang="0">
                  <a:pos x="0" y="417"/>
                </a:cxn>
                <a:cxn ang="0">
                  <a:pos x="63" y="295"/>
                </a:cxn>
              </a:cxnLst>
              <a:rect l="0" t="0" r="r" b="b"/>
              <a:pathLst>
                <a:path w="886" h="531">
                  <a:moveTo>
                    <a:pt x="63" y="295"/>
                  </a:moveTo>
                  <a:cubicBezTo>
                    <a:pt x="111" y="275"/>
                    <a:pt x="176" y="273"/>
                    <a:pt x="174" y="212"/>
                  </a:cubicBezTo>
                  <a:cubicBezTo>
                    <a:pt x="205" y="207"/>
                    <a:pt x="218" y="183"/>
                    <a:pt x="229" y="157"/>
                  </a:cubicBezTo>
                  <a:cubicBezTo>
                    <a:pt x="282" y="143"/>
                    <a:pt x="347" y="139"/>
                    <a:pt x="335" y="59"/>
                  </a:cubicBezTo>
                  <a:cubicBezTo>
                    <a:pt x="377" y="76"/>
                    <a:pt x="427" y="25"/>
                    <a:pt x="457" y="75"/>
                  </a:cubicBezTo>
                  <a:cubicBezTo>
                    <a:pt x="504" y="73"/>
                    <a:pt x="534" y="55"/>
                    <a:pt x="567" y="39"/>
                  </a:cubicBezTo>
                  <a:cubicBezTo>
                    <a:pt x="596" y="48"/>
                    <a:pt x="603" y="77"/>
                    <a:pt x="642" y="75"/>
                  </a:cubicBezTo>
                  <a:cubicBezTo>
                    <a:pt x="656" y="64"/>
                    <a:pt x="665" y="48"/>
                    <a:pt x="666" y="23"/>
                  </a:cubicBezTo>
                  <a:cubicBezTo>
                    <a:pt x="693" y="12"/>
                    <a:pt x="740" y="1"/>
                    <a:pt x="764" y="0"/>
                  </a:cubicBezTo>
                  <a:cubicBezTo>
                    <a:pt x="754" y="20"/>
                    <a:pt x="736" y="32"/>
                    <a:pt x="729" y="55"/>
                  </a:cubicBezTo>
                  <a:cubicBezTo>
                    <a:pt x="763" y="99"/>
                    <a:pt x="860" y="81"/>
                    <a:pt x="886" y="134"/>
                  </a:cubicBezTo>
                  <a:cubicBezTo>
                    <a:pt x="883" y="158"/>
                    <a:pt x="861" y="174"/>
                    <a:pt x="839" y="189"/>
                  </a:cubicBezTo>
                  <a:cubicBezTo>
                    <a:pt x="773" y="235"/>
                    <a:pt x="712" y="308"/>
                    <a:pt x="638" y="354"/>
                  </a:cubicBezTo>
                  <a:cubicBezTo>
                    <a:pt x="585" y="409"/>
                    <a:pt x="510" y="441"/>
                    <a:pt x="437" y="476"/>
                  </a:cubicBezTo>
                  <a:cubicBezTo>
                    <a:pt x="415" y="470"/>
                    <a:pt x="377" y="483"/>
                    <a:pt x="355" y="468"/>
                  </a:cubicBezTo>
                  <a:cubicBezTo>
                    <a:pt x="317" y="501"/>
                    <a:pt x="256" y="488"/>
                    <a:pt x="229" y="531"/>
                  </a:cubicBezTo>
                  <a:cubicBezTo>
                    <a:pt x="180" y="531"/>
                    <a:pt x="152" y="509"/>
                    <a:pt x="107" y="504"/>
                  </a:cubicBezTo>
                  <a:cubicBezTo>
                    <a:pt x="102" y="491"/>
                    <a:pt x="101" y="475"/>
                    <a:pt x="83" y="476"/>
                  </a:cubicBezTo>
                  <a:cubicBezTo>
                    <a:pt x="84" y="465"/>
                    <a:pt x="98" y="467"/>
                    <a:pt x="103" y="461"/>
                  </a:cubicBezTo>
                  <a:cubicBezTo>
                    <a:pt x="110" y="451"/>
                    <a:pt x="92" y="439"/>
                    <a:pt x="91" y="425"/>
                  </a:cubicBezTo>
                  <a:cubicBezTo>
                    <a:pt x="56" y="412"/>
                    <a:pt x="34" y="420"/>
                    <a:pt x="0" y="417"/>
                  </a:cubicBezTo>
                  <a:cubicBezTo>
                    <a:pt x="16" y="370"/>
                    <a:pt x="84" y="355"/>
                    <a:pt x="63" y="295"/>
                  </a:cubicBez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50" name="Freeform 24"/>
            <p:cNvSpPr>
              <a:spLocks/>
            </p:cNvSpPr>
            <p:nvPr/>
          </p:nvSpPr>
          <p:spPr bwMode="auto">
            <a:xfrm>
              <a:off x="2591089" y="3535325"/>
              <a:ext cx="1629113" cy="1362695"/>
            </a:xfrm>
            <a:custGeom>
              <a:avLst/>
              <a:gdLst/>
              <a:ahLst/>
              <a:cxnLst>
                <a:cxn ang="0">
                  <a:pos x="641" y="308"/>
                </a:cxn>
                <a:cxn ang="0">
                  <a:pos x="590" y="386"/>
                </a:cxn>
                <a:cxn ang="0">
                  <a:pos x="696" y="426"/>
                </a:cxn>
                <a:cxn ang="0">
                  <a:pos x="672" y="441"/>
                </a:cxn>
                <a:cxn ang="0">
                  <a:pos x="696" y="473"/>
                </a:cxn>
                <a:cxn ang="0">
                  <a:pos x="649" y="489"/>
                </a:cxn>
                <a:cxn ang="0">
                  <a:pos x="527" y="473"/>
                </a:cxn>
                <a:cxn ang="0">
                  <a:pos x="487" y="520"/>
                </a:cxn>
                <a:cxn ang="0">
                  <a:pos x="381" y="524"/>
                </a:cxn>
                <a:cxn ang="0">
                  <a:pos x="204" y="540"/>
                </a:cxn>
                <a:cxn ang="0">
                  <a:pos x="145" y="520"/>
                </a:cxn>
                <a:cxn ang="0">
                  <a:pos x="152" y="497"/>
                </a:cxn>
                <a:cxn ang="0">
                  <a:pos x="30" y="335"/>
                </a:cxn>
                <a:cxn ang="0">
                  <a:pos x="30" y="311"/>
                </a:cxn>
                <a:cxn ang="0">
                  <a:pos x="46" y="319"/>
                </a:cxn>
                <a:cxn ang="0">
                  <a:pos x="62" y="158"/>
                </a:cxn>
                <a:cxn ang="0">
                  <a:pos x="42" y="48"/>
                </a:cxn>
                <a:cxn ang="0">
                  <a:pos x="74" y="48"/>
                </a:cxn>
                <a:cxn ang="0">
                  <a:pos x="101" y="0"/>
                </a:cxn>
                <a:cxn ang="0">
                  <a:pos x="145" y="44"/>
                </a:cxn>
                <a:cxn ang="0">
                  <a:pos x="160" y="185"/>
                </a:cxn>
                <a:cxn ang="0">
                  <a:pos x="212" y="217"/>
                </a:cxn>
                <a:cxn ang="0">
                  <a:pos x="219" y="296"/>
                </a:cxn>
                <a:cxn ang="0">
                  <a:pos x="294" y="237"/>
                </a:cxn>
                <a:cxn ang="0">
                  <a:pos x="381" y="300"/>
                </a:cxn>
                <a:cxn ang="0">
                  <a:pos x="404" y="300"/>
                </a:cxn>
                <a:cxn ang="0">
                  <a:pos x="507" y="237"/>
                </a:cxn>
                <a:cxn ang="0">
                  <a:pos x="550" y="158"/>
                </a:cxn>
                <a:cxn ang="0">
                  <a:pos x="641" y="201"/>
                </a:cxn>
                <a:cxn ang="0">
                  <a:pos x="731" y="189"/>
                </a:cxn>
                <a:cxn ang="0">
                  <a:pos x="759" y="182"/>
                </a:cxn>
                <a:cxn ang="0">
                  <a:pos x="755" y="229"/>
                </a:cxn>
                <a:cxn ang="0">
                  <a:pos x="653" y="264"/>
                </a:cxn>
                <a:cxn ang="0">
                  <a:pos x="664" y="308"/>
                </a:cxn>
                <a:cxn ang="0">
                  <a:pos x="641" y="308"/>
                </a:cxn>
              </a:cxnLst>
              <a:rect l="0" t="0" r="r" b="b"/>
              <a:pathLst>
                <a:path w="765" h="640">
                  <a:moveTo>
                    <a:pt x="641" y="308"/>
                  </a:moveTo>
                  <a:cubicBezTo>
                    <a:pt x="618" y="329"/>
                    <a:pt x="614" y="367"/>
                    <a:pt x="590" y="386"/>
                  </a:cubicBezTo>
                  <a:cubicBezTo>
                    <a:pt x="609" y="420"/>
                    <a:pt x="685" y="380"/>
                    <a:pt x="696" y="426"/>
                  </a:cubicBezTo>
                  <a:cubicBezTo>
                    <a:pt x="690" y="433"/>
                    <a:pt x="679" y="435"/>
                    <a:pt x="672" y="441"/>
                  </a:cubicBezTo>
                  <a:cubicBezTo>
                    <a:pt x="672" y="461"/>
                    <a:pt x="695" y="455"/>
                    <a:pt x="696" y="473"/>
                  </a:cubicBezTo>
                  <a:cubicBezTo>
                    <a:pt x="670" y="468"/>
                    <a:pt x="663" y="483"/>
                    <a:pt x="649" y="489"/>
                  </a:cubicBezTo>
                  <a:cubicBezTo>
                    <a:pt x="602" y="491"/>
                    <a:pt x="568" y="451"/>
                    <a:pt x="527" y="473"/>
                  </a:cubicBezTo>
                  <a:cubicBezTo>
                    <a:pt x="524" y="486"/>
                    <a:pt x="504" y="509"/>
                    <a:pt x="487" y="520"/>
                  </a:cubicBezTo>
                  <a:cubicBezTo>
                    <a:pt x="446" y="529"/>
                    <a:pt x="421" y="520"/>
                    <a:pt x="381" y="524"/>
                  </a:cubicBezTo>
                  <a:cubicBezTo>
                    <a:pt x="305" y="531"/>
                    <a:pt x="253" y="640"/>
                    <a:pt x="204" y="540"/>
                  </a:cubicBezTo>
                  <a:cubicBezTo>
                    <a:pt x="187" y="530"/>
                    <a:pt x="173" y="518"/>
                    <a:pt x="145" y="520"/>
                  </a:cubicBezTo>
                  <a:cubicBezTo>
                    <a:pt x="147" y="512"/>
                    <a:pt x="154" y="509"/>
                    <a:pt x="152" y="497"/>
                  </a:cubicBezTo>
                  <a:cubicBezTo>
                    <a:pt x="107" y="445"/>
                    <a:pt x="70" y="398"/>
                    <a:pt x="30" y="335"/>
                  </a:cubicBezTo>
                  <a:cubicBezTo>
                    <a:pt x="30" y="327"/>
                    <a:pt x="30" y="319"/>
                    <a:pt x="30" y="311"/>
                  </a:cubicBezTo>
                  <a:cubicBezTo>
                    <a:pt x="39" y="310"/>
                    <a:pt x="45" y="312"/>
                    <a:pt x="46" y="319"/>
                  </a:cubicBezTo>
                  <a:cubicBezTo>
                    <a:pt x="95" y="292"/>
                    <a:pt x="88" y="211"/>
                    <a:pt x="62" y="158"/>
                  </a:cubicBezTo>
                  <a:cubicBezTo>
                    <a:pt x="42" y="118"/>
                    <a:pt x="0" y="95"/>
                    <a:pt x="42" y="48"/>
                  </a:cubicBezTo>
                  <a:cubicBezTo>
                    <a:pt x="53" y="48"/>
                    <a:pt x="63" y="48"/>
                    <a:pt x="74" y="48"/>
                  </a:cubicBezTo>
                  <a:cubicBezTo>
                    <a:pt x="86" y="35"/>
                    <a:pt x="90" y="14"/>
                    <a:pt x="101" y="0"/>
                  </a:cubicBezTo>
                  <a:cubicBezTo>
                    <a:pt x="112" y="18"/>
                    <a:pt x="134" y="25"/>
                    <a:pt x="145" y="44"/>
                  </a:cubicBezTo>
                  <a:cubicBezTo>
                    <a:pt x="138" y="103"/>
                    <a:pt x="168" y="137"/>
                    <a:pt x="160" y="185"/>
                  </a:cubicBezTo>
                  <a:cubicBezTo>
                    <a:pt x="178" y="196"/>
                    <a:pt x="193" y="208"/>
                    <a:pt x="212" y="217"/>
                  </a:cubicBezTo>
                  <a:cubicBezTo>
                    <a:pt x="208" y="244"/>
                    <a:pt x="203" y="279"/>
                    <a:pt x="219" y="296"/>
                  </a:cubicBezTo>
                  <a:cubicBezTo>
                    <a:pt x="238" y="269"/>
                    <a:pt x="272" y="260"/>
                    <a:pt x="294" y="237"/>
                  </a:cubicBezTo>
                  <a:cubicBezTo>
                    <a:pt x="245" y="304"/>
                    <a:pt x="365" y="384"/>
                    <a:pt x="381" y="300"/>
                  </a:cubicBezTo>
                  <a:cubicBezTo>
                    <a:pt x="389" y="300"/>
                    <a:pt x="397" y="300"/>
                    <a:pt x="404" y="300"/>
                  </a:cubicBezTo>
                  <a:cubicBezTo>
                    <a:pt x="429" y="269"/>
                    <a:pt x="458" y="243"/>
                    <a:pt x="507" y="237"/>
                  </a:cubicBezTo>
                  <a:cubicBezTo>
                    <a:pt x="532" y="213"/>
                    <a:pt x="530" y="187"/>
                    <a:pt x="550" y="158"/>
                  </a:cubicBezTo>
                  <a:cubicBezTo>
                    <a:pt x="580" y="173"/>
                    <a:pt x="602" y="195"/>
                    <a:pt x="641" y="201"/>
                  </a:cubicBezTo>
                  <a:cubicBezTo>
                    <a:pt x="664" y="188"/>
                    <a:pt x="710" y="146"/>
                    <a:pt x="731" y="189"/>
                  </a:cubicBezTo>
                  <a:cubicBezTo>
                    <a:pt x="744" y="186"/>
                    <a:pt x="745" y="174"/>
                    <a:pt x="759" y="182"/>
                  </a:cubicBezTo>
                  <a:cubicBezTo>
                    <a:pt x="765" y="200"/>
                    <a:pt x="760" y="213"/>
                    <a:pt x="755" y="229"/>
                  </a:cubicBezTo>
                  <a:cubicBezTo>
                    <a:pt x="712" y="236"/>
                    <a:pt x="688" y="245"/>
                    <a:pt x="653" y="264"/>
                  </a:cubicBezTo>
                  <a:cubicBezTo>
                    <a:pt x="661" y="281"/>
                    <a:pt x="655" y="301"/>
                    <a:pt x="664" y="308"/>
                  </a:cubicBezTo>
                  <a:cubicBezTo>
                    <a:pt x="661" y="318"/>
                    <a:pt x="652" y="302"/>
                    <a:pt x="641" y="308"/>
                  </a:cubicBezTo>
                  <a:close/>
                </a:path>
              </a:pathLst>
            </a:custGeom>
            <a:solidFill>
              <a:srgbClr val="FFCC00"/>
            </a:solidFill>
            <a:ln w="9525">
              <a:solidFill>
                <a:srgbClr val="FFCC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050" b="1" i="0" u="none" strike="noStrike" kern="0" cap="none" spc="0" normalizeH="0" baseline="0" noProof="0" dirty="0" smtClean="0">
                <a:ln>
                  <a:noFill/>
                </a:ln>
                <a:solidFill>
                  <a:prstClr val="black"/>
                </a:solidFill>
                <a:effectLst/>
                <a:uLnTx/>
                <a:uFillTx/>
              </a:endParaRPr>
            </a:p>
          </p:txBody>
        </p:sp>
        <p:sp>
          <p:nvSpPr>
            <p:cNvPr id="51" name="TextBox 50"/>
            <p:cNvSpPr txBox="1"/>
            <p:nvPr/>
          </p:nvSpPr>
          <p:spPr>
            <a:xfrm>
              <a:off x="5118039" y="2041510"/>
              <a:ext cx="496308" cy="7329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smtClean="0">
                  <a:ln>
                    <a:noFill/>
                  </a:ln>
                  <a:solidFill>
                    <a:prstClr val="black">
                      <a:lumMod val="75000"/>
                      <a:lumOff val="25000"/>
                    </a:prstClr>
                  </a:solidFill>
                  <a:effectLst/>
                  <a:uLnTx/>
                  <a:uFillTx/>
                  <a:latin typeface="Century Gothic" panose="020B0502020202020204" pitchFamily="34" charset="0"/>
                </a:rPr>
                <a:t>GP</a:t>
              </a:r>
            </a:p>
            <a:p>
              <a:pPr marL="0" marR="0" lvl="0" indent="0" algn="ctr" defTabSz="914400" eaLnBrk="1" fontAlgn="auto" latinLnBrk="0" hangingPunct="1">
                <a:lnSpc>
                  <a:spcPct val="100000"/>
                </a:lnSpc>
                <a:spcBef>
                  <a:spcPts val="0"/>
                </a:spcBef>
                <a:spcAft>
                  <a:spcPts val="0"/>
                </a:spcAft>
                <a:buClrTx/>
                <a:buSzTx/>
                <a:buFontTx/>
                <a:buNone/>
                <a:tabLst/>
                <a:defRPr/>
              </a:pPr>
              <a:r>
                <a:rPr lang="en-ZA" sz="900" b="1" kern="0" dirty="0" smtClean="0">
                  <a:solidFill>
                    <a:prstClr val="black">
                      <a:lumMod val="75000"/>
                      <a:lumOff val="25000"/>
                    </a:prstClr>
                  </a:solidFill>
                  <a:latin typeface="Century Gothic" panose="020B0502020202020204" pitchFamily="34" charset="0"/>
                </a:rPr>
                <a:t>237</a:t>
              </a:r>
              <a:r>
                <a:rPr kumimoji="0" lang="en-ZA" sz="900" b="1" i="0" u="none" strike="noStrike" kern="0" cap="none" spc="0" normalizeH="0" baseline="0" noProof="0" dirty="0" smtClean="0">
                  <a:ln>
                    <a:noFill/>
                  </a:ln>
                  <a:solidFill>
                    <a:prstClr val="black">
                      <a:lumMod val="75000"/>
                      <a:lumOff val="25000"/>
                    </a:prstClr>
                  </a:solidFill>
                  <a:effectLst/>
                  <a:uLnTx/>
                  <a:uFillTx/>
                  <a:latin typeface="Century Gothic" panose="020B0502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900" b="1" i="0" u="none" strike="noStrike" kern="0" cap="none" spc="0" normalizeH="0" baseline="0" noProof="0" dirty="0" smtClean="0">
                <a:ln>
                  <a:noFill/>
                </a:ln>
                <a:solidFill>
                  <a:prstClr val="black">
                    <a:lumMod val="75000"/>
                    <a:lumOff val="25000"/>
                  </a:prstClr>
                </a:solidFill>
                <a:effectLst/>
                <a:uLnTx/>
                <a:uFillTx/>
                <a:latin typeface="Century Gothic" panose="020B0502020202020204" pitchFamily="34" charset="0"/>
              </a:endParaRPr>
            </a:p>
          </p:txBody>
        </p:sp>
        <p:sp>
          <p:nvSpPr>
            <p:cNvPr id="52" name="TextBox 51"/>
            <p:cNvSpPr txBox="1"/>
            <p:nvPr/>
          </p:nvSpPr>
          <p:spPr>
            <a:xfrm>
              <a:off x="5596667" y="1999563"/>
              <a:ext cx="474915" cy="5996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rPr>
                <a:t>MP</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50" b="1" kern="0" dirty="0" smtClean="0">
                  <a:solidFill>
                    <a:prstClr val="white"/>
                  </a:solidFill>
                </a:rPr>
                <a:t>132</a:t>
              </a:r>
              <a:endParaRPr kumimoji="0" lang="en-ZA" sz="1050" b="1" i="0" u="none" strike="noStrike" kern="0" cap="none" spc="0" normalizeH="0" baseline="0" noProof="0" dirty="0" smtClean="0">
                <a:ln>
                  <a:noFill/>
                </a:ln>
                <a:solidFill>
                  <a:prstClr val="white"/>
                </a:solidFill>
                <a:effectLst/>
                <a:uLnTx/>
                <a:uFillTx/>
              </a:endParaRPr>
            </a:p>
          </p:txBody>
        </p:sp>
        <p:sp>
          <p:nvSpPr>
            <p:cNvPr id="53" name="TextBox 52"/>
            <p:cNvSpPr txBox="1"/>
            <p:nvPr/>
          </p:nvSpPr>
          <p:spPr>
            <a:xfrm>
              <a:off x="5497399" y="1381516"/>
              <a:ext cx="486584" cy="577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rPr>
                <a:t>LP</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b="1" kern="0" dirty="0" smtClean="0">
                  <a:solidFill>
                    <a:prstClr val="white"/>
                  </a:solidFill>
                  <a:latin typeface="Century Gothic" panose="020B0502020202020204" pitchFamily="34" charset="0"/>
                </a:rPr>
                <a:t>175</a:t>
              </a:r>
              <a:endPar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endParaRPr>
            </a:p>
          </p:txBody>
        </p:sp>
        <p:sp>
          <p:nvSpPr>
            <p:cNvPr id="54" name="TextBox 53"/>
            <p:cNvSpPr txBox="1"/>
            <p:nvPr/>
          </p:nvSpPr>
          <p:spPr>
            <a:xfrm>
              <a:off x="4298189" y="2189227"/>
              <a:ext cx="486584" cy="577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rPr>
                <a:t>NW</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b="1" kern="0" dirty="0" smtClean="0">
                  <a:solidFill>
                    <a:prstClr val="white"/>
                  </a:solidFill>
                  <a:latin typeface="Century Gothic" panose="020B0502020202020204" pitchFamily="34" charset="0"/>
                </a:rPr>
                <a:t>143</a:t>
              </a:r>
              <a:endPar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endParaRPr>
            </a:p>
          </p:txBody>
        </p:sp>
        <p:sp>
          <p:nvSpPr>
            <p:cNvPr id="55" name="TextBox 54"/>
            <p:cNvSpPr txBox="1"/>
            <p:nvPr/>
          </p:nvSpPr>
          <p:spPr>
            <a:xfrm>
              <a:off x="3371883" y="3121815"/>
              <a:ext cx="486584" cy="577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rPr>
                <a:t>NC</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b="1" kern="0" noProof="0" dirty="0" smtClean="0">
                  <a:solidFill>
                    <a:prstClr val="white"/>
                  </a:solidFill>
                  <a:latin typeface="Century Gothic" panose="020B0502020202020204" pitchFamily="34" charset="0"/>
                </a:rPr>
                <a:t>171</a:t>
              </a:r>
              <a:endPar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endParaRPr>
            </a:p>
          </p:txBody>
        </p:sp>
        <p:sp>
          <p:nvSpPr>
            <p:cNvPr id="56" name="TextBox 55"/>
            <p:cNvSpPr txBox="1"/>
            <p:nvPr/>
          </p:nvSpPr>
          <p:spPr>
            <a:xfrm>
              <a:off x="2965170" y="4129245"/>
              <a:ext cx="484638" cy="577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rPr>
                <a:t>WC</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b="1" kern="0" dirty="0" smtClean="0">
                  <a:solidFill>
                    <a:prstClr val="white"/>
                  </a:solidFill>
                  <a:latin typeface="Century Gothic" panose="020B0502020202020204" pitchFamily="34" charset="0"/>
                </a:rPr>
                <a:t>135</a:t>
              </a:r>
              <a:endPar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endParaRPr>
            </a:p>
          </p:txBody>
        </p:sp>
        <p:sp>
          <p:nvSpPr>
            <p:cNvPr id="57" name="TextBox 56"/>
            <p:cNvSpPr txBox="1"/>
            <p:nvPr/>
          </p:nvSpPr>
          <p:spPr>
            <a:xfrm>
              <a:off x="4551953" y="3807820"/>
              <a:ext cx="486584" cy="577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schemeClr val="bg1"/>
                  </a:solidFill>
                  <a:effectLst/>
                  <a:uLnTx/>
                  <a:uFillTx/>
                  <a:latin typeface="Century Gothic" panose="020B0502020202020204" pitchFamily="34" charset="0"/>
                </a:rPr>
                <a:t>EC</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b="1" kern="0" dirty="0" smtClean="0">
                  <a:solidFill>
                    <a:schemeClr val="bg1"/>
                  </a:solidFill>
                  <a:latin typeface="Century Gothic" panose="020B0502020202020204" pitchFamily="34" charset="0"/>
                </a:rPr>
                <a:t>337</a:t>
              </a:r>
              <a:endParaRPr kumimoji="0" lang="en-ZA" sz="1000" b="1" i="0" u="none" strike="noStrike" kern="0" cap="none" spc="0" normalizeH="0" baseline="0" noProof="0" dirty="0" smtClean="0">
                <a:ln>
                  <a:noFill/>
                </a:ln>
                <a:solidFill>
                  <a:schemeClr val="bg1"/>
                </a:solidFill>
                <a:effectLst/>
                <a:uLnTx/>
                <a:uFillTx/>
                <a:latin typeface="Century Gothic" panose="020B0502020202020204" pitchFamily="34" charset="0"/>
              </a:endParaRPr>
            </a:p>
          </p:txBody>
        </p:sp>
        <p:sp>
          <p:nvSpPr>
            <p:cNvPr id="58" name="TextBox 57"/>
            <p:cNvSpPr txBox="1"/>
            <p:nvPr/>
          </p:nvSpPr>
          <p:spPr>
            <a:xfrm>
              <a:off x="4544506" y="2728671"/>
              <a:ext cx="486584" cy="577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rPr>
                <a:t>FS</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b="1" kern="0" dirty="0" smtClean="0">
                  <a:solidFill>
                    <a:prstClr val="white"/>
                  </a:solidFill>
                  <a:latin typeface="Century Gothic" panose="020B0502020202020204" pitchFamily="34" charset="0"/>
                </a:rPr>
                <a:t>239</a:t>
              </a:r>
              <a:endParaRPr kumimoji="0" lang="en-ZA" sz="1000" b="1" i="0" u="none" strike="noStrike" kern="0" cap="none" spc="0" normalizeH="0" baseline="0" noProof="0" dirty="0" smtClean="0">
                <a:ln>
                  <a:noFill/>
                </a:ln>
                <a:solidFill>
                  <a:prstClr val="white"/>
                </a:solidFill>
                <a:effectLst/>
                <a:uLnTx/>
                <a:uFillTx/>
                <a:latin typeface="Century Gothic" panose="020B0502020202020204" pitchFamily="34" charset="0"/>
              </a:endParaRPr>
            </a:p>
          </p:txBody>
        </p:sp>
        <p:sp>
          <p:nvSpPr>
            <p:cNvPr id="59" name="TextBox 58"/>
            <p:cNvSpPr txBox="1"/>
            <p:nvPr/>
          </p:nvSpPr>
          <p:spPr>
            <a:xfrm>
              <a:off x="5784136" y="2723119"/>
              <a:ext cx="513810" cy="5885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smtClean="0">
                  <a:ln>
                    <a:noFill/>
                  </a:ln>
                  <a:solidFill>
                    <a:schemeClr val="bg1"/>
                  </a:solidFill>
                  <a:effectLst/>
                  <a:uLnTx/>
                  <a:uFillTx/>
                  <a:latin typeface="Century Gothic" panose="020B0502020202020204" pitchFamily="34" charset="0"/>
                </a:rPr>
                <a:t>KZN</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50" b="1" kern="0" dirty="0" smtClean="0">
                  <a:solidFill>
                    <a:schemeClr val="bg1"/>
                  </a:solidFill>
                </a:rPr>
                <a:t>270</a:t>
              </a:r>
              <a:endParaRPr kumimoji="0" lang="en-ZA" sz="1050" b="1" i="0" u="none" strike="noStrike" kern="0" cap="none" spc="0" normalizeH="0" baseline="0" noProof="0" dirty="0" smtClean="0">
                <a:ln>
                  <a:noFill/>
                </a:ln>
                <a:solidFill>
                  <a:schemeClr val="bg1"/>
                </a:solidFill>
                <a:effectLst/>
                <a:uLnTx/>
                <a:uFillTx/>
              </a:endParaRPr>
            </a:p>
          </p:txBody>
        </p:sp>
      </p:grpSp>
      <p:graphicFrame>
        <p:nvGraphicFramePr>
          <p:cNvPr id="61" name="Chart 60"/>
          <p:cNvGraphicFramePr>
            <a:graphicFrameLocks/>
          </p:cNvGraphicFramePr>
          <p:nvPr>
            <p:extLst>
              <p:ext uri="{D42A27DB-BD31-4B8C-83A1-F6EECF244321}">
                <p14:modId xmlns:p14="http://schemas.microsoft.com/office/powerpoint/2010/main" xmlns="" val="3298405774"/>
              </p:ext>
            </p:extLst>
          </p:nvPr>
        </p:nvGraphicFramePr>
        <p:xfrm>
          <a:off x="4108343" y="346466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7648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08879515"/>
              </p:ext>
            </p:extLst>
          </p:nvPr>
        </p:nvGraphicFramePr>
        <p:xfrm>
          <a:off x="110708" y="1319276"/>
          <a:ext cx="8930261" cy="5154343"/>
        </p:xfrm>
        <a:graphic>
          <a:graphicData uri="http://schemas.openxmlformats.org/drawingml/2006/table">
            <a:tbl>
              <a:tblPr>
                <a:tableStyleId>{9D7B26C5-4107-4FEC-AEDC-1716B250A1EF}</a:tableStyleId>
              </a:tblPr>
              <a:tblGrid>
                <a:gridCol w="1731539"/>
                <a:gridCol w="1896035"/>
                <a:gridCol w="2608730"/>
                <a:gridCol w="1385047"/>
                <a:gridCol w="1308910"/>
              </a:tblGrid>
              <a:tr h="27065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Clusters</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72174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j-lt"/>
                          <a:ea typeface="+mn-ea"/>
                          <a:cs typeface="+mn-cs"/>
                        </a:rPr>
                        <a:t>Improve interdepartmental Coordination by joint planning and sharing of messages across the three spheres of government to ensure coherence and alignment of government messages</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21016">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935671">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GCPs developed for the clusters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smtClean="0">
                          <a:effectLst/>
                          <a:latin typeface="Arial" panose="020B0604020202020204" pitchFamily="34" charset="0"/>
                          <a:ea typeface="Times New Roman" panose="02020603050405020304" pitchFamily="18" charset="0"/>
                        </a:rPr>
                        <a:t> Five GCPs 2016/17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Five cluster communication programmes for 2016/17 were developed and presented to the DGs’ Cluster</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p>
                      <a:r>
                        <a:rPr lang="en-ZA" sz="1400" dirty="0" smtClean="0">
                          <a:effectLst/>
                          <a:latin typeface="Arial" panose="020B0604020202020204" pitchFamily="34" charset="0"/>
                          <a:ea typeface="Times New Roman" panose="02020603050405020304" pitchFamily="18" charset="0"/>
                        </a:rPr>
                        <a:t>50 reports on the implementation of the 2016/17 GCP were developed and presented to the DGs’ Cluster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9887">
                <a:tc>
                  <a:txBody>
                    <a:bodyPr/>
                    <a:lstStyle/>
                    <a:p>
                      <a:pPr algn="l">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communication strategies developed for cluster campaigns/ projects/ programmes</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 communication </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strategies for departments developed for cluster campaigns/ projects/ programmes. (based on demand)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44 (100%)</a:t>
                      </a: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communication </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strategies developed for cluster campaigns/ projects/ programmes. (based on demand)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7628" y="0"/>
            <a:ext cx="9136372" cy="71876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 </a:t>
            </a:r>
          </a:p>
        </p:txBody>
      </p:sp>
      <p:sp>
        <p:nvSpPr>
          <p:cNvPr id="5" name="Rectangle 4"/>
          <p:cNvSpPr/>
          <p:nvPr/>
        </p:nvSpPr>
        <p:spPr>
          <a:xfrm>
            <a:off x="0" y="718760"/>
            <a:ext cx="9040969" cy="646331"/>
          </a:xfrm>
          <a:prstGeom prst="rect">
            <a:avLst/>
          </a:prstGeom>
          <a:solidFill>
            <a:schemeClr val="accent3">
              <a:lumMod val="60000"/>
              <a:lumOff val="40000"/>
            </a:schemeClr>
          </a:solidFill>
        </p:spPr>
        <p:txBody>
          <a:bodyPr wrap="square">
            <a:spAutoFit/>
          </a:bodyPr>
          <a:lstStyle/>
          <a:p>
            <a:r>
              <a:rPr lang="en-US" b="1" dirty="0" smtClean="0">
                <a:solidFill>
                  <a:prstClr val="black"/>
                </a:solidFill>
              </a:rPr>
              <a:t>Purpose: </a:t>
            </a:r>
            <a:r>
              <a:rPr lang="en-ZA" dirty="0" smtClean="0">
                <a:solidFill>
                  <a:prstClr val="black"/>
                </a:solidFill>
              </a:rPr>
              <a:t>Implement </a:t>
            </a:r>
            <a:r>
              <a:rPr lang="en-ZA" dirty="0">
                <a:solidFill>
                  <a:prstClr val="black"/>
                </a:solidFill>
              </a:rPr>
              <a:t>development </a:t>
            </a:r>
            <a:r>
              <a:rPr lang="en-ZA" dirty="0" smtClean="0">
                <a:solidFill>
                  <a:prstClr val="black"/>
                </a:solidFill>
              </a:rPr>
              <a:t>communication, </a:t>
            </a:r>
            <a:r>
              <a:rPr lang="en-ZA" dirty="0">
                <a:solidFill>
                  <a:prstClr val="black"/>
                </a:solidFill>
              </a:rPr>
              <a:t>through mediated and unmediated </a:t>
            </a:r>
            <a:r>
              <a:rPr lang="en-ZA" dirty="0" smtClean="0">
                <a:solidFill>
                  <a:prstClr val="black"/>
                </a:solidFill>
              </a:rPr>
              <a:t>communication </a:t>
            </a:r>
            <a:r>
              <a:rPr lang="en-ZA" dirty="0">
                <a:solidFill>
                  <a:prstClr val="black"/>
                </a:solidFill>
              </a:rPr>
              <a:t>and sound </a:t>
            </a:r>
            <a:r>
              <a:rPr lang="en-ZA" dirty="0" smtClean="0">
                <a:solidFill>
                  <a:prstClr val="black"/>
                </a:solidFill>
              </a:rPr>
              <a:t>stakeholder relations </a:t>
            </a:r>
            <a:r>
              <a:rPr lang="en-ZA" dirty="0">
                <a:solidFill>
                  <a:prstClr val="black"/>
                </a:solidFill>
              </a:rPr>
              <a:t>and </a:t>
            </a:r>
            <a:r>
              <a:rPr lang="en-ZA" dirty="0" smtClean="0">
                <a:solidFill>
                  <a:prstClr val="black"/>
                </a:solidFill>
              </a:rPr>
              <a:t>partnerships.</a:t>
            </a:r>
            <a:endParaRPr lang="en-US" dirty="0">
              <a:solidFill>
                <a:prstClr val="black"/>
              </a:solidFill>
            </a:endParaRPr>
          </a:p>
        </p:txBody>
      </p:sp>
    </p:spTree>
    <p:extLst>
      <p:ext uri="{BB962C8B-B14F-4D97-AF65-F5344CB8AC3E}">
        <p14:creationId xmlns:p14="http://schemas.microsoft.com/office/powerpoint/2010/main" xmlns="" val="380534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4739634"/>
              </p:ext>
            </p:extLst>
          </p:nvPr>
        </p:nvGraphicFramePr>
        <p:xfrm>
          <a:off x="101032" y="1118063"/>
          <a:ext cx="8892862" cy="4918487"/>
        </p:xfrm>
        <a:graphic>
          <a:graphicData uri="http://schemas.openxmlformats.org/drawingml/2006/table">
            <a:tbl>
              <a:tblPr>
                <a:tableStyleId>{9D7B26C5-4107-4FEC-AEDC-1716B250A1EF}</a:tableStyleId>
              </a:tblPr>
              <a:tblGrid>
                <a:gridCol w="2082820"/>
                <a:gridCol w="2105365"/>
                <a:gridCol w="2022002"/>
                <a:gridCol w="1379247"/>
                <a:gridCol w="1303428"/>
              </a:tblGrid>
              <a:tr h="26403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Clusters</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70409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j-lt"/>
                          <a:ea typeface="+mn-ea"/>
                          <a:cs typeface="+mn-cs"/>
                        </a:rPr>
                        <a:t>Improve interdepartmental Coordination by joint planning and sharing of messages across the three spheres of government to ensure coherence and alignment of government messages</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10723">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341404">
                <a:tc>
                  <a:txBody>
                    <a:bodyPr/>
                    <a:lstStyle/>
                    <a:p>
                      <a:pPr algn="l">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rPr>
                        <a:t>Number of Internal Communicators’ Forum (ICF) coordinated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Two ICFs</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coordinated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Two ICFs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4523">
                <a:tc>
                  <a:txBody>
                    <a:bodyPr/>
                    <a:lstStyle/>
                    <a:p>
                      <a:pPr algn="l">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rPr>
                        <a:t>Number of reports on government communication training produced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 reports on government communication training produced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 reports on government communication training produced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
            <a:ext cx="8904502" cy="8254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1164433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353598685"/>
              </p:ext>
            </p:extLst>
          </p:nvPr>
        </p:nvGraphicFramePr>
        <p:xfrm>
          <a:off x="116222" y="1045239"/>
          <a:ext cx="8892863" cy="5278120"/>
        </p:xfrm>
        <a:graphic>
          <a:graphicData uri="http://schemas.openxmlformats.org/drawingml/2006/table">
            <a:tbl>
              <a:tblPr>
                <a:tableStyleId>{9D7B26C5-4107-4FEC-AEDC-1716B250A1EF}</a:tableStyleId>
              </a:tblPr>
              <a:tblGrid>
                <a:gridCol w="2082820"/>
                <a:gridCol w="1944676"/>
                <a:gridCol w="2182692"/>
                <a:gridCol w="1379247"/>
                <a:gridCol w="1303428"/>
              </a:tblGrid>
              <a:tr h="26044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Clusters</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69451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j-lt"/>
                          <a:ea typeface="+mn-ea"/>
                          <a:cs typeface="+mn-cs"/>
                        </a:rPr>
                        <a:t>Improve interdepartmental Coordination by joint planning and sharing of messages across the three spheres of government to ensure coherence and alignment of government messages</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05134">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309689">
                <a:tc>
                  <a:txBody>
                    <a:bodyPr/>
                    <a:lstStyle/>
                    <a:p>
                      <a:pPr algn="l">
                        <a:lnSpc>
                          <a:spcPct val="115000"/>
                        </a:lnSpc>
                        <a:spcAft>
                          <a:spcPts val="0"/>
                        </a:spcAft>
                      </a:pPr>
                      <a:r>
                        <a:rPr lang="en-ZA" sz="1400" kern="1200" dirty="0" smtClean="0">
                          <a:effectLst/>
                          <a:latin typeface="Arial" panose="020B0604020202020204" pitchFamily="34" charset="0"/>
                          <a:ea typeface="Times New Roman" panose="02020603050405020304" pitchFamily="18" charset="0"/>
                        </a:rPr>
                        <a:t>Number of Government Communicators’</a:t>
                      </a:r>
                      <a:r>
                        <a:rPr lang="en-ZA" sz="1400" dirty="0" smtClean="0">
                          <a:effectLst/>
                          <a:latin typeface="Arial" panose="020B0604020202020204" pitchFamily="34" charset="0"/>
                          <a:ea typeface="Times New Roman" panose="02020603050405020304" pitchFamily="18" charset="0"/>
                        </a:rPr>
                        <a:t> Forums (GCF) coordinated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Two GCFs</a:t>
                      </a:r>
                      <a:r>
                        <a:rPr lang="en-ZA" sz="1400" dirty="0">
                          <a:effectLst/>
                          <a:latin typeface="Arial" panose="020B0604020202020204" pitchFamily="34" charset="0"/>
                          <a:ea typeface="Times New Roman" panose="02020603050405020304" pitchFamily="18" charset="0"/>
                          <a:cs typeface="Arial" panose="020B0604020202020204" pitchFamily="34" charset="0"/>
                        </a:rPr>
                        <a:t> coordinated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Two meetings were held with government communicators and chiefs of staff to plan for the Imbizo Focus Week and Imbizo on Education, including feedback from the Inter-Ministerial Committee on Publicity and 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1676">
                <a:tc>
                  <a:txBody>
                    <a:bodyPr/>
                    <a:lstStyle/>
                    <a:p>
                      <a:pPr algn="l">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rPr>
                        <a:t>Percentage of  communication projects implemented (Based on demand)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 of communication projects implemented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8100"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59 requests (100%) of communication projects implemented      (Based on demand)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300"/>
                        </a:spcBef>
                        <a:spcAft>
                          <a:spcPts val="3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
            <a:ext cx="8904502" cy="8254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2493015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969553693"/>
              </p:ext>
            </p:extLst>
          </p:nvPr>
        </p:nvGraphicFramePr>
        <p:xfrm>
          <a:off x="211160" y="1004831"/>
          <a:ext cx="8930261" cy="5258268"/>
        </p:xfrm>
        <a:graphic>
          <a:graphicData uri="http://schemas.openxmlformats.org/drawingml/2006/table">
            <a:tbl>
              <a:tblPr>
                <a:tableStyleId>{9D7B26C5-4107-4FEC-AEDC-1716B250A1EF}</a:tableStyleId>
              </a:tblPr>
              <a:tblGrid>
                <a:gridCol w="2091579"/>
                <a:gridCol w="2114219"/>
                <a:gridCol w="2043952"/>
                <a:gridCol w="1371601"/>
                <a:gridCol w="1308910"/>
              </a:tblGrid>
              <a:tr h="26521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Provincial and Local Liaison and Cluster Communication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7149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An informed and empowered citizenry on government’s policies, plans, programmes and achievements to increase public participation in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12556">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685359">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reports on support to the functioning of government</a:t>
                      </a:r>
                      <a:b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communication system produced (provincial and local level)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 </a:t>
                      </a:r>
                      <a:r>
                        <a:rPr lang="en-ZA" sz="1400" kern="1200" dirty="0">
                          <a:effectLst/>
                          <a:latin typeface="Arial" panose="020B0604020202020204" pitchFamily="34" charset="0"/>
                          <a:ea typeface="Calibri" panose="020F0502020204030204" pitchFamily="34" charset="0"/>
                          <a:cs typeface="Arial" panose="020B0604020202020204" pitchFamily="34" charset="0"/>
                        </a:rPr>
                        <a:t>reports on support to</a:t>
                      </a:r>
                      <a:br>
                        <a:rPr lang="en-ZA" sz="1400" kern="1200" dirty="0">
                          <a:effectLst/>
                          <a:latin typeface="Arial" panose="020B0604020202020204" pitchFamily="34" charset="0"/>
                          <a:ea typeface="Calibri" panose="020F0502020204030204" pitchFamily="34" charset="0"/>
                          <a:cs typeface="Arial" panose="020B0604020202020204" pitchFamily="34" charset="0"/>
                        </a:rPr>
                      </a:br>
                      <a:r>
                        <a:rPr lang="en-ZA" sz="1400" kern="1200" dirty="0">
                          <a:effectLst/>
                          <a:latin typeface="Arial" panose="020B0604020202020204" pitchFamily="34" charset="0"/>
                          <a:ea typeface="Calibri" panose="020F0502020204030204" pitchFamily="34" charset="0"/>
                          <a:cs typeface="Arial" panose="020B0604020202020204" pitchFamily="34" charset="0"/>
                        </a:rPr>
                        <a:t>the functioning of government</a:t>
                      </a:r>
                      <a:br>
                        <a:rPr lang="en-ZA" sz="1400" kern="1200" dirty="0">
                          <a:effectLst/>
                          <a:latin typeface="Arial" panose="020B0604020202020204" pitchFamily="34" charset="0"/>
                          <a:ea typeface="Calibri" panose="020F0502020204030204" pitchFamily="34" charset="0"/>
                          <a:cs typeface="Arial" panose="020B0604020202020204" pitchFamily="34" charset="0"/>
                        </a:rPr>
                      </a:br>
                      <a:r>
                        <a:rPr lang="en-ZA" sz="1400" kern="1200" dirty="0">
                          <a:effectLst/>
                          <a:latin typeface="Arial" panose="020B0604020202020204" pitchFamily="34" charset="0"/>
                          <a:ea typeface="Calibri" panose="020F0502020204030204" pitchFamily="34" charset="0"/>
                          <a:cs typeface="Arial" panose="020B0604020202020204" pitchFamily="34" charset="0"/>
                        </a:rPr>
                        <a:t>communication system</a:t>
                      </a:r>
                      <a:br>
                        <a:rPr lang="en-ZA" sz="1400" kern="1200" dirty="0">
                          <a:effectLst/>
                          <a:latin typeface="Arial" panose="020B0604020202020204" pitchFamily="34" charset="0"/>
                          <a:ea typeface="Calibri" panose="020F0502020204030204" pitchFamily="34" charset="0"/>
                          <a:cs typeface="Arial" panose="020B0604020202020204" pitchFamily="34" charset="0"/>
                        </a:rPr>
                      </a:br>
                      <a:r>
                        <a:rPr lang="en-ZA" sz="1400" kern="1200" dirty="0">
                          <a:effectLst/>
                          <a:latin typeface="Arial" panose="020B0604020202020204" pitchFamily="34" charset="0"/>
                          <a:ea typeface="Calibri" panose="020F0502020204030204" pitchFamily="34" charset="0"/>
                          <a:cs typeface="Arial" panose="020B0604020202020204" pitchFamily="34" charset="0"/>
                        </a:rPr>
                        <a:t>produced (provincial and </a:t>
                      </a:r>
                      <a:r>
                        <a:rPr lang="en-ZA" sz="1400" kern="1200" dirty="0" smtClean="0">
                          <a:effectLst/>
                          <a:latin typeface="Arial" panose="020B0604020202020204" pitchFamily="34" charset="0"/>
                          <a:ea typeface="Calibri" panose="020F0502020204030204" pitchFamily="34" charset="0"/>
                          <a:cs typeface="Arial" panose="020B0604020202020204" pitchFamily="34" charset="0"/>
                        </a:rPr>
                        <a:t>local</a:t>
                      </a:r>
                      <a:r>
                        <a:rPr lang="en-ZA" sz="1400" kern="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kern="1200" dirty="0" smtClean="0">
                          <a:effectLst/>
                          <a:latin typeface="Arial" panose="020B0604020202020204" pitchFamily="34" charset="0"/>
                          <a:ea typeface="Calibri" panose="020F0502020204030204" pitchFamily="34" charset="0"/>
                          <a:cs typeface="Arial" panose="020B0604020202020204" pitchFamily="34" charset="0"/>
                        </a:rPr>
                        <a:t>level</a:t>
                      </a:r>
                      <a:r>
                        <a:rPr lang="en-ZA" sz="1400" kern="12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kern="1200" dirty="0">
                          <a:effectLst/>
                          <a:latin typeface="Arial" panose="020B0604020202020204" pitchFamily="34" charset="0"/>
                          <a:ea typeface="Calibri" panose="020F0502020204030204" pitchFamily="34" charset="0"/>
                          <a:cs typeface="Arial" panose="020B0604020202020204" pitchFamily="34" charset="0"/>
                        </a:rPr>
                        <a:t>Produced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 </a:t>
                      </a:r>
                      <a:r>
                        <a:rPr lang="en-ZA" sz="1400" kern="1200" dirty="0">
                          <a:effectLst/>
                          <a:latin typeface="Arial" panose="020B0604020202020204" pitchFamily="34" charset="0"/>
                          <a:ea typeface="Calibri" panose="020F0502020204030204" pitchFamily="34" charset="0"/>
                          <a:cs typeface="Arial" panose="020B0604020202020204" pitchFamily="34" charset="0"/>
                        </a:rPr>
                        <a:t>reports on support to</a:t>
                      </a:r>
                      <a:br>
                        <a:rPr lang="en-ZA" sz="1400" kern="1200" dirty="0">
                          <a:effectLst/>
                          <a:latin typeface="Arial" panose="020B0604020202020204" pitchFamily="34" charset="0"/>
                          <a:ea typeface="Calibri" panose="020F0502020204030204" pitchFamily="34" charset="0"/>
                          <a:cs typeface="Arial" panose="020B0604020202020204" pitchFamily="34" charset="0"/>
                        </a:rPr>
                      </a:br>
                      <a:r>
                        <a:rPr lang="en-ZA" sz="1400" kern="1200" dirty="0">
                          <a:effectLst/>
                          <a:latin typeface="Arial" panose="020B0604020202020204" pitchFamily="34" charset="0"/>
                          <a:ea typeface="Calibri" panose="020F0502020204030204" pitchFamily="34" charset="0"/>
                          <a:cs typeface="Arial" panose="020B0604020202020204" pitchFamily="34" charset="0"/>
                        </a:rPr>
                        <a:t>the functioning of government</a:t>
                      </a:r>
                      <a:br>
                        <a:rPr lang="en-ZA" sz="1400" kern="1200" dirty="0">
                          <a:effectLst/>
                          <a:latin typeface="Arial" panose="020B0604020202020204" pitchFamily="34" charset="0"/>
                          <a:ea typeface="Calibri" panose="020F0502020204030204" pitchFamily="34" charset="0"/>
                          <a:cs typeface="Arial" panose="020B0604020202020204" pitchFamily="34" charset="0"/>
                        </a:rPr>
                      </a:br>
                      <a:r>
                        <a:rPr lang="en-ZA" sz="1400" kern="1200" dirty="0">
                          <a:effectLst/>
                          <a:latin typeface="Arial" panose="020B0604020202020204" pitchFamily="34" charset="0"/>
                          <a:ea typeface="Calibri" panose="020F0502020204030204" pitchFamily="34" charset="0"/>
                          <a:cs typeface="Arial" panose="020B0604020202020204" pitchFamily="34" charset="0"/>
                        </a:rPr>
                        <a:t>communication system </a:t>
                      </a:r>
                      <a:br>
                        <a:rPr lang="en-ZA" sz="1400" kern="1200" dirty="0">
                          <a:effectLst/>
                          <a:latin typeface="Arial" panose="020B0604020202020204" pitchFamily="34" charset="0"/>
                          <a:ea typeface="Calibri" panose="020F0502020204030204" pitchFamily="34" charset="0"/>
                          <a:cs typeface="Arial" panose="020B0604020202020204" pitchFamily="34" charset="0"/>
                        </a:rPr>
                      </a:br>
                      <a:r>
                        <a:rPr lang="en-ZA" sz="1400" kern="1200" dirty="0">
                          <a:effectLst/>
                          <a:latin typeface="Arial" panose="020B0604020202020204" pitchFamily="34" charset="0"/>
                          <a:ea typeface="Calibri" panose="020F0502020204030204" pitchFamily="34" charset="0"/>
                          <a:cs typeface="Arial" panose="020B0604020202020204" pitchFamily="34" charset="0"/>
                        </a:rPr>
                        <a:t>(provincial and </a:t>
                      </a:r>
                      <a:r>
                        <a:rPr lang="en-ZA" sz="1400" kern="1200" dirty="0" smtClean="0">
                          <a:effectLst/>
                          <a:latin typeface="Arial" panose="020B0604020202020204" pitchFamily="34" charset="0"/>
                          <a:ea typeface="Calibri" panose="020F0502020204030204" pitchFamily="34" charset="0"/>
                          <a:cs typeface="Arial" panose="020B0604020202020204" pitchFamily="34" charset="0"/>
                        </a:rPr>
                        <a:t>local</a:t>
                      </a:r>
                      <a:r>
                        <a:rPr lang="en-ZA" sz="1400" kern="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kern="1200" dirty="0" smtClean="0">
                          <a:effectLst/>
                          <a:latin typeface="Arial" panose="020B0604020202020204" pitchFamily="34" charset="0"/>
                          <a:ea typeface="Calibri" panose="020F0502020204030204" pitchFamily="34" charset="0"/>
                          <a:cs typeface="Arial" panose="020B0604020202020204" pitchFamily="34" charset="0"/>
                        </a:rPr>
                        <a:t>level</a:t>
                      </a:r>
                      <a:r>
                        <a:rPr lang="en-ZA" sz="1400" kern="12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000">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development communication activations aligned to the GCP</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1 200 development communication activations aligned to the GCP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1 839 development communication activations aligned to the GCP</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overachieved by 639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An </a:t>
                      </a:r>
                      <a:r>
                        <a:rPr lang="en-ZA" sz="1400" dirty="0">
                          <a:effectLst/>
                          <a:latin typeface="Arial" panose="020B0604020202020204" pitchFamily="34" charset="0"/>
                          <a:ea typeface="Calibri" panose="020F0502020204030204" pitchFamily="34" charset="0"/>
                          <a:cs typeface="Arial" panose="020B0604020202020204" pitchFamily="34" charset="0"/>
                        </a:rPr>
                        <a:t>increased demand for communication campaigns in response to unforeseen communication issues in the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0"/>
            <a:ext cx="8904502" cy="72614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128984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4150152"/>
              </p:ext>
            </p:extLst>
          </p:nvPr>
        </p:nvGraphicFramePr>
        <p:xfrm>
          <a:off x="110708" y="1065151"/>
          <a:ext cx="8930261" cy="4947703"/>
        </p:xfrm>
        <a:graphic>
          <a:graphicData uri="http://schemas.openxmlformats.org/drawingml/2006/table">
            <a:tbl>
              <a:tblPr>
                <a:tableStyleId>{9D7B26C5-4107-4FEC-AEDC-1716B250A1EF}</a:tableStyleId>
              </a:tblPr>
              <a:tblGrid>
                <a:gridCol w="1637410"/>
                <a:gridCol w="1479176"/>
                <a:gridCol w="1882588"/>
                <a:gridCol w="1573306"/>
                <a:gridCol w="2357781"/>
              </a:tblGrid>
              <a:tr h="26284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Provincial and Local Liaison and Cluster Communication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56620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An informed and empowered citizenry on government’s policies, plans, programmes and achievements to increase public participation in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08874">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625702">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marketing events for Thusong programme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486 marketing events for Thusong programme held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555 marketing events for Thusong programme held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overachieved by 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Most events were packaged as part of the Digital Terrestrial Television led by the DoC as such the Thusong Programme formed part of the exhibitions in those </a:t>
                      </a:r>
                      <a:r>
                        <a:rPr lang="en-ZA" sz="1400" dirty="0" smtClean="0">
                          <a:effectLst/>
                          <a:latin typeface="Arial" panose="020B0604020202020204" pitchFamily="34" charset="0"/>
                          <a:ea typeface="Calibri" panose="020F0502020204030204" pitchFamily="34" charset="0"/>
                          <a:cs typeface="Arial" panose="020B0604020202020204" pitchFamily="34" charset="0"/>
                        </a:rPr>
                        <a:t>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0805">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community and stakeholder liaison visits undertaken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1 800 community and stakeholder liaison visits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2 127 community and stakeholder liaison visits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overachieved by 327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Had  to respond to the issues around drought in the country, Local Government Elections and the International AIDS Conference which called for more engagements on the relevant role players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
            <a:ext cx="8904502" cy="8254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969465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28297823"/>
              </p:ext>
            </p:extLst>
          </p:nvPr>
        </p:nvGraphicFramePr>
        <p:xfrm>
          <a:off x="99068" y="1122328"/>
          <a:ext cx="8782153" cy="4544604"/>
        </p:xfrm>
        <a:graphic>
          <a:graphicData uri="http://schemas.openxmlformats.org/drawingml/2006/table">
            <a:tbl>
              <a:tblPr>
                <a:tableStyleId>{9D7B26C5-4107-4FEC-AEDC-1716B250A1EF}</a:tableStyleId>
              </a:tblPr>
              <a:tblGrid>
                <a:gridCol w="2056890"/>
                <a:gridCol w="1899792"/>
                <a:gridCol w="1849131"/>
                <a:gridCol w="1190536"/>
                <a:gridCol w="1785804"/>
              </a:tblGrid>
              <a:tr h="28519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Provincial and Local Liaison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52147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An informed and empowered citizenry on government’s policies, plans, programmes and achievements to increase public participation in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887278">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831637">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reports on </a:t>
                      </a:r>
                      <a:r>
                        <a:rPr lang="en-ZA" sz="1400" i="1" dirty="0" smtClean="0">
                          <a:effectLst/>
                          <a:latin typeface="Arial" panose="020B0604020202020204" pitchFamily="34" charset="0"/>
                          <a:ea typeface="Calibri" panose="020F0502020204030204" pitchFamily="34" charset="0"/>
                        </a:rPr>
                        <a:t>Izimbizo</a:t>
                      </a:r>
                      <a:r>
                        <a:rPr lang="en-ZA" sz="1400" dirty="0" smtClean="0">
                          <a:effectLst/>
                          <a:latin typeface="Arial" panose="020B0604020202020204" pitchFamily="34" charset="0"/>
                          <a:ea typeface="Calibri" panose="020F0502020204030204" pitchFamily="34" charset="0"/>
                        </a:rPr>
                        <a:t> events held</a:t>
                      </a: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Four quarterly reports on </a:t>
                      </a:r>
                      <a:r>
                        <a:rPr lang="en-ZA" sz="1400" i="1" dirty="0">
                          <a:effectLst/>
                          <a:latin typeface="Arial" panose="020B0604020202020204" pitchFamily="34" charset="0"/>
                          <a:ea typeface="Times New Roman" panose="02020603050405020304" pitchFamily="18" charset="0"/>
                          <a:cs typeface="Arial" panose="020B0604020202020204" pitchFamily="34" charset="0"/>
                        </a:rPr>
                        <a:t>Izimbizo</a:t>
                      </a:r>
                      <a:r>
                        <a:rPr lang="en-ZA" sz="1400" dirty="0">
                          <a:effectLst/>
                          <a:latin typeface="Arial" panose="020B0604020202020204" pitchFamily="34" charset="0"/>
                          <a:ea typeface="Times New Roman" panose="02020603050405020304" pitchFamily="18" charset="0"/>
                          <a:cs typeface="Arial" panose="020B0604020202020204" pitchFamily="34" charset="0"/>
                        </a:rPr>
                        <a:t> events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Compiled four reports on 252 </a:t>
                      </a:r>
                      <a:r>
                        <a:rPr lang="en-ZA" sz="1400" i="1" dirty="0">
                          <a:effectLst/>
                          <a:latin typeface="Arial" panose="020B0604020202020204" pitchFamily="34" charset="0"/>
                          <a:ea typeface="Calibri" panose="020F0502020204030204" pitchFamily="34" charset="0"/>
                          <a:cs typeface="Arial" panose="020B0604020202020204" pitchFamily="34" charset="0"/>
                        </a:rPr>
                        <a:t>izimbizo</a:t>
                      </a:r>
                      <a:r>
                        <a:rPr lang="en-ZA" sz="1400" dirty="0">
                          <a:effectLst/>
                          <a:latin typeface="Arial" panose="020B0604020202020204" pitchFamily="34" charset="0"/>
                          <a:ea typeface="Calibri" panose="020F0502020204030204" pitchFamily="34" charset="0"/>
                          <a:cs typeface="Arial" panose="020B0604020202020204" pitchFamily="34" charset="0"/>
                        </a:rPr>
                        <a:t> events held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9019">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Number of electronic </a:t>
                      </a:r>
                      <a:r>
                        <a:rPr lang="en-ZA" sz="1400" i="1" dirty="0" smtClean="0">
                          <a:effectLst/>
                          <a:latin typeface="Arial" panose="020B0604020202020204" pitchFamily="34" charset="0"/>
                          <a:ea typeface="Calibri" panose="020F0502020204030204" pitchFamily="34" charset="0"/>
                        </a:rPr>
                        <a:t>My District Today</a:t>
                      </a:r>
                      <a:r>
                        <a:rPr lang="en-ZA" sz="1400" dirty="0" smtClean="0">
                          <a:effectLst/>
                          <a:latin typeface="Arial" panose="020B0604020202020204" pitchFamily="34" charset="0"/>
                          <a:ea typeface="Calibri" panose="020F0502020204030204" pitchFamily="34" charset="0"/>
                        </a:rPr>
                        <a:t> newsletters published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44 electronic </a:t>
                      </a:r>
                      <a:r>
                        <a:rPr lang="en-ZA" sz="1400" i="1" dirty="0">
                          <a:effectLst/>
                          <a:latin typeface="Arial" panose="020B0604020202020204" pitchFamily="34" charset="0"/>
                          <a:ea typeface="Calibri" panose="020F0502020204030204" pitchFamily="34" charset="0"/>
                          <a:cs typeface="Arial" panose="020B0604020202020204" pitchFamily="34" charset="0"/>
                        </a:rPr>
                        <a:t>My District Today</a:t>
                      </a:r>
                      <a:r>
                        <a:rPr lang="en-ZA" sz="1400" dirty="0">
                          <a:effectLst/>
                          <a:latin typeface="Arial" panose="020B0604020202020204" pitchFamily="34" charset="0"/>
                          <a:ea typeface="Calibri" panose="020F0502020204030204" pitchFamily="34" charset="0"/>
                          <a:cs typeface="Arial" panose="020B0604020202020204" pitchFamily="34" charset="0"/>
                        </a:rPr>
                        <a:t> newsletters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Published 49 electronic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My District Today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newsletters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overachieved by five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Five special editions had to be issued to reinforce communication on drought, Local Government Elections and SoNA 2017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
            <a:ext cx="8904502" cy="8254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3423163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03713852"/>
              </p:ext>
            </p:extLst>
          </p:nvPr>
        </p:nvGraphicFramePr>
        <p:xfrm>
          <a:off x="120764" y="1053907"/>
          <a:ext cx="8930261" cy="4651908"/>
        </p:xfrm>
        <a:graphic>
          <a:graphicData uri="http://schemas.openxmlformats.org/drawingml/2006/table">
            <a:tbl>
              <a:tblPr>
                <a:tableStyleId>{9D7B26C5-4107-4FEC-AEDC-1716B250A1EF}</a:tableStyleId>
              </a:tblPr>
              <a:tblGrid>
                <a:gridCol w="1512030"/>
                <a:gridCol w="1790163"/>
                <a:gridCol w="1661375"/>
                <a:gridCol w="1867437"/>
                <a:gridCol w="2099256"/>
              </a:tblGrid>
              <a:tr h="25094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Provincial and Local Liaison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54777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j-lt"/>
                          <a:ea typeface="+mn-ea"/>
                          <a:cs typeface="+mn-cs"/>
                        </a:rPr>
                        <a:t>An informed and empowered citizenry on government’s policies, plans, programmes and achievements to increase public participation in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85529">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327605">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development</a:t>
                      </a:r>
                      <a:b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communication activations aligned to the GCP</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development communication activations aligned to the GCP per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1 920 development communication activations aligned to the GCP.</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overachieved by 720 activations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overachieved</a:t>
                      </a:r>
                      <a:b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due to the focus on job creation, fight against crime, Local Government Elections,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Operation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Fiela.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2058">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marketing events for Thusong</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programme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486 marketing events for Thusong programme held per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580 marketing events for Thusong programme were done.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overachieved by 94 events.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Events on Thusong Annual Week, SoNA and the Budget Speech, the display of Thusong Service Centres corporate branding identity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
            <a:ext cx="8904502" cy="8254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1883089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18753" y="1196751"/>
          <a:ext cx="8229600" cy="531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Slide Number Placeholder 1"/>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1C5A2AB-C323-4D9E-A5C5-31404695B90B}" type="slidenum">
              <a:rPr lang="en-US" smtClean="0">
                <a:solidFill>
                  <a:srgbClr val="4B251A"/>
                </a:solidFill>
                <a:latin typeface="Calibri" pitchFamily="34" charset="0"/>
              </a:rPr>
              <a:pPr eaLnBrk="1" hangingPunct="1">
                <a:defRPr/>
              </a:pPr>
              <a:t>4</a:t>
            </a:fld>
            <a:endParaRPr lang="en-US" dirty="0" smtClean="0">
              <a:solidFill>
                <a:srgbClr val="4B251A"/>
              </a:solidFill>
              <a:latin typeface="Calibri" pitchFamily="34" charset="0"/>
            </a:endParaRPr>
          </a:p>
        </p:txBody>
      </p:sp>
      <p:sp>
        <p:nvSpPr>
          <p:cNvPr id="5" name="Title 1"/>
          <p:cNvSpPr txBox="1">
            <a:spLocks/>
          </p:cNvSpPr>
          <p:nvPr/>
        </p:nvSpPr>
        <p:spPr>
          <a:xfrm>
            <a:off x="49213" y="188913"/>
            <a:ext cx="8610600" cy="685800"/>
          </a:xfrm>
          <a:prstGeom prst="rect">
            <a:avLst/>
          </a:prstGeom>
        </p:spPr>
        <p:txBody>
          <a:bodyPr lIns="0" rIns="0" bIns="0" anchor="b"/>
          <a:lstStyle/>
          <a:p>
            <a:pPr defTabSz="914400" fontAlgn="base">
              <a:spcBef>
                <a:spcPct val="0"/>
              </a:spcBef>
              <a:spcAft>
                <a:spcPct val="0"/>
              </a:spcAft>
              <a:defRPr/>
            </a:pPr>
            <a:endParaRPr lang="en-US" sz="3200" b="1" dirty="0">
              <a:solidFill>
                <a:prstClr val="black"/>
              </a:solidFill>
              <a:cs typeface="Arial" charset="0"/>
            </a:endParaRPr>
          </a:p>
        </p:txBody>
      </p:sp>
      <p:sp>
        <p:nvSpPr>
          <p:cNvPr id="6" name="Line 138"/>
          <p:cNvSpPr>
            <a:spLocks noChangeShapeType="1"/>
          </p:cNvSpPr>
          <p:nvPr/>
        </p:nvSpPr>
        <p:spPr bwMode="auto">
          <a:xfrm>
            <a:off x="418751" y="874713"/>
            <a:ext cx="811240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prstClr val="black"/>
              </a:solidFill>
            </a:endParaRPr>
          </a:p>
        </p:txBody>
      </p:sp>
      <p:sp>
        <p:nvSpPr>
          <p:cNvPr id="8" name="Rectangle 7"/>
          <p:cNvSpPr/>
          <p:nvPr/>
        </p:nvSpPr>
        <p:spPr>
          <a:xfrm>
            <a:off x="418753" y="231873"/>
            <a:ext cx="8112405"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a:spcBef>
                <a:spcPct val="0"/>
              </a:spcBef>
              <a:defRPr/>
            </a:pPr>
            <a:r>
              <a:rPr lang="en-US" sz="3600" b="1" dirty="0" smtClean="0">
                <a:solidFill>
                  <a:prstClr val="white"/>
                </a:solidFill>
              </a:rPr>
              <a:t>	2.   Vision, Mission, Values</a:t>
            </a:r>
            <a:endParaRPr lang="en-US" sz="3600" b="1" dirty="0">
              <a:solidFill>
                <a:prstClr val="white"/>
              </a:solidFill>
            </a:endParaRPr>
          </a:p>
        </p:txBody>
      </p:sp>
    </p:spTree>
    <p:extLst>
      <p:ext uri="{BB962C8B-B14F-4D97-AF65-F5344CB8AC3E}">
        <p14:creationId xmlns:p14="http://schemas.microsoft.com/office/powerpoint/2010/main" xmlns="" val="2437289701"/>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606663333"/>
              </p:ext>
            </p:extLst>
          </p:nvPr>
        </p:nvGraphicFramePr>
        <p:xfrm>
          <a:off x="120764" y="1202305"/>
          <a:ext cx="8892862" cy="5082540"/>
        </p:xfrm>
        <a:graphic>
          <a:graphicData uri="http://schemas.openxmlformats.org/drawingml/2006/table">
            <a:tbl>
              <a:tblPr>
                <a:tableStyleId>{9D7B26C5-4107-4FEC-AEDC-1716B250A1EF}</a:tableStyleId>
              </a:tblPr>
              <a:tblGrid>
                <a:gridCol w="1839146"/>
                <a:gridCol w="2205889"/>
                <a:gridCol w="1642912"/>
                <a:gridCol w="1419420"/>
                <a:gridCol w="1785495"/>
              </a:tblGrid>
              <a:tr h="26119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Provincial and Local Liaison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6435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An informed and empowered citizenry on government’s policies, plans, programmes and achievements to increase public participation in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09462">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50005">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community and</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stakeholder liaison visits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1 800 community and stakeholder liaison visits undertaken per year.</a:t>
                      </a:r>
                    </a:p>
                    <a:p>
                      <a:pPr algn="just">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smtClean="0">
                          <a:effectLst/>
                          <a:latin typeface="Arial" panose="020B0604020202020204" pitchFamily="34" charset="0"/>
                          <a:ea typeface="Calibri" panose="020F0502020204030204" pitchFamily="34" charset="0"/>
                        </a:rPr>
                        <a:t>2 127 community and stakeholder liaison visits undertaken</a:t>
                      </a: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Bef>
                          <a:spcPts val="300"/>
                        </a:spcBef>
                        <a:spcAft>
                          <a:spcPts val="3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overachieved by 327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Had  to respond to the issues around drought in the country, Local Government Elections and the International AIDS Conference which called for more engagements on the relevant role players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616">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reports on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izimbizo</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events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 reports on the number of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izimbizo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events held per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Compiled four reports on 326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izimbizo</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events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13235"/>
            <a:ext cx="8904502" cy="712247"/>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1597697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44454813"/>
              </p:ext>
            </p:extLst>
          </p:nvPr>
        </p:nvGraphicFramePr>
        <p:xfrm>
          <a:off x="90976" y="1073162"/>
          <a:ext cx="8943865" cy="3039725"/>
        </p:xfrm>
        <a:graphic>
          <a:graphicData uri="http://schemas.openxmlformats.org/drawingml/2006/table">
            <a:tbl>
              <a:tblPr>
                <a:tableStyleId>{9D7B26C5-4107-4FEC-AEDC-1716B250A1EF}</a:tableStyleId>
              </a:tblPr>
              <a:tblGrid>
                <a:gridCol w="1849694"/>
                <a:gridCol w="2218540"/>
                <a:gridCol w="1328545"/>
                <a:gridCol w="1302748"/>
                <a:gridCol w="2244338"/>
              </a:tblGrid>
              <a:tr h="27303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Provincial and Local Liaison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65314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An informed and empowered citizenry on government’s policies, plans, programmes and achievements to increase public participation in government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37084">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465293">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electronic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My District Today</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newsletters published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44 electronic </a:t>
                      </a:r>
                      <a:r>
                        <a:rPr lang="en-ZA" sz="1400" i="1" dirty="0">
                          <a:effectLst/>
                          <a:latin typeface="Arial" panose="020B0604020202020204" pitchFamily="34" charset="0"/>
                          <a:ea typeface="Calibri" panose="020F0502020204030204" pitchFamily="34" charset="0"/>
                          <a:cs typeface="Arial" panose="020B0604020202020204" pitchFamily="34" charset="0"/>
                        </a:rPr>
                        <a:t>My District Today</a:t>
                      </a:r>
                      <a:r>
                        <a:rPr lang="en-ZA" sz="1400" dirty="0">
                          <a:effectLst/>
                          <a:latin typeface="Arial" panose="020B0604020202020204" pitchFamily="34" charset="0"/>
                          <a:ea typeface="Calibri" panose="020F0502020204030204" pitchFamily="34" charset="0"/>
                          <a:cs typeface="Arial" panose="020B0604020202020204" pitchFamily="34" charset="0"/>
                        </a:rPr>
                        <a:t> newsletters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300"/>
                        </a:spcBef>
                        <a:spcAft>
                          <a:spcPts val="3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Published 49 electronic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My District Today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newsletters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overachieved by five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Five special editions had to be issued to reinforce communication on drought, Local Government Elections and SoNA 2017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06681"/>
            <a:ext cx="8904502" cy="71880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3254028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215025626"/>
              </p:ext>
            </p:extLst>
          </p:nvPr>
        </p:nvGraphicFramePr>
        <p:xfrm>
          <a:off x="110708" y="1235619"/>
          <a:ext cx="8930261" cy="4869180"/>
        </p:xfrm>
        <a:graphic>
          <a:graphicData uri="http://schemas.openxmlformats.org/drawingml/2006/table">
            <a:tbl>
              <a:tblPr>
                <a:tableStyleId>{9D7B26C5-4107-4FEC-AEDC-1716B250A1EF}</a:tableStyleId>
              </a:tblPr>
              <a:tblGrid>
                <a:gridCol w="1846881"/>
                <a:gridCol w="1841679"/>
                <a:gridCol w="1982967"/>
                <a:gridCol w="1600200"/>
                <a:gridCol w="1658534"/>
              </a:tblGrid>
              <a:tr h="25872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Media Engagement</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45996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Implement a proactive and reactive media engagement system by building, maintaining and improving relations with the media and drive the government communication agenda.</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02466">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600223">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engagements</a:t>
                      </a:r>
                      <a:b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between government officials and senior journalists on the</a:t>
                      </a:r>
                      <a:b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government PoA and policy issues held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16 engagements between government officials  and senior journalists  on the government’s PoA and policy issues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Held 47 engagements between government officials  and senior journalists  on the government’s PoA and policy issues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overachieved by 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Overachievement was as a result of the need to respond to developments in the communication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1641">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on post-Cabinet media briefings and/or statements issued after ordinary Cabinet meeting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18 post-Cabinet media briefings and/or statements issued after ordinary Cabinet meetings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14 post-Cabinet media briefings held and 19 post-Cabinet statements were issued (five statements were issued without holding a media briefing)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Target over achieved by 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One post-Cabinet media briefing and statement were due to the Cabinet Lekgotla held in August 2016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06681"/>
            <a:ext cx="8904502" cy="71880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1484718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89836459"/>
              </p:ext>
            </p:extLst>
          </p:nvPr>
        </p:nvGraphicFramePr>
        <p:xfrm>
          <a:off x="70729" y="1240024"/>
          <a:ext cx="8930261" cy="3918768"/>
        </p:xfrm>
        <a:graphic>
          <a:graphicData uri="http://schemas.openxmlformats.org/drawingml/2006/table">
            <a:tbl>
              <a:tblPr>
                <a:tableStyleId>{9D7B26C5-4107-4FEC-AEDC-1716B250A1EF}</a:tableStyleId>
              </a:tblPr>
              <a:tblGrid>
                <a:gridCol w="1846881"/>
                <a:gridCol w="2215166"/>
                <a:gridCol w="1931831"/>
                <a:gridCol w="1390918"/>
                <a:gridCol w="1545465"/>
              </a:tblGrid>
              <a:tr h="29804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S</a:t>
                      </a:r>
                      <a:r>
                        <a:rPr kumimoji="0" lang="en-US" sz="1800" b="1" i="0" u="none" strike="noStrike" kern="1200" cap="none" spc="0" normalizeH="0" baseline="0" noProof="0" dirty="0" smtClean="0">
                          <a:ln>
                            <a:noFill/>
                          </a:ln>
                          <a:solidFill>
                            <a:sysClr val="windowText" lastClr="000000"/>
                          </a:solidFill>
                          <a:effectLst/>
                          <a:uLnTx/>
                          <a:uFillTx/>
                          <a:latin typeface="+mj-lt"/>
                          <a:ea typeface="+mn-ea"/>
                          <a:cs typeface="+mn-cs"/>
                        </a:rPr>
                        <a:t>ub-programme: Media Engagement</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79478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j-lt"/>
                          <a:ea typeface="+mn-ea"/>
                          <a:cs typeface="+mn-cs"/>
                        </a:rPr>
                        <a:t>Sub-programme objective: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Implement a proactive and reactive media engagement system by building, maintaining and improving relations with the media and drive the government communication agenda.</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93277">
                <a:tc>
                  <a:txBody>
                    <a:bodyPr/>
                    <a:lstStyle/>
                    <a:p>
                      <a:pPr algn="l">
                        <a:lnSpc>
                          <a:spcPct val="100000"/>
                        </a:lnSpc>
                        <a:spcAft>
                          <a:spcPts val="0"/>
                        </a:spcAft>
                      </a:pPr>
                      <a:r>
                        <a:rPr lang="en-ZA" sz="1400" b="1" dirty="0" smtClean="0">
                          <a:solidFill>
                            <a:sysClr val="windowText" lastClr="000000"/>
                          </a:solidFill>
                          <a:latin typeface="+mj-lt"/>
                        </a:rPr>
                        <a:t>PERFORMANCE INDICATOR</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PLANNED TARGET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ZA" sz="1400" b="1" dirty="0" smtClean="0">
                          <a:solidFill>
                            <a:sysClr val="windowText" lastClr="000000"/>
                          </a:solidFill>
                          <a:latin typeface="+mj-lt"/>
                        </a:rPr>
                        <a:t>ACTUAL PERFORMANCE 2016/17</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lnSpc>
                          <a:spcPct val="100000"/>
                        </a:lnSpc>
                        <a:spcAft>
                          <a:spcPts val="0"/>
                        </a:spcAft>
                      </a:pPr>
                      <a:r>
                        <a:rPr lang="en-US" sz="1400" b="1" dirty="0" smtClean="0">
                          <a:solidFill>
                            <a:sysClr val="windowText" lastClr="000000"/>
                          </a:solidFill>
                          <a:latin typeface="+mj-lt"/>
                          <a:ea typeface="Calibri"/>
                          <a:cs typeface="Mangal"/>
                        </a:rPr>
                        <a:t>DEVIATION</a:t>
                      </a:r>
                      <a:r>
                        <a:rPr lang="en-US" sz="1400" b="1" baseline="0" dirty="0" smtClean="0">
                          <a:solidFill>
                            <a:sysClr val="windowText" lastClr="000000"/>
                          </a:solidFill>
                          <a:latin typeface="+mj-lt"/>
                          <a:ea typeface="Calibri"/>
                          <a:cs typeface="Mangal"/>
                        </a:rPr>
                        <a:t> FROM PLANNED TARGET</a:t>
                      </a:r>
                      <a:endParaRPr lang="en-US" sz="1400" b="1" dirty="0">
                        <a:solidFill>
                          <a:sysClr val="windowText" lastClr="000000"/>
                        </a:solidFill>
                        <a:latin typeface="+mj-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ZA" sz="1400" b="1" dirty="0" smtClean="0"/>
                        <a:t>COMMENT</a:t>
                      </a:r>
                      <a:r>
                        <a:rPr lang="en-ZA" sz="1400" b="1" baseline="0" dirty="0" smtClean="0"/>
                        <a:t> ON DEVIATIONS</a:t>
                      </a:r>
                      <a:endParaRPr lang="en-ZA" sz="1400" b="1"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132666">
                <a:tc>
                  <a:txBody>
                    <a:bodyPr/>
                    <a:lstStyle/>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biweekly Rapid Response reports for the Minister produced (excluding December and</a:t>
                      </a:r>
                      <a:b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January)</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24 biweekly Rapid Response reports produced for the Minister </a:t>
                      </a:r>
                      <a:r>
                        <a:rPr lang="en-ZA" sz="1400" dirty="0">
                          <a:effectLst/>
                          <a:latin typeface="Arial" panose="020B0604020202020204" pitchFamily="34" charset="0"/>
                          <a:ea typeface="Calibri" panose="020F0502020204030204" pitchFamily="34" charset="0"/>
                          <a:cs typeface="Arial" panose="020B0604020202020204" pitchFamily="34" charset="0"/>
                        </a:rPr>
                        <a:t>(excluding </a:t>
                      </a:r>
                      <a:r>
                        <a:rPr lang="en-ZA" sz="1400" dirty="0" smtClean="0">
                          <a:effectLst/>
                          <a:latin typeface="Arial" panose="020B0604020202020204" pitchFamily="34" charset="0"/>
                          <a:ea typeface="Calibri" panose="020F0502020204030204" pitchFamily="34" charset="0"/>
                          <a:cs typeface="Arial" panose="020B0604020202020204" pitchFamily="34" charset="0"/>
                        </a:rPr>
                        <a:t>December </a:t>
                      </a:r>
                      <a:r>
                        <a:rPr lang="en-ZA" sz="1400" dirty="0">
                          <a:effectLst/>
                          <a:latin typeface="Arial" panose="020B0604020202020204" pitchFamily="34" charset="0"/>
                          <a:ea typeface="Calibri" panose="020F0502020204030204" pitchFamily="34" charset="0"/>
                          <a:cs typeface="Arial" panose="020B0604020202020204" pitchFamily="34" charset="0"/>
                        </a:rPr>
                        <a:t>and January)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24 biweekly Rapid Response reports produced for the Minister (excluding December and January)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99068" y="1"/>
            <a:ext cx="8904502" cy="82548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prstClr val="white"/>
                </a:solidFill>
              </a:defRPr>
            </a:lvl1pPr>
          </a:lstStyle>
          <a:p>
            <a:r>
              <a:rPr lang="en-US" dirty="0" smtClean="0"/>
              <a:t>7.  Programme </a:t>
            </a:r>
            <a:r>
              <a:rPr lang="en-US" dirty="0"/>
              <a:t>3: Intergovernmental Coordination and Stakeholder Management</a:t>
            </a:r>
          </a:p>
        </p:txBody>
      </p:sp>
    </p:spTree>
    <p:extLst>
      <p:ext uri="{BB962C8B-B14F-4D97-AF65-F5344CB8AC3E}">
        <p14:creationId xmlns:p14="http://schemas.microsoft.com/office/powerpoint/2010/main" xmlns="" val="2609850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44</a:t>
            </a:fld>
            <a:endParaRPr lang="en-US" dirty="0">
              <a:solidFill>
                <a:prstClr val="black">
                  <a:tint val="75000"/>
                </a:prstClr>
              </a:solidFill>
            </a:endParaRPr>
          </a:p>
        </p:txBody>
      </p:sp>
      <p:sp>
        <p:nvSpPr>
          <p:cNvPr id="3" name="AutoShape 2" descr="Image result for graphics for finance"/>
          <p:cNvSpPr>
            <a:spLocks noChangeAspect="1" noChangeArrowheads="1"/>
          </p:cNvSpPr>
          <p:nvPr/>
        </p:nvSpPr>
        <p:spPr bwMode="auto">
          <a:xfrm>
            <a:off x="2071370" y="445833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 name="AutoShape 4" descr="Image result for graphics for financ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8" name="Picture 7"/>
          <p:cNvPicPr>
            <a:picLocks noChangeAspect="1"/>
          </p:cNvPicPr>
          <p:nvPr/>
        </p:nvPicPr>
        <p:blipFill>
          <a:blip r:embed="rId2"/>
          <a:stretch>
            <a:fillRect/>
          </a:stretch>
        </p:blipFill>
        <p:spPr>
          <a:xfrm rot="843967">
            <a:off x="291900" y="1302979"/>
            <a:ext cx="2628900" cy="1733550"/>
          </a:xfrm>
          <a:prstGeom prst="rect">
            <a:avLst/>
          </a:prstGeom>
        </p:spPr>
      </p:pic>
      <p:pic>
        <p:nvPicPr>
          <p:cNvPr id="12" name="Picture 11"/>
          <p:cNvPicPr>
            <a:picLocks noChangeAspect="1"/>
          </p:cNvPicPr>
          <p:nvPr/>
        </p:nvPicPr>
        <p:blipFill>
          <a:blip r:embed="rId3"/>
          <a:stretch>
            <a:fillRect/>
          </a:stretch>
        </p:blipFill>
        <p:spPr>
          <a:xfrm>
            <a:off x="3346861" y="2937663"/>
            <a:ext cx="2619375" cy="1743075"/>
          </a:xfrm>
          <a:prstGeom prst="rect">
            <a:avLst/>
          </a:prstGeom>
        </p:spPr>
      </p:pic>
      <p:pic>
        <p:nvPicPr>
          <p:cNvPr id="13" name="Picture 12"/>
          <p:cNvPicPr>
            <a:picLocks noChangeAspect="1"/>
          </p:cNvPicPr>
          <p:nvPr/>
        </p:nvPicPr>
        <p:blipFill>
          <a:blip r:embed="rId4"/>
          <a:stretch>
            <a:fillRect/>
          </a:stretch>
        </p:blipFill>
        <p:spPr>
          <a:xfrm rot="397298">
            <a:off x="6427883" y="1322724"/>
            <a:ext cx="2384233" cy="169406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484686">
            <a:off x="6007417" y="4210049"/>
            <a:ext cx="2371725" cy="1924050"/>
          </a:xfrm>
          <a:prstGeom prst="rect">
            <a:avLst/>
          </a:prstGeom>
        </p:spPr>
      </p:pic>
      <p:pic>
        <p:nvPicPr>
          <p:cNvPr id="16" name="Picture 15"/>
          <p:cNvPicPr>
            <a:picLocks noChangeAspect="1"/>
          </p:cNvPicPr>
          <p:nvPr/>
        </p:nvPicPr>
        <p:blipFill>
          <a:blip r:embed="rId6"/>
          <a:stretch>
            <a:fillRect/>
          </a:stretch>
        </p:blipFill>
        <p:spPr>
          <a:xfrm rot="21144094">
            <a:off x="506869" y="3929745"/>
            <a:ext cx="1962009" cy="2089150"/>
          </a:xfrm>
          <a:prstGeom prst="rect">
            <a:avLst/>
          </a:prstGeom>
        </p:spPr>
      </p:pic>
      <p:sp>
        <p:nvSpPr>
          <p:cNvPr id="11"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ZA" sz="2800" b="1" dirty="0" smtClean="0">
                <a:solidFill>
                  <a:prstClr val="white"/>
                </a:solidFill>
                <a:ea typeface="+mn-ea"/>
                <a:cs typeface="+mn-cs"/>
              </a:rPr>
              <a:t>8.  Financial </a:t>
            </a:r>
            <a:r>
              <a:rPr lang="en-ZA" sz="2800" b="1" dirty="0">
                <a:solidFill>
                  <a:prstClr val="white"/>
                </a:solidFill>
                <a:ea typeface="+mn-ea"/>
                <a:cs typeface="+mn-cs"/>
              </a:rPr>
              <a:t>Information </a:t>
            </a:r>
            <a:r>
              <a:rPr lang="en-ZA" sz="2800" b="1" dirty="0" smtClean="0">
                <a:solidFill>
                  <a:prstClr val="white"/>
                </a:solidFill>
                <a:ea typeface="+mn-ea"/>
                <a:cs typeface="+mn-cs"/>
              </a:rPr>
              <a:t>- </a:t>
            </a:r>
            <a:r>
              <a:rPr lang="en-US" sz="2800" b="1" dirty="0" smtClean="0">
                <a:solidFill>
                  <a:prstClr val="white"/>
                </a:solidFill>
              </a:rPr>
              <a:t>2016/17 Annual Report</a:t>
            </a:r>
            <a:endParaRPr lang="en-US" sz="2800" b="1" dirty="0">
              <a:solidFill>
                <a:prstClr val="white"/>
              </a:solidFill>
            </a:endParaRPr>
          </a:p>
        </p:txBody>
      </p:sp>
    </p:spTree>
    <p:extLst>
      <p:ext uri="{BB962C8B-B14F-4D97-AF65-F5344CB8AC3E}">
        <p14:creationId xmlns:p14="http://schemas.microsoft.com/office/powerpoint/2010/main" xmlns="" val="423656147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ZA" sz="2800" b="1" dirty="0" smtClean="0">
                <a:solidFill>
                  <a:prstClr val="white"/>
                </a:solidFill>
              </a:rPr>
              <a:t>8.  Financial Information – 2016/17 Annual Report</a:t>
            </a:r>
            <a:endParaRPr lang="en-ZA"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45</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005206" cy="4763013"/>
        </p:xfrm>
        <a:graphic>
          <a:graphicData uri="http://schemas.openxmlformats.org/drawingml/2006/table">
            <a:tbl>
              <a:tblPr firstRow="1" firstCol="1" bandRow="1"/>
              <a:tblGrid>
                <a:gridCol w="3453492"/>
                <a:gridCol w="1375682"/>
                <a:gridCol w="1596118"/>
                <a:gridCol w="906236"/>
                <a:gridCol w="1673678"/>
              </a:tblGrid>
              <a:tr h="712401">
                <a:tc rowSpan="2">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EXPENDITURE</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 SPENDING</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83720">
                <a:tc>
                  <a:txBody>
                    <a:bodyPr/>
                    <a:lstStyle/>
                    <a:p>
                      <a:pPr algn="l">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149,394</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147,359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98.6%</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2,035</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346">
                <a:tc>
                  <a:txBody>
                    <a:bodyPr/>
                    <a:lstStyle/>
                    <a:p>
                      <a:pPr algn="l">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135,030</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134,830</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99.9%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200</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692">
                <a:tc>
                  <a:txBody>
                    <a:bodyPr/>
                    <a:lstStyle/>
                    <a:p>
                      <a:pPr algn="l">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100,832</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97,941</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97.1%</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2,891</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385,256</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380,130</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500" b="1" dirty="0" smtClean="0">
                          <a:effectLst/>
                          <a:latin typeface="Arial" panose="020B0604020202020204" pitchFamily="34" charset="0"/>
                          <a:ea typeface="Calibri" panose="020F0502020204030204" pitchFamily="34" charset="0"/>
                          <a:cs typeface="Arial" panose="020B0604020202020204" pitchFamily="34" charset="0"/>
                        </a:rPr>
                        <a:t>98.7%</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500" b="1" dirty="0" smtClean="0">
                          <a:effectLst/>
                          <a:latin typeface="Arial" panose="020B0604020202020204" pitchFamily="34" charset="0"/>
                          <a:ea typeface="Calibri" panose="020F0502020204030204" pitchFamily="34" charset="0"/>
                          <a:cs typeface="Arial" panose="020B0604020202020204" pitchFamily="34" charset="0"/>
                        </a:rPr>
                        <a:t>5,126</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400450283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defTabSz="895350">
              <a:spcBef>
                <a:spcPct val="20000"/>
              </a:spcBef>
            </a:pPr>
            <a:r>
              <a:rPr lang="en-ZA" sz="2800" b="1" dirty="0" smtClean="0">
                <a:solidFill>
                  <a:prstClr val="white"/>
                </a:solidFill>
                <a:ea typeface="+mn-ea"/>
                <a:cs typeface="+mn-cs"/>
              </a:rPr>
              <a:t>8.  Financial </a:t>
            </a:r>
            <a:r>
              <a:rPr lang="en-ZA" sz="2800" b="1" dirty="0">
                <a:solidFill>
                  <a:prstClr val="white"/>
                </a:solidFill>
                <a:ea typeface="+mn-ea"/>
                <a:cs typeface="+mn-cs"/>
              </a:rPr>
              <a:t>Information – 2016/17 Annual Report</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46</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144000" cy="4702774"/>
        </p:xfrm>
        <a:graphic>
          <a:graphicData uri="http://schemas.openxmlformats.org/drawingml/2006/table">
            <a:tbl>
              <a:tblPr firstRow="1" firstCol="1" bandRow="1"/>
              <a:tblGrid>
                <a:gridCol w="3504237"/>
                <a:gridCol w="1846940"/>
                <a:gridCol w="1599582"/>
                <a:gridCol w="766809"/>
                <a:gridCol w="1426432"/>
              </a:tblGrid>
              <a:tr h="712401">
                <a:tc rowSpan="2">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CLASSIFICATION OF EXPENDITURE</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EXPENDITURE</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 SPENDING</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79358">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221,638</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216,536</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97.7%</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5,102</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77">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160,771</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160,762</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99.9%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3">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1,219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1,205</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98.9%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14</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990">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ASSETS</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1,628</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1,627</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99.9%</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500" b="0" dirty="0" smtClean="0">
                          <a:effectLst/>
                          <a:latin typeface="Arial" panose="020B0604020202020204" pitchFamily="34" charset="0"/>
                          <a:ea typeface="Calibri" panose="020F0502020204030204" pitchFamily="34" charset="0"/>
                          <a:cs typeface="Arial" panose="020B0604020202020204" pitchFamily="34" charset="0"/>
                        </a:rPr>
                        <a:t>1</a:t>
                      </a:r>
                      <a:endParaRPr lang="en-ZA" sz="15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385,256</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380,130</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500" b="1" dirty="0" smtClean="0">
                          <a:effectLst/>
                          <a:latin typeface="Arial" panose="020B0604020202020204" pitchFamily="34" charset="0"/>
                          <a:ea typeface="Calibri" panose="020F0502020204030204" pitchFamily="34" charset="0"/>
                          <a:cs typeface="Arial" panose="020B0604020202020204" pitchFamily="34" charset="0"/>
                        </a:rPr>
                        <a:t>98.7%</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500" b="1" dirty="0" smtClean="0">
                          <a:effectLst/>
                          <a:latin typeface="Arial" panose="020B0604020202020204" pitchFamily="34" charset="0"/>
                          <a:ea typeface="Calibri" panose="020F0502020204030204" pitchFamily="34" charset="0"/>
                          <a:cs typeface="Arial" panose="020B0604020202020204" pitchFamily="34" charset="0"/>
                        </a:rPr>
                        <a:t>5,126</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420629806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pPr/>
              <a:t>47</a:t>
            </a:fld>
            <a:endParaRPr lang="en-US" dirty="0"/>
          </a:p>
        </p:txBody>
      </p:sp>
      <p:graphicFrame>
        <p:nvGraphicFramePr>
          <p:cNvPr id="7" name="Chart 6"/>
          <p:cNvGraphicFramePr/>
          <p:nvPr>
            <p:extLst/>
          </p:nvPr>
        </p:nvGraphicFramePr>
        <p:xfrm>
          <a:off x="71120" y="798648"/>
          <a:ext cx="4531360" cy="5774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nvPr>
        </p:nvGraphicFramePr>
        <p:xfrm>
          <a:off x="4602481" y="798648"/>
          <a:ext cx="4460240" cy="57748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a:xfrm>
            <a:off x="1" y="1189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defTabSz="895350">
              <a:spcBef>
                <a:spcPct val="20000"/>
              </a:spcBef>
            </a:pPr>
            <a:r>
              <a:rPr lang="en-ZA" sz="2800" b="1" dirty="0" smtClean="0">
                <a:solidFill>
                  <a:prstClr val="white"/>
                </a:solidFill>
                <a:ea typeface="+mn-ea"/>
                <a:cs typeface="+mn-cs"/>
              </a:rPr>
              <a:t>8.  Financial </a:t>
            </a:r>
            <a:r>
              <a:rPr lang="en-ZA" sz="2800" b="1" dirty="0">
                <a:solidFill>
                  <a:prstClr val="white"/>
                </a:solidFill>
                <a:ea typeface="+mn-ea"/>
                <a:cs typeface="+mn-cs"/>
              </a:rPr>
              <a:t>Information – 2016/17 Annual Report</a:t>
            </a:r>
          </a:p>
        </p:txBody>
      </p:sp>
    </p:spTree>
    <p:extLst>
      <p:ext uri="{BB962C8B-B14F-4D97-AF65-F5344CB8AC3E}">
        <p14:creationId xmlns:p14="http://schemas.microsoft.com/office/powerpoint/2010/main" xmlns="" val="4095185325"/>
      </p:ext>
    </p:extLst>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5"/>
          <p:cNvSpPr>
            <a:spLocks noGrp="1"/>
          </p:cNvSpPr>
          <p:nvPr>
            <p:ph type="subTitle" idx="1"/>
          </p:nvPr>
        </p:nvSpPr>
        <p:spPr>
          <a:xfrm>
            <a:off x="2262255" y="3643916"/>
            <a:ext cx="4953000" cy="671513"/>
          </a:xfrm>
        </p:spPr>
        <p:txBody>
          <a:bodyPr>
            <a:noAutofit/>
          </a:bodyPr>
          <a:lstStyle/>
          <a:p>
            <a:pPr marL="63500" algn="ctr"/>
            <a:r>
              <a:rPr lang="en-US" sz="4400" b="1" dirty="0" smtClean="0">
                <a:latin typeface="Arial" panose="020B0604020202020204" pitchFamily="34" charset="0"/>
                <a:cs typeface="Arial" panose="020B0604020202020204" pitchFamily="34" charset="0"/>
              </a:rPr>
              <a:t>- End -</a:t>
            </a:r>
          </a:p>
        </p:txBody>
      </p:sp>
      <p:sp>
        <p:nvSpPr>
          <p:cNvPr id="33796" name="Rectangle 2"/>
          <p:cNvSpPr txBox="1">
            <a:spLocks noChangeArrowheads="1"/>
          </p:cNvSpPr>
          <p:nvPr/>
        </p:nvSpPr>
        <p:spPr bwMode="auto">
          <a:xfrm>
            <a:off x="2905125" y="2085975"/>
            <a:ext cx="335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4400" dirty="0">
                <a:solidFill>
                  <a:schemeClr val="accent3">
                    <a:lumMod val="75000"/>
                  </a:schemeClr>
                </a:solidFill>
                <a:latin typeface="Arial" panose="020B0604020202020204" pitchFamily="34" charset="0"/>
                <a:ea typeface="Calibri" pitchFamily="34" charset="0"/>
                <a:cs typeface="Arial" panose="020B0604020202020204" pitchFamily="34" charset="0"/>
              </a:rPr>
              <a:t>Thank </a:t>
            </a:r>
            <a:r>
              <a:rPr lang="en-US" sz="4400" dirty="0" smtClean="0">
                <a:solidFill>
                  <a:schemeClr val="accent3">
                    <a:lumMod val="75000"/>
                  </a:schemeClr>
                </a:solidFill>
                <a:latin typeface="Arial" panose="020B0604020202020204" pitchFamily="34" charset="0"/>
                <a:ea typeface="Calibri" pitchFamily="34" charset="0"/>
                <a:cs typeface="Arial" panose="020B0604020202020204" pitchFamily="34" charset="0"/>
              </a:rPr>
              <a:t>you.</a:t>
            </a:r>
            <a:endParaRPr lang="en-US" sz="4400" dirty="0">
              <a:solidFill>
                <a:schemeClr val="accent3">
                  <a:lumMod val="75000"/>
                </a:schemeClr>
              </a:solidFill>
              <a:latin typeface="Arial" panose="020B0604020202020204" pitchFamily="34" charset="0"/>
              <a:ea typeface="Calibri"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pPr/>
              <a:t>48</a:t>
            </a:fld>
            <a:endParaRPr lang="en-US" dirty="0"/>
          </a:p>
        </p:txBody>
      </p:sp>
    </p:spTree>
    <p:extLst>
      <p:ext uri="{BB962C8B-B14F-4D97-AF65-F5344CB8AC3E}">
        <p14:creationId xmlns:p14="http://schemas.microsoft.com/office/powerpoint/2010/main" xmlns="" val="3658209003"/>
      </p:ext>
    </p:extLst>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501714395"/>
              </p:ext>
            </p:extLst>
          </p:nvPr>
        </p:nvGraphicFramePr>
        <p:xfrm>
          <a:off x="0" y="768072"/>
          <a:ext cx="9144000" cy="6156960"/>
        </p:xfrm>
        <a:graphic>
          <a:graphicData uri="http://schemas.openxmlformats.org/drawingml/2006/table">
            <a:tbl>
              <a:tblPr firstRow="1" bandRow="1">
                <a:tableStyleId>{93296810-A885-4BE3-A3E7-6D5BEEA58F35}</a:tableStyleId>
              </a:tblPr>
              <a:tblGrid>
                <a:gridCol w="499936">
                  <a:extLst>
                    <a:ext uri="{9D8B030D-6E8A-4147-A177-3AD203B41FA5}">
                      <a16:colId xmlns="" xmlns:a16="http://schemas.microsoft.com/office/drawing/2014/main" val="20000"/>
                    </a:ext>
                  </a:extLst>
                </a:gridCol>
                <a:gridCol w="2854476">
                  <a:extLst>
                    <a:ext uri="{9D8B030D-6E8A-4147-A177-3AD203B41FA5}">
                      <a16:colId xmlns="" xmlns:a16="http://schemas.microsoft.com/office/drawing/2014/main" val="20001"/>
                    </a:ext>
                  </a:extLst>
                </a:gridCol>
                <a:gridCol w="5789588">
                  <a:extLst>
                    <a:ext uri="{9D8B030D-6E8A-4147-A177-3AD203B41FA5}">
                      <a16:colId xmlns="" xmlns:a16="http://schemas.microsoft.com/office/drawing/2014/main" val="20002"/>
                    </a:ext>
                  </a:extLst>
                </a:gridCol>
              </a:tblGrid>
              <a:tr h="370840">
                <a:tc>
                  <a:txBody>
                    <a:bodyPr/>
                    <a:lstStyle/>
                    <a:p>
                      <a:r>
                        <a:rPr lang="en-ZA" sz="1600" dirty="0"/>
                        <a:t>No</a:t>
                      </a:r>
                    </a:p>
                  </a:txBody>
                  <a:tcPr/>
                </a:tc>
                <a:tc>
                  <a:txBody>
                    <a:bodyPr/>
                    <a:lstStyle/>
                    <a:p>
                      <a:r>
                        <a:rPr kumimoji="0" lang="en-US" sz="2000" u="none" strike="noStrike" kern="1200" cap="none" spc="0" normalizeH="0" baseline="0" noProof="0" dirty="0">
                          <a:ln>
                            <a:noFill/>
                          </a:ln>
                          <a:effectLst/>
                          <a:uLnTx/>
                          <a:uFillTx/>
                        </a:rPr>
                        <a:t>Strategic Goals </a:t>
                      </a:r>
                      <a:endParaRPr lang="en-ZA" sz="2000" dirty="0"/>
                    </a:p>
                  </a:txBody>
                  <a:tcPr/>
                </a:tc>
                <a:tc>
                  <a:txBody>
                    <a:bodyPr/>
                    <a:lstStyle/>
                    <a:p>
                      <a:r>
                        <a:rPr kumimoji="0" lang="en-US" sz="2000" u="none" strike="noStrike" kern="1200" cap="none" spc="0" normalizeH="0" baseline="0" noProof="0" dirty="0">
                          <a:ln>
                            <a:noFill/>
                          </a:ln>
                          <a:effectLst/>
                          <a:uLnTx/>
                          <a:uFillTx/>
                        </a:rPr>
                        <a:t>Strategic Objectives</a:t>
                      </a:r>
                      <a:endParaRPr lang="en-ZA" dirty="0"/>
                    </a:p>
                  </a:txBody>
                  <a:tcPr/>
                </a:tc>
                <a:extLst>
                  <a:ext uri="{0D108BD9-81ED-4DB2-BD59-A6C34878D82A}">
                    <a16:rowId xmlns="" xmlns:a16="http://schemas.microsoft.com/office/drawing/2014/main" val="10000"/>
                  </a:ext>
                </a:extLst>
              </a:tr>
              <a:tr h="370840">
                <a:tc>
                  <a:txBody>
                    <a:bodyPr/>
                    <a:lstStyle/>
                    <a:p>
                      <a:pPr algn="l"/>
                      <a:r>
                        <a:rPr lang="en-ZA" sz="1200" u="none" strike="noStrike" baseline="0" dirty="0"/>
                        <a:t>1</a:t>
                      </a:r>
                      <a:endParaRPr lang="en-ZA" sz="1200" b="1" i="0" u="none" strike="noStrike" baseline="0" dirty="0">
                        <a:solidFill>
                          <a:schemeClr val="tx1"/>
                        </a:solidFill>
                        <a:latin typeface="Helvetica-Bold"/>
                      </a:endParaRPr>
                    </a:p>
                  </a:txBody>
                  <a:tcPr/>
                </a:tc>
                <a:tc>
                  <a:txBody>
                    <a:bodyPr/>
                    <a:lstStyle/>
                    <a:p>
                      <a:pPr algn="l"/>
                      <a:r>
                        <a:rPr lang="en-ZA" sz="1600" u="none" strike="noStrike" baseline="0" dirty="0"/>
                        <a:t>A responsive, cost-effective, compliant and business-focused organisation.</a:t>
                      </a:r>
                      <a:endParaRPr lang="en-ZA" sz="1600" b="1" i="0" u="none" strike="noStrike" baseline="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u="none" strike="noStrike" kern="1200" cap="none" spc="0" normalizeH="0" baseline="0" noProof="0" dirty="0">
                          <a:ln>
                            <a:noFill/>
                          </a:ln>
                          <a:effectLst/>
                          <a:uLnTx/>
                          <a:uFillTx/>
                        </a:rPr>
                        <a:t>Provide adequate and effective Corporate Service functions in pursuit of good governance.</a:t>
                      </a:r>
                      <a:endParaRPr kumimoji="0" lang="en-ZA" sz="16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1"/>
                  </a:ext>
                </a:extLst>
              </a:tr>
              <a:tr h="370840">
                <a:tc rowSpan="3">
                  <a:txBody>
                    <a:bodyPr/>
                    <a:lstStyle/>
                    <a:p>
                      <a:pPr marL="0" algn="l" defTabSz="457200" rtl="0" eaLnBrk="1" latinLnBrk="0" hangingPunct="1"/>
                      <a:r>
                        <a:rPr lang="en-ZA" sz="1200" u="none" strike="noStrike" kern="1200" baseline="0" dirty="0"/>
                        <a:t>2</a:t>
                      </a:r>
                      <a:endParaRPr lang="en-ZA" sz="1200" b="1" i="0" u="none" strike="noStrike" kern="1200" baseline="0" dirty="0">
                        <a:solidFill>
                          <a:schemeClr val="tx1"/>
                        </a:solidFill>
                        <a:latin typeface="Helvetica-Bold"/>
                        <a:ea typeface="+mn-ea"/>
                        <a:cs typeface="+mn-cs"/>
                      </a:endParaRPr>
                    </a:p>
                  </a:txBody>
                  <a:tcPr/>
                </a:tc>
                <a:tc rowSpan="3">
                  <a:txBody>
                    <a:bodyPr/>
                    <a:lstStyle/>
                    <a:p>
                      <a:pPr marL="0" algn="l" defTabSz="457200" rtl="0" eaLnBrk="1" latinLnBrk="0" hangingPunct="1"/>
                      <a:r>
                        <a:rPr lang="en-ZA" sz="1600" u="none" strike="noStrike" kern="1200" baseline="0" dirty="0"/>
                        <a:t>Professionalise the communication system by building a reliable knowledge base and through communication products.</a:t>
                      </a:r>
                      <a:endParaRPr lang="en-ZA" sz="1600" b="1" i="0" u="none" strike="noStrike" kern="1200" baseline="0" dirty="0">
                        <a:solidFill>
                          <a:schemeClr val="tx1"/>
                        </a:solidFill>
                        <a:latin typeface="+mn-lt"/>
                        <a:ea typeface="+mn-ea"/>
                        <a:cs typeface="+mn-cs"/>
                      </a:endParaRPr>
                    </a:p>
                  </a:txBody>
                  <a:tcPr/>
                </a:tc>
                <a:tc>
                  <a:txBody>
                    <a:bodyPr/>
                    <a:lstStyle/>
                    <a:p>
                      <a:pPr algn="l"/>
                      <a:r>
                        <a:rPr kumimoji="0" lang="en-ZA" sz="1600" u="none" strike="noStrike" kern="1200" cap="none" spc="0" normalizeH="0" baseline="0" dirty="0">
                          <a:ln>
                            <a:noFill/>
                          </a:ln>
                          <a:effectLst/>
                          <a:uLnTx/>
                          <a:uFillTx/>
                        </a:rPr>
                        <a:t>Produce government’s communication products and services to grow the share of voice of government messages in the public arena.</a:t>
                      </a:r>
                      <a:endParaRPr kumimoji="0" lang="en-ZA" sz="16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2"/>
                  </a:ext>
                </a:extLst>
              </a:tr>
              <a:tr h="370840">
                <a:tc vMerge="1">
                  <a:txBody>
                    <a:bodyPr/>
                    <a:lstStyle/>
                    <a:p>
                      <a:endParaRPr lang="en-ZA"/>
                    </a:p>
                  </a:txBody>
                  <a:tcPr/>
                </a:tc>
                <a:tc vMerge="1">
                  <a:txBody>
                    <a:bodyPr/>
                    <a:lstStyle/>
                    <a:p>
                      <a:endParaRPr lang="en-ZA" dirty="0"/>
                    </a:p>
                  </a:txBody>
                  <a:tcPr/>
                </a:tc>
                <a:tc>
                  <a:txBody>
                    <a:bodyPr/>
                    <a:lstStyle/>
                    <a:p>
                      <a:pPr algn="l"/>
                      <a:r>
                        <a:rPr kumimoji="0" lang="en-ZA" sz="1600" u="none" strike="noStrike" kern="1200" cap="none" spc="0" normalizeH="0" baseline="0" dirty="0">
                          <a:ln>
                            <a:noFill/>
                          </a:ln>
                          <a:effectLst/>
                          <a:uLnTx/>
                          <a:uFillTx/>
                        </a:rPr>
                        <a:t>Provide strategic leadership and support in government communication through public opinion research and analysis of media coverage to understand the communication environment and inform government messages.</a:t>
                      </a:r>
                      <a:endParaRPr kumimoji="0" lang="en-ZA" sz="16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3"/>
                  </a:ext>
                </a:extLst>
              </a:tr>
              <a:tr h="209731">
                <a:tc vMerge="1">
                  <a:txBody>
                    <a:bodyPr/>
                    <a:lstStyle/>
                    <a:p>
                      <a:endParaRPr lang="en-ZA"/>
                    </a:p>
                  </a:txBody>
                  <a:tcPr/>
                </a:tc>
                <a:tc vMerge="1">
                  <a:txBody>
                    <a:bodyPr/>
                    <a:lstStyle/>
                    <a:p>
                      <a:endParaRPr lang="en-ZA" dirty="0"/>
                    </a:p>
                  </a:txBody>
                  <a:tcPr/>
                </a:tc>
                <a:tc>
                  <a:txBody>
                    <a:bodyPr/>
                    <a:lstStyle/>
                    <a:p>
                      <a:pPr algn="l"/>
                      <a:r>
                        <a:rPr kumimoji="0" lang="en-ZA" sz="1600" u="none" strike="noStrike" kern="1200" cap="none" spc="0" normalizeH="0" baseline="0" dirty="0">
                          <a:ln>
                            <a:noFill/>
                          </a:ln>
                          <a:effectLst/>
                          <a:uLnTx/>
                          <a:uFillTx/>
                        </a:rPr>
                        <a:t>Provide efficient and effective communication services.</a:t>
                      </a:r>
                      <a:endParaRPr kumimoji="0" lang="en-ZA" sz="16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4"/>
                  </a:ext>
                </a:extLst>
              </a:tr>
              <a:tr h="659844">
                <a:tc rowSpan="3">
                  <a:txBody>
                    <a:bodyPr/>
                    <a:lstStyle/>
                    <a:p>
                      <a:pPr marL="0" algn="l" defTabSz="457200" rtl="0" eaLnBrk="1" latinLnBrk="0" hangingPunct="1"/>
                      <a:r>
                        <a:rPr lang="en-ZA" sz="1200" u="none" strike="noStrike" kern="1200" baseline="0" dirty="0"/>
                        <a:t>3</a:t>
                      </a:r>
                      <a:endParaRPr lang="en-ZA" sz="1200" b="1" i="0" u="none" strike="noStrike" kern="1200" baseline="0" dirty="0">
                        <a:solidFill>
                          <a:schemeClr val="tx1"/>
                        </a:solidFill>
                        <a:latin typeface="Helvetica-Bold"/>
                        <a:ea typeface="+mn-ea"/>
                        <a:cs typeface="+mn-cs"/>
                      </a:endParaRPr>
                    </a:p>
                  </a:txBody>
                  <a:tcPr/>
                </a:tc>
                <a:tc rowSpan="3">
                  <a:txBody>
                    <a:bodyPr/>
                    <a:lstStyle/>
                    <a:p>
                      <a:pPr algn="l"/>
                      <a:r>
                        <a:rPr lang="en-ZA" sz="1600" u="none" strike="noStrike" kern="1200" baseline="0" dirty="0"/>
                        <a:t>Maintain and strengthen a well-functioning communication system that proactively informs and engages the public.</a:t>
                      </a:r>
                      <a:endParaRPr lang="en-ZA" sz="1600" b="1" i="0" u="none" strike="noStrike" kern="1200" baseline="0" dirty="0">
                        <a:solidFill>
                          <a:schemeClr val="tx1"/>
                        </a:solidFill>
                        <a:latin typeface="+mn-lt"/>
                        <a:ea typeface="+mn-ea"/>
                        <a:cs typeface="+mn-cs"/>
                      </a:endParaRPr>
                    </a:p>
                  </a:txBody>
                  <a:tcPr/>
                </a:tc>
                <a:tc>
                  <a:txBody>
                    <a:bodyPr/>
                    <a:lstStyle/>
                    <a:p>
                      <a:pPr algn="l"/>
                      <a:r>
                        <a:rPr kumimoji="0" lang="en-ZA" sz="1600" u="none" strike="noStrike" kern="1200" cap="none" spc="0" normalizeH="0" baseline="0" dirty="0">
                          <a:ln>
                            <a:noFill/>
                          </a:ln>
                          <a:effectLst/>
                          <a:uLnTx/>
                          <a:uFillTx/>
                        </a:rPr>
                        <a:t>Implement a proactive and reactive media and public engagement system by building, maintaining and improving relations with the media and drive the government communication agenda.</a:t>
                      </a:r>
                    </a:p>
                    <a:p>
                      <a:pPr algn="l"/>
                      <a:endParaRPr kumimoji="0" lang="en-ZA" sz="16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5"/>
                  </a:ext>
                </a:extLst>
              </a:tr>
              <a:tr h="370840">
                <a:tc vMerge="1">
                  <a:txBody>
                    <a:bodyPr/>
                    <a:lstStyle/>
                    <a:p>
                      <a:endParaRPr lang="en-ZA" sz="1200" b="1" i="0" u="none" strike="noStrike" kern="1200" baseline="0" dirty="0">
                        <a:solidFill>
                          <a:schemeClr val="tx1"/>
                        </a:solidFill>
                        <a:latin typeface="Helvetica-Bold"/>
                        <a:ea typeface="+mn-ea"/>
                        <a:cs typeface="+mn-cs"/>
                      </a:endParaRPr>
                    </a:p>
                  </a:txBody>
                  <a:tcPr/>
                </a:tc>
                <a:tc vMerge="1">
                  <a:txBody>
                    <a:bodyPr/>
                    <a:lstStyle/>
                    <a:p>
                      <a:pPr algn="l"/>
                      <a:endParaRPr lang="en-ZA" sz="1200" b="1" i="0" u="none" strike="noStrike" kern="1200" baseline="0" dirty="0">
                        <a:solidFill>
                          <a:schemeClr val="tx1"/>
                        </a:solidFill>
                        <a:latin typeface="Helvetica-Bold"/>
                        <a:ea typeface="+mn-ea"/>
                        <a:cs typeface="+mn-cs"/>
                      </a:endParaRPr>
                    </a:p>
                  </a:txBody>
                  <a:tcPr/>
                </a:tc>
                <a:tc>
                  <a:txBody>
                    <a:bodyPr/>
                    <a:lstStyle/>
                    <a:p>
                      <a:pPr algn="l"/>
                      <a:r>
                        <a:rPr kumimoji="0" lang="en-ZA" sz="1600" u="none" strike="noStrike" kern="1200" cap="none" spc="0" normalizeH="0" baseline="0" dirty="0">
                          <a:ln>
                            <a:noFill/>
                          </a:ln>
                          <a:effectLst/>
                          <a:uLnTx/>
                          <a:uFillTx/>
                        </a:rPr>
                        <a:t>Improve interdepartmental coordination by joint planning and sharing of messages across the three spheres of government to ensure coherence and alignment of government messages.</a:t>
                      </a:r>
                      <a:endParaRPr kumimoji="0" lang="en-ZA" sz="16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6"/>
                  </a:ext>
                </a:extLst>
              </a:tr>
              <a:tr h="370840">
                <a:tc vMerge="1">
                  <a:txBody>
                    <a:bodyPr/>
                    <a:lstStyle/>
                    <a:p>
                      <a:endParaRPr lang="en-ZA" dirty="0"/>
                    </a:p>
                  </a:txBody>
                  <a:tcPr/>
                </a:tc>
                <a:tc vMerge="1">
                  <a:txBody>
                    <a:bodyPr/>
                    <a:lstStyle/>
                    <a:p>
                      <a:endParaRPr lang="en-ZA" dirty="0"/>
                    </a:p>
                  </a:txBody>
                  <a:tcPr/>
                </a:tc>
                <a:tc>
                  <a:txBody>
                    <a:bodyPr/>
                    <a:lstStyle/>
                    <a:p>
                      <a:pPr algn="l"/>
                      <a:r>
                        <a:rPr kumimoji="0" lang="en-ZA" sz="1600" u="none" strike="noStrike" kern="1200" cap="none" spc="0" normalizeH="0" baseline="0" dirty="0">
                          <a:ln>
                            <a:noFill/>
                          </a:ln>
                          <a:effectLst/>
                          <a:uLnTx/>
                          <a:uFillTx/>
                        </a:rPr>
                        <a:t>An informed and empowered citizenry on government’s policies, plans, programmes and achievements to increase public participation in government.</a:t>
                      </a:r>
                      <a:endParaRPr kumimoji="0" lang="en-ZA" sz="16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5</a:t>
            </a:fld>
            <a:endParaRPr lang="en-US" dirty="0">
              <a:solidFill>
                <a:prstClr val="black">
                  <a:tint val="75000"/>
                </a:prstClr>
              </a:solidFill>
            </a:endParaRPr>
          </a:p>
        </p:txBody>
      </p:sp>
      <p:sp>
        <p:nvSpPr>
          <p:cNvPr id="6" name="Title 5"/>
          <p:cNvSpPr>
            <a:spLocks noGrp="1"/>
          </p:cNvSpPr>
          <p:nvPr>
            <p:ph type="title"/>
          </p:nvPr>
        </p:nvSpPr>
        <p:spPr>
          <a:xfrm>
            <a:off x="228600" y="188081"/>
            <a:ext cx="8915400" cy="497719"/>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a:spcBef>
                <a:spcPct val="0"/>
              </a:spcBef>
              <a:defRPr/>
            </a:pPr>
            <a:r>
              <a:rPr lang="en-US" sz="3200" b="1" dirty="0">
                <a:solidFill>
                  <a:schemeClr val="bg1"/>
                </a:solidFill>
              </a:rPr>
              <a:t>	</a:t>
            </a:r>
            <a:r>
              <a:rPr lang="en-US" sz="3200" b="1" dirty="0" smtClean="0">
                <a:solidFill>
                  <a:schemeClr val="bg1"/>
                </a:solidFill>
              </a:rPr>
              <a:t>4.   Strategic </a:t>
            </a:r>
            <a:r>
              <a:rPr lang="en-US" sz="3200" b="1" dirty="0">
                <a:solidFill>
                  <a:schemeClr val="bg1"/>
                </a:solidFill>
              </a:rPr>
              <a:t>Goals and Objectives</a:t>
            </a:r>
          </a:p>
        </p:txBody>
      </p:sp>
      <p:pic>
        <p:nvPicPr>
          <p:cNvPr id="7" name="Graphic 6">
            <a:extLst>
              <a:ext uri="{FF2B5EF4-FFF2-40B4-BE49-F238E27FC236}">
                <a16:creationId xmlns="" xmlns:a16="http://schemas.microsoft.com/office/drawing/2014/main" id="{B7C2511D-23A3-49B9-8571-081CC5308B7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75227" y="139977"/>
            <a:ext cx="949981" cy="1091645"/>
          </a:xfrm>
          <a:prstGeom prst="rect">
            <a:avLst/>
          </a:prstGeom>
        </p:spPr>
      </p:pic>
    </p:spTree>
    <p:extLst>
      <p:ext uri="{BB962C8B-B14F-4D97-AF65-F5344CB8AC3E}">
        <p14:creationId xmlns:p14="http://schemas.microsoft.com/office/powerpoint/2010/main" xmlns="" val="175250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a:spLocks/>
          </p:cNvSpPr>
          <p:nvPr/>
        </p:nvSpPr>
        <p:spPr>
          <a:xfrm>
            <a:off x="7139698" y="6236187"/>
            <a:ext cx="1600200" cy="357188"/>
          </a:xfrm>
          <a:prstGeom prst="rect">
            <a:avLst/>
          </a:prstGeom>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685800">
              <a:defRPr/>
            </a:pPr>
            <a:fld id="{9903E254-A38B-44E1-AE99-AAC21BF4248D}" type="slidenum">
              <a:rPr lang="en-US" sz="900">
                <a:solidFill>
                  <a:srgbClr val="4F271C">
                    <a:shade val="90000"/>
                  </a:srgbClr>
                </a:solidFill>
              </a:rPr>
              <a:pPr defTabSz="685800">
                <a:defRPr/>
              </a:pPr>
              <a:t>6</a:t>
            </a:fld>
            <a:endParaRPr lang="en-US" sz="900" dirty="0">
              <a:solidFill>
                <a:srgbClr val="4F271C">
                  <a:shade val="90000"/>
                </a:srgbClr>
              </a:solidFill>
            </a:endParaRPr>
          </a:p>
        </p:txBody>
      </p:sp>
      <p:sp>
        <p:nvSpPr>
          <p:cNvPr id="11" name="Title 1"/>
          <p:cNvSpPr txBox="1">
            <a:spLocks/>
          </p:cNvSpPr>
          <p:nvPr/>
        </p:nvSpPr>
        <p:spPr>
          <a:xfrm>
            <a:off x="1277635" y="1137455"/>
            <a:ext cx="5888831" cy="514350"/>
          </a:xfrm>
          <a:prstGeom prst="rect">
            <a:avLst/>
          </a:prstGeom>
        </p:spPr>
        <p:txBody>
          <a:bodyPr lIns="0" rIns="0" bIns="0" anchor="b"/>
          <a:lstStyle/>
          <a:p>
            <a:pPr defTabSz="685800">
              <a:spcBef>
                <a:spcPct val="0"/>
              </a:spcBef>
              <a:defRPr/>
            </a:pPr>
            <a:r>
              <a:rPr lang="en-US" sz="2700" b="1" dirty="0">
                <a:solidFill>
                  <a:prstClr val="black"/>
                </a:solidFill>
              </a:rPr>
              <a:t/>
            </a:r>
            <a:br>
              <a:rPr lang="en-US" sz="2700" b="1" dirty="0">
                <a:solidFill>
                  <a:prstClr val="black"/>
                </a:solidFill>
              </a:rPr>
            </a:br>
            <a:endParaRPr lang="en-US" sz="1500" b="1" dirty="0">
              <a:solidFill>
                <a:prstClr val="black"/>
              </a:solidFill>
            </a:endParaRPr>
          </a:p>
        </p:txBody>
      </p:sp>
      <p:sp>
        <p:nvSpPr>
          <p:cNvPr id="14" name="Rectangle 13"/>
          <p:cNvSpPr/>
          <p:nvPr/>
        </p:nvSpPr>
        <p:spPr>
          <a:xfrm>
            <a:off x="273874" y="47233"/>
            <a:ext cx="8719999" cy="570631"/>
          </a:xfrm>
          <a:prstGeom prst="rect">
            <a:avLst/>
          </a:prstGeom>
          <a:solidFill>
            <a:srgbClr val="147D0B"/>
          </a:solidFill>
          <a:ln w="9525">
            <a:noFill/>
            <a:miter lim="800000"/>
            <a:headEnd/>
            <a:tailEnd/>
          </a:ln>
        </p:spPr>
        <p:txBody>
          <a:bodyPr vert="horz" wrap="square" lIns="68572" tIns="34286" rIns="68572" bIns="34286" numCol="1" rtlCol="0" anchor="ctr" anchorCtr="0" compatLnSpc="1">
            <a:prstTxWarp prst="textNoShape">
              <a:avLst/>
            </a:prstTxWarp>
            <a:noAutofit/>
          </a:bodyPr>
          <a:lstStyle/>
          <a:p>
            <a:pPr algn="ctr" defTabSz="685800">
              <a:spcBef>
                <a:spcPct val="0"/>
              </a:spcBef>
              <a:defRPr/>
            </a:pPr>
            <a:r>
              <a:rPr lang="en-US" sz="3200" b="1" dirty="0">
                <a:solidFill>
                  <a:prstClr val="white"/>
                </a:solidFill>
              </a:rPr>
              <a:t>5. Service Delivery Environment</a:t>
            </a:r>
          </a:p>
        </p:txBody>
      </p:sp>
      <p:sp>
        <p:nvSpPr>
          <p:cNvPr id="3" name="Content Placeholder 2"/>
          <p:cNvSpPr>
            <a:spLocks noGrp="1"/>
          </p:cNvSpPr>
          <p:nvPr>
            <p:ph idx="1"/>
          </p:nvPr>
        </p:nvSpPr>
        <p:spPr>
          <a:xfrm>
            <a:off x="273875" y="1137455"/>
            <a:ext cx="5011648" cy="4582766"/>
          </a:xfrm>
          <a:solidFill>
            <a:schemeClr val="bg2"/>
          </a:solidFill>
          <a:ln>
            <a:noFill/>
          </a:ln>
          <a:effectLst>
            <a:glow rad="101600">
              <a:schemeClr val="accent2">
                <a:satMod val="175000"/>
                <a:alpha val="40000"/>
              </a:schemeClr>
            </a:glow>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ormAutofit/>
          </a:bodyPr>
          <a:lstStyle/>
          <a:p>
            <a:pPr marL="214313" indent="-214313">
              <a:spcBef>
                <a:spcPts val="0"/>
              </a:spcBef>
              <a:defRPr/>
            </a:pPr>
            <a:r>
              <a:rPr lang="en-ZA" sz="2000" b="1" dirty="0"/>
              <a:t>Contested communication</a:t>
            </a:r>
            <a:r>
              <a:rPr lang="en-ZA" sz="2000" dirty="0"/>
              <a:t> space led to fast-moving and complex communication environment with rapidly changing media reporting.</a:t>
            </a:r>
          </a:p>
          <a:p>
            <a:pPr marL="214313" indent="-214313">
              <a:spcBef>
                <a:spcPts val="0"/>
              </a:spcBef>
              <a:defRPr/>
            </a:pPr>
            <a:r>
              <a:rPr lang="en-ZA" sz="2000" dirty="0"/>
              <a:t>Heightened service </a:t>
            </a:r>
            <a:r>
              <a:rPr lang="en-ZA" sz="2000" b="1" dirty="0"/>
              <a:t>delivery &amp; student protests</a:t>
            </a:r>
          </a:p>
          <a:p>
            <a:pPr marL="214313" indent="-214313">
              <a:spcBef>
                <a:spcPts val="0"/>
              </a:spcBef>
              <a:defRPr/>
            </a:pPr>
            <a:r>
              <a:rPr lang="en-ZA" sz="2000" b="1" dirty="0"/>
              <a:t>Constrained</a:t>
            </a:r>
            <a:r>
              <a:rPr lang="en-ZA" sz="2000" dirty="0"/>
              <a:t> </a:t>
            </a:r>
            <a:r>
              <a:rPr lang="en-ZA" sz="2000" b="1" dirty="0"/>
              <a:t>fiscus</a:t>
            </a:r>
            <a:r>
              <a:rPr lang="en-ZA" sz="2000" dirty="0"/>
              <a:t> and inadequate baseline budget restricts mandate implementation.</a:t>
            </a:r>
          </a:p>
          <a:p>
            <a:pPr marL="214313" indent="-214313">
              <a:spcBef>
                <a:spcPts val="0"/>
              </a:spcBef>
              <a:defRPr/>
            </a:pPr>
            <a:r>
              <a:rPr lang="en-ZA" sz="2000" dirty="0"/>
              <a:t>Heightened </a:t>
            </a:r>
            <a:r>
              <a:rPr lang="en-ZA" sz="2000" b="1" dirty="0"/>
              <a:t>gender-based violence </a:t>
            </a:r>
            <a:r>
              <a:rPr lang="en-ZA" sz="2000" dirty="0"/>
              <a:t>(GBV) </a:t>
            </a:r>
          </a:p>
          <a:p>
            <a:pPr marL="214313" indent="-214313">
              <a:spcBef>
                <a:spcPts val="0"/>
              </a:spcBef>
              <a:defRPr/>
            </a:pPr>
            <a:r>
              <a:rPr lang="en-ZA" sz="2000" dirty="0"/>
              <a:t>GCIS to lead </a:t>
            </a:r>
            <a:r>
              <a:rPr lang="en-ZA" sz="2000" b="1" dirty="0"/>
              <a:t>catalytic</a:t>
            </a:r>
            <a:r>
              <a:rPr lang="en-ZA" sz="2000" dirty="0"/>
              <a:t> </a:t>
            </a:r>
            <a:r>
              <a:rPr lang="en-ZA" sz="2000" b="1" dirty="0"/>
              <a:t>campaigns</a:t>
            </a:r>
            <a:r>
              <a:rPr lang="en-ZA" sz="2000" dirty="0"/>
              <a:t> in areas of crime, corruption and GBV in collaboration with other government departments.</a:t>
            </a:r>
          </a:p>
          <a:p>
            <a:pPr marL="214313" indent="-214313">
              <a:spcBef>
                <a:spcPts val="0"/>
              </a:spcBef>
              <a:defRPr/>
            </a:pPr>
            <a:r>
              <a:rPr lang="en-ZA" sz="2000" b="1" dirty="0" smtClean="0">
                <a:latin typeface="Arial Narrow" panose="020B0606020202030204" pitchFamily="34" charset="0"/>
              </a:rPr>
              <a:t>Senior Management Services</a:t>
            </a:r>
            <a:r>
              <a:rPr lang="en-ZA" sz="2000" dirty="0" smtClean="0">
                <a:latin typeface="Arial Narrow" panose="020B0606020202030204" pitchFamily="34" charset="0"/>
              </a:rPr>
              <a:t> vacant positions and secondments.</a:t>
            </a:r>
            <a:endParaRPr lang="en-ZA" sz="2000" dirty="0">
              <a:latin typeface="Arial Narrow" panose="020B0606020202030204" pitchFamily="34" charset="0"/>
            </a:endParaRPr>
          </a:p>
          <a:p>
            <a:pPr marL="214313" indent="-214313">
              <a:spcBef>
                <a:spcPts val="0"/>
              </a:spcBef>
              <a:defRPr/>
            </a:pPr>
            <a:endParaRPr lang="en-ZA" sz="2000" dirty="0">
              <a:latin typeface="Arial Narrow" panose="020B0606020202030204" pitchFamily="34" charset="0"/>
            </a:endParaRPr>
          </a:p>
        </p:txBody>
      </p:sp>
      <p:pic>
        <p:nvPicPr>
          <p:cNvPr id="10" name="Picture 3" descr="E:\Images used on the GCIS Annual Report 2013\8465224448_fae74bfd1a_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5523" y="3428838"/>
            <a:ext cx="3708351" cy="235285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a:stretch>
            <a:fillRect/>
          </a:stretch>
        </p:blipFill>
        <p:spPr>
          <a:xfrm>
            <a:off x="5285522" y="1133830"/>
            <a:ext cx="3708351" cy="2229910"/>
          </a:xfrm>
          <a:prstGeom prst="rect">
            <a:avLst/>
          </a:prstGeom>
        </p:spPr>
      </p:pic>
    </p:spTree>
    <p:extLst>
      <p:ext uri="{BB962C8B-B14F-4D97-AF65-F5344CB8AC3E}">
        <p14:creationId xmlns:p14="http://schemas.microsoft.com/office/powerpoint/2010/main" xmlns="" val="25103156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42875" y="1905399"/>
            <a:ext cx="8858250" cy="6693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
        <p:nvSpPr>
          <p:cNvPr id="4" name="Title 1"/>
          <p:cNvSpPr txBox="1">
            <a:spLocks/>
          </p:cNvSpPr>
          <p:nvPr/>
        </p:nvSpPr>
        <p:spPr>
          <a:xfrm>
            <a:off x="0" y="-938"/>
            <a:ext cx="9144000" cy="52546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defTabSz="457200">
              <a:spcBef>
                <a:spcPct val="0"/>
              </a:spcBef>
              <a:defRPr sz="2800" b="1">
                <a:solidFill>
                  <a:prstClr val="white"/>
                </a:solidFill>
                <a:latin typeface="Century Gothic" panose="020B0502020202020204" pitchFamily="34" charset="0"/>
              </a:defRPr>
            </a:lvl1pPr>
          </a:lstStyle>
          <a:p>
            <a:r>
              <a:rPr lang="en-US" sz="3200" dirty="0" smtClean="0">
                <a:latin typeface="Calibri"/>
              </a:rPr>
              <a:t>6.   2016/17</a:t>
            </a:r>
            <a:r>
              <a:rPr lang="en-US" dirty="0" smtClean="0"/>
              <a:t> </a:t>
            </a:r>
            <a:r>
              <a:rPr lang="en-US" dirty="0"/>
              <a:t>Performance Highlights</a:t>
            </a:r>
            <a:endParaRPr lang="en-ZA" dirty="0"/>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solidFill>
                <a:prstClr val="black"/>
              </a:solidFill>
            </a:endParaRPr>
          </a:p>
        </p:txBody>
      </p:sp>
      <p:grpSp>
        <p:nvGrpSpPr>
          <p:cNvPr id="20" name="Group 19"/>
          <p:cNvGrpSpPr/>
          <p:nvPr/>
        </p:nvGrpSpPr>
        <p:grpSpPr>
          <a:xfrm>
            <a:off x="164579" y="604449"/>
            <a:ext cx="8871917" cy="1200329"/>
            <a:chOff x="14790" y="604449"/>
            <a:chExt cx="8871917" cy="1200329"/>
          </a:xfrm>
        </p:grpSpPr>
        <p:pic>
          <p:nvPicPr>
            <p:cNvPr id="6" name="Picture 4" descr="Image result for vukuzenze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856386">
              <a:off x="14790" y="947316"/>
              <a:ext cx="876581" cy="28808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27584" y="604449"/>
              <a:ext cx="8059123" cy="1200329"/>
            </a:xfrm>
            <a:prstGeom prst="rect">
              <a:avLst/>
            </a:prstGeom>
            <a:noFill/>
          </p:spPr>
          <p:txBody>
            <a:bodyPr wrap="square" rtlCol="0">
              <a:spAutoFit/>
            </a:bodyPr>
            <a:lstStyle/>
            <a:p>
              <a:pPr algn="just" defTabSz="914400">
                <a:lnSpc>
                  <a:spcPct val="150000"/>
                </a:lnSpc>
                <a:buClr>
                  <a:srgbClr val="C00000"/>
                </a:buClr>
              </a:pPr>
              <a:r>
                <a:rPr lang="en-ZA" sz="1600" i="1" dirty="0" smtClean="0">
                  <a:solidFill>
                    <a:prstClr val="black"/>
                  </a:solidFill>
                </a:rPr>
                <a:t>Vuk’uzenzele</a:t>
              </a:r>
              <a:r>
                <a:rPr lang="en-ZA" sz="1600" dirty="0" smtClean="0">
                  <a:solidFill>
                    <a:prstClr val="black"/>
                  </a:solidFill>
                </a:rPr>
                <a:t> raise </a:t>
              </a:r>
              <a:r>
                <a:rPr lang="en-ZA" sz="1600" b="1" dirty="0" smtClean="0">
                  <a:solidFill>
                    <a:prstClr val="black"/>
                  </a:solidFill>
                </a:rPr>
                <a:t>R3 446 135 </a:t>
              </a:r>
              <a:r>
                <a:rPr lang="en-ZA" sz="1600" dirty="0">
                  <a:solidFill>
                    <a:srgbClr val="000000"/>
                  </a:solidFill>
                  <a:ea typeface="Calibri" panose="020F0502020204030204" pitchFamily="34" charset="0"/>
                </a:rPr>
                <a:t>through </a:t>
              </a:r>
              <a:r>
                <a:rPr lang="en-ZA" sz="1600" b="1" dirty="0">
                  <a:solidFill>
                    <a:srgbClr val="000000"/>
                  </a:solidFill>
                  <a:ea typeface="Calibri" panose="020F0502020204030204" pitchFamily="34" charset="0"/>
                </a:rPr>
                <a:t>advertising revenue</a:t>
              </a:r>
              <a:r>
                <a:rPr lang="en-ZA" sz="1600" dirty="0">
                  <a:solidFill>
                    <a:srgbClr val="000000"/>
                  </a:solidFill>
                  <a:ea typeface="Calibri" panose="020F0502020204030204" pitchFamily="34" charset="0"/>
                </a:rPr>
                <a:t>,  which was </a:t>
              </a:r>
              <a:r>
                <a:rPr lang="en-ZA" sz="1600" b="1" dirty="0">
                  <a:solidFill>
                    <a:srgbClr val="000000"/>
                  </a:solidFill>
                  <a:ea typeface="Calibri" panose="020F0502020204030204" pitchFamily="34" charset="0"/>
                </a:rPr>
                <a:t>used to print </a:t>
              </a:r>
              <a:r>
                <a:rPr lang="en-ZA" sz="1600" dirty="0">
                  <a:solidFill>
                    <a:srgbClr val="000000"/>
                  </a:solidFill>
                  <a:ea typeface="Calibri" panose="020F0502020204030204" pitchFamily="34" charset="0"/>
                </a:rPr>
                <a:t>an </a:t>
              </a:r>
              <a:r>
                <a:rPr lang="en-GB" sz="1600" dirty="0">
                  <a:solidFill>
                    <a:srgbClr val="000000"/>
                  </a:solidFill>
                  <a:ea typeface="Calibri" panose="020F0502020204030204" pitchFamily="34" charset="0"/>
                </a:rPr>
                <a:t>additional </a:t>
              </a:r>
              <a:r>
                <a:rPr lang="en-GB" sz="1600" b="1" dirty="0">
                  <a:solidFill>
                    <a:srgbClr val="000000"/>
                  </a:solidFill>
                  <a:ea typeface="Calibri" panose="020F0502020204030204" pitchFamily="34" charset="0"/>
                </a:rPr>
                <a:t>2.646 million copies</a:t>
              </a:r>
              <a:r>
                <a:rPr lang="en-GB" sz="1600" dirty="0" smtClean="0">
                  <a:solidFill>
                    <a:srgbClr val="000000"/>
                  </a:solidFill>
                  <a:ea typeface="Calibri" panose="020F0502020204030204" pitchFamily="34" charset="0"/>
                </a:rPr>
                <a:t>.</a:t>
              </a:r>
              <a:endParaRPr lang="en-GB" sz="1600" dirty="0" smtClean="0">
                <a:solidFill>
                  <a:prstClr val="black"/>
                </a:solidFill>
              </a:endParaRPr>
            </a:p>
            <a:p>
              <a:pPr algn="just" defTabSz="914400">
                <a:lnSpc>
                  <a:spcPct val="150000"/>
                </a:lnSpc>
                <a:buClr>
                  <a:srgbClr val="C00000"/>
                </a:buClr>
              </a:pPr>
              <a:r>
                <a:rPr lang="en-ZA" sz="1600" b="1" dirty="0" smtClean="0">
                  <a:solidFill>
                    <a:srgbClr val="000000"/>
                  </a:solidFill>
                  <a:ea typeface="Calibri" panose="020F0502020204030204" pitchFamily="34" charset="0"/>
                </a:rPr>
                <a:t>Distributed </a:t>
              </a:r>
              <a:r>
                <a:rPr lang="en-ZA" sz="1600" b="1" dirty="0">
                  <a:solidFill>
                    <a:srgbClr val="000000"/>
                  </a:solidFill>
                  <a:ea typeface="Calibri" panose="020F0502020204030204" pitchFamily="34" charset="0"/>
                </a:rPr>
                <a:t>21.346 million </a:t>
              </a:r>
              <a:r>
                <a:rPr lang="en-ZA" sz="1600" dirty="0">
                  <a:solidFill>
                    <a:srgbClr val="000000"/>
                  </a:solidFill>
                  <a:ea typeface="Calibri" panose="020F0502020204030204" pitchFamily="34" charset="0"/>
                </a:rPr>
                <a:t>copies of the newspaper </a:t>
              </a:r>
              <a:r>
                <a:rPr lang="en-GB" sz="1600" dirty="0">
                  <a:solidFill>
                    <a:srgbClr val="000000"/>
                  </a:solidFill>
                  <a:ea typeface="Calibri" panose="020F0502020204030204" pitchFamily="34" charset="0"/>
                </a:rPr>
                <a:t>and </a:t>
              </a:r>
              <a:r>
                <a:rPr lang="en-GB" sz="1600" b="1" dirty="0">
                  <a:solidFill>
                    <a:srgbClr val="000000"/>
                  </a:solidFill>
                  <a:ea typeface="Calibri" panose="020F0502020204030204" pitchFamily="34" charset="0"/>
                </a:rPr>
                <a:t>7 800 Braille </a:t>
              </a:r>
              <a:r>
                <a:rPr lang="en-GB" sz="1600" dirty="0">
                  <a:solidFill>
                    <a:srgbClr val="000000"/>
                  </a:solidFill>
                  <a:ea typeface="Calibri" panose="020F0502020204030204" pitchFamily="34" charset="0"/>
                </a:rPr>
                <a:t>copies were </a:t>
              </a:r>
              <a:r>
                <a:rPr lang="en-GB" sz="1600" dirty="0" smtClean="0">
                  <a:solidFill>
                    <a:srgbClr val="000000"/>
                  </a:solidFill>
                  <a:ea typeface="Calibri" panose="020F0502020204030204" pitchFamily="34" charset="0"/>
                </a:rPr>
                <a:t>distributed</a:t>
              </a:r>
              <a:r>
                <a:rPr lang="en-ZA" sz="1600" dirty="0">
                  <a:solidFill>
                    <a:srgbClr val="000000"/>
                  </a:solidFill>
                  <a:ea typeface="Calibri" panose="020F0502020204030204" pitchFamily="34" charset="0"/>
                </a:rPr>
                <a:t>.</a:t>
              </a:r>
              <a:endParaRPr lang="en-GB" sz="1600" dirty="0" smtClean="0">
                <a:solidFill>
                  <a:srgbClr val="000000"/>
                </a:solidFill>
                <a:ea typeface="Calibri" panose="020F0502020204030204" pitchFamily="34" charset="0"/>
              </a:endParaRPr>
            </a:p>
          </p:txBody>
        </p:sp>
      </p:grpSp>
      <p:grpSp>
        <p:nvGrpSpPr>
          <p:cNvPr id="21" name="Group 20"/>
          <p:cNvGrpSpPr/>
          <p:nvPr/>
        </p:nvGrpSpPr>
        <p:grpSpPr>
          <a:xfrm>
            <a:off x="163770" y="1793356"/>
            <a:ext cx="8800718" cy="830997"/>
            <a:chOff x="85989" y="1793356"/>
            <a:chExt cx="8800718" cy="830997"/>
          </a:xfrm>
        </p:grpSpPr>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9640989">
              <a:off x="85989" y="1957666"/>
              <a:ext cx="799252" cy="389215"/>
            </a:xfrm>
            <a:prstGeom prst="rect">
              <a:avLst/>
            </a:prstGeom>
          </p:spPr>
        </p:pic>
        <p:sp>
          <p:nvSpPr>
            <p:cNvPr id="8" name="TextBox 7"/>
            <p:cNvSpPr txBox="1"/>
            <p:nvPr/>
          </p:nvSpPr>
          <p:spPr>
            <a:xfrm>
              <a:off x="778443" y="1793356"/>
              <a:ext cx="8108264" cy="830997"/>
            </a:xfrm>
            <a:prstGeom prst="rect">
              <a:avLst/>
            </a:prstGeom>
            <a:noFill/>
          </p:spPr>
          <p:txBody>
            <a:bodyPr wrap="square" rtlCol="0">
              <a:spAutoFit/>
            </a:bodyPr>
            <a:lstStyle/>
            <a:p>
              <a:pPr algn="just" defTabSz="914400">
                <a:lnSpc>
                  <a:spcPct val="150000"/>
                </a:lnSpc>
                <a:buClr>
                  <a:srgbClr val="C00000"/>
                </a:buClr>
              </a:pPr>
              <a:r>
                <a:rPr lang="en-ZA" sz="1600" b="1" dirty="0" smtClean="0">
                  <a:solidFill>
                    <a:srgbClr val="000000"/>
                  </a:solidFill>
                  <a:ea typeface="Calibri" panose="020F0502020204030204" pitchFamily="34" charset="0"/>
                </a:rPr>
                <a:t>555 </a:t>
              </a:r>
              <a:r>
                <a:rPr lang="en-ZA" sz="1600" b="1" dirty="0">
                  <a:solidFill>
                    <a:srgbClr val="000000"/>
                  </a:solidFill>
                  <a:ea typeface="Calibri" panose="020F0502020204030204" pitchFamily="34" charset="0"/>
                </a:rPr>
                <a:t>Thusong marketing events </a:t>
              </a:r>
              <a:r>
                <a:rPr lang="en-ZA" sz="1600" dirty="0">
                  <a:solidFill>
                    <a:srgbClr val="000000"/>
                  </a:solidFill>
                  <a:ea typeface="Calibri" panose="020F0502020204030204" pitchFamily="34" charset="0"/>
                </a:rPr>
                <a:t>were held to </a:t>
              </a:r>
              <a:r>
                <a:rPr lang="en-ZA" sz="1600" b="1" dirty="0">
                  <a:solidFill>
                    <a:srgbClr val="000000"/>
                  </a:solidFill>
                  <a:ea typeface="Calibri" panose="020F0502020204030204" pitchFamily="34" charset="0"/>
                </a:rPr>
                <a:t>increase the visibility</a:t>
              </a:r>
              <a:r>
                <a:rPr lang="en-ZA" sz="1600" dirty="0">
                  <a:solidFill>
                    <a:srgbClr val="000000"/>
                  </a:solidFill>
                  <a:ea typeface="Calibri" panose="020F0502020204030204" pitchFamily="34" charset="0"/>
                </a:rPr>
                <a:t> of Thusong service centres, which </a:t>
              </a:r>
              <a:r>
                <a:rPr lang="en-ZA" sz="1600" b="1" dirty="0">
                  <a:solidFill>
                    <a:srgbClr val="000000"/>
                  </a:solidFill>
                  <a:ea typeface="Calibri" panose="020F0502020204030204" pitchFamily="34" charset="0"/>
                </a:rPr>
                <a:t>serviced </a:t>
              </a:r>
              <a:r>
                <a:rPr lang="en-ZA" sz="1600" b="1" dirty="0" smtClean="0">
                  <a:solidFill>
                    <a:srgbClr val="000000"/>
                  </a:solidFill>
                  <a:ea typeface="Calibri" panose="020F0502020204030204" pitchFamily="34" charset="0"/>
                </a:rPr>
                <a:t>about </a:t>
              </a:r>
              <a:r>
                <a:rPr lang="en-US" sz="1600" b="1" dirty="0" smtClean="0">
                  <a:solidFill>
                    <a:srgbClr val="000000"/>
                  </a:solidFill>
                  <a:ea typeface="Calibri" panose="020F0502020204030204" pitchFamily="34" charset="0"/>
                </a:rPr>
                <a:t>7 </a:t>
              </a:r>
              <a:r>
                <a:rPr lang="en-US" sz="1600" b="1" dirty="0">
                  <a:solidFill>
                    <a:srgbClr val="000000"/>
                  </a:solidFill>
                  <a:ea typeface="Calibri" panose="020F0502020204030204" pitchFamily="34" charset="0"/>
                </a:rPr>
                <a:t>527 486 </a:t>
              </a:r>
              <a:r>
                <a:rPr lang="en-US" sz="1600" dirty="0" smtClean="0">
                  <a:solidFill>
                    <a:srgbClr val="000000"/>
                  </a:solidFill>
                  <a:ea typeface="Calibri" panose="020F0502020204030204" pitchFamily="34" charset="0"/>
                </a:rPr>
                <a:t>people.</a:t>
              </a:r>
              <a:endParaRPr lang="en-GB" sz="1600" dirty="0" smtClean="0">
                <a:solidFill>
                  <a:srgbClr val="000000"/>
                </a:solidFill>
                <a:ea typeface="Calibri" panose="020F0502020204030204" pitchFamily="34" charset="0"/>
              </a:endParaRPr>
            </a:p>
          </p:txBody>
        </p:sp>
      </p:grpSp>
      <p:grpSp>
        <p:nvGrpSpPr>
          <p:cNvPr id="22" name="Group 21"/>
          <p:cNvGrpSpPr/>
          <p:nvPr/>
        </p:nvGrpSpPr>
        <p:grpSpPr>
          <a:xfrm>
            <a:off x="154419" y="2786468"/>
            <a:ext cx="8846706" cy="584775"/>
            <a:chOff x="-2126" y="2714631"/>
            <a:chExt cx="7602575" cy="584775"/>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xmlns="" val="0"/>
                </a:ext>
              </a:extLst>
            </a:blip>
            <a:srcRect t="11624"/>
            <a:stretch/>
          </p:blipFill>
          <p:spPr>
            <a:xfrm rot="19826261">
              <a:off x="-2126" y="2938653"/>
              <a:ext cx="808805" cy="318403"/>
            </a:xfrm>
            <a:prstGeom prst="rect">
              <a:avLst/>
            </a:prstGeom>
          </p:spPr>
        </p:pic>
        <p:sp>
          <p:nvSpPr>
            <p:cNvPr id="10" name="TextBox 9"/>
            <p:cNvSpPr txBox="1"/>
            <p:nvPr/>
          </p:nvSpPr>
          <p:spPr>
            <a:xfrm>
              <a:off x="758448" y="2714631"/>
              <a:ext cx="6842001" cy="584775"/>
            </a:xfrm>
            <a:prstGeom prst="rect">
              <a:avLst/>
            </a:prstGeom>
            <a:noFill/>
          </p:spPr>
          <p:txBody>
            <a:bodyPr wrap="square" rtlCol="0">
              <a:spAutoFit/>
            </a:bodyPr>
            <a:lstStyle/>
            <a:p>
              <a:pPr defTabSz="914400"/>
              <a:r>
                <a:rPr lang="en-GB" sz="1600" b="1" dirty="0">
                  <a:solidFill>
                    <a:srgbClr val="000000"/>
                  </a:solidFill>
                  <a:ea typeface="Calibri" panose="020F0502020204030204" pitchFamily="34" charset="0"/>
                </a:rPr>
                <a:t>Conducted 2 127 community and stakeholder </a:t>
              </a:r>
              <a:r>
                <a:rPr lang="en-GB" sz="1600" dirty="0">
                  <a:solidFill>
                    <a:srgbClr val="000000"/>
                  </a:solidFill>
                  <a:ea typeface="Calibri" panose="020F0502020204030204" pitchFamily="34" charset="0"/>
                </a:rPr>
                <a:t>liaiso</a:t>
              </a:r>
              <a:r>
                <a:rPr lang="en-GB" sz="1600" b="1" dirty="0">
                  <a:solidFill>
                    <a:srgbClr val="000000"/>
                  </a:solidFill>
                  <a:ea typeface="Calibri" panose="020F0502020204030204" pitchFamily="34" charset="0"/>
                </a:rPr>
                <a:t>n visits </a:t>
              </a:r>
              <a:r>
                <a:rPr lang="en-GB" sz="1600" dirty="0" smtClean="0">
                  <a:solidFill>
                    <a:srgbClr val="000000"/>
                  </a:solidFill>
                  <a:ea typeface="Calibri" panose="020F0502020204030204" pitchFamily="34" charset="0"/>
                </a:rPr>
                <a:t>it included </a:t>
              </a:r>
              <a:r>
                <a:rPr lang="en-GB" sz="1600" b="1" dirty="0" smtClean="0">
                  <a:solidFill>
                    <a:srgbClr val="000000"/>
                  </a:solidFill>
                  <a:ea typeface="Calibri" panose="020F0502020204030204" pitchFamily="34" charset="0"/>
                </a:rPr>
                <a:t>242 community </a:t>
              </a:r>
              <a:r>
                <a:rPr lang="en-GB" sz="1600" dirty="0" smtClean="0">
                  <a:solidFill>
                    <a:srgbClr val="000000"/>
                  </a:solidFill>
                  <a:ea typeface="Calibri" panose="020F0502020204030204" pitchFamily="34" charset="0"/>
                </a:rPr>
                <a:t>dialogues</a:t>
              </a:r>
              <a:endParaRPr lang="en-GB" sz="1600" dirty="0">
                <a:solidFill>
                  <a:srgbClr val="000000"/>
                </a:solidFill>
                <a:ea typeface="Calibri" panose="020F0502020204030204" pitchFamily="34" charset="0"/>
              </a:endParaRPr>
            </a:p>
          </p:txBody>
        </p:sp>
      </p:grpSp>
      <p:grpSp>
        <p:nvGrpSpPr>
          <p:cNvPr id="23" name="Group 22"/>
          <p:cNvGrpSpPr/>
          <p:nvPr/>
        </p:nvGrpSpPr>
        <p:grpSpPr>
          <a:xfrm>
            <a:off x="109253" y="5517461"/>
            <a:ext cx="7664320" cy="584775"/>
            <a:chOff x="-53040" y="3406407"/>
            <a:chExt cx="7664320" cy="584775"/>
          </a:xfrm>
        </p:grpSpPr>
        <p:pic>
          <p:nvPicPr>
            <p:cNvPr id="11" name="Picture 10"/>
            <p:cNvPicPr>
              <a:picLocks noChangeAspect="1"/>
            </p:cNvPicPr>
            <p:nvPr/>
          </p:nvPicPr>
          <p:blipFill rotWithShape="1">
            <a:blip r:embed="rId7">
              <a:extLst>
                <a:ext uri="{28A0092B-C50C-407E-A947-70E740481C1C}">
                  <a14:useLocalDpi xmlns:a14="http://schemas.microsoft.com/office/drawing/2010/main" xmlns="" val="0"/>
                </a:ext>
              </a:extLst>
            </a:blip>
            <a:srcRect t="12201" r="7476" b="5901"/>
            <a:stretch/>
          </p:blipFill>
          <p:spPr>
            <a:xfrm rot="20009587">
              <a:off x="-53040" y="3493834"/>
              <a:ext cx="875544" cy="387869"/>
            </a:xfrm>
            <a:prstGeom prst="rect">
              <a:avLst/>
            </a:prstGeom>
          </p:spPr>
        </p:pic>
        <p:sp>
          <p:nvSpPr>
            <p:cNvPr id="12" name="TextBox 11"/>
            <p:cNvSpPr txBox="1"/>
            <p:nvPr/>
          </p:nvSpPr>
          <p:spPr>
            <a:xfrm>
              <a:off x="769279" y="3406407"/>
              <a:ext cx="6842001" cy="584775"/>
            </a:xfrm>
            <a:prstGeom prst="rect">
              <a:avLst/>
            </a:prstGeom>
            <a:noFill/>
          </p:spPr>
          <p:txBody>
            <a:bodyPr wrap="square" rtlCol="0">
              <a:spAutoFit/>
            </a:bodyPr>
            <a:lstStyle/>
            <a:p>
              <a:pPr defTabSz="914400"/>
              <a:r>
                <a:rPr lang="en-ZA" sz="1600" b="1" dirty="0">
                  <a:solidFill>
                    <a:srgbClr val="000000"/>
                  </a:solidFill>
                  <a:ea typeface="Calibri" panose="020F0502020204030204" pitchFamily="34" charset="0"/>
                </a:rPr>
                <a:t>Ten cluster </a:t>
              </a:r>
              <a:r>
                <a:rPr lang="en-ZA" sz="1600" dirty="0">
                  <a:solidFill>
                    <a:srgbClr val="000000"/>
                  </a:solidFill>
                  <a:ea typeface="Calibri" panose="020F0502020204030204" pitchFamily="34" charset="0"/>
                </a:rPr>
                <a:t>reports</a:t>
              </a:r>
              <a:r>
                <a:rPr lang="en-ZA" sz="1600" b="1" dirty="0">
                  <a:solidFill>
                    <a:srgbClr val="000000"/>
                  </a:solidFill>
                  <a:ea typeface="Calibri" panose="020F0502020204030204" pitchFamily="34" charset="0"/>
                </a:rPr>
                <a:t> and two Pulse of the Nation reports </a:t>
              </a:r>
              <a:r>
                <a:rPr lang="en-ZA" sz="1600" dirty="0">
                  <a:solidFill>
                    <a:srgbClr val="000000"/>
                  </a:solidFill>
                  <a:ea typeface="Calibri" panose="020F0502020204030204" pitchFamily="34" charset="0"/>
                </a:rPr>
                <a:t>were produced during the 2016/17 financial year. </a:t>
              </a:r>
            </a:p>
          </p:txBody>
        </p:sp>
      </p:grpSp>
      <p:grpSp>
        <p:nvGrpSpPr>
          <p:cNvPr id="30" name="Group 29"/>
          <p:cNvGrpSpPr/>
          <p:nvPr/>
        </p:nvGrpSpPr>
        <p:grpSpPr>
          <a:xfrm>
            <a:off x="156841" y="4410034"/>
            <a:ext cx="8991216" cy="830997"/>
            <a:chOff x="14365" y="4076131"/>
            <a:chExt cx="8991216" cy="830997"/>
          </a:xfrm>
        </p:grpSpPr>
        <p:pic>
          <p:nvPicPr>
            <p:cNvPr id="31" name="Picture 3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0256200">
              <a:off x="14365" y="4233041"/>
              <a:ext cx="712773" cy="505292"/>
            </a:xfrm>
            <a:prstGeom prst="rect">
              <a:avLst/>
            </a:prstGeom>
          </p:spPr>
        </p:pic>
        <p:sp>
          <p:nvSpPr>
            <p:cNvPr id="32" name="TextBox 31"/>
            <p:cNvSpPr txBox="1"/>
            <p:nvPr/>
          </p:nvSpPr>
          <p:spPr>
            <a:xfrm>
              <a:off x="723420" y="4076131"/>
              <a:ext cx="8282161" cy="830997"/>
            </a:xfrm>
            <a:prstGeom prst="rect">
              <a:avLst/>
            </a:prstGeom>
            <a:noFill/>
          </p:spPr>
          <p:txBody>
            <a:bodyPr wrap="square" rtlCol="0">
              <a:spAutoFit/>
            </a:bodyPr>
            <a:lstStyle/>
            <a:p>
              <a:pPr defTabSz="914400"/>
              <a:r>
                <a:rPr lang="en-ZA" sz="1600" b="1" dirty="0">
                  <a:solidFill>
                    <a:srgbClr val="000000"/>
                  </a:solidFill>
                  <a:ea typeface="Calibri" panose="020F0502020204030204" pitchFamily="34" charset="0"/>
                </a:rPr>
                <a:t>299 radio products </a:t>
              </a:r>
              <a:r>
                <a:rPr lang="en-ZA" sz="1600" dirty="0">
                  <a:solidFill>
                    <a:srgbClr val="000000"/>
                  </a:solidFill>
                  <a:ea typeface="Calibri" panose="020F0502020204030204" pitchFamily="34" charset="0"/>
                </a:rPr>
                <a:t>and services provided. </a:t>
              </a:r>
              <a:r>
                <a:rPr lang="en-ZA" sz="1600" b="1" dirty="0">
                  <a:solidFill>
                    <a:srgbClr val="000000"/>
                  </a:solidFill>
                  <a:ea typeface="Calibri" panose="020F0502020204030204" pitchFamily="34" charset="0"/>
                </a:rPr>
                <a:t>Seven</a:t>
              </a:r>
              <a:r>
                <a:rPr lang="en-ZA" sz="1600" dirty="0">
                  <a:solidFill>
                    <a:srgbClr val="000000"/>
                  </a:solidFill>
                  <a:ea typeface="Calibri" panose="020F0502020204030204" pitchFamily="34" charset="0"/>
                </a:rPr>
                <a:t> were </a:t>
              </a:r>
              <a:r>
                <a:rPr lang="en-ZA" sz="1600" b="1" dirty="0">
                  <a:solidFill>
                    <a:srgbClr val="000000"/>
                  </a:solidFill>
                  <a:ea typeface="Calibri" panose="020F0502020204030204" pitchFamily="34" charset="0"/>
                </a:rPr>
                <a:t>live link-ups</a:t>
              </a:r>
              <a:r>
                <a:rPr lang="en-ZA" sz="1600" dirty="0">
                  <a:solidFill>
                    <a:srgbClr val="000000"/>
                  </a:solidFill>
                  <a:ea typeface="Calibri" panose="020F0502020204030204" pitchFamily="34" charset="0"/>
                </a:rPr>
                <a:t> of government events, </a:t>
              </a:r>
              <a:r>
                <a:rPr lang="en-ZA" sz="1600" b="1" dirty="0">
                  <a:solidFill>
                    <a:srgbClr val="000000"/>
                  </a:solidFill>
                  <a:ea typeface="Calibri" panose="020F0502020204030204" pitchFamily="34" charset="0"/>
                </a:rPr>
                <a:t>60 were phone in programmes</a:t>
              </a:r>
              <a:r>
                <a:rPr lang="en-ZA" sz="1600" dirty="0">
                  <a:solidFill>
                    <a:srgbClr val="000000"/>
                  </a:solidFill>
                  <a:ea typeface="Calibri" panose="020F0502020204030204" pitchFamily="34" charset="0"/>
                </a:rPr>
                <a:t>, 21 was for the production of adverts and 211 were recordings of government events.</a:t>
              </a:r>
            </a:p>
          </p:txBody>
        </p:sp>
      </p:grpSp>
      <p:sp>
        <p:nvSpPr>
          <p:cNvPr id="16" name="AutoShape 2" descr="Image result for development communic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41" name="Group 40"/>
          <p:cNvGrpSpPr/>
          <p:nvPr/>
        </p:nvGrpSpPr>
        <p:grpSpPr>
          <a:xfrm>
            <a:off x="78223" y="3582624"/>
            <a:ext cx="8858250" cy="669305"/>
            <a:chOff x="78223" y="3461244"/>
            <a:chExt cx="8858250" cy="669305"/>
          </a:xfrm>
        </p:grpSpPr>
        <p:sp>
          <p:nvSpPr>
            <p:cNvPr id="33" name="Rectangle 32"/>
            <p:cNvSpPr/>
            <p:nvPr/>
          </p:nvSpPr>
          <p:spPr>
            <a:xfrm>
              <a:off x="78223" y="3461244"/>
              <a:ext cx="8858250" cy="6693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GB" b="1" dirty="0">
                  <a:solidFill>
                    <a:srgbClr val="000000"/>
                  </a:solidFill>
                  <a:ea typeface="Calibri" panose="020F0502020204030204" pitchFamily="34" charset="0"/>
                </a:rPr>
                <a:t>	 </a:t>
              </a:r>
              <a:r>
                <a:rPr lang="en-GB" b="1" dirty="0" smtClean="0">
                  <a:solidFill>
                    <a:srgbClr val="000000"/>
                  </a:solidFill>
                  <a:ea typeface="Calibri" panose="020F0502020204030204" pitchFamily="34" charset="0"/>
                </a:rPr>
                <a:t>1839 </a:t>
              </a:r>
              <a:r>
                <a:rPr lang="en-GB" b="1" dirty="0">
                  <a:solidFill>
                    <a:srgbClr val="000000"/>
                  </a:solidFill>
                  <a:ea typeface="Calibri" panose="020F0502020204030204" pitchFamily="34" charset="0"/>
                </a:rPr>
                <a:t>development</a:t>
              </a:r>
              <a:r>
                <a:rPr lang="en-GB" dirty="0">
                  <a:solidFill>
                    <a:srgbClr val="000000"/>
                  </a:solidFill>
                  <a:ea typeface="Calibri" panose="020F0502020204030204" pitchFamily="34" charset="0"/>
                </a:rPr>
                <a:t> </a:t>
              </a:r>
              <a:r>
                <a:rPr lang="en-GB" b="1" dirty="0">
                  <a:solidFill>
                    <a:srgbClr val="000000"/>
                  </a:solidFill>
                  <a:ea typeface="Calibri" panose="020F0502020204030204" pitchFamily="34" charset="0"/>
                </a:rPr>
                <a:t>communication</a:t>
              </a:r>
              <a:r>
                <a:rPr lang="en-GB" dirty="0">
                  <a:solidFill>
                    <a:srgbClr val="000000"/>
                  </a:solidFill>
                  <a:ea typeface="Calibri" panose="020F0502020204030204" pitchFamily="34" charset="0"/>
                </a:rPr>
                <a:t> </a:t>
              </a:r>
              <a:r>
                <a:rPr lang="en-GB" dirty="0" smtClean="0">
                  <a:solidFill>
                    <a:srgbClr val="000000"/>
                  </a:solidFill>
                  <a:ea typeface="Calibri" panose="020F0502020204030204" pitchFamily="34" charset="0"/>
                </a:rPr>
                <a:t>projects conducted on government priorities</a:t>
              </a:r>
              <a:endParaRPr lang="en-GB" dirty="0">
                <a:solidFill>
                  <a:srgbClr val="000000"/>
                </a:solidFill>
                <a:ea typeface="Calibri" panose="020F0502020204030204" pitchFamily="34" charset="0"/>
              </a:endParaRPr>
            </a:p>
            <a:p>
              <a:pPr algn="ctr" defTabSz="914400"/>
              <a:endParaRPr lang="en-GB" dirty="0">
                <a:noFill/>
              </a:endParaRPr>
            </a:p>
          </p:txBody>
        </p:sp>
        <p:pic>
          <p:nvPicPr>
            <p:cNvPr id="40" name="Picture 39" descr="https://media.licdn.com/mpr/mpr/AAEAAQAAAAAAAAZ_AAAAJDAxYzQ2MzVhLWQ5ZWUtNDBiZS1iMTQ3LTA2M2U3MWQ0NjE1Ng.jpg"/>
            <p:cNvPicPr/>
            <p:nvPr/>
          </p:nvPicPr>
          <p:blipFill rotWithShape="1">
            <a:blip r:embed="rId9" cstate="print">
              <a:extLst>
                <a:ext uri="{BEBA8EAE-BF5A-486C-A8C5-ECC9F3942E4B}">
                  <a14:imgProps xmlns:a14="http://schemas.microsoft.com/office/drawing/2010/main" xmlns="">
                    <a14:imgLayer r:embed="rId10">
                      <a14:imgEffect>
                        <a14:backgroundRemoval t="3472" b="98611" l="3976" r="66799"/>
                      </a14:imgEffect>
                      <a14:imgEffect>
                        <a14:sharpenSoften amount="-25000"/>
                      </a14:imgEffect>
                    </a14:imgLayer>
                  </a14:imgProps>
                </a:ext>
                <a:ext uri="{28A0092B-C50C-407E-A947-70E740481C1C}">
                  <a14:useLocalDpi xmlns:a14="http://schemas.microsoft.com/office/drawing/2010/main" xmlns="" val="0"/>
                </a:ext>
              </a:extLst>
            </a:blip>
            <a:srcRect t="2167" r="30874" b="2573"/>
            <a:stretch/>
          </p:blipFill>
          <p:spPr bwMode="auto">
            <a:xfrm>
              <a:off x="120650" y="3506100"/>
              <a:ext cx="832363" cy="607570"/>
            </a:xfrm>
            <a:prstGeom prst="rect">
              <a:avLst/>
            </a:prstGeom>
            <a:noFill/>
            <a:ln w="88900" cap="sq" cmpd="sng" algn="ctr">
              <a:noFill/>
              <a:prstDash val="solid"/>
              <a:miter lim="800000"/>
              <a:headEnd type="none" w="med" len="med"/>
              <a:tailEnd type="none" w="med" len="med"/>
            </a:ln>
            <a:effectLst/>
            <a:scene3d>
              <a:camera prst="orthographicFront"/>
              <a:lightRig rig="twoPt" dir="t">
                <a:rot lat="0" lon="0" rev="7200000"/>
              </a:lightRig>
            </a:scene3d>
            <a:sp3d>
              <a:bevelT w="25400" h="19050"/>
              <a:bevelB/>
              <a:contourClr>
                <a:srgbClr val="FFFFFF"/>
              </a:contourClr>
            </a:sp3d>
            <a:extLst>
              <a:ext uri="{53640926-AAD7-44D8-BBD7-CCE9431645EC}">
                <a14:shadowObscured xmlns:a14="http://schemas.microsoft.com/office/drawing/2010/main" xmlns=""/>
              </a:ext>
            </a:extLst>
          </p:spPr>
        </p:pic>
      </p:grpSp>
    </p:spTree>
    <p:extLst>
      <p:ext uri="{BB962C8B-B14F-4D97-AF65-F5344CB8AC3E}">
        <p14:creationId xmlns:p14="http://schemas.microsoft.com/office/powerpoint/2010/main" xmlns="" val="2013579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42875" y="721736"/>
            <a:ext cx="8858250" cy="146107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
        <p:nvSpPr>
          <p:cNvPr id="4" name="Title 1"/>
          <p:cNvSpPr txBox="1">
            <a:spLocks/>
          </p:cNvSpPr>
          <p:nvPr/>
        </p:nvSpPr>
        <p:spPr>
          <a:xfrm>
            <a:off x="0" y="-938"/>
            <a:ext cx="9144000" cy="52546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defTabSz="457200">
              <a:spcBef>
                <a:spcPct val="0"/>
              </a:spcBef>
              <a:defRPr sz="2800" b="1">
                <a:solidFill>
                  <a:prstClr val="white"/>
                </a:solidFill>
                <a:latin typeface="Century Gothic" panose="020B0502020202020204" pitchFamily="34" charset="0"/>
              </a:defRPr>
            </a:lvl1pPr>
          </a:lstStyle>
          <a:p>
            <a:r>
              <a:rPr lang="en-US" sz="3200" dirty="0" smtClean="0">
                <a:latin typeface="Calibri"/>
              </a:rPr>
              <a:t>6.   2016/17</a:t>
            </a:r>
            <a:r>
              <a:rPr lang="en-US" dirty="0" smtClean="0"/>
              <a:t> </a:t>
            </a:r>
            <a:r>
              <a:rPr lang="en-US" dirty="0"/>
              <a:t>Performance </a:t>
            </a:r>
            <a:r>
              <a:rPr lang="en-US" dirty="0" smtClean="0"/>
              <a:t>Highlights Cont.……</a:t>
            </a:r>
            <a:endParaRPr lang="en-ZA" dirty="0"/>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solidFill>
                <a:prstClr val="black"/>
              </a:solidFill>
            </a:endParaRPr>
          </a:p>
        </p:txBody>
      </p:sp>
      <p:grpSp>
        <p:nvGrpSpPr>
          <p:cNvPr id="26" name="Group 25"/>
          <p:cNvGrpSpPr/>
          <p:nvPr/>
        </p:nvGrpSpPr>
        <p:grpSpPr>
          <a:xfrm>
            <a:off x="242772" y="760887"/>
            <a:ext cx="7680611" cy="1421928"/>
            <a:chOff x="65567" y="4959454"/>
            <a:chExt cx="7680611" cy="1421928"/>
          </a:xfrm>
        </p:grpSpPr>
        <p:sp>
          <p:nvSpPr>
            <p:cNvPr id="17" name="TextBox 16"/>
            <p:cNvSpPr txBox="1"/>
            <p:nvPr/>
          </p:nvSpPr>
          <p:spPr>
            <a:xfrm>
              <a:off x="904177" y="4959454"/>
              <a:ext cx="6842001" cy="1421928"/>
            </a:xfrm>
            <a:prstGeom prst="rect">
              <a:avLst/>
            </a:prstGeom>
            <a:noFill/>
          </p:spPr>
          <p:txBody>
            <a:bodyPr wrap="square" rtlCol="0">
              <a:spAutoFit/>
            </a:bodyPr>
            <a:lstStyle/>
            <a:p>
              <a:pPr lvl="0">
                <a:spcBef>
                  <a:spcPct val="20000"/>
                </a:spcBef>
              </a:pPr>
              <a:r>
                <a:rPr lang="en-ZA" sz="1600" b="1" dirty="0" smtClean="0">
                  <a:solidFill>
                    <a:srgbClr val="000000"/>
                  </a:solidFill>
                  <a:ea typeface="Calibri" panose="020F0502020204030204" pitchFamily="34" charset="0"/>
                </a:rPr>
                <a:t>Supported </a:t>
              </a:r>
              <a:r>
                <a:rPr lang="en-ZA" sz="1600" dirty="0" smtClean="0">
                  <a:solidFill>
                    <a:srgbClr val="000000"/>
                  </a:solidFill>
                  <a:ea typeface="Calibri" panose="020F0502020204030204" pitchFamily="34" charset="0"/>
                </a:rPr>
                <a:t>political principals in </a:t>
              </a:r>
              <a:r>
                <a:rPr lang="en-ZA" sz="1600" b="1" dirty="0" smtClean="0">
                  <a:solidFill>
                    <a:srgbClr val="000000"/>
                  </a:solidFill>
                  <a:ea typeface="Calibri" panose="020F0502020204030204" pitchFamily="34" charset="0"/>
                </a:rPr>
                <a:t>252 izimbizo </a:t>
              </a:r>
              <a:r>
                <a:rPr lang="en-ZA" sz="1600" dirty="0" smtClean="0">
                  <a:solidFill>
                    <a:srgbClr val="000000"/>
                  </a:solidFill>
                  <a:ea typeface="Calibri" panose="020F0502020204030204" pitchFamily="34" charset="0"/>
                </a:rPr>
                <a:t>events which </a:t>
              </a:r>
              <a:r>
                <a:rPr lang="en-ZA" sz="1600" b="1" dirty="0" smtClean="0">
                  <a:solidFill>
                    <a:srgbClr val="000000"/>
                  </a:solidFill>
                  <a:ea typeface="Calibri" panose="020F0502020204030204" pitchFamily="34" charset="0"/>
                </a:rPr>
                <a:t>included:</a:t>
              </a:r>
            </a:p>
            <a:p>
              <a:pPr lvl="0">
                <a:spcBef>
                  <a:spcPct val="20000"/>
                </a:spcBef>
              </a:pPr>
              <a:endParaRPr lang="en-ZA" sz="1600" b="1" dirty="0" smtClean="0">
                <a:solidFill>
                  <a:prstClr val="black"/>
                </a:solidFill>
                <a:ea typeface="Calibri" panose="020F0502020204030204" pitchFamily="34" charset="0"/>
                <a:cs typeface="Times New Roman" panose="02020603050405020304" pitchFamily="18" charset="0"/>
              </a:endParaRPr>
            </a:p>
            <a:p>
              <a:pPr lvl="0">
                <a:spcBef>
                  <a:spcPct val="20000"/>
                </a:spcBef>
              </a:pPr>
              <a:r>
                <a:rPr lang="en-ZA" sz="1600" b="1" dirty="0" smtClean="0">
                  <a:solidFill>
                    <a:prstClr val="black"/>
                  </a:solidFill>
                  <a:ea typeface="Calibri" panose="020F0502020204030204" pitchFamily="34" charset="0"/>
                  <a:cs typeface="Times New Roman" panose="02020603050405020304" pitchFamily="18" charset="0"/>
                </a:rPr>
                <a:t>Two Siyahlola Presidential Monitoring Programme </a:t>
              </a:r>
              <a:r>
                <a:rPr lang="en-ZA" sz="1600" dirty="0" smtClean="0">
                  <a:solidFill>
                    <a:prstClr val="black"/>
                  </a:solidFill>
                  <a:ea typeface="Calibri" panose="020F0502020204030204" pitchFamily="34" charset="0"/>
                  <a:cs typeface="Times New Roman" panose="02020603050405020304" pitchFamily="18" charset="0"/>
                </a:rPr>
                <a:t>where President </a:t>
              </a:r>
              <a:r>
                <a:rPr lang="en-ZA" sz="1600" dirty="0">
                  <a:solidFill>
                    <a:prstClr val="black"/>
                  </a:solidFill>
                  <a:ea typeface="Calibri" panose="020F0502020204030204" pitchFamily="34" charset="0"/>
                  <a:cs typeface="Times New Roman" panose="02020603050405020304" pitchFamily="18" charset="0"/>
                </a:rPr>
                <a:t>visited </a:t>
              </a:r>
              <a:r>
                <a:rPr lang="en-ZA" sz="1600" b="1" dirty="0">
                  <a:solidFill>
                    <a:prstClr val="black"/>
                  </a:solidFill>
                  <a:ea typeface="Calibri" panose="020F0502020204030204" pitchFamily="34" charset="0"/>
                  <a:cs typeface="Times New Roman" panose="02020603050405020304" pitchFamily="18" charset="0"/>
                </a:rPr>
                <a:t>Kwaggafontein in Mpumalanga</a:t>
              </a:r>
              <a:r>
                <a:rPr lang="en-ZA" sz="1600" dirty="0">
                  <a:solidFill>
                    <a:prstClr val="black"/>
                  </a:solidFill>
                  <a:ea typeface="Calibri" panose="020F0502020204030204" pitchFamily="34" charset="0"/>
                  <a:cs typeface="Times New Roman" panose="02020603050405020304" pitchFamily="18" charset="0"/>
                </a:rPr>
                <a:t> focusing on service delivery and </a:t>
              </a:r>
              <a:r>
                <a:rPr lang="en-ZA" sz="1600" b="1" dirty="0">
                  <a:solidFill>
                    <a:prstClr val="black"/>
                  </a:solidFill>
                  <a:ea typeface="Calibri" panose="020F0502020204030204" pitchFamily="34" charset="0"/>
                  <a:cs typeface="Times New Roman" panose="02020603050405020304" pitchFamily="18" charset="0"/>
                </a:rPr>
                <a:t>Soshanguve in Gauteng </a:t>
              </a:r>
              <a:r>
                <a:rPr lang="en-ZA" sz="1600" dirty="0">
                  <a:solidFill>
                    <a:prstClr val="black"/>
                  </a:solidFill>
                  <a:ea typeface="Calibri" panose="020F0502020204030204" pitchFamily="34" charset="0"/>
                  <a:cs typeface="Times New Roman" panose="02020603050405020304" pitchFamily="18" charset="0"/>
                </a:rPr>
                <a:t>focusing on </a:t>
              </a:r>
              <a:r>
                <a:rPr lang="en-ZA" sz="1600" dirty="0" smtClean="0">
                  <a:solidFill>
                    <a:prstClr val="black"/>
                  </a:solidFill>
                  <a:ea typeface="Calibri" panose="020F0502020204030204" pitchFamily="34" charset="0"/>
                  <a:cs typeface="Times New Roman" panose="02020603050405020304" pitchFamily="18" charset="0"/>
                </a:rPr>
                <a:t>drug </a:t>
              </a:r>
              <a:r>
                <a:rPr lang="en-ZA" sz="1600" dirty="0">
                  <a:solidFill>
                    <a:prstClr val="black"/>
                  </a:solidFill>
                  <a:ea typeface="Calibri" panose="020F0502020204030204" pitchFamily="34" charset="0"/>
                  <a:cs typeface="Times New Roman" panose="02020603050405020304" pitchFamily="18" charset="0"/>
                </a:rPr>
                <a:t>and substance abuse</a:t>
              </a:r>
              <a:r>
                <a:rPr lang="en-ZA" sz="1600" dirty="0" smtClean="0">
                  <a:solidFill>
                    <a:prstClr val="black"/>
                  </a:solidFill>
                  <a:ea typeface="Calibri" panose="020F0502020204030204" pitchFamily="34" charset="0"/>
                  <a:cs typeface="Times New Roman" panose="02020603050405020304" pitchFamily="18" charset="0"/>
                </a:rPr>
                <a:t>.</a:t>
              </a:r>
              <a:endParaRPr lang="en-GB" sz="1600" dirty="0">
                <a:solidFill>
                  <a:prstClr val="black"/>
                </a:solidFill>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354150">
              <a:off x="65567" y="5015749"/>
              <a:ext cx="663985" cy="685207"/>
            </a:xfrm>
            <a:prstGeom prst="rect">
              <a:avLst/>
            </a:prstGeom>
          </p:spPr>
        </p:pic>
      </p:grpSp>
      <p:grpSp>
        <p:nvGrpSpPr>
          <p:cNvPr id="13" name="Group 12"/>
          <p:cNvGrpSpPr/>
          <p:nvPr/>
        </p:nvGrpSpPr>
        <p:grpSpPr>
          <a:xfrm>
            <a:off x="16380" y="2751291"/>
            <a:ext cx="9127620" cy="946769"/>
            <a:chOff x="74539" y="5688476"/>
            <a:chExt cx="8898011" cy="830997"/>
          </a:xfrm>
        </p:grpSpPr>
        <p:pic>
          <p:nvPicPr>
            <p:cNvPr id="18" name="Picture 3" descr="Home">
              <a:hlinkClick r:id="rId5" tooltip="Hom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257739">
              <a:off x="74539" y="5913025"/>
              <a:ext cx="768432" cy="30444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842803" y="5688476"/>
              <a:ext cx="8129747" cy="830997"/>
            </a:xfrm>
            <a:prstGeom prst="rect">
              <a:avLst/>
            </a:prstGeom>
            <a:noFill/>
          </p:spPr>
          <p:txBody>
            <a:bodyPr wrap="square" rtlCol="0">
              <a:spAutoFit/>
            </a:bodyPr>
            <a:lstStyle/>
            <a:p>
              <a:pPr defTabSz="914400"/>
              <a:r>
                <a:rPr lang="en-ZA" sz="1600" dirty="0">
                  <a:solidFill>
                    <a:srgbClr val="000000"/>
                  </a:solidFill>
                  <a:ea typeface="Calibri" panose="020F0502020204030204" pitchFamily="34" charset="0"/>
                </a:rPr>
                <a:t>The South African Government News </a:t>
              </a:r>
              <a:r>
                <a:rPr lang="en-ZA" sz="1600" dirty="0" smtClean="0">
                  <a:solidFill>
                    <a:srgbClr val="000000"/>
                  </a:solidFill>
                  <a:ea typeface="Calibri" panose="020F0502020204030204" pitchFamily="34" charset="0"/>
                </a:rPr>
                <a:t>Agency (</a:t>
              </a:r>
              <a:r>
                <a:rPr lang="en-ZA" sz="1600" b="1" dirty="0" smtClean="0">
                  <a:solidFill>
                    <a:srgbClr val="000000"/>
                  </a:solidFill>
                  <a:ea typeface="Calibri" panose="020F0502020204030204" pitchFamily="34" charset="0"/>
                </a:rPr>
                <a:t>SAnews.gov.za</a:t>
              </a:r>
              <a:r>
                <a:rPr lang="en-ZA" sz="1600" dirty="0" smtClean="0">
                  <a:solidFill>
                    <a:srgbClr val="000000"/>
                  </a:solidFill>
                  <a:ea typeface="Calibri" panose="020F0502020204030204" pitchFamily="34" charset="0"/>
                </a:rPr>
                <a:t>) </a:t>
              </a:r>
              <a:r>
                <a:rPr lang="en-ZA" sz="1600" b="1" dirty="0">
                  <a:solidFill>
                    <a:srgbClr val="000000"/>
                  </a:solidFill>
                  <a:ea typeface="Calibri" panose="020F0502020204030204" pitchFamily="34" charset="0"/>
                </a:rPr>
                <a:t>published</a:t>
              </a:r>
              <a:r>
                <a:rPr lang="en-ZA" sz="1600" dirty="0">
                  <a:solidFill>
                    <a:srgbClr val="000000"/>
                  </a:solidFill>
                  <a:ea typeface="Calibri" panose="020F0502020204030204" pitchFamily="34" charset="0"/>
                </a:rPr>
                <a:t> over </a:t>
              </a:r>
              <a:r>
                <a:rPr lang="en-ZA" sz="1600" b="1" dirty="0">
                  <a:solidFill>
                    <a:srgbClr val="000000"/>
                  </a:solidFill>
                  <a:ea typeface="Calibri" panose="020F0502020204030204" pitchFamily="34" charset="0"/>
                </a:rPr>
                <a:t>300 stories every month</a:t>
              </a:r>
              <a:r>
                <a:rPr lang="en-ZA" sz="1600" dirty="0">
                  <a:solidFill>
                    <a:srgbClr val="000000"/>
                  </a:solidFill>
                  <a:ea typeface="Calibri" panose="020F0502020204030204" pitchFamily="34" charset="0"/>
                </a:rPr>
                <a:t>. At the end of March 2017 – the </a:t>
              </a:r>
              <a:r>
                <a:rPr lang="en-ZA" sz="1600" b="1" dirty="0">
                  <a:solidFill>
                    <a:srgbClr val="000000"/>
                  </a:solidFill>
                  <a:ea typeface="Calibri" panose="020F0502020204030204" pitchFamily="34" charset="0"/>
                </a:rPr>
                <a:t>SAnews Twitter </a:t>
              </a:r>
              <a:r>
                <a:rPr lang="en-ZA" sz="1600" dirty="0">
                  <a:solidFill>
                    <a:srgbClr val="000000"/>
                  </a:solidFill>
                  <a:ea typeface="Calibri" panose="020F0502020204030204" pitchFamily="34" charset="0"/>
                </a:rPr>
                <a:t>account (@SAgovnews) </a:t>
              </a:r>
              <a:r>
                <a:rPr lang="en-ZA" sz="1600" b="1" dirty="0">
                  <a:solidFill>
                    <a:srgbClr val="000000"/>
                  </a:solidFill>
                  <a:ea typeface="Calibri" panose="020F0502020204030204" pitchFamily="34" charset="0"/>
                </a:rPr>
                <a:t>following</a:t>
              </a:r>
              <a:r>
                <a:rPr lang="en-ZA" sz="1600" dirty="0">
                  <a:solidFill>
                    <a:srgbClr val="000000"/>
                  </a:solidFill>
                  <a:ea typeface="Calibri" panose="020F0502020204030204" pitchFamily="34" charset="0"/>
                </a:rPr>
                <a:t> was close to </a:t>
              </a:r>
              <a:r>
                <a:rPr lang="en-ZA" sz="1600" b="1" dirty="0">
                  <a:solidFill>
                    <a:srgbClr val="000000"/>
                  </a:solidFill>
                  <a:ea typeface="Calibri" panose="020F0502020204030204" pitchFamily="34" charset="0"/>
                </a:rPr>
                <a:t>100 000 followers </a:t>
              </a:r>
              <a:r>
                <a:rPr lang="en-ZA" sz="1600" dirty="0">
                  <a:solidFill>
                    <a:srgbClr val="000000"/>
                  </a:solidFill>
                  <a:ea typeface="Calibri" panose="020F0502020204030204" pitchFamily="34" charset="0"/>
                </a:rPr>
                <a:t>– sitting at around 99 300</a:t>
              </a:r>
            </a:p>
          </p:txBody>
        </p:sp>
      </p:grpSp>
      <p:sp>
        <p:nvSpPr>
          <p:cNvPr id="37" name="Rectangle 36"/>
          <p:cNvSpPr/>
          <p:nvPr/>
        </p:nvSpPr>
        <p:spPr>
          <a:xfrm>
            <a:off x="250850" y="3970209"/>
            <a:ext cx="8750275" cy="6693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GB" b="1" dirty="0">
                <a:solidFill>
                  <a:srgbClr val="000000"/>
                </a:solidFill>
                <a:ea typeface="Calibri" panose="020F0502020204030204" pitchFamily="34" charset="0"/>
              </a:rPr>
              <a:t>	</a:t>
            </a:r>
            <a:endParaRPr lang="en-GB" dirty="0">
              <a:noFill/>
            </a:endParaRPr>
          </a:p>
        </p:txBody>
      </p:sp>
      <p:sp>
        <p:nvSpPr>
          <p:cNvPr id="39" name="Rectangle 38"/>
          <p:cNvSpPr/>
          <p:nvPr/>
        </p:nvSpPr>
        <p:spPr>
          <a:xfrm>
            <a:off x="1376912" y="4045611"/>
            <a:ext cx="7624213" cy="646331"/>
          </a:xfrm>
          <a:prstGeom prst="rect">
            <a:avLst/>
          </a:prstGeom>
        </p:spPr>
        <p:txBody>
          <a:bodyPr wrap="square">
            <a:spAutoFit/>
          </a:bodyPr>
          <a:lstStyle/>
          <a:p>
            <a:r>
              <a:rPr lang="en-ZA" dirty="0">
                <a:solidFill>
                  <a:prstClr val="black"/>
                </a:solidFill>
                <a:ea typeface="Calibri" panose="020F0502020204030204" pitchFamily="34" charset="0"/>
                <a:cs typeface="Times New Roman" panose="02020603050405020304" pitchFamily="18" charset="0"/>
              </a:rPr>
              <a:t>Government communication training: </a:t>
            </a:r>
            <a:r>
              <a:rPr lang="en-ZA" b="1" dirty="0">
                <a:solidFill>
                  <a:prstClr val="black"/>
                </a:solidFill>
                <a:ea typeface="Calibri" panose="020F0502020204030204" pitchFamily="34" charset="0"/>
                <a:cs typeface="Times New Roman" panose="02020603050405020304" pitchFamily="18" charset="0"/>
              </a:rPr>
              <a:t>331 Communicators</a:t>
            </a:r>
            <a:r>
              <a:rPr lang="en-ZA" dirty="0">
                <a:solidFill>
                  <a:prstClr val="black"/>
                </a:solidFill>
                <a:ea typeface="Calibri" panose="020F0502020204030204" pitchFamily="34" charset="0"/>
                <a:cs typeface="Times New Roman" panose="02020603050405020304" pitchFamily="18" charset="0"/>
              </a:rPr>
              <a:t>, </a:t>
            </a:r>
            <a:r>
              <a:rPr lang="en-ZA" b="1" dirty="0">
                <a:solidFill>
                  <a:prstClr val="black"/>
                </a:solidFill>
                <a:ea typeface="Calibri" panose="020F0502020204030204" pitchFamily="34" charset="0"/>
                <a:cs typeface="Times New Roman" panose="02020603050405020304" pitchFamily="18" charset="0"/>
              </a:rPr>
              <a:t>613 Councillors </a:t>
            </a:r>
            <a:r>
              <a:rPr lang="en-ZA" dirty="0">
                <a:solidFill>
                  <a:prstClr val="black"/>
                </a:solidFill>
                <a:ea typeface="Calibri" panose="020F0502020204030204" pitchFamily="34" charset="0"/>
                <a:cs typeface="Times New Roman" panose="02020603050405020304" pitchFamily="18" charset="0"/>
              </a:rPr>
              <a:t>and </a:t>
            </a:r>
            <a:r>
              <a:rPr lang="en-ZA" b="1" dirty="0">
                <a:solidFill>
                  <a:prstClr val="black"/>
                </a:solidFill>
                <a:ea typeface="Calibri" panose="020F0502020204030204" pitchFamily="34" charset="0"/>
                <a:cs typeface="Times New Roman" panose="02020603050405020304" pitchFamily="18" charset="0"/>
              </a:rPr>
              <a:t>59 Students. </a:t>
            </a:r>
            <a:endParaRPr lang="en-GB" dirty="0"/>
          </a:p>
        </p:txBody>
      </p:sp>
      <p:grpSp>
        <p:nvGrpSpPr>
          <p:cNvPr id="46" name="Group 45"/>
          <p:cNvGrpSpPr/>
          <p:nvPr/>
        </p:nvGrpSpPr>
        <p:grpSpPr>
          <a:xfrm>
            <a:off x="264851" y="3879407"/>
            <a:ext cx="8591882" cy="681078"/>
            <a:chOff x="290059" y="4701869"/>
            <a:chExt cx="8591882" cy="681078"/>
          </a:xfrm>
        </p:grpSpPr>
        <p:sp>
          <p:nvSpPr>
            <p:cNvPr id="31" name="TextBox 30"/>
            <p:cNvSpPr txBox="1"/>
            <p:nvPr/>
          </p:nvSpPr>
          <p:spPr>
            <a:xfrm>
              <a:off x="1402936" y="4780753"/>
              <a:ext cx="7479005" cy="3385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lvl="0">
                <a:spcBef>
                  <a:spcPct val="20000"/>
                </a:spcBef>
              </a:pPr>
              <a:endParaRPr lang="en-GB" sz="1600" b="1" dirty="0">
                <a:solidFill>
                  <a:prstClr val="black"/>
                </a:solidFill>
                <a:ea typeface="Calibri" panose="020F0502020204030204" pitchFamily="34" charset="0"/>
                <a:cs typeface="Times New Roman" panose="02020603050405020304" pitchFamily="18" charset="0"/>
              </a:endParaRPr>
            </a:p>
          </p:txBody>
        </p:sp>
        <p:pic>
          <p:nvPicPr>
            <p:cNvPr id="44" name="Picture 43"/>
            <p:cNvPicPr>
              <a:picLocks noChangeAspect="1"/>
            </p:cNvPicPr>
            <p:nvPr/>
          </p:nvPicPr>
          <p:blipFill>
            <a:blip r:embed="rId7"/>
            <a:stretch>
              <a:fillRect/>
            </a:stretch>
          </p:blipFill>
          <p:spPr>
            <a:xfrm>
              <a:off x="290059" y="4701869"/>
              <a:ext cx="1031544" cy="681078"/>
            </a:xfrm>
            <a:prstGeom prst="rect">
              <a:avLst/>
            </a:prstGeom>
          </p:spPr>
        </p:pic>
      </p:grpSp>
      <p:sp>
        <p:nvSpPr>
          <p:cNvPr id="47" name="Rectangle 46"/>
          <p:cNvSpPr/>
          <p:nvPr/>
        </p:nvSpPr>
        <p:spPr>
          <a:xfrm>
            <a:off x="142875" y="5129149"/>
            <a:ext cx="8858250" cy="79567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ZA" dirty="0" smtClean="0">
              <a:solidFill>
                <a:prstClr val="white"/>
              </a:solidFill>
            </a:endParaRPr>
          </a:p>
          <a:p>
            <a:pPr algn="ctr" defTabSz="914400"/>
            <a:endParaRPr lang="en-ZA" dirty="0">
              <a:solidFill>
                <a:prstClr val="white"/>
              </a:solidFill>
            </a:endParaRPr>
          </a:p>
          <a:p>
            <a:pPr algn="ctr" defTabSz="914400"/>
            <a:endParaRPr lang="en-GB" dirty="0">
              <a:solidFill>
                <a:prstClr val="white"/>
              </a:solidFill>
            </a:endParaRPr>
          </a:p>
        </p:txBody>
      </p:sp>
      <p:pic>
        <p:nvPicPr>
          <p:cNvPr id="48" name="Picture 47"/>
          <p:cNvPicPr>
            <a:picLocks noChangeAspect="1"/>
          </p:cNvPicPr>
          <p:nvPr/>
        </p:nvPicPr>
        <p:blipFill rotWithShape="1">
          <a:blip r:embed="rId8">
            <a:extLst>
              <a:ext uri="{28A0092B-C50C-407E-A947-70E740481C1C}">
                <a14:useLocalDpi xmlns:a14="http://schemas.microsoft.com/office/drawing/2010/main" xmlns="" val="0"/>
              </a:ext>
            </a:extLst>
          </a:blip>
          <a:srcRect t="12201" r="7476" b="5901"/>
          <a:stretch/>
        </p:blipFill>
        <p:spPr>
          <a:xfrm rot="20009587">
            <a:off x="136991" y="5388579"/>
            <a:ext cx="875544" cy="387869"/>
          </a:xfrm>
          <a:prstGeom prst="rect">
            <a:avLst/>
          </a:prstGeom>
        </p:spPr>
      </p:pic>
      <p:sp>
        <p:nvSpPr>
          <p:cNvPr id="49" name="TextBox 48"/>
          <p:cNvSpPr txBox="1"/>
          <p:nvPr/>
        </p:nvSpPr>
        <p:spPr>
          <a:xfrm>
            <a:off x="1045967" y="5147875"/>
            <a:ext cx="6842001" cy="584775"/>
          </a:xfrm>
          <a:prstGeom prst="rect">
            <a:avLst/>
          </a:prstGeom>
          <a:noFill/>
        </p:spPr>
        <p:txBody>
          <a:bodyPr wrap="square" rtlCol="0">
            <a:spAutoFit/>
          </a:bodyPr>
          <a:lstStyle/>
          <a:p>
            <a:pPr defTabSz="914400"/>
            <a:r>
              <a:rPr lang="en-ZA" sz="1600" b="1" dirty="0">
                <a:solidFill>
                  <a:srgbClr val="000000"/>
                </a:solidFill>
                <a:ea typeface="Calibri" panose="020F0502020204030204" pitchFamily="34" charset="0"/>
              </a:rPr>
              <a:t>Ten cluster </a:t>
            </a:r>
            <a:r>
              <a:rPr lang="en-ZA" sz="1600" dirty="0">
                <a:solidFill>
                  <a:srgbClr val="000000"/>
                </a:solidFill>
                <a:ea typeface="Calibri" panose="020F0502020204030204" pitchFamily="34" charset="0"/>
              </a:rPr>
              <a:t>reports</a:t>
            </a:r>
            <a:r>
              <a:rPr lang="en-ZA" sz="1600" b="1" dirty="0">
                <a:solidFill>
                  <a:srgbClr val="000000"/>
                </a:solidFill>
                <a:ea typeface="Calibri" panose="020F0502020204030204" pitchFamily="34" charset="0"/>
              </a:rPr>
              <a:t> and two Pulse of the Nation reports </a:t>
            </a:r>
            <a:r>
              <a:rPr lang="en-ZA" sz="1600" dirty="0">
                <a:solidFill>
                  <a:srgbClr val="000000"/>
                </a:solidFill>
                <a:ea typeface="Calibri" panose="020F0502020204030204" pitchFamily="34" charset="0"/>
              </a:rPr>
              <a:t>were produced during the 2016/17 financial year. </a:t>
            </a:r>
          </a:p>
        </p:txBody>
      </p:sp>
    </p:spTree>
    <p:extLst>
      <p:ext uri="{BB962C8B-B14F-4D97-AF65-F5344CB8AC3E}">
        <p14:creationId xmlns:p14="http://schemas.microsoft.com/office/powerpoint/2010/main" xmlns="" val="11888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30" y="1025379"/>
            <a:ext cx="8523027" cy="4850696"/>
          </a:xfrm>
        </p:spPr>
        <p:txBody>
          <a:bodyPr>
            <a:normAutofit/>
          </a:bodyPr>
          <a:lstStyle/>
          <a:p>
            <a:endParaRPr lang="en-ZA" sz="1800" dirty="0"/>
          </a:p>
          <a:p>
            <a:pPr marL="0" indent="0">
              <a:buNone/>
            </a:pPr>
            <a:endParaRPr lang="en-ZA" sz="1800" dirty="0"/>
          </a:p>
          <a:p>
            <a:endParaRPr lang="en-ZA" sz="2000" dirty="0"/>
          </a:p>
          <a:p>
            <a:endParaRPr lang="en-ZA" sz="2000" dirty="0">
              <a:latin typeface="Arial" panose="020B0604020202020204" pitchFamily="34" charset="0"/>
              <a:ea typeface="Calibri" panose="020F0502020204030204" pitchFamily="34" charset="0"/>
            </a:endParaRPr>
          </a:p>
        </p:txBody>
      </p:sp>
      <p:sp>
        <p:nvSpPr>
          <p:cNvPr id="5" name="Rectangle 4"/>
          <p:cNvSpPr/>
          <p:nvPr/>
        </p:nvSpPr>
        <p:spPr>
          <a:xfrm>
            <a:off x="228600" y="190500"/>
            <a:ext cx="8686800" cy="506079"/>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contourClr>
              <a:srgbClr val="FFFFFF"/>
            </a:contourClr>
          </a:sp3d>
        </p:spPr>
        <p:txBody>
          <a:bodyPr vert="horz" wrap="square" lIns="91429" tIns="45715" rIns="91429" bIns="45715" numCol="1" rtlCol="0" anchor="ctr" anchorCtr="0" compatLnSpc="1">
            <a:prstTxWarp prst="textNoShape">
              <a:avLst/>
            </a:prstTxWarp>
            <a:noAutofit/>
          </a:bodyPr>
          <a:lstStyle/>
          <a:p>
            <a:pPr algn="ctr">
              <a:spcBef>
                <a:spcPct val="0"/>
              </a:spcBef>
            </a:pPr>
            <a:r>
              <a:rPr lang="en-US" sz="3200" b="1" dirty="0" smtClean="0">
                <a:solidFill>
                  <a:prstClr val="white"/>
                </a:solidFill>
              </a:rPr>
              <a:t>2016/17  </a:t>
            </a:r>
            <a:r>
              <a:rPr lang="en-US" sz="3200" b="1" dirty="0">
                <a:solidFill>
                  <a:prstClr val="white"/>
                </a:solidFill>
              </a:rPr>
              <a:t>Summary of Departmental Performance </a:t>
            </a:r>
          </a:p>
        </p:txBody>
      </p:sp>
      <p:graphicFrame>
        <p:nvGraphicFramePr>
          <p:cNvPr id="6" name="Table 5"/>
          <p:cNvGraphicFramePr>
            <a:graphicFrameLocks noGrp="1"/>
          </p:cNvGraphicFramePr>
          <p:nvPr>
            <p:extLst/>
          </p:nvPr>
        </p:nvGraphicFramePr>
        <p:xfrm>
          <a:off x="433965" y="1133126"/>
          <a:ext cx="4287248" cy="1876405"/>
        </p:xfrm>
        <a:graphic>
          <a:graphicData uri="http://schemas.openxmlformats.org/drawingml/2006/table">
            <a:tbl>
              <a:tblPr firstRow="1" firstCol="1" bandRow="1"/>
              <a:tblGrid>
                <a:gridCol w="1453575">
                  <a:extLst>
                    <a:ext uri="{9D8B030D-6E8A-4147-A177-3AD203B41FA5}">
                      <a16:colId xmlns="" xmlns:a16="http://schemas.microsoft.com/office/drawing/2014/main" val="20000"/>
                    </a:ext>
                  </a:extLst>
                </a:gridCol>
                <a:gridCol w="918610">
                  <a:extLst>
                    <a:ext uri="{9D8B030D-6E8A-4147-A177-3AD203B41FA5}">
                      <a16:colId xmlns="" xmlns:a16="http://schemas.microsoft.com/office/drawing/2014/main" val="20001"/>
                    </a:ext>
                  </a:extLst>
                </a:gridCol>
                <a:gridCol w="1054303">
                  <a:extLst>
                    <a:ext uri="{9D8B030D-6E8A-4147-A177-3AD203B41FA5}">
                      <a16:colId xmlns="" xmlns:a16="http://schemas.microsoft.com/office/drawing/2014/main" val="20002"/>
                    </a:ext>
                  </a:extLst>
                </a:gridCol>
                <a:gridCol w="860760">
                  <a:extLst>
                    <a:ext uri="{9D8B030D-6E8A-4147-A177-3AD203B41FA5}">
                      <a16:colId xmlns="" xmlns:a16="http://schemas.microsoft.com/office/drawing/2014/main" val="20003"/>
                    </a:ext>
                  </a:extLst>
                </a:gridCol>
              </a:tblGrid>
              <a:tr h="350538">
                <a:tc>
                  <a:txBody>
                    <a:bodyPr/>
                    <a:lstStyle/>
                    <a:p>
                      <a:pPr algn="ctr">
                        <a:lnSpc>
                          <a:spcPct val="100000"/>
                        </a:lnSpc>
                        <a:tabLst>
                          <a:tab pos="270510" algn="l"/>
                        </a:tabLst>
                      </a:pPr>
                      <a:r>
                        <a:rPr lang="en-ZA" sz="1100" b="1" dirty="0">
                          <a:solidFill>
                            <a:schemeClr val="bg1"/>
                          </a:solidFill>
                          <a:effectLst/>
                          <a:latin typeface="+mn-lt"/>
                          <a:ea typeface="Times New Roman" panose="02020603050405020304" pitchFamily="18" charset="0"/>
                          <a:cs typeface="Times New Roman" panose="02020603050405020304" pitchFamily="18" charset="0"/>
                        </a:rPr>
                        <a:t>Programme</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6000"/>
                      </a:schemeClr>
                    </a:solidFill>
                  </a:tcPr>
                </a:tc>
                <a:tc>
                  <a:txBody>
                    <a:bodyPr/>
                    <a:lstStyle/>
                    <a:p>
                      <a:pPr algn="ctr">
                        <a:lnSpc>
                          <a:spcPct val="100000"/>
                        </a:lnSpc>
                        <a:tabLst>
                          <a:tab pos="270510" algn="l"/>
                        </a:tabLst>
                      </a:pPr>
                      <a:r>
                        <a:rPr lang="en-ZA" sz="1100" b="1" baseline="0" dirty="0">
                          <a:solidFill>
                            <a:schemeClr val="bg1"/>
                          </a:solidFill>
                          <a:effectLst/>
                          <a:latin typeface="+mn-lt"/>
                          <a:ea typeface="Times New Roman" panose="02020603050405020304" pitchFamily="18" charset="0"/>
                          <a:cs typeface="Times New Roman" panose="02020603050405020304" pitchFamily="18" charset="0"/>
                        </a:rPr>
                        <a:t>Planned </a:t>
                      </a:r>
                      <a:r>
                        <a:rPr lang="en-ZA" sz="1100" b="1" dirty="0">
                          <a:solidFill>
                            <a:schemeClr val="bg1"/>
                          </a:solidFill>
                          <a:effectLst/>
                          <a:latin typeface="+mn-lt"/>
                          <a:ea typeface="Times New Roman" panose="02020603050405020304" pitchFamily="18" charset="0"/>
                          <a:cs typeface="Times New Roman" panose="02020603050405020304" pitchFamily="18" charset="0"/>
                        </a:rPr>
                        <a:t>target</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6000"/>
                      </a:schemeClr>
                    </a:solidFill>
                  </a:tcPr>
                </a:tc>
                <a:tc>
                  <a:txBody>
                    <a:bodyPr/>
                    <a:lstStyle/>
                    <a:p>
                      <a:pPr algn="ctr">
                        <a:lnSpc>
                          <a:spcPct val="100000"/>
                        </a:lnSpc>
                        <a:tabLst>
                          <a:tab pos="270510" algn="l"/>
                        </a:tabLst>
                      </a:pPr>
                      <a:r>
                        <a:rPr lang="en-ZA" sz="1100" b="1" dirty="0">
                          <a:solidFill>
                            <a:schemeClr val="bg1"/>
                          </a:solidFill>
                          <a:effectLst/>
                          <a:latin typeface="+mn-lt"/>
                          <a:ea typeface="Times New Roman" panose="02020603050405020304" pitchFamily="18" charset="0"/>
                          <a:cs typeface="Times New Roman" panose="02020603050405020304" pitchFamily="18" charset="0"/>
                        </a:rPr>
                        <a:t>Achieved</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6000"/>
                      </a:schemeClr>
                    </a:solidFill>
                  </a:tcPr>
                </a:tc>
                <a:tc>
                  <a:txBody>
                    <a:bodyPr/>
                    <a:lstStyle/>
                    <a:p>
                      <a:pPr algn="ctr">
                        <a:lnSpc>
                          <a:spcPct val="100000"/>
                        </a:lnSpc>
                        <a:tabLst>
                          <a:tab pos="270510" algn="l"/>
                        </a:tabLst>
                      </a:pPr>
                      <a:r>
                        <a:rPr lang="en-ZA" sz="1100" b="1" dirty="0">
                          <a:solidFill>
                            <a:schemeClr val="bg1"/>
                          </a:solidFill>
                          <a:effectLst/>
                          <a:latin typeface="+mn-lt"/>
                          <a:ea typeface="Times New Roman" panose="02020603050405020304" pitchFamily="18" charset="0"/>
                          <a:cs typeface="Times New Roman" panose="02020603050405020304" pitchFamily="18" charset="0"/>
                        </a:rPr>
                        <a:t>Not achieved</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6000"/>
                      </a:schemeClr>
                    </a:solidFill>
                  </a:tcPr>
                </a:tc>
                <a:extLst>
                  <a:ext uri="{0D108BD9-81ED-4DB2-BD59-A6C34878D82A}">
                    <a16:rowId xmlns="" xmlns:a16="http://schemas.microsoft.com/office/drawing/2014/main" val="10000"/>
                  </a:ext>
                </a:extLst>
              </a:tr>
              <a:tr h="194600">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10</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10</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56000"/>
                      </a:srgbClr>
                    </a:solidFill>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0</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389201">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Content Processing and Dissemination</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23</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2</a:t>
                      </a:r>
                      <a:r>
                        <a:rPr lang="en-GB" sz="1100" dirty="0">
                          <a:solidFill>
                            <a:schemeClr val="tx1"/>
                          </a:solidFill>
                          <a:effectLst/>
                          <a:latin typeface="+mn-lt"/>
                          <a:ea typeface="Times New Roman" panose="02020603050405020304" pitchFamily="18" charset="0"/>
                          <a:cs typeface="Times New Roman" panose="02020603050405020304" pitchFamily="18" charset="0"/>
                        </a:rPr>
                        <a:t>1</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56000"/>
                      </a:srgbClr>
                    </a:solidFill>
                  </a:tcPr>
                </a:tc>
                <a:tc>
                  <a:txBody>
                    <a:bodyPr/>
                    <a:lstStyle/>
                    <a:p>
                      <a:pPr algn="ctr">
                        <a:tabLst>
                          <a:tab pos="270510" algn="l"/>
                        </a:tabLst>
                      </a:pPr>
                      <a:r>
                        <a:rPr lang="en-ZA" sz="1100" dirty="0">
                          <a:solidFill>
                            <a:srgbClr val="000000"/>
                          </a:solidFill>
                          <a:effectLst/>
                          <a:latin typeface="+mn-lt"/>
                          <a:ea typeface="Calibri" panose="020F0502020204030204" pitchFamily="34" charset="0"/>
                          <a:cs typeface="Times New Roman" panose="02020603050405020304" pitchFamily="18" charset="0"/>
                        </a:rPr>
                        <a:t>2</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701076">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Intergovernmental Coordination and Stakeholder Management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15</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dirty="0">
                          <a:solidFill>
                            <a:srgbClr val="000000"/>
                          </a:solidFill>
                          <a:effectLst/>
                          <a:latin typeface="+mn-lt"/>
                          <a:ea typeface="Times New Roman" panose="02020603050405020304" pitchFamily="18" charset="0"/>
                          <a:cs typeface="Times New Roman" panose="02020603050405020304" pitchFamily="18" charset="0"/>
                        </a:rPr>
                        <a:t>15</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56000"/>
                      </a:srgbClr>
                    </a:solidFill>
                  </a:tcPr>
                </a:tc>
                <a:tc>
                  <a:txBody>
                    <a:bodyPr/>
                    <a:lstStyle/>
                    <a:p>
                      <a:pPr algn="ctr">
                        <a:tabLst>
                          <a:tab pos="270510" algn="l"/>
                        </a:tabLst>
                      </a:pPr>
                      <a:r>
                        <a:rPr lang="en-ZA" sz="1100" dirty="0">
                          <a:solidFill>
                            <a:srgbClr val="000000"/>
                          </a:solidFill>
                          <a:effectLst/>
                          <a:latin typeface="+mn-lt"/>
                          <a:ea typeface="Calibri" panose="020F0502020204030204" pitchFamily="34" charset="0"/>
                          <a:cs typeface="Times New Roman" panose="02020603050405020304" pitchFamily="18" charset="0"/>
                        </a:rPr>
                        <a:t>0</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240990">
                <a:tc>
                  <a:txBody>
                    <a:bodyPr/>
                    <a:lstStyle/>
                    <a:p>
                      <a:pPr algn="ctr">
                        <a:tabLst>
                          <a:tab pos="270510" algn="l"/>
                        </a:tabLst>
                      </a:pPr>
                      <a:r>
                        <a:rPr lang="en-ZA" sz="1100" b="1" dirty="0">
                          <a:solidFill>
                            <a:srgbClr val="000000"/>
                          </a:solidFill>
                          <a:effectLst/>
                          <a:latin typeface="+mn-lt"/>
                          <a:ea typeface="Times New Roman" panose="02020603050405020304" pitchFamily="18" charset="0"/>
                          <a:cs typeface="Times New Roman" panose="02020603050405020304" pitchFamily="18" charset="0"/>
                        </a:rPr>
                        <a:t>Total</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b="1" dirty="0">
                          <a:solidFill>
                            <a:srgbClr val="000000"/>
                          </a:solidFill>
                          <a:effectLst/>
                          <a:latin typeface="+mn-lt"/>
                          <a:ea typeface="Calibri" panose="020F0502020204030204" pitchFamily="34" charset="0"/>
                          <a:cs typeface="Times New Roman" panose="02020603050405020304" pitchFamily="18" charset="0"/>
                        </a:rPr>
                        <a:t>48</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100" b="1" dirty="0">
                          <a:solidFill>
                            <a:srgbClr val="000000"/>
                          </a:solidFill>
                          <a:effectLst/>
                          <a:latin typeface="+mn-lt"/>
                          <a:ea typeface="Times New Roman" panose="02020603050405020304" pitchFamily="18" charset="0"/>
                          <a:cs typeface="Times New Roman" panose="02020603050405020304" pitchFamily="18" charset="0"/>
                        </a:rPr>
                        <a:t>46</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56000"/>
                      </a:srgbClr>
                    </a:solidFill>
                  </a:tcPr>
                </a:tc>
                <a:tc>
                  <a:txBody>
                    <a:bodyPr/>
                    <a:lstStyle/>
                    <a:p>
                      <a:pPr algn="ctr">
                        <a:tabLst>
                          <a:tab pos="270510" algn="l"/>
                        </a:tabLst>
                      </a:pPr>
                      <a:r>
                        <a:rPr lang="en-ZA" sz="1100" b="1" dirty="0">
                          <a:solidFill>
                            <a:srgbClr val="000000"/>
                          </a:solidFill>
                          <a:effectLst/>
                          <a:latin typeface="+mn-lt"/>
                          <a:ea typeface="Calibri" panose="020F0502020204030204" pitchFamily="34" charset="0"/>
                          <a:cs typeface="Times New Roman" panose="02020603050405020304" pitchFamily="18" charset="0"/>
                        </a:rPr>
                        <a:t>2</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bl>
          </a:graphicData>
        </a:graphic>
      </p:graphicFrame>
      <p:graphicFrame>
        <p:nvGraphicFramePr>
          <p:cNvPr id="12" name="Chart 11"/>
          <p:cNvGraphicFramePr>
            <a:graphicFrameLocks/>
          </p:cNvGraphicFramePr>
          <p:nvPr>
            <p:extLst/>
          </p:nvPr>
        </p:nvGraphicFramePr>
        <p:xfrm>
          <a:off x="107504" y="2927856"/>
          <a:ext cx="4680520" cy="3611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4915260" y="1874232"/>
          <a:ext cx="4067944" cy="31529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65450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575B538E0AA43BCFE1FBDF6D38747" ma:contentTypeVersion="0" ma:contentTypeDescription="Create a new document." ma:contentTypeScope="" ma:versionID="038e6ba85fcb3d1e11537546ad22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4BE0AE-C957-4915-8CE9-B78610AFF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26DEA66-5AEC-4369-9556-6332EEA0AEC8}">
  <ds:schemaRefs>
    <ds:schemaRef ds:uri="http://schemas.microsoft.com/sharepoint/v3/contenttype/forms"/>
  </ds:schemaRefs>
</ds:datastoreItem>
</file>

<file path=customXml/itemProps3.xml><?xml version="1.0" encoding="utf-8"?>
<ds:datastoreItem xmlns:ds="http://schemas.openxmlformats.org/officeDocument/2006/customXml" ds:itemID="{75C7FE5B-88D0-4747-94E6-78110251B9F5}">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14878</TotalTime>
  <Words>5437</Words>
  <Application>Microsoft Office PowerPoint</Application>
  <PresentationFormat>On-screen Show (4:3)</PresentationFormat>
  <Paragraphs>816</Paragraphs>
  <Slides>48</Slides>
  <Notes>16</Notes>
  <HiddenSlides>0</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Office Theme</vt:lpstr>
      <vt:lpstr>1_Office Theme</vt:lpstr>
      <vt:lpstr>7_Office Theme</vt:lpstr>
      <vt:lpstr>2_Office Theme</vt:lpstr>
      <vt:lpstr>4_Office Theme</vt:lpstr>
      <vt:lpstr>5_Office Theme</vt:lpstr>
      <vt:lpstr>Slide 1</vt:lpstr>
      <vt:lpstr>Slide 2</vt:lpstr>
      <vt:lpstr>Slide 3</vt:lpstr>
      <vt:lpstr>Slide 4</vt:lpstr>
      <vt:lpstr> 4.   Strategic Goals and Objectives</vt:lpstr>
      <vt:lpstr>Slide 6</vt:lpstr>
      <vt:lpstr>Slide 7</vt:lpstr>
      <vt:lpstr>Slide 8</vt:lpstr>
      <vt:lpstr>Slide 9</vt:lpstr>
      <vt:lpstr>Slide 10</vt:lpstr>
      <vt:lpstr>7.  Programme 1: Administration</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824</cp:revision>
  <cp:lastPrinted>2017-09-26T12:13:04Z</cp:lastPrinted>
  <dcterms:created xsi:type="dcterms:W3CDTF">2013-08-14T15:53:00Z</dcterms:created>
  <dcterms:modified xsi:type="dcterms:W3CDTF">2017-10-04T08:45:17Z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0x010100190575B538E0AA43BCFE1FBDF6D38747</vt:lpwstr>
  </property>
</Properties>
</file>